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303" r:id="rId6"/>
    <p:sldId id="261" r:id="rId7"/>
    <p:sldId id="337" r:id="rId8"/>
    <p:sldId id="284" r:id="rId9"/>
    <p:sldId id="302" r:id="rId10"/>
    <p:sldId id="340" r:id="rId11"/>
    <p:sldId id="285" r:id="rId12"/>
    <p:sldId id="286" r:id="rId13"/>
    <p:sldId id="297" r:id="rId14"/>
    <p:sldId id="266" r:id="rId15"/>
    <p:sldId id="324" r:id="rId16"/>
    <p:sldId id="301" r:id="rId17"/>
    <p:sldId id="274" r:id="rId18"/>
    <p:sldId id="339" r:id="rId19"/>
    <p:sldId id="341" r:id="rId20"/>
    <p:sldId id="333" r:id="rId21"/>
    <p:sldId id="309" r:id="rId22"/>
    <p:sldId id="334" r:id="rId23"/>
    <p:sldId id="335" r:id="rId24"/>
    <p:sldId id="269" r:id="rId25"/>
    <p:sldId id="270" r:id="rId26"/>
    <p:sldId id="271" r:id="rId27"/>
    <p:sldId id="272" r:id="rId28"/>
    <p:sldId id="304" r:id="rId29"/>
    <p:sldId id="307" r:id="rId30"/>
    <p:sldId id="319" r:id="rId31"/>
    <p:sldId id="321" r:id="rId32"/>
    <p:sldId id="342" r:id="rId33"/>
    <p:sldId id="343" r:id="rId34"/>
    <p:sldId id="320" r:id="rId35"/>
    <p:sldId id="325" r:id="rId36"/>
    <p:sldId id="540" r:id="rId37"/>
    <p:sldId id="262" r:id="rId38"/>
    <p:sldId id="350" r:id="rId39"/>
    <p:sldId id="537" r:id="rId40"/>
    <p:sldId id="348" r:id="rId41"/>
    <p:sldId id="311" r:id="rId42"/>
    <p:sldId id="308" r:id="rId43"/>
    <p:sldId id="276" r:id="rId44"/>
    <p:sldId id="351" r:id="rId45"/>
    <p:sldId id="353" r:id="rId46"/>
    <p:sldId id="538" r:id="rId47"/>
    <p:sldId id="539" r:id="rId48"/>
    <p:sldId id="352" r:id="rId49"/>
    <p:sldId id="536" r:id="rId5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9C4F1DA8-7DAB-4DA9-BFBB-0B202AC7AF92}">
          <p14:sldIdLst>
            <p14:sldId id="256"/>
            <p14:sldId id="257"/>
          </p14:sldIdLst>
        </p14:section>
        <p14:section name="Başlıksız Bölüm" id="{EC1ECE07-1241-4605-B51C-6827D226A5E2}">
          <p14:sldIdLst>
            <p14:sldId id="258"/>
            <p14:sldId id="260"/>
            <p14:sldId id="303"/>
            <p14:sldId id="261"/>
            <p14:sldId id="337"/>
            <p14:sldId id="284"/>
            <p14:sldId id="302"/>
            <p14:sldId id="340"/>
            <p14:sldId id="285"/>
            <p14:sldId id="286"/>
            <p14:sldId id="297"/>
            <p14:sldId id="266"/>
            <p14:sldId id="324"/>
            <p14:sldId id="301"/>
            <p14:sldId id="274"/>
            <p14:sldId id="339"/>
            <p14:sldId id="341"/>
            <p14:sldId id="333"/>
            <p14:sldId id="309"/>
            <p14:sldId id="334"/>
            <p14:sldId id="335"/>
            <p14:sldId id="269"/>
            <p14:sldId id="270"/>
            <p14:sldId id="271"/>
            <p14:sldId id="272"/>
            <p14:sldId id="304"/>
            <p14:sldId id="307"/>
            <p14:sldId id="319"/>
            <p14:sldId id="321"/>
            <p14:sldId id="342"/>
            <p14:sldId id="343"/>
            <p14:sldId id="320"/>
            <p14:sldId id="325"/>
            <p14:sldId id="540"/>
            <p14:sldId id="262"/>
            <p14:sldId id="350"/>
            <p14:sldId id="537"/>
            <p14:sldId id="348"/>
            <p14:sldId id="311"/>
            <p14:sldId id="308"/>
            <p14:sldId id="276"/>
            <p14:sldId id="351"/>
            <p14:sldId id="353"/>
            <p14:sldId id="538"/>
            <p14:sldId id="539"/>
            <p14:sldId id="352"/>
            <p14:sldId id="53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11" autoAdjust="0"/>
    <p:restoredTop sz="94660"/>
  </p:normalViewPr>
  <p:slideViewPr>
    <p:cSldViewPr snapToGrid="0">
      <p:cViewPr varScale="1">
        <p:scale>
          <a:sx n="115" d="100"/>
          <a:sy n="115" d="100"/>
        </p:scale>
        <p:origin x="65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474169-6A3A-4C15-93E0-A0878C1C06F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C4F228F5-F71D-4DD4-8262-11DE16AF55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129ADCB-C786-41E8-89FB-6BA070449DC5}"/>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3157074F-3C64-4ADE-A572-99B229F6216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6F9A62F-3BBC-487A-BC19-E7560FFBEDE5}"/>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24106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A7E0D6-FFB9-447D-9819-72DD822605A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A915F13-1D1E-4A36-804F-DB23E30E9773}"/>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81BC891-B7C8-4D3C-BFAE-02D5329D187F}"/>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9F06DFA3-4275-4CEE-BA7D-C8B54ABA780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0F2BA91-7DF0-4522-A340-2FECB8697CF7}"/>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2758320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9FCF15A-B3C7-480D-A554-252E5012AB7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0B345BED-F128-4ABB-BF97-4BA6DD81C7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650559FE-F593-4325-A333-8CB01007B10D}"/>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F9AF654A-EDCD-43DD-8500-2CB4475ADB2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E34A3C2-623A-4A43-BB7A-86A4D25CBB04}"/>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284318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D21B63-C6F0-4DF4-9AEA-7DD62DA88BF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7756458-8C57-441B-8BCA-5200C571AD65}"/>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A8BBF93-7A1A-4770-A157-454C3D84A748}"/>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C0DFF23-4CF7-4894-B80D-5BC7653C209B}"/>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6" name="Alt Bilgi Yer Tutucusu 5">
            <a:extLst>
              <a:ext uri="{FF2B5EF4-FFF2-40B4-BE49-F238E27FC236}">
                <a16:creationId xmlns:a16="http://schemas.microsoft.com/office/drawing/2014/main" id="{9A682926-ED5A-4ED5-8A5A-F5322E696B1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5EA0906-AE47-4C17-BBBC-AD1ED15C3A07}"/>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4158206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792B4FB-5C4C-41FC-8D28-543E94C744E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5ACCC15-ABE6-451C-9256-1235ADD4E1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076161A5-518A-443A-AF2D-D277A7B1FB69}"/>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68401F9-D9FE-4CF5-96E7-BE4A084E65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E10B597A-DDF5-4EBB-9AA9-4D418B9A4B12}"/>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EC446BB-467A-454B-B319-E6E68A1F6218}"/>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8" name="Alt Bilgi Yer Tutucusu 7">
            <a:extLst>
              <a:ext uri="{FF2B5EF4-FFF2-40B4-BE49-F238E27FC236}">
                <a16:creationId xmlns:a16="http://schemas.microsoft.com/office/drawing/2014/main" id="{DC88D371-00A5-4CFB-AC1A-C26EB946A76F}"/>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1C05AD1-87A4-462D-AAE9-338D23CFE2B1}"/>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1412516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D95923E-ED78-4BD0-9A36-3A5FE8EC5834}"/>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0F9B0AD4-B33B-4B79-9D92-E5E53A2418F6}"/>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4" name="Alt Bilgi Yer Tutucusu 3">
            <a:extLst>
              <a:ext uri="{FF2B5EF4-FFF2-40B4-BE49-F238E27FC236}">
                <a16:creationId xmlns:a16="http://schemas.microsoft.com/office/drawing/2014/main" id="{71A2717F-A198-4F91-AFAF-2E092BD5179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9268780-62FD-4660-97FE-7C0A428C0ECE}"/>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396444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592BE47-A72D-4B4F-A223-8D4BF872D031}"/>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3" name="Alt Bilgi Yer Tutucusu 2">
            <a:extLst>
              <a:ext uri="{FF2B5EF4-FFF2-40B4-BE49-F238E27FC236}">
                <a16:creationId xmlns:a16="http://schemas.microsoft.com/office/drawing/2014/main" id="{A8A48087-5234-4AF6-AC7D-FE32204347D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1C53C06-FAC1-4D34-9D24-1E2D8D2AD897}"/>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1067384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FDFD9AD-37D3-4E70-A905-4A813987A8C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5BEE183-6346-4E35-9121-F89EFE4C7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C752275-F73A-4BF3-81A6-0C1F5E8E8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59F7148-6A08-4684-94D6-8C9166460617}"/>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6" name="Alt Bilgi Yer Tutucusu 5">
            <a:extLst>
              <a:ext uri="{FF2B5EF4-FFF2-40B4-BE49-F238E27FC236}">
                <a16:creationId xmlns:a16="http://schemas.microsoft.com/office/drawing/2014/main" id="{82944149-2455-43AC-B038-F0FD879D5A7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8108956-047D-426D-9643-FC6D0E67B448}"/>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2381708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A45047-B03B-4803-B56E-D382BCCD9E4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893F876-2D4F-45BE-9756-BB2C427F3B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D70B330-1858-45B2-BAEA-95C50BB721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7C80C5C5-753E-4C7A-9498-63AC41FE6D49}"/>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6" name="Alt Bilgi Yer Tutucusu 5">
            <a:extLst>
              <a:ext uri="{FF2B5EF4-FFF2-40B4-BE49-F238E27FC236}">
                <a16:creationId xmlns:a16="http://schemas.microsoft.com/office/drawing/2014/main" id="{B1B882B2-9690-4811-B7AA-B4783E5E2D8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B36C66A-2B1C-4C31-9114-26D62BF4EED1}"/>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3460909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1A62C61-7F96-4A6C-B2A6-D2E29E40A61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A654236-D238-4F19-BF02-8ADD4DCC5DA6}"/>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333C090-3933-4E5A-9115-6A39CFBF97BD}"/>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F6C4DC33-98A6-4F49-894B-8DAFBB26C77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60328D3-078A-4B29-B4AE-C8DCCEEB3407}"/>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384315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C87CCE1-3B17-4393-9349-F4230188AA6C}"/>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D950219-9EEF-46A4-9FA0-32D5B757A89E}"/>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ACAEFF0-EEFC-4555-BBD6-56147DF6E81B}"/>
              </a:ext>
            </a:extLst>
          </p:cNvPr>
          <p:cNvSpPr>
            <a:spLocks noGrp="1"/>
          </p:cNvSpPr>
          <p:nvPr>
            <p:ph type="dt" sz="half" idx="10"/>
          </p:nvPr>
        </p:nvSpPr>
        <p:spPr/>
        <p:txBody>
          <a:body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882F9773-503F-4190-8EAE-0293ACBAC80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BE906AA-9D1E-4FA1-972B-79DB0117B619}"/>
              </a:ext>
            </a:extLst>
          </p:cNvPr>
          <p:cNvSpPr>
            <a:spLocks noGrp="1"/>
          </p:cNvSpPr>
          <p:nvPr>
            <p:ph type="sldNum" sz="quarter" idx="12"/>
          </p:nvPr>
        </p:nvSpPr>
        <p:spPr/>
        <p:txBody>
          <a:bodyPr/>
          <a:lstStyle/>
          <a:p>
            <a:fld id="{79C7FFCC-2C70-4200-B4BC-715780B67346}" type="slidenum">
              <a:rPr lang="tr-TR" smtClean="0"/>
              <a:pPr/>
              <a:t>‹#›</a:t>
            </a:fld>
            <a:endParaRPr lang="tr-TR"/>
          </a:p>
        </p:txBody>
      </p:sp>
    </p:spTree>
    <p:extLst>
      <p:ext uri="{BB962C8B-B14F-4D97-AF65-F5344CB8AC3E}">
        <p14:creationId xmlns:p14="http://schemas.microsoft.com/office/powerpoint/2010/main" val="3270204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C20E2B8-4AAC-4D0A-AFA7-5182713CD0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F2B78B6-9F16-4781-9096-4D635777E1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4EEFE8B-94E8-415B-AC43-F3FC91D1B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423B9-D09E-4ED0-BADC-4A1DC24F2820}" type="datetimeFigureOut">
              <a:rPr lang="tr-TR" smtClean="0"/>
              <a:pPr/>
              <a:t>14.01.2023</a:t>
            </a:fld>
            <a:endParaRPr lang="tr-TR"/>
          </a:p>
        </p:txBody>
      </p:sp>
      <p:sp>
        <p:nvSpPr>
          <p:cNvPr id="5" name="Alt Bilgi Yer Tutucusu 4">
            <a:extLst>
              <a:ext uri="{FF2B5EF4-FFF2-40B4-BE49-F238E27FC236}">
                <a16:creationId xmlns:a16="http://schemas.microsoft.com/office/drawing/2014/main" id="{F1492B22-9D1B-4C9F-9F98-50860EB4A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0E6BE14-E7A1-479A-826E-CF1C8AFC05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C7FFCC-2C70-4200-B4BC-715780B67346}" type="slidenum">
              <a:rPr lang="tr-TR" smtClean="0"/>
              <a:pPr/>
              <a:t>‹#›</a:t>
            </a:fld>
            <a:endParaRPr lang="tr-TR"/>
          </a:p>
        </p:txBody>
      </p:sp>
    </p:spTree>
    <p:extLst>
      <p:ext uri="{BB962C8B-B14F-4D97-AF65-F5344CB8AC3E}">
        <p14:creationId xmlns:p14="http://schemas.microsoft.com/office/powerpoint/2010/main" val="1862267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wm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pn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JPG"/></Relationships>
</file>

<file path=ppt/slides/_rels/slide45.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png"/><Relationship Id="rId7" Type="http://schemas.openxmlformats.org/officeDocument/2006/relationships/image" Target="../media/image50.jp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DC2B1C7-9354-4836-A3EF-B84ABC3BD1C1}"/>
              </a:ext>
            </a:extLst>
          </p:cNvPr>
          <p:cNvSpPr>
            <a:spLocks noGrp="1"/>
          </p:cNvSpPr>
          <p:nvPr>
            <p:ph type="ctrTitle"/>
          </p:nvPr>
        </p:nvSpPr>
        <p:spPr>
          <a:xfrm>
            <a:off x="1524000" y="636104"/>
            <a:ext cx="9422296" cy="3027363"/>
          </a:xfrm>
        </p:spPr>
        <p:txBody>
          <a:bodyPr>
            <a:normAutofit fontScale="90000"/>
          </a:bodyPr>
          <a:lstStyle/>
          <a:p>
            <a:r>
              <a:rPr lang="tr-TR" sz="4400" b="1" dirty="0"/>
              <a:t>AŞH</a:t>
            </a:r>
            <a:br>
              <a:rPr lang="tr-TR" sz="4400" b="1" dirty="0"/>
            </a:br>
            <a:r>
              <a:rPr lang="tr-TR" sz="4400" b="1" dirty="0"/>
              <a:t>İç Hastalıkları Vakalarla Gastroenteroloji ve Hepatoloji Günü</a:t>
            </a:r>
            <a:br>
              <a:rPr lang="tr-TR" sz="4400" b="1" dirty="0"/>
            </a:br>
            <a:r>
              <a:rPr lang="tr-TR" sz="4400" b="1" dirty="0"/>
              <a:t/>
            </a:r>
            <a:br>
              <a:rPr lang="tr-TR" sz="4400" b="1" dirty="0"/>
            </a:br>
            <a:r>
              <a:rPr lang="tr-TR" sz="4000" b="1" dirty="0" err="1"/>
              <a:t>Pankreasda</a:t>
            </a:r>
            <a:r>
              <a:rPr lang="tr-TR" sz="4000" b="1" dirty="0"/>
              <a:t> Kistik Lezyonu Olan Vakalara Yaklaşım</a:t>
            </a:r>
          </a:p>
        </p:txBody>
      </p:sp>
      <p:sp>
        <p:nvSpPr>
          <p:cNvPr id="3" name="Alt Başlık 2">
            <a:extLst>
              <a:ext uri="{FF2B5EF4-FFF2-40B4-BE49-F238E27FC236}">
                <a16:creationId xmlns:a16="http://schemas.microsoft.com/office/drawing/2014/main" id="{5F201C96-6F22-462A-B408-59E2AE3D74E1}"/>
              </a:ext>
            </a:extLst>
          </p:cNvPr>
          <p:cNvSpPr>
            <a:spLocks noGrp="1"/>
          </p:cNvSpPr>
          <p:nvPr>
            <p:ph type="subTitle" idx="1"/>
          </p:nvPr>
        </p:nvSpPr>
        <p:spPr>
          <a:xfrm>
            <a:off x="1590261" y="4316895"/>
            <a:ext cx="9144000" cy="2541105"/>
          </a:xfrm>
        </p:spPr>
        <p:txBody>
          <a:bodyPr>
            <a:normAutofit/>
          </a:bodyPr>
          <a:lstStyle/>
          <a:p>
            <a:r>
              <a:rPr lang="tr-TR" sz="2800" dirty="0"/>
              <a:t>Dr. Sabite Kacar</a:t>
            </a:r>
            <a:endParaRPr lang="tr-TR" dirty="0"/>
          </a:p>
          <a:p>
            <a:r>
              <a:rPr lang="tr-TR" dirty="0"/>
              <a:t>AŞH / SBÜ Gastroenteroloji Kliniği</a:t>
            </a:r>
          </a:p>
          <a:p>
            <a:r>
              <a:rPr lang="tr-TR" dirty="0"/>
              <a:t>Ankara</a:t>
            </a:r>
          </a:p>
          <a:p>
            <a:r>
              <a:rPr lang="tr-TR" dirty="0"/>
              <a:t>14.01.2023 </a:t>
            </a:r>
          </a:p>
          <a:p>
            <a:endParaRPr lang="tr-TR" dirty="0"/>
          </a:p>
        </p:txBody>
      </p:sp>
    </p:spTree>
    <p:extLst>
      <p:ext uri="{BB962C8B-B14F-4D97-AF65-F5344CB8AC3E}">
        <p14:creationId xmlns:p14="http://schemas.microsoft.com/office/powerpoint/2010/main" val="69743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43F29D9-97EC-4024-ADBA-C4770EA86BCA}"/>
              </a:ext>
            </a:extLst>
          </p:cNvPr>
          <p:cNvSpPr>
            <a:spLocks noGrp="1"/>
          </p:cNvSpPr>
          <p:nvPr>
            <p:ph type="title"/>
          </p:nvPr>
        </p:nvSpPr>
        <p:spPr/>
        <p:txBody>
          <a:bodyPr/>
          <a:lstStyle/>
          <a:p>
            <a:r>
              <a:rPr lang="tr-TR" dirty="0"/>
              <a:t>Pankreasın </a:t>
            </a:r>
            <a:r>
              <a:rPr lang="tr-TR" dirty="0" err="1"/>
              <a:t>Kistik</a:t>
            </a:r>
            <a:r>
              <a:rPr lang="tr-TR" dirty="0"/>
              <a:t> Lezyonları</a:t>
            </a:r>
          </a:p>
        </p:txBody>
      </p:sp>
      <p:sp>
        <p:nvSpPr>
          <p:cNvPr id="3" name="İçerik Yer Tutucusu 2">
            <a:extLst>
              <a:ext uri="{FF2B5EF4-FFF2-40B4-BE49-F238E27FC236}">
                <a16:creationId xmlns:a16="http://schemas.microsoft.com/office/drawing/2014/main" id="{AB229B48-EC4E-4359-A12C-2DB0CF5EC3A4}"/>
              </a:ext>
            </a:extLst>
          </p:cNvPr>
          <p:cNvSpPr>
            <a:spLocks noGrp="1"/>
          </p:cNvSpPr>
          <p:nvPr>
            <p:ph idx="1"/>
          </p:nvPr>
        </p:nvSpPr>
        <p:spPr>
          <a:xfrm>
            <a:off x="728870" y="1825625"/>
            <a:ext cx="10624930" cy="4667250"/>
          </a:xfrm>
        </p:spPr>
        <p:txBody>
          <a:bodyPr>
            <a:normAutofit fontScale="77500" lnSpcReduction="20000"/>
          </a:bodyPr>
          <a:lstStyle/>
          <a:p>
            <a:r>
              <a:rPr lang="tr-TR" dirty="0"/>
              <a:t>İlk defa 1978’de tanımlanmıştır </a:t>
            </a:r>
            <a:r>
              <a:rPr lang="tr-TR" sz="2600" i="1" dirty="0"/>
              <a:t>(</a:t>
            </a:r>
            <a:r>
              <a:rPr lang="tr-TR" sz="2600" i="1" dirty="0" err="1"/>
              <a:t>Compagno</a:t>
            </a:r>
            <a:r>
              <a:rPr lang="tr-TR" sz="2600" i="1" dirty="0"/>
              <a:t> J ve </a:t>
            </a:r>
            <a:r>
              <a:rPr lang="tr-TR" sz="2600" i="1" dirty="0" err="1"/>
              <a:t>ark.ı</a:t>
            </a:r>
            <a:r>
              <a:rPr lang="tr-TR" sz="2600" i="1" dirty="0"/>
              <a:t> </a:t>
            </a:r>
            <a:r>
              <a:rPr lang="tr-TR" sz="2600" i="1" dirty="0" err="1"/>
              <a:t>Am</a:t>
            </a:r>
            <a:r>
              <a:rPr lang="tr-TR" sz="2600" i="1" dirty="0"/>
              <a:t> J </a:t>
            </a:r>
            <a:r>
              <a:rPr lang="tr-TR" sz="2600" i="1" dirty="0" err="1"/>
              <a:t>Clin</a:t>
            </a:r>
            <a:r>
              <a:rPr lang="tr-TR" sz="2600" i="1" dirty="0"/>
              <a:t> </a:t>
            </a:r>
            <a:r>
              <a:rPr lang="tr-TR" sz="2600" i="1" dirty="0" err="1"/>
              <a:t>Patol</a:t>
            </a:r>
            <a:r>
              <a:rPr lang="tr-TR" sz="2600" i="1" dirty="0"/>
              <a:t> 69573-80).</a:t>
            </a:r>
          </a:p>
          <a:p>
            <a:r>
              <a:rPr lang="tr-TR" dirty="0"/>
              <a:t>Modern görüntüleme yöntemlerindeki gelişmeler sayesinde gittikçe artan sayıda tanımlanabilmekte, teşhis konulabilmektedir. </a:t>
            </a:r>
          </a:p>
          <a:p>
            <a:endParaRPr lang="tr-TR" dirty="0"/>
          </a:p>
          <a:p>
            <a:r>
              <a:rPr lang="tr-TR" dirty="0"/>
              <a:t>Yılda %18 </a:t>
            </a:r>
            <a:r>
              <a:rPr lang="tr-TR" dirty="0" err="1"/>
              <a:t>insidansda</a:t>
            </a:r>
            <a:endParaRPr lang="tr-TR" dirty="0"/>
          </a:p>
          <a:p>
            <a:endParaRPr lang="tr-TR" dirty="0"/>
          </a:p>
          <a:p>
            <a:r>
              <a:rPr lang="tr-TR" dirty="0"/>
              <a:t>Tahmini </a:t>
            </a:r>
            <a:r>
              <a:rPr lang="tr-TR" dirty="0" err="1"/>
              <a:t>CPNs</a:t>
            </a:r>
            <a:r>
              <a:rPr lang="tr-TR" dirty="0"/>
              <a:t> </a:t>
            </a:r>
            <a:r>
              <a:rPr lang="tr-TR" dirty="0" err="1"/>
              <a:t>prevalansı</a:t>
            </a:r>
            <a:r>
              <a:rPr lang="tr-TR" dirty="0"/>
              <a:t> CT ile % 0.7-2.6</a:t>
            </a:r>
          </a:p>
          <a:p>
            <a:pPr marL="0" indent="0">
              <a:buNone/>
            </a:pPr>
            <a:r>
              <a:rPr lang="tr-TR" dirty="0"/>
              <a:t>                                                MR ile % 19.6</a:t>
            </a:r>
          </a:p>
          <a:p>
            <a:pPr marL="0" indent="0">
              <a:buNone/>
            </a:pPr>
            <a:r>
              <a:rPr lang="tr-TR" dirty="0"/>
              <a:t>                                                Otopsi serilerinde %24.3</a:t>
            </a:r>
          </a:p>
          <a:p>
            <a:r>
              <a:rPr lang="tr-TR" dirty="0" err="1"/>
              <a:t>Non</a:t>
            </a:r>
            <a:r>
              <a:rPr lang="tr-TR" dirty="0"/>
              <a:t> </a:t>
            </a:r>
            <a:r>
              <a:rPr lang="tr-TR" dirty="0" err="1"/>
              <a:t>pankreatik</a:t>
            </a:r>
            <a:r>
              <a:rPr lang="tr-TR" dirty="0"/>
              <a:t> </a:t>
            </a:r>
            <a:r>
              <a:rPr lang="tr-TR" dirty="0" err="1"/>
              <a:t>endikasyonlarla</a:t>
            </a:r>
            <a:r>
              <a:rPr lang="tr-TR" dirty="0"/>
              <a:t> çekilen </a:t>
            </a:r>
            <a:r>
              <a:rPr lang="tr-TR" dirty="0" err="1"/>
              <a:t>MRCP’lerde</a:t>
            </a:r>
            <a:r>
              <a:rPr lang="tr-TR" dirty="0"/>
              <a:t> % 45’e kadar bildirilmiştir.</a:t>
            </a:r>
          </a:p>
          <a:p>
            <a:endParaRPr lang="tr-TR" dirty="0"/>
          </a:p>
          <a:p>
            <a:r>
              <a:rPr lang="tr-TR" dirty="0"/>
              <a:t>% 13.6-36.7 si </a:t>
            </a:r>
            <a:r>
              <a:rPr lang="tr-TR" dirty="0" err="1"/>
              <a:t>asemptomatik</a:t>
            </a:r>
            <a:r>
              <a:rPr lang="tr-TR" dirty="0"/>
              <a:t>,</a:t>
            </a:r>
          </a:p>
          <a:p>
            <a:r>
              <a:rPr lang="tr-TR" dirty="0" err="1"/>
              <a:t>İnsidental</a:t>
            </a:r>
            <a:r>
              <a:rPr lang="tr-TR" dirty="0"/>
              <a:t> saptanıp operasyona gidenlerin % 50 si </a:t>
            </a:r>
            <a:r>
              <a:rPr lang="tr-TR" dirty="0" err="1"/>
              <a:t>asemptomatik</a:t>
            </a:r>
            <a:r>
              <a:rPr lang="tr-TR" dirty="0"/>
              <a:t>.</a:t>
            </a:r>
          </a:p>
        </p:txBody>
      </p:sp>
    </p:spTree>
    <p:extLst>
      <p:ext uri="{BB962C8B-B14F-4D97-AF65-F5344CB8AC3E}">
        <p14:creationId xmlns:p14="http://schemas.microsoft.com/office/powerpoint/2010/main" val="38091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69025C1-4857-4CA4-9C13-830A2E27AE98}"/>
              </a:ext>
            </a:extLst>
          </p:cNvPr>
          <p:cNvSpPr>
            <a:spLocks noGrp="1"/>
          </p:cNvSpPr>
          <p:nvPr>
            <p:ph idx="1"/>
          </p:nvPr>
        </p:nvSpPr>
        <p:spPr>
          <a:xfrm>
            <a:off x="755373" y="662606"/>
            <a:ext cx="10721009" cy="5923724"/>
          </a:xfrm>
        </p:spPr>
        <p:txBody>
          <a:bodyPr>
            <a:normAutofit fontScale="92500" lnSpcReduction="10000"/>
          </a:bodyPr>
          <a:lstStyle/>
          <a:p>
            <a:endParaRPr lang="tr-TR" dirty="0"/>
          </a:p>
          <a:p>
            <a:r>
              <a:rPr lang="tr-TR" dirty="0"/>
              <a:t>Başlangıç tanısal doğruluk sınırlıdır. </a:t>
            </a:r>
          </a:p>
          <a:p>
            <a:endParaRPr lang="tr-TR" dirty="0"/>
          </a:p>
          <a:p>
            <a:r>
              <a:rPr lang="tr-TR" dirty="0"/>
              <a:t>Görüntüleme ile tanı doğruluğu &lt;% 80, sitoloji ile &lt;%50.</a:t>
            </a:r>
          </a:p>
          <a:p>
            <a:r>
              <a:rPr lang="tr-TR" dirty="0" err="1"/>
              <a:t>Preop</a:t>
            </a:r>
            <a:r>
              <a:rPr lang="tr-TR" dirty="0"/>
              <a:t> tanı ile patolojik tanı korelasyonu &lt;%50</a:t>
            </a:r>
          </a:p>
          <a:p>
            <a:endParaRPr lang="tr-TR" dirty="0"/>
          </a:p>
          <a:p>
            <a:r>
              <a:rPr lang="tr-TR" dirty="0"/>
              <a:t>Cerrahi rezeksiyonların %20 si </a:t>
            </a:r>
            <a:r>
              <a:rPr lang="tr-TR" dirty="0" err="1"/>
              <a:t>benign</a:t>
            </a:r>
            <a:r>
              <a:rPr lang="tr-TR" dirty="0"/>
              <a:t> çıkmış. </a:t>
            </a:r>
          </a:p>
          <a:p>
            <a:r>
              <a:rPr lang="tr-TR" dirty="0" err="1"/>
              <a:t>CPNs</a:t>
            </a:r>
            <a:r>
              <a:rPr lang="tr-TR" dirty="0"/>
              <a:t> için cerrahi sonrası % 38 komplikasyon ve % 0.5 ölüm oranları var.</a:t>
            </a:r>
          </a:p>
          <a:p>
            <a:endParaRPr lang="tr-TR" dirty="0"/>
          </a:p>
          <a:p>
            <a:r>
              <a:rPr lang="tr-TR" dirty="0"/>
              <a:t>Tanı, izlem, cerrahi </a:t>
            </a:r>
            <a:r>
              <a:rPr lang="tr-TR" dirty="0" err="1"/>
              <a:t>endikasyonlar</a:t>
            </a:r>
            <a:r>
              <a:rPr lang="tr-TR" dirty="0"/>
              <a:t> için strateji ve </a:t>
            </a:r>
            <a:r>
              <a:rPr lang="tr-TR" dirty="0" err="1"/>
              <a:t>guideline-lar</a:t>
            </a:r>
            <a:r>
              <a:rPr lang="tr-TR" dirty="0"/>
              <a:t> tanımlanmıştır.</a:t>
            </a:r>
          </a:p>
          <a:p>
            <a:endParaRPr lang="tr-TR" dirty="0"/>
          </a:p>
          <a:p>
            <a:r>
              <a:rPr lang="tr-TR" dirty="0"/>
              <a:t>Doğru tanı, </a:t>
            </a:r>
            <a:r>
              <a:rPr lang="tr-TR" dirty="0" err="1"/>
              <a:t>benign</a:t>
            </a:r>
            <a:r>
              <a:rPr lang="tr-TR" dirty="0"/>
              <a:t> </a:t>
            </a:r>
            <a:r>
              <a:rPr lang="tr-TR" dirty="0" err="1"/>
              <a:t>malign</a:t>
            </a:r>
            <a:r>
              <a:rPr lang="tr-TR" dirty="0"/>
              <a:t> ayırımı </a:t>
            </a:r>
            <a:r>
              <a:rPr lang="tr-TR" dirty="0" err="1"/>
              <a:t>esasdır</a:t>
            </a:r>
            <a:r>
              <a:rPr lang="tr-TR" dirty="0"/>
              <a:t>. Çünkü </a:t>
            </a:r>
            <a:r>
              <a:rPr lang="tr-TR" dirty="0" err="1"/>
              <a:t>algoritm</a:t>
            </a:r>
            <a:r>
              <a:rPr lang="tr-TR" dirty="0"/>
              <a:t> ve </a:t>
            </a:r>
            <a:r>
              <a:rPr lang="tr-TR" dirty="0" err="1"/>
              <a:t>prognoz</a:t>
            </a:r>
            <a:r>
              <a:rPr lang="tr-TR" dirty="0"/>
              <a:t> farklıdır.</a:t>
            </a:r>
          </a:p>
          <a:p>
            <a:endParaRPr lang="tr-TR" dirty="0"/>
          </a:p>
          <a:p>
            <a:endParaRPr lang="tr-TR" dirty="0"/>
          </a:p>
          <a:p>
            <a:endParaRPr lang="tr-TR" dirty="0"/>
          </a:p>
          <a:p>
            <a:endParaRPr lang="tr-TR" dirty="0"/>
          </a:p>
          <a:p>
            <a:endParaRPr lang="tr-TR" dirty="0"/>
          </a:p>
        </p:txBody>
      </p:sp>
      <p:sp>
        <p:nvSpPr>
          <p:cNvPr id="2" name="Oval 1">
            <a:extLst>
              <a:ext uri="{FF2B5EF4-FFF2-40B4-BE49-F238E27FC236}">
                <a16:creationId xmlns:a16="http://schemas.microsoft.com/office/drawing/2014/main" id="{5DD1983B-E42B-4CFF-8F3D-6F73A6030800}"/>
              </a:ext>
            </a:extLst>
          </p:cNvPr>
          <p:cNvSpPr/>
          <p:nvPr/>
        </p:nvSpPr>
        <p:spPr>
          <a:xfrm>
            <a:off x="7190985" y="271670"/>
            <a:ext cx="4285397" cy="165137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a:t>Sahar</a:t>
            </a:r>
            <a:r>
              <a:rPr lang="tr-TR" dirty="0"/>
              <a:t> N:. </a:t>
            </a:r>
            <a:r>
              <a:rPr lang="tr-TR" dirty="0" err="1"/>
              <a:t>Surg</a:t>
            </a:r>
            <a:r>
              <a:rPr lang="tr-TR" dirty="0"/>
              <a:t> </a:t>
            </a:r>
            <a:r>
              <a:rPr lang="tr-TR" dirty="0" err="1"/>
              <a:t>Endosc</a:t>
            </a:r>
            <a:r>
              <a:rPr lang="tr-TR" dirty="0"/>
              <a:t> 2017</a:t>
            </a:r>
          </a:p>
          <a:p>
            <a:pPr algn="ctr"/>
            <a:endParaRPr lang="tr-TR" dirty="0"/>
          </a:p>
          <a:p>
            <a:pPr algn="ctr"/>
            <a:r>
              <a:rPr lang="tr-TR" dirty="0"/>
              <a:t>CT ya da MR/MRCP CD’sini  önce  </a:t>
            </a:r>
            <a:r>
              <a:rPr lang="tr-TR" dirty="0" err="1"/>
              <a:t>hepatobiliyer</a:t>
            </a:r>
            <a:r>
              <a:rPr lang="tr-TR" dirty="0"/>
              <a:t> için özelleşmiş radyologa </a:t>
            </a:r>
            <a:r>
              <a:rPr lang="tr-TR" dirty="0" err="1"/>
              <a:t>kons</a:t>
            </a:r>
            <a:endParaRPr lang="tr-TR" dirty="0"/>
          </a:p>
        </p:txBody>
      </p:sp>
    </p:spTree>
    <p:extLst>
      <p:ext uri="{BB962C8B-B14F-4D97-AF65-F5344CB8AC3E}">
        <p14:creationId xmlns:p14="http://schemas.microsoft.com/office/powerpoint/2010/main" val="4218334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985BD87-5378-433F-88A6-25388CC2D0E0}"/>
              </a:ext>
            </a:extLst>
          </p:cNvPr>
          <p:cNvSpPr>
            <a:spLocks noGrp="1"/>
          </p:cNvSpPr>
          <p:nvPr>
            <p:ph type="title"/>
          </p:nvPr>
        </p:nvSpPr>
        <p:spPr/>
        <p:txBody>
          <a:bodyPr/>
          <a:lstStyle/>
          <a:p>
            <a:r>
              <a:rPr lang="tr-TR" dirty="0"/>
              <a:t>Pankreasın </a:t>
            </a:r>
            <a:r>
              <a:rPr lang="tr-TR" dirty="0" err="1"/>
              <a:t>Kistik</a:t>
            </a:r>
            <a:r>
              <a:rPr lang="tr-TR" dirty="0"/>
              <a:t> Lezyonları</a:t>
            </a:r>
          </a:p>
        </p:txBody>
      </p:sp>
      <p:sp>
        <p:nvSpPr>
          <p:cNvPr id="3" name="İçerik Yer Tutucusu 2">
            <a:extLst>
              <a:ext uri="{FF2B5EF4-FFF2-40B4-BE49-F238E27FC236}">
                <a16:creationId xmlns:a16="http://schemas.microsoft.com/office/drawing/2014/main" id="{B7511CD2-3C4B-4A56-BFFB-476431C18865}"/>
              </a:ext>
            </a:extLst>
          </p:cNvPr>
          <p:cNvSpPr>
            <a:spLocks noGrp="1"/>
          </p:cNvSpPr>
          <p:nvPr>
            <p:ph idx="1"/>
          </p:nvPr>
        </p:nvSpPr>
        <p:spPr>
          <a:xfrm>
            <a:off x="838200" y="1451113"/>
            <a:ext cx="10515600" cy="4725850"/>
          </a:xfrm>
        </p:spPr>
        <p:txBody>
          <a:bodyPr>
            <a:normAutofit/>
          </a:bodyPr>
          <a:lstStyle/>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p:graphicFrame>
        <p:nvGraphicFramePr>
          <p:cNvPr id="4" name="Tablo 3">
            <a:extLst>
              <a:ext uri="{FF2B5EF4-FFF2-40B4-BE49-F238E27FC236}">
                <a16:creationId xmlns:a16="http://schemas.microsoft.com/office/drawing/2014/main" id="{C6960DA2-240C-4BE7-8DC2-282366514780}"/>
              </a:ext>
            </a:extLst>
          </p:cNvPr>
          <p:cNvGraphicFramePr>
            <a:graphicFrameLocks noGrp="1"/>
          </p:cNvGraphicFramePr>
          <p:nvPr>
            <p:extLst>
              <p:ext uri="{D42A27DB-BD31-4B8C-83A1-F6EECF244321}">
                <p14:modId xmlns:p14="http://schemas.microsoft.com/office/powerpoint/2010/main" val="2046426121"/>
              </p:ext>
            </p:extLst>
          </p:nvPr>
        </p:nvGraphicFramePr>
        <p:xfrm>
          <a:off x="689113" y="1789041"/>
          <a:ext cx="10045149" cy="3723863"/>
        </p:xfrm>
        <a:graphic>
          <a:graphicData uri="http://schemas.openxmlformats.org/drawingml/2006/table">
            <a:tbl>
              <a:tblPr firstRow="1" bandRow="1">
                <a:tableStyleId>{5C22544A-7EE6-4342-B048-85BDC9FD1C3A}</a:tableStyleId>
              </a:tblPr>
              <a:tblGrid>
                <a:gridCol w="3658061">
                  <a:extLst>
                    <a:ext uri="{9D8B030D-6E8A-4147-A177-3AD203B41FA5}">
                      <a16:colId xmlns:a16="http://schemas.microsoft.com/office/drawing/2014/main" val="840845776"/>
                    </a:ext>
                  </a:extLst>
                </a:gridCol>
                <a:gridCol w="3948382">
                  <a:extLst>
                    <a:ext uri="{9D8B030D-6E8A-4147-A177-3AD203B41FA5}">
                      <a16:colId xmlns:a16="http://schemas.microsoft.com/office/drawing/2014/main" val="3255993336"/>
                    </a:ext>
                  </a:extLst>
                </a:gridCol>
                <a:gridCol w="2438706">
                  <a:extLst>
                    <a:ext uri="{9D8B030D-6E8A-4147-A177-3AD203B41FA5}">
                      <a16:colId xmlns:a16="http://schemas.microsoft.com/office/drawing/2014/main" val="1617351271"/>
                    </a:ext>
                  </a:extLst>
                </a:gridCol>
              </a:tblGrid>
              <a:tr h="685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A. </a:t>
                      </a:r>
                      <a:r>
                        <a:rPr lang="tr-TR" dirty="0" err="1"/>
                        <a:t>Neoplazik</a:t>
                      </a:r>
                      <a:endParaRPr lang="tr-TR" dirty="0"/>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B. </a:t>
                      </a:r>
                      <a:r>
                        <a:rPr lang="tr-TR" dirty="0" err="1"/>
                        <a:t>Non-neoplazik</a:t>
                      </a:r>
                      <a:endParaRPr lang="tr-TR" dirty="0"/>
                    </a:p>
                    <a:p>
                      <a:endParaRPr lang="tr-TR" dirty="0"/>
                    </a:p>
                  </a:txBody>
                  <a:tcPr/>
                </a:tc>
                <a:tc>
                  <a:txBody>
                    <a:bodyPr/>
                    <a:lstStyle/>
                    <a:p>
                      <a:r>
                        <a:rPr lang="tr-TR" dirty="0"/>
                        <a:t>Nadir görülenler</a:t>
                      </a:r>
                    </a:p>
                  </a:txBody>
                  <a:tcPr/>
                </a:tc>
                <a:extLst>
                  <a:ext uri="{0D108BD9-81ED-4DB2-BD59-A6C34878D82A}">
                    <a16:rowId xmlns:a16="http://schemas.microsoft.com/office/drawing/2014/main" val="391521892"/>
                  </a:ext>
                </a:extLst>
              </a:tr>
              <a:tr h="3037888">
                <a:tc>
                  <a:txBody>
                    <a:bodyPr/>
                    <a:lstStyle/>
                    <a:p>
                      <a:pPr marL="0" indent="0">
                        <a:buNone/>
                      </a:pPr>
                      <a:r>
                        <a:rPr lang="tr-TR" dirty="0" err="1"/>
                        <a:t>Seröz</a:t>
                      </a:r>
                      <a:r>
                        <a:rPr lang="tr-TR" dirty="0"/>
                        <a:t> </a:t>
                      </a:r>
                      <a:r>
                        <a:rPr lang="tr-TR" dirty="0" err="1"/>
                        <a:t>kistadenom</a:t>
                      </a:r>
                      <a:endParaRPr lang="tr-TR" dirty="0"/>
                    </a:p>
                    <a:p>
                      <a:pPr marL="0" indent="0">
                        <a:buNone/>
                      </a:pPr>
                      <a:r>
                        <a:rPr lang="tr-TR" dirty="0" err="1"/>
                        <a:t>Müsinöz</a:t>
                      </a:r>
                      <a:r>
                        <a:rPr lang="tr-TR" dirty="0"/>
                        <a:t> </a:t>
                      </a:r>
                      <a:r>
                        <a:rPr lang="tr-TR" dirty="0" err="1"/>
                        <a:t>kistadenom</a:t>
                      </a:r>
                      <a:endParaRPr lang="tr-TR" dirty="0"/>
                    </a:p>
                    <a:p>
                      <a:pPr marL="0" indent="0">
                        <a:buNone/>
                      </a:pPr>
                      <a:r>
                        <a:rPr lang="tr-TR" dirty="0" err="1"/>
                        <a:t>Kistadenokarsinomlar</a:t>
                      </a:r>
                      <a:endParaRPr lang="tr-TR" dirty="0"/>
                    </a:p>
                    <a:p>
                      <a:pPr marL="0" indent="0">
                        <a:buNone/>
                      </a:pPr>
                      <a:r>
                        <a:rPr lang="tr-TR" dirty="0"/>
                        <a:t>IPMN</a:t>
                      </a:r>
                    </a:p>
                    <a:p>
                      <a:pPr marL="0" indent="0">
                        <a:buNone/>
                      </a:pPr>
                      <a:r>
                        <a:rPr lang="tr-TR" dirty="0" err="1"/>
                        <a:t>Müsinöz</a:t>
                      </a:r>
                      <a:r>
                        <a:rPr lang="tr-TR" dirty="0"/>
                        <a:t> </a:t>
                      </a:r>
                      <a:r>
                        <a:rPr lang="tr-TR" dirty="0" err="1"/>
                        <a:t>neoplaziler</a:t>
                      </a:r>
                      <a:endParaRPr lang="tr-TR" dirty="0"/>
                    </a:p>
                    <a:p>
                      <a:pPr marL="0" indent="0">
                        <a:buNone/>
                      </a:pPr>
                      <a:r>
                        <a:rPr lang="tr-TR" dirty="0"/>
                        <a:t>Solid </a:t>
                      </a:r>
                      <a:r>
                        <a:rPr lang="tr-TR" dirty="0" err="1"/>
                        <a:t>pseudopapiller</a:t>
                      </a:r>
                      <a:r>
                        <a:rPr lang="tr-TR" dirty="0"/>
                        <a:t> </a:t>
                      </a:r>
                      <a:r>
                        <a:rPr lang="tr-TR" dirty="0" err="1"/>
                        <a:t>neoplaziler</a:t>
                      </a:r>
                      <a:endParaRPr lang="tr-TR" dirty="0"/>
                    </a:p>
                    <a:p>
                      <a:pPr marL="0" indent="0">
                        <a:buNone/>
                      </a:pPr>
                      <a:r>
                        <a:rPr lang="tr-TR" dirty="0" err="1"/>
                        <a:t>Kistik</a:t>
                      </a:r>
                      <a:r>
                        <a:rPr lang="tr-TR" dirty="0"/>
                        <a:t> endokrin tümörler</a:t>
                      </a:r>
                    </a:p>
                    <a:p>
                      <a:pPr marL="0" indent="0">
                        <a:buNone/>
                      </a:pPr>
                      <a:r>
                        <a:rPr lang="tr-TR" dirty="0" err="1"/>
                        <a:t>Kistik</a:t>
                      </a:r>
                      <a:r>
                        <a:rPr lang="tr-TR" dirty="0"/>
                        <a:t> </a:t>
                      </a:r>
                      <a:r>
                        <a:rPr lang="tr-TR" dirty="0" err="1"/>
                        <a:t>duktal</a:t>
                      </a:r>
                      <a:r>
                        <a:rPr lang="tr-TR" dirty="0"/>
                        <a:t> </a:t>
                      </a:r>
                      <a:r>
                        <a:rPr lang="tr-TR" dirty="0" err="1"/>
                        <a:t>adenokarsinomlar</a:t>
                      </a:r>
                      <a:endParaRPr lang="tr-TR" dirty="0"/>
                    </a:p>
                    <a:p>
                      <a:pPr marL="0" indent="0">
                        <a:buNone/>
                      </a:pPr>
                      <a:r>
                        <a:rPr lang="tr-TR" dirty="0"/>
                        <a:t>Metastazlar</a:t>
                      </a:r>
                    </a:p>
                    <a:p>
                      <a:endParaRPr lang="tr-TR" dirty="0"/>
                    </a:p>
                  </a:txBody>
                  <a:tcPr/>
                </a:tc>
                <a:tc>
                  <a:txBody>
                    <a:bodyPr/>
                    <a:lstStyle/>
                    <a:p>
                      <a:r>
                        <a:rPr lang="tr-TR" dirty="0" err="1"/>
                        <a:t>Pseudokistler</a:t>
                      </a:r>
                      <a:endParaRPr lang="tr-TR" dirty="0"/>
                    </a:p>
                    <a:p>
                      <a:endParaRPr lang="tr-TR" dirty="0"/>
                    </a:p>
                    <a:p>
                      <a:pPr marL="0" indent="0">
                        <a:buNone/>
                      </a:pPr>
                      <a:r>
                        <a:rPr lang="tr-TR" dirty="0" err="1"/>
                        <a:t>Kongenital</a:t>
                      </a:r>
                      <a:r>
                        <a:rPr lang="tr-TR" dirty="0"/>
                        <a:t> (basit) kistler    </a:t>
                      </a:r>
                    </a:p>
                    <a:p>
                      <a:pPr marL="0" indent="0">
                        <a:buNone/>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Gerçek </a:t>
                      </a:r>
                      <a:r>
                        <a:rPr lang="tr-TR" dirty="0" err="1"/>
                        <a:t>epitelyal</a:t>
                      </a:r>
                      <a:r>
                        <a:rPr lang="tr-TR" dirty="0"/>
                        <a:t> kistler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        </a:t>
                      </a:r>
                      <a:r>
                        <a:rPr lang="tr-TR" dirty="0" err="1"/>
                        <a:t>von</a:t>
                      </a:r>
                      <a:r>
                        <a:rPr lang="tr-TR" dirty="0"/>
                        <a:t> </a:t>
                      </a:r>
                      <a:r>
                        <a:rPr lang="tr-TR" dirty="0" err="1"/>
                        <a:t>Hippel-Lindau</a:t>
                      </a:r>
                      <a:r>
                        <a:rPr lang="tr-TR" dirty="0"/>
                        <a:t> hastalığı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        </a:t>
                      </a:r>
                      <a:r>
                        <a:rPr lang="tr-TR" dirty="0" err="1"/>
                        <a:t>Otozomal</a:t>
                      </a:r>
                      <a:r>
                        <a:rPr lang="tr-TR" dirty="0"/>
                        <a:t> dominant </a:t>
                      </a:r>
                      <a:r>
                        <a:rPr lang="tr-TR" dirty="0" err="1"/>
                        <a:t>polikistik</a:t>
                      </a:r>
                      <a:r>
                        <a:rPr lang="tr-T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        böbrek hastalığı</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        </a:t>
                      </a:r>
                      <a:r>
                        <a:rPr lang="tr-TR" dirty="0" err="1"/>
                        <a:t>Kistik</a:t>
                      </a:r>
                      <a:r>
                        <a:rPr lang="tr-TR" dirty="0"/>
                        <a:t> </a:t>
                      </a:r>
                      <a:r>
                        <a:rPr lang="tr-TR" dirty="0" err="1"/>
                        <a:t>fibrozis</a:t>
                      </a:r>
                      <a:r>
                        <a:rPr lang="tr-TR" dirty="0"/>
                        <a:t>]</a:t>
                      </a:r>
                    </a:p>
                    <a:p>
                      <a:pPr marL="0" indent="0">
                        <a:buNone/>
                      </a:pPr>
                      <a:endParaRPr lang="tr-TR" dirty="0"/>
                    </a:p>
                  </a:txBody>
                  <a:tcPr/>
                </a:tc>
                <a:tc>
                  <a:txBody>
                    <a:bodyPr/>
                    <a:lstStyle/>
                    <a:p>
                      <a:pPr marL="0" indent="0">
                        <a:buNone/>
                      </a:pPr>
                      <a:r>
                        <a:rPr lang="tr-TR" dirty="0" err="1"/>
                        <a:t>Lenfanjiom</a:t>
                      </a:r>
                      <a:endParaRPr lang="tr-TR" dirty="0"/>
                    </a:p>
                    <a:p>
                      <a:pPr marL="0" indent="0">
                        <a:buNone/>
                      </a:pPr>
                      <a:r>
                        <a:rPr lang="tr-TR" dirty="0" err="1"/>
                        <a:t>Hemanjiom</a:t>
                      </a:r>
                      <a:endParaRPr lang="tr-TR" dirty="0"/>
                    </a:p>
                    <a:p>
                      <a:pPr marL="0" indent="0">
                        <a:buNone/>
                      </a:pPr>
                      <a:r>
                        <a:rPr lang="tr-TR" dirty="0" err="1"/>
                        <a:t>Kistik</a:t>
                      </a:r>
                      <a:r>
                        <a:rPr lang="tr-TR" dirty="0"/>
                        <a:t> </a:t>
                      </a:r>
                      <a:r>
                        <a:rPr lang="tr-TR" dirty="0" err="1"/>
                        <a:t>teratom</a:t>
                      </a:r>
                      <a:endParaRPr lang="tr-TR" dirty="0"/>
                    </a:p>
                    <a:p>
                      <a:pPr marL="0" indent="0">
                        <a:buNone/>
                      </a:pPr>
                      <a:r>
                        <a:rPr lang="tr-TR" dirty="0"/>
                        <a:t>Sarkom</a:t>
                      </a:r>
                    </a:p>
                    <a:p>
                      <a:pPr marL="0" indent="0">
                        <a:buNone/>
                      </a:pPr>
                      <a:r>
                        <a:rPr lang="tr-TR" dirty="0" err="1"/>
                        <a:t>Paraganglioma</a:t>
                      </a:r>
                      <a:r>
                        <a:rPr lang="tr-TR" dirty="0"/>
                        <a:t> </a:t>
                      </a:r>
                    </a:p>
                  </a:txBody>
                  <a:tcPr/>
                </a:tc>
                <a:extLst>
                  <a:ext uri="{0D108BD9-81ED-4DB2-BD59-A6C34878D82A}">
                    <a16:rowId xmlns:a16="http://schemas.microsoft.com/office/drawing/2014/main" val="962925085"/>
                  </a:ext>
                </a:extLst>
              </a:tr>
            </a:tbl>
          </a:graphicData>
        </a:graphic>
      </p:graphicFrame>
      <p:sp>
        <p:nvSpPr>
          <p:cNvPr id="5" name="Metin kutusu 4">
            <a:extLst>
              <a:ext uri="{FF2B5EF4-FFF2-40B4-BE49-F238E27FC236}">
                <a16:creationId xmlns:a16="http://schemas.microsoft.com/office/drawing/2014/main" id="{1449052B-BE75-4C7B-ABCE-1F45CC0B4E11}"/>
              </a:ext>
            </a:extLst>
          </p:cNvPr>
          <p:cNvSpPr txBox="1"/>
          <p:nvPr/>
        </p:nvSpPr>
        <p:spPr>
          <a:xfrm>
            <a:off x="662609" y="6003235"/>
            <a:ext cx="8680174" cy="369332"/>
          </a:xfrm>
          <a:prstGeom prst="rect">
            <a:avLst/>
          </a:prstGeom>
          <a:noFill/>
        </p:spPr>
        <p:txBody>
          <a:bodyPr wrap="square" rtlCol="0">
            <a:spAutoFit/>
          </a:bodyPr>
          <a:lstStyle/>
          <a:p>
            <a:r>
              <a:rPr lang="tr-TR" dirty="0"/>
              <a:t>2000 WHO pankreas kist çeşitlerini tanımlamıştır.</a:t>
            </a:r>
          </a:p>
        </p:txBody>
      </p:sp>
    </p:spTree>
    <p:extLst>
      <p:ext uri="{BB962C8B-B14F-4D97-AF65-F5344CB8AC3E}">
        <p14:creationId xmlns:p14="http://schemas.microsoft.com/office/powerpoint/2010/main" val="1215392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BC45155-78BC-42A6-BC91-70630F9CA701}"/>
              </a:ext>
            </a:extLst>
          </p:cNvPr>
          <p:cNvSpPr>
            <a:spLocks noGrp="1"/>
          </p:cNvSpPr>
          <p:nvPr>
            <p:ph type="title"/>
          </p:nvPr>
        </p:nvSpPr>
        <p:spPr/>
        <p:txBody>
          <a:bodyPr/>
          <a:lstStyle/>
          <a:p>
            <a:endParaRPr lang="tr-TR"/>
          </a:p>
        </p:txBody>
      </p:sp>
      <p:pic>
        <p:nvPicPr>
          <p:cNvPr id="37890" name="Picture 2" descr="grandma and mother and  daughter cysts pancreatic cysts picture ile ilgili görsel sonucu">
            <a:extLst>
              <a:ext uri="{FF2B5EF4-FFF2-40B4-BE49-F238E27FC236}">
                <a16:creationId xmlns:a16="http://schemas.microsoft.com/office/drawing/2014/main" id="{3FE0732E-2989-421B-BCBB-83B1355E97B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13452" y="53822"/>
            <a:ext cx="7437783" cy="5584167"/>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a:extLst>
              <a:ext uri="{FF2B5EF4-FFF2-40B4-BE49-F238E27FC236}">
                <a16:creationId xmlns:a16="http://schemas.microsoft.com/office/drawing/2014/main" id="{9FB9217B-76C7-4CE1-B55B-451253E18157}"/>
              </a:ext>
            </a:extLst>
          </p:cNvPr>
          <p:cNvSpPr/>
          <p:nvPr/>
        </p:nvSpPr>
        <p:spPr>
          <a:xfrm>
            <a:off x="728867" y="5697290"/>
            <a:ext cx="8971723" cy="923330"/>
          </a:xfrm>
          <a:prstGeom prst="rect">
            <a:avLst/>
          </a:prstGeom>
        </p:spPr>
        <p:txBody>
          <a:bodyPr wrap="square">
            <a:spAutoFit/>
          </a:bodyPr>
          <a:lstStyle/>
          <a:p>
            <a:pPr marL="285750" indent="-285750">
              <a:buFont typeface="Arial" panose="020B0604020202020204" pitchFamily="34" charset="0"/>
              <a:buChar char="•"/>
            </a:pPr>
            <a:r>
              <a:rPr lang="tr-TR" dirty="0"/>
              <a:t>Artan yaş ve Asya kökenlilerde daha yüksek olarak tahmin edilmektedir.</a:t>
            </a:r>
          </a:p>
          <a:p>
            <a:endParaRPr lang="tr-TR" dirty="0"/>
          </a:p>
          <a:p>
            <a:pPr marL="285750" indent="-285750">
              <a:buFont typeface="Arial" panose="020B0604020202020204" pitchFamily="34" charset="0"/>
              <a:buChar char="•"/>
            </a:pPr>
            <a:r>
              <a:rPr lang="tr-TR" dirty="0"/>
              <a:t>&gt;70 yaşta %10.</a:t>
            </a:r>
          </a:p>
        </p:txBody>
      </p:sp>
    </p:spTree>
    <p:extLst>
      <p:ext uri="{BB962C8B-B14F-4D97-AF65-F5344CB8AC3E}">
        <p14:creationId xmlns:p14="http://schemas.microsoft.com/office/powerpoint/2010/main" val="3448582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1A3B9D-B07D-4489-9F80-9B7B3FE6053F}"/>
              </a:ext>
            </a:extLst>
          </p:cNvPr>
          <p:cNvSpPr>
            <a:spLocks noGrp="1"/>
          </p:cNvSpPr>
          <p:nvPr>
            <p:ph type="title"/>
          </p:nvPr>
        </p:nvSpPr>
        <p:spPr/>
        <p:txBody>
          <a:bodyPr/>
          <a:lstStyle/>
          <a:p>
            <a:r>
              <a:rPr lang="tr-TR" dirty="0"/>
              <a:t>             Pankreasın </a:t>
            </a:r>
            <a:r>
              <a:rPr lang="tr-TR" dirty="0" err="1"/>
              <a:t>Kistik</a:t>
            </a:r>
            <a:r>
              <a:rPr lang="tr-TR" dirty="0"/>
              <a:t> Lezyonlarının </a:t>
            </a:r>
            <a:br>
              <a:rPr lang="tr-TR" dirty="0"/>
            </a:br>
            <a:r>
              <a:rPr lang="tr-TR" dirty="0"/>
              <a:t>                       4 Morfolojik Tipi</a:t>
            </a:r>
          </a:p>
        </p:txBody>
      </p:sp>
      <p:pic>
        <p:nvPicPr>
          <p:cNvPr id="3" name="Resim 2">
            <a:extLst>
              <a:ext uri="{FF2B5EF4-FFF2-40B4-BE49-F238E27FC236}">
                <a16:creationId xmlns:a16="http://schemas.microsoft.com/office/drawing/2014/main" id="{B59B402E-59C7-40BA-B425-145836F6FF71}"/>
              </a:ext>
            </a:extLst>
          </p:cNvPr>
          <p:cNvPicPr>
            <a:picLocks noChangeAspect="1"/>
          </p:cNvPicPr>
          <p:nvPr/>
        </p:nvPicPr>
        <p:blipFill>
          <a:blip r:embed="rId2" cstate="print"/>
          <a:stretch>
            <a:fillRect/>
          </a:stretch>
        </p:blipFill>
        <p:spPr>
          <a:xfrm>
            <a:off x="2955233" y="1709532"/>
            <a:ext cx="5853521" cy="5023769"/>
          </a:xfrm>
          <a:prstGeom prst="rect">
            <a:avLst/>
          </a:prstGeom>
        </p:spPr>
      </p:pic>
      <p:pic>
        <p:nvPicPr>
          <p:cNvPr id="4" name="Resim 3">
            <a:extLst>
              <a:ext uri="{FF2B5EF4-FFF2-40B4-BE49-F238E27FC236}">
                <a16:creationId xmlns:a16="http://schemas.microsoft.com/office/drawing/2014/main" id="{9ACB7304-E5F7-446D-BF94-E4A2AC81D366}"/>
              </a:ext>
            </a:extLst>
          </p:cNvPr>
          <p:cNvPicPr>
            <a:picLocks noChangeAspect="1"/>
          </p:cNvPicPr>
          <p:nvPr/>
        </p:nvPicPr>
        <p:blipFill>
          <a:blip r:embed="rId3" cstate="print"/>
          <a:stretch>
            <a:fillRect/>
          </a:stretch>
        </p:blipFill>
        <p:spPr>
          <a:xfrm>
            <a:off x="9167606" y="6501018"/>
            <a:ext cx="2762250" cy="190500"/>
          </a:xfrm>
          <a:prstGeom prst="rect">
            <a:avLst/>
          </a:prstGeom>
        </p:spPr>
      </p:pic>
    </p:spTree>
    <p:extLst>
      <p:ext uri="{BB962C8B-B14F-4D97-AF65-F5344CB8AC3E}">
        <p14:creationId xmlns:p14="http://schemas.microsoft.com/office/powerpoint/2010/main" val="640909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28C4E38-8D0E-4F32-B63F-BE6901597BA7}"/>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62365EF5-4346-4189-9B59-8B12B6F0050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1782" y="-14804"/>
            <a:ext cx="9365974" cy="6870793"/>
          </a:xfrm>
        </p:spPr>
      </p:pic>
    </p:spTree>
    <p:extLst>
      <p:ext uri="{BB962C8B-B14F-4D97-AF65-F5344CB8AC3E}">
        <p14:creationId xmlns:p14="http://schemas.microsoft.com/office/powerpoint/2010/main" val="391072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30E2C5E9-14D6-4F26-A9D6-C498FE82E7D8}"/>
              </a:ext>
            </a:extLst>
          </p:cNvPr>
          <p:cNvSpPr txBox="1"/>
          <p:nvPr/>
        </p:nvSpPr>
        <p:spPr>
          <a:xfrm>
            <a:off x="1139687" y="636104"/>
            <a:ext cx="7890427" cy="2031325"/>
          </a:xfrm>
          <a:prstGeom prst="rect">
            <a:avLst/>
          </a:prstGeom>
          <a:noFill/>
        </p:spPr>
        <p:txBody>
          <a:bodyPr wrap="square" rtlCol="0">
            <a:spAutoFit/>
          </a:bodyPr>
          <a:lstStyle/>
          <a:p>
            <a:endParaRPr lang="tr-TR" dirty="0"/>
          </a:p>
          <a:p>
            <a:endParaRPr lang="tr-TR" dirty="0"/>
          </a:p>
          <a:p>
            <a:endParaRPr lang="tr-TR" dirty="0"/>
          </a:p>
          <a:p>
            <a:endParaRPr lang="tr-TR" dirty="0"/>
          </a:p>
          <a:p>
            <a:endParaRPr lang="tr-TR" dirty="0"/>
          </a:p>
          <a:p>
            <a:endParaRPr lang="tr-TR" dirty="0"/>
          </a:p>
          <a:p>
            <a:r>
              <a:rPr lang="tr-TR" dirty="0" err="1"/>
              <a:t>mmmm</a:t>
            </a:r>
            <a:endParaRPr lang="tr-TR" dirty="0"/>
          </a:p>
        </p:txBody>
      </p:sp>
      <p:graphicFrame>
        <p:nvGraphicFramePr>
          <p:cNvPr id="6" name="Tablo 5">
            <a:extLst>
              <a:ext uri="{FF2B5EF4-FFF2-40B4-BE49-F238E27FC236}">
                <a16:creationId xmlns:a16="http://schemas.microsoft.com/office/drawing/2014/main" id="{E19C6ADB-2DD3-45F4-8A05-E879B98A416F}"/>
              </a:ext>
            </a:extLst>
          </p:cNvPr>
          <p:cNvGraphicFramePr>
            <a:graphicFrameLocks noGrp="1"/>
          </p:cNvGraphicFramePr>
          <p:nvPr>
            <p:extLst>
              <p:ext uri="{D42A27DB-BD31-4B8C-83A1-F6EECF244321}">
                <p14:modId xmlns:p14="http://schemas.microsoft.com/office/powerpoint/2010/main" val="2817877196"/>
              </p:ext>
            </p:extLst>
          </p:nvPr>
        </p:nvGraphicFramePr>
        <p:xfrm>
          <a:off x="291547" y="4049"/>
          <a:ext cx="11635408" cy="6766560"/>
        </p:xfrm>
        <a:graphic>
          <a:graphicData uri="http://schemas.openxmlformats.org/drawingml/2006/table">
            <a:tbl>
              <a:tblPr firstRow="1" bandRow="1">
                <a:tableStyleId>{5C22544A-7EE6-4342-B048-85BDC9FD1C3A}</a:tableStyleId>
              </a:tblPr>
              <a:tblGrid>
                <a:gridCol w="2908852">
                  <a:extLst>
                    <a:ext uri="{9D8B030D-6E8A-4147-A177-3AD203B41FA5}">
                      <a16:colId xmlns:a16="http://schemas.microsoft.com/office/drawing/2014/main" val="547313097"/>
                    </a:ext>
                  </a:extLst>
                </a:gridCol>
                <a:gridCol w="2908852">
                  <a:extLst>
                    <a:ext uri="{9D8B030D-6E8A-4147-A177-3AD203B41FA5}">
                      <a16:colId xmlns:a16="http://schemas.microsoft.com/office/drawing/2014/main" val="3589578050"/>
                    </a:ext>
                  </a:extLst>
                </a:gridCol>
                <a:gridCol w="2908852">
                  <a:extLst>
                    <a:ext uri="{9D8B030D-6E8A-4147-A177-3AD203B41FA5}">
                      <a16:colId xmlns:a16="http://schemas.microsoft.com/office/drawing/2014/main" val="391289020"/>
                    </a:ext>
                  </a:extLst>
                </a:gridCol>
                <a:gridCol w="2908852">
                  <a:extLst>
                    <a:ext uri="{9D8B030D-6E8A-4147-A177-3AD203B41FA5}">
                      <a16:colId xmlns:a16="http://schemas.microsoft.com/office/drawing/2014/main" val="1618072385"/>
                    </a:ext>
                  </a:extLst>
                </a:gridCol>
              </a:tblGrid>
              <a:tr h="2150081">
                <a:tc>
                  <a:txBody>
                    <a:bodyPr/>
                    <a:lstStyle/>
                    <a:p>
                      <a:r>
                        <a:rPr lang="tr-TR" dirty="0" err="1"/>
                        <a:t>Uniloküler</a:t>
                      </a:r>
                      <a:r>
                        <a:rPr lang="tr-TR" dirty="0"/>
                        <a:t> Kistler</a:t>
                      </a:r>
                    </a:p>
                    <a:p>
                      <a:endParaRPr lang="tr-TR" dirty="0"/>
                    </a:p>
                    <a:p>
                      <a:endParaRPr lang="tr-TR" dirty="0"/>
                    </a:p>
                    <a:p>
                      <a:endParaRPr lang="tr-TR" dirty="0"/>
                    </a:p>
                    <a:p>
                      <a:endParaRPr lang="tr-TR" dirty="0"/>
                    </a:p>
                    <a:p>
                      <a:endParaRPr lang="tr-TR" dirty="0"/>
                    </a:p>
                    <a:p>
                      <a:endParaRPr lang="tr-TR" dirty="0"/>
                    </a:p>
                    <a:p>
                      <a:endParaRPr lang="tr-TR" dirty="0"/>
                    </a:p>
                    <a:p>
                      <a:endParaRPr lang="tr-TR" dirty="0"/>
                    </a:p>
                  </a:txBody>
                  <a:tcPr/>
                </a:tc>
                <a:tc>
                  <a:txBody>
                    <a:bodyPr/>
                    <a:lstStyle/>
                    <a:p>
                      <a:r>
                        <a:rPr lang="tr-TR" dirty="0" err="1"/>
                        <a:t>Mikrokistik</a:t>
                      </a:r>
                      <a:r>
                        <a:rPr lang="tr-TR" dirty="0"/>
                        <a:t> Lezyonlar</a:t>
                      </a:r>
                    </a:p>
                    <a:p>
                      <a:endParaRPr lang="tr-TR" dirty="0"/>
                    </a:p>
                    <a:p>
                      <a:endParaRPr lang="tr-TR" dirty="0"/>
                    </a:p>
                    <a:p>
                      <a:endParaRPr lang="tr-TR" dirty="0"/>
                    </a:p>
                  </a:txBody>
                  <a:tcPr/>
                </a:tc>
                <a:tc>
                  <a:txBody>
                    <a:bodyPr/>
                    <a:lstStyle/>
                    <a:p>
                      <a:r>
                        <a:rPr lang="tr-TR" dirty="0" err="1"/>
                        <a:t>Makrokistik</a:t>
                      </a:r>
                      <a:r>
                        <a:rPr lang="tr-TR" dirty="0"/>
                        <a:t> Lezyonlar</a:t>
                      </a:r>
                    </a:p>
                    <a:p>
                      <a:endParaRPr lang="tr-TR" dirty="0"/>
                    </a:p>
                    <a:p>
                      <a:endParaRPr lang="tr-TR" dirty="0"/>
                    </a:p>
                  </a:txBody>
                  <a:tcPr/>
                </a:tc>
                <a:tc>
                  <a:txBody>
                    <a:bodyPr/>
                    <a:lstStyle/>
                    <a:p>
                      <a:r>
                        <a:rPr lang="tr-TR" dirty="0"/>
                        <a:t>Solid </a:t>
                      </a:r>
                      <a:r>
                        <a:rPr lang="tr-TR" dirty="0" err="1"/>
                        <a:t>Komponentli</a:t>
                      </a:r>
                      <a:r>
                        <a:rPr lang="tr-TR" dirty="0"/>
                        <a:t> Kist </a:t>
                      </a:r>
                    </a:p>
                    <a:p>
                      <a:r>
                        <a:rPr lang="tr-TR" dirty="0"/>
                        <a:t>(</a:t>
                      </a:r>
                      <a:r>
                        <a:rPr lang="tr-TR" dirty="0" err="1"/>
                        <a:t>Uni</a:t>
                      </a:r>
                      <a:r>
                        <a:rPr lang="tr-TR" dirty="0"/>
                        <a:t> ya da </a:t>
                      </a:r>
                      <a:r>
                        <a:rPr lang="tr-TR" dirty="0" err="1"/>
                        <a:t>multiloküler</a:t>
                      </a:r>
                      <a:r>
                        <a:rPr lang="tr-TR" dirty="0"/>
                        <a:t>)</a:t>
                      </a:r>
                    </a:p>
                    <a:p>
                      <a:endParaRPr lang="tr-TR" dirty="0"/>
                    </a:p>
                    <a:p>
                      <a:endParaRPr lang="tr-TR" dirty="0"/>
                    </a:p>
                  </a:txBody>
                  <a:tcPr/>
                </a:tc>
                <a:extLst>
                  <a:ext uri="{0D108BD9-81ED-4DB2-BD59-A6C34878D82A}">
                    <a16:rowId xmlns:a16="http://schemas.microsoft.com/office/drawing/2014/main" val="3870153653"/>
                  </a:ext>
                </a:extLst>
              </a:tr>
              <a:tr h="1089697">
                <a:tc>
                  <a:txBody>
                    <a:bodyPr/>
                    <a:lstStyle/>
                    <a:p>
                      <a:r>
                        <a:rPr lang="tr-TR" dirty="0" err="1"/>
                        <a:t>Pseudokist</a:t>
                      </a:r>
                      <a:endParaRPr lang="tr-TR" dirty="0"/>
                    </a:p>
                  </a:txBody>
                  <a:tcPr/>
                </a:tc>
                <a:tc>
                  <a:txBody>
                    <a:bodyPr/>
                    <a:lstStyle/>
                    <a:p>
                      <a:r>
                        <a:rPr lang="tr-TR" dirty="0" err="1"/>
                        <a:t>Seröz</a:t>
                      </a:r>
                      <a:r>
                        <a:rPr lang="tr-TR" dirty="0"/>
                        <a:t> </a:t>
                      </a:r>
                      <a:r>
                        <a:rPr lang="tr-TR" dirty="0" err="1"/>
                        <a:t>kistadenom</a:t>
                      </a:r>
                      <a:endParaRPr lang="tr-TR" dirty="0"/>
                    </a:p>
                    <a:p>
                      <a:r>
                        <a:rPr lang="tr-TR" dirty="0"/>
                        <a:t>Bu kategorideki </a:t>
                      </a:r>
                    </a:p>
                    <a:p>
                      <a:r>
                        <a:rPr lang="tr-TR" dirty="0"/>
                        <a:t>tek lezyondur. </a:t>
                      </a:r>
                    </a:p>
                  </a:txBody>
                  <a:tcPr/>
                </a:tc>
                <a:tc>
                  <a:txBody>
                    <a:bodyPr/>
                    <a:lstStyle/>
                    <a:p>
                      <a:r>
                        <a:rPr lang="tr-TR" dirty="0" err="1"/>
                        <a:t>Müsinöz</a:t>
                      </a:r>
                      <a:r>
                        <a:rPr lang="tr-TR" dirty="0"/>
                        <a:t> </a:t>
                      </a:r>
                      <a:r>
                        <a:rPr lang="tr-TR" dirty="0" err="1"/>
                        <a:t>kistik</a:t>
                      </a:r>
                      <a:r>
                        <a:rPr lang="tr-TR" dirty="0"/>
                        <a:t> </a:t>
                      </a:r>
                    </a:p>
                    <a:p>
                      <a:r>
                        <a:rPr lang="tr-TR" dirty="0" err="1"/>
                        <a:t>neoplaziler</a:t>
                      </a:r>
                      <a:endParaRPr lang="tr-TR" dirty="0"/>
                    </a:p>
                    <a:p>
                      <a:endParaRPr lang="tr-TR" dirty="0"/>
                    </a:p>
                  </a:txBody>
                  <a:tcPr/>
                </a:tc>
                <a:tc>
                  <a:txBody>
                    <a:bodyPr/>
                    <a:lstStyle/>
                    <a:p>
                      <a:r>
                        <a:rPr lang="tr-TR" dirty="0"/>
                        <a:t>Gerçek </a:t>
                      </a:r>
                      <a:r>
                        <a:rPr lang="tr-TR" dirty="0" err="1"/>
                        <a:t>kistik</a:t>
                      </a:r>
                      <a:r>
                        <a:rPr lang="tr-TR" dirty="0"/>
                        <a:t> </a:t>
                      </a:r>
                      <a:r>
                        <a:rPr lang="tr-TR" dirty="0" err="1"/>
                        <a:t>tm.ler</a:t>
                      </a:r>
                      <a:endParaRPr lang="tr-TR" dirty="0"/>
                    </a:p>
                    <a:p>
                      <a:r>
                        <a:rPr lang="tr-TR" dirty="0" err="1"/>
                        <a:t>Kistik</a:t>
                      </a:r>
                      <a:r>
                        <a:rPr lang="tr-TR" dirty="0"/>
                        <a:t> </a:t>
                      </a:r>
                      <a:r>
                        <a:rPr lang="tr-TR" dirty="0" err="1"/>
                        <a:t>komponent</a:t>
                      </a:r>
                      <a:r>
                        <a:rPr lang="tr-TR" dirty="0"/>
                        <a:t>/ </a:t>
                      </a:r>
                      <a:r>
                        <a:rPr lang="tr-TR" dirty="0" err="1"/>
                        <a:t>dejenerasyonlu</a:t>
                      </a:r>
                      <a:r>
                        <a:rPr lang="tr-TR" dirty="0"/>
                        <a:t> </a:t>
                      </a:r>
                      <a:r>
                        <a:rPr lang="tr-TR" dirty="0" err="1"/>
                        <a:t>solid</a:t>
                      </a:r>
                      <a:r>
                        <a:rPr lang="tr-TR" dirty="0"/>
                        <a:t> </a:t>
                      </a:r>
                      <a:r>
                        <a:rPr lang="tr-TR" dirty="0" err="1"/>
                        <a:t>pankreatik</a:t>
                      </a:r>
                      <a:r>
                        <a:rPr lang="tr-TR" dirty="0"/>
                        <a:t> </a:t>
                      </a:r>
                      <a:r>
                        <a:rPr lang="tr-TR" dirty="0" err="1"/>
                        <a:t>neoplaziler</a:t>
                      </a:r>
                      <a:endParaRPr lang="tr-TR" dirty="0"/>
                    </a:p>
                  </a:txBody>
                  <a:tcPr/>
                </a:tc>
                <a:extLst>
                  <a:ext uri="{0D108BD9-81ED-4DB2-BD59-A6C34878D82A}">
                    <a16:rowId xmlns:a16="http://schemas.microsoft.com/office/drawing/2014/main" val="1051858667"/>
                  </a:ext>
                </a:extLst>
              </a:tr>
              <a:tr h="2891933">
                <a:tc>
                  <a:txBody>
                    <a:bodyPr/>
                    <a:lstStyle/>
                    <a:p>
                      <a:r>
                        <a:rPr lang="tr-TR" dirty="0"/>
                        <a:t>IPMN-Bazen</a:t>
                      </a:r>
                    </a:p>
                    <a:p>
                      <a:r>
                        <a:rPr lang="tr-TR" dirty="0" err="1"/>
                        <a:t>Uniloküler</a:t>
                      </a:r>
                      <a:r>
                        <a:rPr lang="tr-TR" dirty="0"/>
                        <a:t> </a:t>
                      </a:r>
                      <a:r>
                        <a:rPr lang="tr-TR" dirty="0" err="1"/>
                        <a:t>seröz</a:t>
                      </a:r>
                      <a:r>
                        <a:rPr lang="tr-TR" dirty="0"/>
                        <a:t> </a:t>
                      </a:r>
                      <a:r>
                        <a:rPr lang="tr-TR" dirty="0" err="1"/>
                        <a:t>kistadenom</a:t>
                      </a:r>
                      <a:endParaRPr lang="tr-TR" dirty="0"/>
                    </a:p>
                    <a:p>
                      <a:endParaRPr lang="tr-TR" dirty="0"/>
                    </a:p>
                    <a:p>
                      <a:endParaRPr lang="tr-TR" dirty="0"/>
                    </a:p>
                    <a:p>
                      <a:endParaRPr lang="tr-TR" dirty="0"/>
                    </a:p>
                    <a:p>
                      <a:endParaRPr lang="tr-TR" dirty="0"/>
                    </a:p>
                    <a:p>
                      <a:endParaRPr lang="tr-TR" dirty="0"/>
                    </a:p>
                    <a:p>
                      <a:r>
                        <a:rPr lang="tr-TR" dirty="0" err="1"/>
                        <a:t>Multipl</a:t>
                      </a:r>
                      <a:r>
                        <a:rPr lang="tr-TR" dirty="0"/>
                        <a:t>- </a:t>
                      </a:r>
                      <a:r>
                        <a:rPr lang="tr-TR" dirty="0" err="1"/>
                        <a:t>von</a:t>
                      </a:r>
                      <a:r>
                        <a:rPr lang="tr-TR" dirty="0"/>
                        <a:t> </a:t>
                      </a:r>
                      <a:r>
                        <a:rPr lang="tr-TR" dirty="0" err="1"/>
                        <a:t>Hippel-Lindau</a:t>
                      </a:r>
                      <a:endParaRPr lang="tr-TR" dirty="0"/>
                    </a:p>
                    <a:p>
                      <a:r>
                        <a:rPr lang="tr-TR" sz="1600" i="1" dirty="0"/>
                        <a:t>(Oto </a:t>
                      </a:r>
                      <a:r>
                        <a:rPr lang="tr-TR" sz="1600" i="1" dirty="0" err="1"/>
                        <a:t>dom</a:t>
                      </a:r>
                      <a:r>
                        <a:rPr lang="tr-TR" sz="1600" i="1" dirty="0"/>
                        <a:t>, </a:t>
                      </a:r>
                      <a:r>
                        <a:rPr lang="tr-TR" sz="1600" i="1" dirty="0" err="1"/>
                        <a:t>multipl</a:t>
                      </a:r>
                      <a:r>
                        <a:rPr lang="tr-TR" sz="1600" i="1" dirty="0"/>
                        <a:t> </a:t>
                      </a:r>
                      <a:r>
                        <a:rPr lang="tr-TR" sz="1600" i="1" dirty="0" err="1"/>
                        <a:t>neopl</a:t>
                      </a:r>
                      <a:r>
                        <a:rPr lang="tr-TR" sz="1600" i="1" dirty="0"/>
                        <a:t>)</a:t>
                      </a:r>
                      <a:r>
                        <a:rPr lang="tr-TR" dirty="0"/>
                        <a:t>               </a:t>
                      </a:r>
                      <a:r>
                        <a:rPr lang="tr-TR" dirty="0" err="1"/>
                        <a:t>Pseudokistler</a:t>
                      </a:r>
                      <a:endParaRPr lang="tr-TR" dirty="0"/>
                    </a:p>
                  </a:txBody>
                  <a:tcPr/>
                </a:tc>
                <a:tc>
                  <a:txBody>
                    <a:bodyPr/>
                    <a:lstStyle/>
                    <a:p>
                      <a:r>
                        <a:rPr lang="tr-TR" sz="1600" i="1" dirty="0" err="1"/>
                        <a:t>Benign</a:t>
                      </a:r>
                      <a:r>
                        <a:rPr lang="tr-TR" sz="1600" i="1" dirty="0"/>
                        <a:t>, </a:t>
                      </a:r>
                      <a:r>
                        <a:rPr lang="tr-TR" sz="1600" i="1" dirty="0" err="1"/>
                        <a:t>grandmother</a:t>
                      </a:r>
                      <a:r>
                        <a:rPr lang="tr-TR" sz="1600" i="1" dirty="0"/>
                        <a:t> lezyon, 4 mm/yıl büyüyebilir. %70 i </a:t>
                      </a:r>
                      <a:r>
                        <a:rPr lang="tr-TR" sz="1600" i="1" dirty="0" err="1"/>
                        <a:t>polikistik</a:t>
                      </a:r>
                      <a:r>
                        <a:rPr lang="tr-TR" sz="1600" i="1" dirty="0"/>
                        <a:t>, </a:t>
                      </a:r>
                      <a:r>
                        <a:rPr lang="tr-TR" sz="1600" i="1" dirty="0" err="1"/>
                        <a:t>mikrokistik</a:t>
                      </a:r>
                      <a:r>
                        <a:rPr lang="tr-TR" sz="1600" i="1" dirty="0"/>
                        <a:t>, &gt;6 kist mevcut, mm-2 cm arası kistler, </a:t>
                      </a:r>
                      <a:r>
                        <a:rPr lang="tr-TR" sz="1600" i="1" dirty="0" err="1"/>
                        <a:t>eksternal</a:t>
                      </a:r>
                      <a:r>
                        <a:rPr lang="tr-TR" sz="1600" i="1" dirty="0"/>
                        <a:t> </a:t>
                      </a:r>
                      <a:r>
                        <a:rPr lang="tr-TR" sz="1600" i="1" dirty="0" err="1"/>
                        <a:t>lobülasyonlu</a:t>
                      </a:r>
                      <a:r>
                        <a:rPr lang="tr-TR" sz="1600" i="1" dirty="0"/>
                        <a:t>, </a:t>
                      </a:r>
                      <a:r>
                        <a:rPr lang="tr-TR" sz="1600" i="1" dirty="0" err="1"/>
                        <a:t>kontrastlanan</a:t>
                      </a:r>
                      <a:r>
                        <a:rPr lang="tr-TR" sz="1600" i="1" dirty="0"/>
                        <a:t> </a:t>
                      </a:r>
                      <a:r>
                        <a:rPr lang="tr-TR" sz="1600" i="1" dirty="0" err="1"/>
                        <a:t>septa</a:t>
                      </a:r>
                      <a:r>
                        <a:rPr lang="tr-TR" sz="1600" i="1" dirty="0"/>
                        <a:t> ve duvarlar, %30 u </a:t>
                      </a:r>
                      <a:r>
                        <a:rPr lang="tr-TR" sz="1600" i="1" dirty="0" err="1"/>
                        <a:t>fibröz</a:t>
                      </a:r>
                      <a:r>
                        <a:rPr lang="tr-TR" sz="1600" i="1" dirty="0"/>
                        <a:t> santral </a:t>
                      </a:r>
                      <a:r>
                        <a:rPr lang="tr-TR" sz="1600" i="1" dirty="0" err="1"/>
                        <a:t>skarlı</a:t>
                      </a:r>
                      <a:r>
                        <a:rPr lang="tr-TR" sz="1600" i="1" dirty="0"/>
                        <a:t> +/- </a:t>
                      </a:r>
                      <a:r>
                        <a:rPr lang="tr-TR" sz="1600" i="1" dirty="0" err="1"/>
                        <a:t>staellat</a:t>
                      </a:r>
                      <a:r>
                        <a:rPr lang="tr-TR" sz="1600" i="1" dirty="0"/>
                        <a:t> kalsifikasyon. Diğer varyantları </a:t>
                      </a:r>
                      <a:r>
                        <a:rPr lang="tr-TR" sz="1600" i="1" dirty="0" err="1"/>
                        <a:t>makrokistik+oligokistik</a:t>
                      </a:r>
                      <a:endParaRPr lang="tr-TR" sz="1600" i="1" dirty="0"/>
                    </a:p>
                  </a:txBody>
                  <a:tcPr/>
                </a:tc>
                <a:tc>
                  <a:txBody>
                    <a:bodyPr/>
                    <a:lstStyle/>
                    <a:p>
                      <a:r>
                        <a:rPr lang="tr-TR" dirty="0"/>
                        <a:t>IPMN (</a:t>
                      </a:r>
                      <a:r>
                        <a:rPr lang="tr-TR" dirty="0" err="1"/>
                        <a:t>İntraduktal</a:t>
                      </a:r>
                      <a:r>
                        <a:rPr lang="tr-TR" dirty="0"/>
                        <a:t> </a:t>
                      </a:r>
                      <a:r>
                        <a:rPr lang="tr-TR" dirty="0" err="1"/>
                        <a:t>papiller</a:t>
                      </a:r>
                      <a:r>
                        <a:rPr lang="tr-TR" dirty="0"/>
                        <a:t> </a:t>
                      </a:r>
                      <a:r>
                        <a:rPr lang="tr-TR" dirty="0" err="1"/>
                        <a:t>müsinöz</a:t>
                      </a:r>
                      <a:r>
                        <a:rPr lang="tr-TR" dirty="0"/>
                        <a:t> </a:t>
                      </a:r>
                      <a:r>
                        <a:rPr lang="tr-TR" dirty="0" err="1"/>
                        <a:t>neoplasm</a:t>
                      </a:r>
                      <a:r>
                        <a:rPr lang="tr-TR" dirty="0"/>
                        <a:t>)</a:t>
                      </a:r>
                    </a:p>
                  </a:txBody>
                  <a:tcPr/>
                </a:tc>
                <a:tc>
                  <a:txBody>
                    <a:bodyPr/>
                    <a:lstStyle/>
                    <a:p>
                      <a:r>
                        <a:rPr lang="tr-TR" dirty="0" err="1"/>
                        <a:t>Müsinöz</a:t>
                      </a:r>
                      <a:r>
                        <a:rPr lang="tr-TR" dirty="0"/>
                        <a:t> </a:t>
                      </a:r>
                      <a:r>
                        <a:rPr lang="tr-TR" dirty="0" err="1"/>
                        <a:t>kistik</a:t>
                      </a:r>
                      <a:r>
                        <a:rPr lang="tr-TR" dirty="0"/>
                        <a:t> </a:t>
                      </a:r>
                      <a:r>
                        <a:rPr lang="tr-TR" dirty="0" err="1"/>
                        <a:t>neoplaziler</a:t>
                      </a:r>
                      <a:endParaRPr lang="tr-TR" dirty="0"/>
                    </a:p>
                    <a:p>
                      <a:r>
                        <a:rPr lang="tr-TR" dirty="0"/>
                        <a:t>IPMN </a:t>
                      </a:r>
                    </a:p>
                    <a:p>
                      <a:r>
                        <a:rPr lang="tr-TR" dirty="0"/>
                        <a:t>Adacık h.li </a:t>
                      </a:r>
                      <a:r>
                        <a:rPr lang="tr-TR" dirty="0" err="1"/>
                        <a:t>tm</a:t>
                      </a:r>
                      <a:endParaRPr lang="tr-TR" dirty="0"/>
                    </a:p>
                    <a:p>
                      <a:r>
                        <a:rPr lang="tr-TR" dirty="0"/>
                        <a:t>SPEN (Solid </a:t>
                      </a:r>
                      <a:r>
                        <a:rPr lang="tr-TR" dirty="0" err="1"/>
                        <a:t>pseudopapiller</a:t>
                      </a:r>
                      <a:r>
                        <a:rPr lang="tr-TR" dirty="0"/>
                        <a:t> </a:t>
                      </a:r>
                      <a:r>
                        <a:rPr lang="tr-TR" dirty="0" err="1"/>
                        <a:t>tm</a:t>
                      </a:r>
                      <a:r>
                        <a:rPr lang="tr-TR" dirty="0"/>
                        <a:t>)</a:t>
                      </a:r>
                    </a:p>
                    <a:p>
                      <a:r>
                        <a:rPr lang="tr-TR" dirty="0" err="1"/>
                        <a:t>AdenoCa</a:t>
                      </a:r>
                      <a:endParaRPr lang="tr-TR" dirty="0"/>
                    </a:p>
                    <a:p>
                      <a:r>
                        <a:rPr lang="tr-TR" dirty="0" err="1"/>
                        <a:t>Kistik</a:t>
                      </a:r>
                      <a:r>
                        <a:rPr lang="tr-TR" dirty="0"/>
                        <a:t> NET </a:t>
                      </a:r>
                    </a:p>
                    <a:p>
                      <a:endParaRPr lang="tr-TR" dirty="0"/>
                    </a:p>
                    <a:p>
                      <a:r>
                        <a:rPr lang="tr-TR" sz="1600" i="1" dirty="0"/>
                        <a:t>(Tümü </a:t>
                      </a:r>
                      <a:r>
                        <a:rPr lang="tr-TR" sz="1600" i="1" dirty="0" err="1"/>
                        <a:t>malign</a:t>
                      </a:r>
                      <a:r>
                        <a:rPr lang="tr-TR" sz="1600" i="1" dirty="0"/>
                        <a:t> ya da yüksek </a:t>
                      </a:r>
                      <a:r>
                        <a:rPr lang="tr-TR" sz="1600" i="1" dirty="0" err="1"/>
                        <a:t>malign</a:t>
                      </a:r>
                      <a:r>
                        <a:rPr lang="tr-TR" sz="1600" i="1" dirty="0"/>
                        <a:t> potansiyellidir.</a:t>
                      </a:r>
                    </a:p>
                    <a:p>
                      <a:r>
                        <a:rPr lang="tr-TR" sz="1600" i="1" dirty="0" err="1"/>
                        <a:t>Tdv</a:t>
                      </a:r>
                      <a:r>
                        <a:rPr lang="tr-TR" sz="1600" i="1" dirty="0"/>
                        <a:t>: Cerrahi)</a:t>
                      </a:r>
                    </a:p>
                  </a:txBody>
                  <a:tcPr/>
                </a:tc>
                <a:extLst>
                  <a:ext uri="{0D108BD9-81ED-4DB2-BD59-A6C34878D82A}">
                    <a16:rowId xmlns:a16="http://schemas.microsoft.com/office/drawing/2014/main" val="195745984"/>
                  </a:ext>
                </a:extLst>
              </a:tr>
            </a:tbl>
          </a:graphicData>
        </a:graphic>
      </p:graphicFrame>
      <p:pic>
        <p:nvPicPr>
          <p:cNvPr id="8" name="Resim 7">
            <a:extLst>
              <a:ext uri="{FF2B5EF4-FFF2-40B4-BE49-F238E27FC236}">
                <a16:creationId xmlns:a16="http://schemas.microsoft.com/office/drawing/2014/main" id="{E46D29BB-FD91-41E4-B1A9-5D8E2C9A5002}"/>
              </a:ext>
            </a:extLst>
          </p:cNvPr>
          <p:cNvPicPr>
            <a:picLocks noChangeAspect="1"/>
          </p:cNvPicPr>
          <p:nvPr/>
        </p:nvPicPr>
        <p:blipFill>
          <a:blip r:embed="rId2" cstate="print"/>
          <a:stretch>
            <a:fillRect/>
          </a:stretch>
        </p:blipFill>
        <p:spPr>
          <a:xfrm>
            <a:off x="397563" y="380285"/>
            <a:ext cx="1341465" cy="1545749"/>
          </a:xfrm>
          <a:prstGeom prst="rect">
            <a:avLst/>
          </a:prstGeom>
        </p:spPr>
      </p:pic>
      <p:pic>
        <p:nvPicPr>
          <p:cNvPr id="9" name="Resim 8">
            <a:extLst>
              <a:ext uri="{FF2B5EF4-FFF2-40B4-BE49-F238E27FC236}">
                <a16:creationId xmlns:a16="http://schemas.microsoft.com/office/drawing/2014/main" id="{D1BD89EA-EB31-4397-9442-68FA2328D220}"/>
              </a:ext>
            </a:extLst>
          </p:cNvPr>
          <p:cNvPicPr>
            <a:picLocks noChangeAspect="1"/>
          </p:cNvPicPr>
          <p:nvPr/>
        </p:nvPicPr>
        <p:blipFill>
          <a:blip r:embed="rId3" cstate="print"/>
          <a:stretch>
            <a:fillRect/>
          </a:stretch>
        </p:blipFill>
        <p:spPr>
          <a:xfrm>
            <a:off x="3157236" y="380285"/>
            <a:ext cx="1590499" cy="1350591"/>
          </a:xfrm>
          <a:prstGeom prst="rect">
            <a:avLst/>
          </a:prstGeom>
        </p:spPr>
      </p:pic>
      <p:pic>
        <p:nvPicPr>
          <p:cNvPr id="11" name="Resim 10">
            <a:extLst>
              <a:ext uri="{FF2B5EF4-FFF2-40B4-BE49-F238E27FC236}">
                <a16:creationId xmlns:a16="http://schemas.microsoft.com/office/drawing/2014/main" id="{2628BA3D-8371-42B2-A676-C7A4D0152FAC}"/>
              </a:ext>
            </a:extLst>
          </p:cNvPr>
          <p:cNvPicPr>
            <a:picLocks noChangeAspect="1"/>
          </p:cNvPicPr>
          <p:nvPr/>
        </p:nvPicPr>
        <p:blipFill>
          <a:blip r:embed="rId4" cstate="print"/>
          <a:stretch>
            <a:fillRect/>
          </a:stretch>
        </p:blipFill>
        <p:spPr>
          <a:xfrm>
            <a:off x="6137624" y="406717"/>
            <a:ext cx="1376860" cy="1362366"/>
          </a:xfrm>
          <a:prstGeom prst="rect">
            <a:avLst/>
          </a:prstGeom>
        </p:spPr>
      </p:pic>
      <p:pic>
        <p:nvPicPr>
          <p:cNvPr id="14" name="Resim 13">
            <a:extLst>
              <a:ext uri="{FF2B5EF4-FFF2-40B4-BE49-F238E27FC236}">
                <a16:creationId xmlns:a16="http://schemas.microsoft.com/office/drawing/2014/main" id="{A3541F43-8D55-4DE5-9519-FB667D689BBA}"/>
              </a:ext>
            </a:extLst>
          </p:cNvPr>
          <p:cNvPicPr>
            <a:picLocks noChangeAspect="1"/>
          </p:cNvPicPr>
          <p:nvPr/>
        </p:nvPicPr>
        <p:blipFill>
          <a:blip r:embed="rId5" cstate="print"/>
          <a:stretch>
            <a:fillRect/>
          </a:stretch>
        </p:blipFill>
        <p:spPr>
          <a:xfrm>
            <a:off x="9187272" y="864631"/>
            <a:ext cx="1984309" cy="1574268"/>
          </a:xfrm>
          <a:prstGeom prst="rect">
            <a:avLst/>
          </a:prstGeom>
        </p:spPr>
      </p:pic>
      <p:pic>
        <p:nvPicPr>
          <p:cNvPr id="10" name="Picture 3" descr="E:\Pancreas\macro3.jpg">
            <a:extLst>
              <a:ext uri="{FF2B5EF4-FFF2-40B4-BE49-F238E27FC236}">
                <a16:creationId xmlns:a16="http://schemas.microsoft.com/office/drawing/2014/main" id="{F25F007B-2350-4E29-9C7D-58FF57925AA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5087" b="7149"/>
          <a:stretch>
            <a:fillRect/>
          </a:stretch>
        </p:blipFill>
        <p:spPr bwMode="auto">
          <a:xfrm>
            <a:off x="4701463" y="1145286"/>
            <a:ext cx="1366216" cy="1362366"/>
          </a:xfrm>
          <a:prstGeom prst="rect">
            <a:avLst/>
          </a:prstGeom>
          <a:noFill/>
          <a:ln w="57150">
            <a:solidFill>
              <a:srgbClr val="FFC00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F0A9AB75-FBCD-42D1-B942-C0786262D1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0469" t="58775" r="53030" b="8794"/>
          <a:stretch>
            <a:fillRect/>
          </a:stretch>
        </p:blipFill>
        <p:spPr bwMode="auto">
          <a:xfrm>
            <a:off x="397563" y="4419101"/>
            <a:ext cx="1279555" cy="999794"/>
          </a:xfrm>
          <a:prstGeom prst="rect">
            <a:avLst/>
          </a:prstGeom>
          <a:noFill/>
          <a:ln w="9525">
            <a:solidFill>
              <a:srgbClr val="FFC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2" descr="E:\Pancreas\macro6.jpg">
            <a:extLst>
              <a:ext uri="{FF2B5EF4-FFF2-40B4-BE49-F238E27FC236}">
                <a16:creationId xmlns:a16="http://schemas.microsoft.com/office/drawing/2014/main" id="{C4350687-E7AA-4E91-9035-3E0608B8F95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82694" y="5314740"/>
            <a:ext cx="1711743" cy="678629"/>
          </a:xfrm>
          <a:prstGeom prst="rect">
            <a:avLst/>
          </a:prstGeom>
          <a:noFill/>
          <a:ln w="19050">
            <a:solidFill>
              <a:srgbClr val="FFC000"/>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E:\Pancreas\macro5.jpg">
            <a:extLst>
              <a:ext uri="{FF2B5EF4-FFF2-40B4-BE49-F238E27FC236}">
                <a16:creationId xmlns:a16="http://schemas.microsoft.com/office/drawing/2014/main" id="{D1396BDA-BBB0-4F92-99ED-D22363D718B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r="51799"/>
          <a:stretch>
            <a:fillRect/>
          </a:stretch>
        </p:blipFill>
        <p:spPr bwMode="auto">
          <a:xfrm>
            <a:off x="7523548" y="2335419"/>
            <a:ext cx="1493313" cy="1362366"/>
          </a:xfrm>
          <a:prstGeom prst="rect">
            <a:avLst/>
          </a:prstGeom>
          <a:noFill/>
          <a:ln w="12700">
            <a:solidFill>
              <a:srgbClr val="FFC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331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E5656A37-D7B1-4826-B57C-0627BE36F634}"/>
              </a:ext>
            </a:extLst>
          </p:cNvPr>
          <p:cNvGraphicFramePr>
            <a:graphicFrameLocks noGrp="1"/>
          </p:cNvGraphicFramePr>
          <p:nvPr>
            <p:ph idx="1"/>
            <p:extLst>
              <p:ext uri="{D42A27DB-BD31-4B8C-83A1-F6EECF244321}">
                <p14:modId xmlns:p14="http://schemas.microsoft.com/office/powerpoint/2010/main" val="2645507970"/>
              </p:ext>
            </p:extLst>
          </p:nvPr>
        </p:nvGraphicFramePr>
        <p:xfrm>
          <a:off x="0" y="-26499"/>
          <a:ext cx="12191998" cy="6537511"/>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1024132286"/>
                    </a:ext>
                  </a:extLst>
                </a:gridCol>
                <a:gridCol w="1741714">
                  <a:extLst>
                    <a:ext uri="{9D8B030D-6E8A-4147-A177-3AD203B41FA5}">
                      <a16:colId xmlns:a16="http://schemas.microsoft.com/office/drawing/2014/main" val="476764615"/>
                    </a:ext>
                  </a:extLst>
                </a:gridCol>
                <a:gridCol w="1741714">
                  <a:extLst>
                    <a:ext uri="{9D8B030D-6E8A-4147-A177-3AD203B41FA5}">
                      <a16:colId xmlns:a16="http://schemas.microsoft.com/office/drawing/2014/main" val="3816181445"/>
                    </a:ext>
                  </a:extLst>
                </a:gridCol>
                <a:gridCol w="1741714">
                  <a:extLst>
                    <a:ext uri="{9D8B030D-6E8A-4147-A177-3AD203B41FA5}">
                      <a16:colId xmlns:a16="http://schemas.microsoft.com/office/drawing/2014/main" val="3725121483"/>
                    </a:ext>
                  </a:extLst>
                </a:gridCol>
                <a:gridCol w="1715226">
                  <a:extLst>
                    <a:ext uri="{9D8B030D-6E8A-4147-A177-3AD203B41FA5}">
                      <a16:colId xmlns:a16="http://schemas.microsoft.com/office/drawing/2014/main" val="1215166563"/>
                    </a:ext>
                  </a:extLst>
                </a:gridCol>
                <a:gridCol w="1768202">
                  <a:extLst>
                    <a:ext uri="{9D8B030D-6E8A-4147-A177-3AD203B41FA5}">
                      <a16:colId xmlns:a16="http://schemas.microsoft.com/office/drawing/2014/main" val="2905783607"/>
                    </a:ext>
                  </a:extLst>
                </a:gridCol>
                <a:gridCol w="1741714">
                  <a:extLst>
                    <a:ext uri="{9D8B030D-6E8A-4147-A177-3AD203B41FA5}">
                      <a16:colId xmlns:a16="http://schemas.microsoft.com/office/drawing/2014/main" val="2705081676"/>
                    </a:ext>
                  </a:extLst>
                </a:gridCol>
              </a:tblGrid>
              <a:tr h="810610">
                <a:tc>
                  <a:txBody>
                    <a:bodyPr/>
                    <a:lstStyle/>
                    <a:p>
                      <a:r>
                        <a:rPr lang="tr-TR" dirty="0"/>
                        <a:t>Tanısal Özellikler</a:t>
                      </a:r>
                    </a:p>
                  </a:txBody>
                  <a:tcPr/>
                </a:tc>
                <a:tc>
                  <a:txBody>
                    <a:bodyPr/>
                    <a:lstStyle/>
                    <a:p>
                      <a:r>
                        <a:rPr lang="tr-TR" dirty="0" err="1"/>
                        <a:t>Seröz</a:t>
                      </a:r>
                      <a:r>
                        <a:rPr lang="tr-TR" dirty="0"/>
                        <a:t> </a:t>
                      </a:r>
                      <a:r>
                        <a:rPr lang="tr-TR" dirty="0" err="1"/>
                        <a:t>kistadenom</a:t>
                      </a:r>
                      <a:endParaRPr lang="tr-TR" dirty="0"/>
                    </a:p>
                  </a:txBody>
                  <a:tcPr/>
                </a:tc>
                <a:tc>
                  <a:txBody>
                    <a:bodyPr/>
                    <a:lstStyle/>
                    <a:p>
                      <a:r>
                        <a:rPr lang="tr-TR" dirty="0" err="1"/>
                        <a:t>Müsinöz</a:t>
                      </a:r>
                      <a:r>
                        <a:rPr lang="tr-TR" dirty="0"/>
                        <a:t> </a:t>
                      </a:r>
                      <a:r>
                        <a:rPr lang="tr-TR" dirty="0" err="1"/>
                        <a:t>Kistik</a:t>
                      </a:r>
                      <a:r>
                        <a:rPr lang="tr-TR" dirty="0"/>
                        <a:t> </a:t>
                      </a:r>
                      <a:r>
                        <a:rPr lang="tr-TR" dirty="0" err="1"/>
                        <a:t>Neoplazi</a:t>
                      </a:r>
                      <a:endParaRPr lang="tr-TR" dirty="0"/>
                    </a:p>
                  </a:txBody>
                  <a:tcPr/>
                </a:tc>
                <a:tc>
                  <a:txBody>
                    <a:bodyPr/>
                    <a:lstStyle/>
                    <a:p>
                      <a:r>
                        <a:rPr lang="tr-TR" dirty="0"/>
                        <a:t>IPMN</a:t>
                      </a:r>
                    </a:p>
                  </a:txBody>
                  <a:tcPr/>
                </a:tc>
                <a:tc>
                  <a:txBody>
                    <a:bodyPr/>
                    <a:lstStyle/>
                    <a:p>
                      <a:r>
                        <a:rPr lang="tr-TR" dirty="0"/>
                        <a:t>SPN</a:t>
                      </a:r>
                    </a:p>
                  </a:txBody>
                  <a:tcPr/>
                </a:tc>
                <a:tc>
                  <a:txBody>
                    <a:bodyPr/>
                    <a:lstStyle/>
                    <a:p>
                      <a:r>
                        <a:rPr lang="tr-TR" sz="1600" dirty="0" err="1"/>
                        <a:t>Kistik</a:t>
                      </a:r>
                      <a:r>
                        <a:rPr lang="tr-TR" sz="1600" dirty="0"/>
                        <a:t> </a:t>
                      </a:r>
                      <a:r>
                        <a:rPr lang="tr-TR" sz="1600" dirty="0" err="1"/>
                        <a:t>dejenerasyonlu</a:t>
                      </a:r>
                      <a:r>
                        <a:rPr lang="tr-TR" sz="1600" dirty="0"/>
                        <a:t> </a:t>
                      </a:r>
                      <a:r>
                        <a:rPr lang="tr-TR" sz="1600" dirty="0" err="1"/>
                        <a:t>Duktal</a:t>
                      </a:r>
                      <a:r>
                        <a:rPr lang="tr-TR" sz="1600" dirty="0"/>
                        <a:t> </a:t>
                      </a:r>
                      <a:r>
                        <a:rPr lang="tr-TR" sz="1600" dirty="0" err="1"/>
                        <a:t>Adeno</a:t>
                      </a:r>
                      <a:r>
                        <a:rPr lang="tr-TR" sz="1600" dirty="0"/>
                        <a:t> </a:t>
                      </a:r>
                      <a:r>
                        <a:rPr lang="tr-TR" sz="1600" dirty="0" err="1"/>
                        <a:t>ca</a:t>
                      </a:r>
                      <a:endParaRPr lang="tr-TR" sz="1600" dirty="0"/>
                    </a:p>
                  </a:txBody>
                  <a:tcPr/>
                </a:tc>
                <a:tc>
                  <a:txBody>
                    <a:bodyPr/>
                    <a:lstStyle/>
                    <a:p>
                      <a:r>
                        <a:rPr lang="tr-TR" dirty="0" err="1"/>
                        <a:t>Pseudokist</a:t>
                      </a:r>
                      <a:endParaRPr lang="tr-TR" dirty="0"/>
                    </a:p>
                  </a:txBody>
                  <a:tcPr/>
                </a:tc>
                <a:extLst>
                  <a:ext uri="{0D108BD9-81ED-4DB2-BD59-A6C34878D82A}">
                    <a16:rowId xmlns:a16="http://schemas.microsoft.com/office/drawing/2014/main" val="4052534326"/>
                  </a:ext>
                </a:extLst>
              </a:tr>
              <a:tr h="1771332">
                <a:tc>
                  <a:txBody>
                    <a:bodyPr/>
                    <a:lstStyle/>
                    <a:p>
                      <a:r>
                        <a:rPr lang="tr-TR" sz="1400" b="1" dirty="0"/>
                        <a:t>Morfoloji (US/CT)</a:t>
                      </a:r>
                    </a:p>
                  </a:txBody>
                  <a:tcPr/>
                </a:tc>
                <a:tc>
                  <a:txBody>
                    <a:bodyPr/>
                    <a:lstStyle/>
                    <a:p>
                      <a:r>
                        <a:rPr lang="tr-TR" sz="1400" dirty="0" err="1"/>
                        <a:t>Mikrokistik</a:t>
                      </a:r>
                      <a:r>
                        <a:rPr lang="tr-TR" sz="1400" dirty="0"/>
                        <a:t> ya da bal peteği,</a:t>
                      </a:r>
                    </a:p>
                    <a:p>
                      <a:r>
                        <a:rPr lang="tr-TR" sz="1400" dirty="0"/>
                        <a:t>%20 </a:t>
                      </a:r>
                      <a:r>
                        <a:rPr lang="tr-TR" sz="1400" dirty="0" err="1"/>
                        <a:t>makrokistik</a:t>
                      </a:r>
                      <a:r>
                        <a:rPr lang="tr-TR" sz="1400" dirty="0"/>
                        <a:t>.</a:t>
                      </a:r>
                    </a:p>
                    <a:p>
                      <a:r>
                        <a:rPr lang="tr-TR" sz="1400" dirty="0"/>
                        <a:t>Santral kalsifikasyon (%30)</a:t>
                      </a:r>
                    </a:p>
                    <a:p>
                      <a:r>
                        <a:rPr lang="tr-TR" sz="1400" dirty="0" err="1"/>
                        <a:t>Kontr</a:t>
                      </a:r>
                      <a:r>
                        <a:rPr lang="tr-TR" sz="1400" dirty="0"/>
                        <a:t>+ </a:t>
                      </a:r>
                      <a:r>
                        <a:rPr lang="tr-TR" sz="1400" dirty="0" err="1"/>
                        <a:t>septa</a:t>
                      </a:r>
                      <a:r>
                        <a:rPr lang="tr-TR" sz="1400" dirty="0"/>
                        <a:t>/duvar</a:t>
                      </a:r>
                    </a:p>
                    <a:p>
                      <a:r>
                        <a:rPr lang="tr-TR" sz="1400" dirty="0" err="1"/>
                        <a:t>İnsidental</a:t>
                      </a:r>
                      <a:endParaRPr lang="tr-TR" sz="1400" dirty="0"/>
                    </a:p>
                    <a:p>
                      <a:r>
                        <a:rPr lang="tr-TR" sz="1400" b="1" i="1" dirty="0">
                          <a:solidFill>
                            <a:srgbClr val="FF0000"/>
                          </a:solidFill>
                        </a:rPr>
                        <a:t>Baş, boyunda</a:t>
                      </a:r>
                    </a:p>
                  </a:txBody>
                  <a:tcPr/>
                </a:tc>
                <a:tc>
                  <a:txBody>
                    <a:bodyPr/>
                    <a:lstStyle/>
                    <a:p>
                      <a:r>
                        <a:rPr lang="tr-TR" sz="1400" dirty="0" err="1"/>
                        <a:t>Makrokistik</a:t>
                      </a:r>
                      <a:endParaRPr lang="tr-TR" sz="1400" dirty="0"/>
                    </a:p>
                    <a:p>
                      <a:r>
                        <a:rPr lang="tr-TR" sz="1400" dirty="0" err="1"/>
                        <a:t>Malign</a:t>
                      </a:r>
                      <a:r>
                        <a:rPr lang="tr-TR" sz="1400" dirty="0"/>
                        <a:t> lezyonlarda kalınlaşmış duvar, </a:t>
                      </a:r>
                      <a:r>
                        <a:rPr lang="tr-TR" sz="1400" dirty="0" err="1"/>
                        <a:t>septasyon</a:t>
                      </a:r>
                      <a:r>
                        <a:rPr lang="tr-TR" sz="1400" dirty="0"/>
                        <a:t>, </a:t>
                      </a:r>
                      <a:r>
                        <a:rPr lang="tr-TR" sz="1400" dirty="0" err="1"/>
                        <a:t>periferik</a:t>
                      </a:r>
                      <a:r>
                        <a:rPr lang="tr-TR" sz="1400" dirty="0"/>
                        <a:t> kalsifikasyon.</a:t>
                      </a:r>
                    </a:p>
                    <a:p>
                      <a:r>
                        <a:rPr lang="tr-TR" sz="1400" dirty="0"/>
                        <a:t>Ağrı </a:t>
                      </a:r>
                    </a:p>
                    <a:p>
                      <a:endParaRPr lang="tr-TR" sz="1400" b="1" i="1" dirty="0">
                        <a:solidFill>
                          <a:srgbClr val="FF0000"/>
                        </a:solidFill>
                      </a:endParaRPr>
                    </a:p>
                    <a:p>
                      <a:r>
                        <a:rPr lang="tr-TR" sz="1400" b="1" i="1" dirty="0">
                          <a:solidFill>
                            <a:srgbClr val="FF0000"/>
                          </a:solidFill>
                        </a:rPr>
                        <a:t>Gövde, kuyrukta</a:t>
                      </a:r>
                    </a:p>
                  </a:txBody>
                  <a:tcPr/>
                </a:tc>
                <a:tc>
                  <a:txBody>
                    <a:bodyPr/>
                    <a:lstStyle/>
                    <a:p>
                      <a:r>
                        <a:rPr lang="tr-TR" sz="1400" dirty="0"/>
                        <a:t>Makro- mikro </a:t>
                      </a:r>
                      <a:r>
                        <a:rPr lang="tr-TR" sz="1400" dirty="0" err="1"/>
                        <a:t>kistik</a:t>
                      </a:r>
                      <a:r>
                        <a:rPr lang="tr-TR" sz="1400" dirty="0"/>
                        <a:t>, </a:t>
                      </a:r>
                      <a:r>
                        <a:rPr lang="tr-TR" sz="1400" dirty="0" err="1"/>
                        <a:t>dilate</a:t>
                      </a:r>
                      <a:r>
                        <a:rPr lang="tr-TR" sz="1400" dirty="0"/>
                        <a:t> ana/yan kanal. Solid </a:t>
                      </a:r>
                      <a:r>
                        <a:rPr lang="tr-TR" sz="1400" dirty="0" err="1"/>
                        <a:t>komponent</a:t>
                      </a:r>
                      <a:r>
                        <a:rPr lang="tr-TR" sz="1400" dirty="0"/>
                        <a:t> olabilir. </a:t>
                      </a:r>
                      <a:r>
                        <a:rPr lang="tr-TR" sz="1400" i="1" dirty="0" err="1"/>
                        <a:t>Pankreatit</a:t>
                      </a:r>
                      <a:r>
                        <a:rPr lang="tr-TR" sz="1400" i="1" dirty="0"/>
                        <a:t> öyküsü, ağrı olabilir.</a:t>
                      </a:r>
                    </a:p>
                    <a:p>
                      <a:endParaRPr lang="tr-TR" sz="1400" i="1" dirty="0"/>
                    </a:p>
                    <a:p>
                      <a:endParaRPr lang="tr-TR" sz="1400" b="1" i="1" dirty="0">
                        <a:solidFill>
                          <a:srgbClr val="FF0000"/>
                        </a:solidFill>
                      </a:endParaRPr>
                    </a:p>
                    <a:p>
                      <a:r>
                        <a:rPr lang="tr-TR" sz="1400" b="1" i="1" dirty="0">
                          <a:solidFill>
                            <a:srgbClr val="FF0000"/>
                          </a:solidFill>
                        </a:rPr>
                        <a:t>Baş, boyunda</a:t>
                      </a:r>
                    </a:p>
                  </a:txBody>
                  <a:tcPr/>
                </a:tc>
                <a:tc>
                  <a:txBody>
                    <a:bodyPr/>
                    <a:lstStyle/>
                    <a:p>
                      <a:r>
                        <a:rPr lang="tr-TR" sz="1400" dirty="0"/>
                        <a:t>Solid </a:t>
                      </a:r>
                      <a:r>
                        <a:rPr lang="tr-TR" sz="1400" dirty="0" err="1"/>
                        <a:t>kitle+sıvı</a:t>
                      </a:r>
                      <a:r>
                        <a:rPr lang="tr-TR" sz="1400" dirty="0"/>
                        <a:t>, </a:t>
                      </a:r>
                      <a:r>
                        <a:rPr lang="tr-TR" sz="1400" dirty="0" err="1"/>
                        <a:t>hemoraji</a:t>
                      </a:r>
                      <a:r>
                        <a:rPr lang="tr-TR" sz="1400" dirty="0"/>
                        <a:t>.</a:t>
                      </a:r>
                    </a:p>
                    <a:p>
                      <a:endParaRPr lang="tr-TR" sz="1400" dirty="0"/>
                    </a:p>
                    <a:p>
                      <a:r>
                        <a:rPr lang="tr-TR" sz="1400" dirty="0" err="1"/>
                        <a:t>İnsidental</a:t>
                      </a:r>
                      <a:r>
                        <a:rPr lang="tr-TR" sz="1400" dirty="0"/>
                        <a:t>, nadiren ağrı</a:t>
                      </a:r>
                    </a:p>
                  </a:txBody>
                  <a:tcPr/>
                </a:tc>
                <a:tc>
                  <a:txBody>
                    <a:bodyPr/>
                    <a:lstStyle/>
                    <a:p>
                      <a:r>
                        <a:rPr lang="tr-TR" sz="1400" dirty="0"/>
                        <a:t>Sıvı </a:t>
                      </a:r>
                      <a:r>
                        <a:rPr lang="tr-TR" sz="1400" dirty="0" err="1"/>
                        <a:t>kolleksiyonu</a:t>
                      </a:r>
                      <a:r>
                        <a:rPr lang="tr-TR" sz="1400" dirty="0"/>
                        <a:t> içeren </a:t>
                      </a:r>
                      <a:r>
                        <a:rPr lang="tr-TR" sz="1400" dirty="0" err="1"/>
                        <a:t>solid</a:t>
                      </a:r>
                      <a:r>
                        <a:rPr lang="tr-TR" sz="1400" dirty="0"/>
                        <a:t> kitle</a:t>
                      </a:r>
                    </a:p>
                    <a:p>
                      <a:endParaRPr lang="tr-TR" sz="1400" dirty="0"/>
                    </a:p>
                    <a:p>
                      <a:r>
                        <a:rPr lang="tr-TR" sz="1400" dirty="0"/>
                        <a:t>Ağrısız sarılık, </a:t>
                      </a:r>
                      <a:r>
                        <a:rPr lang="tr-TR" sz="1400" dirty="0" err="1"/>
                        <a:t>abd</a:t>
                      </a:r>
                      <a:r>
                        <a:rPr lang="tr-TR" sz="1400" dirty="0"/>
                        <a:t>/sırt ağrısı, nadiren </a:t>
                      </a:r>
                      <a:r>
                        <a:rPr lang="tr-TR" sz="1400" dirty="0" err="1"/>
                        <a:t>pankreatit</a:t>
                      </a:r>
                      <a:endParaRPr lang="tr-TR" sz="1400" dirty="0"/>
                    </a:p>
                  </a:txBody>
                  <a:tcPr/>
                </a:tc>
                <a:tc>
                  <a:txBody>
                    <a:bodyPr/>
                    <a:lstStyle/>
                    <a:p>
                      <a:r>
                        <a:rPr lang="tr-TR" sz="1400" dirty="0" err="1"/>
                        <a:t>Uniloküler</a:t>
                      </a:r>
                      <a:r>
                        <a:rPr lang="tr-TR" sz="1400" dirty="0"/>
                        <a:t> kalın duvar.</a:t>
                      </a:r>
                    </a:p>
                    <a:p>
                      <a:r>
                        <a:rPr lang="tr-TR" sz="1400" dirty="0" err="1"/>
                        <a:t>Septasyon</a:t>
                      </a:r>
                      <a:r>
                        <a:rPr lang="tr-TR" sz="1400" dirty="0"/>
                        <a:t> yok</a:t>
                      </a:r>
                    </a:p>
                    <a:p>
                      <a:r>
                        <a:rPr lang="tr-TR" sz="1400" dirty="0" err="1"/>
                        <a:t>Pankreatit</a:t>
                      </a:r>
                      <a:r>
                        <a:rPr lang="tr-TR" sz="1400" dirty="0"/>
                        <a:t> bulguları olabilir.</a:t>
                      </a:r>
                    </a:p>
                  </a:txBody>
                  <a:tcPr/>
                </a:tc>
                <a:extLst>
                  <a:ext uri="{0D108BD9-81ED-4DB2-BD59-A6C34878D82A}">
                    <a16:rowId xmlns:a16="http://schemas.microsoft.com/office/drawing/2014/main" val="3156390906"/>
                  </a:ext>
                </a:extLst>
              </a:tr>
              <a:tr h="720542">
                <a:tc>
                  <a:txBody>
                    <a:bodyPr/>
                    <a:lstStyle/>
                    <a:p>
                      <a:r>
                        <a:rPr lang="tr-TR" sz="1400" b="1" dirty="0"/>
                        <a:t>Sıvının görünümü</a:t>
                      </a:r>
                    </a:p>
                  </a:txBody>
                  <a:tcPr/>
                </a:tc>
                <a:tc>
                  <a:txBody>
                    <a:bodyPr/>
                    <a:lstStyle/>
                    <a:p>
                      <a:r>
                        <a:rPr lang="tr-TR" sz="1400" dirty="0"/>
                        <a:t>İnce temiz, şeffaf, </a:t>
                      </a:r>
                      <a:r>
                        <a:rPr lang="tr-TR" sz="1400" dirty="0" err="1"/>
                        <a:t>non</a:t>
                      </a:r>
                      <a:r>
                        <a:rPr lang="tr-TR" sz="1400" dirty="0"/>
                        <a:t> </a:t>
                      </a:r>
                      <a:r>
                        <a:rPr lang="tr-TR" sz="1400" dirty="0" err="1"/>
                        <a:t>müsinöz</a:t>
                      </a:r>
                      <a:r>
                        <a:rPr lang="tr-TR" sz="1400" dirty="0"/>
                        <a:t>, </a:t>
                      </a:r>
                      <a:r>
                        <a:rPr lang="tr-TR" sz="1400" dirty="0" err="1"/>
                        <a:t>sero</a:t>
                      </a:r>
                      <a:r>
                        <a:rPr lang="tr-TR" sz="1400" dirty="0"/>
                        <a:t> </a:t>
                      </a:r>
                      <a:r>
                        <a:rPr lang="tr-TR" sz="1400" dirty="0" err="1"/>
                        <a:t>sangious</a:t>
                      </a:r>
                      <a:endParaRPr lang="tr-TR" sz="1400" dirty="0"/>
                    </a:p>
                  </a:txBody>
                  <a:tcPr/>
                </a:tc>
                <a:tc>
                  <a:txBody>
                    <a:bodyPr/>
                    <a:lstStyle/>
                    <a:p>
                      <a:r>
                        <a:rPr lang="tr-TR" sz="1400" dirty="0" err="1"/>
                        <a:t>Visköz</a:t>
                      </a:r>
                      <a:r>
                        <a:rPr lang="tr-TR" sz="1400" dirty="0"/>
                        <a:t>, berrak, </a:t>
                      </a:r>
                      <a:r>
                        <a:rPr lang="tr-TR" sz="1400" dirty="0" err="1"/>
                        <a:t>müsin</a:t>
                      </a:r>
                      <a:r>
                        <a:rPr lang="tr-TR" sz="1400" dirty="0"/>
                        <a:t>+</a:t>
                      </a:r>
                    </a:p>
                  </a:txBody>
                  <a:tcPr/>
                </a:tc>
                <a:tc>
                  <a:txBody>
                    <a:bodyPr/>
                    <a:lstStyle/>
                    <a:p>
                      <a:r>
                        <a:rPr lang="tr-TR" sz="1400" dirty="0" err="1"/>
                        <a:t>Visköz</a:t>
                      </a:r>
                      <a:r>
                        <a:rPr lang="tr-TR" sz="1400" dirty="0"/>
                        <a:t>, iplik gibi, berrak, </a:t>
                      </a:r>
                      <a:r>
                        <a:rPr lang="tr-TR" sz="1400" dirty="0" err="1"/>
                        <a:t>müsin</a:t>
                      </a:r>
                      <a:endParaRPr lang="tr-TR" sz="1400" dirty="0"/>
                    </a:p>
                  </a:txBody>
                  <a:tcPr/>
                </a:tc>
                <a:tc>
                  <a:txBody>
                    <a:bodyPr/>
                    <a:lstStyle/>
                    <a:p>
                      <a:r>
                        <a:rPr lang="tr-TR" sz="1400" dirty="0"/>
                        <a:t>Nekrotik, kanlı </a:t>
                      </a:r>
                      <a:r>
                        <a:rPr lang="tr-TR" sz="1400" dirty="0" err="1"/>
                        <a:t>debris</a:t>
                      </a:r>
                      <a:endParaRPr lang="tr-TR" sz="1400" dirty="0"/>
                    </a:p>
                  </a:txBody>
                  <a:tcPr/>
                </a:tc>
                <a:tc>
                  <a:txBody>
                    <a:bodyPr/>
                    <a:lstStyle/>
                    <a:p>
                      <a:r>
                        <a:rPr lang="tr-TR" sz="1400" dirty="0"/>
                        <a:t>İnce, kanlı, </a:t>
                      </a:r>
                      <a:r>
                        <a:rPr lang="tr-TR" sz="1400" dirty="0" err="1"/>
                        <a:t>debrisli</a:t>
                      </a:r>
                      <a:endParaRPr lang="tr-TR" sz="1400" dirty="0"/>
                    </a:p>
                  </a:txBody>
                  <a:tcPr/>
                </a:tc>
                <a:tc>
                  <a:txBody>
                    <a:bodyPr/>
                    <a:lstStyle/>
                    <a:p>
                      <a:r>
                        <a:rPr lang="tr-TR" sz="1400" dirty="0"/>
                        <a:t>İnce, koyu renk, bulanık kahve, </a:t>
                      </a:r>
                      <a:r>
                        <a:rPr lang="tr-TR" sz="1400" dirty="0" err="1"/>
                        <a:t>opak</a:t>
                      </a:r>
                      <a:r>
                        <a:rPr lang="tr-TR" sz="1400" dirty="0"/>
                        <a:t>, </a:t>
                      </a:r>
                      <a:r>
                        <a:rPr lang="tr-TR" sz="1400" dirty="0" err="1"/>
                        <a:t>non</a:t>
                      </a:r>
                      <a:r>
                        <a:rPr lang="tr-TR" sz="1400" dirty="0"/>
                        <a:t> </a:t>
                      </a:r>
                      <a:r>
                        <a:rPr lang="tr-TR" sz="1400" dirty="0" err="1"/>
                        <a:t>müsinöz</a:t>
                      </a:r>
                      <a:r>
                        <a:rPr lang="tr-TR" sz="1400" dirty="0"/>
                        <a:t>, </a:t>
                      </a:r>
                    </a:p>
                  </a:txBody>
                  <a:tcPr/>
                </a:tc>
                <a:extLst>
                  <a:ext uri="{0D108BD9-81ED-4DB2-BD59-A6C34878D82A}">
                    <a16:rowId xmlns:a16="http://schemas.microsoft.com/office/drawing/2014/main" val="3499796900"/>
                  </a:ext>
                </a:extLst>
              </a:tr>
              <a:tr h="2191648">
                <a:tc>
                  <a:txBody>
                    <a:bodyPr/>
                    <a:lstStyle/>
                    <a:p>
                      <a:r>
                        <a:rPr lang="tr-TR" sz="1400" b="1" dirty="0"/>
                        <a:t>Sitoloji özellikleri</a:t>
                      </a:r>
                    </a:p>
                  </a:txBody>
                  <a:tcPr/>
                </a:tc>
                <a:tc>
                  <a:txBody>
                    <a:bodyPr/>
                    <a:lstStyle/>
                    <a:p>
                      <a:r>
                        <a:rPr lang="tr-TR" sz="1400" dirty="0" err="1"/>
                        <a:t>Monomorfik</a:t>
                      </a:r>
                      <a:r>
                        <a:rPr lang="tr-TR" sz="1400" dirty="0"/>
                        <a:t> </a:t>
                      </a:r>
                      <a:r>
                        <a:rPr lang="tr-TR" sz="1400" dirty="0" err="1"/>
                        <a:t>küboidal</a:t>
                      </a:r>
                      <a:r>
                        <a:rPr lang="tr-TR" sz="1400" dirty="0"/>
                        <a:t> </a:t>
                      </a:r>
                      <a:r>
                        <a:rPr lang="tr-TR" sz="1400" dirty="0" err="1"/>
                        <a:t>h.ler</a:t>
                      </a:r>
                      <a:r>
                        <a:rPr lang="tr-TR" sz="1400" dirty="0"/>
                        <a:t>, berrak sitoplazma, PAS+ glikojen pozitif sitoplazma</a:t>
                      </a:r>
                    </a:p>
                  </a:txBody>
                  <a:tcPr/>
                </a:tc>
                <a:tc>
                  <a:txBody>
                    <a:bodyPr/>
                    <a:lstStyle/>
                    <a:p>
                      <a:r>
                        <a:rPr lang="tr-TR" sz="1400" dirty="0" err="1"/>
                        <a:t>Müsinden</a:t>
                      </a:r>
                      <a:r>
                        <a:rPr lang="tr-TR" sz="1400" dirty="0"/>
                        <a:t> zengin, </a:t>
                      </a:r>
                      <a:r>
                        <a:rPr lang="tr-TR" sz="1400" dirty="0" err="1"/>
                        <a:t>sellüler</a:t>
                      </a:r>
                      <a:r>
                        <a:rPr lang="tr-TR" sz="1400" dirty="0"/>
                        <a:t>, </a:t>
                      </a:r>
                      <a:r>
                        <a:rPr lang="tr-TR" sz="1400" dirty="0" err="1"/>
                        <a:t>kolumnar</a:t>
                      </a:r>
                      <a:r>
                        <a:rPr lang="tr-TR" sz="1400" dirty="0"/>
                        <a:t> </a:t>
                      </a:r>
                      <a:r>
                        <a:rPr lang="tr-TR" sz="1400" dirty="0" err="1"/>
                        <a:t>müsinöz</a:t>
                      </a:r>
                      <a:r>
                        <a:rPr lang="tr-TR" sz="1400" dirty="0"/>
                        <a:t> </a:t>
                      </a:r>
                      <a:r>
                        <a:rPr lang="tr-TR" sz="1400" dirty="0" err="1"/>
                        <a:t>h.ler</a:t>
                      </a:r>
                      <a:r>
                        <a:rPr lang="tr-TR" sz="1400" dirty="0"/>
                        <a:t>, değişken </a:t>
                      </a:r>
                      <a:r>
                        <a:rPr lang="tr-TR" sz="1400" dirty="0" err="1"/>
                        <a:t>atipi</a:t>
                      </a:r>
                      <a:endParaRPr lang="tr-TR" sz="1400" dirty="0"/>
                    </a:p>
                  </a:txBody>
                  <a:tcPr/>
                </a:tc>
                <a:tc>
                  <a:txBody>
                    <a:bodyPr/>
                    <a:lstStyle/>
                    <a:p>
                      <a:r>
                        <a:rPr lang="tr-TR" sz="1400" dirty="0" err="1"/>
                        <a:t>Müsinöz</a:t>
                      </a:r>
                      <a:r>
                        <a:rPr lang="tr-TR" sz="1400" dirty="0"/>
                        <a:t> </a:t>
                      </a:r>
                      <a:r>
                        <a:rPr lang="tr-TR" sz="1400" dirty="0" err="1"/>
                        <a:t>kistik</a:t>
                      </a:r>
                      <a:r>
                        <a:rPr lang="tr-TR" sz="1400" dirty="0"/>
                        <a:t> </a:t>
                      </a:r>
                      <a:r>
                        <a:rPr lang="tr-TR" sz="1400" dirty="0" err="1"/>
                        <a:t>neoplaziye</a:t>
                      </a:r>
                      <a:r>
                        <a:rPr lang="tr-TR" sz="1400" dirty="0"/>
                        <a:t> benzer,  </a:t>
                      </a:r>
                      <a:r>
                        <a:rPr lang="tr-TR" sz="1400" dirty="0" err="1"/>
                        <a:t>müsin</a:t>
                      </a:r>
                      <a:r>
                        <a:rPr lang="tr-TR" sz="1400" dirty="0"/>
                        <a:t> boyası +, değişken </a:t>
                      </a:r>
                      <a:r>
                        <a:rPr lang="tr-TR" sz="1400" dirty="0" err="1"/>
                        <a:t>atipi</a:t>
                      </a:r>
                      <a:endParaRPr lang="tr-TR" sz="1400" dirty="0"/>
                    </a:p>
                  </a:txBody>
                  <a:tcPr/>
                </a:tc>
                <a:tc>
                  <a:txBody>
                    <a:bodyPr/>
                    <a:lstStyle/>
                    <a:p>
                      <a:r>
                        <a:rPr lang="tr-TR" sz="1400" dirty="0" err="1"/>
                        <a:t>Papiller</a:t>
                      </a:r>
                      <a:r>
                        <a:rPr lang="tr-TR" sz="1400" dirty="0"/>
                        <a:t> yapılar ile birlikte </a:t>
                      </a:r>
                      <a:r>
                        <a:rPr lang="tr-TR" sz="1400" dirty="0" err="1"/>
                        <a:t>sellüler</a:t>
                      </a:r>
                      <a:r>
                        <a:rPr lang="tr-TR" sz="1400" dirty="0"/>
                        <a:t> </a:t>
                      </a:r>
                      <a:r>
                        <a:rPr lang="tr-TR" sz="1400" dirty="0" err="1"/>
                        <a:t>aspirat</a:t>
                      </a:r>
                      <a:endParaRPr lang="tr-TR" sz="1400" dirty="0"/>
                    </a:p>
                    <a:p>
                      <a:r>
                        <a:rPr lang="tr-TR" sz="1400" dirty="0"/>
                        <a:t>Yuvarlak </a:t>
                      </a:r>
                      <a:r>
                        <a:rPr lang="tr-TR" sz="1400" dirty="0" err="1"/>
                        <a:t>nükleuslu</a:t>
                      </a:r>
                      <a:r>
                        <a:rPr lang="tr-TR" sz="1400" dirty="0"/>
                        <a:t> </a:t>
                      </a:r>
                      <a:r>
                        <a:rPr lang="tr-TR" sz="1400" dirty="0" err="1"/>
                        <a:t>bland</a:t>
                      </a:r>
                      <a:r>
                        <a:rPr lang="tr-TR" sz="1400" dirty="0"/>
                        <a:t> </a:t>
                      </a:r>
                      <a:r>
                        <a:rPr lang="tr-TR" sz="1400" dirty="0" err="1"/>
                        <a:t>h.ler</a:t>
                      </a:r>
                      <a:endParaRPr lang="tr-TR" sz="1400" dirty="0"/>
                    </a:p>
                    <a:p>
                      <a:r>
                        <a:rPr lang="tr-TR" sz="1400" dirty="0" err="1"/>
                        <a:t>PAS+globül</a:t>
                      </a:r>
                      <a:r>
                        <a:rPr lang="tr-TR" sz="1400" dirty="0"/>
                        <a:t> olabilir</a:t>
                      </a:r>
                    </a:p>
                    <a:p>
                      <a:r>
                        <a:rPr lang="tr-TR" sz="1400" dirty="0" err="1"/>
                        <a:t>Myxoid</a:t>
                      </a:r>
                      <a:r>
                        <a:rPr lang="tr-TR" sz="1400" dirty="0"/>
                        <a:t> </a:t>
                      </a:r>
                      <a:r>
                        <a:rPr lang="tr-TR" sz="1400" dirty="0" err="1"/>
                        <a:t>stroma,köpüksü</a:t>
                      </a:r>
                      <a:r>
                        <a:rPr lang="tr-TR" sz="1400" dirty="0"/>
                        <a:t> </a:t>
                      </a:r>
                      <a:r>
                        <a:rPr lang="tr-TR" sz="1400" dirty="0" err="1"/>
                        <a:t>stroma</a:t>
                      </a:r>
                      <a:r>
                        <a:rPr lang="tr-TR" sz="1400" dirty="0"/>
                        <a:t>, </a:t>
                      </a:r>
                      <a:r>
                        <a:rPr lang="tr-TR" sz="1400" dirty="0" err="1"/>
                        <a:t>makrofajlar</a:t>
                      </a:r>
                      <a:r>
                        <a:rPr lang="tr-TR" sz="1400" dirty="0"/>
                        <a:t>, </a:t>
                      </a:r>
                      <a:r>
                        <a:rPr lang="tr-TR" sz="1400" dirty="0" err="1"/>
                        <a:t>vimentin</a:t>
                      </a:r>
                      <a:r>
                        <a:rPr lang="tr-TR" sz="1400" dirty="0"/>
                        <a:t> + </a:t>
                      </a:r>
                      <a:r>
                        <a:rPr lang="tr-TR" sz="1400" dirty="0" err="1"/>
                        <a:t>liği</a:t>
                      </a:r>
                      <a:endParaRPr lang="tr-TR" sz="1400" dirty="0"/>
                    </a:p>
                  </a:txBody>
                  <a:tcPr/>
                </a:tc>
                <a:tc>
                  <a:txBody>
                    <a:bodyPr/>
                    <a:lstStyle/>
                    <a:p>
                      <a:r>
                        <a:rPr lang="tr-TR" sz="1400" dirty="0" err="1"/>
                        <a:t>Adeno</a:t>
                      </a:r>
                      <a:r>
                        <a:rPr lang="tr-TR" sz="1400" dirty="0"/>
                        <a:t> </a:t>
                      </a:r>
                      <a:r>
                        <a:rPr lang="tr-TR" sz="1400" dirty="0" err="1"/>
                        <a:t>ca</a:t>
                      </a:r>
                      <a:r>
                        <a:rPr lang="tr-TR" sz="1400" dirty="0"/>
                        <a:t> un hücresel elemanları, </a:t>
                      </a:r>
                      <a:r>
                        <a:rPr lang="tr-TR" sz="1400" dirty="0" err="1"/>
                        <a:t>atipi</a:t>
                      </a:r>
                      <a:endParaRPr lang="tr-TR" sz="1400" dirty="0"/>
                    </a:p>
                  </a:txBody>
                  <a:tcPr/>
                </a:tc>
                <a:tc>
                  <a:txBody>
                    <a:bodyPr/>
                    <a:lstStyle/>
                    <a:p>
                      <a:r>
                        <a:rPr lang="tr-TR" sz="1400" dirty="0" err="1"/>
                        <a:t>İnflamatuvar</a:t>
                      </a:r>
                      <a:r>
                        <a:rPr lang="tr-TR" sz="1400" dirty="0"/>
                        <a:t> </a:t>
                      </a:r>
                      <a:r>
                        <a:rPr lang="tr-TR" sz="1400" dirty="0" err="1"/>
                        <a:t>h.ler</a:t>
                      </a:r>
                      <a:r>
                        <a:rPr lang="tr-TR" sz="1400" dirty="0"/>
                        <a:t> (PMNL, </a:t>
                      </a:r>
                      <a:r>
                        <a:rPr lang="tr-TR" sz="1400" dirty="0" err="1"/>
                        <a:t>makrofajlar</a:t>
                      </a:r>
                      <a:r>
                        <a:rPr lang="tr-TR" sz="1400" dirty="0"/>
                        <a:t>, </a:t>
                      </a:r>
                      <a:r>
                        <a:rPr lang="tr-TR" sz="1400" dirty="0" err="1"/>
                        <a:t>histiyosit</a:t>
                      </a:r>
                      <a:r>
                        <a:rPr lang="tr-TR" sz="1400" dirty="0"/>
                        <a:t>) mevcut</a:t>
                      </a:r>
                    </a:p>
                    <a:p>
                      <a:r>
                        <a:rPr lang="tr-TR" sz="1400" dirty="0" err="1"/>
                        <a:t>Müsin</a:t>
                      </a:r>
                      <a:r>
                        <a:rPr lang="tr-TR" sz="1400" dirty="0"/>
                        <a:t> yok.</a:t>
                      </a:r>
                    </a:p>
                    <a:p>
                      <a:r>
                        <a:rPr lang="tr-TR" sz="1400" dirty="0" err="1"/>
                        <a:t>Malign</a:t>
                      </a:r>
                      <a:r>
                        <a:rPr lang="tr-TR" sz="1400" dirty="0"/>
                        <a:t> potansiyel yok.</a:t>
                      </a:r>
                    </a:p>
                    <a:p>
                      <a:endParaRPr lang="tr-TR" sz="1400" dirty="0"/>
                    </a:p>
                    <a:p>
                      <a:endParaRPr lang="tr-TR" sz="1400" dirty="0"/>
                    </a:p>
                  </a:txBody>
                  <a:tcPr/>
                </a:tc>
                <a:extLst>
                  <a:ext uri="{0D108BD9-81ED-4DB2-BD59-A6C34878D82A}">
                    <a16:rowId xmlns:a16="http://schemas.microsoft.com/office/drawing/2014/main" val="3457181449"/>
                  </a:ext>
                </a:extLst>
              </a:tr>
              <a:tr h="959671">
                <a:tc>
                  <a:txBody>
                    <a:bodyPr/>
                    <a:lstStyle/>
                    <a:p>
                      <a:r>
                        <a:rPr lang="tr-TR" sz="1400" b="1" dirty="0" err="1"/>
                        <a:t>Malign</a:t>
                      </a:r>
                      <a:r>
                        <a:rPr lang="tr-TR" sz="1400" b="1" dirty="0"/>
                        <a:t> potansiyel</a:t>
                      </a:r>
                    </a:p>
                  </a:txBody>
                  <a:tcPr/>
                </a:tc>
                <a:tc>
                  <a:txBody>
                    <a:bodyPr/>
                    <a:lstStyle/>
                    <a:p>
                      <a:r>
                        <a:rPr lang="tr-TR" sz="1400" dirty="0"/>
                        <a:t>Hemen hemen hiç yok</a:t>
                      </a:r>
                    </a:p>
                  </a:txBody>
                  <a:tcPr/>
                </a:tc>
                <a:tc>
                  <a:txBody>
                    <a:bodyPr/>
                    <a:lstStyle/>
                    <a:p>
                      <a:r>
                        <a:rPr lang="tr-TR" sz="1400" dirty="0"/>
                        <a:t>Var</a:t>
                      </a:r>
                    </a:p>
                  </a:txBody>
                  <a:tcPr/>
                </a:tc>
                <a:tc>
                  <a:txBody>
                    <a:bodyPr/>
                    <a:lstStyle/>
                    <a:p>
                      <a:r>
                        <a:rPr lang="tr-TR" sz="1400" dirty="0"/>
                        <a:t>Var</a:t>
                      </a:r>
                    </a:p>
                    <a:p>
                      <a:endParaRPr lang="tr-TR" sz="1400" dirty="0"/>
                    </a:p>
                    <a:p>
                      <a:r>
                        <a:rPr lang="tr-TR" sz="1400" dirty="0" err="1"/>
                        <a:t>yd</a:t>
                      </a:r>
                      <a:r>
                        <a:rPr lang="tr-TR" sz="1400" dirty="0"/>
                        <a:t>-IPMN %25 </a:t>
                      </a:r>
                      <a:r>
                        <a:rPr lang="tr-TR" sz="1400" dirty="0" err="1"/>
                        <a:t>malign</a:t>
                      </a:r>
                      <a:endParaRPr lang="tr-TR" sz="1400" dirty="0"/>
                    </a:p>
                    <a:p>
                      <a:r>
                        <a:rPr lang="tr-TR" sz="1400" dirty="0" err="1"/>
                        <a:t>Surveyansda</a:t>
                      </a:r>
                      <a:r>
                        <a:rPr lang="tr-TR" sz="1400" dirty="0"/>
                        <a:t> %3 </a:t>
                      </a:r>
                    </a:p>
                  </a:txBody>
                  <a:tcPr/>
                </a:tc>
                <a:tc>
                  <a:txBody>
                    <a:bodyPr/>
                    <a:lstStyle/>
                    <a:p>
                      <a:r>
                        <a:rPr lang="tr-TR" sz="1400" dirty="0"/>
                        <a:t>Var</a:t>
                      </a:r>
                    </a:p>
                  </a:txBody>
                  <a:tcPr/>
                </a:tc>
                <a:tc>
                  <a:txBody>
                    <a:bodyPr/>
                    <a:lstStyle/>
                    <a:p>
                      <a:r>
                        <a:rPr lang="tr-TR" sz="1400" dirty="0"/>
                        <a:t>Daima</a:t>
                      </a:r>
                    </a:p>
                  </a:txBody>
                  <a:tcPr/>
                </a:tc>
                <a:tc>
                  <a:txBody>
                    <a:bodyPr/>
                    <a:lstStyle/>
                    <a:p>
                      <a:r>
                        <a:rPr lang="tr-TR" sz="1400" dirty="0"/>
                        <a:t>Yok </a:t>
                      </a:r>
                    </a:p>
                  </a:txBody>
                  <a:tcPr/>
                </a:tc>
                <a:extLst>
                  <a:ext uri="{0D108BD9-81ED-4DB2-BD59-A6C34878D82A}">
                    <a16:rowId xmlns:a16="http://schemas.microsoft.com/office/drawing/2014/main" val="67486153"/>
                  </a:ext>
                </a:extLst>
              </a:tr>
            </a:tbl>
          </a:graphicData>
        </a:graphic>
      </p:graphicFrame>
      <p:pic>
        <p:nvPicPr>
          <p:cNvPr id="5" name="Resim 4">
            <a:extLst>
              <a:ext uri="{FF2B5EF4-FFF2-40B4-BE49-F238E27FC236}">
                <a16:creationId xmlns:a16="http://schemas.microsoft.com/office/drawing/2014/main" id="{2225065B-9DA9-4E60-B525-7DF093DEF4FC}"/>
              </a:ext>
            </a:extLst>
          </p:cNvPr>
          <p:cNvPicPr>
            <a:picLocks noChangeAspect="1"/>
          </p:cNvPicPr>
          <p:nvPr/>
        </p:nvPicPr>
        <p:blipFill>
          <a:blip r:embed="rId2" cstate="print"/>
          <a:stretch>
            <a:fillRect/>
          </a:stretch>
        </p:blipFill>
        <p:spPr>
          <a:xfrm>
            <a:off x="9468470" y="6095650"/>
            <a:ext cx="2505075" cy="171450"/>
          </a:xfrm>
          <a:prstGeom prst="rect">
            <a:avLst/>
          </a:prstGeom>
        </p:spPr>
      </p:pic>
      <p:sp>
        <p:nvSpPr>
          <p:cNvPr id="6" name="Metin kutusu 5">
            <a:extLst>
              <a:ext uri="{FF2B5EF4-FFF2-40B4-BE49-F238E27FC236}">
                <a16:creationId xmlns:a16="http://schemas.microsoft.com/office/drawing/2014/main" id="{4DC42A36-FAD8-41AB-BF1F-6D8A02B71A9E}"/>
              </a:ext>
            </a:extLst>
          </p:cNvPr>
          <p:cNvSpPr txBox="1"/>
          <p:nvPr/>
        </p:nvSpPr>
        <p:spPr>
          <a:xfrm>
            <a:off x="26508" y="6520068"/>
            <a:ext cx="11383614" cy="307777"/>
          </a:xfrm>
          <a:prstGeom prst="rect">
            <a:avLst/>
          </a:prstGeom>
          <a:noFill/>
        </p:spPr>
        <p:txBody>
          <a:bodyPr wrap="square" rtlCol="0">
            <a:spAutoFit/>
          </a:bodyPr>
          <a:lstStyle/>
          <a:p>
            <a:r>
              <a:rPr lang="tr-TR" sz="1400" b="1" dirty="0" err="1"/>
              <a:t>Kistik</a:t>
            </a:r>
            <a:r>
              <a:rPr lang="tr-TR" sz="1400" b="1" dirty="0"/>
              <a:t> endokrin </a:t>
            </a:r>
            <a:r>
              <a:rPr lang="tr-TR" sz="1400" b="1" dirty="0" err="1"/>
              <a:t>neoplazi</a:t>
            </a:r>
            <a:r>
              <a:rPr lang="tr-TR" sz="1400" b="1" dirty="0"/>
              <a:t>: </a:t>
            </a:r>
            <a:r>
              <a:rPr lang="tr-TR" sz="1400" b="1" dirty="0" err="1"/>
              <a:t>Uniloküler</a:t>
            </a:r>
            <a:r>
              <a:rPr lang="tr-TR" sz="1400" b="1" dirty="0"/>
              <a:t> kist. Solid </a:t>
            </a:r>
            <a:r>
              <a:rPr lang="tr-TR" sz="1400" b="1" dirty="0" err="1"/>
              <a:t>pankreatik</a:t>
            </a:r>
            <a:r>
              <a:rPr lang="tr-TR" sz="1400" b="1" dirty="0"/>
              <a:t> </a:t>
            </a:r>
            <a:r>
              <a:rPr lang="tr-TR" sz="1400" b="1" dirty="0" err="1"/>
              <a:t>NET’lerle</a:t>
            </a:r>
            <a:r>
              <a:rPr lang="tr-TR" sz="1400" b="1" dirty="0"/>
              <a:t> aynı. </a:t>
            </a:r>
            <a:r>
              <a:rPr lang="tr-TR" sz="1400" b="1" dirty="0" err="1"/>
              <a:t>Monomorfik</a:t>
            </a:r>
            <a:r>
              <a:rPr lang="tr-TR" sz="1400" b="1" dirty="0"/>
              <a:t> endokrin </a:t>
            </a:r>
            <a:r>
              <a:rPr lang="tr-TR" sz="1400" b="1" dirty="0" err="1"/>
              <a:t>h.ler</a:t>
            </a:r>
            <a:r>
              <a:rPr lang="tr-TR" sz="1400" b="1" dirty="0"/>
              <a:t>. </a:t>
            </a:r>
            <a:r>
              <a:rPr lang="tr-TR" sz="1400" b="1" dirty="0" err="1"/>
              <a:t>Chr</a:t>
            </a:r>
            <a:r>
              <a:rPr lang="tr-TR" sz="1400" b="1" dirty="0"/>
              <a:t>, </a:t>
            </a:r>
            <a:r>
              <a:rPr lang="tr-TR" sz="1400" b="1" dirty="0" err="1"/>
              <a:t>sinaptofizin</a:t>
            </a:r>
            <a:r>
              <a:rPr lang="tr-TR" sz="1400" b="1" dirty="0"/>
              <a:t> +. </a:t>
            </a:r>
            <a:r>
              <a:rPr lang="tr-TR" sz="1400" b="1" dirty="0" err="1"/>
              <a:t>Malign</a:t>
            </a:r>
            <a:r>
              <a:rPr lang="tr-TR" sz="1400" b="1" dirty="0"/>
              <a:t> potansiyeldedir.</a:t>
            </a:r>
          </a:p>
        </p:txBody>
      </p:sp>
    </p:spTree>
    <p:extLst>
      <p:ext uri="{BB962C8B-B14F-4D97-AF65-F5344CB8AC3E}">
        <p14:creationId xmlns:p14="http://schemas.microsoft.com/office/powerpoint/2010/main" val="4141512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E91F176-6777-456E-8D6D-A620EDF73C56}"/>
              </a:ext>
            </a:extLst>
          </p:cNvPr>
          <p:cNvSpPr>
            <a:spLocks noGrp="1"/>
          </p:cNvSpPr>
          <p:nvPr>
            <p:ph type="title"/>
          </p:nvPr>
        </p:nvSpPr>
        <p:spPr/>
        <p:txBody>
          <a:bodyPr>
            <a:normAutofit/>
          </a:bodyPr>
          <a:lstStyle/>
          <a:p>
            <a:r>
              <a:rPr lang="tr-TR" sz="4000" dirty="0" err="1"/>
              <a:t>Pankreatik</a:t>
            </a:r>
            <a:r>
              <a:rPr lang="tr-TR" sz="4000" dirty="0"/>
              <a:t> </a:t>
            </a:r>
            <a:r>
              <a:rPr lang="tr-TR" sz="4000" dirty="0" err="1"/>
              <a:t>Kistik</a:t>
            </a:r>
            <a:r>
              <a:rPr lang="tr-TR" sz="4000" dirty="0"/>
              <a:t> Lezyonları</a:t>
            </a:r>
          </a:p>
        </p:txBody>
      </p:sp>
      <p:graphicFrame>
        <p:nvGraphicFramePr>
          <p:cNvPr id="4" name="İçerik Yer Tutucusu 3">
            <a:extLst>
              <a:ext uri="{FF2B5EF4-FFF2-40B4-BE49-F238E27FC236}">
                <a16:creationId xmlns:a16="http://schemas.microsoft.com/office/drawing/2014/main" id="{1C0FD0D8-922A-42B5-A259-752AECDF9E6B}"/>
              </a:ext>
            </a:extLst>
          </p:cNvPr>
          <p:cNvGraphicFramePr>
            <a:graphicFrameLocks noGrp="1"/>
          </p:cNvGraphicFramePr>
          <p:nvPr>
            <p:ph idx="1"/>
            <p:extLst>
              <p:ext uri="{D42A27DB-BD31-4B8C-83A1-F6EECF244321}">
                <p14:modId xmlns:p14="http://schemas.microsoft.com/office/powerpoint/2010/main" val="2247376842"/>
              </p:ext>
            </p:extLst>
          </p:nvPr>
        </p:nvGraphicFramePr>
        <p:xfrm>
          <a:off x="838200" y="1640097"/>
          <a:ext cx="10515600" cy="238252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53051268"/>
                    </a:ext>
                  </a:extLst>
                </a:gridCol>
                <a:gridCol w="3505200">
                  <a:extLst>
                    <a:ext uri="{9D8B030D-6E8A-4147-A177-3AD203B41FA5}">
                      <a16:colId xmlns:a16="http://schemas.microsoft.com/office/drawing/2014/main" val="3738118025"/>
                    </a:ext>
                  </a:extLst>
                </a:gridCol>
                <a:gridCol w="3505200">
                  <a:extLst>
                    <a:ext uri="{9D8B030D-6E8A-4147-A177-3AD203B41FA5}">
                      <a16:colId xmlns:a16="http://schemas.microsoft.com/office/drawing/2014/main" val="3710904145"/>
                    </a:ext>
                  </a:extLst>
                </a:gridCol>
              </a:tblGrid>
              <a:tr h="370840">
                <a:tc>
                  <a:txBody>
                    <a:bodyPr/>
                    <a:lstStyle/>
                    <a:p>
                      <a:r>
                        <a:rPr lang="tr-TR" dirty="0" err="1"/>
                        <a:t>Benign</a:t>
                      </a:r>
                      <a:endParaRPr lang="tr-TR" dirty="0"/>
                    </a:p>
                  </a:txBody>
                  <a:tcPr/>
                </a:tc>
                <a:tc>
                  <a:txBody>
                    <a:bodyPr/>
                    <a:lstStyle/>
                    <a:p>
                      <a:r>
                        <a:rPr lang="tr-TR" dirty="0" err="1"/>
                        <a:t>Borderline</a:t>
                      </a:r>
                      <a:endParaRPr lang="tr-TR" dirty="0"/>
                    </a:p>
                  </a:txBody>
                  <a:tcPr/>
                </a:tc>
                <a:tc>
                  <a:txBody>
                    <a:bodyPr/>
                    <a:lstStyle/>
                    <a:p>
                      <a:r>
                        <a:rPr lang="tr-TR" dirty="0" err="1"/>
                        <a:t>Malign</a:t>
                      </a:r>
                      <a:endParaRPr lang="tr-TR" dirty="0"/>
                    </a:p>
                  </a:txBody>
                  <a:tcPr/>
                </a:tc>
                <a:extLst>
                  <a:ext uri="{0D108BD9-81ED-4DB2-BD59-A6C34878D82A}">
                    <a16:rowId xmlns:a16="http://schemas.microsoft.com/office/drawing/2014/main" val="836937448"/>
                  </a:ext>
                </a:extLst>
              </a:tr>
              <a:tr h="370840">
                <a:tc>
                  <a:txBody>
                    <a:bodyPr/>
                    <a:lstStyle/>
                    <a:p>
                      <a:r>
                        <a:rPr lang="tr-TR" dirty="0" err="1"/>
                        <a:t>Pseudokist</a:t>
                      </a:r>
                      <a:endParaRPr lang="tr-TR" dirty="0"/>
                    </a:p>
                    <a:p>
                      <a:r>
                        <a:rPr lang="tr-TR" dirty="0" err="1"/>
                        <a:t>Seröz</a:t>
                      </a:r>
                      <a:r>
                        <a:rPr lang="tr-TR" dirty="0"/>
                        <a:t> </a:t>
                      </a:r>
                      <a:r>
                        <a:rPr lang="tr-TR" dirty="0" err="1"/>
                        <a:t>kistadenom</a:t>
                      </a:r>
                      <a:endParaRPr lang="tr-TR" dirty="0"/>
                    </a:p>
                    <a:p>
                      <a:r>
                        <a:rPr lang="tr-TR" dirty="0"/>
                        <a:t>Gerçek </a:t>
                      </a:r>
                      <a:r>
                        <a:rPr lang="tr-TR" dirty="0" err="1"/>
                        <a:t>epitelyal</a:t>
                      </a:r>
                      <a:r>
                        <a:rPr lang="tr-TR" dirty="0"/>
                        <a:t> kistler</a:t>
                      </a:r>
                    </a:p>
                  </a:txBody>
                  <a:tcPr/>
                </a:tc>
                <a:tc>
                  <a:txBody>
                    <a:bodyPr/>
                    <a:lstStyle/>
                    <a:p>
                      <a:r>
                        <a:rPr lang="tr-TR" dirty="0"/>
                        <a:t>Yan dal IPMN</a:t>
                      </a:r>
                    </a:p>
                    <a:p>
                      <a:r>
                        <a:rPr lang="tr-TR" dirty="0" err="1"/>
                        <a:t>Müsinöz</a:t>
                      </a:r>
                      <a:r>
                        <a:rPr lang="tr-TR" dirty="0"/>
                        <a:t> </a:t>
                      </a:r>
                      <a:r>
                        <a:rPr lang="tr-TR" dirty="0" err="1"/>
                        <a:t>kistadenom</a:t>
                      </a:r>
                      <a:endParaRPr lang="tr-TR" dirty="0"/>
                    </a:p>
                    <a:p>
                      <a:r>
                        <a:rPr lang="tr-TR" dirty="0" err="1"/>
                        <a:t>Soliter</a:t>
                      </a:r>
                      <a:r>
                        <a:rPr lang="tr-TR" dirty="0"/>
                        <a:t> </a:t>
                      </a:r>
                      <a:r>
                        <a:rPr lang="tr-TR" dirty="0" err="1"/>
                        <a:t>pseudopapiller</a:t>
                      </a:r>
                      <a:r>
                        <a:rPr lang="tr-TR" dirty="0"/>
                        <a:t> </a:t>
                      </a:r>
                      <a:r>
                        <a:rPr lang="tr-TR" dirty="0" err="1"/>
                        <a:t>neoplasm</a:t>
                      </a:r>
                      <a:endParaRPr lang="tr-TR" dirty="0"/>
                    </a:p>
                  </a:txBody>
                  <a:tcPr/>
                </a:tc>
                <a:tc>
                  <a:txBody>
                    <a:bodyPr/>
                    <a:lstStyle/>
                    <a:p>
                      <a:r>
                        <a:rPr lang="tr-TR" dirty="0" err="1"/>
                        <a:t>Kistadenokarsinom</a:t>
                      </a:r>
                      <a:endParaRPr lang="tr-TR" dirty="0"/>
                    </a:p>
                    <a:p>
                      <a:r>
                        <a:rPr lang="tr-TR" dirty="0"/>
                        <a:t>(</a:t>
                      </a:r>
                      <a:r>
                        <a:rPr lang="tr-TR" dirty="0" err="1"/>
                        <a:t>seröz</a:t>
                      </a:r>
                      <a:r>
                        <a:rPr lang="tr-TR" dirty="0"/>
                        <a:t> ya da </a:t>
                      </a:r>
                      <a:r>
                        <a:rPr lang="tr-TR" dirty="0" err="1"/>
                        <a:t>müsinöz</a:t>
                      </a:r>
                      <a:r>
                        <a:rPr lang="tr-TR" dirty="0"/>
                        <a:t>)</a:t>
                      </a:r>
                    </a:p>
                    <a:p>
                      <a:r>
                        <a:rPr lang="tr-TR" dirty="0"/>
                        <a:t>Ana kanal IPMN</a:t>
                      </a:r>
                    </a:p>
                    <a:p>
                      <a:r>
                        <a:rPr lang="tr-TR" dirty="0" err="1"/>
                        <a:t>Kistik</a:t>
                      </a:r>
                      <a:r>
                        <a:rPr lang="tr-TR" dirty="0"/>
                        <a:t> NET</a:t>
                      </a:r>
                    </a:p>
                    <a:p>
                      <a:r>
                        <a:rPr lang="tr-TR" dirty="0" err="1"/>
                        <a:t>Asiner</a:t>
                      </a:r>
                      <a:r>
                        <a:rPr lang="tr-TR" dirty="0"/>
                        <a:t> hücreli </a:t>
                      </a:r>
                      <a:r>
                        <a:rPr lang="tr-TR" dirty="0" err="1"/>
                        <a:t>karsinom</a:t>
                      </a:r>
                      <a:endParaRPr lang="tr-TR" dirty="0"/>
                    </a:p>
                    <a:p>
                      <a:r>
                        <a:rPr lang="tr-TR" dirty="0"/>
                        <a:t>Nadir </a:t>
                      </a:r>
                      <a:r>
                        <a:rPr lang="tr-TR" dirty="0" err="1"/>
                        <a:t>maligniteler</a:t>
                      </a:r>
                      <a:endParaRPr lang="tr-TR" dirty="0"/>
                    </a:p>
                    <a:p>
                      <a:endParaRPr lang="tr-TR" dirty="0"/>
                    </a:p>
                  </a:txBody>
                  <a:tcPr/>
                </a:tc>
                <a:extLst>
                  <a:ext uri="{0D108BD9-81ED-4DB2-BD59-A6C34878D82A}">
                    <a16:rowId xmlns:a16="http://schemas.microsoft.com/office/drawing/2014/main" val="801761045"/>
                  </a:ext>
                </a:extLst>
              </a:tr>
            </a:tbl>
          </a:graphicData>
        </a:graphic>
      </p:graphicFrame>
      <p:sp>
        <p:nvSpPr>
          <p:cNvPr id="6" name="Metin kutusu 5">
            <a:extLst>
              <a:ext uri="{FF2B5EF4-FFF2-40B4-BE49-F238E27FC236}">
                <a16:creationId xmlns:a16="http://schemas.microsoft.com/office/drawing/2014/main" id="{9EF536F9-AAD7-4BAE-A4F0-FED6AD39AEDA}"/>
              </a:ext>
            </a:extLst>
          </p:cNvPr>
          <p:cNvSpPr txBox="1"/>
          <p:nvPr/>
        </p:nvSpPr>
        <p:spPr>
          <a:xfrm>
            <a:off x="861381" y="3631101"/>
            <a:ext cx="3538331" cy="369332"/>
          </a:xfrm>
          <a:prstGeom prst="rect">
            <a:avLst/>
          </a:prstGeom>
          <a:noFill/>
        </p:spPr>
        <p:txBody>
          <a:bodyPr wrap="square" rtlCol="0">
            <a:spAutoFit/>
          </a:bodyPr>
          <a:lstStyle/>
          <a:p>
            <a:r>
              <a:rPr lang="tr-TR" dirty="0" err="1"/>
              <a:t>Kloppel</a:t>
            </a:r>
            <a:r>
              <a:rPr lang="tr-TR" dirty="0"/>
              <a:t> et al / WHO </a:t>
            </a:r>
            <a:r>
              <a:rPr lang="tr-TR" dirty="0" err="1"/>
              <a:t>Classification</a:t>
            </a:r>
            <a:endParaRPr lang="tr-TR" dirty="0"/>
          </a:p>
        </p:txBody>
      </p:sp>
      <p:pic>
        <p:nvPicPr>
          <p:cNvPr id="7" name="Picture 2">
            <a:extLst>
              <a:ext uri="{FF2B5EF4-FFF2-40B4-BE49-F238E27FC236}">
                <a16:creationId xmlns:a16="http://schemas.microsoft.com/office/drawing/2014/main" id="{0A433385-CFB5-414E-AE14-FD8CD86BFE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1922" t="62637" r="3558" b="14056"/>
          <a:stretch>
            <a:fillRect/>
          </a:stretch>
        </p:blipFill>
        <p:spPr bwMode="auto">
          <a:xfrm>
            <a:off x="925373" y="4292600"/>
            <a:ext cx="81375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4">
            <a:extLst>
              <a:ext uri="{FF2B5EF4-FFF2-40B4-BE49-F238E27FC236}">
                <a16:creationId xmlns:a16="http://schemas.microsoft.com/office/drawing/2014/main" id="{AF9B3781-2ABC-4C49-81B7-7EBD854EE87D}"/>
              </a:ext>
            </a:extLst>
          </p:cNvPr>
          <p:cNvSpPr txBox="1">
            <a:spLocks noChangeArrowheads="1"/>
          </p:cNvSpPr>
          <p:nvPr/>
        </p:nvSpPr>
        <p:spPr bwMode="auto">
          <a:xfrm>
            <a:off x="5364163" y="6259513"/>
            <a:ext cx="3600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fr-FR" altLang="tr-TR" sz="1600" dirty="0" err="1"/>
              <a:t>Verbesy</a:t>
            </a:r>
            <a:r>
              <a:rPr lang="fr-FR" altLang="tr-TR" sz="1600" dirty="0"/>
              <a:t> et al. Sur Clin N Am. 2010</a:t>
            </a:r>
            <a:r>
              <a:rPr lang="fr-FR" altLang="tr-TR" sz="1600" dirty="0">
                <a:solidFill>
                  <a:schemeClr val="bg1"/>
                </a:solidFill>
              </a:rPr>
              <a:t>.</a:t>
            </a:r>
          </a:p>
        </p:txBody>
      </p:sp>
    </p:spTree>
    <p:extLst>
      <p:ext uri="{BB962C8B-B14F-4D97-AF65-F5344CB8AC3E}">
        <p14:creationId xmlns:p14="http://schemas.microsoft.com/office/powerpoint/2010/main" val="2186606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6588F9B-EB01-4121-A211-2E915080CAA8}"/>
              </a:ext>
            </a:extLst>
          </p:cNvPr>
          <p:cNvSpPr>
            <a:spLocks noGrp="1"/>
          </p:cNvSpPr>
          <p:nvPr>
            <p:ph type="title"/>
          </p:nvPr>
        </p:nvSpPr>
        <p:spPr/>
        <p:txBody>
          <a:bodyPr/>
          <a:lstStyle/>
          <a:p>
            <a:r>
              <a:rPr lang="tr-TR" dirty="0"/>
              <a:t>                         </a:t>
            </a:r>
            <a:r>
              <a:rPr lang="tr-TR" dirty="0" err="1"/>
              <a:t>Pseudokistler</a:t>
            </a:r>
            <a:endParaRPr lang="tr-TR" dirty="0"/>
          </a:p>
        </p:txBody>
      </p:sp>
      <p:sp>
        <p:nvSpPr>
          <p:cNvPr id="4" name="İçerik Yer Tutucusu 3">
            <a:extLst>
              <a:ext uri="{FF2B5EF4-FFF2-40B4-BE49-F238E27FC236}">
                <a16:creationId xmlns:a16="http://schemas.microsoft.com/office/drawing/2014/main" id="{6B3AE5B1-923F-4014-8A5C-5D92DD43A343}"/>
              </a:ext>
            </a:extLst>
          </p:cNvPr>
          <p:cNvSpPr>
            <a:spLocks noGrp="1"/>
          </p:cNvSpPr>
          <p:nvPr>
            <p:ph idx="1"/>
          </p:nvPr>
        </p:nvSpPr>
        <p:spPr/>
        <p:txBody>
          <a:bodyPr>
            <a:normAutofit lnSpcReduction="10000"/>
          </a:bodyPr>
          <a:lstStyle/>
          <a:p>
            <a:r>
              <a:rPr lang="tr-TR" dirty="0"/>
              <a:t>Pankreasın en sık </a:t>
            </a:r>
            <a:r>
              <a:rPr lang="tr-TR" dirty="0" err="1"/>
              <a:t>kistik</a:t>
            </a:r>
            <a:r>
              <a:rPr lang="tr-TR" dirty="0"/>
              <a:t> lezyonları (%70-90)</a:t>
            </a:r>
          </a:p>
          <a:p>
            <a:r>
              <a:rPr lang="tr-TR" dirty="0"/>
              <a:t>Diğer </a:t>
            </a:r>
            <a:r>
              <a:rPr lang="tr-TR" dirty="0" err="1"/>
              <a:t>kistik</a:t>
            </a:r>
            <a:r>
              <a:rPr lang="tr-TR" dirty="0"/>
              <a:t> lezyonlar %10-15</a:t>
            </a:r>
          </a:p>
          <a:p>
            <a:r>
              <a:rPr lang="tr-TR" dirty="0"/>
              <a:t>Genellikle </a:t>
            </a:r>
            <a:r>
              <a:rPr lang="tr-TR" dirty="0" err="1"/>
              <a:t>semptomatik</a:t>
            </a:r>
            <a:r>
              <a:rPr lang="tr-TR" dirty="0"/>
              <a:t> (Ağrı)</a:t>
            </a:r>
          </a:p>
          <a:p>
            <a:r>
              <a:rPr lang="tr-TR" dirty="0"/>
              <a:t>Akut/</a:t>
            </a:r>
            <a:r>
              <a:rPr lang="tr-TR" dirty="0" err="1"/>
              <a:t>kro</a:t>
            </a:r>
            <a:r>
              <a:rPr lang="tr-TR" dirty="0"/>
              <a:t> </a:t>
            </a:r>
            <a:r>
              <a:rPr lang="tr-TR" dirty="0" err="1"/>
              <a:t>pankreatit</a:t>
            </a:r>
            <a:r>
              <a:rPr lang="tr-TR" dirty="0"/>
              <a:t> öyküsü</a:t>
            </a:r>
          </a:p>
          <a:p>
            <a:r>
              <a:rPr lang="tr-TR" dirty="0" err="1"/>
              <a:t>Pankreatik</a:t>
            </a:r>
            <a:r>
              <a:rPr lang="tr-TR" dirty="0"/>
              <a:t> </a:t>
            </a:r>
            <a:r>
              <a:rPr lang="tr-TR" dirty="0" err="1"/>
              <a:t>inflamasyon</a:t>
            </a:r>
            <a:r>
              <a:rPr lang="tr-TR" dirty="0"/>
              <a:t>, </a:t>
            </a:r>
            <a:r>
              <a:rPr lang="tr-TR" dirty="0" err="1"/>
              <a:t>parankim</a:t>
            </a:r>
            <a:r>
              <a:rPr lang="tr-TR" dirty="0"/>
              <a:t> kalsifikasyonu, </a:t>
            </a:r>
            <a:r>
              <a:rPr lang="tr-TR" dirty="0" err="1"/>
              <a:t>atrofi</a:t>
            </a:r>
            <a:r>
              <a:rPr lang="tr-TR" dirty="0"/>
              <a:t>, </a:t>
            </a:r>
            <a:r>
              <a:rPr lang="tr-TR" dirty="0" err="1"/>
              <a:t>intraduktal</a:t>
            </a:r>
            <a:r>
              <a:rPr lang="tr-TR" dirty="0"/>
              <a:t> taş, kalsifikasyon</a:t>
            </a:r>
          </a:p>
          <a:p>
            <a:r>
              <a:rPr lang="tr-TR" dirty="0"/>
              <a:t>Kanal ilişkisi olabilir</a:t>
            </a:r>
          </a:p>
          <a:p>
            <a:r>
              <a:rPr lang="tr-TR" dirty="0"/>
              <a:t>Duvar kalsifikasyonu</a:t>
            </a:r>
          </a:p>
          <a:p>
            <a:r>
              <a:rPr lang="tr-TR" dirty="0" err="1"/>
              <a:t>Mural</a:t>
            </a:r>
            <a:r>
              <a:rPr lang="tr-TR" dirty="0"/>
              <a:t> nodül yok</a:t>
            </a:r>
          </a:p>
        </p:txBody>
      </p:sp>
      <p:pic>
        <p:nvPicPr>
          <p:cNvPr id="5" name="Resim 4">
            <a:extLst>
              <a:ext uri="{FF2B5EF4-FFF2-40B4-BE49-F238E27FC236}">
                <a16:creationId xmlns:a16="http://schemas.microsoft.com/office/drawing/2014/main" id="{B616CF1D-EBDA-44A6-8243-1583866A1021}"/>
              </a:ext>
            </a:extLst>
          </p:cNvPr>
          <p:cNvPicPr>
            <a:picLocks noChangeAspect="1"/>
          </p:cNvPicPr>
          <p:nvPr/>
        </p:nvPicPr>
        <p:blipFill>
          <a:blip r:embed="rId2" cstate="print"/>
          <a:stretch>
            <a:fillRect/>
          </a:stretch>
        </p:blipFill>
        <p:spPr>
          <a:xfrm>
            <a:off x="5072891" y="4358129"/>
            <a:ext cx="5727631" cy="1818834"/>
          </a:xfrm>
          <a:prstGeom prst="rect">
            <a:avLst/>
          </a:prstGeom>
        </p:spPr>
      </p:pic>
    </p:spTree>
    <p:extLst>
      <p:ext uri="{BB962C8B-B14F-4D97-AF65-F5344CB8AC3E}">
        <p14:creationId xmlns:p14="http://schemas.microsoft.com/office/powerpoint/2010/main" val="199414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47891A0-809E-42B2-939C-FE724A887CBB}"/>
              </a:ext>
            </a:extLst>
          </p:cNvPr>
          <p:cNvSpPr>
            <a:spLocks noGrp="1"/>
          </p:cNvSpPr>
          <p:nvPr>
            <p:ph type="title"/>
          </p:nvPr>
        </p:nvSpPr>
        <p:spPr/>
        <p:txBody>
          <a:bodyPr/>
          <a:lstStyle/>
          <a:p>
            <a:r>
              <a:rPr lang="tr-TR" dirty="0" err="1"/>
              <a:t>Pseudokistler</a:t>
            </a:r>
            <a:r>
              <a:rPr lang="tr-TR" dirty="0"/>
              <a:t>   </a:t>
            </a:r>
          </a:p>
        </p:txBody>
      </p:sp>
      <p:sp>
        <p:nvSpPr>
          <p:cNvPr id="3" name="İçerik Yer Tutucusu 2">
            <a:extLst>
              <a:ext uri="{FF2B5EF4-FFF2-40B4-BE49-F238E27FC236}">
                <a16:creationId xmlns:a16="http://schemas.microsoft.com/office/drawing/2014/main" id="{CA22C3B5-844E-431F-A092-5B6ABD5B5645}"/>
              </a:ext>
            </a:extLst>
          </p:cNvPr>
          <p:cNvSpPr>
            <a:spLocks noGrp="1"/>
          </p:cNvSpPr>
          <p:nvPr>
            <p:ph idx="1"/>
          </p:nvPr>
        </p:nvSpPr>
        <p:spPr/>
        <p:txBody>
          <a:bodyPr>
            <a:normAutofit fontScale="92500" lnSpcReduction="10000"/>
          </a:bodyPr>
          <a:lstStyle/>
          <a:p>
            <a:r>
              <a:rPr lang="tr-TR" dirty="0" err="1"/>
              <a:t>Pankreatik</a:t>
            </a:r>
            <a:r>
              <a:rPr lang="tr-TR" dirty="0"/>
              <a:t> dokusu içinde ya da komşuluğunda lokalize, amilazdan zengin sıvı </a:t>
            </a:r>
            <a:r>
              <a:rPr lang="tr-TR" dirty="0" err="1"/>
              <a:t>kolleksiyonlarıdır</a:t>
            </a:r>
            <a:r>
              <a:rPr lang="tr-TR" dirty="0"/>
              <a:t>. </a:t>
            </a:r>
          </a:p>
          <a:p>
            <a:endParaRPr lang="tr-TR" dirty="0"/>
          </a:p>
          <a:p>
            <a:r>
              <a:rPr lang="tr-TR" dirty="0"/>
              <a:t>Gerçek </a:t>
            </a:r>
            <a:r>
              <a:rPr lang="tr-TR" dirty="0" err="1"/>
              <a:t>epitelyal</a:t>
            </a:r>
            <a:r>
              <a:rPr lang="tr-TR" dirty="0"/>
              <a:t> hücre ile kaplı olmayan </a:t>
            </a:r>
            <a:r>
              <a:rPr lang="tr-TR" dirty="0" err="1"/>
              <a:t>fibröz</a:t>
            </a:r>
            <a:r>
              <a:rPr lang="tr-TR" dirty="0"/>
              <a:t> doku ile çevrilidir.</a:t>
            </a:r>
          </a:p>
          <a:p>
            <a:endParaRPr lang="tr-TR" dirty="0"/>
          </a:p>
          <a:p>
            <a:r>
              <a:rPr lang="tr-TR" dirty="0"/>
              <a:t>Akut/</a:t>
            </a:r>
            <a:r>
              <a:rPr lang="tr-TR" dirty="0" err="1"/>
              <a:t>kro</a:t>
            </a:r>
            <a:r>
              <a:rPr lang="tr-TR" dirty="0"/>
              <a:t> </a:t>
            </a:r>
            <a:r>
              <a:rPr lang="tr-TR" dirty="0" err="1"/>
              <a:t>pankreatit</a:t>
            </a:r>
            <a:r>
              <a:rPr lang="tr-TR" dirty="0"/>
              <a:t>, pankreas travması, </a:t>
            </a:r>
            <a:r>
              <a:rPr lang="tr-TR" dirty="0" err="1"/>
              <a:t>postop</a:t>
            </a:r>
            <a:r>
              <a:rPr lang="tr-TR" dirty="0"/>
              <a:t> oluşabilir.</a:t>
            </a:r>
          </a:p>
          <a:p>
            <a:r>
              <a:rPr lang="tr-TR" dirty="0"/>
              <a:t>Bazen </a:t>
            </a:r>
            <a:r>
              <a:rPr lang="tr-TR" dirty="0" err="1"/>
              <a:t>pankreatit</a:t>
            </a:r>
            <a:r>
              <a:rPr lang="tr-TR" dirty="0"/>
              <a:t> öyküsü belirsiz olabilir.</a:t>
            </a:r>
          </a:p>
          <a:p>
            <a:endParaRPr lang="tr-TR" dirty="0"/>
          </a:p>
          <a:p>
            <a:r>
              <a:rPr lang="tr-TR" dirty="0"/>
              <a:t>PK genişlemesi ile </a:t>
            </a:r>
            <a:r>
              <a:rPr lang="tr-TR" dirty="0" err="1"/>
              <a:t>IPMN’den</a:t>
            </a:r>
            <a:r>
              <a:rPr lang="tr-TR" dirty="0"/>
              <a:t> ayırımı zor olabilir. </a:t>
            </a:r>
          </a:p>
          <a:p>
            <a:r>
              <a:rPr lang="tr-TR" dirty="0"/>
              <a:t>Takipte BT, MR, EUS/İİAB önerilir.</a:t>
            </a:r>
          </a:p>
        </p:txBody>
      </p:sp>
      <p:pic>
        <p:nvPicPr>
          <p:cNvPr id="2050" name="Picture 2"/>
          <p:cNvPicPr>
            <a:picLocks noChangeAspect="1" noChangeArrowheads="1"/>
          </p:cNvPicPr>
          <p:nvPr/>
        </p:nvPicPr>
        <p:blipFill>
          <a:blip r:embed="rId2" cstate="print"/>
          <a:srcRect/>
          <a:stretch>
            <a:fillRect/>
          </a:stretch>
        </p:blipFill>
        <p:spPr bwMode="auto">
          <a:xfrm>
            <a:off x="8867553" y="4356802"/>
            <a:ext cx="3048000" cy="2333625"/>
          </a:xfrm>
          <a:prstGeom prst="rect">
            <a:avLst/>
          </a:prstGeom>
          <a:noFill/>
          <a:ln w="9525">
            <a:noFill/>
            <a:miter lim="800000"/>
            <a:headEnd/>
            <a:tailEnd/>
          </a:ln>
        </p:spPr>
      </p:pic>
    </p:spTree>
    <p:extLst>
      <p:ext uri="{BB962C8B-B14F-4D97-AF65-F5344CB8AC3E}">
        <p14:creationId xmlns:p14="http://schemas.microsoft.com/office/powerpoint/2010/main" val="102644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91D30FC-AF30-47A6-B46C-0F5F9149D5D8}"/>
              </a:ext>
            </a:extLst>
          </p:cNvPr>
          <p:cNvSpPr>
            <a:spLocks noGrp="1"/>
          </p:cNvSpPr>
          <p:nvPr>
            <p:ph type="title"/>
          </p:nvPr>
        </p:nvSpPr>
        <p:spPr>
          <a:xfrm>
            <a:off x="838200" y="285614"/>
            <a:ext cx="8014252" cy="315912"/>
          </a:xfrm>
        </p:spPr>
        <p:txBody>
          <a:bodyPr>
            <a:normAutofit fontScale="90000"/>
          </a:bodyPr>
          <a:lstStyle/>
          <a:p>
            <a:r>
              <a:rPr lang="tr-TR" dirty="0"/>
              <a:t>        </a:t>
            </a:r>
            <a:r>
              <a:rPr lang="tr-TR" dirty="0" err="1"/>
              <a:t>Pseudokist-Kistik</a:t>
            </a:r>
            <a:r>
              <a:rPr lang="tr-TR" dirty="0"/>
              <a:t> </a:t>
            </a:r>
            <a:r>
              <a:rPr lang="tr-TR" dirty="0" err="1"/>
              <a:t>Neoplazi</a:t>
            </a:r>
            <a:r>
              <a:rPr lang="tr-TR" dirty="0"/>
              <a:t> Ayırımı </a:t>
            </a:r>
          </a:p>
        </p:txBody>
      </p:sp>
      <p:graphicFrame>
        <p:nvGraphicFramePr>
          <p:cNvPr id="4" name="İçerik Yer Tutucusu 3">
            <a:extLst>
              <a:ext uri="{FF2B5EF4-FFF2-40B4-BE49-F238E27FC236}">
                <a16:creationId xmlns:a16="http://schemas.microsoft.com/office/drawing/2014/main" id="{F9F5BB88-00AB-4DEE-B4A6-174FFDE4E004}"/>
              </a:ext>
            </a:extLst>
          </p:cNvPr>
          <p:cNvGraphicFramePr>
            <a:graphicFrameLocks noGrp="1"/>
          </p:cNvGraphicFramePr>
          <p:nvPr>
            <p:ph idx="1"/>
            <p:extLst>
              <p:ext uri="{D42A27DB-BD31-4B8C-83A1-F6EECF244321}">
                <p14:modId xmlns:p14="http://schemas.microsoft.com/office/powerpoint/2010/main" val="1277724382"/>
              </p:ext>
            </p:extLst>
          </p:nvPr>
        </p:nvGraphicFramePr>
        <p:xfrm>
          <a:off x="556591" y="834199"/>
          <a:ext cx="10797209" cy="5943600"/>
        </p:xfrm>
        <a:graphic>
          <a:graphicData uri="http://schemas.openxmlformats.org/drawingml/2006/table">
            <a:tbl>
              <a:tblPr firstRow="1" bandRow="1">
                <a:tableStyleId>{5C22544A-7EE6-4342-B048-85BDC9FD1C3A}</a:tableStyleId>
              </a:tblPr>
              <a:tblGrid>
                <a:gridCol w="3308983">
                  <a:extLst>
                    <a:ext uri="{9D8B030D-6E8A-4147-A177-3AD203B41FA5}">
                      <a16:colId xmlns:a16="http://schemas.microsoft.com/office/drawing/2014/main" val="1747047428"/>
                    </a:ext>
                  </a:extLst>
                </a:gridCol>
                <a:gridCol w="3851655">
                  <a:extLst>
                    <a:ext uri="{9D8B030D-6E8A-4147-A177-3AD203B41FA5}">
                      <a16:colId xmlns:a16="http://schemas.microsoft.com/office/drawing/2014/main" val="1431194281"/>
                    </a:ext>
                  </a:extLst>
                </a:gridCol>
                <a:gridCol w="3636571">
                  <a:extLst>
                    <a:ext uri="{9D8B030D-6E8A-4147-A177-3AD203B41FA5}">
                      <a16:colId xmlns:a16="http://schemas.microsoft.com/office/drawing/2014/main" val="36595637"/>
                    </a:ext>
                  </a:extLst>
                </a:gridCol>
              </a:tblGrid>
              <a:tr h="356955">
                <a:tc>
                  <a:txBody>
                    <a:bodyPr/>
                    <a:lstStyle/>
                    <a:p>
                      <a:r>
                        <a:rPr lang="tr-TR" dirty="0"/>
                        <a:t>Özellik</a:t>
                      </a:r>
                    </a:p>
                  </a:txBody>
                  <a:tcPr/>
                </a:tc>
                <a:tc>
                  <a:txBody>
                    <a:bodyPr/>
                    <a:lstStyle/>
                    <a:p>
                      <a:r>
                        <a:rPr lang="tr-TR" dirty="0" err="1"/>
                        <a:t>Pseudokist</a:t>
                      </a:r>
                      <a:endParaRPr lang="tr-TR" dirty="0"/>
                    </a:p>
                  </a:txBody>
                  <a:tcPr/>
                </a:tc>
                <a:tc>
                  <a:txBody>
                    <a:bodyPr/>
                    <a:lstStyle/>
                    <a:p>
                      <a:r>
                        <a:rPr lang="tr-TR" dirty="0" err="1"/>
                        <a:t>Kistik</a:t>
                      </a:r>
                      <a:r>
                        <a:rPr lang="tr-TR" dirty="0"/>
                        <a:t> </a:t>
                      </a:r>
                      <a:r>
                        <a:rPr lang="tr-TR" dirty="0" err="1"/>
                        <a:t>Neoplazi</a:t>
                      </a:r>
                      <a:endParaRPr lang="tr-TR" dirty="0"/>
                    </a:p>
                  </a:txBody>
                  <a:tcPr/>
                </a:tc>
                <a:extLst>
                  <a:ext uri="{0D108BD9-81ED-4DB2-BD59-A6C34878D82A}">
                    <a16:rowId xmlns:a16="http://schemas.microsoft.com/office/drawing/2014/main" val="121754929"/>
                  </a:ext>
                </a:extLst>
              </a:tr>
              <a:tr h="5129445">
                <a:tc>
                  <a:txBody>
                    <a:bodyPr/>
                    <a:lstStyle/>
                    <a:p>
                      <a:r>
                        <a:rPr lang="tr-TR" dirty="0"/>
                        <a:t>Cinsiyet</a:t>
                      </a:r>
                    </a:p>
                    <a:p>
                      <a:r>
                        <a:rPr lang="tr-TR" dirty="0"/>
                        <a:t>Yaş</a:t>
                      </a:r>
                    </a:p>
                    <a:p>
                      <a:r>
                        <a:rPr lang="tr-TR" dirty="0"/>
                        <a:t>Alkol</a:t>
                      </a:r>
                    </a:p>
                    <a:p>
                      <a:r>
                        <a:rPr lang="tr-TR" dirty="0"/>
                        <a:t>Akut/ </a:t>
                      </a:r>
                      <a:r>
                        <a:rPr lang="tr-TR" dirty="0" err="1"/>
                        <a:t>Kro</a:t>
                      </a:r>
                      <a:r>
                        <a:rPr lang="tr-TR" dirty="0"/>
                        <a:t> </a:t>
                      </a:r>
                      <a:r>
                        <a:rPr lang="tr-TR" dirty="0" err="1"/>
                        <a:t>pankreatit</a:t>
                      </a:r>
                      <a:r>
                        <a:rPr lang="tr-TR" dirty="0"/>
                        <a:t> öyküsü</a:t>
                      </a:r>
                    </a:p>
                    <a:p>
                      <a:endParaRPr lang="tr-TR" dirty="0"/>
                    </a:p>
                    <a:p>
                      <a:r>
                        <a:rPr lang="tr-TR" dirty="0"/>
                        <a:t>US, EUS, BT, MR bulguları</a:t>
                      </a:r>
                    </a:p>
                    <a:p>
                      <a:endParaRPr lang="tr-TR" dirty="0"/>
                    </a:p>
                    <a:p>
                      <a:endParaRPr lang="tr-TR" dirty="0"/>
                    </a:p>
                    <a:p>
                      <a:endParaRPr lang="tr-TR" dirty="0"/>
                    </a:p>
                    <a:p>
                      <a:r>
                        <a:rPr lang="tr-TR" dirty="0"/>
                        <a:t>Kist- PK ilişkisi / </a:t>
                      </a:r>
                      <a:r>
                        <a:rPr lang="tr-TR" dirty="0" err="1"/>
                        <a:t>ERCP’de</a:t>
                      </a:r>
                      <a:endParaRPr lang="tr-TR" dirty="0"/>
                    </a:p>
                    <a:p>
                      <a:endParaRPr lang="tr-TR" dirty="0"/>
                    </a:p>
                    <a:p>
                      <a:r>
                        <a:rPr lang="tr-TR" dirty="0"/>
                        <a:t>Kist sıvısı:</a:t>
                      </a:r>
                    </a:p>
                    <a:p>
                      <a:endParaRPr lang="tr-TR" dirty="0"/>
                    </a:p>
                    <a:p>
                      <a:r>
                        <a:rPr lang="tr-TR" dirty="0"/>
                        <a:t>Amilaz</a:t>
                      </a:r>
                    </a:p>
                    <a:p>
                      <a:r>
                        <a:rPr lang="tr-TR" dirty="0"/>
                        <a:t>CEA</a:t>
                      </a:r>
                    </a:p>
                    <a:p>
                      <a:r>
                        <a:rPr lang="tr-TR" dirty="0"/>
                        <a:t>Sitoloji</a:t>
                      </a:r>
                    </a:p>
                    <a:p>
                      <a:endParaRPr lang="tr-TR" dirty="0"/>
                    </a:p>
                    <a:p>
                      <a:r>
                        <a:rPr lang="tr-TR" dirty="0"/>
                        <a:t>Duvar biyopsisi</a:t>
                      </a:r>
                    </a:p>
                    <a:p>
                      <a:endParaRPr lang="tr-TR" dirty="0"/>
                    </a:p>
                    <a:p>
                      <a:endParaRPr lang="tr-TR" dirty="0"/>
                    </a:p>
                  </a:txBody>
                  <a:tcPr/>
                </a:tc>
                <a:tc>
                  <a:txBody>
                    <a:bodyPr/>
                    <a:lstStyle/>
                    <a:p>
                      <a:r>
                        <a:rPr lang="tr-TR" dirty="0"/>
                        <a:t>Sıklıkla erkek</a:t>
                      </a:r>
                    </a:p>
                    <a:p>
                      <a:r>
                        <a:rPr lang="tr-TR" dirty="0"/>
                        <a:t>30-40</a:t>
                      </a:r>
                    </a:p>
                    <a:p>
                      <a:r>
                        <a:rPr lang="tr-TR" dirty="0"/>
                        <a:t>Yaygın</a:t>
                      </a:r>
                    </a:p>
                    <a:p>
                      <a:r>
                        <a:rPr lang="tr-TR" dirty="0"/>
                        <a:t>Yaygın</a:t>
                      </a:r>
                    </a:p>
                    <a:p>
                      <a:endParaRPr lang="tr-TR" dirty="0"/>
                    </a:p>
                    <a:p>
                      <a:r>
                        <a:rPr lang="tr-TR" dirty="0" err="1"/>
                        <a:t>Uniloküler</a:t>
                      </a:r>
                      <a:r>
                        <a:rPr lang="tr-TR" dirty="0"/>
                        <a:t>, </a:t>
                      </a:r>
                      <a:r>
                        <a:rPr lang="tr-TR" dirty="0" err="1"/>
                        <a:t>solid</a:t>
                      </a:r>
                      <a:r>
                        <a:rPr lang="tr-TR" dirty="0"/>
                        <a:t> </a:t>
                      </a:r>
                      <a:r>
                        <a:rPr lang="tr-TR" dirty="0" err="1"/>
                        <a:t>komponenti</a:t>
                      </a:r>
                      <a:r>
                        <a:rPr lang="tr-TR" dirty="0"/>
                        <a:t> olmayan, </a:t>
                      </a:r>
                      <a:r>
                        <a:rPr lang="tr-TR" dirty="0" err="1"/>
                        <a:t>gland</a:t>
                      </a:r>
                      <a:r>
                        <a:rPr lang="tr-TR" dirty="0"/>
                        <a:t> kalsifikasyonu</a:t>
                      </a:r>
                    </a:p>
                    <a:p>
                      <a:endParaRPr lang="tr-TR" dirty="0"/>
                    </a:p>
                    <a:p>
                      <a:endParaRPr lang="tr-TR" dirty="0"/>
                    </a:p>
                    <a:p>
                      <a:r>
                        <a:rPr lang="tr-TR" dirty="0"/>
                        <a:t>%70</a:t>
                      </a:r>
                    </a:p>
                    <a:p>
                      <a:endParaRPr lang="tr-TR" dirty="0"/>
                    </a:p>
                    <a:p>
                      <a:endParaRPr lang="tr-TR" dirty="0"/>
                    </a:p>
                    <a:p>
                      <a:endParaRPr lang="tr-TR" dirty="0"/>
                    </a:p>
                    <a:p>
                      <a:r>
                        <a:rPr lang="tr-TR" dirty="0"/>
                        <a:t>Yüksek</a:t>
                      </a:r>
                    </a:p>
                    <a:p>
                      <a:r>
                        <a:rPr lang="tr-TR" dirty="0"/>
                        <a:t>Düşük</a:t>
                      </a:r>
                    </a:p>
                    <a:p>
                      <a:r>
                        <a:rPr lang="tr-TR" dirty="0" err="1"/>
                        <a:t>İnflamatuvar</a:t>
                      </a:r>
                      <a:r>
                        <a:rPr lang="tr-TR" dirty="0"/>
                        <a:t> hücreler</a:t>
                      </a:r>
                    </a:p>
                    <a:p>
                      <a:endParaRPr lang="tr-TR" dirty="0"/>
                    </a:p>
                    <a:p>
                      <a:r>
                        <a:rPr lang="tr-TR" dirty="0" err="1"/>
                        <a:t>Granülasyon</a:t>
                      </a:r>
                      <a:r>
                        <a:rPr lang="tr-TR" dirty="0"/>
                        <a:t> dokusu</a:t>
                      </a:r>
                    </a:p>
                  </a:txBody>
                  <a:tcPr/>
                </a:tc>
                <a:tc>
                  <a:txBody>
                    <a:bodyPr/>
                    <a:lstStyle/>
                    <a:p>
                      <a:r>
                        <a:rPr lang="tr-TR" dirty="0"/>
                        <a:t>Sıklıkla kadın</a:t>
                      </a:r>
                    </a:p>
                    <a:p>
                      <a:r>
                        <a:rPr lang="tr-TR" dirty="0"/>
                        <a:t>60-70</a:t>
                      </a:r>
                    </a:p>
                    <a:p>
                      <a:r>
                        <a:rPr lang="tr-TR" dirty="0"/>
                        <a:t>Yaygın değil</a:t>
                      </a:r>
                    </a:p>
                    <a:p>
                      <a:r>
                        <a:rPr lang="tr-TR" dirty="0"/>
                        <a:t>Yaygın değil</a:t>
                      </a:r>
                    </a:p>
                    <a:p>
                      <a:endParaRPr lang="tr-TR" dirty="0"/>
                    </a:p>
                    <a:p>
                      <a:r>
                        <a:rPr lang="tr-TR" dirty="0" err="1"/>
                        <a:t>Uni</a:t>
                      </a:r>
                      <a:r>
                        <a:rPr lang="tr-TR" dirty="0"/>
                        <a:t> / </a:t>
                      </a:r>
                      <a:r>
                        <a:rPr lang="tr-TR" dirty="0" err="1"/>
                        <a:t>Multiloküler</a:t>
                      </a:r>
                      <a:r>
                        <a:rPr lang="tr-TR" dirty="0"/>
                        <a:t>, </a:t>
                      </a:r>
                      <a:r>
                        <a:rPr lang="tr-TR" dirty="0" err="1"/>
                        <a:t>solid</a:t>
                      </a:r>
                      <a:r>
                        <a:rPr lang="tr-TR" dirty="0"/>
                        <a:t> </a:t>
                      </a:r>
                      <a:r>
                        <a:rPr lang="tr-TR" dirty="0" err="1"/>
                        <a:t>komponent</a:t>
                      </a:r>
                      <a:r>
                        <a:rPr lang="tr-TR" dirty="0"/>
                        <a:t>+, kist kenar kalsifikasyonu+, duvarda </a:t>
                      </a:r>
                      <a:r>
                        <a:rPr lang="tr-TR" dirty="0" err="1"/>
                        <a:t>mural</a:t>
                      </a:r>
                      <a:r>
                        <a:rPr lang="tr-TR" dirty="0"/>
                        <a:t> nodül </a:t>
                      </a:r>
                    </a:p>
                    <a:p>
                      <a:endParaRPr lang="tr-TR" dirty="0"/>
                    </a:p>
                    <a:p>
                      <a:r>
                        <a:rPr lang="tr-TR" dirty="0"/>
                        <a:t>Nadir</a:t>
                      </a:r>
                    </a:p>
                    <a:p>
                      <a:endParaRPr lang="tr-TR" dirty="0"/>
                    </a:p>
                    <a:p>
                      <a:endParaRPr lang="tr-TR" dirty="0"/>
                    </a:p>
                    <a:p>
                      <a:endParaRPr lang="tr-TR" dirty="0"/>
                    </a:p>
                    <a:p>
                      <a:r>
                        <a:rPr lang="tr-TR" dirty="0"/>
                        <a:t>Düşük</a:t>
                      </a:r>
                    </a:p>
                    <a:p>
                      <a:r>
                        <a:rPr lang="tr-TR" dirty="0"/>
                        <a:t>Yüksek</a:t>
                      </a:r>
                    </a:p>
                    <a:p>
                      <a:r>
                        <a:rPr lang="tr-TR" dirty="0"/>
                        <a:t>Glikojen ya da </a:t>
                      </a:r>
                      <a:r>
                        <a:rPr lang="tr-TR" dirty="0" err="1"/>
                        <a:t>müsin</a:t>
                      </a:r>
                      <a:r>
                        <a:rPr lang="tr-TR" dirty="0"/>
                        <a:t> içeren </a:t>
                      </a:r>
                      <a:r>
                        <a:rPr lang="tr-TR" dirty="0" err="1"/>
                        <a:t>h.ler</a:t>
                      </a:r>
                      <a:endParaRPr lang="tr-TR" dirty="0"/>
                    </a:p>
                    <a:p>
                      <a:r>
                        <a:rPr lang="tr-TR" dirty="0" err="1"/>
                        <a:t>Malign</a:t>
                      </a:r>
                      <a:r>
                        <a:rPr lang="tr-TR" dirty="0"/>
                        <a:t> </a:t>
                      </a:r>
                      <a:r>
                        <a:rPr lang="tr-TR" dirty="0" err="1"/>
                        <a:t>h.ler</a:t>
                      </a:r>
                      <a:endParaRPr lang="tr-TR" dirty="0"/>
                    </a:p>
                    <a:p>
                      <a:endParaRPr lang="tr-TR" dirty="0"/>
                    </a:p>
                    <a:p>
                      <a:r>
                        <a:rPr lang="tr-TR" dirty="0" err="1"/>
                        <a:t>Epitel</a:t>
                      </a:r>
                      <a:r>
                        <a:rPr lang="tr-TR" dirty="0"/>
                        <a:t> dizisi ya da </a:t>
                      </a:r>
                      <a:r>
                        <a:rPr lang="tr-TR" dirty="0" err="1"/>
                        <a:t>neoplastik</a:t>
                      </a:r>
                      <a:r>
                        <a:rPr lang="tr-TR" dirty="0"/>
                        <a:t> doku</a:t>
                      </a:r>
                    </a:p>
                  </a:txBody>
                  <a:tcPr/>
                </a:tc>
                <a:extLst>
                  <a:ext uri="{0D108BD9-81ED-4DB2-BD59-A6C34878D82A}">
                    <a16:rowId xmlns:a16="http://schemas.microsoft.com/office/drawing/2014/main" val="2491082996"/>
                  </a:ext>
                </a:extLst>
              </a:tr>
            </a:tbl>
          </a:graphicData>
        </a:graphic>
      </p:graphicFrame>
    </p:spTree>
    <p:extLst>
      <p:ext uri="{BB962C8B-B14F-4D97-AF65-F5344CB8AC3E}">
        <p14:creationId xmlns:p14="http://schemas.microsoft.com/office/powerpoint/2010/main" val="151848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66ED69D-0E69-4E9B-B7D1-B3516F58CD9C}"/>
              </a:ext>
            </a:extLst>
          </p:cNvPr>
          <p:cNvSpPr>
            <a:spLocks noGrp="1" noChangeArrowheads="1"/>
          </p:cNvSpPr>
          <p:nvPr>
            <p:ph type="title"/>
          </p:nvPr>
        </p:nvSpPr>
        <p:spPr/>
        <p:txBody>
          <a:bodyPr/>
          <a:lstStyle/>
          <a:p>
            <a:r>
              <a:rPr lang="tr-TR" altLang="tr-TR"/>
              <a:t>ASGE 2005</a:t>
            </a:r>
          </a:p>
        </p:txBody>
      </p:sp>
      <p:sp>
        <p:nvSpPr>
          <p:cNvPr id="7171" name="Rectangle 3">
            <a:extLst>
              <a:ext uri="{FF2B5EF4-FFF2-40B4-BE49-F238E27FC236}">
                <a16:creationId xmlns:a16="http://schemas.microsoft.com/office/drawing/2014/main" id="{59229750-EFCE-4754-97F1-E4927A337614}"/>
              </a:ext>
            </a:extLst>
          </p:cNvPr>
          <p:cNvSpPr>
            <a:spLocks noGrp="1" noChangeArrowheads="1"/>
          </p:cNvSpPr>
          <p:nvPr>
            <p:ph type="body" idx="1"/>
          </p:nvPr>
        </p:nvSpPr>
        <p:spPr/>
        <p:txBody>
          <a:bodyPr>
            <a:normAutofit fontScale="77500" lnSpcReduction="20000"/>
          </a:bodyPr>
          <a:lstStyle/>
          <a:p>
            <a:r>
              <a:rPr lang="tr-TR" altLang="tr-TR" b="1" dirty="0" err="1"/>
              <a:t>Prezentasyon</a:t>
            </a:r>
            <a:r>
              <a:rPr lang="tr-TR" altLang="tr-TR" b="1" dirty="0"/>
              <a:t>: </a:t>
            </a:r>
          </a:p>
          <a:p>
            <a:r>
              <a:rPr lang="tr-TR" altLang="tr-TR" b="1" dirty="0" err="1">
                <a:solidFill>
                  <a:srgbClr val="FF0000"/>
                </a:solidFill>
              </a:rPr>
              <a:t>Asemptomatik</a:t>
            </a:r>
            <a:r>
              <a:rPr lang="tr-TR" altLang="tr-TR" b="1" dirty="0">
                <a:solidFill>
                  <a:srgbClr val="FF0000"/>
                </a:solidFill>
              </a:rPr>
              <a:t>, </a:t>
            </a:r>
          </a:p>
          <a:p>
            <a:r>
              <a:rPr lang="tr-TR" b="1" dirty="0">
                <a:solidFill>
                  <a:srgbClr val="FF0000"/>
                </a:solidFill>
              </a:rPr>
              <a:t>Kist semptomları; </a:t>
            </a:r>
            <a:r>
              <a:rPr lang="tr-TR" altLang="tr-TR" dirty="0" err="1"/>
              <a:t>Abdominal</a:t>
            </a:r>
            <a:r>
              <a:rPr lang="tr-TR" altLang="tr-TR" dirty="0"/>
              <a:t> ağrı, sırt ağrısı, kilo kaybı, sarılık, (</a:t>
            </a:r>
            <a:r>
              <a:rPr lang="tr-TR" altLang="tr-TR" dirty="0" err="1"/>
              <a:t>rekürren</a:t>
            </a:r>
            <a:r>
              <a:rPr lang="tr-TR" altLang="tr-TR" dirty="0"/>
              <a:t>) </a:t>
            </a:r>
            <a:r>
              <a:rPr lang="tr-TR" altLang="tr-TR" dirty="0" err="1"/>
              <a:t>pankreatit</a:t>
            </a:r>
            <a:r>
              <a:rPr lang="tr-TR" altLang="tr-TR" dirty="0"/>
              <a:t>, </a:t>
            </a:r>
            <a:r>
              <a:rPr lang="tr-TR" altLang="tr-TR" dirty="0" err="1"/>
              <a:t>palpabl</a:t>
            </a:r>
            <a:r>
              <a:rPr lang="tr-TR" altLang="tr-TR" dirty="0"/>
              <a:t> kitle, </a:t>
            </a:r>
            <a:r>
              <a:rPr lang="tr-TR" altLang="tr-TR" dirty="0" err="1"/>
              <a:t>postprandial</a:t>
            </a:r>
            <a:r>
              <a:rPr lang="tr-TR" altLang="tr-TR" dirty="0"/>
              <a:t> doluluk, bulantı, </a:t>
            </a:r>
            <a:r>
              <a:rPr lang="tr-TR" altLang="tr-TR" dirty="0" err="1"/>
              <a:t>gastrik</a:t>
            </a:r>
            <a:r>
              <a:rPr lang="tr-TR" altLang="tr-TR" dirty="0"/>
              <a:t> </a:t>
            </a:r>
            <a:r>
              <a:rPr lang="tr-TR" altLang="tr-TR" dirty="0" err="1"/>
              <a:t>outlet</a:t>
            </a:r>
            <a:r>
              <a:rPr lang="tr-TR" altLang="tr-TR" dirty="0"/>
              <a:t> </a:t>
            </a:r>
            <a:r>
              <a:rPr lang="tr-TR" altLang="tr-TR" dirty="0" err="1"/>
              <a:t>sendr</a:t>
            </a:r>
            <a:r>
              <a:rPr lang="tr-TR" altLang="tr-TR" dirty="0"/>
              <a:t>, </a:t>
            </a:r>
            <a:r>
              <a:rPr lang="tr-TR" altLang="tr-TR" dirty="0" err="1"/>
              <a:t>malabsorbsiyon</a:t>
            </a:r>
            <a:endParaRPr lang="tr-TR" b="1" dirty="0">
              <a:solidFill>
                <a:srgbClr val="0070C0"/>
              </a:solidFill>
            </a:endParaRPr>
          </a:p>
          <a:p>
            <a:endParaRPr lang="tr-TR" altLang="tr-TR" dirty="0"/>
          </a:p>
          <a:p>
            <a:endParaRPr lang="tr-TR" altLang="tr-TR" dirty="0"/>
          </a:p>
          <a:p>
            <a:r>
              <a:rPr lang="tr-TR" altLang="tr-TR" dirty="0" err="1"/>
              <a:t>Asemptomatikler</a:t>
            </a:r>
            <a:r>
              <a:rPr lang="tr-TR" altLang="tr-TR" dirty="0"/>
              <a:t> içinde %17 in </a:t>
            </a:r>
            <a:r>
              <a:rPr lang="tr-TR" altLang="tr-TR" dirty="0" err="1"/>
              <a:t>situ</a:t>
            </a:r>
            <a:r>
              <a:rPr lang="tr-TR" altLang="tr-TR" dirty="0"/>
              <a:t> veya </a:t>
            </a:r>
            <a:r>
              <a:rPr lang="tr-TR" altLang="tr-TR" dirty="0" err="1"/>
              <a:t>invaziv</a:t>
            </a:r>
            <a:r>
              <a:rPr lang="tr-TR" altLang="tr-TR" dirty="0"/>
              <a:t> kanser, %42 </a:t>
            </a:r>
            <a:r>
              <a:rPr lang="tr-TR" altLang="tr-TR" dirty="0" err="1"/>
              <a:t>malign</a:t>
            </a:r>
            <a:r>
              <a:rPr lang="tr-TR" altLang="tr-TR" dirty="0"/>
              <a:t> potansiyel olabilir.</a:t>
            </a:r>
          </a:p>
          <a:p>
            <a:endParaRPr lang="tr-TR" altLang="tr-TR" dirty="0"/>
          </a:p>
          <a:p>
            <a:r>
              <a:rPr lang="tr-TR" altLang="tr-TR" dirty="0"/>
              <a:t>%20 lezyon 2 </a:t>
            </a:r>
            <a:r>
              <a:rPr lang="tr-TR" altLang="tr-TR" dirty="0" err="1"/>
              <a:t>cm.nin</a:t>
            </a:r>
            <a:r>
              <a:rPr lang="tr-TR" altLang="tr-TR" dirty="0"/>
              <a:t> altındadır. </a:t>
            </a:r>
          </a:p>
          <a:p>
            <a:endParaRPr lang="tr-TR" altLang="tr-TR" dirty="0"/>
          </a:p>
          <a:p>
            <a:r>
              <a:rPr lang="tr-TR" altLang="tr-TR" dirty="0"/>
              <a:t>&lt;2 cm olan </a:t>
            </a:r>
            <a:r>
              <a:rPr lang="tr-TR" altLang="tr-TR" dirty="0" err="1"/>
              <a:t>asemptomatik</a:t>
            </a:r>
            <a:r>
              <a:rPr lang="tr-TR" altLang="tr-TR" dirty="0"/>
              <a:t> lezyonların %3.5 ‘ü </a:t>
            </a:r>
            <a:r>
              <a:rPr lang="tr-TR" altLang="tr-TR" dirty="0" err="1"/>
              <a:t>maligndir</a:t>
            </a:r>
            <a:r>
              <a:rPr lang="tr-TR" altLang="tr-TR" dirty="0"/>
              <a:t>. </a:t>
            </a:r>
          </a:p>
        </p:txBody>
      </p:sp>
    </p:spTree>
    <p:extLst>
      <p:ext uri="{BB962C8B-B14F-4D97-AF65-F5344CB8AC3E}">
        <p14:creationId xmlns:p14="http://schemas.microsoft.com/office/powerpoint/2010/main" val="3645808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F710832-E2C9-4EAD-B403-C174C54714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AFDE6F2-3149-4B04-8439-0753E0D1BAFB}"/>
              </a:ext>
            </a:extLst>
          </p:cNvPr>
          <p:cNvSpPr>
            <a:spLocks noGrp="1"/>
          </p:cNvSpPr>
          <p:nvPr>
            <p:ph sz="half" idx="1"/>
          </p:nvPr>
        </p:nvSpPr>
        <p:spPr/>
        <p:txBody>
          <a:bodyPr>
            <a:normAutofit fontScale="85000" lnSpcReduction="10000"/>
          </a:bodyPr>
          <a:lstStyle/>
          <a:p>
            <a:r>
              <a:rPr lang="tr-TR" dirty="0"/>
              <a:t>33 yılın üzerindeki sürede 851 hastada retrospektif çalışmada sıklık sırası ile; </a:t>
            </a:r>
          </a:p>
          <a:p>
            <a:endParaRPr lang="tr-TR" dirty="0"/>
          </a:p>
          <a:p>
            <a:r>
              <a:rPr lang="tr-TR" dirty="0"/>
              <a:t>% 38 IPMN</a:t>
            </a:r>
          </a:p>
          <a:p>
            <a:r>
              <a:rPr lang="tr-TR" dirty="0"/>
              <a:t>%23 </a:t>
            </a:r>
            <a:r>
              <a:rPr lang="tr-TR" dirty="0" err="1"/>
              <a:t>müsinöz</a:t>
            </a:r>
            <a:r>
              <a:rPr lang="tr-TR" dirty="0"/>
              <a:t> </a:t>
            </a:r>
            <a:r>
              <a:rPr lang="tr-TR" dirty="0" err="1"/>
              <a:t>kistik</a:t>
            </a:r>
            <a:r>
              <a:rPr lang="tr-TR" dirty="0"/>
              <a:t> </a:t>
            </a:r>
            <a:r>
              <a:rPr lang="tr-TR" dirty="0" err="1"/>
              <a:t>neoplazi</a:t>
            </a:r>
            <a:endParaRPr lang="tr-TR" dirty="0"/>
          </a:p>
          <a:p>
            <a:r>
              <a:rPr lang="tr-TR" dirty="0"/>
              <a:t>%16 </a:t>
            </a:r>
            <a:r>
              <a:rPr lang="tr-TR" dirty="0" err="1"/>
              <a:t>seröz</a:t>
            </a:r>
            <a:r>
              <a:rPr lang="tr-TR" dirty="0"/>
              <a:t> </a:t>
            </a:r>
            <a:r>
              <a:rPr lang="tr-TR" dirty="0" err="1"/>
              <a:t>kistik</a:t>
            </a:r>
            <a:r>
              <a:rPr lang="tr-TR" dirty="0"/>
              <a:t> </a:t>
            </a:r>
            <a:r>
              <a:rPr lang="tr-TR" dirty="0" err="1"/>
              <a:t>neoplazi</a:t>
            </a:r>
            <a:endParaRPr lang="tr-TR" dirty="0"/>
          </a:p>
          <a:p>
            <a:r>
              <a:rPr lang="tr-TR" dirty="0"/>
              <a:t>%7 </a:t>
            </a:r>
            <a:r>
              <a:rPr lang="tr-TR" dirty="0" err="1"/>
              <a:t>kistik</a:t>
            </a:r>
            <a:r>
              <a:rPr lang="tr-TR" dirty="0"/>
              <a:t> endokrin </a:t>
            </a:r>
            <a:r>
              <a:rPr lang="tr-TR" dirty="0" err="1"/>
              <a:t>neoplazi</a:t>
            </a:r>
            <a:r>
              <a:rPr lang="tr-TR" dirty="0"/>
              <a:t>   </a:t>
            </a:r>
          </a:p>
          <a:p>
            <a:pPr marL="0" indent="0">
              <a:buNone/>
            </a:pPr>
            <a:endParaRPr lang="tr-TR" i="1" dirty="0"/>
          </a:p>
          <a:p>
            <a:pPr marL="0" indent="0">
              <a:buNone/>
            </a:pPr>
            <a:r>
              <a:rPr lang="tr-TR" sz="2400" i="1" dirty="0"/>
              <a:t>(</a:t>
            </a:r>
            <a:r>
              <a:rPr lang="en-US" sz="2400" i="1" dirty="0"/>
              <a:t>Cooper CL, O'Toole SA, Kench JG. Classification, morphology and molecular pathology of </a:t>
            </a:r>
            <a:r>
              <a:rPr lang="en-US" sz="2400" b="1" i="1" dirty="0"/>
              <a:t>premalignant lesions of the pancreas</a:t>
            </a:r>
            <a:r>
              <a:rPr lang="en-US" sz="2400" i="1" dirty="0"/>
              <a:t>. Pathology 2013;45:286-304.</a:t>
            </a:r>
            <a:r>
              <a:rPr lang="tr-TR" sz="2400" i="1" dirty="0"/>
              <a:t>)</a:t>
            </a:r>
            <a:r>
              <a:rPr lang="tr-TR" dirty="0"/>
              <a:t>              </a:t>
            </a:r>
          </a:p>
          <a:p>
            <a:endParaRPr lang="tr-TR" dirty="0"/>
          </a:p>
        </p:txBody>
      </p:sp>
      <p:sp>
        <p:nvSpPr>
          <p:cNvPr id="4" name="İçerik Yer Tutucusu 3">
            <a:extLst>
              <a:ext uri="{FF2B5EF4-FFF2-40B4-BE49-F238E27FC236}">
                <a16:creationId xmlns:a16="http://schemas.microsoft.com/office/drawing/2014/main" id="{AEB01C73-9F80-4F5E-8769-C2ED1F2C80B0}"/>
              </a:ext>
            </a:extLst>
          </p:cNvPr>
          <p:cNvSpPr>
            <a:spLocks noGrp="1"/>
          </p:cNvSpPr>
          <p:nvPr>
            <p:ph sz="half" idx="2"/>
          </p:nvPr>
        </p:nvSpPr>
        <p:spPr>
          <a:xfrm>
            <a:off x="6172200" y="1825625"/>
            <a:ext cx="5277678" cy="4351338"/>
          </a:xfrm>
        </p:spPr>
        <p:txBody>
          <a:bodyPr>
            <a:normAutofit fontScale="85000" lnSpcReduction="10000"/>
          </a:bodyPr>
          <a:lstStyle/>
          <a:p>
            <a:r>
              <a:rPr lang="tr-TR" u="sng" dirty="0" err="1"/>
              <a:t>Maaachusetts</a:t>
            </a:r>
            <a:r>
              <a:rPr lang="tr-TR" u="sng" dirty="0"/>
              <a:t> General </a:t>
            </a:r>
            <a:r>
              <a:rPr lang="tr-TR" u="sng" dirty="0" err="1"/>
              <a:t>Hospital</a:t>
            </a:r>
            <a:r>
              <a:rPr lang="tr-TR" u="sng" dirty="0"/>
              <a:t> 300 hastada; </a:t>
            </a:r>
          </a:p>
          <a:p>
            <a:endParaRPr lang="tr-TR" dirty="0"/>
          </a:p>
          <a:p>
            <a:r>
              <a:rPr lang="tr-TR" dirty="0"/>
              <a:t>% 32  </a:t>
            </a:r>
            <a:r>
              <a:rPr lang="tr-TR" dirty="0" err="1"/>
              <a:t>seröz</a:t>
            </a:r>
            <a:r>
              <a:rPr lang="tr-TR" dirty="0"/>
              <a:t> </a:t>
            </a:r>
            <a:r>
              <a:rPr lang="tr-TR" dirty="0" err="1"/>
              <a:t>kistadenom</a:t>
            </a:r>
            <a:endParaRPr lang="tr-TR" dirty="0"/>
          </a:p>
          <a:p>
            <a:r>
              <a:rPr lang="tr-TR" dirty="0"/>
              <a:t>% 27 </a:t>
            </a:r>
            <a:r>
              <a:rPr lang="tr-TR" dirty="0" err="1"/>
              <a:t>müsinöz</a:t>
            </a:r>
            <a:r>
              <a:rPr lang="tr-TR" dirty="0"/>
              <a:t> </a:t>
            </a:r>
            <a:r>
              <a:rPr lang="tr-TR" dirty="0" err="1"/>
              <a:t>kistik</a:t>
            </a:r>
            <a:r>
              <a:rPr lang="tr-TR" dirty="0"/>
              <a:t> </a:t>
            </a:r>
            <a:r>
              <a:rPr lang="tr-TR" dirty="0" err="1"/>
              <a:t>neoplazi</a:t>
            </a:r>
            <a:endParaRPr lang="tr-TR" dirty="0"/>
          </a:p>
          <a:p>
            <a:r>
              <a:rPr lang="tr-TR" dirty="0"/>
              <a:t>% 24 IPMN</a:t>
            </a:r>
          </a:p>
          <a:p>
            <a:r>
              <a:rPr lang="tr-TR" dirty="0"/>
              <a:t>% 13 </a:t>
            </a:r>
            <a:r>
              <a:rPr lang="tr-TR" dirty="0" err="1"/>
              <a:t>malign</a:t>
            </a:r>
            <a:r>
              <a:rPr lang="tr-TR" dirty="0"/>
              <a:t> </a:t>
            </a:r>
            <a:r>
              <a:rPr lang="tr-TR" dirty="0" err="1"/>
              <a:t>müsinöz</a:t>
            </a:r>
            <a:r>
              <a:rPr lang="tr-TR" dirty="0"/>
              <a:t> </a:t>
            </a:r>
            <a:r>
              <a:rPr lang="tr-TR" dirty="0" err="1"/>
              <a:t>kistik</a:t>
            </a:r>
            <a:r>
              <a:rPr lang="tr-TR" dirty="0"/>
              <a:t> </a:t>
            </a:r>
            <a:r>
              <a:rPr lang="tr-TR" dirty="0" err="1"/>
              <a:t>neoplazi</a:t>
            </a:r>
            <a:endParaRPr lang="tr-TR" dirty="0"/>
          </a:p>
          <a:p>
            <a:r>
              <a:rPr lang="tr-TR" dirty="0"/>
              <a:t>%   3 </a:t>
            </a:r>
            <a:r>
              <a:rPr lang="tr-TR" dirty="0" err="1"/>
              <a:t>solid</a:t>
            </a:r>
            <a:r>
              <a:rPr lang="tr-TR" dirty="0"/>
              <a:t> </a:t>
            </a:r>
            <a:r>
              <a:rPr lang="tr-TR" dirty="0" err="1"/>
              <a:t>papiller</a:t>
            </a:r>
            <a:r>
              <a:rPr lang="tr-TR" dirty="0"/>
              <a:t> </a:t>
            </a:r>
            <a:r>
              <a:rPr lang="tr-TR" dirty="0" err="1"/>
              <a:t>kistik</a:t>
            </a:r>
            <a:r>
              <a:rPr lang="tr-TR" dirty="0"/>
              <a:t> </a:t>
            </a:r>
            <a:r>
              <a:rPr lang="tr-TR" dirty="0" err="1"/>
              <a:t>tm</a:t>
            </a:r>
            <a:endParaRPr lang="tr-TR" dirty="0"/>
          </a:p>
          <a:p>
            <a:r>
              <a:rPr lang="tr-TR" dirty="0"/>
              <a:t>%   1 </a:t>
            </a:r>
            <a:r>
              <a:rPr lang="tr-TR" dirty="0" err="1"/>
              <a:t>kistik</a:t>
            </a:r>
            <a:r>
              <a:rPr lang="tr-TR" dirty="0"/>
              <a:t> adacık h. </a:t>
            </a:r>
            <a:r>
              <a:rPr lang="tr-TR" dirty="0" err="1"/>
              <a:t>tm.ü</a:t>
            </a:r>
            <a:endParaRPr lang="tr-TR" dirty="0"/>
          </a:p>
          <a:p>
            <a:endParaRPr lang="tr-TR" dirty="0"/>
          </a:p>
        </p:txBody>
      </p:sp>
    </p:spTree>
    <p:extLst>
      <p:ext uri="{BB962C8B-B14F-4D97-AF65-F5344CB8AC3E}">
        <p14:creationId xmlns:p14="http://schemas.microsoft.com/office/powerpoint/2010/main" val="2416475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C9F9786-5A9B-4837-9B31-C325EE0B9AD5}"/>
              </a:ext>
            </a:extLst>
          </p:cNvPr>
          <p:cNvSpPr>
            <a:spLocks noGrp="1"/>
          </p:cNvSpPr>
          <p:nvPr>
            <p:ph type="title"/>
          </p:nvPr>
        </p:nvSpPr>
        <p:spPr>
          <a:xfrm>
            <a:off x="838200" y="179598"/>
            <a:ext cx="10515600" cy="315912"/>
          </a:xfrm>
        </p:spPr>
        <p:txBody>
          <a:bodyPr>
            <a:normAutofit fontScale="90000"/>
          </a:bodyPr>
          <a:lstStyle/>
          <a:p>
            <a:r>
              <a:rPr lang="tr-TR" dirty="0"/>
              <a:t>Epidemiyolojik ve Biyolojik Özellikleri</a:t>
            </a:r>
          </a:p>
        </p:txBody>
      </p:sp>
      <p:graphicFrame>
        <p:nvGraphicFramePr>
          <p:cNvPr id="4" name="İçerik Yer Tutucusu 3">
            <a:extLst>
              <a:ext uri="{FF2B5EF4-FFF2-40B4-BE49-F238E27FC236}">
                <a16:creationId xmlns:a16="http://schemas.microsoft.com/office/drawing/2014/main" id="{40FC8252-0B7F-467C-B564-A86E49EB4BD0}"/>
              </a:ext>
            </a:extLst>
          </p:cNvPr>
          <p:cNvGraphicFramePr>
            <a:graphicFrameLocks noGrp="1"/>
          </p:cNvGraphicFramePr>
          <p:nvPr>
            <p:ph idx="1"/>
            <p:extLst>
              <p:ext uri="{D42A27DB-BD31-4B8C-83A1-F6EECF244321}">
                <p14:modId xmlns:p14="http://schemas.microsoft.com/office/powerpoint/2010/main" val="3015758238"/>
              </p:ext>
            </p:extLst>
          </p:nvPr>
        </p:nvGraphicFramePr>
        <p:xfrm>
          <a:off x="304800" y="1033463"/>
          <a:ext cx="11609390" cy="4582160"/>
        </p:xfrm>
        <a:graphic>
          <a:graphicData uri="http://schemas.openxmlformats.org/drawingml/2006/table">
            <a:tbl>
              <a:tblPr firstRow="1" bandRow="1">
                <a:tableStyleId>{5C22544A-7EE6-4342-B048-85BDC9FD1C3A}</a:tableStyleId>
              </a:tblPr>
              <a:tblGrid>
                <a:gridCol w="2321878">
                  <a:extLst>
                    <a:ext uri="{9D8B030D-6E8A-4147-A177-3AD203B41FA5}">
                      <a16:colId xmlns:a16="http://schemas.microsoft.com/office/drawing/2014/main" val="330678770"/>
                    </a:ext>
                  </a:extLst>
                </a:gridCol>
                <a:gridCol w="1057426">
                  <a:extLst>
                    <a:ext uri="{9D8B030D-6E8A-4147-A177-3AD203B41FA5}">
                      <a16:colId xmlns:a16="http://schemas.microsoft.com/office/drawing/2014/main" val="1902741263"/>
                    </a:ext>
                  </a:extLst>
                </a:gridCol>
                <a:gridCol w="1113183">
                  <a:extLst>
                    <a:ext uri="{9D8B030D-6E8A-4147-A177-3AD203B41FA5}">
                      <a16:colId xmlns:a16="http://schemas.microsoft.com/office/drawing/2014/main" val="1856757019"/>
                    </a:ext>
                  </a:extLst>
                </a:gridCol>
                <a:gridCol w="1285461">
                  <a:extLst>
                    <a:ext uri="{9D8B030D-6E8A-4147-A177-3AD203B41FA5}">
                      <a16:colId xmlns:a16="http://schemas.microsoft.com/office/drawing/2014/main" val="1793805716"/>
                    </a:ext>
                  </a:extLst>
                </a:gridCol>
                <a:gridCol w="5831442">
                  <a:extLst>
                    <a:ext uri="{9D8B030D-6E8A-4147-A177-3AD203B41FA5}">
                      <a16:colId xmlns:a16="http://schemas.microsoft.com/office/drawing/2014/main" val="710427977"/>
                    </a:ext>
                  </a:extLst>
                </a:gridCol>
              </a:tblGrid>
              <a:tr h="370840">
                <a:tc>
                  <a:txBody>
                    <a:bodyPr/>
                    <a:lstStyle/>
                    <a:p>
                      <a:r>
                        <a:rPr lang="tr-TR" dirty="0"/>
                        <a:t>Tip</a:t>
                      </a:r>
                    </a:p>
                  </a:txBody>
                  <a:tcPr/>
                </a:tc>
                <a:tc>
                  <a:txBody>
                    <a:bodyPr/>
                    <a:lstStyle/>
                    <a:p>
                      <a:r>
                        <a:rPr lang="tr-TR" dirty="0"/>
                        <a:t>Cinsiyet</a:t>
                      </a:r>
                    </a:p>
                  </a:txBody>
                  <a:tcPr/>
                </a:tc>
                <a:tc>
                  <a:txBody>
                    <a:bodyPr/>
                    <a:lstStyle/>
                    <a:p>
                      <a:r>
                        <a:rPr lang="tr-TR" dirty="0"/>
                        <a:t>Pik </a:t>
                      </a:r>
                      <a:r>
                        <a:rPr lang="tr-TR" dirty="0" err="1"/>
                        <a:t>dekat</a:t>
                      </a:r>
                      <a:endParaRPr lang="tr-TR" dirty="0"/>
                    </a:p>
                  </a:txBody>
                  <a:tcPr/>
                </a:tc>
                <a:tc>
                  <a:txBody>
                    <a:bodyPr/>
                    <a:lstStyle/>
                    <a:p>
                      <a:r>
                        <a:rPr lang="tr-TR" dirty="0"/>
                        <a:t>Görülme %</a:t>
                      </a:r>
                    </a:p>
                  </a:txBody>
                  <a:tcPr/>
                </a:tc>
                <a:tc>
                  <a:txBody>
                    <a:bodyPr/>
                    <a:lstStyle/>
                    <a:p>
                      <a:r>
                        <a:rPr lang="tr-TR" dirty="0" err="1"/>
                        <a:t>Malign</a:t>
                      </a:r>
                      <a:r>
                        <a:rPr lang="tr-TR" dirty="0"/>
                        <a:t> Potansiyel ve Doğal Hikaye</a:t>
                      </a:r>
                    </a:p>
                  </a:txBody>
                  <a:tcPr/>
                </a:tc>
                <a:extLst>
                  <a:ext uri="{0D108BD9-81ED-4DB2-BD59-A6C34878D82A}">
                    <a16:rowId xmlns:a16="http://schemas.microsoft.com/office/drawing/2014/main" val="672403679"/>
                  </a:ext>
                </a:extLst>
              </a:tr>
              <a:tr h="370840">
                <a:tc>
                  <a:txBody>
                    <a:bodyPr/>
                    <a:lstStyle/>
                    <a:p>
                      <a:r>
                        <a:rPr lang="tr-TR" dirty="0" err="1"/>
                        <a:t>Seröz</a:t>
                      </a:r>
                      <a:r>
                        <a:rPr lang="tr-TR" dirty="0"/>
                        <a:t> </a:t>
                      </a:r>
                      <a:r>
                        <a:rPr lang="tr-TR" dirty="0" err="1"/>
                        <a:t>kistadenom</a:t>
                      </a:r>
                      <a:endParaRPr lang="tr-TR" dirty="0"/>
                    </a:p>
                  </a:txBody>
                  <a:tcPr/>
                </a:tc>
                <a:tc>
                  <a:txBody>
                    <a:bodyPr/>
                    <a:lstStyle/>
                    <a:p>
                      <a:r>
                        <a:rPr lang="tr-TR" dirty="0"/>
                        <a:t>K</a:t>
                      </a:r>
                    </a:p>
                  </a:txBody>
                  <a:tcPr/>
                </a:tc>
                <a:tc>
                  <a:txBody>
                    <a:bodyPr/>
                    <a:lstStyle/>
                    <a:p>
                      <a:r>
                        <a:rPr lang="tr-TR" dirty="0"/>
                        <a:t>7</a:t>
                      </a:r>
                    </a:p>
                  </a:txBody>
                  <a:tcPr/>
                </a:tc>
                <a:tc>
                  <a:txBody>
                    <a:bodyPr/>
                    <a:lstStyle/>
                    <a:p>
                      <a:r>
                        <a:rPr lang="tr-TR" dirty="0"/>
                        <a:t>32-39</a:t>
                      </a:r>
                    </a:p>
                  </a:txBody>
                  <a:tcPr/>
                </a:tc>
                <a:tc>
                  <a:txBody>
                    <a:bodyPr/>
                    <a:lstStyle/>
                    <a:p>
                      <a:r>
                        <a:rPr lang="tr-TR" dirty="0"/>
                        <a:t>Rezeksiyon </a:t>
                      </a:r>
                      <a:r>
                        <a:rPr lang="tr-TR" dirty="0" err="1"/>
                        <a:t>küratif</a:t>
                      </a:r>
                      <a:r>
                        <a:rPr lang="tr-TR" dirty="0"/>
                        <a:t>. </a:t>
                      </a:r>
                      <a:r>
                        <a:rPr lang="tr-TR" dirty="0" err="1"/>
                        <a:t>Seröz</a:t>
                      </a:r>
                      <a:r>
                        <a:rPr lang="tr-TR" dirty="0"/>
                        <a:t> </a:t>
                      </a:r>
                      <a:r>
                        <a:rPr lang="tr-TR" dirty="0" err="1"/>
                        <a:t>kistadeno</a:t>
                      </a:r>
                      <a:r>
                        <a:rPr lang="tr-TR" dirty="0"/>
                        <a:t> </a:t>
                      </a:r>
                      <a:r>
                        <a:rPr lang="tr-TR" dirty="0" err="1"/>
                        <a:t>ca</a:t>
                      </a:r>
                      <a:r>
                        <a:rPr lang="tr-TR" dirty="0"/>
                        <a:t> nadir</a:t>
                      </a:r>
                    </a:p>
                  </a:txBody>
                  <a:tcPr/>
                </a:tc>
                <a:extLst>
                  <a:ext uri="{0D108BD9-81ED-4DB2-BD59-A6C34878D82A}">
                    <a16:rowId xmlns:a16="http://schemas.microsoft.com/office/drawing/2014/main" val="1767843530"/>
                  </a:ext>
                </a:extLst>
              </a:tr>
              <a:tr h="370840">
                <a:tc>
                  <a:txBody>
                    <a:bodyPr/>
                    <a:lstStyle/>
                    <a:p>
                      <a:r>
                        <a:rPr lang="tr-TR" dirty="0" err="1"/>
                        <a:t>Müsinöz</a:t>
                      </a:r>
                      <a:r>
                        <a:rPr lang="tr-TR" dirty="0"/>
                        <a:t> </a:t>
                      </a:r>
                      <a:r>
                        <a:rPr lang="tr-TR" dirty="0" err="1"/>
                        <a:t>kistik</a:t>
                      </a:r>
                      <a:r>
                        <a:rPr lang="tr-TR" dirty="0"/>
                        <a:t> </a:t>
                      </a:r>
                      <a:r>
                        <a:rPr lang="tr-TR" dirty="0" err="1"/>
                        <a:t>neoplazm</a:t>
                      </a:r>
                      <a:endParaRPr lang="tr-TR" dirty="0"/>
                    </a:p>
                  </a:txBody>
                  <a:tcPr/>
                </a:tc>
                <a:tc>
                  <a:txBody>
                    <a:bodyPr/>
                    <a:lstStyle/>
                    <a:p>
                      <a:r>
                        <a:rPr lang="tr-TR" dirty="0"/>
                        <a:t>K</a:t>
                      </a:r>
                    </a:p>
                  </a:txBody>
                  <a:tcPr/>
                </a:tc>
                <a:tc>
                  <a:txBody>
                    <a:bodyPr/>
                    <a:lstStyle/>
                    <a:p>
                      <a:r>
                        <a:rPr lang="tr-TR" dirty="0"/>
                        <a:t>5</a:t>
                      </a:r>
                    </a:p>
                  </a:txBody>
                  <a:tcPr/>
                </a:tc>
                <a:tc>
                  <a:txBody>
                    <a:bodyPr/>
                    <a:lstStyle/>
                    <a:p>
                      <a:r>
                        <a:rPr lang="tr-TR" dirty="0"/>
                        <a:t>10-45</a:t>
                      </a:r>
                    </a:p>
                  </a:txBody>
                  <a:tcPr/>
                </a:tc>
                <a:tc>
                  <a:txBody>
                    <a:bodyPr/>
                    <a:lstStyle/>
                    <a:p>
                      <a:r>
                        <a:rPr lang="tr-TR" dirty="0"/>
                        <a:t>Rezeksiyon </a:t>
                      </a:r>
                      <a:r>
                        <a:rPr lang="tr-TR" dirty="0" err="1"/>
                        <a:t>küratif</a:t>
                      </a:r>
                      <a:r>
                        <a:rPr lang="tr-TR" dirty="0"/>
                        <a:t> (</a:t>
                      </a:r>
                      <a:r>
                        <a:rPr lang="tr-TR" dirty="0" err="1"/>
                        <a:t>epitelyal</a:t>
                      </a:r>
                      <a:r>
                        <a:rPr lang="tr-TR" dirty="0"/>
                        <a:t> </a:t>
                      </a:r>
                      <a:r>
                        <a:rPr lang="tr-TR" dirty="0" err="1"/>
                        <a:t>displazi</a:t>
                      </a:r>
                      <a:r>
                        <a:rPr lang="tr-TR" dirty="0"/>
                        <a:t> derecesi dikkate alınmaksızın). </a:t>
                      </a:r>
                      <a:r>
                        <a:rPr lang="tr-TR" dirty="0" err="1"/>
                        <a:t>İnvaziv</a:t>
                      </a:r>
                      <a:r>
                        <a:rPr lang="tr-TR" dirty="0"/>
                        <a:t> </a:t>
                      </a:r>
                      <a:r>
                        <a:rPr lang="tr-TR" dirty="0" err="1"/>
                        <a:t>adeno</a:t>
                      </a:r>
                      <a:r>
                        <a:rPr lang="tr-TR" dirty="0"/>
                        <a:t> </a:t>
                      </a:r>
                      <a:r>
                        <a:rPr lang="tr-TR" dirty="0" err="1"/>
                        <a:t>ca</a:t>
                      </a:r>
                      <a:r>
                        <a:rPr lang="tr-TR" dirty="0"/>
                        <a:t> varsa kötü </a:t>
                      </a:r>
                      <a:r>
                        <a:rPr lang="tr-TR" dirty="0" err="1"/>
                        <a:t>prognoz</a:t>
                      </a:r>
                      <a:endParaRPr lang="tr-TR" dirty="0"/>
                    </a:p>
                  </a:txBody>
                  <a:tcPr/>
                </a:tc>
                <a:extLst>
                  <a:ext uri="{0D108BD9-81ED-4DB2-BD59-A6C34878D82A}">
                    <a16:rowId xmlns:a16="http://schemas.microsoft.com/office/drawing/2014/main" val="3512999109"/>
                  </a:ext>
                </a:extLst>
              </a:tr>
              <a:tr h="370840">
                <a:tc>
                  <a:txBody>
                    <a:bodyPr/>
                    <a:lstStyle/>
                    <a:p>
                      <a:r>
                        <a:rPr lang="tr-TR" dirty="0"/>
                        <a:t>IPMN</a:t>
                      </a:r>
                    </a:p>
                  </a:txBody>
                  <a:tcPr/>
                </a:tc>
                <a:tc>
                  <a:txBody>
                    <a:bodyPr/>
                    <a:lstStyle/>
                    <a:p>
                      <a:r>
                        <a:rPr lang="tr-TR" dirty="0"/>
                        <a:t>K=E</a:t>
                      </a:r>
                    </a:p>
                  </a:txBody>
                  <a:tcPr/>
                </a:tc>
                <a:tc>
                  <a:txBody>
                    <a:bodyPr/>
                    <a:lstStyle/>
                    <a:p>
                      <a:r>
                        <a:rPr lang="tr-TR" dirty="0"/>
                        <a:t>6-7</a:t>
                      </a:r>
                    </a:p>
                  </a:txBody>
                  <a:tcPr/>
                </a:tc>
                <a:tc>
                  <a:txBody>
                    <a:bodyPr/>
                    <a:lstStyle/>
                    <a:p>
                      <a:r>
                        <a:rPr lang="tr-TR" dirty="0"/>
                        <a:t>21-33</a:t>
                      </a:r>
                    </a:p>
                  </a:txBody>
                  <a:tcPr/>
                </a:tc>
                <a:tc>
                  <a:txBody>
                    <a:bodyPr/>
                    <a:lstStyle/>
                    <a:p>
                      <a:r>
                        <a:rPr lang="tr-TR" dirty="0"/>
                        <a:t>Sadece </a:t>
                      </a:r>
                      <a:r>
                        <a:rPr lang="tr-TR" dirty="0" err="1"/>
                        <a:t>adenomatöz</a:t>
                      </a:r>
                      <a:r>
                        <a:rPr lang="tr-TR" dirty="0"/>
                        <a:t> ya da </a:t>
                      </a:r>
                      <a:r>
                        <a:rPr lang="tr-TR" dirty="0" err="1"/>
                        <a:t>border</a:t>
                      </a:r>
                      <a:r>
                        <a:rPr lang="tr-TR" dirty="0"/>
                        <a:t> </a:t>
                      </a:r>
                      <a:r>
                        <a:rPr lang="tr-TR" dirty="0" err="1"/>
                        <a:t>line</a:t>
                      </a:r>
                      <a:r>
                        <a:rPr lang="tr-TR" dirty="0"/>
                        <a:t> </a:t>
                      </a:r>
                      <a:r>
                        <a:rPr lang="tr-TR" dirty="0" err="1"/>
                        <a:t>sitolojik</a:t>
                      </a:r>
                      <a:r>
                        <a:rPr lang="tr-TR" dirty="0"/>
                        <a:t> </a:t>
                      </a:r>
                      <a:r>
                        <a:rPr lang="tr-TR" dirty="0" err="1"/>
                        <a:t>atipi</a:t>
                      </a:r>
                      <a:r>
                        <a:rPr lang="tr-TR" dirty="0"/>
                        <a:t> varsa iyi </a:t>
                      </a:r>
                      <a:r>
                        <a:rPr lang="tr-TR" dirty="0" err="1"/>
                        <a:t>prognoz</a:t>
                      </a:r>
                      <a:r>
                        <a:rPr lang="tr-TR" dirty="0"/>
                        <a:t>. </a:t>
                      </a:r>
                      <a:r>
                        <a:rPr lang="tr-TR" dirty="0" err="1"/>
                        <a:t>İnvaziv</a:t>
                      </a:r>
                      <a:r>
                        <a:rPr lang="tr-TR" dirty="0"/>
                        <a:t> </a:t>
                      </a:r>
                      <a:r>
                        <a:rPr lang="tr-TR" dirty="0" err="1"/>
                        <a:t>ca</a:t>
                      </a:r>
                      <a:r>
                        <a:rPr lang="tr-TR" dirty="0"/>
                        <a:t> varsa kötü </a:t>
                      </a:r>
                      <a:r>
                        <a:rPr lang="tr-TR" dirty="0" err="1"/>
                        <a:t>prognoz</a:t>
                      </a:r>
                      <a:endParaRPr lang="tr-TR" dirty="0"/>
                    </a:p>
                  </a:txBody>
                  <a:tcPr/>
                </a:tc>
                <a:extLst>
                  <a:ext uri="{0D108BD9-81ED-4DB2-BD59-A6C34878D82A}">
                    <a16:rowId xmlns:a16="http://schemas.microsoft.com/office/drawing/2014/main" val="2741308770"/>
                  </a:ext>
                </a:extLst>
              </a:tr>
              <a:tr h="370840">
                <a:tc>
                  <a:txBody>
                    <a:bodyPr/>
                    <a:lstStyle/>
                    <a:p>
                      <a:r>
                        <a:rPr lang="tr-TR" dirty="0"/>
                        <a:t>SPN</a:t>
                      </a:r>
                    </a:p>
                  </a:txBody>
                  <a:tcPr/>
                </a:tc>
                <a:tc>
                  <a:txBody>
                    <a:bodyPr/>
                    <a:lstStyle/>
                    <a:p>
                      <a:r>
                        <a:rPr lang="tr-TR" dirty="0"/>
                        <a:t>K</a:t>
                      </a:r>
                    </a:p>
                  </a:txBody>
                  <a:tcPr/>
                </a:tc>
                <a:tc>
                  <a:txBody>
                    <a:bodyPr/>
                    <a:lstStyle/>
                    <a:p>
                      <a:r>
                        <a:rPr lang="tr-TR" dirty="0"/>
                        <a:t>4</a:t>
                      </a:r>
                    </a:p>
                  </a:txBody>
                  <a:tcPr/>
                </a:tc>
                <a:tc>
                  <a:txBody>
                    <a:bodyPr/>
                    <a:lstStyle/>
                    <a:p>
                      <a:r>
                        <a:rPr lang="tr-TR" dirty="0"/>
                        <a:t>&lt;10</a:t>
                      </a:r>
                    </a:p>
                  </a:txBody>
                  <a:tcPr/>
                </a:tc>
                <a:tc>
                  <a:txBody>
                    <a:bodyPr/>
                    <a:lstStyle/>
                    <a:p>
                      <a:r>
                        <a:rPr lang="tr-TR" dirty="0"/>
                        <a:t>Nadir </a:t>
                      </a:r>
                      <a:r>
                        <a:rPr lang="tr-TR" dirty="0" err="1"/>
                        <a:t>nodal</a:t>
                      </a:r>
                      <a:r>
                        <a:rPr lang="tr-TR" dirty="0"/>
                        <a:t> ya da </a:t>
                      </a:r>
                      <a:r>
                        <a:rPr lang="tr-TR" dirty="0" err="1"/>
                        <a:t>ekstranodal</a:t>
                      </a:r>
                      <a:r>
                        <a:rPr lang="tr-TR" dirty="0"/>
                        <a:t> </a:t>
                      </a:r>
                      <a:r>
                        <a:rPr lang="tr-TR" dirty="0" err="1"/>
                        <a:t>mtz.lı</a:t>
                      </a:r>
                      <a:r>
                        <a:rPr lang="tr-TR" dirty="0"/>
                        <a:t> sessiz </a:t>
                      </a:r>
                      <a:r>
                        <a:rPr lang="tr-TR" dirty="0" err="1"/>
                        <a:t>neoplazm</a:t>
                      </a:r>
                      <a:r>
                        <a:rPr lang="tr-TR" dirty="0"/>
                        <a:t>. Komple </a:t>
                      </a:r>
                      <a:r>
                        <a:rPr lang="tr-TR" dirty="0" err="1"/>
                        <a:t>rezeke</a:t>
                      </a:r>
                      <a:r>
                        <a:rPr lang="tr-TR" dirty="0"/>
                        <a:t> ise iyi </a:t>
                      </a:r>
                      <a:r>
                        <a:rPr lang="tr-TR" dirty="0" err="1"/>
                        <a:t>prognoz</a:t>
                      </a:r>
                      <a:endParaRPr lang="tr-TR" dirty="0"/>
                    </a:p>
                  </a:txBody>
                  <a:tcPr/>
                </a:tc>
                <a:extLst>
                  <a:ext uri="{0D108BD9-81ED-4DB2-BD59-A6C34878D82A}">
                    <a16:rowId xmlns:a16="http://schemas.microsoft.com/office/drawing/2014/main" val="1301631986"/>
                  </a:ext>
                </a:extLst>
              </a:tr>
              <a:tr h="370840">
                <a:tc>
                  <a:txBody>
                    <a:bodyPr/>
                    <a:lstStyle/>
                    <a:p>
                      <a:r>
                        <a:rPr lang="tr-TR" dirty="0" err="1"/>
                        <a:t>Kistik</a:t>
                      </a:r>
                      <a:r>
                        <a:rPr lang="tr-TR" dirty="0"/>
                        <a:t> endokrin </a:t>
                      </a:r>
                      <a:r>
                        <a:rPr lang="tr-TR" dirty="0" err="1"/>
                        <a:t>neoplazm</a:t>
                      </a:r>
                      <a:endParaRPr lang="tr-TR" dirty="0"/>
                    </a:p>
                  </a:txBody>
                  <a:tcPr/>
                </a:tc>
                <a:tc>
                  <a:txBody>
                    <a:bodyPr/>
                    <a:lstStyle/>
                    <a:p>
                      <a:r>
                        <a:rPr lang="tr-TR" dirty="0"/>
                        <a:t>K=E</a:t>
                      </a:r>
                    </a:p>
                  </a:txBody>
                  <a:tcPr/>
                </a:tc>
                <a:tc>
                  <a:txBody>
                    <a:bodyPr/>
                    <a:lstStyle/>
                    <a:p>
                      <a:r>
                        <a:rPr lang="tr-TR" dirty="0"/>
                        <a:t>5-6</a:t>
                      </a:r>
                    </a:p>
                  </a:txBody>
                  <a:tcPr/>
                </a:tc>
                <a:tc>
                  <a:txBody>
                    <a:bodyPr/>
                    <a:lstStyle/>
                    <a:p>
                      <a:r>
                        <a:rPr lang="tr-TR" dirty="0"/>
                        <a:t>&lt;10</a:t>
                      </a:r>
                    </a:p>
                  </a:txBody>
                  <a:tcPr/>
                </a:tc>
                <a:tc>
                  <a:txBody>
                    <a:bodyPr/>
                    <a:lstStyle/>
                    <a:p>
                      <a:r>
                        <a:rPr lang="tr-TR" dirty="0"/>
                        <a:t>Solid </a:t>
                      </a:r>
                      <a:r>
                        <a:rPr lang="tr-TR" dirty="0" err="1"/>
                        <a:t>nöroendokrin</a:t>
                      </a:r>
                      <a:r>
                        <a:rPr lang="tr-TR" dirty="0"/>
                        <a:t> </a:t>
                      </a:r>
                      <a:r>
                        <a:rPr lang="tr-TR" dirty="0" err="1"/>
                        <a:t>neoplazilere</a:t>
                      </a:r>
                      <a:r>
                        <a:rPr lang="tr-TR" dirty="0"/>
                        <a:t> benzer</a:t>
                      </a:r>
                    </a:p>
                  </a:txBody>
                  <a:tcPr/>
                </a:tc>
                <a:extLst>
                  <a:ext uri="{0D108BD9-81ED-4DB2-BD59-A6C34878D82A}">
                    <a16:rowId xmlns:a16="http://schemas.microsoft.com/office/drawing/2014/main" val="1928201645"/>
                  </a:ext>
                </a:extLst>
              </a:tr>
              <a:tr h="370840">
                <a:tc>
                  <a:txBody>
                    <a:bodyPr/>
                    <a:lstStyle/>
                    <a:p>
                      <a:r>
                        <a:rPr lang="tr-TR" dirty="0" err="1"/>
                        <a:t>Kistik</a:t>
                      </a:r>
                      <a:r>
                        <a:rPr lang="tr-TR" dirty="0"/>
                        <a:t> </a:t>
                      </a:r>
                      <a:r>
                        <a:rPr lang="tr-TR" dirty="0" err="1"/>
                        <a:t>dejenerasyonlu</a:t>
                      </a:r>
                      <a:r>
                        <a:rPr lang="tr-TR" dirty="0"/>
                        <a:t> </a:t>
                      </a:r>
                      <a:r>
                        <a:rPr lang="tr-TR" dirty="0" err="1"/>
                        <a:t>duktal</a:t>
                      </a:r>
                      <a:r>
                        <a:rPr lang="tr-TR" dirty="0"/>
                        <a:t> </a:t>
                      </a:r>
                      <a:r>
                        <a:rPr lang="tr-TR" dirty="0" err="1"/>
                        <a:t>adeno</a:t>
                      </a:r>
                      <a:r>
                        <a:rPr lang="tr-TR" dirty="0"/>
                        <a:t> </a:t>
                      </a:r>
                      <a:r>
                        <a:rPr lang="tr-TR" dirty="0" err="1"/>
                        <a:t>ca</a:t>
                      </a:r>
                      <a:endParaRPr lang="tr-TR" dirty="0"/>
                    </a:p>
                  </a:txBody>
                  <a:tcPr/>
                </a:tc>
                <a:tc>
                  <a:txBody>
                    <a:bodyPr/>
                    <a:lstStyle/>
                    <a:p>
                      <a:r>
                        <a:rPr lang="tr-TR" dirty="0"/>
                        <a:t>E</a:t>
                      </a:r>
                    </a:p>
                  </a:txBody>
                  <a:tcPr/>
                </a:tc>
                <a:tc>
                  <a:txBody>
                    <a:bodyPr/>
                    <a:lstStyle/>
                    <a:p>
                      <a:r>
                        <a:rPr lang="tr-TR" dirty="0"/>
                        <a:t>6-7</a:t>
                      </a:r>
                    </a:p>
                  </a:txBody>
                  <a:tcPr/>
                </a:tc>
                <a:tc>
                  <a:txBody>
                    <a:bodyPr/>
                    <a:lstStyle/>
                    <a:p>
                      <a:r>
                        <a:rPr lang="tr-TR" dirty="0"/>
                        <a:t>&lt;1</a:t>
                      </a:r>
                    </a:p>
                  </a:txBody>
                  <a:tcPr/>
                </a:tc>
                <a:tc>
                  <a:txBody>
                    <a:bodyPr/>
                    <a:lstStyle/>
                    <a:p>
                      <a:r>
                        <a:rPr lang="tr-TR" dirty="0"/>
                        <a:t>Kötü </a:t>
                      </a:r>
                      <a:r>
                        <a:rPr lang="tr-TR" dirty="0" err="1"/>
                        <a:t>prognoz</a:t>
                      </a:r>
                      <a:r>
                        <a:rPr lang="tr-TR" dirty="0"/>
                        <a:t>. Solid </a:t>
                      </a:r>
                      <a:r>
                        <a:rPr lang="tr-TR" dirty="0" err="1"/>
                        <a:t>adeno</a:t>
                      </a:r>
                      <a:r>
                        <a:rPr lang="tr-TR" dirty="0"/>
                        <a:t> </a:t>
                      </a:r>
                      <a:r>
                        <a:rPr lang="tr-TR" dirty="0" err="1"/>
                        <a:t>ca’a</a:t>
                      </a:r>
                      <a:r>
                        <a:rPr lang="tr-TR" dirty="0"/>
                        <a:t> benzer.</a:t>
                      </a:r>
                    </a:p>
                  </a:txBody>
                  <a:tcPr/>
                </a:tc>
                <a:extLst>
                  <a:ext uri="{0D108BD9-81ED-4DB2-BD59-A6C34878D82A}">
                    <a16:rowId xmlns:a16="http://schemas.microsoft.com/office/drawing/2014/main" val="2247183881"/>
                  </a:ext>
                </a:extLst>
              </a:tr>
              <a:tr h="370840">
                <a:tc>
                  <a:txBody>
                    <a:bodyPr/>
                    <a:lstStyle/>
                    <a:p>
                      <a:r>
                        <a:rPr lang="tr-TR" dirty="0" err="1"/>
                        <a:t>Asiner</a:t>
                      </a:r>
                      <a:r>
                        <a:rPr lang="tr-TR" dirty="0"/>
                        <a:t> h.li </a:t>
                      </a:r>
                      <a:r>
                        <a:rPr lang="tr-TR" dirty="0" err="1"/>
                        <a:t>kistadeno</a:t>
                      </a:r>
                      <a:r>
                        <a:rPr lang="tr-TR" dirty="0"/>
                        <a:t> </a:t>
                      </a:r>
                      <a:r>
                        <a:rPr lang="tr-TR" dirty="0" err="1"/>
                        <a:t>ca</a:t>
                      </a:r>
                      <a:endParaRPr lang="tr-TR" dirty="0"/>
                    </a:p>
                  </a:txBody>
                  <a:tcPr/>
                </a:tc>
                <a:tc>
                  <a:txBody>
                    <a:bodyPr/>
                    <a:lstStyle/>
                    <a:p>
                      <a:r>
                        <a:rPr lang="tr-TR" dirty="0"/>
                        <a:t>Ê</a:t>
                      </a:r>
                    </a:p>
                  </a:txBody>
                  <a:tcPr/>
                </a:tc>
                <a:tc>
                  <a:txBody>
                    <a:bodyPr/>
                    <a:lstStyle/>
                    <a:p>
                      <a:r>
                        <a:rPr lang="tr-TR" dirty="0"/>
                        <a:t>6-7</a:t>
                      </a:r>
                    </a:p>
                  </a:txBody>
                  <a:tcPr/>
                </a:tc>
                <a:tc>
                  <a:txBody>
                    <a:bodyPr/>
                    <a:lstStyle/>
                    <a:p>
                      <a:r>
                        <a:rPr lang="tr-TR" dirty="0"/>
                        <a:t>&lt;1</a:t>
                      </a:r>
                    </a:p>
                  </a:txBody>
                  <a:tcPr/>
                </a:tc>
                <a:tc>
                  <a:txBody>
                    <a:bodyPr/>
                    <a:lstStyle/>
                    <a:p>
                      <a:r>
                        <a:rPr lang="tr-TR" dirty="0"/>
                        <a:t>Solid tipe benzer. </a:t>
                      </a:r>
                      <a:r>
                        <a:rPr lang="tr-TR" dirty="0" err="1"/>
                        <a:t>Duktal</a:t>
                      </a:r>
                      <a:r>
                        <a:rPr lang="tr-TR" dirty="0"/>
                        <a:t> </a:t>
                      </a:r>
                      <a:r>
                        <a:rPr lang="tr-TR" dirty="0" err="1"/>
                        <a:t>adeno</a:t>
                      </a:r>
                      <a:r>
                        <a:rPr lang="tr-TR" dirty="0"/>
                        <a:t> </a:t>
                      </a:r>
                      <a:r>
                        <a:rPr lang="tr-TR" dirty="0" err="1"/>
                        <a:t>ca’dan</a:t>
                      </a:r>
                      <a:r>
                        <a:rPr lang="tr-TR" dirty="0"/>
                        <a:t> biraz daha iyi, </a:t>
                      </a:r>
                      <a:r>
                        <a:rPr lang="tr-TR" dirty="0" err="1"/>
                        <a:t>agreziv</a:t>
                      </a:r>
                      <a:r>
                        <a:rPr lang="tr-TR" dirty="0"/>
                        <a:t> </a:t>
                      </a:r>
                      <a:r>
                        <a:rPr lang="tr-TR" dirty="0" err="1"/>
                        <a:t>neoplazi</a:t>
                      </a:r>
                      <a:endParaRPr lang="tr-TR" dirty="0"/>
                    </a:p>
                  </a:txBody>
                  <a:tcPr/>
                </a:tc>
                <a:extLst>
                  <a:ext uri="{0D108BD9-81ED-4DB2-BD59-A6C34878D82A}">
                    <a16:rowId xmlns:a16="http://schemas.microsoft.com/office/drawing/2014/main" val="381147675"/>
                  </a:ext>
                </a:extLst>
              </a:tr>
            </a:tbl>
          </a:graphicData>
        </a:graphic>
      </p:graphicFrame>
      <p:pic>
        <p:nvPicPr>
          <p:cNvPr id="5" name="Resim 4">
            <a:extLst>
              <a:ext uri="{FF2B5EF4-FFF2-40B4-BE49-F238E27FC236}">
                <a16:creationId xmlns:a16="http://schemas.microsoft.com/office/drawing/2014/main" id="{83868D25-86C0-495A-9DED-186097F472EC}"/>
              </a:ext>
            </a:extLst>
          </p:cNvPr>
          <p:cNvPicPr>
            <a:picLocks noChangeAspect="1"/>
          </p:cNvPicPr>
          <p:nvPr/>
        </p:nvPicPr>
        <p:blipFill>
          <a:blip r:embed="rId2" cstate="print"/>
          <a:stretch>
            <a:fillRect/>
          </a:stretch>
        </p:blipFill>
        <p:spPr>
          <a:xfrm>
            <a:off x="8339814" y="6268278"/>
            <a:ext cx="3527721" cy="241441"/>
          </a:xfrm>
          <a:prstGeom prst="rect">
            <a:avLst/>
          </a:prstGeom>
        </p:spPr>
      </p:pic>
    </p:spTree>
    <p:extLst>
      <p:ext uri="{BB962C8B-B14F-4D97-AF65-F5344CB8AC3E}">
        <p14:creationId xmlns:p14="http://schemas.microsoft.com/office/powerpoint/2010/main" val="2838640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2226E25-6350-4016-B5E2-E12C926CD413}"/>
              </a:ext>
            </a:extLst>
          </p:cNvPr>
          <p:cNvSpPr>
            <a:spLocks noGrp="1"/>
          </p:cNvSpPr>
          <p:nvPr>
            <p:ph type="title"/>
          </p:nvPr>
        </p:nvSpPr>
        <p:spPr>
          <a:xfrm>
            <a:off x="1143000" y="120513"/>
            <a:ext cx="5059017" cy="431938"/>
          </a:xfrm>
        </p:spPr>
        <p:txBody>
          <a:bodyPr>
            <a:normAutofit fontScale="90000"/>
          </a:bodyPr>
          <a:lstStyle/>
          <a:p>
            <a:r>
              <a:rPr lang="tr-TR" dirty="0"/>
              <a:t>                </a:t>
            </a:r>
            <a:r>
              <a:rPr lang="tr-TR" dirty="0" err="1"/>
              <a:t>Endosonografik</a:t>
            </a:r>
            <a:r>
              <a:rPr lang="tr-TR" dirty="0"/>
              <a:t> US</a:t>
            </a:r>
          </a:p>
        </p:txBody>
      </p:sp>
      <p:pic>
        <p:nvPicPr>
          <p:cNvPr id="6" name="İçerik Yer Tutucusu 5">
            <a:extLst>
              <a:ext uri="{FF2B5EF4-FFF2-40B4-BE49-F238E27FC236}">
                <a16:creationId xmlns:a16="http://schemas.microsoft.com/office/drawing/2014/main" id="{86CC59BD-36B1-4074-AB46-5626AAECB3B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596346" y="4748150"/>
            <a:ext cx="3962402" cy="2109850"/>
          </a:xfrm>
          <a:prstGeom prst="rect">
            <a:avLst/>
          </a:prstGeom>
          <a:noFill/>
          <a:extLst>
            <a:ext uri="{909E8E84-426E-40DD-AFC4-6F175D3DCCD1}">
              <a14:hiddenFill xmlns:a14="http://schemas.microsoft.com/office/drawing/2010/main">
                <a:solidFill>
                  <a:srgbClr val="FFFFFF"/>
                </a:solidFill>
              </a14:hiddenFill>
            </a:ext>
          </a:extLst>
        </p:spPr>
      </p:pic>
      <p:pic>
        <p:nvPicPr>
          <p:cNvPr id="8" name="Resim 7">
            <a:extLst>
              <a:ext uri="{FF2B5EF4-FFF2-40B4-BE49-F238E27FC236}">
                <a16:creationId xmlns:a16="http://schemas.microsoft.com/office/drawing/2014/main" id="{0911BFA8-B100-44D5-AAC9-98B4B2883E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346" y="834888"/>
            <a:ext cx="4464561" cy="3466600"/>
          </a:xfrm>
          <a:prstGeom prst="rect">
            <a:avLst/>
          </a:prstGeom>
        </p:spPr>
      </p:pic>
      <p:sp>
        <p:nvSpPr>
          <p:cNvPr id="9" name="Metin kutusu 8">
            <a:extLst>
              <a:ext uri="{FF2B5EF4-FFF2-40B4-BE49-F238E27FC236}">
                <a16:creationId xmlns:a16="http://schemas.microsoft.com/office/drawing/2014/main" id="{7F3C6E5C-77F0-4FCF-AC5B-15838D8A5BBF}"/>
              </a:ext>
            </a:extLst>
          </p:cNvPr>
          <p:cNvSpPr txBox="1"/>
          <p:nvPr/>
        </p:nvSpPr>
        <p:spPr>
          <a:xfrm>
            <a:off x="5579164" y="834888"/>
            <a:ext cx="6586329" cy="5909310"/>
          </a:xfrm>
          <a:prstGeom prst="rect">
            <a:avLst/>
          </a:prstGeom>
          <a:noFill/>
        </p:spPr>
        <p:txBody>
          <a:bodyPr wrap="square" rtlCol="0">
            <a:spAutoFit/>
          </a:bodyPr>
          <a:lstStyle/>
          <a:p>
            <a:pPr marL="285750" indent="-285750">
              <a:buFont typeface="Arial" panose="020B0604020202020204" pitchFamily="34" charset="0"/>
              <a:buChar char="•"/>
            </a:pPr>
            <a:r>
              <a:rPr lang="en-US" dirty="0"/>
              <a:t>EUS </a:t>
            </a:r>
            <a:r>
              <a:rPr lang="tr-TR" dirty="0"/>
              <a:t> ilk defa </a:t>
            </a:r>
            <a:r>
              <a:rPr lang="en-US" dirty="0"/>
              <a:t>Dr. Eugene </a:t>
            </a:r>
            <a:r>
              <a:rPr lang="en-US" dirty="0" err="1"/>
              <a:t>DiMagno</a:t>
            </a:r>
            <a:r>
              <a:rPr lang="en-US" dirty="0"/>
              <a:t> </a:t>
            </a:r>
            <a:r>
              <a:rPr lang="tr-TR" dirty="0"/>
              <a:t>tarafından 1980’de tanıtılmıştır. </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Lezyon morfolojisinin tanımlanması (%40 </a:t>
            </a:r>
            <a:r>
              <a:rPr lang="tr-TR" dirty="0" err="1"/>
              <a:t>sens</a:t>
            </a:r>
            <a:r>
              <a:rPr lang="tr-TR" dirty="0"/>
              <a:t>, %100 </a:t>
            </a:r>
            <a:r>
              <a:rPr lang="tr-TR" dirty="0" err="1"/>
              <a:t>spes</a:t>
            </a:r>
            <a:r>
              <a:rPr lang="tr-TR" dirty="0"/>
              <a:t>, doğruluk %50)</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Solid </a:t>
            </a:r>
            <a:r>
              <a:rPr lang="tr-TR" dirty="0" err="1"/>
              <a:t>komponentlerin</a:t>
            </a:r>
            <a:r>
              <a:rPr lang="tr-TR" dirty="0"/>
              <a:t> değerlendirilmesi</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İnce iğne </a:t>
            </a:r>
            <a:r>
              <a:rPr lang="tr-TR" dirty="0" err="1"/>
              <a:t>aspirasyon</a:t>
            </a:r>
            <a:r>
              <a:rPr lang="tr-TR" dirty="0"/>
              <a:t> biyopsisi, sıvı </a:t>
            </a:r>
            <a:r>
              <a:rPr lang="tr-TR" dirty="0" err="1"/>
              <a:t>aspirasyonu</a:t>
            </a:r>
            <a:r>
              <a:rPr lang="tr-TR" dirty="0"/>
              <a:t>, örnekleme, </a:t>
            </a:r>
            <a:r>
              <a:rPr lang="tr-TR" dirty="0" err="1"/>
              <a:t>Tm</a:t>
            </a:r>
            <a:r>
              <a:rPr lang="tr-TR" dirty="0"/>
              <a:t> belirteçleri, </a:t>
            </a:r>
            <a:r>
              <a:rPr lang="tr-TR" dirty="0" err="1"/>
              <a:t>sitolojik</a:t>
            </a:r>
            <a:r>
              <a:rPr lang="tr-TR" dirty="0"/>
              <a:t> analiz, </a:t>
            </a:r>
            <a:r>
              <a:rPr lang="tr-TR" dirty="0" err="1"/>
              <a:t>biokimyasal</a:t>
            </a:r>
            <a:r>
              <a:rPr lang="tr-TR" dirty="0"/>
              <a:t> marker-</a:t>
            </a:r>
            <a:r>
              <a:rPr lang="tr-TR" dirty="0" err="1"/>
              <a:t>lar</a:t>
            </a:r>
            <a:r>
              <a:rPr lang="tr-TR" dirty="0"/>
              <a:t>, sıvı amilaz-</a:t>
            </a:r>
            <a:r>
              <a:rPr lang="tr-TR" dirty="0" err="1"/>
              <a:t>lipaz</a:t>
            </a:r>
            <a:r>
              <a:rPr lang="tr-TR" dirty="0"/>
              <a:t> tayini , hücresel, moleküler, genetik değerlendirme (sıvının DNA profili)</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Kontrast ajan uygulamalı EUS</a:t>
            </a:r>
          </a:p>
          <a:p>
            <a:pPr marL="285750" indent="-285750">
              <a:buFont typeface="Arial" panose="020B0604020202020204" pitchFamily="34" charset="0"/>
              <a:buChar char="•"/>
            </a:pPr>
            <a:r>
              <a:rPr lang="tr-TR" dirty="0" err="1"/>
              <a:t>Elastografi</a:t>
            </a:r>
            <a:endParaRPr lang="tr-TR" dirty="0"/>
          </a:p>
          <a:p>
            <a:pPr marL="285750" indent="-285750">
              <a:buFont typeface="Arial" panose="020B0604020202020204" pitchFamily="34" charset="0"/>
              <a:buChar char="•"/>
            </a:pPr>
            <a:r>
              <a:rPr lang="tr-TR" dirty="0" err="1"/>
              <a:t>İntraduktal</a:t>
            </a:r>
            <a:r>
              <a:rPr lang="tr-TR" dirty="0"/>
              <a:t> EUS</a:t>
            </a:r>
          </a:p>
          <a:p>
            <a:pPr marL="285750" indent="-285750">
              <a:buFont typeface="Arial" panose="020B0604020202020204" pitchFamily="34" charset="0"/>
              <a:buChar char="•"/>
            </a:pPr>
            <a:r>
              <a:rPr lang="tr-TR" dirty="0" err="1"/>
              <a:t>Konfokal</a:t>
            </a:r>
            <a:r>
              <a:rPr lang="tr-TR" dirty="0"/>
              <a:t> </a:t>
            </a:r>
            <a:r>
              <a:rPr lang="tr-TR" dirty="0" err="1"/>
              <a:t>endomikroskopi</a:t>
            </a:r>
            <a:endParaRPr lang="tr-TR" dirty="0"/>
          </a:p>
          <a:p>
            <a:pPr marL="285750" indent="-285750">
              <a:buFont typeface="Arial" panose="020B0604020202020204" pitchFamily="34" charset="0"/>
              <a:buChar char="•"/>
            </a:pPr>
            <a:r>
              <a:rPr lang="tr-TR" dirty="0"/>
              <a:t>Kist tedavisi</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err="1"/>
              <a:t>Perkütan</a:t>
            </a:r>
            <a:r>
              <a:rPr lang="tr-TR" dirty="0"/>
              <a:t> işleme göre </a:t>
            </a:r>
            <a:r>
              <a:rPr lang="tr-TR" dirty="0" err="1"/>
              <a:t>tm</a:t>
            </a:r>
            <a:r>
              <a:rPr lang="tr-TR" dirty="0"/>
              <a:t> ekim potansiyeli daha düşük</a:t>
            </a:r>
          </a:p>
          <a:p>
            <a:pPr marL="285750" indent="-285750">
              <a:buFont typeface="Arial" panose="020B0604020202020204" pitchFamily="34" charset="0"/>
              <a:buChar char="•"/>
            </a:pPr>
            <a:endParaRPr lang="tr-TR" dirty="0"/>
          </a:p>
          <a:p>
            <a:endParaRPr lang="tr-TR" dirty="0"/>
          </a:p>
        </p:txBody>
      </p:sp>
    </p:spTree>
    <p:extLst>
      <p:ext uri="{BB962C8B-B14F-4D97-AF65-F5344CB8AC3E}">
        <p14:creationId xmlns:p14="http://schemas.microsoft.com/office/powerpoint/2010/main" val="842851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1BF098-5F3E-4B74-938F-B91EBEC36E4A}"/>
              </a:ext>
            </a:extLst>
          </p:cNvPr>
          <p:cNvSpPr>
            <a:spLocks noGrp="1"/>
          </p:cNvSpPr>
          <p:nvPr>
            <p:ph type="title"/>
          </p:nvPr>
        </p:nvSpPr>
        <p:spPr/>
        <p:txBody>
          <a:bodyPr/>
          <a:lstStyle/>
          <a:p>
            <a:endParaRPr lang="tr-TR"/>
          </a:p>
        </p:txBody>
      </p:sp>
      <p:pic>
        <p:nvPicPr>
          <p:cNvPr id="4" name="Picture 2" descr="http://www.hopkins-gi.org/Upload/200802291638_40429_000.jpg">
            <a:extLst>
              <a:ext uri="{FF2B5EF4-FFF2-40B4-BE49-F238E27FC236}">
                <a16:creationId xmlns:a16="http://schemas.microsoft.com/office/drawing/2014/main" id="{05FCDE7E-CBA1-44B6-AF0E-0B88ED6E8FB9}"/>
              </a:ext>
            </a:extLst>
          </p:cNvPr>
          <p:cNvPicPr>
            <a:picLocks noGrp="1" noChangeAspect="1" noChangeArrowheads="1"/>
          </p:cNvPicPr>
          <p:nvPr>
            <p:ph idx="1"/>
          </p:nvPr>
        </p:nvPicPr>
        <p:blipFill>
          <a:blip r:embed="rId2" cstate="print"/>
          <a:srcRect/>
          <a:stretch>
            <a:fillRect/>
          </a:stretch>
        </p:blipFill>
        <p:spPr bwMode="auto">
          <a:xfrm>
            <a:off x="838200" y="1104192"/>
            <a:ext cx="10063252" cy="4649615"/>
          </a:xfrm>
          <a:prstGeom prst="rect">
            <a:avLst/>
          </a:prstGeom>
          <a:noFill/>
          <a:ln w="9525">
            <a:noFill/>
            <a:miter lim="800000"/>
            <a:headEnd/>
            <a:tailEnd/>
          </a:ln>
        </p:spPr>
      </p:pic>
    </p:spTree>
    <p:extLst>
      <p:ext uri="{BB962C8B-B14F-4D97-AF65-F5344CB8AC3E}">
        <p14:creationId xmlns:p14="http://schemas.microsoft.com/office/powerpoint/2010/main" val="2395108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5135576" y="232413"/>
            <a:ext cx="6889960" cy="346594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8201025" y="4131102"/>
            <a:ext cx="3990975" cy="246697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 y="-1"/>
            <a:ext cx="4890052" cy="4034489"/>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2" y="4034488"/>
            <a:ext cx="4890053" cy="2398232"/>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a:off x="166465" y="6400800"/>
            <a:ext cx="2181225" cy="457200"/>
          </a:xfrm>
          <a:prstGeom prst="rect">
            <a:avLst/>
          </a:prstGeom>
          <a:noFill/>
          <a:ln w="9525">
            <a:noFill/>
            <a:miter lim="800000"/>
            <a:headEnd/>
            <a:tailEnd/>
          </a:ln>
        </p:spPr>
      </p:pic>
      <p:pic>
        <p:nvPicPr>
          <p:cNvPr id="2" name="Resim 1">
            <a:extLst>
              <a:ext uri="{FF2B5EF4-FFF2-40B4-BE49-F238E27FC236}">
                <a16:creationId xmlns:a16="http://schemas.microsoft.com/office/drawing/2014/main" id="{391CF490-7FA4-4908-9E53-F9B1EF7292EC}"/>
              </a:ext>
            </a:extLst>
          </p:cNvPr>
          <p:cNvPicPr>
            <a:picLocks noChangeAspect="1"/>
          </p:cNvPicPr>
          <p:nvPr/>
        </p:nvPicPr>
        <p:blipFill>
          <a:blip r:embed="rId7"/>
          <a:stretch>
            <a:fillRect/>
          </a:stretch>
        </p:blipFill>
        <p:spPr>
          <a:xfrm>
            <a:off x="4754010" y="4336248"/>
            <a:ext cx="4191208" cy="18206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32AB7B9-5DFF-46B0-8E6F-CE9A3853B522}"/>
              </a:ext>
            </a:extLst>
          </p:cNvPr>
          <p:cNvSpPr>
            <a:spLocks noGrp="1"/>
          </p:cNvSpPr>
          <p:nvPr>
            <p:ph type="title"/>
          </p:nvPr>
        </p:nvSpPr>
        <p:spPr/>
        <p:txBody>
          <a:bodyPr/>
          <a:lstStyle/>
          <a:p>
            <a:endParaRPr lang="tr-TR" dirty="0"/>
          </a:p>
        </p:txBody>
      </p:sp>
      <p:pic>
        <p:nvPicPr>
          <p:cNvPr id="3" name="Resim 2">
            <a:extLst>
              <a:ext uri="{FF2B5EF4-FFF2-40B4-BE49-F238E27FC236}">
                <a16:creationId xmlns:a16="http://schemas.microsoft.com/office/drawing/2014/main" id="{EA58F07D-8B8F-461F-981F-D71967D2501B}"/>
              </a:ext>
            </a:extLst>
          </p:cNvPr>
          <p:cNvPicPr>
            <a:picLocks noChangeAspect="1"/>
          </p:cNvPicPr>
          <p:nvPr/>
        </p:nvPicPr>
        <p:blipFill>
          <a:blip r:embed="rId2"/>
          <a:stretch>
            <a:fillRect/>
          </a:stretch>
        </p:blipFill>
        <p:spPr>
          <a:xfrm>
            <a:off x="1848677" y="1825625"/>
            <a:ext cx="8625835" cy="3581262"/>
          </a:xfrm>
          <a:prstGeom prst="rect">
            <a:avLst/>
          </a:prstGeom>
        </p:spPr>
      </p:pic>
    </p:spTree>
    <p:extLst>
      <p:ext uri="{BB962C8B-B14F-4D97-AF65-F5344CB8AC3E}">
        <p14:creationId xmlns:p14="http://schemas.microsoft.com/office/powerpoint/2010/main" val="3420600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E38301C-DBA3-4CDB-9A3E-EDB469A1D15B}"/>
              </a:ext>
            </a:extLst>
          </p:cNvPr>
          <p:cNvSpPr>
            <a:spLocks noGrp="1"/>
          </p:cNvSpPr>
          <p:nvPr>
            <p:ph type="title"/>
          </p:nvPr>
        </p:nvSpPr>
        <p:spPr>
          <a:xfrm>
            <a:off x="838200" y="139841"/>
            <a:ext cx="10515600" cy="1325563"/>
          </a:xfrm>
        </p:spPr>
        <p:txBody>
          <a:bodyPr/>
          <a:lstStyle/>
          <a:p>
            <a:r>
              <a:rPr lang="tr-TR" dirty="0"/>
              <a:t>EUS nasıl raporlanmalı?</a:t>
            </a:r>
          </a:p>
        </p:txBody>
      </p:sp>
      <p:graphicFrame>
        <p:nvGraphicFramePr>
          <p:cNvPr id="4" name="Tablo 3">
            <a:extLst>
              <a:ext uri="{FF2B5EF4-FFF2-40B4-BE49-F238E27FC236}">
                <a16:creationId xmlns:a16="http://schemas.microsoft.com/office/drawing/2014/main" id="{16C78658-C9E0-4EB4-861D-23E32DF07F68}"/>
              </a:ext>
            </a:extLst>
          </p:cNvPr>
          <p:cNvGraphicFramePr>
            <a:graphicFrameLocks noGrp="1"/>
          </p:cNvGraphicFramePr>
          <p:nvPr>
            <p:extLst>
              <p:ext uri="{D42A27DB-BD31-4B8C-83A1-F6EECF244321}">
                <p14:modId xmlns:p14="http://schemas.microsoft.com/office/powerpoint/2010/main" val="2723586873"/>
              </p:ext>
            </p:extLst>
          </p:nvPr>
        </p:nvGraphicFramePr>
        <p:xfrm>
          <a:off x="357809" y="1465404"/>
          <a:ext cx="11264347" cy="5002582"/>
        </p:xfrm>
        <a:graphic>
          <a:graphicData uri="http://schemas.openxmlformats.org/drawingml/2006/table">
            <a:tbl>
              <a:tblPr firstRow="1" bandRow="1">
                <a:tableStyleId>{5C22544A-7EE6-4342-B048-85BDC9FD1C3A}</a:tableStyleId>
              </a:tblPr>
              <a:tblGrid>
                <a:gridCol w="1113429">
                  <a:extLst>
                    <a:ext uri="{9D8B030D-6E8A-4147-A177-3AD203B41FA5}">
                      <a16:colId xmlns:a16="http://schemas.microsoft.com/office/drawing/2014/main" val="237178128"/>
                    </a:ext>
                  </a:extLst>
                </a:gridCol>
                <a:gridCol w="2715370">
                  <a:extLst>
                    <a:ext uri="{9D8B030D-6E8A-4147-A177-3AD203B41FA5}">
                      <a16:colId xmlns:a16="http://schemas.microsoft.com/office/drawing/2014/main" val="533703469"/>
                    </a:ext>
                  </a:extLst>
                </a:gridCol>
                <a:gridCol w="4148364">
                  <a:extLst>
                    <a:ext uri="{9D8B030D-6E8A-4147-A177-3AD203B41FA5}">
                      <a16:colId xmlns:a16="http://schemas.microsoft.com/office/drawing/2014/main" val="3254673652"/>
                    </a:ext>
                  </a:extLst>
                </a:gridCol>
                <a:gridCol w="3287184">
                  <a:extLst>
                    <a:ext uri="{9D8B030D-6E8A-4147-A177-3AD203B41FA5}">
                      <a16:colId xmlns:a16="http://schemas.microsoft.com/office/drawing/2014/main" val="3613665546"/>
                    </a:ext>
                  </a:extLst>
                </a:gridCol>
              </a:tblGrid>
              <a:tr h="367908">
                <a:tc>
                  <a:txBody>
                    <a:bodyPr/>
                    <a:lstStyle/>
                    <a:p>
                      <a:endParaRPr lang="tr-TR" dirty="0"/>
                    </a:p>
                  </a:txBody>
                  <a:tcPr/>
                </a:tc>
                <a:tc>
                  <a:txBody>
                    <a:bodyPr/>
                    <a:lstStyle/>
                    <a:p>
                      <a:r>
                        <a:rPr lang="tr-TR" dirty="0"/>
                        <a:t>Kriter</a:t>
                      </a:r>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2755154454"/>
                  </a:ext>
                </a:extLst>
              </a:tr>
              <a:tr h="2023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Kist</a:t>
                      </a:r>
                    </a:p>
                    <a:p>
                      <a:endParaRPr lang="tr-TR" dirty="0"/>
                    </a:p>
                  </a:txBody>
                  <a:tcPr/>
                </a:tc>
                <a:tc>
                  <a:txBody>
                    <a:bodyPr/>
                    <a:lstStyle/>
                    <a:p>
                      <a:endParaRPr lang="tr-TR" dirty="0"/>
                    </a:p>
                    <a:p>
                      <a:r>
                        <a:rPr lang="tr-TR" dirty="0"/>
                        <a:t>Büyüklük</a:t>
                      </a:r>
                    </a:p>
                    <a:p>
                      <a:r>
                        <a:rPr lang="tr-TR" dirty="0"/>
                        <a:t>Lokalizasyon</a:t>
                      </a:r>
                    </a:p>
                    <a:p>
                      <a:r>
                        <a:rPr lang="tr-TR" dirty="0" err="1"/>
                        <a:t>Multipl</a:t>
                      </a:r>
                      <a:endParaRPr lang="tr-TR" dirty="0"/>
                    </a:p>
                    <a:p>
                      <a:r>
                        <a:rPr lang="tr-TR" dirty="0"/>
                        <a:t>Yumuşak doku </a:t>
                      </a:r>
                      <a:r>
                        <a:rPr lang="tr-TR" dirty="0" err="1"/>
                        <a:t>komponenti</a:t>
                      </a:r>
                      <a:endParaRPr lang="tr-TR" dirty="0"/>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i="1" u="sng" dirty="0"/>
                        <a:t>Endişe ettirici (</a:t>
                      </a:r>
                      <a:r>
                        <a:rPr lang="tr-TR" b="1" i="1" u="sng" dirty="0" err="1"/>
                        <a:t>worrisome</a:t>
                      </a:r>
                      <a:r>
                        <a:rPr lang="tr-TR" b="1" i="1" u="sng" dirty="0"/>
                        <a:t>):</a:t>
                      </a:r>
                    </a:p>
                    <a:p>
                      <a:r>
                        <a:rPr lang="tr-TR" dirty="0"/>
                        <a:t>Çap &gt; 3cm</a:t>
                      </a:r>
                    </a:p>
                    <a:p>
                      <a:r>
                        <a:rPr lang="tr-TR" dirty="0"/>
                        <a:t>Kalınlaşmış/ </a:t>
                      </a:r>
                      <a:r>
                        <a:rPr lang="tr-TR" dirty="0" err="1"/>
                        <a:t>Kontrastlanan</a:t>
                      </a:r>
                      <a:r>
                        <a:rPr lang="tr-TR" dirty="0"/>
                        <a:t> duvar</a:t>
                      </a:r>
                    </a:p>
                    <a:p>
                      <a:r>
                        <a:rPr lang="tr-TR" dirty="0" err="1"/>
                        <a:t>Kontrastlanmayan</a:t>
                      </a:r>
                      <a:r>
                        <a:rPr lang="tr-TR" dirty="0"/>
                        <a:t> nodül varlığı</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i="1" u="sng" dirty="0"/>
                        <a:t>Yüksek risk:</a:t>
                      </a:r>
                      <a:r>
                        <a:rPr lang="tr-TR" b="1" i="1" u="non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b="0" i="1" u="none" dirty="0" err="1"/>
                        <a:t>Kontrastlanan</a:t>
                      </a:r>
                      <a:r>
                        <a:rPr lang="tr-TR" b="0" i="1" u="none" dirty="0"/>
                        <a:t> </a:t>
                      </a:r>
                      <a:r>
                        <a:rPr lang="tr-TR" b="0" i="1" u="none" dirty="0" err="1"/>
                        <a:t>solid</a:t>
                      </a:r>
                      <a:r>
                        <a:rPr lang="tr-TR" b="0" i="1" u="none" dirty="0"/>
                        <a:t> </a:t>
                      </a:r>
                      <a:r>
                        <a:rPr lang="tr-TR" b="0" i="1" u="none" dirty="0" err="1"/>
                        <a:t>komponent</a:t>
                      </a:r>
                      <a:endParaRPr lang="tr-TR" b="0" i="1" u="none" dirty="0"/>
                    </a:p>
                    <a:p>
                      <a:endParaRPr lang="tr-TR" dirty="0"/>
                    </a:p>
                  </a:txBody>
                  <a:tcPr/>
                </a:tc>
                <a:extLst>
                  <a:ext uri="{0D108BD9-81ED-4DB2-BD59-A6C34878D82A}">
                    <a16:rowId xmlns:a16="http://schemas.microsoft.com/office/drawing/2014/main" val="2563773199"/>
                  </a:ext>
                </a:extLst>
              </a:tr>
              <a:tr h="1747561">
                <a:tc>
                  <a:txBody>
                    <a:bodyPr/>
                    <a:lstStyle/>
                    <a:p>
                      <a:r>
                        <a:rPr lang="tr-TR" dirty="0"/>
                        <a:t>Ana PK</a:t>
                      </a:r>
                    </a:p>
                  </a:txBody>
                  <a:tcPr/>
                </a:tc>
                <a:tc>
                  <a:txBody>
                    <a:bodyPr/>
                    <a:lstStyle/>
                    <a:p>
                      <a:endParaRPr lang="tr-TR" dirty="0"/>
                    </a:p>
                    <a:p>
                      <a:r>
                        <a:rPr lang="tr-TR" dirty="0" err="1"/>
                        <a:t>Duktal</a:t>
                      </a:r>
                      <a:r>
                        <a:rPr lang="tr-TR" dirty="0"/>
                        <a:t> </a:t>
                      </a:r>
                      <a:r>
                        <a:rPr lang="tr-TR" dirty="0" err="1"/>
                        <a:t>dilatasyon</a:t>
                      </a:r>
                      <a:endParaRPr lang="tr-TR" dirty="0"/>
                    </a:p>
                    <a:p>
                      <a:r>
                        <a:rPr lang="tr-TR" dirty="0"/>
                        <a:t>Kist ile bağlantı</a:t>
                      </a:r>
                    </a:p>
                    <a:p>
                      <a:r>
                        <a:rPr lang="tr-TR" dirty="0"/>
                        <a:t>Kalibre değişikliği</a:t>
                      </a:r>
                    </a:p>
                    <a:p>
                      <a:r>
                        <a:rPr lang="tr-TR" dirty="0" err="1"/>
                        <a:t>Distal</a:t>
                      </a:r>
                      <a:r>
                        <a:rPr lang="tr-TR" dirty="0"/>
                        <a:t> </a:t>
                      </a:r>
                      <a:r>
                        <a:rPr lang="tr-TR" dirty="0" err="1"/>
                        <a:t>pankreatik</a:t>
                      </a:r>
                      <a:r>
                        <a:rPr lang="tr-TR" dirty="0"/>
                        <a:t> </a:t>
                      </a:r>
                      <a:r>
                        <a:rPr lang="tr-TR" dirty="0" err="1"/>
                        <a:t>atrofi</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i="1" u="sng" dirty="0"/>
                        <a:t>Endişe ettirici (</a:t>
                      </a:r>
                      <a:r>
                        <a:rPr lang="tr-TR" b="1" i="1" u="sng" dirty="0" err="1"/>
                        <a:t>worrisome</a:t>
                      </a:r>
                      <a:r>
                        <a:rPr lang="tr-TR" b="1" i="1" u="sng" dirty="0"/>
                        <a:t>):</a:t>
                      </a:r>
                    </a:p>
                    <a:p>
                      <a:r>
                        <a:rPr lang="tr-TR" dirty="0"/>
                        <a:t>5-9 mm </a:t>
                      </a:r>
                      <a:r>
                        <a:rPr lang="tr-TR" dirty="0" err="1"/>
                        <a:t>dilatasyon</a:t>
                      </a:r>
                      <a:endParaRPr lang="tr-TR" dirty="0"/>
                    </a:p>
                    <a:p>
                      <a:r>
                        <a:rPr lang="tr-TR" dirty="0" err="1"/>
                        <a:t>Distal</a:t>
                      </a:r>
                      <a:r>
                        <a:rPr lang="tr-TR" dirty="0"/>
                        <a:t> </a:t>
                      </a:r>
                      <a:r>
                        <a:rPr lang="tr-TR" dirty="0" err="1"/>
                        <a:t>atrofi</a:t>
                      </a:r>
                      <a:r>
                        <a:rPr lang="tr-TR" dirty="0"/>
                        <a:t> ile birlikte PK çap değişikliği</a:t>
                      </a:r>
                    </a:p>
                    <a:p>
                      <a:endParaRPr lang="tr-TR" b="1" i="1" u="sng" dirty="0"/>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i="1" u="sng" dirty="0"/>
                        <a:t>Yüksek risk:</a:t>
                      </a:r>
                      <a:r>
                        <a:rPr lang="tr-TR" b="1" i="1" u="non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b="0" i="0" u="none" dirty="0"/>
                        <a:t>&gt;10 mm </a:t>
                      </a:r>
                      <a:r>
                        <a:rPr lang="tr-TR" b="0" i="0" u="none" dirty="0" err="1"/>
                        <a:t>dilatasyon</a:t>
                      </a:r>
                      <a:endParaRPr lang="tr-TR" b="0" i="0" u="none" dirty="0"/>
                    </a:p>
                    <a:p>
                      <a:endParaRPr lang="tr-TR" dirty="0"/>
                    </a:p>
                  </a:txBody>
                  <a:tcPr/>
                </a:tc>
                <a:extLst>
                  <a:ext uri="{0D108BD9-81ED-4DB2-BD59-A6C34878D82A}">
                    <a16:rowId xmlns:a16="http://schemas.microsoft.com/office/drawing/2014/main" val="967814163"/>
                  </a:ext>
                </a:extLst>
              </a:tr>
              <a:tr h="863621">
                <a:tc>
                  <a:txBody>
                    <a:bodyPr/>
                    <a:lstStyle/>
                    <a:p>
                      <a:r>
                        <a:rPr lang="tr-TR" dirty="0"/>
                        <a:t>Lenf </a:t>
                      </a:r>
                      <a:r>
                        <a:rPr lang="tr-TR" dirty="0" err="1"/>
                        <a:t>nodu</a:t>
                      </a:r>
                      <a:endParaRPr lang="tr-TR" dirty="0"/>
                    </a:p>
                  </a:txBody>
                  <a:tcPr/>
                </a:tc>
                <a:tc>
                  <a:txBody>
                    <a:bodyPr/>
                    <a:lstStyle/>
                    <a:p>
                      <a:r>
                        <a:rPr lang="tr-TR" dirty="0"/>
                        <a:t>Genişlemiş lenf </a:t>
                      </a:r>
                      <a:r>
                        <a:rPr lang="tr-TR" dirty="0" err="1"/>
                        <a:t>nodları</a:t>
                      </a:r>
                      <a:endParaRPr lang="tr-TR" dirty="0"/>
                    </a:p>
                  </a:txBody>
                  <a:tcPr/>
                </a:tc>
                <a:tc>
                  <a:txBody>
                    <a:bodyPr/>
                    <a:lstStyle/>
                    <a:p>
                      <a:r>
                        <a:rPr lang="tr-TR" b="1" i="1" u="sng" dirty="0"/>
                        <a:t>Yüksek risk:</a:t>
                      </a:r>
                      <a:r>
                        <a:rPr lang="tr-TR" b="1" i="1" u="none" dirty="0"/>
                        <a:t> </a:t>
                      </a:r>
                    </a:p>
                    <a:p>
                      <a:r>
                        <a:rPr lang="tr-TR" b="0" i="0" u="none" dirty="0"/>
                        <a:t>Mevcudiyeti, yuvarlak, koyu </a:t>
                      </a:r>
                      <a:r>
                        <a:rPr lang="tr-TR" b="0" i="0" u="none" dirty="0" err="1"/>
                        <a:t>hipoekoik</a:t>
                      </a:r>
                      <a:endParaRPr lang="tr-TR" dirty="0"/>
                    </a:p>
                  </a:txBody>
                  <a:tcPr/>
                </a:tc>
                <a:tc>
                  <a:txBody>
                    <a:bodyPr/>
                    <a:lstStyle/>
                    <a:p>
                      <a:endParaRPr lang="tr-TR" dirty="0"/>
                    </a:p>
                  </a:txBody>
                  <a:tcPr/>
                </a:tc>
                <a:extLst>
                  <a:ext uri="{0D108BD9-81ED-4DB2-BD59-A6C34878D82A}">
                    <a16:rowId xmlns:a16="http://schemas.microsoft.com/office/drawing/2014/main" val="3044328091"/>
                  </a:ext>
                </a:extLst>
              </a:tr>
            </a:tbl>
          </a:graphicData>
        </a:graphic>
      </p:graphicFrame>
    </p:spTree>
    <p:extLst>
      <p:ext uri="{BB962C8B-B14F-4D97-AF65-F5344CB8AC3E}">
        <p14:creationId xmlns:p14="http://schemas.microsoft.com/office/powerpoint/2010/main" val="612228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0E7CF8A-0316-4F49-A611-486BB211662F}"/>
              </a:ext>
            </a:extLst>
          </p:cNvPr>
          <p:cNvSpPr>
            <a:spLocks noGrp="1"/>
          </p:cNvSpPr>
          <p:nvPr>
            <p:ph type="title"/>
          </p:nvPr>
        </p:nvSpPr>
        <p:spPr/>
        <p:txBody>
          <a:bodyPr/>
          <a:lstStyle/>
          <a:p>
            <a:endParaRPr lang="tr-TR" dirty="0"/>
          </a:p>
        </p:txBody>
      </p:sp>
      <p:pic>
        <p:nvPicPr>
          <p:cNvPr id="4" name="İçerik Yer Tutucusu 3">
            <a:extLst>
              <a:ext uri="{FF2B5EF4-FFF2-40B4-BE49-F238E27FC236}">
                <a16:creationId xmlns:a16="http://schemas.microsoft.com/office/drawing/2014/main" id="{17292EE1-9E27-4341-BF90-2498C28D4185}"/>
              </a:ext>
            </a:extLst>
          </p:cNvPr>
          <p:cNvPicPr>
            <a:picLocks noGrp="1" noChangeAspect="1"/>
          </p:cNvPicPr>
          <p:nvPr>
            <p:ph idx="1"/>
          </p:nvPr>
        </p:nvPicPr>
        <p:blipFill>
          <a:blip r:embed="rId2" cstate="print"/>
          <a:stretch>
            <a:fillRect/>
          </a:stretch>
        </p:blipFill>
        <p:spPr>
          <a:xfrm>
            <a:off x="29149" y="1162878"/>
            <a:ext cx="12162851" cy="4714398"/>
          </a:xfrm>
          <a:prstGeom prst="rect">
            <a:avLst/>
          </a:prstGeom>
          <a:solidFill>
            <a:schemeClr val="accent2"/>
          </a:solidFill>
        </p:spPr>
      </p:pic>
      <p:sp>
        <p:nvSpPr>
          <p:cNvPr id="3" name="Dikdörtgen 2">
            <a:extLst>
              <a:ext uri="{FF2B5EF4-FFF2-40B4-BE49-F238E27FC236}">
                <a16:creationId xmlns:a16="http://schemas.microsoft.com/office/drawing/2014/main" id="{0302B6F8-7B24-453F-ADD0-5FBF4D8D94AC}"/>
              </a:ext>
            </a:extLst>
          </p:cNvPr>
          <p:cNvSpPr/>
          <p:nvPr/>
        </p:nvSpPr>
        <p:spPr>
          <a:xfrm>
            <a:off x="8812690" y="978212"/>
            <a:ext cx="2569118" cy="369332"/>
          </a:xfrm>
          <a:prstGeom prst="rect">
            <a:avLst/>
          </a:prstGeom>
        </p:spPr>
        <p:txBody>
          <a:bodyPr wrap="square">
            <a:spAutoFit/>
          </a:bodyPr>
          <a:lstStyle/>
          <a:p>
            <a:r>
              <a:rPr lang="tr-TR" dirty="0" err="1">
                <a:solidFill>
                  <a:srgbClr val="FF0000"/>
                </a:solidFill>
              </a:rPr>
              <a:t>Fukuoka</a:t>
            </a:r>
            <a:r>
              <a:rPr lang="tr-TR" dirty="0">
                <a:solidFill>
                  <a:srgbClr val="FF0000"/>
                </a:solidFill>
              </a:rPr>
              <a:t> </a:t>
            </a:r>
            <a:r>
              <a:rPr lang="tr-TR" dirty="0" err="1">
                <a:solidFill>
                  <a:srgbClr val="FF0000"/>
                </a:solidFill>
              </a:rPr>
              <a:t>Guideline</a:t>
            </a:r>
            <a:r>
              <a:rPr lang="tr-TR" dirty="0">
                <a:solidFill>
                  <a:srgbClr val="FF0000"/>
                </a:solidFill>
              </a:rPr>
              <a:t> 2012</a:t>
            </a:r>
          </a:p>
        </p:txBody>
      </p:sp>
      <p:cxnSp>
        <p:nvCxnSpPr>
          <p:cNvPr id="6" name="Düz Bağlayıcı 5">
            <a:extLst>
              <a:ext uri="{FF2B5EF4-FFF2-40B4-BE49-F238E27FC236}">
                <a16:creationId xmlns:a16="http://schemas.microsoft.com/office/drawing/2014/main" id="{434F0DD9-32D4-4220-9601-64C4B5F542CF}"/>
              </a:ext>
            </a:extLst>
          </p:cNvPr>
          <p:cNvCxnSpPr/>
          <p:nvPr/>
        </p:nvCxnSpPr>
        <p:spPr>
          <a:xfrm>
            <a:off x="2279374" y="4280452"/>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2BA9BD63-2B75-48D8-BD0B-384A2BD98B2A}"/>
              </a:ext>
            </a:extLst>
          </p:cNvPr>
          <p:cNvCxnSpPr/>
          <p:nvPr/>
        </p:nvCxnSpPr>
        <p:spPr>
          <a:xfrm>
            <a:off x="3969030" y="4287080"/>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8D4895FC-0E84-4C6F-BC03-6E894118724D}"/>
              </a:ext>
            </a:extLst>
          </p:cNvPr>
          <p:cNvCxnSpPr>
            <a:cxnSpLocks/>
          </p:cNvCxnSpPr>
          <p:nvPr/>
        </p:nvCxnSpPr>
        <p:spPr>
          <a:xfrm>
            <a:off x="7109796" y="4273828"/>
            <a:ext cx="1914934" cy="1325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9F762268-8E56-4E4C-B8CF-1ABC4D9B3768}"/>
              </a:ext>
            </a:extLst>
          </p:cNvPr>
          <p:cNvSpPr/>
          <p:nvPr/>
        </p:nvSpPr>
        <p:spPr>
          <a:xfrm>
            <a:off x="276226" y="5106860"/>
            <a:ext cx="1645338" cy="2084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Düz Bağlayıcı 10">
            <a:extLst>
              <a:ext uri="{FF2B5EF4-FFF2-40B4-BE49-F238E27FC236}">
                <a16:creationId xmlns:a16="http://schemas.microsoft.com/office/drawing/2014/main" id="{2AF2EEF5-45E0-4B29-95B4-2FEDCE25015F}"/>
              </a:ext>
            </a:extLst>
          </p:cNvPr>
          <p:cNvCxnSpPr/>
          <p:nvPr/>
        </p:nvCxnSpPr>
        <p:spPr>
          <a:xfrm>
            <a:off x="7195939" y="3935900"/>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A6552EBF-FC95-4364-B3A7-F7FC1A1F47E1}"/>
              </a:ext>
            </a:extLst>
          </p:cNvPr>
          <p:cNvCxnSpPr/>
          <p:nvPr/>
        </p:nvCxnSpPr>
        <p:spPr>
          <a:xfrm>
            <a:off x="299056" y="3922646"/>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Düz Bağlayıcı 4">
            <a:extLst>
              <a:ext uri="{FF2B5EF4-FFF2-40B4-BE49-F238E27FC236}">
                <a16:creationId xmlns:a16="http://schemas.microsoft.com/office/drawing/2014/main" id="{6636EBFD-EE49-F3A9-388B-F6A399F83A7A}"/>
              </a:ext>
            </a:extLst>
          </p:cNvPr>
          <p:cNvCxnSpPr>
            <a:cxnSpLocks/>
          </p:cNvCxnSpPr>
          <p:nvPr/>
        </p:nvCxnSpPr>
        <p:spPr>
          <a:xfrm>
            <a:off x="9462060" y="5261113"/>
            <a:ext cx="246489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4A27A1CF-347F-58CE-1678-DD59125EF295}"/>
              </a:ext>
            </a:extLst>
          </p:cNvPr>
          <p:cNvCxnSpPr/>
          <p:nvPr/>
        </p:nvCxnSpPr>
        <p:spPr>
          <a:xfrm>
            <a:off x="2769308" y="3922646"/>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DD4932BC-297B-CDCB-0DFE-C14EE9DF0FC9}"/>
              </a:ext>
            </a:extLst>
          </p:cNvPr>
          <p:cNvCxnSpPr>
            <a:cxnSpLocks/>
          </p:cNvCxnSpPr>
          <p:nvPr/>
        </p:nvCxnSpPr>
        <p:spPr>
          <a:xfrm>
            <a:off x="326358" y="4877995"/>
            <a:ext cx="156791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671976FD-D18F-D65F-C0B6-2EFDA1A70B2E}"/>
              </a:ext>
            </a:extLst>
          </p:cNvPr>
          <p:cNvCxnSpPr/>
          <p:nvPr/>
        </p:nvCxnSpPr>
        <p:spPr>
          <a:xfrm>
            <a:off x="491122" y="5053635"/>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8280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C02CA6A-7A0E-44C9-A1D5-0707E4AE6616}"/>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CE349913-0BF3-4879-99E7-C34859A6AA06}"/>
              </a:ext>
            </a:extLst>
          </p:cNvPr>
          <p:cNvPicPr>
            <a:picLocks noGrp="1" noChangeAspect="1"/>
          </p:cNvPicPr>
          <p:nvPr>
            <p:ph idx="1"/>
          </p:nvPr>
        </p:nvPicPr>
        <p:blipFill>
          <a:blip r:embed="rId2" cstate="print"/>
          <a:stretch>
            <a:fillRect/>
          </a:stretch>
        </p:blipFill>
        <p:spPr>
          <a:xfrm>
            <a:off x="438294" y="365125"/>
            <a:ext cx="10176697" cy="6452616"/>
          </a:xfrm>
          <a:prstGeom prst="rect">
            <a:avLst/>
          </a:prstGeom>
        </p:spPr>
      </p:pic>
      <p:sp>
        <p:nvSpPr>
          <p:cNvPr id="6" name="Dikdörtgen 5">
            <a:extLst>
              <a:ext uri="{FF2B5EF4-FFF2-40B4-BE49-F238E27FC236}">
                <a16:creationId xmlns:a16="http://schemas.microsoft.com/office/drawing/2014/main" id="{E9B908C4-A37F-429A-936B-C59F3477E157}"/>
              </a:ext>
            </a:extLst>
          </p:cNvPr>
          <p:cNvSpPr/>
          <p:nvPr/>
        </p:nvSpPr>
        <p:spPr>
          <a:xfrm>
            <a:off x="980660" y="5857462"/>
            <a:ext cx="2199861" cy="1855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89396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9E77A7F-6539-499B-83E8-D44C0D12F347}"/>
              </a:ext>
            </a:extLst>
          </p:cNvPr>
          <p:cNvSpPr>
            <a:spLocks noGrp="1"/>
          </p:cNvSpPr>
          <p:nvPr>
            <p:ph type="title"/>
          </p:nvPr>
        </p:nvSpPr>
        <p:spPr/>
        <p:txBody>
          <a:bodyPr/>
          <a:lstStyle/>
          <a:p>
            <a:endParaRPr lang="tr-TR"/>
          </a:p>
        </p:txBody>
      </p:sp>
      <p:pic>
        <p:nvPicPr>
          <p:cNvPr id="4" name="Picture 4">
            <a:extLst>
              <a:ext uri="{FF2B5EF4-FFF2-40B4-BE49-F238E27FC236}">
                <a16:creationId xmlns:a16="http://schemas.microsoft.com/office/drawing/2014/main" id="{07E2BE95-BA08-4A07-B28F-50F1BB9E344E}"/>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08313" y="0"/>
            <a:ext cx="7765773" cy="6876650"/>
          </a:xfrm>
          <a:noFill/>
          <a:ln/>
        </p:spPr>
      </p:pic>
      <p:sp>
        <p:nvSpPr>
          <p:cNvPr id="5" name="Dikdörtgen 4">
            <a:extLst>
              <a:ext uri="{FF2B5EF4-FFF2-40B4-BE49-F238E27FC236}">
                <a16:creationId xmlns:a16="http://schemas.microsoft.com/office/drawing/2014/main" id="{5514858A-42A6-42AA-988A-1939505A5A84}"/>
              </a:ext>
            </a:extLst>
          </p:cNvPr>
          <p:cNvSpPr/>
          <p:nvPr/>
        </p:nvSpPr>
        <p:spPr>
          <a:xfrm>
            <a:off x="4338430" y="1637680"/>
            <a:ext cx="843170" cy="6284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a:extLst>
              <a:ext uri="{FF2B5EF4-FFF2-40B4-BE49-F238E27FC236}">
                <a16:creationId xmlns:a16="http://schemas.microsoft.com/office/drawing/2014/main" id="{2F8DF671-8BF9-4922-A426-C6E312270646}"/>
              </a:ext>
            </a:extLst>
          </p:cNvPr>
          <p:cNvSpPr/>
          <p:nvPr/>
        </p:nvSpPr>
        <p:spPr>
          <a:xfrm>
            <a:off x="5643768" y="1631056"/>
            <a:ext cx="1234110" cy="6350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id="{26E63303-F95C-47F2-80AD-94F12328F5CC}"/>
              </a:ext>
            </a:extLst>
          </p:cNvPr>
          <p:cNvSpPr/>
          <p:nvPr/>
        </p:nvSpPr>
        <p:spPr>
          <a:xfrm>
            <a:off x="5676900" y="4591878"/>
            <a:ext cx="1234110" cy="33130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41144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28EB30-BF5B-4302-93D0-72DF4C16085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37893DF-2889-487B-80D3-EF3A2A7FB872}"/>
              </a:ext>
            </a:extLst>
          </p:cNvPr>
          <p:cNvSpPr>
            <a:spLocks noGrp="1"/>
          </p:cNvSpPr>
          <p:nvPr>
            <p:ph idx="1"/>
          </p:nvPr>
        </p:nvSpPr>
        <p:spPr/>
        <p:txBody>
          <a:bodyPr/>
          <a:lstStyle/>
          <a:p>
            <a:endParaRPr lang="tr-TR"/>
          </a:p>
        </p:txBody>
      </p:sp>
      <p:pic>
        <p:nvPicPr>
          <p:cNvPr id="30722" name="Picture 2" descr="Diagnosis of cystic neoplasm (3) &lt;  Brugge WR et al. N Engl J Med 2004;351:1218-26&gt; &lt;ul&gt;&lt;li&gt;Tumor markers:   &lt;/li&gt;&lt;/ul&gt;&lt;ul...">
            <a:extLst>
              <a:ext uri="{FF2B5EF4-FFF2-40B4-BE49-F238E27FC236}">
                <a16:creationId xmlns:a16="http://schemas.microsoft.com/office/drawing/2014/main" id="{EB64A67C-4B26-4C33-97BB-937D28A61B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657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7EA213-5C77-4736-A45F-C652033F7B5D}"/>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9FBE0B31-144D-4DE6-B97E-5ED95E640081}"/>
              </a:ext>
            </a:extLst>
          </p:cNvPr>
          <p:cNvSpPr>
            <a:spLocks noGrp="1"/>
          </p:cNvSpPr>
          <p:nvPr>
            <p:ph idx="1"/>
          </p:nvPr>
        </p:nvSpPr>
        <p:spPr>
          <a:xfrm>
            <a:off x="838200" y="2199861"/>
            <a:ext cx="10515600" cy="3977102"/>
          </a:xfrm>
        </p:spPr>
        <p:txBody>
          <a:bodyPr/>
          <a:lstStyle/>
          <a:p>
            <a:r>
              <a:rPr lang="tr-TR" altLang="tr-TR" dirty="0"/>
              <a:t>CEA </a:t>
            </a:r>
            <a:r>
              <a:rPr lang="tr-TR" altLang="tr-TR" dirty="0" err="1"/>
              <a:t>cut</a:t>
            </a:r>
            <a:r>
              <a:rPr lang="tr-TR" altLang="tr-TR" dirty="0"/>
              <a:t> </a:t>
            </a:r>
            <a:r>
              <a:rPr lang="tr-TR" altLang="tr-TR" dirty="0" err="1"/>
              <a:t>off</a:t>
            </a:r>
            <a:r>
              <a:rPr lang="tr-TR" altLang="tr-TR" dirty="0"/>
              <a:t> 192 </a:t>
            </a:r>
            <a:r>
              <a:rPr lang="tr-TR" altLang="tr-TR" dirty="0" err="1"/>
              <a:t>ng</a:t>
            </a:r>
            <a:r>
              <a:rPr lang="tr-TR" altLang="tr-TR" dirty="0"/>
              <a:t>/</a:t>
            </a:r>
            <a:r>
              <a:rPr lang="tr-TR" altLang="tr-TR" dirty="0" err="1"/>
              <a:t>mL</a:t>
            </a:r>
            <a:r>
              <a:rPr lang="tr-TR" altLang="tr-TR" dirty="0"/>
              <a:t> (%75 </a:t>
            </a:r>
            <a:r>
              <a:rPr lang="tr-TR" altLang="tr-TR" dirty="0" err="1"/>
              <a:t>sens</a:t>
            </a:r>
            <a:r>
              <a:rPr lang="tr-TR" altLang="tr-TR" dirty="0"/>
              <a:t>, %84 </a:t>
            </a:r>
            <a:r>
              <a:rPr lang="tr-TR" altLang="tr-TR" dirty="0" err="1"/>
              <a:t>spes</a:t>
            </a:r>
            <a:r>
              <a:rPr lang="tr-TR" altLang="tr-TR" dirty="0"/>
              <a:t>)</a:t>
            </a:r>
          </a:p>
          <a:p>
            <a:endParaRPr lang="tr-TR" altLang="tr-TR" dirty="0"/>
          </a:p>
          <a:p>
            <a:endParaRPr lang="tr-TR" altLang="tr-TR" dirty="0"/>
          </a:p>
          <a:p>
            <a:r>
              <a:rPr lang="tr-TR" altLang="tr-TR" dirty="0"/>
              <a:t>CEA&lt;5 </a:t>
            </a:r>
            <a:r>
              <a:rPr lang="tr-TR" altLang="tr-TR" dirty="0" err="1"/>
              <a:t>ng</a:t>
            </a:r>
            <a:r>
              <a:rPr lang="tr-TR" altLang="tr-TR" dirty="0"/>
              <a:t>/</a:t>
            </a:r>
            <a:r>
              <a:rPr lang="tr-TR" altLang="tr-TR" dirty="0" err="1"/>
              <a:t>mL</a:t>
            </a:r>
            <a:r>
              <a:rPr lang="tr-TR" altLang="tr-TR" dirty="0"/>
              <a:t> </a:t>
            </a:r>
            <a:r>
              <a:rPr lang="tr-TR" altLang="tr-TR" dirty="0">
                <a:sym typeface="Wingdings" panose="05000000000000000000" pitchFamily="2" charset="2"/>
              </a:rPr>
              <a:t> %7 </a:t>
            </a:r>
            <a:r>
              <a:rPr lang="tr-TR" altLang="tr-TR" dirty="0" err="1">
                <a:sym typeface="Wingdings" panose="05000000000000000000" pitchFamily="2" charset="2"/>
              </a:rPr>
              <a:t>müsinöz</a:t>
            </a:r>
            <a:r>
              <a:rPr lang="tr-TR" altLang="tr-TR" dirty="0">
                <a:sym typeface="Wingdings" panose="05000000000000000000" pitchFamily="2" charset="2"/>
              </a:rPr>
              <a:t> </a:t>
            </a:r>
            <a:r>
              <a:rPr lang="tr-TR" altLang="tr-TR" dirty="0" err="1">
                <a:sym typeface="Wingdings" panose="05000000000000000000" pitchFamily="2" charset="2"/>
              </a:rPr>
              <a:t>kistadenom</a:t>
            </a:r>
            <a:r>
              <a:rPr lang="tr-TR" altLang="tr-TR" dirty="0">
                <a:sym typeface="Wingdings" panose="05000000000000000000" pitchFamily="2" charset="2"/>
              </a:rPr>
              <a:t>, tüm </a:t>
            </a:r>
            <a:r>
              <a:rPr lang="tr-TR" altLang="tr-TR" dirty="0" err="1">
                <a:sym typeface="Wingdings" panose="05000000000000000000" pitchFamily="2" charset="2"/>
              </a:rPr>
              <a:t>seröz</a:t>
            </a:r>
            <a:r>
              <a:rPr lang="tr-TR" altLang="tr-TR" dirty="0">
                <a:sym typeface="Wingdings" panose="05000000000000000000" pitchFamily="2" charset="2"/>
              </a:rPr>
              <a:t> </a:t>
            </a:r>
            <a:r>
              <a:rPr lang="tr-TR" altLang="tr-TR" dirty="0" err="1">
                <a:sym typeface="Wingdings" panose="05000000000000000000" pitchFamily="2" charset="2"/>
              </a:rPr>
              <a:t>kistadenomlar</a:t>
            </a:r>
            <a:endParaRPr lang="tr-TR" altLang="tr-TR" dirty="0"/>
          </a:p>
          <a:p>
            <a:endParaRPr lang="tr-TR" dirty="0"/>
          </a:p>
        </p:txBody>
      </p:sp>
      <p:sp>
        <p:nvSpPr>
          <p:cNvPr id="4" name="Rectangle 3">
            <a:extLst>
              <a:ext uri="{FF2B5EF4-FFF2-40B4-BE49-F238E27FC236}">
                <a16:creationId xmlns:a16="http://schemas.microsoft.com/office/drawing/2014/main" id="{05CA8EE7-8F52-4583-A560-DC54A5A48A31}"/>
              </a:ext>
            </a:extLst>
          </p:cNvPr>
          <p:cNvSpPr txBox="1">
            <a:spLocks noChangeArrowheads="1"/>
          </p:cNvSpPr>
          <p:nvPr/>
        </p:nvSpPr>
        <p:spPr>
          <a:xfrm>
            <a:off x="-815009" y="2607365"/>
            <a:ext cx="8229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tr-TR" altLang="tr-TR" dirty="0"/>
          </a:p>
        </p:txBody>
      </p:sp>
    </p:spTree>
    <p:extLst>
      <p:ext uri="{BB962C8B-B14F-4D97-AF65-F5344CB8AC3E}">
        <p14:creationId xmlns:p14="http://schemas.microsoft.com/office/powerpoint/2010/main" val="775266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E164978-A540-41A3-B8A3-276F3FCF3F74}"/>
              </a:ext>
            </a:extLst>
          </p:cNvPr>
          <p:cNvSpPr>
            <a:spLocks noGrp="1" noChangeArrowheads="1"/>
          </p:cNvSpPr>
          <p:nvPr>
            <p:ph type="title"/>
          </p:nvPr>
        </p:nvSpPr>
        <p:spPr/>
        <p:txBody>
          <a:bodyPr/>
          <a:lstStyle/>
          <a:p>
            <a:r>
              <a:rPr lang="tr-TR" altLang="tr-TR" sz="4000" b="1" i="1" dirty="0" err="1">
                <a:solidFill>
                  <a:srgbClr val="FF0000"/>
                </a:solidFill>
              </a:rPr>
              <a:t>Malignite</a:t>
            </a:r>
            <a:r>
              <a:rPr lang="tr-TR" altLang="tr-TR" sz="4000" b="1" i="1" dirty="0">
                <a:solidFill>
                  <a:srgbClr val="FF0000"/>
                </a:solidFill>
              </a:rPr>
              <a:t> kriterleri </a:t>
            </a:r>
            <a:r>
              <a:rPr lang="tr-TR" altLang="tr-TR" sz="4000" i="1" dirty="0">
                <a:solidFill>
                  <a:srgbClr val="FF0000"/>
                </a:solidFill>
              </a:rPr>
              <a:t/>
            </a:r>
            <a:br>
              <a:rPr lang="tr-TR" altLang="tr-TR" sz="4000" i="1" dirty="0">
                <a:solidFill>
                  <a:srgbClr val="FF0000"/>
                </a:solidFill>
              </a:rPr>
            </a:br>
            <a:r>
              <a:rPr lang="tr-TR" altLang="tr-TR" sz="3200" b="1" i="1" dirty="0">
                <a:solidFill>
                  <a:srgbClr val="FF0000"/>
                </a:solidFill>
              </a:rPr>
              <a:t>(%91 </a:t>
            </a:r>
            <a:r>
              <a:rPr lang="tr-TR" altLang="tr-TR" sz="3200" b="1" i="1" dirty="0" err="1">
                <a:solidFill>
                  <a:srgbClr val="FF0000"/>
                </a:solidFill>
              </a:rPr>
              <a:t>sens</a:t>
            </a:r>
            <a:r>
              <a:rPr lang="tr-TR" altLang="tr-TR" sz="3200" b="1" i="1" dirty="0">
                <a:solidFill>
                  <a:srgbClr val="FF0000"/>
                </a:solidFill>
              </a:rPr>
              <a:t>, %60 </a:t>
            </a:r>
            <a:r>
              <a:rPr lang="tr-TR" altLang="tr-TR" sz="3200" b="1" i="1" dirty="0" err="1">
                <a:solidFill>
                  <a:srgbClr val="FF0000"/>
                </a:solidFill>
              </a:rPr>
              <a:t>spes</a:t>
            </a:r>
            <a:r>
              <a:rPr lang="tr-TR" altLang="tr-TR" sz="3200" b="1" i="1" dirty="0">
                <a:solidFill>
                  <a:srgbClr val="FF0000"/>
                </a:solidFill>
              </a:rPr>
              <a:t> ile):</a:t>
            </a:r>
          </a:p>
        </p:txBody>
      </p:sp>
      <p:sp>
        <p:nvSpPr>
          <p:cNvPr id="11267" name="Rectangle 3">
            <a:extLst>
              <a:ext uri="{FF2B5EF4-FFF2-40B4-BE49-F238E27FC236}">
                <a16:creationId xmlns:a16="http://schemas.microsoft.com/office/drawing/2014/main" id="{0E88C9D4-62EB-4F86-9EF9-1CC700AABB22}"/>
              </a:ext>
            </a:extLst>
          </p:cNvPr>
          <p:cNvSpPr>
            <a:spLocks noGrp="1" noChangeArrowheads="1"/>
          </p:cNvSpPr>
          <p:nvPr>
            <p:ph type="body" idx="1"/>
          </p:nvPr>
        </p:nvSpPr>
        <p:spPr/>
        <p:txBody>
          <a:bodyPr>
            <a:normAutofit fontScale="92500" lnSpcReduction="20000"/>
          </a:bodyPr>
          <a:lstStyle/>
          <a:p>
            <a:pPr>
              <a:lnSpc>
                <a:spcPct val="80000"/>
              </a:lnSpc>
            </a:pPr>
            <a:r>
              <a:rPr lang="tr-TR" altLang="tr-TR" dirty="0"/>
              <a:t>&gt;3mm kist duvar kalınlığı</a:t>
            </a:r>
          </a:p>
          <a:p>
            <a:pPr>
              <a:lnSpc>
                <a:spcPct val="80000"/>
              </a:lnSpc>
            </a:pPr>
            <a:endParaRPr lang="tr-TR" altLang="tr-TR" dirty="0"/>
          </a:p>
          <a:p>
            <a:pPr>
              <a:lnSpc>
                <a:spcPct val="80000"/>
              </a:lnSpc>
            </a:pPr>
            <a:r>
              <a:rPr lang="tr-TR" altLang="tr-TR" dirty="0"/>
              <a:t>≥4 mm </a:t>
            </a:r>
            <a:r>
              <a:rPr lang="tr-TR" altLang="tr-TR" dirty="0" err="1"/>
              <a:t>protrüzyon</a:t>
            </a:r>
            <a:r>
              <a:rPr lang="tr-TR" altLang="tr-TR" dirty="0"/>
              <a:t> (Ana kanal, yan dal </a:t>
            </a:r>
            <a:r>
              <a:rPr lang="tr-TR" altLang="tr-TR" dirty="0" err="1"/>
              <a:t>IPMN’ler</a:t>
            </a:r>
            <a:r>
              <a:rPr lang="tr-TR" altLang="tr-TR" dirty="0"/>
              <a:t>)</a:t>
            </a:r>
          </a:p>
          <a:p>
            <a:pPr>
              <a:lnSpc>
                <a:spcPct val="80000"/>
              </a:lnSpc>
            </a:pPr>
            <a:endParaRPr lang="tr-TR" altLang="tr-TR" dirty="0"/>
          </a:p>
          <a:p>
            <a:pPr>
              <a:lnSpc>
                <a:spcPct val="80000"/>
              </a:lnSpc>
            </a:pPr>
            <a:r>
              <a:rPr lang="tr-TR" altLang="tr-TR" dirty="0"/>
              <a:t>&gt;10 mm </a:t>
            </a:r>
            <a:r>
              <a:rPr lang="tr-TR" altLang="tr-TR" dirty="0" err="1"/>
              <a:t>intrakistik</a:t>
            </a:r>
            <a:r>
              <a:rPr lang="tr-TR" altLang="tr-TR" dirty="0"/>
              <a:t> </a:t>
            </a:r>
            <a:r>
              <a:rPr lang="tr-TR" altLang="tr-TR" dirty="0" err="1"/>
              <a:t>kompartman</a:t>
            </a:r>
            <a:r>
              <a:rPr lang="tr-TR" altLang="tr-TR" dirty="0"/>
              <a:t>/ </a:t>
            </a:r>
            <a:r>
              <a:rPr lang="tr-TR" altLang="tr-TR" dirty="0" err="1"/>
              <a:t>makroseptasyon</a:t>
            </a:r>
            <a:endParaRPr lang="tr-TR" altLang="tr-TR" dirty="0"/>
          </a:p>
          <a:p>
            <a:pPr>
              <a:lnSpc>
                <a:spcPct val="80000"/>
              </a:lnSpc>
            </a:pPr>
            <a:endParaRPr lang="tr-TR" altLang="tr-TR" dirty="0"/>
          </a:p>
          <a:p>
            <a:pPr>
              <a:lnSpc>
                <a:spcPct val="80000"/>
              </a:lnSpc>
            </a:pPr>
            <a:r>
              <a:rPr lang="tr-TR" altLang="tr-TR" dirty="0" err="1"/>
              <a:t>İntramural</a:t>
            </a:r>
            <a:r>
              <a:rPr lang="tr-TR" altLang="tr-TR" dirty="0"/>
              <a:t> kitle</a:t>
            </a:r>
          </a:p>
          <a:p>
            <a:pPr>
              <a:lnSpc>
                <a:spcPct val="80000"/>
              </a:lnSpc>
            </a:pPr>
            <a:endParaRPr lang="tr-TR" altLang="tr-TR" dirty="0"/>
          </a:p>
          <a:p>
            <a:pPr>
              <a:lnSpc>
                <a:spcPct val="80000"/>
              </a:lnSpc>
            </a:pPr>
            <a:r>
              <a:rPr lang="tr-TR" altLang="tr-TR" dirty="0"/>
              <a:t>Ana </a:t>
            </a:r>
            <a:r>
              <a:rPr lang="tr-TR" altLang="tr-TR" dirty="0" err="1"/>
              <a:t>pankreatik</a:t>
            </a:r>
            <a:r>
              <a:rPr lang="tr-TR" altLang="tr-TR" dirty="0"/>
              <a:t> kanalda </a:t>
            </a:r>
            <a:r>
              <a:rPr lang="tr-TR" altLang="tr-TR" dirty="0" err="1"/>
              <a:t>kistik</a:t>
            </a:r>
            <a:r>
              <a:rPr lang="tr-TR" altLang="tr-TR" dirty="0"/>
              <a:t> </a:t>
            </a:r>
            <a:r>
              <a:rPr lang="tr-TR" altLang="tr-TR" dirty="0" err="1"/>
              <a:t>dilatasyon</a:t>
            </a:r>
            <a:endParaRPr lang="tr-TR" altLang="tr-TR" dirty="0"/>
          </a:p>
          <a:p>
            <a:pPr>
              <a:lnSpc>
                <a:spcPct val="80000"/>
              </a:lnSpc>
            </a:pPr>
            <a:endParaRPr lang="tr-TR" altLang="tr-TR" dirty="0"/>
          </a:p>
          <a:p>
            <a:r>
              <a:rPr lang="tr-TR" altLang="tr-TR" dirty="0"/>
              <a:t>Kist ile birlikte </a:t>
            </a:r>
            <a:r>
              <a:rPr lang="tr-TR" altLang="tr-TR" dirty="0" err="1"/>
              <a:t>hipoekoik</a:t>
            </a:r>
            <a:r>
              <a:rPr lang="tr-TR" altLang="tr-TR" dirty="0"/>
              <a:t> </a:t>
            </a:r>
            <a:r>
              <a:rPr lang="tr-TR" altLang="tr-TR" dirty="0" err="1"/>
              <a:t>mass</a:t>
            </a:r>
            <a:r>
              <a:rPr lang="tr-TR" altLang="tr-TR" dirty="0"/>
              <a:t> </a:t>
            </a:r>
            <a:r>
              <a:rPr lang="tr-TR" altLang="tr-TR" dirty="0" err="1"/>
              <a:t>adenoca’yı</a:t>
            </a:r>
            <a:r>
              <a:rPr lang="tr-TR" altLang="tr-TR" dirty="0"/>
              <a:t> düşündürür. </a:t>
            </a:r>
          </a:p>
          <a:p>
            <a:pPr>
              <a:lnSpc>
                <a:spcPct val="80000"/>
              </a:lnSpc>
            </a:pPr>
            <a:endParaRPr lang="tr-TR" altLang="tr-TR" dirty="0"/>
          </a:p>
        </p:txBody>
      </p:sp>
    </p:spTree>
    <p:extLst>
      <p:ext uri="{BB962C8B-B14F-4D97-AF65-F5344CB8AC3E}">
        <p14:creationId xmlns:p14="http://schemas.microsoft.com/office/powerpoint/2010/main" val="1213443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2AAE7B5-ACC5-4AD9-936F-9769009BC8F8}"/>
              </a:ext>
            </a:extLst>
          </p:cNvPr>
          <p:cNvSpPr>
            <a:spLocks noGrp="1"/>
          </p:cNvSpPr>
          <p:nvPr>
            <p:ph type="title"/>
          </p:nvPr>
        </p:nvSpPr>
        <p:spPr>
          <a:xfrm>
            <a:off x="838200" y="760549"/>
            <a:ext cx="10515600" cy="219909"/>
          </a:xfrm>
        </p:spPr>
        <p:txBody>
          <a:bodyPr>
            <a:normAutofit fontScale="90000"/>
          </a:bodyPr>
          <a:lstStyle/>
          <a:p>
            <a:r>
              <a:rPr lang="tr-TR" dirty="0"/>
              <a:t>                          </a:t>
            </a:r>
            <a:r>
              <a:rPr lang="tr-TR" sz="4000" dirty="0"/>
              <a:t>ASGE 2016</a:t>
            </a:r>
            <a:br>
              <a:rPr lang="tr-TR" sz="4000" dirty="0"/>
            </a:br>
            <a:r>
              <a:rPr lang="tr-TR" sz="4000" dirty="0"/>
              <a:t>                 EUS ile Tanı: EUS morfolojisi</a:t>
            </a:r>
            <a:r>
              <a:rPr lang="tr-TR" dirty="0"/>
              <a:t/>
            </a:r>
            <a:br>
              <a:rPr lang="tr-TR" dirty="0"/>
            </a:br>
            <a:endParaRPr lang="tr-TR" dirty="0"/>
          </a:p>
        </p:txBody>
      </p:sp>
      <p:sp>
        <p:nvSpPr>
          <p:cNvPr id="3" name="İçerik Yer Tutucusu 2">
            <a:extLst>
              <a:ext uri="{FF2B5EF4-FFF2-40B4-BE49-F238E27FC236}">
                <a16:creationId xmlns:a16="http://schemas.microsoft.com/office/drawing/2014/main" id="{74AC0403-7987-41DD-B57A-F175A85B3613}"/>
              </a:ext>
            </a:extLst>
          </p:cNvPr>
          <p:cNvSpPr>
            <a:spLocks noGrp="1"/>
          </p:cNvSpPr>
          <p:nvPr>
            <p:ph idx="1"/>
          </p:nvPr>
        </p:nvSpPr>
        <p:spPr>
          <a:xfrm>
            <a:off x="39757" y="1086678"/>
            <a:ext cx="11314043" cy="4570000"/>
          </a:xfrm>
        </p:spPr>
        <p:txBody>
          <a:bodyPr>
            <a:normAutofit/>
          </a:bodyPr>
          <a:lstStyle/>
          <a:p>
            <a:r>
              <a:rPr lang="tr-TR" sz="2000" b="1" dirty="0">
                <a:solidFill>
                  <a:srgbClr val="FF0000"/>
                </a:solidFill>
              </a:rPr>
              <a:t>Cerrahi histoloji referans </a:t>
            </a:r>
            <a:r>
              <a:rPr lang="tr-TR" sz="2000" b="1" dirty="0" err="1">
                <a:solidFill>
                  <a:srgbClr val="FF0000"/>
                </a:solidFill>
              </a:rPr>
              <a:t>std</a:t>
            </a:r>
            <a:r>
              <a:rPr lang="tr-TR" sz="2000" b="1" dirty="0">
                <a:solidFill>
                  <a:srgbClr val="FF0000"/>
                </a:solidFill>
              </a:rPr>
              <a:t> olarak alındığında; </a:t>
            </a:r>
          </a:p>
        </p:txBody>
      </p:sp>
      <p:graphicFrame>
        <p:nvGraphicFramePr>
          <p:cNvPr id="4" name="Tablo 3">
            <a:extLst>
              <a:ext uri="{FF2B5EF4-FFF2-40B4-BE49-F238E27FC236}">
                <a16:creationId xmlns:a16="http://schemas.microsoft.com/office/drawing/2014/main" id="{E1E95312-A240-47F0-BAE5-67FC5D93290A}"/>
              </a:ext>
            </a:extLst>
          </p:cNvPr>
          <p:cNvGraphicFramePr>
            <a:graphicFrameLocks noGrp="1"/>
          </p:cNvGraphicFramePr>
          <p:nvPr>
            <p:extLst>
              <p:ext uri="{D42A27DB-BD31-4B8C-83A1-F6EECF244321}">
                <p14:modId xmlns:p14="http://schemas.microsoft.com/office/powerpoint/2010/main" val="772571903"/>
              </p:ext>
            </p:extLst>
          </p:nvPr>
        </p:nvGraphicFramePr>
        <p:xfrm>
          <a:off x="1" y="1482407"/>
          <a:ext cx="12192000" cy="5383214"/>
        </p:xfrm>
        <a:graphic>
          <a:graphicData uri="http://schemas.openxmlformats.org/drawingml/2006/table">
            <a:tbl>
              <a:tblPr firstRow="1" bandRow="1">
                <a:tableStyleId>{5C22544A-7EE6-4342-B048-85BDC9FD1C3A}</a:tableStyleId>
              </a:tblPr>
              <a:tblGrid>
                <a:gridCol w="7026792">
                  <a:extLst>
                    <a:ext uri="{9D8B030D-6E8A-4147-A177-3AD203B41FA5}">
                      <a16:colId xmlns:a16="http://schemas.microsoft.com/office/drawing/2014/main" val="4258108929"/>
                    </a:ext>
                  </a:extLst>
                </a:gridCol>
                <a:gridCol w="5165208">
                  <a:extLst>
                    <a:ext uri="{9D8B030D-6E8A-4147-A177-3AD203B41FA5}">
                      <a16:colId xmlns:a16="http://schemas.microsoft.com/office/drawing/2014/main" val="1762205447"/>
                    </a:ext>
                  </a:extLst>
                </a:gridCol>
              </a:tblGrid>
              <a:tr h="377357">
                <a:tc>
                  <a:txBody>
                    <a:bodyPr/>
                    <a:lstStyle/>
                    <a:p>
                      <a:r>
                        <a:rPr lang="tr-TR" dirty="0">
                          <a:solidFill>
                            <a:srgbClr val="FFFF00"/>
                          </a:solidFill>
                        </a:rPr>
                        <a:t>EUS ile morfoloji doğruluğu </a:t>
                      </a:r>
                    </a:p>
                  </a:txBody>
                  <a:tcPr/>
                </a:tc>
                <a:tc>
                  <a:txBody>
                    <a:bodyPr/>
                    <a:lstStyle/>
                    <a:p>
                      <a:r>
                        <a:rPr lang="tr-TR" dirty="0">
                          <a:solidFill>
                            <a:srgbClr val="FFFF00"/>
                          </a:solidFill>
                        </a:rPr>
                        <a:t>% doğruluk</a:t>
                      </a:r>
                    </a:p>
                  </a:txBody>
                  <a:tcPr/>
                </a:tc>
                <a:extLst>
                  <a:ext uri="{0D108BD9-81ED-4DB2-BD59-A6C34878D82A}">
                    <a16:rowId xmlns:a16="http://schemas.microsoft.com/office/drawing/2014/main" val="794888234"/>
                  </a:ext>
                </a:extLst>
              </a:tr>
              <a:tr h="377357">
                <a:tc>
                  <a:txBody>
                    <a:bodyPr/>
                    <a:lstStyle/>
                    <a:p>
                      <a:r>
                        <a:rPr lang="tr-TR" dirty="0"/>
                        <a:t>Tanısal doğruluk</a:t>
                      </a:r>
                    </a:p>
                  </a:txBody>
                  <a:tcPr/>
                </a:tc>
                <a:tc>
                  <a:txBody>
                    <a:bodyPr/>
                    <a:lstStyle/>
                    <a:p>
                      <a:r>
                        <a:rPr lang="tr-TR" dirty="0"/>
                        <a:t>40-96</a:t>
                      </a:r>
                    </a:p>
                  </a:txBody>
                  <a:tcPr/>
                </a:tc>
                <a:extLst>
                  <a:ext uri="{0D108BD9-81ED-4DB2-BD59-A6C34878D82A}">
                    <a16:rowId xmlns:a16="http://schemas.microsoft.com/office/drawing/2014/main" val="2237629845"/>
                  </a:ext>
                </a:extLst>
              </a:tr>
              <a:tr h="377357">
                <a:tc>
                  <a:txBody>
                    <a:bodyPr/>
                    <a:lstStyle/>
                    <a:p>
                      <a:r>
                        <a:rPr lang="tr-TR" dirty="0" err="1"/>
                        <a:t>Müsinöz</a:t>
                      </a:r>
                      <a:r>
                        <a:rPr lang="tr-TR" dirty="0"/>
                        <a:t> </a:t>
                      </a:r>
                      <a:r>
                        <a:rPr lang="tr-TR" dirty="0" err="1"/>
                        <a:t>neoplazi</a:t>
                      </a:r>
                      <a:r>
                        <a:rPr lang="tr-TR" dirty="0"/>
                        <a:t>/IPMN ile </a:t>
                      </a:r>
                      <a:r>
                        <a:rPr lang="tr-TR" dirty="0" err="1"/>
                        <a:t>non-müsinöz</a:t>
                      </a:r>
                      <a:r>
                        <a:rPr lang="tr-TR" dirty="0"/>
                        <a:t> ayırımı</a:t>
                      </a:r>
                    </a:p>
                  </a:txBody>
                  <a:tcPr/>
                </a:tc>
                <a:tc>
                  <a:txBody>
                    <a:bodyPr/>
                    <a:lstStyle/>
                    <a:p>
                      <a:r>
                        <a:rPr lang="tr-TR" dirty="0"/>
                        <a:t>51</a:t>
                      </a:r>
                    </a:p>
                  </a:txBody>
                  <a:tcPr/>
                </a:tc>
                <a:extLst>
                  <a:ext uri="{0D108BD9-81ED-4DB2-BD59-A6C34878D82A}">
                    <a16:rowId xmlns:a16="http://schemas.microsoft.com/office/drawing/2014/main" val="783438594"/>
                  </a:ext>
                </a:extLst>
              </a:tr>
              <a:tr h="377357">
                <a:tc>
                  <a:txBody>
                    <a:bodyPr/>
                    <a:lstStyle/>
                    <a:p>
                      <a:r>
                        <a:rPr lang="tr-TR" dirty="0" err="1"/>
                        <a:t>Multipl</a:t>
                      </a:r>
                      <a:r>
                        <a:rPr lang="tr-TR" dirty="0"/>
                        <a:t>, &lt;3 mm (=</a:t>
                      </a:r>
                      <a:r>
                        <a:rPr lang="tr-TR" dirty="0" err="1"/>
                        <a:t>Mikrokistik</a:t>
                      </a:r>
                      <a:r>
                        <a:rPr lang="tr-TR" dirty="0"/>
                        <a:t> lezyon)</a:t>
                      </a:r>
                    </a:p>
                  </a:txBody>
                  <a:tcPr/>
                </a:tc>
                <a:tc>
                  <a:txBody>
                    <a:bodyPr/>
                    <a:lstStyle/>
                    <a:p>
                      <a:r>
                        <a:rPr lang="tr-TR" dirty="0"/>
                        <a:t>92-96 </a:t>
                      </a:r>
                      <a:r>
                        <a:rPr lang="tr-TR" dirty="0" err="1"/>
                        <a:t>seröz</a:t>
                      </a:r>
                      <a:r>
                        <a:rPr lang="tr-TR" dirty="0"/>
                        <a:t> </a:t>
                      </a:r>
                      <a:r>
                        <a:rPr lang="tr-TR" dirty="0" err="1"/>
                        <a:t>kistadenom</a:t>
                      </a:r>
                      <a:endParaRPr lang="tr-TR" dirty="0"/>
                    </a:p>
                  </a:txBody>
                  <a:tcPr/>
                </a:tc>
                <a:extLst>
                  <a:ext uri="{0D108BD9-81ED-4DB2-BD59-A6C34878D82A}">
                    <a16:rowId xmlns:a16="http://schemas.microsoft.com/office/drawing/2014/main" val="234604498"/>
                  </a:ext>
                </a:extLst>
              </a:tr>
              <a:tr h="660376">
                <a:tc>
                  <a:txBody>
                    <a:bodyPr/>
                    <a:lstStyle/>
                    <a:p>
                      <a:r>
                        <a:rPr lang="tr-TR" dirty="0" err="1"/>
                        <a:t>Septasyonsuz</a:t>
                      </a:r>
                      <a:r>
                        <a:rPr lang="tr-TR" dirty="0"/>
                        <a:t>, </a:t>
                      </a:r>
                      <a:r>
                        <a:rPr lang="tr-TR" dirty="0" err="1"/>
                        <a:t>solid</a:t>
                      </a:r>
                      <a:r>
                        <a:rPr lang="tr-TR" dirty="0"/>
                        <a:t> </a:t>
                      </a:r>
                      <a:r>
                        <a:rPr lang="tr-TR" dirty="0" err="1"/>
                        <a:t>komponent</a:t>
                      </a:r>
                      <a:r>
                        <a:rPr lang="tr-TR" dirty="0"/>
                        <a:t> olmayan, </a:t>
                      </a:r>
                      <a:r>
                        <a:rPr lang="tr-TR" dirty="0" err="1"/>
                        <a:t>parankim</a:t>
                      </a:r>
                      <a:r>
                        <a:rPr lang="tr-TR" dirty="0"/>
                        <a:t> kalsifikasyonu, </a:t>
                      </a:r>
                      <a:r>
                        <a:rPr lang="tr-TR" dirty="0" err="1"/>
                        <a:t>atrofisi</a:t>
                      </a:r>
                      <a:r>
                        <a:rPr lang="tr-TR" dirty="0"/>
                        <a:t> olan lezyon </a:t>
                      </a:r>
                      <a:r>
                        <a:rPr lang="tr-TR" dirty="0" err="1"/>
                        <a:t>kistik</a:t>
                      </a:r>
                      <a:r>
                        <a:rPr lang="tr-TR" dirty="0"/>
                        <a:t> lezyon</a:t>
                      </a:r>
                    </a:p>
                  </a:txBody>
                  <a:tcPr/>
                </a:tc>
                <a:tc>
                  <a:txBody>
                    <a:bodyPr/>
                    <a:lstStyle/>
                    <a:p>
                      <a:r>
                        <a:rPr lang="tr-TR" dirty="0"/>
                        <a:t>%94 </a:t>
                      </a:r>
                      <a:r>
                        <a:rPr lang="tr-TR" dirty="0" err="1"/>
                        <a:t>sens</a:t>
                      </a:r>
                      <a:r>
                        <a:rPr lang="tr-TR" dirty="0"/>
                        <a:t>, %85 </a:t>
                      </a:r>
                      <a:r>
                        <a:rPr lang="tr-TR" dirty="0" err="1"/>
                        <a:t>spes</a:t>
                      </a:r>
                      <a:r>
                        <a:rPr lang="tr-TR" dirty="0"/>
                        <a:t> ile </a:t>
                      </a:r>
                      <a:r>
                        <a:rPr lang="tr-TR" dirty="0" err="1"/>
                        <a:t>pseudokisttir</a:t>
                      </a:r>
                      <a:endParaRPr lang="tr-TR" dirty="0"/>
                    </a:p>
                  </a:txBody>
                  <a:tcPr/>
                </a:tc>
                <a:extLst>
                  <a:ext uri="{0D108BD9-81ED-4DB2-BD59-A6C34878D82A}">
                    <a16:rowId xmlns:a16="http://schemas.microsoft.com/office/drawing/2014/main" val="1802732954"/>
                  </a:ext>
                </a:extLst>
              </a:tr>
              <a:tr h="377357">
                <a:tc>
                  <a:txBody>
                    <a:bodyPr/>
                    <a:lstStyle/>
                    <a:p>
                      <a:r>
                        <a:rPr lang="tr-TR" dirty="0" err="1"/>
                        <a:t>IPMN’de</a:t>
                      </a:r>
                      <a:r>
                        <a:rPr lang="tr-TR" dirty="0"/>
                        <a:t> </a:t>
                      </a:r>
                      <a:r>
                        <a:rPr lang="tr-TR" dirty="0" err="1"/>
                        <a:t>benign</a:t>
                      </a:r>
                      <a:r>
                        <a:rPr lang="tr-TR" dirty="0"/>
                        <a:t> </a:t>
                      </a:r>
                      <a:r>
                        <a:rPr lang="tr-TR" dirty="0" err="1"/>
                        <a:t>malign</a:t>
                      </a:r>
                      <a:r>
                        <a:rPr lang="tr-TR" dirty="0"/>
                        <a:t> ayırımı</a:t>
                      </a:r>
                    </a:p>
                  </a:txBody>
                  <a:tcPr/>
                </a:tc>
                <a:tc>
                  <a:txBody>
                    <a:bodyPr/>
                    <a:lstStyle/>
                    <a:p>
                      <a:r>
                        <a:rPr lang="tr-TR" dirty="0"/>
                        <a:t>Kesin değil</a:t>
                      </a:r>
                    </a:p>
                  </a:txBody>
                  <a:tcPr/>
                </a:tc>
                <a:extLst>
                  <a:ext uri="{0D108BD9-81ED-4DB2-BD59-A6C34878D82A}">
                    <a16:rowId xmlns:a16="http://schemas.microsoft.com/office/drawing/2014/main" val="2888458113"/>
                  </a:ext>
                </a:extLst>
              </a:tr>
              <a:tr h="660376">
                <a:tc>
                  <a:txBody>
                    <a:bodyPr/>
                    <a:lstStyle/>
                    <a:p>
                      <a:r>
                        <a:rPr lang="tr-TR" dirty="0"/>
                        <a:t>23 çalışma/1373 hasta </a:t>
                      </a:r>
                      <a:r>
                        <a:rPr lang="tr-TR" dirty="0" err="1"/>
                        <a:t>metaanaliz</a:t>
                      </a:r>
                      <a:r>
                        <a:rPr lang="tr-TR" dirty="0"/>
                        <a:t>; </a:t>
                      </a:r>
                      <a:r>
                        <a:rPr lang="tr-TR" b="1" dirty="0" err="1"/>
                        <a:t>mural</a:t>
                      </a:r>
                      <a:r>
                        <a:rPr lang="tr-TR" b="1" dirty="0"/>
                        <a:t> nodül, ana PK </a:t>
                      </a:r>
                      <a:r>
                        <a:rPr lang="tr-TR" b="1" dirty="0" err="1"/>
                        <a:t>dilatasyonu</a:t>
                      </a:r>
                      <a:r>
                        <a:rPr lang="tr-TR" b="1" dirty="0"/>
                        <a:t>, kalın </a:t>
                      </a:r>
                      <a:r>
                        <a:rPr lang="tr-TR" b="1" dirty="0" err="1"/>
                        <a:t>septal</a:t>
                      </a:r>
                      <a:r>
                        <a:rPr lang="tr-TR" b="1" dirty="0"/>
                        <a:t> duvarlar, &gt;3 cm kist çapı</a:t>
                      </a:r>
                    </a:p>
                  </a:txBody>
                  <a:tcPr/>
                </a:tc>
                <a:tc>
                  <a:txBody>
                    <a:bodyPr/>
                    <a:lstStyle/>
                    <a:p>
                      <a:r>
                        <a:rPr lang="tr-TR" dirty="0" err="1"/>
                        <a:t>Malign</a:t>
                      </a:r>
                      <a:r>
                        <a:rPr lang="tr-TR" dirty="0"/>
                        <a:t> IPMN </a:t>
                      </a:r>
                      <a:r>
                        <a:rPr lang="tr-TR" dirty="0" err="1"/>
                        <a:t>nin</a:t>
                      </a:r>
                      <a:r>
                        <a:rPr lang="tr-TR" dirty="0"/>
                        <a:t> </a:t>
                      </a:r>
                      <a:r>
                        <a:rPr lang="tr-TR" dirty="0" err="1"/>
                        <a:t>prediktörü</a:t>
                      </a:r>
                      <a:endParaRPr lang="tr-TR" dirty="0"/>
                    </a:p>
                  </a:txBody>
                  <a:tcPr/>
                </a:tc>
                <a:extLst>
                  <a:ext uri="{0D108BD9-81ED-4DB2-BD59-A6C34878D82A}">
                    <a16:rowId xmlns:a16="http://schemas.microsoft.com/office/drawing/2014/main" val="970510770"/>
                  </a:ext>
                </a:extLst>
              </a:tr>
              <a:tr h="377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kern="1200" dirty="0">
                          <a:solidFill>
                            <a:schemeClr val="dk1"/>
                          </a:solidFill>
                          <a:effectLst/>
                          <a:latin typeface="+mn-lt"/>
                          <a:ea typeface="+mn-ea"/>
                          <a:cs typeface="+mn-cs"/>
                        </a:rPr>
                        <a:t>≥ 10 mm ana PK ya da </a:t>
                      </a:r>
                      <a:r>
                        <a:rPr lang="tr-TR" sz="1800" kern="1200" dirty="0" err="1">
                          <a:solidFill>
                            <a:schemeClr val="dk1"/>
                          </a:solidFill>
                          <a:effectLst/>
                          <a:latin typeface="+mn-lt"/>
                          <a:ea typeface="+mn-ea"/>
                          <a:cs typeface="+mn-cs"/>
                        </a:rPr>
                        <a:t>kontrastlanan</a:t>
                      </a:r>
                      <a:r>
                        <a:rPr lang="tr-TR" sz="1800" kern="1200" dirty="0">
                          <a:solidFill>
                            <a:schemeClr val="dk1"/>
                          </a:solidFill>
                          <a:effectLst/>
                          <a:latin typeface="+mn-lt"/>
                          <a:ea typeface="+mn-ea"/>
                          <a:cs typeface="+mn-cs"/>
                        </a:rPr>
                        <a:t> </a:t>
                      </a:r>
                      <a:r>
                        <a:rPr lang="tr-TR" sz="1800" kern="1200" dirty="0" err="1">
                          <a:solidFill>
                            <a:schemeClr val="dk1"/>
                          </a:solidFill>
                          <a:effectLst/>
                          <a:latin typeface="+mn-lt"/>
                          <a:ea typeface="+mn-ea"/>
                          <a:cs typeface="+mn-cs"/>
                        </a:rPr>
                        <a:t>solid</a:t>
                      </a:r>
                      <a:r>
                        <a:rPr lang="tr-TR" sz="1800" kern="1200" dirty="0">
                          <a:solidFill>
                            <a:schemeClr val="dk1"/>
                          </a:solidFill>
                          <a:effectLst/>
                          <a:latin typeface="+mn-lt"/>
                          <a:ea typeface="+mn-ea"/>
                          <a:cs typeface="+mn-cs"/>
                        </a:rPr>
                        <a:t> </a:t>
                      </a:r>
                      <a:r>
                        <a:rPr lang="tr-TR" sz="1800" kern="1200" dirty="0" err="1">
                          <a:solidFill>
                            <a:schemeClr val="dk1"/>
                          </a:solidFill>
                          <a:effectLst/>
                          <a:latin typeface="+mn-lt"/>
                          <a:ea typeface="+mn-ea"/>
                          <a:cs typeface="+mn-cs"/>
                        </a:rPr>
                        <a:t>komponent</a:t>
                      </a:r>
                      <a:r>
                        <a:rPr lang="tr-TR" sz="1800" kern="1200" dirty="0">
                          <a:solidFill>
                            <a:schemeClr val="dk1"/>
                          </a:solidFill>
                          <a:effectLst/>
                          <a:latin typeface="+mn-lt"/>
                          <a:ea typeface="+mn-ea"/>
                          <a:cs typeface="+mn-cs"/>
                        </a:rPr>
                        <a:t>  </a:t>
                      </a:r>
                    </a:p>
                  </a:txBody>
                  <a:tcPr/>
                </a:tc>
                <a:tc>
                  <a:txBody>
                    <a:bodyPr/>
                    <a:lstStyle/>
                    <a:p>
                      <a:r>
                        <a:rPr lang="tr-TR" dirty="0" err="1"/>
                        <a:t>Malignite</a:t>
                      </a:r>
                      <a:r>
                        <a:rPr lang="tr-TR" dirty="0"/>
                        <a:t> işareti</a:t>
                      </a:r>
                    </a:p>
                  </a:txBody>
                  <a:tcPr/>
                </a:tc>
                <a:extLst>
                  <a:ext uri="{0D108BD9-81ED-4DB2-BD59-A6C34878D82A}">
                    <a16:rowId xmlns:a16="http://schemas.microsoft.com/office/drawing/2014/main" val="638013896"/>
                  </a:ext>
                </a:extLst>
              </a:tr>
              <a:tr h="1790699">
                <a:tc>
                  <a:txBody>
                    <a:bodyPr/>
                    <a:lstStyle/>
                    <a:p>
                      <a:r>
                        <a:rPr lang="tr-TR" dirty="0"/>
                        <a:t>Düşük risk / </a:t>
                      </a:r>
                      <a:r>
                        <a:rPr lang="tr-TR" dirty="0" err="1"/>
                        <a:t>Worrisome</a:t>
                      </a:r>
                      <a:r>
                        <a:rPr lang="tr-TR" dirty="0"/>
                        <a:t> özellikler</a:t>
                      </a:r>
                    </a:p>
                  </a:txBody>
                  <a:tcPr/>
                </a:tc>
                <a:tc>
                  <a:txBody>
                    <a:bodyPr/>
                    <a:lstStyle/>
                    <a:p>
                      <a:r>
                        <a:rPr lang="tr-TR" sz="1600" b="1" kern="1200" dirty="0">
                          <a:solidFill>
                            <a:schemeClr val="dk1"/>
                          </a:solidFill>
                          <a:effectLst/>
                          <a:latin typeface="+mn-lt"/>
                          <a:ea typeface="+mn-ea"/>
                          <a:cs typeface="+mn-cs"/>
                        </a:rPr>
                        <a:t>≥ </a:t>
                      </a:r>
                      <a:r>
                        <a:rPr lang="en-US" sz="1600" b="1" dirty="0"/>
                        <a:t>3 cm</a:t>
                      </a:r>
                      <a:r>
                        <a:rPr lang="tr-TR" sz="1600" b="1" dirty="0"/>
                        <a:t> kist çapı</a:t>
                      </a:r>
                      <a:r>
                        <a:rPr lang="en-US" sz="1600" b="1" dirty="0"/>
                        <a:t>, </a:t>
                      </a:r>
                      <a:endParaRPr lang="tr-TR" sz="1600" b="1" dirty="0"/>
                    </a:p>
                    <a:p>
                      <a:r>
                        <a:rPr lang="tr-TR" sz="1600" b="1" dirty="0"/>
                        <a:t>kalınlaşmış </a:t>
                      </a:r>
                      <a:r>
                        <a:rPr lang="tr-TR" sz="1600" b="1" dirty="0" err="1"/>
                        <a:t>kontrastlanan</a:t>
                      </a:r>
                      <a:r>
                        <a:rPr lang="tr-TR" sz="1600" b="1" dirty="0"/>
                        <a:t> kist duvarı, </a:t>
                      </a:r>
                      <a:r>
                        <a:rPr lang="tr-TR" sz="1600" b="1" dirty="0" err="1"/>
                        <a:t>kontrastlanmayan</a:t>
                      </a:r>
                      <a:r>
                        <a:rPr lang="tr-TR" sz="1600" b="1" dirty="0"/>
                        <a:t> </a:t>
                      </a:r>
                      <a:r>
                        <a:rPr lang="tr-TR" sz="1600" b="1" dirty="0" err="1"/>
                        <a:t>mural</a:t>
                      </a:r>
                      <a:r>
                        <a:rPr lang="tr-TR" sz="1600" b="1" dirty="0"/>
                        <a:t> nodül, </a:t>
                      </a:r>
                    </a:p>
                    <a:p>
                      <a:r>
                        <a:rPr lang="tr-TR" sz="1600" b="1" dirty="0"/>
                        <a:t>ana PK </a:t>
                      </a:r>
                      <a:r>
                        <a:rPr lang="en-US" sz="1600" b="1" dirty="0"/>
                        <a:t>5</a:t>
                      </a:r>
                      <a:r>
                        <a:rPr lang="tr-TR" sz="1600" b="1" dirty="0"/>
                        <a:t>-</a:t>
                      </a:r>
                      <a:r>
                        <a:rPr lang="en-US" sz="1600" b="1" dirty="0"/>
                        <a:t>9 mm, </a:t>
                      </a:r>
                      <a:endParaRPr lang="tr-TR" sz="1600" b="1" dirty="0"/>
                    </a:p>
                    <a:p>
                      <a:r>
                        <a:rPr lang="tr-TR" sz="1600" b="1" dirty="0"/>
                        <a:t>ana PK </a:t>
                      </a:r>
                      <a:r>
                        <a:rPr lang="tr-TR" sz="1600" b="1" dirty="0" err="1"/>
                        <a:t>nda</a:t>
                      </a:r>
                      <a:r>
                        <a:rPr lang="tr-TR" sz="1600" b="1" dirty="0"/>
                        <a:t> </a:t>
                      </a:r>
                      <a:r>
                        <a:rPr lang="en-US" sz="1600" b="1" dirty="0"/>
                        <a:t>upstream pan</a:t>
                      </a:r>
                      <a:r>
                        <a:rPr lang="tr-TR" sz="1600" b="1" dirty="0" err="1"/>
                        <a:t>kreatik</a:t>
                      </a:r>
                      <a:r>
                        <a:rPr lang="tr-TR" sz="1600" b="1" dirty="0"/>
                        <a:t> </a:t>
                      </a:r>
                      <a:r>
                        <a:rPr lang="tr-TR" sz="1600" b="1" dirty="0" err="1"/>
                        <a:t>atrofi</a:t>
                      </a:r>
                      <a:r>
                        <a:rPr lang="tr-TR" sz="1600" b="1" dirty="0"/>
                        <a:t> ile birlikte olan ani değişiklik, </a:t>
                      </a:r>
                    </a:p>
                    <a:p>
                      <a:r>
                        <a:rPr lang="tr-TR" sz="1600" b="1" dirty="0" err="1"/>
                        <a:t>peripankreatik</a:t>
                      </a:r>
                      <a:r>
                        <a:rPr lang="tr-TR" sz="1600" b="1" dirty="0"/>
                        <a:t> LAP </a:t>
                      </a:r>
                      <a:r>
                        <a:rPr lang="tr-TR" sz="1600" b="1" dirty="0" err="1"/>
                        <a:t>ların</a:t>
                      </a:r>
                      <a:r>
                        <a:rPr lang="tr-TR" sz="1600" b="1" dirty="0"/>
                        <a:t> olmaması</a:t>
                      </a:r>
                    </a:p>
                  </a:txBody>
                  <a:tcPr/>
                </a:tc>
                <a:extLst>
                  <a:ext uri="{0D108BD9-81ED-4DB2-BD59-A6C34878D82A}">
                    <a16:rowId xmlns:a16="http://schemas.microsoft.com/office/drawing/2014/main" val="2895143058"/>
                  </a:ext>
                </a:extLst>
              </a:tr>
            </a:tbl>
          </a:graphicData>
        </a:graphic>
      </p:graphicFrame>
    </p:spTree>
    <p:extLst>
      <p:ext uri="{BB962C8B-B14F-4D97-AF65-F5344CB8AC3E}">
        <p14:creationId xmlns:p14="http://schemas.microsoft.com/office/powerpoint/2010/main" val="3199424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3367D74-EC29-4244-BD94-39C7D277DF2B}"/>
              </a:ext>
            </a:extLst>
          </p:cNvPr>
          <p:cNvSpPr>
            <a:spLocks noGrp="1"/>
          </p:cNvSpPr>
          <p:nvPr>
            <p:ph type="title"/>
          </p:nvPr>
        </p:nvSpPr>
        <p:spPr/>
        <p:txBody>
          <a:bodyPr>
            <a:normAutofit/>
          </a:bodyPr>
          <a:lstStyle/>
          <a:p>
            <a:r>
              <a:rPr lang="tr-TR" dirty="0"/>
              <a:t>                 ASGE 2016</a:t>
            </a:r>
            <a:br>
              <a:rPr lang="tr-TR" dirty="0"/>
            </a:br>
            <a:r>
              <a:rPr lang="tr-TR" dirty="0"/>
              <a:t>                 EUS ile Tanı: EUS-İİAB</a:t>
            </a:r>
          </a:p>
        </p:txBody>
      </p:sp>
      <p:sp>
        <p:nvSpPr>
          <p:cNvPr id="3" name="İçerik Yer Tutucusu 2">
            <a:extLst>
              <a:ext uri="{FF2B5EF4-FFF2-40B4-BE49-F238E27FC236}">
                <a16:creationId xmlns:a16="http://schemas.microsoft.com/office/drawing/2014/main" id="{944BDEF1-41F4-4C87-BF0E-4A1BFC7303A8}"/>
              </a:ext>
            </a:extLst>
          </p:cNvPr>
          <p:cNvSpPr>
            <a:spLocks noGrp="1"/>
          </p:cNvSpPr>
          <p:nvPr>
            <p:ph idx="1"/>
          </p:nvPr>
        </p:nvSpPr>
        <p:spPr/>
        <p:txBody>
          <a:bodyPr/>
          <a:lstStyle/>
          <a:p>
            <a:endParaRPr lang="tr-TR" dirty="0"/>
          </a:p>
          <a:p>
            <a:endParaRPr lang="tr-TR" dirty="0"/>
          </a:p>
          <a:p>
            <a:endParaRPr lang="tr-TR" dirty="0"/>
          </a:p>
          <a:p>
            <a:pPr marL="0" indent="0">
              <a:buNone/>
            </a:pPr>
            <a:endParaRPr lang="tr-TR" dirty="0"/>
          </a:p>
        </p:txBody>
      </p:sp>
      <p:graphicFrame>
        <p:nvGraphicFramePr>
          <p:cNvPr id="4" name="Tablo 3">
            <a:extLst>
              <a:ext uri="{FF2B5EF4-FFF2-40B4-BE49-F238E27FC236}">
                <a16:creationId xmlns:a16="http://schemas.microsoft.com/office/drawing/2014/main" id="{72336A4F-358A-493D-AB3F-D1C34A8B2093}"/>
              </a:ext>
            </a:extLst>
          </p:cNvPr>
          <p:cNvGraphicFramePr>
            <a:graphicFrameLocks noGrp="1"/>
          </p:cNvGraphicFramePr>
          <p:nvPr>
            <p:extLst>
              <p:ext uri="{D42A27DB-BD31-4B8C-83A1-F6EECF244321}">
                <p14:modId xmlns:p14="http://schemas.microsoft.com/office/powerpoint/2010/main" val="421098246"/>
              </p:ext>
            </p:extLst>
          </p:nvPr>
        </p:nvGraphicFramePr>
        <p:xfrm>
          <a:off x="640521" y="2080591"/>
          <a:ext cx="10515600" cy="2009098"/>
        </p:xfrm>
        <a:graphic>
          <a:graphicData uri="http://schemas.openxmlformats.org/drawingml/2006/table">
            <a:tbl>
              <a:tblPr firstRow="1" bandRow="1">
                <a:tableStyleId>{5C22544A-7EE6-4342-B048-85BDC9FD1C3A}</a:tableStyleId>
              </a:tblPr>
              <a:tblGrid>
                <a:gridCol w="2566505">
                  <a:extLst>
                    <a:ext uri="{9D8B030D-6E8A-4147-A177-3AD203B41FA5}">
                      <a16:colId xmlns:a16="http://schemas.microsoft.com/office/drawing/2014/main" val="3911669150"/>
                    </a:ext>
                  </a:extLst>
                </a:gridCol>
                <a:gridCol w="7949095">
                  <a:extLst>
                    <a:ext uri="{9D8B030D-6E8A-4147-A177-3AD203B41FA5}">
                      <a16:colId xmlns:a16="http://schemas.microsoft.com/office/drawing/2014/main" val="1520397575"/>
                    </a:ext>
                  </a:extLst>
                </a:gridCol>
              </a:tblGrid>
              <a:tr h="422968">
                <a:tc>
                  <a:txBody>
                    <a:bodyPr/>
                    <a:lstStyle/>
                    <a:p>
                      <a:r>
                        <a:rPr lang="tr-TR" dirty="0"/>
                        <a:t>EUS-İİAB</a:t>
                      </a:r>
                    </a:p>
                  </a:txBody>
                  <a:tcPr/>
                </a:tc>
                <a:tc>
                  <a:txBody>
                    <a:bodyPr/>
                    <a:lstStyle/>
                    <a:p>
                      <a:r>
                        <a:rPr lang="tr-TR" dirty="0">
                          <a:solidFill>
                            <a:srgbClr val="FFFF00"/>
                          </a:solidFill>
                        </a:rPr>
                        <a:t>CT ve </a:t>
                      </a:r>
                      <a:r>
                        <a:rPr lang="tr-TR" dirty="0" err="1">
                          <a:solidFill>
                            <a:srgbClr val="FFFF00"/>
                          </a:solidFill>
                        </a:rPr>
                        <a:t>MR’a</a:t>
                      </a:r>
                      <a:r>
                        <a:rPr lang="tr-TR" dirty="0">
                          <a:solidFill>
                            <a:srgbClr val="FFFF00"/>
                          </a:solidFill>
                        </a:rPr>
                        <a:t> ek olarak %36-54 ek tanı doğruluğu sağlar. </a:t>
                      </a:r>
                    </a:p>
                  </a:txBody>
                  <a:tcPr/>
                </a:tc>
                <a:extLst>
                  <a:ext uri="{0D108BD9-81ED-4DB2-BD59-A6C34878D82A}">
                    <a16:rowId xmlns:a16="http://schemas.microsoft.com/office/drawing/2014/main" val="3615305885"/>
                  </a:ext>
                </a:extLst>
              </a:tr>
              <a:tr h="422968">
                <a:tc>
                  <a:txBody>
                    <a:bodyPr/>
                    <a:lstStyle/>
                    <a:p>
                      <a:endParaRPr lang="tr-TR" dirty="0"/>
                    </a:p>
                  </a:txBody>
                  <a:tcPr/>
                </a:tc>
                <a:tc>
                  <a:txBody>
                    <a:bodyPr/>
                    <a:lstStyle/>
                    <a:p>
                      <a:endParaRPr lang="tr-TR" dirty="0"/>
                    </a:p>
                  </a:txBody>
                  <a:tcPr/>
                </a:tc>
                <a:extLst>
                  <a:ext uri="{0D108BD9-81ED-4DB2-BD59-A6C34878D82A}">
                    <a16:rowId xmlns:a16="http://schemas.microsoft.com/office/drawing/2014/main" val="1750971382"/>
                  </a:ext>
                </a:extLst>
              </a:tr>
              <a:tr h="74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Kist duvar nodülleri</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İİAB sırasında </a:t>
                      </a:r>
                      <a:r>
                        <a:rPr lang="tr-TR" dirty="0" err="1"/>
                        <a:t>müsinöz</a:t>
                      </a:r>
                      <a:r>
                        <a:rPr lang="tr-TR" dirty="0"/>
                        <a:t> lezyon tanısında %37 ek  katkı sağlar. </a:t>
                      </a:r>
                    </a:p>
                  </a:txBody>
                  <a:tcPr/>
                </a:tc>
                <a:extLst>
                  <a:ext uri="{0D108BD9-81ED-4DB2-BD59-A6C34878D82A}">
                    <a16:rowId xmlns:a16="http://schemas.microsoft.com/office/drawing/2014/main" val="816352359"/>
                  </a:ext>
                </a:extLst>
              </a:tr>
              <a:tr h="422968">
                <a:tc>
                  <a:txBody>
                    <a:bodyPr/>
                    <a:lstStyle/>
                    <a:p>
                      <a:r>
                        <a:rPr lang="tr-TR" dirty="0" err="1"/>
                        <a:t>Core</a:t>
                      </a:r>
                      <a:r>
                        <a:rPr lang="tr-TR" dirty="0"/>
                        <a:t>-biyopsi</a:t>
                      </a:r>
                    </a:p>
                  </a:txBody>
                  <a:tcPr/>
                </a:tc>
                <a:tc>
                  <a:txBody>
                    <a:bodyPr/>
                    <a:lstStyle/>
                    <a:p>
                      <a:r>
                        <a:rPr lang="tr-TR" dirty="0" err="1"/>
                        <a:t>Mikrokistik</a:t>
                      </a:r>
                      <a:r>
                        <a:rPr lang="tr-TR" dirty="0"/>
                        <a:t> </a:t>
                      </a:r>
                      <a:r>
                        <a:rPr lang="tr-TR" dirty="0" err="1"/>
                        <a:t>seröz</a:t>
                      </a:r>
                      <a:r>
                        <a:rPr lang="tr-TR" dirty="0"/>
                        <a:t> </a:t>
                      </a:r>
                      <a:r>
                        <a:rPr lang="tr-TR" dirty="0" err="1"/>
                        <a:t>neoplazilerde</a:t>
                      </a:r>
                      <a:endParaRPr lang="tr-TR" dirty="0"/>
                    </a:p>
                  </a:txBody>
                  <a:tcPr/>
                </a:tc>
                <a:extLst>
                  <a:ext uri="{0D108BD9-81ED-4DB2-BD59-A6C34878D82A}">
                    <a16:rowId xmlns:a16="http://schemas.microsoft.com/office/drawing/2014/main" val="3574967717"/>
                  </a:ext>
                </a:extLst>
              </a:tr>
            </a:tbl>
          </a:graphicData>
        </a:graphic>
      </p:graphicFrame>
      <p:sp>
        <p:nvSpPr>
          <p:cNvPr id="5" name="Metin kutusu 4">
            <a:extLst>
              <a:ext uri="{FF2B5EF4-FFF2-40B4-BE49-F238E27FC236}">
                <a16:creationId xmlns:a16="http://schemas.microsoft.com/office/drawing/2014/main" id="{9AF73427-58DA-49E2-A41E-579C1C9E546A}"/>
              </a:ext>
            </a:extLst>
          </p:cNvPr>
          <p:cNvSpPr txBox="1"/>
          <p:nvPr/>
        </p:nvSpPr>
        <p:spPr>
          <a:xfrm>
            <a:off x="680277" y="4929808"/>
            <a:ext cx="10515600" cy="1477328"/>
          </a:xfrm>
          <a:prstGeom prst="rect">
            <a:avLst/>
          </a:prstGeom>
          <a:noFill/>
        </p:spPr>
        <p:txBody>
          <a:bodyPr wrap="square" rtlCol="0">
            <a:spAutoFit/>
          </a:bodyPr>
          <a:lstStyle/>
          <a:p>
            <a:r>
              <a:rPr lang="tr-TR" b="1" dirty="0">
                <a:solidFill>
                  <a:srgbClr val="FF0000"/>
                </a:solidFill>
              </a:rPr>
              <a:t>EUS-İİAB sınırlamalar: </a:t>
            </a:r>
            <a:r>
              <a:rPr lang="tr-TR" dirty="0"/>
              <a:t>Lezyonun heterojen olması, doğacak örnekleme farklılıkları</a:t>
            </a:r>
          </a:p>
          <a:p>
            <a:r>
              <a:rPr lang="tr-TR" dirty="0"/>
              <a:t>                                       Kistik ve </a:t>
            </a:r>
            <a:r>
              <a:rPr lang="tr-TR" dirty="0" err="1"/>
              <a:t>solid</a:t>
            </a:r>
            <a:r>
              <a:rPr lang="tr-TR" dirty="0"/>
              <a:t> komponentlerden ayrı </a:t>
            </a:r>
            <a:r>
              <a:rPr lang="tr-TR" dirty="0" err="1"/>
              <a:t>bx</a:t>
            </a:r>
            <a:r>
              <a:rPr lang="tr-TR" dirty="0"/>
              <a:t> gerekliliği</a:t>
            </a:r>
          </a:p>
          <a:p>
            <a:endParaRPr lang="tr-TR" dirty="0"/>
          </a:p>
          <a:p>
            <a:r>
              <a:rPr lang="tr-TR" b="1" dirty="0">
                <a:solidFill>
                  <a:srgbClr val="FF0000"/>
                </a:solidFill>
              </a:rPr>
              <a:t>EUS </a:t>
            </a:r>
            <a:r>
              <a:rPr lang="tr-TR" b="1" dirty="0" err="1">
                <a:solidFill>
                  <a:srgbClr val="FF0000"/>
                </a:solidFill>
              </a:rPr>
              <a:t>malign</a:t>
            </a:r>
            <a:r>
              <a:rPr lang="tr-TR" b="1" dirty="0">
                <a:solidFill>
                  <a:srgbClr val="FF0000"/>
                </a:solidFill>
              </a:rPr>
              <a:t>/</a:t>
            </a:r>
            <a:r>
              <a:rPr lang="tr-TR" b="1" dirty="0" err="1">
                <a:solidFill>
                  <a:srgbClr val="FF0000"/>
                </a:solidFill>
              </a:rPr>
              <a:t>premalign</a:t>
            </a:r>
            <a:r>
              <a:rPr lang="tr-TR" b="1" dirty="0">
                <a:solidFill>
                  <a:srgbClr val="FF0000"/>
                </a:solidFill>
              </a:rPr>
              <a:t> durumların tanısında spesifiteyi artıran, BT ve </a:t>
            </a:r>
            <a:r>
              <a:rPr lang="tr-TR" b="1" dirty="0" err="1">
                <a:solidFill>
                  <a:srgbClr val="FF0000"/>
                </a:solidFill>
              </a:rPr>
              <a:t>MR’ı</a:t>
            </a:r>
            <a:r>
              <a:rPr lang="tr-TR" b="1" dirty="0">
                <a:solidFill>
                  <a:srgbClr val="FF0000"/>
                </a:solidFill>
              </a:rPr>
              <a:t> tamamlayan  önemli bir tetkiktir</a:t>
            </a:r>
            <a:r>
              <a:rPr lang="tr-TR" dirty="0"/>
              <a:t>.</a:t>
            </a:r>
          </a:p>
          <a:p>
            <a:endParaRPr lang="tr-TR" dirty="0"/>
          </a:p>
        </p:txBody>
      </p:sp>
    </p:spTree>
    <p:extLst>
      <p:ext uri="{BB962C8B-B14F-4D97-AF65-F5344CB8AC3E}">
        <p14:creationId xmlns:p14="http://schemas.microsoft.com/office/powerpoint/2010/main" val="1685589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26D5A9-16A0-4317-A0A2-9967A47C4307}"/>
              </a:ext>
            </a:extLst>
          </p:cNvPr>
          <p:cNvSpPr>
            <a:spLocks noGrp="1"/>
          </p:cNvSpPr>
          <p:nvPr>
            <p:ph type="title"/>
          </p:nvPr>
        </p:nvSpPr>
        <p:spPr/>
        <p:txBody>
          <a:bodyPr/>
          <a:lstStyle/>
          <a:p>
            <a:r>
              <a:rPr lang="tr-TR" dirty="0"/>
              <a:t>                            Temel Yaklaşım</a:t>
            </a:r>
          </a:p>
        </p:txBody>
      </p:sp>
      <p:sp>
        <p:nvSpPr>
          <p:cNvPr id="5" name="Metin kutusu 4">
            <a:extLst>
              <a:ext uri="{FF2B5EF4-FFF2-40B4-BE49-F238E27FC236}">
                <a16:creationId xmlns:a16="http://schemas.microsoft.com/office/drawing/2014/main" id="{ED78E1DC-6F11-4A13-A488-3FD53EA5C6FB}"/>
              </a:ext>
            </a:extLst>
          </p:cNvPr>
          <p:cNvSpPr txBox="1"/>
          <p:nvPr/>
        </p:nvSpPr>
        <p:spPr>
          <a:xfrm>
            <a:off x="636104" y="2252872"/>
            <a:ext cx="7686261" cy="4154984"/>
          </a:xfrm>
          <a:prstGeom prst="rect">
            <a:avLst/>
          </a:prstGeom>
          <a:noFill/>
        </p:spPr>
        <p:txBody>
          <a:bodyPr wrap="square" rtlCol="0">
            <a:spAutoFit/>
          </a:bodyPr>
          <a:lstStyle/>
          <a:p>
            <a:pPr marL="285750" indent="-285750">
              <a:buFont typeface="Arial" panose="020B0604020202020204" pitchFamily="34" charset="0"/>
              <a:buChar char="•"/>
            </a:pPr>
            <a:endParaRPr lang="tr-TR" dirty="0"/>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sz="2400" dirty="0"/>
              <a:t>Yaklaşım, </a:t>
            </a:r>
            <a:r>
              <a:rPr lang="tr-TR" sz="2400" dirty="0" err="1"/>
              <a:t>guideline-lar</a:t>
            </a:r>
            <a:r>
              <a:rPr lang="tr-TR" sz="2400" dirty="0"/>
              <a:t> gelişmeye uğramakta, </a:t>
            </a:r>
            <a:r>
              <a:rPr lang="tr-TR" sz="2400" b="1" dirty="0"/>
              <a:t>ideal tek?</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err="1"/>
              <a:t>Malign</a:t>
            </a:r>
            <a:r>
              <a:rPr lang="tr-TR" sz="2400" dirty="0"/>
              <a:t> ya da yüksek riskli kistlere cerrahi rezeksiyon</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a:t>Gereksiz tetkik, gereksiz cerrahi, radyasyon, maliyetten kaçınalım</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a:t>Yüksek riskli kistin tanımlanması (</a:t>
            </a:r>
            <a:r>
              <a:rPr lang="tr-TR" sz="2400" dirty="0" err="1"/>
              <a:t>Guideline-lar</a:t>
            </a:r>
            <a:r>
              <a:rPr lang="tr-TR" sz="2400" dirty="0"/>
              <a:t>)</a:t>
            </a:r>
            <a:endParaRPr lang="tr-TR" dirty="0"/>
          </a:p>
          <a:p>
            <a:endParaRPr lang="tr-TR" dirty="0"/>
          </a:p>
        </p:txBody>
      </p:sp>
      <p:sp>
        <p:nvSpPr>
          <p:cNvPr id="4" name="Serbest Form: Şekil 3">
            <a:extLst>
              <a:ext uri="{FF2B5EF4-FFF2-40B4-BE49-F238E27FC236}">
                <a16:creationId xmlns:a16="http://schemas.microsoft.com/office/drawing/2014/main" id="{64A3817A-20A9-4A55-8D25-73200884A6EF}"/>
              </a:ext>
            </a:extLst>
          </p:cNvPr>
          <p:cNvSpPr/>
          <p:nvPr/>
        </p:nvSpPr>
        <p:spPr>
          <a:xfrm>
            <a:off x="7965943" y="1989110"/>
            <a:ext cx="2724520" cy="743044"/>
          </a:xfrm>
          <a:custGeom>
            <a:avLst/>
            <a:gdLst>
              <a:gd name="connsiteX0" fmla="*/ 0 w 3943328"/>
              <a:gd name="connsiteY0" fmla="*/ 356524 h 743044"/>
              <a:gd name="connsiteX1" fmla="*/ 1524000 w 3943328"/>
              <a:gd name="connsiteY1" fmla="*/ 11968 h 743044"/>
              <a:gd name="connsiteX2" fmla="*/ 2239617 w 3943328"/>
              <a:gd name="connsiteY2" fmla="*/ 740837 h 743044"/>
              <a:gd name="connsiteX3" fmla="*/ 3803374 w 3943328"/>
              <a:gd name="connsiteY3" fmla="*/ 237255 h 743044"/>
              <a:gd name="connsiteX4" fmla="*/ 3882887 w 3943328"/>
              <a:gd name="connsiteY4" fmla="*/ 210750 h 743044"/>
              <a:gd name="connsiteX5" fmla="*/ 3935896 w 3943328"/>
              <a:gd name="connsiteY5" fmla="*/ 197498 h 74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3328" h="743044">
                <a:moveTo>
                  <a:pt x="0" y="356524"/>
                </a:moveTo>
                <a:cubicBezTo>
                  <a:pt x="575365" y="152220"/>
                  <a:pt x="1150731" y="-52084"/>
                  <a:pt x="1524000" y="11968"/>
                </a:cubicBezTo>
                <a:cubicBezTo>
                  <a:pt x="1897269" y="76020"/>
                  <a:pt x="1859721" y="703289"/>
                  <a:pt x="2239617" y="740837"/>
                </a:cubicBezTo>
                <a:cubicBezTo>
                  <a:pt x="2619513" y="778385"/>
                  <a:pt x="3529496" y="325603"/>
                  <a:pt x="3803374" y="237255"/>
                </a:cubicBezTo>
                <a:cubicBezTo>
                  <a:pt x="4077252" y="148907"/>
                  <a:pt x="3860800" y="217376"/>
                  <a:pt x="3882887" y="210750"/>
                </a:cubicBezTo>
                <a:cubicBezTo>
                  <a:pt x="3904974" y="204124"/>
                  <a:pt x="3920435" y="200811"/>
                  <a:pt x="3935896" y="197498"/>
                </a:cubicBez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a:extLst>
              <a:ext uri="{FF2B5EF4-FFF2-40B4-BE49-F238E27FC236}">
                <a16:creationId xmlns:a16="http://schemas.microsoft.com/office/drawing/2014/main" id="{084D0D3C-A93E-4232-B0FA-801CB862334E}"/>
              </a:ext>
            </a:extLst>
          </p:cNvPr>
          <p:cNvSpPr txBox="1"/>
          <p:nvPr/>
        </p:nvSpPr>
        <p:spPr>
          <a:xfrm>
            <a:off x="6998531" y="1987826"/>
            <a:ext cx="1205948" cy="646331"/>
          </a:xfrm>
          <a:prstGeom prst="rect">
            <a:avLst/>
          </a:prstGeom>
          <a:noFill/>
        </p:spPr>
        <p:txBody>
          <a:bodyPr wrap="square" rtlCol="0">
            <a:spAutoFit/>
          </a:bodyPr>
          <a:lstStyle/>
          <a:p>
            <a:r>
              <a:rPr lang="tr-TR" b="1" i="1" dirty="0">
                <a:solidFill>
                  <a:srgbClr val="FF0000"/>
                </a:solidFill>
              </a:rPr>
              <a:t>Gereksiz cerrahi</a:t>
            </a:r>
          </a:p>
        </p:txBody>
      </p:sp>
      <p:sp>
        <p:nvSpPr>
          <p:cNvPr id="8" name="Metin kutusu 7">
            <a:extLst>
              <a:ext uri="{FF2B5EF4-FFF2-40B4-BE49-F238E27FC236}">
                <a16:creationId xmlns:a16="http://schemas.microsoft.com/office/drawing/2014/main" id="{F46C9329-8969-44A2-B52F-931A403BFD0C}"/>
              </a:ext>
            </a:extLst>
          </p:cNvPr>
          <p:cNvSpPr txBox="1"/>
          <p:nvPr/>
        </p:nvSpPr>
        <p:spPr>
          <a:xfrm>
            <a:off x="10815357" y="1442216"/>
            <a:ext cx="1411357" cy="923330"/>
          </a:xfrm>
          <a:prstGeom prst="rect">
            <a:avLst/>
          </a:prstGeom>
          <a:noFill/>
        </p:spPr>
        <p:txBody>
          <a:bodyPr wrap="square" rtlCol="0">
            <a:spAutoFit/>
          </a:bodyPr>
          <a:lstStyle/>
          <a:p>
            <a:r>
              <a:rPr lang="tr-TR" b="1" i="1" dirty="0" err="1">
                <a:solidFill>
                  <a:srgbClr val="FF0000"/>
                </a:solidFill>
              </a:rPr>
              <a:t>Pre</a:t>
            </a:r>
            <a:r>
              <a:rPr lang="tr-TR" b="1" i="1" dirty="0">
                <a:solidFill>
                  <a:srgbClr val="FF0000"/>
                </a:solidFill>
              </a:rPr>
              <a:t>/</a:t>
            </a:r>
            <a:r>
              <a:rPr lang="tr-TR" b="1" i="1" dirty="0" err="1">
                <a:solidFill>
                  <a:srgbClr val="FF0000"/>
                </a:solidFill>
              </a:rPr>
              <a:t>malign</a:t>
            </a:r>
            <a:r>
              <a:rPr lang="tr-TR" b="1" i="1" dirty="0">
                <a:solidFill>
                  <a:srgbClr val="FF0000"/>
                </a:solidFill>
              </a:rPr>
              <a:t> lezyonu atlamak</a:t>
            </a:r>
          </a:p>
        </p:txBody>
      </p:sp>
    </p:spTree>
    <p:extLst>
      <p:ext uri="{BB962C8B-B14F-4D97-AF65-F5344CB8AC3E}">
        <p14:creationId xmlns:p14="http://schemas.microsoft.com/office/powerpoint/2010/main" val="3665832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23A16D-7A1A-496C-BD53-A3DD6E881B60}"/>
              </a:ext>
            </a:extLst>
          </p:cNvPr>
          <p:cNvSpPr>
            <a:spLocks noGrp="1"/>
          </p:cNvSpPr>
          <p:nvPr>
            <p:ph type="title"/>
          </p:nvPr>
        </p:nvSpPr>
        <p:spPr>
          <a:xfrm>
            <a:off x="715617" y="344558"/>
            <a:ext cx="10611679" cy="522010"/>
          </a:xfrm>
        </p:spPr>
        <p:txBody>
          <a:bodyPr>
            <a:normAutofit fontScale="90000"/>
          </a:bodyPr>
          <a:lstStyle/>
          <a:p>
            <a:r>
              <a:rPr lang="tr-TR" b="1" u="sng" dirty="0">
                <a:solidFill>
                  <a:srgbClr val="FF0000"/>
                </a:solidFill>
              </a:rPr>
              <a:t/>
            </a:r>
            <a:br>
              <a:rPr lang="tr-TR" b="1" u="sng" dirty="0">
                <a:solidFill>
                  <a:srgbClr val="FF0000"/>
                </a:solidFill>
              </a:rPr>
            </a:br>
            <a:endParaRPr lang="tr-TR" b="1" u="sng" dirty="0">
              <a:solidFill>
                <a:srgbClr val="FF0000"/>
              </a:solidFill>
            </a:endParaRPr>
          </a:p>
        </p:txBody>
      </p:sp>
      <p:sp>
        <p:nvSpPr>
          <p:cNvPr id="3" name="İçerik Yer Tutucusu 2">
            <a:extLst>
              <a:ext uri="{FF2B5EF4-FFF2-40B4-BE49-F238E27FC236}">
                <a16:creationId xmlns:a16="http://schemas.microsoft.com/office/drawing/2014/main" id="{3B90CADB-74C6-4AFE-8241-6B31F483E97A}"/>
              </a:ext>
            </a:extLst>
          </p:cNvPr>
          <p:cNvSpPr>
            <a:spLocks noGrp="1"/>
          </p:cNvSpPr>
          <p:nvPr>
            <p:ph idx="1"/>
          </p:nvPr>
        </p:nvSpPr>
        <p:spPr>
          <a:xfrm>
            <a:off x="556591" y="344557"/>
            <a:ext cx="10797210" cy="6414051"/>
          </a:xfrm>
        </p:spPr>
        <p:txBody>
          <a:bodyPr>
            <a:normAutofit fontScale="62500" lnSpcReduction="20000"/>
          </a:bodyPr>
          <a:lstStyle/>
          <a:p>
            <a:pPr marL="0" indent="0">
              <a:buNone/>
            </a:pPr>
            <a:r>
              <a:rPr lang="tr-TR" sz="4000" b="1" dirty="0" err="1"/>
              <a:t>Pankreatik</a:t>
            </a:r>
            <a:r>
              <a:rPr lang="tr-TR" sz="4000" b="1" dirty="0"/>
              <a:t> </a:t>
            </a:r>
            <a:r>
              <a:rPr lang="tr-TR" sz="4000" b="1" dirty="0" err="1"/>
              <a:t>kistik</a:t>
            </a:r>
            <a:r>
              <a:rPr lang="tr-TR" sz="4000" b="1" dirty="0"/>
              <a:t> lezyonları yönetmek için bugüne kadar;</a:t>
            </a:r>
          </a:p>
          <a:p>
            <a:endParaRPr lang="tr-TR" dirty="0"/>
          </a:p>
          <a:p>
            <a:pPr marL="514350" indent="-514350">
              <a:buFont typeface="+mj-lt"/>
              <a:buAutoNum type="arabicPeriod"/>
            </a:pPr>
            <a:r>
              <a:rPr lang="tr-TR" dirty="0"/>
              <a:t>2005 ASGE; EUS-FNA, sıvı analizi, risk analizi</a:t>
            </a:r>
          </a:p>
          <a:p>
            <a:pPr marL="514350" indent="-514350">
              <a:buFont typeface="+mj-lt"/>
              <a:buAutoNum type="arabicPeriod"/>
            </a:pPr>
            <a:endParaRPr lang="tr-TR" dirty="0"/>
          </a:p>
          <a:p>
            <a:pPr marL="514350" indent="-514350">
              <a:buFont typeface="+mj-lt"/>
              <a:buAutoNum type="arabicPeriod"/>
            </a:pPr>
            <a:r>
              <a:rPr lang="tr-TR" b="1" dirty="0">
                <a:solidFill>
                  <a:srgbClr val="FF0000"/>
                </a:solidFill>
              </a:rPr>
              <a:t>O</a:t>
            </a:r>
            <a:r>
              <a:rPr lang="en-US" b="1" dirty="0" err="1">
                <a:solidFill>
                  <a:srgbClr val="FF0000"/>
                </a:solidFill>
              </a:rPr>
              <a:t>riginal</a:t>
            </a:r>
            <a:r>
              <a:rPr lang="en-US" b="1" dirty="0">
                <a:solidFill>
                  <a:srgbClr val="FF0000"/>
                </a:solidFill>
              </a:rPr>
              <a:t> 2006 Sendai guideline</a:t>
            </a:r>
            <a:r>
              <a:rPr lang="tr-TR" b="1" u="sng" dirty="0">
                <a:solidFill>
                  <a:srgbClr val="FF0000"/>
                </a:solidFill>
              </a:rPr>
              <a:t>;</a:t>
            </a:r>
            <a:r>
              <a:rPr lang="en-US" dirty="0"/>
              <a:t> </a:t>
            </a:r>
            <a:r>
              <a:rPr lang="tr-TR" dirty="0" err="1"/>
              <a:t>Int</a:t>
            </a:r>
            <a:r>
              <a:rPr lang="tr-TR" dirty="0"/>
              <a:t> </a:t>
            </a:r>
            <a:r>
              <a:rPr lang="tr-TR" dirty="0" err="1"/>
              <a:t>Assoc</a:t>
            </a:r>
            <a:r>
              <a:rPr lang="tr-TR" dirty="0"/>
              <a:t> of </a:t>
            </a:r>
            <a:r>
              <a:rPr lang="tr-TR" dirty="0" err="1"/>
              <a:t>Pancreatology</a:t>
            </a:r>
            <a:r>
              <a:rPr lang="tr-TR" dirty="0"/>
              <a:t> tarafından </a:t>
            </a:r>
            <a:r>
              <a:rPr lang="tr-TR" dirty="0" err="1"/>
              <a:t>ICGs</a:t>
            </a:r>
            <a:r>
              <a:rPr lang="tr-TR" dirty="0"/>
              <a:t>/ </a:t>
            </a:r>
            <a:r>
              <a:rPr lang="tr-TR" b="1" dirty="0"/>
              <a:t>IPMN ve </a:t>
            </a:r>
            <a:r>
              <a:rPr lang="tr-TR" b="1" dirty="0" err="1"/>
              <a:t>MCNs</a:t>
            </a:r>
            <a:r>
              <a:rPr lang="tr-TR" b="1" dirty="0"/>
              <a:t> için</a:t>
            </a:r>
            <a:r>
              <a:rPr lang="tr-TR" dirty="0"/>
              <a:t>/</a:t>
            </a:r>
            <a:r>
              <a:rPr lang="tr-TR" sz="2600" b="1" i="1" dirty="0" err="1"/>
              <a:t>Tanaka</a:t>
            </a:r>
            <a:r>
              <a:rPr lang="tr-TR" sz="2600" b="1" i="1" dirty="0"/>
              <a:t> M et al. </a:t>
            </a:r>
            <a:r>
              <a:rPr lang="tr-TR" sz="2600" b="1" i="1" dirty="0" err="1"/>
              <a:t>Pancreatology</a:t>
            </a:r>
            <a:endParaRPr lang="tr-TR" sz="2600" b="1" i="1" dirty="0"/>
          </a:p>
          <a:p>
            <a:pPr marL="514350" indent="-514350">
              <a:buFont typeface="+mj-lt"/>
              <a:buAutoNum type="arabicPeriod"/>
            </a:pPr>
            <a:endParaRPr lang="tr-TR" dirty="0"/>
          </a:p>
          <a:p>
            <a:pPr marL="514350" indent="-514350">
              <a:buFont typeface="+mj-lt"/>
              <a:buAutoNum type="arabicPeriod"/>
            </a:pPr>
            <a:r>
              <a:rPr lang="tr-TR" dirty="0"/>
              <a:t>2007 AGA; </a:t>
            </a:r>
            <a:r>
              <a:rPr lang="tr-TR" b="1" dirty="0"/>
              <a:t>Pankreasın </a:t>
            </a:r>
            <a:r>
              <a:rPr lang="tr-TR" b="1" dirty="0" err="1"/>
              <a:t>asemptomatik</a:t>
            </a:r>
            <a:r>
              <a:rPr lang="tr-TR" b="1" dirty="0"/>
              <a:t> </a:t>
            </a:r>
            <a:r>
              <a:rPr lang="tr-TR" b="1" dirty="0" err="1"/>
              <a:t>neoplastik</a:t>
            </a:r>
            <a:r>
              <a:rPr lang="tr-TR" b="1" dirty="0"/>
              <a:t> kistleri için tanı, </a:t>
            </a:r>
            <a:r>
              <a:rPr lang="tr-TR" b="1" dirty="0" err="1"/>
              <a:t>tdv</a:t>
            </a:r>
            <a:r>
              <a:rPr lang="tr-TR" b="1" dirty="0"/>
              <a:t> </a:t>
            </a:r>
            <a:r>
              <a:rPr lang="tr-TR" b="1" dirty="0" err="1"/>
              <a:t>guideline</a:t>
            </a:r>
            <a:r>
              <a:rPr lang="tr-TR" b="1" dirty="0"/>
              <a:t>-ı</a:t>
            </a:r>
            <a:r>
              <a:rPr lang="tr-TR" dirty="0"/>
              <a:t>/ </a:t>
            </a:r>
            <a:r>
              <a:rPr lang="tr-TR" sz="2600" b="1" i="1" dirty="0" err="1"/>
              <a:t>Vege</a:t>
            </a:r>
            <a:r>
              <a:rPr lang="tr-TR" sz="2600" b="1" i="1" dirty="0"/>
              <a:t> et al</a:t>
            </a:r>
          </a:p>
          <a:p>
            <a:pPr marL="514350" indent="-514350">
              <a:buFont typeface="+mj-lt"/>
              <a:buAutoNum type="arabicPeriod"/>
            </a:pPr>
            <a:endParaRPr lang="tr-TR" dirty="0"/>
          </a:p>
          <a:p>
            <a:pPr marL="514350" indent="-514350">
              <a:buFont typeface="+mj-lt"/>
              <a:buAutoNum type="arabicPeriod"/>
            </a:pPr>
            <a:r>
              <a:rPr lang="en-US" b="1" dirty="0">
                <a:solidFill>
                  <a:srgbClr val="FF0000"/>
                </a:solidFill>
              </a:rPr>
              <a:t>2012</a:t>
            </a:r>
            <a:r>
              <a:rPr lang="tr-TR" b="1" dirty="0">
                <a:solidFill>
                  <a:srgbClr val="FF0000"/>
                </a:solidFill>
              </a:rPr>
              <a:t>’de </a:t>
            </a:r>
            <a:r>
              <a:rPr lang="en-US" b="1" dirty="0">
                <a:solidFill>
                  <a:srgbClr val="FF0000"/>
                </a:solidFill>
              </a:rPr>
              <a:t>Fukuoka </a:t>
            </a:r>
            <a:r>
              <a:rPr lang="tr-TR" b="1" dirty="0" err="1">
                <a:solidFill>
                  <a:srgbClr val="FF0000"/>
                </a:solidFill>
              </a:rPr>
              <a:t>guideline</a:t>
            </a:r>
            <a:r>
              <a:rPr lang="tr-TR" b="1" u="sng" dirty="0">
                <a:solidFill>
                  <a:srgbClr val="FF0000"/>
                </a:solidFill>
              </a:rPr>
              <a:t>;</a:t>
            </a:r>
            <a:r>
              <a:rPr lang="tr-TR" dirty="0"/>
              <a:t> </a:t>
            </a:r>
            <a:r>
              <a:rPr lang="en-US" dirty="0"/>
              <a:t>the International Association of</a:t>
            </a:r>
            <a:r>
              <a:rPr lang="tr-TR" dirty="0"/>
              <a:t> </a:t>
            </a:r>
            <a:r>
              <a:rPr lang="en-US" dirty="0" err="1"/>
              <a:t>Pancreatology</a:t>
            </a:r>
            <a:r>
              <a:rPr lang="en-US" dirty="0"/>
              <a:t> (IAP)</a:t>
            </a:r>
            <a:r>
              <a:rPr lang="tr-TR" dirty="0"/>
              <a:t> tarafından </a:t>
            </a:r>
            <a:r>
              <a:rPr lang="tr-TR" b="1" dirty="0" err="1"/>
              <a:t>müsinöz</a:t>
            </a:r>
            <a:r>
              <a:rPr lang="tr-TR" b="1" dirty="0"/>
              <a:t> kist (IPMN, </a:t>
            </a:r>
            <a:r>
              <a:rPr lang="tr-TR" b="1" dirty="0" err="1"/>
              <a:t>MCNs</a:t>
            </a:r>
            <a:r>
              <a:rPr lang="tr-TR" b="1" dirty="0"/>
              <a:t>) tdv.si için revize</a:t>
            </a:r>
            <a:r>
              <a:rPr lang="tr-TR" dirty="0"/>
              <a:t> edildi. </a:t>
            </a:r>
            <a:r>
              <a:rPr lang="tr-TR" sz="1900" b="1" i="1" dirty="0"/>
              <a:t>PPV değerini iyileştirmek amacı ile. Revize </a:t>
            </a:r>
            <a:r>
              <a:rPr lang="tr-TR" sz="1900" b="1" i="1" dirty="0" err="1"/>
              <a:t>guideline-ın</a:t>
            </a:r>
            <a:r>
              <a:rPr lang="tr-TR" sz="1900" b="1" i="1" dirty="0"/>
              <a:t> PPV değeri halen düşük, %21-63.</a:t>
            </a:r>
          </a:p>
          <a:p>
            <a:pPr marL="342900" indent="-342900">
              <a:buFont typeface="+mj-lt"/>
              <a:buAutoNum type="arabicPeriod"/>
            </a:pPr>
            <a:endParaRPr lang="tr-TR" sz="1600" b="1" i="1" dirty="0"/>
          </a:p>
          <a:p>
            <a:pPr marL="514350" indent="-514350">
              <a:buFont typeface="+mj-lt"/>
              <a:buAutoNum type="arabicPeriod"/>
            </a:pPr>
            <a:r>
              <a:rPr lang="tr-TR" dirty="0"/>
              <a:t>2013’de </a:t>
            </a:r>
            <a:r>
              <a:rPr lang="tr-TR" dirty="0" err="1"/>
              <a:t>European</a:t>
            </a:r>
            <a:r>
              <a:rPr lang="tr-TR" dirty="0"/>
              <a:t> </a:t>
            </a:r>
            <a:r>
              <a:rPr lang="tr-TR" dirty="0" err="1"/>
              <a:t>Guideline</a:t>
            </a:r>
            <a:r>
              <a:rPr lang="tr-TR" dirty="0"/>
              <a:t>. </a:t>
            </a:r>
            <a:r>
              <a:rPr lang="tr-TR" b="1" dirty="0"/>
              <a:t>Pankreas </a:t>
            </a:r>
            <a:r>
              <a:rPr lang="tr-TR" b="1" dirty="0" err="1"/>
              <a:t>kistik</a:t>
            </a:r>
            <a:r>
              <a:rPr lang="tr-TR" b="1" dirty="0"/>
              <a:t> </a:t>
            </a:r>
            <a:r>
              <a:rPr lang="tr-TR" b="1" dirty="0" err="1"/>
              <a:t>tm.leri</a:t>
            </a:r>
            <a:r>
              <a:rPr lang="tr-TR" b="1" dirty="0"/>
              <a:t> için. </a:t>
            </a:r>
          </a:p>
          <a:p>
            <a:pPr marL="514350" indent="-514350">
              <a:buFont typeface="+mj-lt"/>
              <a:buAutoNum type="arabicPeriod"/>
            </a:pPr>
            <a:endParaRPr lang="tr-TR" dirty="0"/>
          </a:p>
          <a:p>
            <a:pPr marL="514350" indent="-514350">
              <a:buFont typeface="+mj-lt"/>
              <a:buAutoNum type="arabicPeriod"/>
            </a:pPr>
            <a:r>
              <a:rPr lang="tr-TR" b="1" dirty="0">
                <a:solidFill>
                  <a:srgbClr val="FF0000"/>
                </a:solidFill>
              </a:rPr>
              <a:t>2015 </a:t>
            </a:r>
            <a:r>
              <a:rPr lang="en-US" b="1" dirty="0">
                <a:solidFill>
                  <a:srgbClr val="FF0000"/>
                </a:solidFill>
              </a:rPr>
              <a:t>AGA</a:t>
            </a:r>
            <a:r>
              <a:rPr lang="tr-TR" b="1" dirty="0">
                <a:solidFill>
                  <a:srgbClr val="FF0000"/>
                </a:solidFill>
              </a:rPr>
              <a:t> </a:t>
            </a:r>
            <a:r>
              <a:rPr lang="tr-TR" b="1" dirty="0" err="1">
                <a:solidFill>
                  <a:srgbClr val="FF0000"/>
                </a:solidFill>
              </a:rPr>
              <a:t>guideline</a:t>
            </a:r>
            <a:r>
              <a:rPr lang="tr-TR" b="1" dirty="0">
                <a:solidFill>
                  <a:srgbClr val="FF0000"/>
                </a:solidFill>
              </a:rPr>
              <a:t>; </a:t>
            </a:r>
            <a:r>
              <a:rPr lang="tr-TR" b="1" dirty="0"/>
              <a:t>Pankreasın </a:t>
            </a:r>
            <a:r>
              <a:rPr lang="tr-TR" b="1" dirty="0" err="1"/>
              <a:t>neoplastik</a:t>
            </a:r>
            <a:r>
              <a:rPr lang="tr-TR" b="1" dirty="0"/>
              <a:t> kistleri için</a:t>
            </a:r>
            <a:r>
              <a:rPr lang="tr-TR" dirty="0"/>
              <a:t>.</a:t>
            </a:r>
          </a:p>
          <a:p>
            <a:pPr marL="514350" indent="-514350">
              <a:buFont typeface="+mj-lt"/>
              <a:buAutoNum type="arabicPeriod"/>
            </a:pPr>
            <a:endParaRPr lang="tr-TR" dirty="0"/>
          </a:p>
          <a:p>
            <a:pPr marL="514350" indent="-514350">
              <a:buFont typeface="+mj-lt"/>
              <a:buAutoNum type="arabicPeriod"/>
            </a:pPr>
            <a:r>
              <a:rPr lang="tr-TR" b="1" dirty="0">
                <a:solidFill>
                  <a:srgbClr val="FF0000"/>
                </a:solidFill>
              </a:rPr>
              <a:t>2017 </a:t>
            </a:r>
            <a:r>
              <a:rPr lang="tr-TR" b="1" dirty="0" err="1">
                <a:solidFill>
                  <a:srgbClr val="FF0000"/>
                </a:solidFill>
              </a:rPr>
              <a:t>Fukuoka</a:t>
            </a:r>
            <a:r>
              <a:rPr lang="tr-TR" b="1" dirty="0">
                <a:solidFill>
                  <a:srgbClr val="FF0000"/>
                </a:solidFill>
              </a:rPr>
              <a:t> revizyonu; </a:t>
            </a:r>
            <a:r>
              <a:rPr lang="tr-TR" b="1" dirty="0"/>
              <a:t>IPMN tedavisi için</a:t>
            </a:r>
            <a:r>
              <a:rPr lang="tr-TR" dirty="0"/>
              <a:t>/ </a:t>
            </a:r>
            <a:r>
              <a:rPr lang="tr-TR" sz="2600" b="1" i="1" dirty="0" err="1"/>
              <a:t>Tanaka</a:t>
            </a:r>
            <a:r>
              <a:rPr lang="tr-TR" sz="2600" b="1" i="1" dirty="0"/>
              <a:t> M et al. </a:t>
            </a:r>
            <a:r>
              <a:rPr lang="tr-TR" sz="2600" b="1" i="1" dirty="0" err="1"/>
              <a:t>Pancreatology</a:t>
            </a:r>
            <a:endParaRPr lang="tr-TR" sz="2600" dirty="0">
              <a:solidFill>
                <a:srgbClr val="FF0000"/>
              </a:solidFill>
            </a:endParaRPr>
          </a:p>
          <a:p>
            <a:endParaRPr lang="tr-TR" b="1" i="1" dirty="0">
              <a:solidFill>
                <a:srgbClr val="0070C0"/>
              </a:solidFill>
            </a:endParaRPr>
          </a:p>
          <a:p>
            <a:r>
              <a:rPr lang="tr-TR" sz="3200" b="1" i="1" dirty="0">
                <a:solidFill>
                  <a:srgbClr val="0070C0"/>
                </a:solidFill>
              </a:rPr>
              <a:t>Hepsinin en önemli anahtar noktalarından biri; </a:t>
            </a:r>
            <a:r>
              <a:rPr lang="tr-TR" sz="3200" b="1" i="1" dirty="0" err="1">
                <a:solidFill>
                  <a:srgbClr val="0070C0"/>
                </a:solidFill>
              </a:rPr>
              <a:t>pankr</a:t>
            </a:r>
            <a:r>
              <a:rPr lang="tr-TR" sz="3200" b="1" i="1" dirty="0">
                <a:solidFill>
                  <a:srgbClr val="0070C0"/>
                </a:solidFill>
              </a:rPr>
              <a:t> kistlerinde </a:t>
            </a:r>
            <a:r>
              <a:rPr lang="tr-TR" sz="3200" b="1" i="1" u="sng" dirty="0" err="1">
                <a:solidFill>
                  <a:srgbClr val="0070C0"/>
                </a:solidFill>
              </a:rPr>
              <a:t>malignitenin</a:t>
            </a:r>
            <a:r>
              <a:rPr lang="tr-TR" sz="3200" b="1" i="1" u="sng" dirty="0">
                <a:solidFill>
                  <a:srgbClr val="0070C0"/>
                </a:solidFill>
              </a:rPr>
              <a:t> yüksek risk özelliklerini tahmin ettirebilmektir. </a:t>
            </a:r>
          </a:p>
          <a:p>
            <a:endParaRPr lang="tr-TR" dirty="0"/>
          </a:p>
          <a:p>
            <a:endParaRPr lang="tr-TR" dirty="0"/>
          </a:p>
        </p:txBody>
      </p:sp>
    </p:spTree>
    <p:extLst>
      <p:ext uri="{BB962C8B-B14F-4D97-AF65-F5344CB8AC3E}">
        <p14:creationId xmlns:p14="http://schemas.microsoft.com/office/powerpoint/2010/main" val="3476672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0F16BA9-65EF-4448-8417-689FCEF05058}"/>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855979DC-7DF6-4AF0-A2FF-EDB925484AA2}"/>
              </a:ext>
            </a:extLst>
          </p:cNvPr>
          <p:cNvPicPr>
            <a:picLocks noGrp="1" noChangeAspect="1"/>
          </p:cNvPicPr>
          <p:nvPr>
            <p:ph idx="1"/>
          </p:nvPr>
        </p:nvPicPr>
        <p:blipFill>
          <a:blip r:embed="rId2"/>
          <a:stretch>
            <a:fillRect/>
          </a:stretch>
        </p:blipFill>
        <p:spPr>
          <a:xfrm>
            <a:off x="26758" y="1351723"/>
            <a:ext cx="12165242" cy="4301440"/>
          </a:xfrm>
          <a:prstGeom prst="rect">
            <a:avLst/>
          </a:prstGeom>
        </p:spPr>
      </p:pic>
      <p:sp>
        <p:nvSpPr>
          <p:cNvPr id="5" name="Dikdörtgen 4">
            <a:extLst>
              <a:ext uri="{FF2B5EF4-FFF2-40B4-BE49-F238E27FC236}">
                <a16:creationId xmlns:a16="http://schemas.microsoft.com/office/drawing/2014/main" id="{A11A1F18-0ADC-47FE-A561-6ACAF231E9B6}"/>
              </a:ext>
            </a:extLst>
          </p:cNvPr>
          <p:cNvSpPr/>
          <p:nvPr/>
        </p:nvSpPr>
        <p:spPr>
          <a:xfrm>
            <a:off x="198782" y="1836113"/>
            <a:ext cx="1279245" cy="3902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a:extLst>
              <a:ext uri="{FF2B5EF4-FFF2-40B4-BE49-F238E27FC236}">
                <a16:creationId xmlns:a16="http://schemas.microsoft.com/office/drawing/2014/main" id="{29E32D98-9581-433E-B87E-D99EEE4B271B}"/>
              </a:ext>
            </a:extLst>
          </p:cNvPr>
          <p:cNvSpPr txBox="1"/>
          <p:nvPr/>
        </p:nvSpPr>
        <p:spPr>
          <a:xfrm>
            <a:off x="1908311" y="2127794"/>
            <a:ext cx="1179444" cy="307777"/>
          </a:xfrm>
          <a:prstGeom prst="rect">
            <a:avLst/>
          </a:prstGeom>
          <a:solidFill>
            <a:srgbClr val="FFFF00"/>
          </a:solidFill>
        </p:spPr>
        <p:txBody>
          <a:bodyPr wrap="square" rtlCol="0">
            <a:spAutoFit/>
          </a:bodyPr>
          <a:lstStyle/>
          <a:p>
            <a:r>
              <a:rPr lang="tr-TR" sz="1400" b="1" dirty="0"/>
              <a:t>Kesin op </a:t>
            </a:r>
            <a:r>
              <a:rPr lang="tr-TR" sz="1400" b="1" dirty="0" err="1"/>
              <a:t>end</a:t>
            </a:r>
            <a:endParaRPr lang="tr-TR" sz="1400" b="1" dirty="0"/>
          </a:p>
        </p:txBody>
      </p:sp>
      <p:sp>
        <p:nvSpPr>
          <p:cNvPr id="8" name="Yıldız: 5 Nokta 7">
            <a:extLst>
              <a:ext uri="{FF2B5EF4-FFF2-40B4-BE49-F238E27FC236}">
                <a16:creationId xmlns:a16="http://schemas.microsoft.com/office/drawing/2014/main" id="{45654182-536C-470B-B6FE-237527A46C68}"/>
              </a:ext>
            </a:extLst>
          </p:cNvPr>
          <p:cNvSpPr/>
          <p:nvPr/>
        </p:nvSpPr>
        <p:spPr>
          <a:xfrm>
            <a:off x="1444470" y="2093837"/>
            <a:ext cx="344556" cy="22528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ıldız: 5 Nokta 8">
            <a:extLst>
              <a:ext uri="{FF2B5EF4-FFF2-40B4-BE49-F238E27FC236}">
                <a16:creationId xmlns:a16="http://schemas.microsoft.com/office/drawing/2014/main" id="{EE8CC1AB-6444-4B82-83DE-647D619634C1}"/>
              </a:ext>
            </a:extLst>
          </p:cNvPr>
          <p:cNvSpPr/>
          <p:nvPr/>
        </p:nvSpPr>
        <p:spPr>
          <a:xfrm>
            <a:off x="1808905" y="3343197"/>
            <a:ext cx="281807" cy="26221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Metin kutusu 10">
            <a:extLst>
              <a:ext uri="{FF2B5EF4-FFF2-40B4-BE49-F238E27FC236}">
                <a16:creationId xmlns:a16="http://schemas.microsoft.com/office/drawing/2014/main" id="{5CC03CB1-DAB3-4F63-A26D-BAA7CFE5DE85}"/>
              </a:ext>
            </a:extLst>
          </p:cNvPr>
          <p:cNvSpPr txBox="1"/>
          <p:nvPr/>
        </p:nvSpPr>
        <p:spPr>
          <a:xfrm>
            <a:off x="2126969" y="3458848"/>
            <a:ext cx="1233969" cy="307777"/>
          </a:xfrm>
          <a:prstGeom prst="rect">
            <a:avLst/>
          </a:prstGeom>
          <a:solidFill>
            <a:srgbClr val="FFFF00"/>
          </a:solidFill>
        </p:spPr>
        <p:txBody>
          <a:bodyPr wrap="square" rtlCol="0">
            <a:spAutoFit/>
          </a:bodyPr>
          <a:lstStyle/>
          <a:p>
            <a:r>
              <a:rPr lang="tr-TR" sz="1400" b="1" dirty="0"/>
              <a:t>Rölatif op </a:t>
            </a:r>
            <a:r>
              <a:rPr lang="tr-TR" sz="1400" b="1" dirty="0" err="1"/>
              <a:t>end</a:t>
            </a:r>
            <a:endParaRPr lang="tr-TR" sz="1400" b="1" dirty="0"/>
          </a:p>
        </p:txBody>
      </p:sp>
      <p:sp>
        <p:nvSpPr>
          <p:cNvPr id="12" name="Dikdörtgen 11">
            <a:extLst>
              <a:ext uri="{FF2B5EF4-FFF2-40B4-BE49-F238E27FC236}">
                <a16:creationId xmlns:a16="http://schemas.microsoft.com/office/drawing/2014/main" id="{472E637D-54E1-4469-A618-7E411FA4BBA8}"/>
              </a:ext>
            </a:extLst>
          </p:cNvPr>
          <p:cNvSpPr/>
          <p:nvPr/>
        </p:nvSpPr>
        <p:spPr>
          <a:xfrm>
            <a:off x="5484337" y="1898647"/>
            <a:ext cx="1499559" cy="32771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Yıldız: 5 Nokta 12">
            <a:extLst>
              <a:ext uri="{FF2B5EF4-FFF2-40B4-BE49-F238E27FC236}">
                <a16:creationId xmlns:a16="http://schemas.microsoft.com/office/drawing/2014/main" id="{BE25DFF1-4174-43F4-8B5D-17E43CFFDB40}"/>
              </a:ext>
            </a:extLst>
          </p:cNvPr>
          <p:cNvSpPr/>
          <p:nvPr/>
        </p:nvSpPr>
        <p:spPr>
          <a:xfrm>
            <a:off x="3682312" y="2309226"/>
            <a:ext cx="344556" cy="30777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Yıldız: 5 Nokta 13">
            <a:extLst>
              <a:ext uri="{FF2B5EF4-FFF2-40B4-BE49-F238E27FC236}">
                <a16:creationId xmlns:a16="http://schemas.microsoft.com/office/drawing/2014/main" id="{7EE0D378-F5A7-4057-870C-136EE5236721}"/>
              </a:ext>
            </a:extLst>
          </p:cNvPr>
          <p:cNvSpPr/>
          <p:nvPr/>
        </p:nvSpPr>
        <p:spPr>
          <a:xfrm>
            <a:off x="3723261" y="3503118"/>
            <a:ext cx="303606" cy="307778"/>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Dikdörtgen 14">
            <a:extLst>
              <a:ext uri="{FF2B5EF4-FFF2-40B4-BE49-F238E27FC236}">
                <a16:creationId xmlns:a16="http://schemas.microsoft.com/office/drawing/2014/main" id="{EEE7C2AB-760B-48A2-AA6D-523E880C5FD8}"/>
              </a:ext>
            </a:extLst>
          </p:cNvPr>
          <p:cNvSpPr/>
          <p:nvPr/>
        </p:nvSpPr>
        <p:spPr>
          <a:xfrm>
            <a:off x="10156131" y="1843563"/>
            <a:ext cx="1179444" cy="3902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97770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46F2AC-F1B1-433C-A1CF-38C131A80482}"/>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5C08A201-2D39-40FC-9B0B-77E2469438D7}"/>
              </a:ext>
            </a:extLst>
          </p:cNvPr>
          <p:cNvPicPr>
            <a:picLocks noGrp="1" noChangeAspect="1"/>
          </p:cNvPicPr>
          <p:nvPr>
            <p:ph idx="1"/>
          </p:nvPr>
        </p:nvPicPr>
        <p:blipFill>
          <a:blip r:embed="rId2"/>
          <a:stretch>
            <a:fillRect/>
          </a:stretch>
        </p:blipFill>
        <p:spPr>
          <a:xfrm>
            <a:off x="13252" y="365124"/>
            <a:ext cx="12192000" cy="5869681"/>
          </a:xfrm>
          <a:prstGeom prst="rect">
            <a:avLst/>
          </a:prstGeom>
        </p:spPr>
      </p:pic>
      <p:sp>
        <p:nvSpPr>
          <p:cNvPr id="5" name="Dikdörtgen 4">
            <a:extLst>
              <a:ext uri="{FF2B5EF4-FFF2-40B4-BE49-F238E27FC236}">
                <a16:creationId xmlns:a16="http://schemas.microsoft.com/office/drawing/2014/main" id="{6FDCAFB6-D104-4FA5-824C-CCEC000F8AD8}"/>
              </a:ext>
            </a:extLst>
          </p:cNvPr>
          <p:cNvSpPr/>
          <p:nvPr/>
        </p:nvSpPr>
        <p:spPr>
          <a:xfrm>
            <a:off x="2597424" y="842199"/>
            <a:ext cx="1364976" cy="44326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a:extLst>
              <a:ext uri="{FF2B5EF4-FFF2-40B4-BE49-F238E27FC236}">
                <a16:creationId xmlns:a16="http://schemas.microsoft.com/office/drawing/2014/main" id="{34A01B02-09EC-4BD0-99B3-C9FE8310041D}"/>
              </a:ext>
            </a:extLst>
          </p:cNvPr>
          <p:cNvSpPr/>
          <p:nvPr/>
        </p:nvSpPr>
        <p:spPr>
          <a:xfrm>
            <a:off x="6182141" y="835575"/>
            <a:ext cx="1477616" cy="44326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id="{3149BE81-9661-4717-B2F7-1195CE758308}"/>
              </a:ext>
            </a:extLst>
          </p:cNvPr>
          <p:cNvSpPr/>
          <p:nvPr/>
        </p:nvSpPr>
        <p:spPr>
          <a:xfrm>
            <a:off x="9707224" y="822323"/>
            <a:ext cx="1146306" cy="44326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Düz Bağlayıcı 7">
            <a:extLst>
              <a:ext uri="{FF2B5EF4-FFF2-40B4-BE49-F238E27FC236}">
                <a16:creationId xmlns:a16="http://schemas.microsoft.com/office/drawing/2014/main" id="{D942F008-25D4-485B-980E-889814BB745D}"/>
              </a:ext>
            </a:extLst>
          </p:cNvPr>
          <p:cNvCxnSpPr/>
          <p:nvPr/>
        </p:nvCxnSpPr>
        <p:spPr>
          <a:xfrm>
            <a:off x="901147" y="5579168"/>
            <a:ext cx="109993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6159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BF5AFB8-2EA4-4AFD-99AB-A2637BD85FA6}"/>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C762EEE9-934D-4305-B3AE-BDA2B7484E90}"/>
              </a:ext>
            </a:extLst>
          </p:cNvPr>
          <p:cNvPicPr>
            <a:picLocks noGrp="1" noChangeAspect="1"/>
          </p:cNvPicPr>
          <p:nvPr>
            <p:ph idx="1"/>
          </p:nvPr>
        </p:nvPicPr>
        <p:blipFill>
          <a:blip r:embed="rId2" cstate="print"/>
          <a:stretch>
            <a:fillRect/>
          </a:stretch>
        </p:blipFill>
        <p:spPr>
          <a:xfrm>
            <a:off x="3390543" y="-119270"/>
            <a:ext cx="5017362" cy="6977270"/>
          </a:xfrm>
          <a:prstGeom prst="rect">
            <a:avLst/>
          </a:prstGeom>
        </p:spPr>
      </p:pic>
      <p:sp>
        <p:nvSpPr>
          <p:cNvPr id="5" name="Dikdörtgen 4">
            <a:extLst>
              <a:ext uri="{FF2B5EF4-FFF2-40B4-BE49-F238E27FC236}">
                <a16:creationId xmlns:a16="http://schemas.microsoft.com/office/drawing/2014/main" id="{577A9B60-D2A0-4618-897E-A4C0D834DD74}"/>
              </a:ext>
            </a:extLst>
          </p:cNvPr>
          <p:cNvSpPr/>
          <p:nvPr/>
        </p:nvSpPr>
        <p:spPr>
          <a:xfrm>
            <a:off x="3538330" y="2232327"/>
            <a:ext cx="1384847" cy="6003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Düz Bağlayıcı 5">
            <a:extLst>
              <a:ext uri="{FF2B5EF4-FFF2-40B4-BE49-F238E27FC236}">
                <a16:creationId xmlns:a16="http://schemas.microsoft.com/office/drawing/2014/main" id="{E4472444-5BE0-4A43-A318-8EE8A1B7BF12}"/>
              </a:ext>
            </a:extLst>
          </p:cNvPr>
          <p:cNvCxnSpPr/>
          <p:nvPr/>
        </p:nvCxnSpPr>
        <p:spPr>
          <a:xfrm>
            <a:off x="5473144" y="2451649"/>
            <a:ext cx="755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68A5B139-2EA1-4D2D-9824-BD934F5AA2FD}"/>
              </a:ext>
            </a:extLst>
          </p:cNvPr>
          <p:cNvCxnSpPr>
            <a:cxnSpLocks/>
          </p:cNvCxnSpPr>
          <p:nvPr/>
        </p:nvCxnSpPr>
        <p:spPr>
          <a:xfrm>
            <a:off x="6745354" y="2451653"/>
            <a:ext cx="13384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8A16C523-9FBF-4835-99B8-ED67FE9A83B3}"/>
              </a:ext>
            </a:extLst>
          </p:cNvPr>
          <p:cNvSpPr txBox="1"/>
          <p:nvPr/>
        </p:nvSpPr>
        <p:spPr>
          <a:xfrm>
            <a:off x="8560904" y="2186607"/>
            <a:ext cx="3207026" cy="646331"/>
          </a:xfrm>
          <a:prstGeom prst="rect">
            <a:avLst/>
          </a:prstGeom>
          <a:noFill/>
        </p:spPr>
        <p:txBody>
          <a:bodyPr wrap="square" rtlCol="0">
            <a:spAutoFit/>
          </a:bodyPr>
          <a:lstStyle/>
          <a:p>
            <a:r>
              <a:rPr lang="tr-TR" dirty="0"/>
              <a:t>Amaç </a:t>
            </a:r>
            <a:r>
              <a:rPr lang="tr-TR" dirty="0" err="1"/>
              <a:t>benign</a:t>
            </a:r>
            <a:r>
              <a:rPr lang="tr-TR" dirty="0"/>
              <a:t> lezyonlarda gereksiz cerrahiden korumak</a:t>
            </a:r>
          </a:p>
        </p:txBody>
      </p:sp>
      <p:sp>
        <p:nvSpPr>
          <p:cNvPr id="13" name="Ok: Sağ 12">
            <a:extLst>
              <a:ext uri="{FF2B5EF4-FFF2-40B4-BE49-F238E27FC236}">
                <a16:creationId xmlns:a16="http://schemas.microsoft.com/office/drawing/2014/main" id="{D7BD955E-772A-4B14-9764-D142749F099F}"/>
              </a:ext>
            </a:extLst>
          </p:cNvPr>
          <p:cNvSpPr/>
          <p:nvPr/>
        </p:nvSpPr>
        <p:spPr>
          <a:xfrm>
            <a:off x="8231606" y="2509772"/>
            <a:ext cx="32929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0" name="Düz Bağlayıcı 9">
            <a:extLst>
              <a:ext uri="{FF2B5EF4-FFF2-40B4-BE49-F238E27FC236}">
                <a16:creationId xmlns:a16="http://schemas.microsoft.com/office/drawing/2014/main" id="{8B4D14B2-8E90-4D06-AAAD-6E9CC7E05036}"/>
              </a:ext>
            </a:extLst>
          </p:cNvPr>
          <p:cNvCxnSpPr>
            <a:cxnSpLocks/>
          </p:cNvCxnSpPr>
          <p:nvPr/>
        </p:nvCxnSpPr>
        <p:spPr>
          <a:xfrm>
            <a:off x="7507360" y="3650978"/>
            <a:ext cx="4969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165839B9-BD4E-4AFC-AA85-FEC51B9B1037}"/>
              </a:ext>
            </a:extLst>
          </p:cNvPr>
          <p:cNvCxnSpPr>
            <a:cxnSpLocks/>
          </p:cNvCxnSpPr>
          <p:nvPr/>
        </p:nvCxnSpPr>
        <p:spPr>
          <a:xfrm>
            <a:off x="7673012" y="3856386"/>
            <a:ext cx="4969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77FF0684-4F29-499A-A130-05DAA613963A}"/>
              </a:ext>
            </a:extLst>
          </p:cNvPr>
          <p:cNvCxnSpPr>
            <a:cxnSpLocks/>
          </p:cNvCxnSpPr>
          <p:nvPr/>
        </p:nvCxnSpPr>
        <p:spPr>
          <a:xfrm>
            <a:off x="7354959" y="4479240"/>
            <a:ext cx="81500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ED4E1D1E-99B2-4A86-85ED-CA7B3F644999}"/>
              </a:ext>
            </a:extLst>
          </p:cNvPr>
          <p:cNvCxnSpPr>
            <a:cxnSpLocks/>
          </p:cNvCxnSpPr>
          <p:nvPr/>
        </p:nvCxnSpPr>
        <p:spPr>
          <a:xfrm>
            <a:off x="6824881" y="5102087"/>
            <a:ext cx="125894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3EFF59B5-8484-4CAA-A81F-5A49EE0675B6}"/>
              </a:ext>
            </a:extLst>
          </p:cNvPr>
          <p:cNvCxnSpPr>
            <a:cxnSpLocks/>
          </p:cNvCxnSpPr>
          <p:nvPr/>
        </p:nvCxnSpPr>
        <p:spPr>
          <a:xfrm>
            <a:off x="3611210" y="3677481"/>
            <a:ext cx="13119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Düz Bağlayıcı 16">
            <a:extLst>
              <a:ext uri="{FF2B5EF4-FFF2-40B4-BE49-F238E27FC236}">
                <a16:creationId xmlns:a16="http://schemas.microsoft.com/office/drawing/2014/main" id="{3FF044E0-FFD0-B8E5-72B6-0D6F1A908ACA}"/>
              </a:ext>
            </a:extLst>
          </p:cNvPr>
          <p:cNvCxnSpPr>
            <a:cxnSpLocks/>
          </p:cNvCxnSpPr>
          <p:nvPr/>
        </p:nvCxnSpPr>
        <p:spPr>
          <a:xfrm>
            <a:off x="6818257" y="5320747"/>
            <a:ext cx="125894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1AE10F86-D337-0EAD-14C3-DDE2E6253009}"/>
              </a:ext>
            </a:extLst>
          </p:cNvPr>
          <p:cNvCxnSpPr>
            <a:cxnSpLocks/>
          </p:cNvCxnSpPr>
          <p:nvPr/>
        </p:nvCxnSpPr>
        <p:spPr>
          <a:xfrm>
            <a:off x="7096544" y="5519540"/>
            <a:ext cx="69573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220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978F30-E96A-4203-A316-F68B2FB38A49}"/>
              </a:ext>
            </a:extLst>
          </p:cNvPr>
          <p:cNvSpPr>
            <a:spLocks noGrp="1"/>
          </p:cNvSpPr>
          <p:nvPr>
            <p:ph idx="1"/>
          </p:nvPr>
        </p:nvSpPr>
        <p:spPr>
          <a:xfrm>
            <a:off x="662609" y="447398"/>
            <a:ext cx="10986052" cy="6271453"/>
          </a:xfrm>
        </p:spPr>
        <p:txBody>
          <a:bodyPr/>
          <a:lstStyle/>
          <a:p>
            <a:r>
              <a:rPr lang="tr-TR" sz="2400" dirty="0"/>
              <a:t>AGA </a:t>
            </a:r>
            <a:r>
              <a:rPr lang="tr-TR" sz="2400" dirty="0" err="1"/>
              <a:t>guideline</a:t>
            </a:r>
            <a:r>
              <a:rPr lang="tr-TR" sz="2400" dirty="0"/>
              <a:t> %12 </a:t>
            </a:r>
            <a:r>
              <a:rPr lang="tr-TR" sz="2400" dirty="0" err="1"/>
              <a:t>high</a:t>
            </a:r>
            <a:r>
              <a:rPr lang="tr-TR" sz="2400" dirty="0"/>
              <a:t> </a:t>
            </a:r>
            <a:r>
              <a:rPr lang="tr-TR" sz="2400" dirty="0" err="1"/>
              <a:t>grade</a:t>
            </a:r>
            <a:r>
              <a:rPr lang="tr-TR" sz="2400" dirty="0"/>
              <a:t> </a:t>
            </a:r>
            <a:r>
              <a:rPr lang="tr-TR" sz="2400" dirty="0" err="1"/>
              <a:t>displazi</a:t>
            </a:r>
            <a:r>
              <a:rPr lang="tr-TR" sz="2400" dirty="0"/>
              <a:t> (HGD) veya </a:t>
            </a:r>
            <a:r>
              <a:rPr lang="tr-TR" sz="2400" dirty="0" err="1"/>
              <a:t>maligniteyi</a:t>
            </a:r>
            <a:r>
              <a:rPr lang="tr-TR" sz="2400" dirty="0"/>
              <a:t> kaçırmakta</a:t>
            </a:r>
          </a:p>
          <a:p>
            <a:endParaRPr lang="tr-TR" sz="2400" dirty="0"/>
          </a:p>
          <a:p>
            <a:r>
              <a:rPr lang="tr-TR" sz="2400" dirty="0" err="1"/>
              <a:t>European</a:t>
            </a:r>
            <a:r>
              <a:rPr lang="tr-TR" sz="2400" dirty="0"/>
              <a:t> ya da 2012 ICG kaçırmamakta</a:t>
            </a:r>
          </a:p>
          <a:p>
            <a:endParaRPr lang="tr-TR" sz="2400" dirty="0"/>
          </a:p>
          <a:p>
            <a:r>
              <a:rPr lang="tr-TR" sz="2400" dirty="0"/>
              <a:t>AGA </a:t>
            </a:r>
            <a:r>
              <a:rPr lang="tr-TR" sz="2400" dirty="0" err="1"/>
              <a:t>guideline</a:t>
            </a:r>
            <a:r>
              <a:rPr lang="tr-TR" sz="2400" dirty="0"/>
              <a:t> %28 gereksiz cerrahiyi önlemekte</a:t>
            </a:r>
          </a:p>
          <a:p>
            <a:r>
              <a:rPr lang="tr-TR" sz="2400" dirty="0"/>
              <a:t>Yüksek riskli olmayanlarda  </a:t>
            </a:r>
            <a:r>
              <a:rPr lang="tr-TR" sz="2400" dirty="0" err="1"/>
              <a:t>Fukuoka</a:t>
            </a:r>
            <a:r>
              <a:rPr lang="tr-TR" sz="2400" dirty="0"/>
              <a:t> </a:t>
            </a:r>
            <a:r>
              <a:rPr lang="tr-TR" sz="2400" dirty="0" err="1"/>
              <a:t>guideline</a:t>
            </a:r>
            <a:r>
              <a:rPr lang="tr-TR" sz="2400" dirty="0"/>
              <a:t> gereksiz </a:t>
            </a:r>
            <a:r>
              <a:rPr lang="tr-TR" sz="2400" dirty="0" err="1"/>
              <a:t>op.u</a:t>
            </a:r>
            <a:r>
              <a:rPr lang="tr-TR" sz="2400" dirty="0"/>
              <a:t> önler. </a:t>
            </a:r>
          </a:p>
          <a:p>
            <a:endParaRPr lang="tr-TR" dirty="0"/>
          </a:p>
          <a:p>
            <a:r>
              <a:rPr lang="tr-TR" dirty="0" err="1"/>
              <a:t>SCNs</a:t>
            </a:r>
            <a:r>
              <a:rPr lang="tr-TR" dirty="0"/>
              <a:t>, basit kistler, </a:t>
            </a:r>
            <a:r>
              <a:rPr lang="tr-TR" dirty="0" err="1"/>
              <a:t>lenfoep</a:t>
            </a:r>
            <a:r>
              <a:rPr lang="tr-TR" dirty="0"/>
              <a:t> kistler, </a:t>
            </a:r>
            <a:r>
              <a:rPr lang="tr-TR" dirty="0" err="1"/>
              <a:t>müsinöz</a:t>
            </a:r>
            <a:r>
              <a:rPr lang="tr-TR" dirty="0"/>
              <a:t> </a:t>
            </a:r>
            <a:r>
              <a:rPr lang="tr-TR" dirty="0" err="1"/>
              <a:t>non</a:t>
            </a:r>
            <a:r>
              <a:rPr lang="tr-TR" dirty="0"/>
              <a:t> </a:t>
            </a:r>
            <a:r>
              <a:rPr lang="tr-TR" dirty="0" err="1"/>
              <a:t>neoplastik</a:t>
            </a:r>
            <a:r>
              <a:rPr lang="tr-TR" dirty="0"/>
              <a:t> kistler için </a:t>
            </a:r>
            <a:r>
              <a:rPr lang="tr-TR" dirty="0" err="1"/>
              <a:t>malignite</a:t>
            </a:r>
            <a:r>
              <a:rPr lang="tr-TR" dirty="0"/>
              <a:t> riski bildirilmemektedir. </a:t>
            </a:r>
          </a:p>
          <a:p>
            <a:endParaRPr lang="tr-TR" dirty="0"/>
          </a:p>
          <a:p>
            <a:endParaRPr lang="tr-TR" dirty="0"/>
          </a:p>
          <a:p>
            <a:endParaRPr lang="tr-TR" dirty="0"/>
          </a:p>
          <a:p>
            <a:endParaRPr lang="tr-TR" dirty="0"/>
          </a:p>
        </p:txBody>
      </p:sp>
      <p:graphicFrame>
        <p:nvGraphicFramePr>
          <p:cNvPr id="4" name="Tablo 3">
            <a:extLst>
              <a:ext uri="{FF2B5EF4-FFF2-40B4-BE49-F238E27FC236}">
                <a16:creationId xmlns:a16="http://schemas.microsoft.com/office/drawing/2014/main" id="{46B597BC-38D3-40A6-A91E-EC1CEF6DC431}"/>
              </a:ext>
            </a:extLst>
          </p:cNvPr>
          <p:cNvGraphicFramePr>
            <a:graphicFrameLocks noGrp="1"/>
          </p:cNvGraphicFramePr>
          <p:nvPr>
            <p:extLst>
              <p:ext uri="{D42A27DB-BD31-4B8C-83A1-F6EECF244321}">
                <p14:modId xmlns:p14="http://schemas.microsoft.com/office/powerpoint/2010/main" val="2397093220"/>
              </p:ext>
            </p:extLst>
          </p:nvPr>
        </p:nvGraphicFramePr>
        <p:xfrm>
          <a:off x="971818" y="3737115"/>
          <a:ext cx="9987724" cy="2966436"/>
        </p:xfrm>
        <a:graphic>
          <a:graphicData uri="http://schemas.openxmlformats.org/drawingml/2006/table">
            <a:tbl>
              <a:tblPr firstRow="1" bandRow="1">
                <a:tableStyleId>{5C22544A-7EE6-4342-B048-85BDC9FD1C3A}</a:tableStyleId>
              </a:tblPr>
              <a:tblGrid>
                <a:gridCol w="2195452">
                  <a:extLst>
                    <a:ext uri="{9D8B030D-6E8A-4147-A177-3AD203B41FA5}">
                      <a16:colId xmlns:a16="http://schemas.microsoft.com/office/drawing/2014/main" val="3002463712"/>
                    </a:ext>
                  </a:extLst>
                </a:gridCol>
                <a:gridCol w="1895060">
                  <a:extLst>
                    <a:ext uri="{9D8B030D-6E8A-4147-A177-3AD203B41FA5}">
                      <a16:colId xmlns:a16="http://schemas.microsoft.com/office/drawing/2014/main" val="2953130163"/>
                    </a:ext>
                  </a:extLst>
                </a:gridCol>
                <a:gridCol w="5897212">
                  <a:extLst>
                    <a:ext uri="{9D8B030D-6E8A-4147-A177-3AD203B41FA5}">
                      <a16:colId xmlns:a16="http://schemas.microsoft.com/office/drawing/2014/main" val="866376420"/>
                    </a:ext>
                  </a:extLst>
                </a:gridCol>
              </a:tblGrid>
              <a:tr h="468438">
                <a:tc>
                  <a:txBody>
                    <a:bodyPr/>
                    <a:lstStyle/>
                    <a:p>
                      <a:r>
                        <a:rPr lang="tr-TR" dirty="0"/>
                        <a:t>Lezyon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Malignite</a:t>
                      </a:r>
                      <a:r>
                        <a:rPr lang="tr-TR" dirty="0"/>
                        <a:t> riski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Guideline</a:t>
                      </a:r>
                      <a:r>
                        <a:rPr lang="tr-TR" dirty="0"/>
                        <a:t> tavsiyesi</a:t>
                      </a:r>
                    </a:p>
                  </a:txBody>
                  <a:tcPr/>
                </a:tc>
                <a:extLst>
                  <a:ext uri="{0D108BD9-81ED-4DB2-BD59-A6C34878D82A}">
                    <a16:rowId xmlns:a16="http://schemas.microsoft.com/office/drawing/2014/main" val="2044665095"/>
                  </a:ext>
                </a:extLst>
              </a:tr>
              <a:tr h="267679">
                <a:tc>
                  <a:txBody>
                    <a:bodyPr/>
                    <a:lstStyle/>
                    <a:p>
                      <a:r>
                        <a:rPr lang="tr-TR" dirty="0"/>
                        <a:t>md-IPMN</a:t>
                      </a:r>
                    </a:p>
                  </a:txBody>
                  <a:tcPr/>
                </a:tc>
                <a:tc>
                  <a:txBody>
                    <a:bodyPr/>
                    <a:lstStyle/>
                    <a:p>
                      <a:r>
                        <a:rPr lang="tr-TR" dirty="0"/>
                        <a:t>38-68</a:t>
                      </a:r>
                    </a:p>
                  </a:txBody>
                  <a:tcPr/>
                </a:tc>
                <a:tc>
                  <a:txBody>
                    <a:bodyPr/>
                    <a:lstStyle/>
                    <a:p>
                      <a:r>
                        <a:rPr lang="tr-TR" dirty="0"/>
                        <a:t>Op</a:t>
                      </a:r>
                    </a:p>
                  </a:txBody>
                  <a:tcPr/>
                </a:tc>
                <a:extLst>
                  <a:ext uri="{0D108BD9-81ED-4DB2-BD59-A6C34878D82A}">
                    <a16:rowId xmlns:a16="http://schemas.microsoft.com/office/drawing/2014/main" val="2146435222"/>
                  </a:ext>
                </a:extLst>
              </a:tr>
              <a:tr h="267679">
                <a:tc>
                  <a:txBody>
                    <a:bodyPr/>
                    <a:lstStyle/>
                    <a:p>
                      <a:r>
                        <a:rPr lang="tr-TR" dirty="0"/>
                        <a:t>Mixed-IPMN</a:t>
                      </a:r>
                    </a:p>
                  </a:txBody>
                  <a:tcPr/>
                </a:tc>
                <a:tc>
                  <a:txBody>
                    <a:bodyPr/>
                    <a:lstStyle/>
                    <a:p>
                      <a:r>
                        <a:rPr lang="tr-TR" dirty="0"/>
                        <a:t>38-65</a:t>
                      </a:r>
                    </a:p>
                  </a:txBody>
                  <a:tcPr/>
                </a:tc>
                <a:tc>
                  <a:txBody>
                    <a:bodyPr/>
                    <a:lstStyle/>
                    <a:p>
                      <a:r>
                        <a:rPr lang="tr-TR" dirty="0"/>
                        <a:t>Op</a:t>
                      </a:r>
                    </a:p>
                  </a:txBody>
                  <a:tcPr/>
                </a:tc>
                <a:extLst>
                  <a:ext uri="{0D108BD9-81ED-4DB2-BD59-A6C34878D82A}">
                    <a16:rowId xmlns:a16="http://schemas.microsoft.com/office/drawing/2014/main" val="2599775168"/>
                  </a:ext>
                </a:extLst>
              </a:tr>
              <a:tr h="669198">
                <a:tc>
                  <a:txBody>
                    <a:bodyPr/>
                    <a:lstStyle/>
                    <a:p>
                      <a:r>
                        <a:rPr lang="tr-TR" dirty="0" err="1"/>
                        <a:t>bd</a:t>
                      </a:r>
                      <a:r>
                        <a:rPr lang="tr-TR" dirty="0"/>
                        <a:t>-IPMN</a:t>
                      </a:r>
                    </a:p>
                  </a:txBody>
                  <a:tcPr/>
                </a:tc>
                <a:tc>
                  <a:txBody>
                    <a:bodyPr/>
                    <a:lstStyle/>
                    <a:p>
                      <a:r>
                        <a:rPr lang="tr-TR" dirty="0"/>
                        <a:t>12-47</a:t>
                      </a:r>
                    </a:p>
                  </a:txBody>
                  <a:tcPr/>
                </a:tc>
                <a:tc>
                  <a:txBody>
                    <a:bodyPr/>
                    <a:lstStyle/>
                    <a:p>
                      <a:r>
                        <a:rPr lang="tr-TR" b="1" dirty="0" err="1"/>
                        <a:t>Fukuoka</a:t>
                      </a:r>
                      <a:r>
                        <a:rPr lang="tr-TR" b="1" dirty="0"/>
                        <a:t>;</a:t>
                      </a:r>
                      <a:r>
                        <a:rPr lang="tr-TR" dirty="0"/>
                        <a:t> yüksek risk (HRS) [-&gt;op] ve endişe ettirici risk (WRS) </a:t>
                      </a:r>
                      <a:r>
                        <a:rPr lang="tr-TR" b="1" dirty="0">
                          <a:solidFill>
                            <a:srgbClr val="FF0000"/>
                          </a:solidFill>
                        </a:rPr>
                        <a:t>[-&gt; EUS-FNA] </a:t>
                      </a:r>
                      <a:r>
                        <a:rPr lang="tr-TR" dirty="0"/>
                        <a:t>kriterleri tanımlar.</a:t>
                      </a:r>
                    </a:p>
                  </a:txBody>
                  <a:tcPr/>
                </a:tc>
                <a:extLst>
                  <a:ext uri="{0D108BD9-81ED-4DB2-BD59-A6C34878D82A}">
                    <a16:rowId xmlns:a16="http://schemas.microsoft.com/office/drawing/2014/main" val="1002487815"/>
                  </a:ext>
                </a:extLst>
              </a:tr>
              <a:tr h="267679">
                <a:tc>
                  <a:txBody>
                    <a:bodyPr/>
                    <a:lstStyle/>
                    <a:p>
                      <a:r>
                        <a:rPr lang="tr-TR" dirty="0" err="1"/>
                        <a:t>MCNs</a:t>
                      </a:r>
                      <a:endParaRPr lang="tr-TR" dirty="0"/>
                    </a:p>
                  </a:txBody>
                  <a:tcPr/>
                </a:tc>
                <a:tc>
                  <a:txBody>
                    <a:bodyPr/>
                    <a:lstStyle/>
                    <a:p>
                      <a:r>
                        <a:rPr lang="tr-TR" dirty="0"/>
                        <a:t>  8-20</a:t>
                      </a:r>
                    </a:p>
                  </a:txBody>
                  <a:tcPr/>
                </a:tc>
                <a:tc>
                  <a:txBody>
                    <a:bodyPr/>
                    <a:lstStyle/>
                    <a:p>
                      <a:r>
                        <a:rPr lang="tr-TR" dirty="0"/>
                        <a:t>Op</a:t>
                      </a:r>
                    </a:p>
                  </a:txBody>
                  <a:tcPr/>
                </a:tc>
                <a:extLst>
                  <a:ext uri="{0D108BD9-81ED-4DB2-BD59-A6C34878D82A}">
                    <a16:rowId xmlns:a16="http://schemas.microsoft.com/office/drawing/2014/main" val="550179148"/>
                  </a:ext>
                </a:extLst>
              </a:tr>
              <a:tr h="267679">
                <a:tc>
                  <a:txBody>
                    <a:bodyPr/>
                    <a:lstStyle/>
                    <a:p>
                      <a:r>
                        <a:rPr lang="tr-TR" dirty="0" err="1"/>
                        <a:t>SPNs</a:t>
                      </a:r>
                      <a:endParaRPr lang="tr-TR" dirty="0"/>
                    </a:p>
                  </a:txBody>
                  <a:tcPr/>
                </a:tc>
                <a:tc>
                  <a:txBody>
                    <a:bodyPr/>
                    <a:lstStyle/>
                    <a:p>
                      <a:r>
                        <a:rPr lang="tr-TR" dirty="0"/>
                        <a:t>10-17</a:t>
                      </a:r>
                    </a:p>
                  </a:txBody>
                  <a:tcPr/>
                </a:tc>
                <a:tc>
                  <a:txBody>
                    <a:bodyPr/>
                    <a:lstStyle/>
                    <a:p>
                      <a:r>
                        <a:rPr lang="tr-TR" dirty="0"/>
                        <a:t>Op</a:t>
                      </a:r>
                    </a:p>
                  </a:txBody>
                  <a:tcPr/>
                </a:tc>
                <a:extLst>
                  <a:ext uri="{0D108BD9-81ED-4DB2-BD59-A6C34878D82A}">
                    <a16:rowId xmlns:a16="http://schemas.microsoft.com/office/drawing/2014/main" val="2315404481"/>
                  </a:ext>
                </a:extLst>
              </a:tr>
              <a:tr h="267679">
                <a:tc>
                  <a:txBody>
                    <a:bodyPr/>
                    <a:lstStyle/>
                    <a:p>
                      <a:r>
                        <a:rPr lang="tr-TR" dirty="0" err="1"/>
                        <a:t>Pankreatik</a:t>
                      </a:r>
                      <a:r>
                        <a:rPr lang="tr-TR" dirty="0"/>
                        <a:t> </a:t>
                      </a:r>
                      <a:r>
                        <a:rPr lang="tr-TR" dirty="0" err="1"/>
                        <a:t>kistik</a:t>
                      </a:r>
                      <a:r>
                        <a:rPr lang="tr-TR" dirty="0"/>
                        <a:t> NET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  6-31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txBody>
                  <a:tcPr/>
                </a:tc>
                <a:extLst>
                  <a:ext uri="{0D108BD9-81ED-4DB2-BD59-A6C34878D82A}">
                    <a16:rowId xmlns:a16="http://schemas.microsoft.com/office/drawing/2014/main" val="875678105"/>
                  </a:ext>
                </a:extLst>
              </a:tr>
            </a:tbl>
          </a:graphicData>
        </a:graphic>
      </p:graphicFrame>
    </p:spTree>
    <p:extLst>
      <p:ext uri="{BB962C8B-B14F-4D97-AF65-F5344CB8AC3E}">
        <p14:creationId xmlns:p14="http://schemas.microsoft.com/office/powerpoint/2010/main" val="340727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79A0FF2-D028-9BFE-C6C8-F0F54AD05743}"/>
              </a:ext>
            </a:extLst>
          </p:cNvPr>
          <p:cNvPicPr>
            <a:picLocks noChangeAspect="1"/>
          </p:cNvPicPr>
          <p:nvPr/>
        </p:nvPicPr>
        <p:blipFill>
          <a:blip r:embed="rId2"/>
          <a:stretch>
            <a:fillRect/>
          </a:stretch>
        </p:blipFill>
        <p:spPr>
          <a:xfrm>
            <a:off x="3145735" y="0"/>
            <a:ext cx="6170543" cy="6884300"/>
          </a:xfrm>
          <a:prstGeom prst="rect">
            <a:avLst/>
          </a:prstGeom>
        </p:spPr>
      </p:pic>
    </p:spTree>
    <p:extLst>
      <p:ext uri="{BB962C8B-B14F-4D97-AF65-F5344CB8AC3E}">
        <p14:creationId xmlns:p14="http://schemas.microsoft.com/office/powerpoint/2010/main" val="572512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BDD7CF3-F521-4232-B265-596B8311155C}"/>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4581EC22-E40A-4E8F-9E9C-273B4E7A1902}"/>
              </a:ext>
            </a:extLst>
          </p:cNvPr>
          <p:cNvPicPr>
            <a:picLocks noGrp="1" noChangeAspect="1"/>
          </p:cNvPicPr>
          <p:nvPr>
            <p:ph idx="1"/>
          </p:nvPr>
        </p:nvPicPr>
        <p:blipFill>
          <a:blip r:embed="rId2" cstate="print"/>
          <a:stretch>
            <a:fillRect/>
          </a:stretch>
        </p:blipFill>
        <p:spPr>
          <a:xfrm>
            <a:off x="569845" y="0"/>
            <a:ext cx="9342782" cy="6772497"/>
          </a:xfrm>
          <a:prstGeom prst="rect">
            <a:avLst/>
          </a:prstGeom>
        </p:spPr>
      </p:pic>
      <p:sp>
        <p:nvSpPr>
          <p:cNvPr id="3" name="Yıldız: 5 Nokta 2">
            <a:extLst>
              <a:ext uri="{FF2B5EF4-FFF2-40B4-BE49-F238E27FC236}">
                <a16:creationId xmlns:a16="http://schemas.microsoft.com/office/drawing/2014/main" id="{47F23588-27F6-4622-B71A-4C9324F07D50}"/>
              </a:ext>
            </a:extLst>
          </p:cNvPr>
          <p:cNvSpPr/>
          <p:nvPr/>
        </p:nvSpPr>
        <p:spPr>
          <a:xfrm>
            <a:off x="6480315" y="5367133"/>
            <a:ext cx="371061" cy="410818"/>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10104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1FF1196-AF86-416D-BD84-3502FC912593}"/>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788B357C-8DC4-48EB-A2E7-98C32E098A4F}"/>
              </a:ext>
            </a:extLst>
          </p:cNvPr>
          <p:cNvPicPr>
            <a:picLocks noGrp="1" noChangeAspect="1"/>
          </p:cNvPicPr>
          <p:nvPr>
            <p:ph idx="1"/>
          </p:nvPr>
        </p:nvPicPr>
        <p:blipFill>
          <a:blip r:embed="rId2"/>
          <a:stretch>
            <a:fillRect/>
          </a:stretch>
        </p:blipFill>
        <p:spPr>
          <a:xfrm>
            <a:off x="79511" y="115457"/>
            <a:ext cx="9634331" cy="6709411"/>
          </a:xfrm>
          <a:prstGeom prst="rect">
            <a:avLst/>
          </a:prstGeom>
        </p:spPr>
      </p:pic>
      <p:sp>
        <p:nvSpPr>
          <p:cNvPr id="5" name="Unvan 1">
            <a:extLst>
              <a:ext uri="{FF2B5EF4-FFF2-40B4-BE49-F238E27FC236}">
                <a16:creationId xmlns:a16="http://schemas.microsoft.com/office/drawing/2014/main" id="{CBE438B3-74F6-4C2D-A8D1-9677279D78A0}"/>
              </a:ext>
            </a:extLst>
          </p:cNvPr>
          <p:cNvSpPr txBox="1">
            <a:spLocks/>
          </p:cNvSpPr>
          <p:nvPr/>
        </p:nvSpPr>
        <p:spPr>
          <a:xfrm>
            <a:off x="9753600" y="5367129"/>
            <a:ext cx="2289313" cy="11257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1800" b="1" dirty="0">
                <a:solidFill>
                  <a:srgbClr val="FF0000"/>
                </a:solidFill>
              </a:rPr>
              <a:t>Revize </a:t>
            </a:r>
            <a:r>
              <a:rPr lang="tr-TR" sz="1800" b="1" dirty="0" err="1">
                <a:solidFill>
                  <a:srgbClr val="FF0000"/>
                </a:solidFill>
              </a:rPr>
              <a:t>Fukuoka</a:t>
            </a:r>
            <a:r>
              <a:rPr lang="tr-TR" sz="1800" b="1" dirty="0">
                <a:solidFill>
                  <a:srgbClr val="FF0000"/>
                </a:solidFill>
              </a:rPr>
              <a:t> / </a:t>
            </a:r>
            <a:r>
              <a:rPr lang="tr-TR" sz="1800" b="1" dirty="0" err="1">
                <a:solidFill>
                  <a:srgbClr val="FF0000"/>
                </a:solidFill>
              </a:rPr>
              <a:t>Tanaka</a:t>
            </a:r>
            <a:r>
              <a:rPr lang="tr-TR" sz="1800" b="1" dirty="0">
                <a:solidFill>
                  <a:srgbClr val="FF0000"/>
                </a:solidFill>
              </a:rPr>
              <a:t> M at al</a:t>
            </a:r>
          </a:p>
          <a:p>
            <a:r>
              <a:rPr lang="tr-TR" sz="1800" b="1" dirty="0">
                <a:solidFill>
                  <a:srgbClr val="FF0000"/>
                </a:solidFill>
              </a:rPr>
              <a:t>2017</a:t>
            </a:r>
          </a:p>
        </p:txBody>
      </p:sp>
      <p:sp>
        <p:nvSpPr>
          <p:cNvPr id="6" name="Ok: Sağ 5">
            <a:extLst>
              <a:ext uri="{FF2B5EF4-FFF2-40B4-BE49-F238E27FC236}">
                <a16:creationId xmlns:a16="http://schemas.microsoft.com/office/drawing/2014/main" id="{AC7885AF-C14A-4CB9-9779-754E32F974EB}"/>
              </a:ext>
            </a:extLst>
          </p:cNvPr>
          <p:cNvSpPr/>
          <p:nvPr/>
        </p:nvSpPr>
        <p:spPr>
          <a:xfrm>
            <a:off x="1439888" y="132523"/>
            <a:ext cx="428667" cy="18553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id="{4217CDC3-A286-4F64-B8FB-922575617418}"/>
              </a:ext>
            </a:extLst>
          </p:cNvPr>
          <p:cNvSpPr/>
          <p:nvPr/>
        </p:nvSpPr>
        <p:spPr>
          <a:xfrm>
            <a:off x="1563754" y="1723466"/>
            <a:ext cx="702368" cy="436637"/>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Yıldız: 5 Nokta 7">
            <a:extLst>
              <a:ext uri="{FF2B5EF4-FFF2-40B4-BE49-F238E27FC236}">
                <a16:creationId xmlns:a16="http://schemas.microsoft.com/office/drawing/2014/main" id="{DE7C22B1-B9DB-4874-95AB-5420D8337471}"/>
              </a:ext>
            </a:extLst>
          </p:cNvPr>
          <p:cNvSpPr/>
          <p:nvPr/>
        </p:nvSpPr>
        <p:spPr>
          <a:xfrm>
            <a:off x="4784032" y="2796209"/>
            <a:ext cx="344556" cy="2252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Yıldız: 5 Nokta 8">
            <a:extLst>
              <a:ext uri="{FF2B5EF4-FFF2-40B4-BE49-F238E27FC236}">
                <a16:creationId xmlns:a16="http://schemas.microsoft.com/office/drawing/2014/main" id="{C44B9B00-03E4-4D74-BB59-76F78E57AB4F}"/>
              </a:ext>
            </a:extLst>
          </p:cNvPr>
          <p:cNvSpPr/>
          <p:nvPr/>
        </p:nvSpPr>
        <p:spPr>
          <a:xfrm>
            <a:off x="9303022" y="5300870"/>
            <a:ext cx="344556" cy="2252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Yıldız: 5 Nokta 9">
            <a:extLst>
              <a:ext uri="{FF2B5EF4-FFF2-40B4-BE49-F238E27FC236}">
                <a16:creationId xmlns:a16="http://schemas.microsoft.com/office/drawing/2014/main" id="{005158B9-72BD-4B6C-9BF2-43A4EB86C46B}"/>
              </a:ext>
            </a:extLst>
          </p:cNvPr>
          <p:cNvSpPr/>
          <p:nvPr/>
        </p:nvSpPr>
        <p:spPr>
          <a:xfrm>
            <a:off x="4147929" y="5247859"/>
            <a:ext cx="344556" cy="2252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132758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3F3AD4B9-8428-A083-19C2-B2B574F97C5B}"/>
              </a:ext>
            </a:extLst>
          </p:cNvPr>
          <p:cNvPicPr>
            <a:picLocks noGrp="1" noChangeAspect="1"/>
          </p:cNvPicPr>
          <p:nvPr>
            <p:ph idx="1"/>
          </p:nvPr>
        </p:nvPicPr>
        <p:blipFill>
          <a:blip r:embed="rId2"/>
          <a:stretch>
            <a:fillRect/>
          </a:stretch>
        </p:blipFill>
        <p:spPr>
          <a:xfrm>
            <a:off x="463826" y="4935"/>
            <a:ext cx="8733710" cy="6197082"/>
          </a:xfrm>
        </p:spPr>
      </p:pic>
      <p:sp>
        <p:nvSpPr>
          <p:cNvPr id="6" name="Metin kutusu 5">
            <a:extLst>
              <a:ext uri="{FF2B5EF4-FFF2-40B4-BE49-F238E27FC236}">
                <a16:creationId xmlns:a16="http://schemas.microsoft.com/office/drawing/2014/main" id="{7D18030F-2EF5-8741-7FBC-9CFAF8F4ECBF}"/>
              </a:ext>
            </a:extLst>
          </p:cNvPr>
          <p:cNvSpPr txBox="1"/>
          <p:nvPr/>
        </p:nvSpPr>
        <p:spPr>
          <a:xfrm>
            <a:off x="8905461" y="503583"/>
            <a:ext cx="2941982" cy="923330"/>
          </a:xfrm>
          <a:prstGeom prst="rect">
            <a:avLst/>
          </a:prstGeom>
          <a:noFill/>
        </p:spPr>
        <p:txBody>
          <a:bodyPr wrap="square" rtlCol="0">
            <a:spAutoFit/>
          </a:bodyPr>
          <a:lstStyle/>
          <a:p>
            <a:r>
              <a:rPr lang="tr-TR" dirty="0"/>
              <a:t>ACG 2018 </a:t>
            </a:r>
            <a:r>
              <a:rPr lang="tr-TR" dirty="0" err="1"/>
              <a:t>Guideline</a:t>
            </a:r>
            <a:endParaRPr lang="tr-TR" dirty="0"/>
          </a:p>
          <a:p>
            <a:r>
              <a:rPr lang="tr-TR" sz="1800" b="0" i="1" u="none" strike="noStrike" baseline="0" dirty="0" err="1">
                <a:latin typeface="MinionPro-It"/>
              </a:rPr>
              <a:t>Am</a:t>
            </a:r>
            <a:r>
              <a:rPr lang="tr-TR" sz="1800" b="0" i="1" u="none" strike="noStrike" baseline="0" dirty="0">
                <a:latin typeface="MinionPro-It"/>
              </a:rPr>
              <a:t> J </a:t>
            </a:r>
            <a:r>
              <a:rPr lang="tr-TR" sz="1800" b="0" i="1" u="none" strike="noStrike" baseline="0" dirty="0" err="1">
                <a:latin typeface="MinionPro-It"/>
              </a:rPr>
              <a:t>Gastroenterol</a:t>
            </a:r>
            <a:r>
              <a:rPr lang="tr-TR" sz="1800" b="0" i="1" u="none" strike="noStrike" baseline="0" dirty="0">
                <a:latin typeface="MinionPro-It"/>
              </a:rPr>
              <a:t> </a:t>
            </a:r>
            <a:r>
              <a:rPr lang="tr-TR" sz="1800" b="0" i="0" u="none" strike="noStrike" baseline="0" dirty="0">
                <a:latin typeface="MinionPro-Regular"/>
              </a:rPr>
              <a:t>2018</a:t>
            </a:r>
            <a:endParaRPr lang="tr-TR" dirty="0"/>
          </a:p>
          <a:p>
            <a:r>
              <a:rPr lang="tr-TR" dirty="0" err="1"/>
              <a:t>Elta</a:t>
            </a:r>
            <a:r>
              <a:rPr lang="tr-TR" dirty="0"/>
              <a:t> GH</a:t>
            </a:r>
          </a:p>
        </p:txBody>
      </p:sp>
      <p:sp>
        <p:nvSpPr>
          <p:cNvPr id="7" name="Metin kutusu 6">
            <a:extLst>
              <a:ext uri="{FF2B5EF4-FFF2-40B4-BE49-F238E27FC236}">
                <a16:creationId xmlns:a16="http://schemas.microsoft.com/office/drawing/2014/main" id="{ED01DAFB-7A27-90DA-8512-F0B129587DA5}"/>
              </a:ext>
            </a:extLst>
          </p:cNvPr>
          <p:cNvSpPr txBox="1"/>
          <p:nvPr/>
        </p:nvSpPr>
        <p:spPr>
          <a:xfrm>
            <a:off x="304800" y="6202017"/>
            <a:ext cx="11542643" cy="600164"/>
          </a:xfrm>
          <a:prstGeom prst="rect">
            <a:avLst/>
          </a:prstGeom>
          <a:noFill/>
        </p:spPr>
        <p:txBody>
          <a:bodyPr wrap="square" rtlCol="0">
            <a:spAutoFit/>
          </a:bodyPr>
          <a:lstStyle/>
          <a:p>
            <a:pPr algn="l"/>
            <a:r>
              <a:rPr lang="en-US" sz="1100" b="1" i="0" u="none" strike="noStrike" baseline="0" dirty="0">
                <a:solidFill>
                  <a:srgbClr val="F04632"/>
                </a:solidFill>
                <a:latin typeface="TradeGothicLTStd-Bd2"/>
              </a:rPr>
              <a:t>Figure 1 . </a:t>
            </a:r>
            <a:r>
              <a:rPr lang="en-US" sz="1100" b="0" i="0" u="none" strike="noStrike" baseline="0" dirty="0">
                <a:solidFill>
                  <a:srgbClr val="000000"/>
                </a:solidFill>
                <a:latin typeface="TradeGothicLTStd-Light"/>
              </a:rPr>
              <a:t>Approach to a patient with a pancreatic cyst. *Pathognomonic radiographic features of a serous cystadenoma are a microcystic appearance with</a:t>
            </a:r>
            <a:r>
              <a:rPr lang="tr-TR" sz="1100" b="0" i="0" u="none" strike="noStrike" baseline="0" dirty="0">
                <a:solidFill>
                  <a:srgbClr val="000000"/>
                </a:solidFill>
                <a:latin typeface="TradeGothicLTStd-Light"/>
              </a:rPr>
              <a:t> </a:t>
            </a:r>
            <a:r>
              <a:rPr lang="en-US" sz="1100" b="0" i="0" u="none" strike="noStrike" baseline="0" dirty="0">
                <a:solidFill>
                  <a:srgbClr val="000000"/>
                </a:solidFill>
                <a:latin typeface="TradeGothicLTStd-Light"/>
              </a:rPr>
              <a:t>a central stellate scar. **Occasionally benign lesions can have a solid appearance. In cases where the diagnosis is unclear EUS±FNA should be performed.</a:t>
            </a:r>
            <a:r>
              <a:rPr lang="tr-TR" sz="1100" b="0" i="0" u="none" strike="noStrike" baseline="0" dirty="0">
                <a:solidFill>
                  <a:srgbClr val="000000"/>
                </a:solidFill>
                <a:latin typeface="TradeGothicLTStd-Light"/>
              </a:rPr>
              <a:t> </a:t>
            </a:r>
            <a:r>
              <a:rPr lang="en-US" sz="1100" b="0" i="0" u="none" strike="noStrike" baseline="0" dirty="0">
                <a:solidFill>
                  <a:srgbClr val="000000"/>
                </a:solidFill>
                <a:latin typeface="TradeGothicLTStd-Light"/>
              </a:rPr>
              <a:t>***Unusual cystic features or present at initial onset of acute pancreatitis. EUS, endoscopic ultrasound; FNA, fi ne needle aspiration.</a:t>
            </a:r>
            <a:endParaRPr lang="tr-TR" sz="1100" dirty="0"/>
          </a:p>
        </p:txBody>
      </p:sp>
    </p:spTree>
    <p:extLst>
      <p:ext uri="{BB962C8B-B14F-4D97-AF65-F5344CB8AC3E}">
        <p14:creationId xmlns:p14="http://schemas.microsoft.com/office/powerpoint/2010/main" val="514543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ED6175-2468-4D68-966F-2DA3BAC70E70}"/>
              </a:ext>
            </a:extLst>
          </p:cNvPr>
          <p:cNvSpPr>
            <a:spLocks noGrp="1"/>
          </p:cNvSpPr>
          <p:nvPr>
            <p:ph type="title"/>
          </p:nvPr>
        </p:nvSpPr>
        <p:spPr>
          <a:xfrm>
            <a:off x="1364974" y="-19184"/>
            <a:ext cx="11221278" cy="695049"/>
          </a:xfrm>
        </p:spPr>
        <p:txBody>
          <a:bodyPr>
            <a:normAutofit/>
          </a:bodyPr>
          <a:lstStyle/>
          <a:p>
            <a:r>
              <a:rPr lang="tr-TR" sz="2800" b="1" dirty="0" err="1">
                <a:solidFill>
                  <a:srgbClr val="FF0000"/>
                </a:solidFill>
              </a:rPr>
              <a:t>Guideline-lardan</a:t>
            </a:r>
            <a:r>
              <a:rPr lang="tr-TR" sz="2800" b="1" dirty="0">
                <a:solidFill>
                  <a:srgbClr val="FF0000"/>
                </a:solidFill>
              </a:rPr>
              <a:t> Çıkan Öneriler / Uyulacak tek bir </a:t>
            </a:r>
            <a:r>
              <a:rPr lang="tr-TR" sz="2800" b="1" dirty="0" err="1">
                <a:solidFill>
                  <a:srgbClr val="FF0000"/>
                </a:solidFill>
              </a:rPr>
              <a:t>guideline</a:t>
            </a:r>
            <a:r>
              <a:rPr lang="tr-TR" sz="2800" b="1" dirty="0">
                <a:solidFill>
                  <a:srgbClr val="FF0000"/>
                </a:solidFill>
              </a:rPr>
              <a:t> yok </a:t>
            </a:r>
          </a:p>
        </p:txBody>
      </p:sp>
      <p:sp>
        <p:nvSpPr>
          <p:cNvPr id="3" name="İçerik Yer Tutucusu 2">
            <a:extLst>
              <a:ext uri="{FF2B5EF4-FFF2-40B4-BE49-F238E27FC236}">
                <a16:creationId xmlns:a16="http://schemas.microsoft.com/office/drawing/2014/main" id="{A6EE4841-7432-45ED-9A3A-518850A4603A}"/>
              </a:ext>
            </a:extLst>
          </p:cNvPr>
          <p:cNvSpPr>
            <a:spLocks noGrp="1"/>
          </p:cNvSpPr>
          <p:nvPr>
            <p:ph idx="1"/>
          </p:nvPr>
        </p:nvSpPr>
        <p:spPr>
          <a:xfrm>
            <a:off x="238540" y="675866"/>
            <a:ext cx="11542644" cy="6182134"/>
          </a:xfrm>
        </p:spPr>
        <p:txBody>
          <a:bodyPr>
            <a:normAutofit fontScale="85000" lnSpcReduction="20000"/>
          </a:bodyPr>
          <a:lstStyle/>
          <a:p>
            <a:pPr marL="514350" indent="-514350">
              <a:buFont typeface="+mj-lt"/>
              <a:buAutoNum type="arabicPeriod"/>
            </a:pPr>
            <a:r>
              <a:rPr lang="tr-TR" dirty="0"/>
              <a:t>&lt;5 mm çaplı kistte ek tetkike gerek yok. Takip</a:t>
            </a:r>
          </a:p>
          <a:p>
            <a:pPr marL="514350" indent="-514350">
              <a:buFont typeface="+mj-lt"/>
              <a:buAutoNum type="arabicPeriod"/>
            </a:pPr>
            <a:endParaRPr lang="tr-TR" dirty="0"/>
          </a:p>
          <a:p>
            <a:pPr marL="514350" indent="-514350">
              <a:buFont typeface="+mj-lt"/>
              <a:buAutoNum type="arabicPeriod"/>
            </a:pPr>
            <a:r>
              <a:rPr lang="tr-TR" dirty="0"/>
              <a:t>&gt;5 mm pankreatik kistlere ya da semptomatik </a:t>
            </a:r>
            <a:r>
              <a:rPr lang="tr-TR" dirty="0" err="1"/>
              <a:t>pankr</a:t>
            </a:r>
            <a:r>
              <a:rPr lang="tr-TR" dirty="0"/>
              <a:t> kistlere artan invaziv </a:t>
            </a:r>
            <a:r>
              <a:rPr lang="tr-TR" dirty="0" err="1"/>
              <a:t>ca</a:t>
            </a:r>
            <a:r>
              <a:rPr lang="tr-TR" dirty="0"/>
              <a:t> ve HGD nedeni ile pankreas protokollü CT/Gadolinyum </a:t>
            </a:r>
            <a:r>
              <a:rPr lang="tr-TR" b="1" dirty="0"/>
              <a:t>MR/MRCP çekilmesi. </a:t>
            </a:r>
            <a:r>
              <a:rPr lang="tr-TR" u="sng" dirty="0"/>
              <a:t>Bu tetkikler </a:t>
            </a:r>
            <a:r>
              <a:rPr lang="tr-TR" b="1" u="sng" dirty="0"/>
              <a:t> </a:t>
            </a:r>
            <a:r>
              <a:rPr lang="tr-TR" u="sng" dirty="0"/>
              <a:t>HRS tarifliyorsa </a:t>
            </a:r>
            <a:r>
              <a:rPr lang="tr-TR" u="sng" dirty="0" err="1"/>
              <a:t>EUS’a</a:t>
            </a:r>
            <a:r>
              <a:rPr lang="tr-TR" u="sng" dirty="0"/>
              <a:t> gerek yok. </a:t>
            </a:r>
            <a:r>
              <a:rPr lang="tr-TR" dirty="0"/>
              <a:t>Cerrahi</a:t>
            </a:r>
          </a:p>
          <a:p>
            <a:pPr marL="514350" indent="-514350">
              <a:buFont typeface="+mj-lt"/>
              <a:buAutoNum type="arabicPeriod"/>
            </a:pPr>
            <a:endParaRPr lang="tr-TR" dirty="0"/>
          </a:p>
          <a:p>
            <a:pPr marL="514350" indent="-514350">
              <a:buFont typeface="+mj-lt"/>
              <a:buAutoNum type="arabicPeriod"/>
            </a:pPr>
            <a:r>
              <a:rPr lang="tr-TR" dirty="0"/>
              <a:t>Küçük kistlerde WRS BT/MR ile varsa </a:t>
            </a:r>
            <a:r>
              <a:rPr lang="tr-TR" dirty="0" err="1"/>
              <a:t>teyid</a:t>
            </a:r>
            <a:r>
              <a:rPr lang="tr-TR" dirty="0"/>
              <a:t> için EUS</a:t>
            </a:r>
          </a:p>
          <a:p>
            <a:pPr marL="514350" indent="-514350">
              <a:buFont typeface="+mj-lt"/>
              <a:buAutoNum type="arabicPeriod"/>
            </a:pPr>
            <a:endParaRPr lang="tr-TR" dirty="0"/>
          </a:p>
          <a:p>
            <a:pPr marL="514350" indent="-514350">
              <a:buFont typeface="+mj-lt"/>
              <a:buAutoNum type="arabicPeriod"/>
            </a:pPr>
            <a:r>
              <a:rPr lang="tr-TR" dirty="0"/>
              <a:t>&gt;3cm kistte WRS yok ise EUS yapılabilir. </a:t>
            </a:r>
            <a:r>
              <a:rPr lang="tr-TR" u="sng" dirty="0"/>
              <a:t>WRS yok demek için.</a:t>
            </a:r>
          </a:p>
          <a:p>
            <a:pPr marL="514350" indent="-514350">
              <a:buFont typeface="+mj-lt"/>
              <a:buAutoNum type="arabicPeriod"/>
            </a:pPr>
            <a:r>
              <a:rPr lang="tr-TR" dirty="0"/>
              <a:t>≤3 cm kistte WRS yok ise takip</a:t>
            </a:r>
          </a:p>
          <a:p>
            <a:pPr marL="514350" indent="-514350">
              <a:buFont typeface="+mj-lt"/>
              <a:buAutoNum type="arabicPeriod"/>
            </a:pPr>
            <a:endParaRPr lang="tr-TR" dirty="0"/>
          </a:p>
          <a:p>
            <a:pPr marL="514350" indent="-514350">
              <a:buFont typeface="+mj-lt"/>
              <a:buAutoNum type="arabicPeriod"/>
            </a:pPr>
            <a:r>
              <a:rPr lang="tr-TR" dirty="0" err="1"/>
              <a:t>bd-IPMN’de</a:t>
            </a:r>
            <a:r>
              <a:rPr lang="tr-TR" dirty="0"/>
              <a:t> risk faktör belirlemesi için EUS</a:t>
            </a:r>
          </a:p>
          <a:p>
            <a:pPr marL="514350" indent="-514350">
              <a:buFont typeface="+mj-lt"/>
              <a:buAutoNum type="arabicPeriod"/>
            </a:pPr>
            <a:r>
              <a:rPr lang="tr-TR" dirty="0"/>
              <a:t>WRS negatif olan küçük </a:t>
            </a:r>
            <a:r>
              <a:rPr lang="tr-TR" dirty="0" err="1"/>
              <a:t>bd-IPMN’lerden</a:t>
            </a:r>
            <a:r>
              <a:rPr lang="tr-TR" dirty="0"/>
              <a:t> EUS-FNA</a:t>
            </a:r>
          </a:p>
          <a:p>
            <a:pPr marL="514350" indent="-514350">
              <a:buFont typeface="+mj-lt"/>
              <a:buAutoNum type="arabicPeriod"/>
            </a:pPr>
            <a:r>
              <a:rPr lang="tr-TR" dirty="0"/>
              <a:t>KRAS ve GNAS mutasyonları </a:t>
            </a:r>
            <a:r>
              <a:rPr lang="tr-TR" dirty="0" err="1"/>
              <a:t>MCNs’i</a:t>
            </a:r>
            <a:r>
              <a:rPr lang="tr-TR" dirty="0"/>
              <a:t> destekler.</a:t>
            </a:r>
          </a:p>
          <a:p>
            <a:pPr marL="514350" indent="-514350">
              <a:buFont typeface="+mj-lt"/>
              <a:buAutoNum type="arabicPeriod"/>
            </a:pPr>
            <a:endParaRPr lang="tr-TR" dirty="0"/>
          </a:p>
          <a:p>
            <a:pPr marL="514350" indent="-514350">
              <a:buFont typeface="+mj-lt"/>
              <a:buAutoNum type="arabicPeriod"/>
            </a:pPr>
            <a:r>
              <a:rPr lang="tr-TR" dirty="0"/>
              <a:t>Eskiden daha rahat takip edilen </a:t>
            </a:r>
            <a:r>
              <a:rPr lang="tr-TR" dirty="0" err="1"/>
              <a:t>bd-IPMN’lerde</a:t>
            </a:r>
            <a:r>
              <a:rPr lang="tr-TR" dirty="0"/>
              <a:t> özellikle aile hikayesi olanlarda senkron PDAC (</a:t>
            </a:r>
            <a:r>
              <a:rPr lang="tr-TR" dirty="0" err="1"/>
              <a:t>pankretik</a:t>
            </a:r>
            <a:r>
              <a:rPr lang="tr-TR" dirty="0"/>
              <a:t> </a:t>
            </a:r>
            <a:r>
              <a:rPr lang="tr-TR" dirty="0" err="1"/>
              <a:t>duktal</a:t>
            </a:r>
            <a:r>
              <a:rPr lang="tr-TR" dirty="0"/>
              <a:t> </a:t>
            </a:r>
            <a:r>
              <a:rPr lang="tr-TR" dirty="0" err="1"/>
              <a:t>adeno</a:t>
            </a:r>
            <a:r>
              <a:rPr lang="tr-TR" dirty="0"/>
              <a:t> </a:t>
            </a:r>
            <a:r>
              <a:rPr lang="tr-TR" dirty="0" err="1"/>
              <a:t>Ca</a:t>
            </a:r>
            <a:r>
              <a:rPr lang="tr-TR" dirty="0"/>
              <a:t> ihtimali artmış kabul edilmekte). Dikkat!</a:t>
            </a:r>
          </a:p>
          <a:p>
            <a:pPr marL="514350" indent="-514350">
              <a:buFont typeface="+mj-lt"/>
              <a:buAutoNum type="arabicPeriod"/>
            </a:pPr>
            <a:endParaRPr lang="tr-TR" dirty="0"/>
          </a:p>
          <a:p>
            <a:pPr marL="514350" indent="-514350">
              <a:buFont typeface="+mj-lt"/>
              <a:buAutoNum type="arabicPeriod"/>
            </a:pPr>
            <a:endParaRPr lang="tr-TR" dirty="0"/>
          </a:p>
          <a:p>
            <a:pPr marL="514350" indent="-514350">
              <a:buFont typeface="+mj-lt"/>
              <a:buAutoNum type="arabicPeriod"/>
            </a:pPr>
            <a:endParaRPr lang="tr-TR" dirty="0"/>
          </a:p>
        </p:txBody>
      </p:sp>
    </p:spTree>
    <p:extLst>
      <p:ext uri="{BB962C8B-B14F-4D97-AF65-F5344CB8AC3E}">
        <p14:creationId xmlns:p14="http://schemas.microsoft.com/office/powerpoint/2010/main" val="1081057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23C0D87-C675-4AAC-902C-FC61050B687F}"/>
              </a:ext>
            </a:extLst>
          </p:cNvPr>
          <p:cNvSpPr>
            <a:spLocks noGrp="1"/>
          </p:cNvSpPr>
          <p:nvPr>
            <p:ph type="title"/>
          </p:nvPr>
        </p:nvSpPr>
        <p:spPr>
          <a:xfrm>
            <a:off x="838200" y="365126"/>
            <a:ext cx="7775713" cy="655292"/>
          </a:xfrm>
        </p:spPr>
        <p:txBody>
          <a:bodyPr>
            <a:normAutofit fontScale="90000"/>
          </a:bodyPr>
          <a:lstStyle/>
          <a:p>
            <a:r>
              <a:rPr lang="tr-TR" b="1" dirty="0"/>
              <a:t>Tavsiyeler</a:t>
            </a:r>
          </a:p>
        </p:txBody>
      </p:sp>
      <p:sp>
        <p:nvSpPr>
          <p:cNvPr id="3" name="İçerik Yer Tutucusu 2">
            <a:extLst>
              <a:ext uri="{FF2B5EF4-FFF2-40B4-BE49-F238E27FC236}">
                <a16:creationId xmlns:a16="http://schemas.microsoft.com/office/drawing/2014/main" id="{1D634A8F-BBDF-403B-81EA-E6D3068EB187}"/>
              </a:ext>
            </a:extLst>
          </p:cNvPr>
          <p:cNvSpPr>
            <a:spLocks noGrp="1"/>
          </p:cNvSpPr>
          <p:nvPr>
            <p:ph idx="1"/>
          </p:nvPr>
        </p:nvSpPr>
        <p:spPr>
          <a:xfrm>
            <a:off x="238539" y="1020418"/>
            <a:ext cx="11595652" cy="5724939"/>
          </a:xfrm>
        </p:spPr>
        <p:txBody>
          <a:bodyPr>
            <a:normAutofit lnSpcReduction="10000"/>
          </a:bodyPr>
          <a:lstStyle/>
          <a:p>
            <a:pPr marL="514350" indent="-514350">
              <a:buFont typeface="+mj-lt"/>
              <a:buAutoNum type="arabicPeriod"/>
            </a:pPr>
            <a:r>
              <a:rPr lang="tr-TR" dirty="0"/>
              <a:t>Aspire sıvıda başlangıçta</a:t>
            </a:r>
            <a:r>
              <a:rPr lang="en-US" dirty="0"/>
              <a:t> am</a:t>
            </a:r>
            <a:r>
              <a:rPr lang="tr-TR" dirty="0" err="1"/>
              <a:t>ilaz</a:t>
            </a:r>
            <a:r>
              <a:rPr lang="en-US" dirty="0"/>
              <a:t>, </a:t>
            </a:r>
            <a:r>
              <a:rPr lang="tr-TR" dirty="0"/>
              <a:t>lipaz, glukoz, </a:t>
            </a:r>
            <a:r>
              <a:rPr lang="en-US" dirty="0"/>
              <a:t>CEA, </a:t>
            </a:r>
            <a:r>
              <a:rPr lang="tr-TR" dirty="0"/>
              <a:t>CA 19-9, si</a:t>
            </a:r>
            <a:r>
              <a:rPr lang="en-US" dirty="0" err="1"/>
              <a:t>tolo</a:t>
            </a:r>
            <a:r>
              <a:rPr lang="tr-TR" dirty="0" err="1"/>
              <a:t>ji</a:t>
            </a:r>
            <a:r>
              <a:rPr lang="tr-TR" dirty="0"/>
              <a:t> önerilir.                  </a:t>
            </a:r>
          </a:p>
          <a:p>
            <a:pPr marL="514350" indent="-514350">
              <a:buFont typeface="+mj-lt"/>
              <a:buAutoNum type="arabicPeriod"/>
            </a:pPr>
            <a:endParaRPr lang="tr-TR" dirty="0"/>
          </a:p>
          <a:p>
            <a:pPr marL="514350" indent="-514350">
              <a:buFont typeface="+mj-lt"/>
              <a:buAutoNum type="arabicPeriod"/>
            </a:pPr>
            <a:r>
              <a:rPr lang="tr-TR" b="1" dirty="0"/>
              <a:t>P</a:t>
            </a:r>
            <a:r>
              <a:rPr lang="en-US" b="1" dirty="0" err="1"/>
              <a:t>ro</a:t>
            </a:r>
            <a:r>
              <a:rPr lang="tr-TR" b="1" dirty="0" err="1"/>
              <a:t>filaktik</a:t>
            </a:r>
            <a:r>
              <a:rPr lang="tr-TR" b="1" dirty="0"/>
              <a:t> ab</a:t>
            </a:r>
            <a:r>
              <a:rPr lang="en-US" b="1" dirty="0"/>
              <a:t> </a:t>
            </a:r>
            <a:r>
              <a:rPr lang="en-US" dirty="0"/>
              <a:t>EUS-</a:t>
            </a:r>
            <a:r>
              <a:rPr lang="tr-TR" dirty="0"/>
              <a:t>İİAB sırasında önerilir. </a:t>
            </a:r>
            <a:r>
              <a:rPr lang="en-US" dirty="0"/>
              <a:t> </a:t>
            </a:r>
            <a:endParaRPr lang="tr-TR" dirty="0"/>
          </a:p>
          <a:p>
            <a:pPr marL="514350" indent="-514350">
              <a:buFont typeface="+mj-lt"/>
              <a:buAutoNum type="arabicPeriod"/>
            </a:pPr>
            <a:endParaRPr lang="tr-TR" dirty="0"/>
          </a:p>
          <a:p>
            <a:pPr marL="514350" indent="-514350">
              <a:buFont typeface="+mj-lt"/>
              <a:buAutoNum type="arabicPeriod"/>
            </a:pPr>
            <a:r>
              <a:rPr lang="en-US" dirty="0"/>
              <a:t>ERCP, pan</a:t>
            </a:r>
            <a:r>
              <a:rPr lang="tr-TR" dirty="0"/>
              <a:t>k</a:t>
            </a:r>
            <a:r>
              <a:rPr lang="en-US" dirty="0" err="1"/>
              <a:t>reatos</a:t>
            </a:r>
            <a:r>
              <a:rPr lang="tr-TR" dirty="0"/>
              <a:t>k</a:t>
            </a:r>
            <a:r>
              <a:rPr lang="en-US" dirty="0"/>
              <a:t>op</a:t>
            </a:r>
            <a:r>
              <a:rPr lang="tr-TR" dirty="0"/>
              <a:t>i</a:t>
            </a:r>
            <a:r>
              <a:rPr lang="en-US" dirty="0"/>
              <a:t>,</a:t>
            </a:r>
            <a:r>
              <a:rPr lang="tr-TR" dirty="0"/>
              <a:t> </a:t>
            </a:r>
            <a:r>
              <a:rPr lang="en-US" dirty="0" err="1"/>
              <a:t>intradu</a:t>
            </a:r>
            <a:r>
              <a:rPr lang="tr-TR" dirty="0"/>
              <a:t>k</a:t>
            </a:r>
            <a:r>
              <a:rPr lang="en-US" dirty="0" err="1"/>
              <a:t>tal</a:t>
            </a:r>
            <a:r>
              <a:rPr lang="en-US" dirty="0"/>
              <a:t> US</a:t>
            </a:r>
            <a:r>
              <a:rPr lang="tr-TR" dirty="0"/>
              <a:t>; şüpheli md </a:t>
            </a:r>
            <a:r>
              <a:rPr lang="en-US" dirty="0"/>
              <a:t>IPMNs</a:t>
            </a:r>
            <a:r>
              <a:rPr lang="tr-TR" dirty="0"/>
              <a:t> vakalarında tanı ve kist </a:t>
            </a:r>
            <a:r>
              <a:rPr lang="tr-TR" dirty="0" err="1"/>
              <a:t>karakterizasyonunda</a:t>
            </a:r>
            <a:r>
              <a:rPr lang="tr-TR" dirty="0"/>
              <a:t> faydalı olabilir.</a:t>
            </a:r>
          </a:p>
          <a:p>
            <a:pPr marL="514350" indent="-514350">
              <a:buFont typeface="+mj-lt"/>
              <a:buAutoNum type="arabicPeriod"/>
            </a:pPr>
            <a:endParaRPr lang="tr-TR" dirty="0"/>
          </a:p>
          <a:p>
            <a:pPr marL="514350" indent="-514350">
              <a:buFont typeface="+mj-lt"/>
              <a:buAutoNum type="arabicPeriod"/>
            </a:pPr>
            <a:r>
              <a:rPr lang="tr-TR" dirty="0" err="1"/>
              <a:t>Müsinöz</a:t>
            </a:r>
            <a:r>
              <a:rPr lang="tr-TR" dirty="0"/>
              <a:t> kist+ WRS -&gt; İİAB </a:t>
            </a:r>
            <a:r>
              <a:rPr lang="tr-TR" dirty="0" err="1"/>
              <a:t>ni</a:t>
            </a:r>
            <a:r>
              <a:rPr lang="tr-TR" dirty="0"/>
              <a:t> </a:t>
            </a:r>
            <a:r>
              <a:rPr lang="tr-TR" dirty="0" err="1"/>
              <a:t>peritoneal</a:t>
            </a:r>
            <a:r>
              <a:rPr lang="tr-TR" dirty="0"/>
              <a:t> sızma ihtimali nedeni ile YAPMA</a:t>
            </a:r>
          </a:p>
          <a:p>
            <a:pPr marL="514350" indent="-514350">
              <a:buFont typeface="+mj-lt"/>
              <a:buAutoNum type="arabicPeriod"/>
            </a:pPr>
            <a:endParaRPr lang="tr-TR" dirty="0"/>
          </a:p>
          <a:p>
            <a:pPr marL="514350" indent="-514350">
              <a:buFont typeface="+mj-lt"/>
              <a:buAutoNum type="arabicPeriod"/>
            </a:pPr>
            <a:r>
              <a:rPr lang="tr-TR" dirty="0"/>
              <a:t>Küçük </a:t>
            </a:r>
            <a:r>
              <a:rPr lang="tr-TR" dirty="0" err="1"/>
              <a:t>bd</a:t>
            </a:r>
            <a:r>
              <a:rPr lang="tr-TR" dirty="0"/>
              <a:t> IPMN+ WRS yok ise İİAB yapılabilir.   </a:t>
            </a:r>
          </a:p>
          <a:p>
            <a:pPr marL="514350" indent="-514350">
              <a:buFont typeface="+mj-lt"/>
              <a:buAutoNum type="arabicPeriod"/>
            </a:pPr>
            <a:endParaRPr lang="tr-TR" dirty="0"/>
          </a:p>
          <a:p>
            <a:pPr marL="514350" indent="-514350">
              <a:buFont typeface="+mj-lt"/>
              <a:buAutoNum type="arabicPeriod"/>
            </a:pPr>
            <a:r>
              <a:rPr lang="tr-TR" dirty="0"/>
              <a:t>Küçük </a:t>
            </a:r>
            <a:r>
              <a:rPr lang="tr-TR" dirty="0" err="1"/>
              <a:t>oligokistik</a:t>
            </a:r>
            <a:r>
              <a:rPr lang="tr-TR" dirty="0"/>
              <a:t> SCN </a:t>
            </a:r>
            <a:r>
              <a:rPr lang="tr-TR" dirty="0" err="1"/>
              <a:t>bd</a:t>
            </a:r>
            <a:r>
              <a:rPr lang="tr-TR" dirty="0"/>
              <a:t>-IPMN ayırımı için İİAB yapılır.</a:t>
            </a:r>
          </a:p>
          <a:p>
            <a:endParaRPr lang="tr-TR" dirty="0"/>
          </a:p>
        </p:txBody>
      </p:sp>
    </p:spTree>
    <p:extLst>
      <p:ext uri="{BB962C8B-B14F-4D97-AF65-F5344CB8AC3E}">
        <p14:creationId xmlns:p14="http://schemas.microsoft.com/office/powerpoint/2010/main" val="1341406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414A689-00A9-4A4E-BFD9-0443E3CC3C56}"/>
              </a:ext>
            </a:extLst>
          </p:cNvPr>
          <p:cNvSpPr>
            <a:spLocks noGrp="1"/>
          </p:cNvSpPr>
          <p:nvPr>
            <p:ph type="title"/>
          </p:nvPr>
        </p:nvSpPr>
        <p:spPr>
          <a:xfrm>
            <a:off x="453892" y="-194435"/>
            <a:ext cx="10515600" cy="1325563"/>
          </a:xfrm>
        </p:spPr>
        <p:txBody>
          <a:bodyPr/>
          <a:lstStyle/>
          <a:p>
            <a:r>
              <a:rPr lang="tr-TR" dirty="0"/>
              <a:t>Hangi Kistlere EUS +/- İİAB Yapılmalı?  </a:t>
            </a:r>
          </a:p>
        </p:txBody>
      </p:sp>
      <p:sp>
        <p:nvSpPr>
          <p:cNvPr id="3" name="İçerik Yer Tutucusu 2">
            <a:extLst>
              <a:ext uri="{FF2B5EF4-FFF2-40B4-BE49-F238E27FC236}">
                <a16:creationId xmlns:a16="http://schemas.microsoft.com/office/drawing/2014/main" id="{57F59954-3E3B-4AD2-B93A-1AD1BF9E9B3D}"/>
              </a:ext>
            </a:extLst>
          </p:cNvPr>
          <p:cNvSpPr>
            <a:spLocks noGrp="1"/>
          </p:cNvSpPr>
          <p:nvPr>
            <p:ph idx="1"/>
          </p:nvPr>
        </p:nvSpPr>
        <p:spPr/>
        <p:txBody>
          <a:bodyPr/>
          <a:lstStyle/>
          <a:p>
            <a:endParaRPr lang="tr-TR" dirty="0"/>
          </a:p>
          <a:p>
            <a:endParaRPr lang="tr-TR" dirty="0"/>
          </a:p>
        </p:txBody>
      </p:sp>
      <p:graphicFrame>
        <p:nvGraphicFramePr>
          <p:cNvPr id="4" name="Tablo 3">
            <a:extLst>
              <a:ext uri="{FF2B5EF4-FFF2-40B4-BE49-F238E27FC236}">
                <a16:creationId xmlns:a16="http://schemas.microsoft.com/office/drawing/2014/main" id="{2B57EA5E-432E-4325-A670-67CAE99F57AC}"/>
              </a:ext>
            </a:extLst>
          </p:cNvPr>
          <p:cNvGraphicFramePr>
            <a:graphicFrameLocks noGrp="1"/>
          </p:cNvGraphicFramePr>
          <p:nvPr>
            <p:extLst>
              <p:ext uri="{D42A27DB-BD31-4B8C-83A1-F6EECF244321}">
                <p14:modId xmlns:p14="http://schemas.microsoft.com/office/powerpoint/2010/main" val="3053027524"/>
              </p:ext>
            </p:extLst>
          </p:nvPr>
        </p:nvGraphicFramePr>
        <p:xfrm>
          <a:off x="576470" y="772329"/>
          <a:ext cx="8072787" cy="1752600"/>
        </p:xfrm>
        <a:graphic>
          <a:graphicData uri="http://schemas.openxmlformats.org/drawingml/2006/table">
            <a:tbl>
              <a:tblPr firstRow="1" bandRow="1">
                <a:tableStyleId>{5C22544A-7EE6-4342-B048-85BDC9FD1C3A}</a:tableStyleId>
              </a:tblPr>
              <a:tblGrid>
                <a:gridCol w="1976787">
                  <a:extLst>
                    <a:ext uri="{9D8B030D-6E8A-4147-A177-3AD203B41FA5}">
                      <a16:colId xmlns:a16="http://schemas.microsoft.com/office/drawing/2014/main" val="2953500464"/>
                    </a:ext>
                  </a:extLst>
                </a:gridCol>
                <a:gridCol w="1601304">
                  <a:extLst>
                    <a:ext uri="{9D8B030D-6E8A-4147-A177-3AD203B41FA5}">
                      <a16:colId xmlns:a16="http://schemas.microsoft.com/office/drawing/2014/main" val="2016982533"/>
                    </a:ext>
                  </a:extLst>
                </a:gridCol>
                <a:gridCol w="1888435">
                  <a:extLst>
                    <a:ext uri="{9D8B030D-6E8A-4147-A177-3AD203B41FA5}">
                      <a16:colId xmlns:a16="http://schemas.microsoft.com/office/drawing/2014/main" val="2932988763"/>
                    </a:ext>
                  </a:extLst>
                </a:gridCol>
                <a:gridCol w="2606261">
                  <a:extLst>
                    <a:ext uri="{9D8B030D-6E8A-4147-A177-3AD203B41FA5}">
                      <a16:colId xmlns:a16="http://schemas.microsoft.com/office/drawing/2014/main" val="2723682608"/>
                    </a:ext>
                  </a:extLst>
                </a:gridCol>
              </a:tblGrid>
              <a:tr h="370840">
                <a:tc>
                  <a:txBody>
                    <a:bodyPr/>
                    <a:lstStyle/>
                    <a:p>
                      <a:endParaRPr lang="tr-TR" dirty="0"/>
                    </a:p>
                  </a:txBody>
                  <a:tcPr/>
                </a:tc>
                <a:tc>
                  <a:txBody>
                    <a:bodyPr/>
                    <a:lstStyle/>
                    <a:p>
                      <a:pPr algn="ctr"/>
                      <a:r>
                        <a:rPr lang="tr-TR" dirty="0" err="1"/>
                        <a:t>Sens</a:t>
                      </a:r>
                      <a:endParaRPr lang="tr-TR" dirty="0"/>
                    </a:p>
                  </a:txBody>
                  <a:tcPr/>
                </a:tc>
                <a:tc>
                  <a:txBody>
                    <a:bodyPr/>
                    <a:lstStyle/>
                    <a:p>
                      <a:r>
                        <a:rPr lang="tr-TR" dirty="0" err="1"/>
                        <a:t>Spes</a:t>
                      </a:r>
                      <a:endParaRPr lang="tr-TR" dirty="0"/>
                    </a:p>
                  </a:txBody>
                  <a:tcPr/>
                </a:tc>
                <a:tc>
                  <a:txBody>
                    <a:bodyPr/>
                    <a:lstStyle/>
                    <a:p>
                      <a:endParaRPr lang="tr-TR"/>
                    </a:p>
                  </a:txBody>
                  <a:tcPr/>
                </a:tc>
                <a:extLst>
                  <a:ext uri="{0D108BD9-81ED-4DB2-BD59-A6C34878D82A}">
                    <a16:rowId xmlns:a16="http://schemas.microsoft.com/office/drawing/2014/main" val="1129479329"/>
                  </a:ext>
                </a:extLst>
              </a:tr>
              <a:tr h="370840">
                <a:tc>
                  <a:txBody>
                    <a:bodyPr/>
                    <a:lstStyle/>
                    <a:p>
                      <a:r>
                        <a:rPr lang="tr-TR" dirty="0" err="1"/>
                        <a:t>Müsinöz</a:t>
                      </a:r>
                      <a:r>
                        <a:rPr lang="tr-TR" dirty="0"/>
                        <a:t> </a:t>
                      </a:r>
                      <a:r>
                        <a:rPr lang="tr-TR" dirty="0" err="1"/>
                        <a:t>non-müsinöz</a:t>
                      </a:r>
                      <a:r>
                        <a:rPr lang="tr-TR" dirty="0"/>
                        <a:t> ayırımı</a:t>
                      </a:r>
                    </a:p>
                  </a:txBody>
                  <a:tcPr/>
                </a:tc>
                <a:tc>
                  <a:txBody>
                    <a:bodyPr/>
                    <a:lstStyle/>
                    <a:p>
                      <a:r>
                        <a:rPr lang="tr-TR" dirty="0"/>
                        <a:t>63</a:t>
                      </a:r>
                    </a:p>
                  </a:txBody>
                  <a:tcPr/>
                </a:tc>
                <a:tc>
                  <a:txBody>
                    <a:bodyPr/>
                    <a:lstStyle/>
                    <a:p>
                      <a:r>
                        <a:rPr lang="tr-TR" dirty="0"/>
                        <a:t>88</a:t>
                      </a:r>
                    </a:p>
                  </a:txBody>
                  <a:tcPr/>
                </a:tc>
                <a:tc>
                  <a:txBody>
                    <a:bodyPr/>
                    <a:lstStyle/>
                    <a:p>
                      <a:r>
                        <a:rPr lang="tr-TR" dirty="0"/>
                        <a:t>11 çalışma 376 hasta</a:t>
                      </a:r>
                    </a:p>
                  </a:txBody>
                  <a:tcPr/>
                </a:tc>
                <a:extLst>
                  <a:ext uri="{0D108BD9-81ED-4DB2-BD59-A6C34878D82A}">
                    <a16:rowId xmlns:a16="http://schemas.microsoft.com/office/drawing/2014/main" val="2357647276"/>
                  </a:ext>
                </a:extLst>
              </a:tr>
              <a:tr h="370840">
                <a:tc>
                  <a:txBody>
                    <a:bodyPr/>
                    <a:lstStyle/>
                    <a:p>
                      <a:r>
                        <a:rPr lang="tr-TR" dirty="0"/>
                        <a:t>Sitoloji için</a:t>
                      </a:r>
                    </a:p>
                  </a:txBody>
                  <a:tcPr/>
                </a:tc>
                <a:tc>
                  <a:txBody>
                    <a:bodyPr/>
                    <a:lstStyle/>
                    <a:p>
                      <a:r>
                        <a:rPr lang="tr-TR" dirty="0"/>
                        <a:t>54</a:t>
                      </a:r>
                    </a:p>
                  </a:txBody>
                  <a:tcPr/>
                </a:tc>
                <a:tc>
                  <a:txBody>
                    <a:bodyPr/>
                    <a:lstStyle/>
                    <a:p>
                      <a:r>
                        <a:rPr lang="tr-TR" dirty="0"/>
                        <a:t>93</a:t>
                      </a:r>
                    </a:p>
                  </a:txBody>
                  <a:tcPr/>
                </a:tc>
                <a:tc>
                  <a:txBody>
                    <a:bodyPr/>
                    <a:lstStyle/>
                    <a:p>
                      <a:r>
                        <a:rPr lang="tr-TR" dirty="0"/>
                        <a:t>18 çalışma 1438 hasta</a:t>
                      </a:r>
                    </a:p>
                  </a:txBody>
                  <a:tcPr/>
                </a:tc>
                <a:extLst>
                  <a:ext uri="{0D108BD9-81ED-4DB2-BD59-A6C34878D82A}">
                    <a16:rowId xmlns:a16="http://schemas.microsoft.com/office/drawing/2014/main" val="3793389355"/>
                  </a:ext>
                </a:extLst>
              </a:tr>
              <a:tr h="370840">
                <a:tc>
                  <a:txBody>
                    <a:bodyPr/>
                    <a:lstStyle/>
                    <a:p>
                      <a:r>
                        <a:rPr lang="tr-TR" dirty="0" err="1"/>
                        <a:t>Malign</a:t>
                      </a:r>
                      <a:r>
                        <a:rPr lang="tr-TR" dirty="0"/>
                        <a:t> sitoloji</a:t>
                      </a:r>
                    </a:p>
                  </a:txBody>
                  <a:tcPr/>
                </a:tc>
                <a:tc>
                  <a:txBody>
                    <a:bodyPr/>
                    <a:lstStyle/>
                    <a:p>
                      <a:r>
                        <a:rPr lang="tr-TR" dirty="0"/>
                        <a:t>25-88</a:t>
                      </a:r>
                    </a:p>
                  </a:txBody>
                  <a:tcPr/>
                </a:tc>
                <a:tc>
                  <a:txBody>
                    <a:bodyPr/>
                    <a:lstStyle/>
                    <a:p>
                      <a:r>
                        <a:rPr lang="tr-TR" dirty="0"/>
                        <a:t>83-99</a:t>
                      </a:r>
                    </a:p>
                  </a:txBody>
                  <a:tcPr/>
                </a:tc>
                <a:tc>
                  <a:txBody>
                    <a:bodyPr/>
                    <a:lstStyle/>
                    <a:p>
                      <a:endParaRPr lang="tr-TR" dirty="0"/>
                    </a:p>
                  </a:txBody>
                  <a:tcPr/>
                </a:tc>
                <a:extLst>
                  <a:ext uri="{0D108BD9-81ED-4DB2-BD59-A6C34878D82A}">
                    <a16:rowId xmlns:a16="http://schemas.microsoft.com/office/drawing/2014/main" val="2068524571"/>
                  </a:ext>
                </a:extLst>
              </a:tr>
            </a:tbl>
          </a:graphicData>
        </a:graphic>
      </p:graphicFrame>
      <p:sp>
        <p:nvSpPr>
          <p:cNvPr id="5" name="Metin kutusu 4">
            <a:extLst>
              <a:ext uri="{FF2B5EF4-FFF2-40B4-BE49-F238E27FC236}">
                <a16:creationId xmlns:a16="http://schemas.microsoft.com/office/drawing/2014/main" id="{3A20F8DF-2155-4DC3-A69F-836EC13BCB2A}"/>
              </a:ext>
            </a:extLst>
          </p:cNvPr>
          <p:cNvSpPr txBox="1"/>
          <p:nvPr/>
        </p:nvSpPr>
        <p:spPr>
          <a:xfrm>
            <a:off x="636103" y="2687510"/>
            <a:ext cx="10515600" cy="3693319"/>
          </a:xfrm>
          <a:prstGeom prst="rect">
            <a:avLst/>
          </a:prstGeom>
          <a:noFill/>
        </p:spPr>
        <p:txBody>
          <a:bodyPr wrap="square" rtlCol="0">
            <a:spAutoFit/>
          </a:bodyPr>
          <a:lstStyle/>
          <a:p>
            <a:pPr marL="285750" indent="-285750">
              <a:buFont typeface="Arial" panose="020B0604020202020204" pitchFamily="34" charset="0"/>
              <a:buChar char="•"/>
            </a:pPr>
            <a:r>
              <a:rPr lang="tr-TR" dirty="0"/>
              <a:t>%35 </a:t>
            </a:r>
            <a:r>
              <a:rPr lang="tr-TR" dirty="0" err="1"/>
              <a:t>müsinöz</a:t>
            </a:r>
            <a:r>
              <a:rPr lang="tr-TR" dirty="0"/>
              <a:t> kistte İİAB ile </a:t>
            </a:r>
            <a:r>
              <a:rPr lang="tr-TR" dirty="0" err="1"/>
              <a:t>müsin</a:t>
            </a:r>
            <a:r>
              <a:rPr lang="tr-TR" dirty="0"/>
              <a:t> saptanmış. </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err="1"/>
              <a:t>Seröz</a:t>
            </a:r>
            <a:r>
              <a:rPr lang="tr-TR" dirty="0"/>
              <a:t> </a:t>
            </a:r>
            <a:r>
              <a:rPr lang="tr-TR" dirty="0" err="1"/>
              <a:t>kistik</a:t>
            </a:r>
            <a:r>
              <a:rPr lang="tr-TR" dirty="0"/>
              <a:t> </a:t>
            </a:r>
            <a:r>
              <a:rPr lang="tr-TR" dirty="0" err="1"/>
              <a:t>neoplaziye</a:t>
            </a:r>
            <a:r>
              <a:rPr lang="tr-TR" dirty="0"/>
              <a:t> işaret eden glikojenden zengin </a:t>
            </a:r>
            <a:r>
              <a:rPr lang="tr-TR" dirty="0" err="1"/>
              <a:t>küboidal</a:t>
            </a:r>
            <a:r>
              <a:rPr lang="tr-TR" dirty="0"/>
              <a:t> hücreler %10 saptanmakta </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EUS-</a:t>
            </a:r>
            <a:r>
              <a:rPr lang="tr-TR" dirty="0" err="1"/>
              <a:t>İİAB’nin</a:t>
            </a:r>
            <a:r>
              <a:rPr lang="tr-TR" dirty="0"/>
              <a:t> pankreas kistleri için sitolojik tanısal doğruluğu %54-97. Küçük kistlerde daha az olabilir.</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19 G iğnenin içinden geçen </a:t>
            </a:r>
            <a:r>
              <a:rPr lang="tr-TR" b="1" dirty="0"/>
              <a:t>sitoloji fırçası </a:t>
            </a:r>
            <a:r>
              <a:rPr lang="tr-TR" dirty="0"/>
              <a:t>kist sıvı sitolojisinin tanısal faydasını iyileştirmek için düzenlenmiştir. </a:t>
            </a:r>
            <a:r>
              <a:rPr lang="tr-TR" b="1" dirty="0"/>
              <a:t>YE ihtimali </a:t>
            </a:r>
            <a:r>
              <a:rPr lang="tr-TR" dirty="0"/>
              <a:t>nedeni ile az kullanılmaktadır. </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b="1" dirty="0">
                <a:solidFill>
                  <a:srgbClr val="FF0000"/>
                </a:solidFill>
              </a:rPr>
              <a:t>Yeni EUS modaliteleri:</a:t>
            </a:r>
            <a:r>
              <a:rPr lang="tr-TR" dirty="0">
                <a:solidFill>
                  <a:srgbClr val="FF0000"/>
                </a:solidFill>
              </a:rPr>
              <a:t> </a:t>
            </a:r>
            <a:r>
              <a:rPr lang="en-US" dirty="0"/>
              <a:t>Needle-based confocal laser endomicroscopy (</a:t>
            </a:r>
            <a:r>
              <a:rPr lang="en-US" dirty="0" err="1"/>
              <a:t>nCLE</a:t>
            </a:r>
            <a:r>
              <a:rPr lang="en-US" dirty="0"/>
              <a:t>)</a:t>
            </a:r>
            <a:r>
              <a:rPr lang="tr-TR" dirty="0"/>
              <a:t> </a:t>
            </a:r>
          </a:p>
          <a:p>
            <a:r>
              <a:rPr lang="tr-TR" dirty="0"/>
              <a:t>                                              Through-</a:t>
            </a:r>
            <a:r>
              <a:rPr lang="tr-TR" dirty="0" err="1"/>
              <a:t>the</a:t>
            </a:r>
            <a:r>
              <a:rPr lang="tr-TR" dirty="0"/>
              <a:t>-</a:t>
            </a:r>
            <a:r>
              <a:rPr lang="tr-TR" dirty="0" err="1"/>
              <a:t>needle</a:t>
            </a:r>
            <a:r>
              <a:rPr lang="tr-TR" dirty="0"/>
              <a:t> </a:t>
            </a:r>
            <a:r>
              <a:rPr lang="tr-TR" dirty="0" err="1"/>
              <a:t>cystoscopy</a:t>
            </a:r>
            <a:endParaRPr lang="tr-TR" dirty="0"/>
          </a:p>
          <a:p>
            <a:r>
              <a:rPr lang="tr-TR" dirty="0"/>
              <a:t>                                              Through-</a:t>
            </a:r>
            <a:r>
              <a:rPr lang="tr-TR" dirty="0" err="1"/>
              <a:t>the</a:t>
            </a:r>
            <a:r>
              <a:rPr lang="tr-TR" dirty="0"/>
              <a:t>-</a:t>
            </a:r>
            <a:r>
              <a:rPr lang="tr-TR" dirty="0" err="1"/>
              <a:t>needle</a:t>
            </a:r>
            <a:r>
              <a:rPr lang="tr-TR" dirty="0"/>
              <a:t> </a:t>
            </a:r>
            <a:r>
              <a:rPr lang="tr-TR" dirty="0" err="1"/>
              <a:t>microforceps</a:t>
            </a:r>
            <a:r>
              <a:rPr lang="tr-TR" dirty="0"/>
              <a:t> </a:t>
            </a:r>
            <a:r>
              <a:rPr lang="tr-TR" dirty="0" err="1"/>
              <a:t>biopsy</a:t>
            </a:r>
            <a:r>
              <a:rPr lang="tr-TR" dirty="0"/>
              <a:t> (TTNB)</a:t>
            </a:r>
          </a:p>
          <a:p>
            <a:r>
              <a:rPr lang="tr-TR" dirty="0"/>
              <a:t>   		            </a:t>
            </a:r>
          </a:p>
        </p:txBody>
      </p:sp>
    </p:spTree>
    <p:extLst>
      <p:ext uri="{BB962C8B-B14F-4D97-AF65-F5344CB8AC3E}">
        <p14:creationId xmlns:p14="http://schemas.microsoft.com/office/powerpoint/2010/main" val="2054051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36C082-6F67-4513-8DE5-F950FE56F15A}"/>
              </a:ext>
            </a:extLst>
          </p:cNvPr>
          <p:cNvSpPr>
            <a:spLocks noGrp="1"/>
          </p:cNvSpPr>
          <p:nvPr>
            <p:ph type="title"/>
          </p:nvPr>
        </p:nvSpPr>
        <p:spPr/>
        <p:txBody>
          <a:bodyPr>
            <a:normAutofit/>
          </a:bodyPr>
          <a:lstStyle/>
          <a:p>
            <a:r>
              <a:rPr lang="tr-TR" sz="4000" b="1" dirty="0" err="1"/>
              <a:t>Kistik</a:t>
            </a:r>
            <a:r>
              <a:rPr lang="tr-TR" sz="4000" b="1" dirty="0"/>
              <a:t> Lezyonların Endoskopik Tedavisi</a:t>
            </a:r>
            <a:r>
              <a:rPr lang="tr-TR" sz="4000" dirty="0"/>
              <a:t/>
            </a:r>
            <a:br>
              <a:rPr lang="tr-TR" sz="4000" dirty="0"/>
            </a:br>
            <a:r>
              <a:rPr lang="tr-TR" sz="3600" b="1" dirty="0"/>
              <a:t>Endoskopik kist </a:t>
            </a:r>
            <a:r>
              <a:rPr lang="tr-TR" sz="3600" b="1" dirty="0" err="1"/>
              <a:t>ablasyonu</a:t>
            </a:r>
            <a:r>
              <a:rPr lang="tr-TR" sz="3600" dirty="0"/>
              <a:t>;</a:t>
            </a:r>
          </a:p>
        </p:txBody>
      </p:sp>
      <p:sp>
        <p:nvSpPr>
          <p:cNvPr id="3" name="İçerik Yer Tutucusu 2">
            <a:extLst>
              <a:ext uri="{FF2B5EF4-FFF2-40B4-BE49-F238E27FC236}">
                <a16:creationId xmlns:a16="http://schemas.microsoft.com/office/drawing/2014/main" id="{1FE6CA74-19F6-4568-B37F-FD06134168A5}"/>
              </a:ext>
            </a:extLst>
          </p:cNvPr>
          <p:cNvSpPr>
            <a:spLocks noGrp="1"/>
          </p:cNvSpPr>
          <p:nvPr>
            <p:ph idx="1"/>
          </p:nvPr>
        </p:nvSpPr>
        <p:spPr/>
        <p:txBody>
          <a:bodyPr>
            <a:normAutofit fontScale="92500" lnSpcReduction="20000"/>
          </a:bodyPr>
          <a:lstStyle/>
          <a:p>
            <a:r>
              <a:rPr lang="tr-TR" dirty="0"/>
              <a:t>Etanol ya da </a:t>
            </a:r>
            <a:r>
              <a:rPr lang="tr-TR" dirty="0" err="1"/>
              <a:t>paclitaxel</a:t>
            </a:r>
            <a:r>
              <a:rPr lang="tr-TR" dirty="0"/>
              <a:t> ile kombine kist </a:t>
            </a:r>
            <a:r>
              <a:rPr lang="tr-TR" dirty="0" err="1"/>
              <a:t>ablasyonu</a:t>
            </a:r>
            <a:r>
              <a:rPr lang="tr-TR" dirty="0"/>
              <a:t>, cerrahiye alternatif olarak</a:t>
            </a:r>
          </a:p>
          <a:p>
            <a:endParaRPr lang="tr-TR" dirty="0"/>
          </a:p>
          <a:p>
            <a:pPr marL="0" indent="0">
              <a:buNone/>
            </a:pPr>
            <a:r>
              <a:rPr lang="tr-TR" b="1" u="sng" dirty="0" err="1"/>
              <a:t>End.ı</a:t>
            </a:r>
            <a:r>
              <a:rPr lang="tr-TR" b="1" u="sng" dirty="0"/>
              <a:t>; </a:t>
            </a:r>
          </a:p>
          <a:p>
            <a:r>
              <a:rPr lang="tr-TR" dirty="0"/>
              <a:t>Çap 3-4 cm</a:t>
            </a:r>
          </a:p>
          <a:p>
            <a:r>
              <a:rPr lang="tr-TR" dirty="0" err="1"/>
              <a:t>Oligoloküler</a:t>
            </a:r>
            <a:r>
              <a:rPr lang="tr-TR" dirty="0"/>
              <a:t> ya da </a:t>
            </a:r>
            <a:r>
              <a:rPr lang="tr-TR" dirty="0" err="1"/>
              <a:t>oligoloküler</a:t>
            </a:r>
            <a:r>
              <a:rPr lang="tr-TR" dirty="0"/>
              <a:t> (&lt;3-4 cm) çap, &lt; 3-6 </a:t>
            </a:r>
            <a:r>
              <a:rPr lang="tr-TR" dirty="0" err="1"/>
              <a:t>lokül</a:t>
            </a:r>
            <a:endParaRPr lang="tr-TR" dirty="0"/>
          </a:p>
          <a:p>
            <a:r>
              <a:rPr lang="tr-TR" dirty="0" err="1"/>
              <a:t>AnaPK</a:t>
            </a:r>
            <a:r>
              <a:rPr lang="tr-TR" dirty="0"/>
              <a:t> ile ilişkisi olmamalı</a:t>
            </a:r>
          </a:p>
          <a:p>
            <a:r>
              <a:rPr lang="tr-TR" dirty="0"/>
              <a:t>Etanol </a:t>
            </a:r>
            <a:r>
              <a:rPr lang="tr-TR" dirty="0" err="1"/>
              <a:t>salinden</a:t>
            </a:r>
            <a:r>
              <a:rPr lang="tr-TR" dirty="0"/>
              <a:t> daha üstün</a:t>
            </a:r>
          </a:p>
          <a:p>
            <a:r>
              <a:rPr lang="tr-TR" dirty="0"/>
              <a:t>%33-79 kist küçülmekte</a:t>
            </a:r>
          </a:p>
          <a:p>
            <a:endParaRPr lang="tr-TR" dirty="0"/>
          </a:p>
          <a:p>
            <a:r>
              <a:rPr lang="tr-TR" dirty="0"/>
              <a:t>%12 YE: Ağrı, </a:t>
            </a:r>
            <a:r>
              <a:rPr lang="tr-TR" dirty="0" err="1"/>
              <a:t>fokal</a:t>
            </a:r>
            <a:r>
              <a:rPr lang="tr-TR" dirty="0"/>
              <a:t> </a:t>
            </a:r>
            <a:r>
              <a:rPr lang="tr-TR" dirty="0" err="1"/>
              <a:t>pankreatit</a:t>
            </a:r>
            <a:r>
              <a:rPr lang="tr-TR" dirty="0"/>
              <a:t>, ateş, </a:t>
            </a:r>
            <a:r>
              <a:rPr lang="tr-TR" dirty="0" err="1"/>
              <a:t>perisistik</a:t>
            </a:r>
            <a:r>
              <a:rPr lang="tr-TR" dirty="0"/>
              <a:t> yayılım, </a:t>
            </a:r>
            <a:r>
              <a:rPr lang="tr-TR" dirty="0" err="1"/>
              <a:t>spl</a:t>
            </a:r>
            <a:r>
              <a:rPr lang="tr-TR" dirty="0"/>
              <a:t> </a:t>
            </a:r>
            <a:r>
              <a:rPr lang="tr-TR" dirty="0" err="1"/>
              <a:t>ven</a:t>
            </a:r>
            <a:r>
              <a:rPr lang="tr-TR" dirty="0"/>
              <a:t> </a:t>
            </a:r>
            <a:r>
              <a:rPr lang="tr-TR" dirty="0" err="1"/>
              <a:t>obstr</a:t>
            </a:r>
            <a:r>
              <a:rPr lang="tr-TR" dirty="0"/>
              <a:t>, PVT</a:t>
            </a:r>
          </a:p>
          <a:p>
            <a:endParaRPr lang="tr-TR" dirty="0"/>
          </a:p>
          <a:p>
            <a:endParaRPr lang="tr-TR" dirty="0"/>
          </a:p>
        </p:txBody>
      </p:sp>
    </p:spTree>
    <p:extLst>
      <p:ext uri="{BB962C8B-B14F-4D97-AF65-F5344CB8AC3E}">
        <p14:creationId xmlns:p14="http://schemas.microsoft.com/office/powerpoint/2010/main" val="1407546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4195A201-AD62-3CD4-0646-7E969AF0A5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538" y="2590942"/>
            <a:ext cx="2849217" cy="2849217"/>
          </a:xfrm>
        </p:spPr>
      </p:pic>
      <p:pic>
        <p:nvPicPr>
          <p:cNvPr id="7" name="Resim 6">
            <a:extLst>
              <a:ext uri="{FF2B5EF4-FFF2-40B4-BE49-F238E27FC236}">
                <a16:creationId xmlns:a16="http://schemas.microsoft.com/office/drawing/2014/main" id="{6C0D41E2-DF89-0803-A638-86B4E408A4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812" y="2551186"/>
            <a:ext cx="2849217" cy="2849217"/>
          </a:xfrm>
          <a:prstGeom prst="rect">
            <a:avLst/>
          </a:prstGeom>
        </p:spPr>
      </p:pic>
      <p:pic>
        <p:nvPicPr>
          <p:cNvPr id="9" name="Resim 8">
            <a:extLst>
              <a:ext uri="{FF2B5EF4-FFF2-40B4-BE49-F238E27FC236}">
                <a16:creationId xmlns:a16="http://schemas.microsoft.com/office/drawing/2014/main" id="{8FE4D0AD-956A-0078-A31C-FA57A07E7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798" y="2532408"/>
            <a:ext cx="2849217" cy="2849217"/>
          </a:xfrm>
          <a:prstGeom prst="rect">
            <a:avLst/>
          </a:prstGeom>
        </p:spPr>
      </p:pic>
      <p:sp>
        <p:nvSpPr>
          <p:cNvPr id="3" name="Metin kutusu 2">
            <a:extLst>
              <a:ext uri="{FF2B5EF4-FFF2-40B4-BE49-F238E27FC236}">
                <a16:creationId xmlns:a16="http://schemas.microsoft.com/office/drawing/2014/main" id="{38352C0B-770F-9F44-C260-9A2A2BD89C45}"/>
              </a:ext>
            </a:extLst>
          </p:cNvPr>
          <p:cNvSpPr txBox="1"/>
          <p:nvPr/>
        </p:nvSpPr>
        <p:spPr>
          <a:xfrm>
            <a:off x="4280452" y="90520"/>
            <a:ext cx="7328451" cy="646331"/>
          </a:xfrm>
          <a:prstGeom prst="rect">
            <a:avLst/>
          </a:prstGeom>
          <a:noFill/>
        </p:spPr>
        <p:txBody>
          <a:bodyPr wrap="square" rtlCol="0">
            <a:spAutoFit/>
          </a:bodyPr>
          <a:lstStyle/>
          <a:p>
            <a:r>
              <a:rPr lang="tr-TR" dirty="0"/>
              <a:t>T.B. 1963 E/ </a:t>
            </a:r>
            <a:r>
              <a:rPr lang="tr-TR" dirty="0" err="1"/>
              <a:t>Non</a:t>
            </a:r>
            <a:r>
              <a:rPr lang="tr-TR" dirty="0"/>
              <a:t> </a:t>
            </a:r>
            <a:r>
              <a:rPr lang="tr-TR" dirty="0" err="1"/>
              <a:t>spe</a:t>
            </a:r>
            <a:r>
              <a:rPr lang="tr-TR" dirty="0"/>
              <a:t> </a:t>
            </a:r>
            <a:r>
              <a:rPr lang="tr-TR" dirty="0" err="1"/>
              <a:t>sempt</a:t>
            </a:r>
            <a:r>
              <a:rPr lang="tr-TR" dirty="0"/>
              <a:t>, </a:t>
            </a:r>
            <a:r>
              <a:rPr lang="tr-TR" dirty="0" err="1"/>
              <a:t>US’de</a:t>
            </a:r>
            <a:r>
              <a:rPr lang="tr-TR" dirty="0"/>
              <a:t> </a:t>
            </a:r>
            <a:r>
              <a:rPr lang="tr-TR" dirty="0" err="1"/>
              <a:t>pankr</a:t>
            </a:r>
            <a:r>
              <a:rPr lang="tr-TR" dirty="0"/>
              <a:t> kuyrukta 5.5x3.5 cm kist (2015 den beri). AP atak yok. </a:t>
            </a:r>
          </a:p>
        </p:txBody>
      </p:sp>
      <p:sp>
        <p:nvSpPr>
          <p:cNvPr id="4" name="Metin kutusu 3">
            <a:extLst>
              <a:ext uri="{FF2B5EF4-FFF2-40B4-BE49-F238E27FC236}">
                <a16:creationId xmlns:a16="http://schemas.microsoft.com/office/drawing/2014/main" id="{86EFFC7A-3C44-BDD8-4B86-780FE909C6B9}"/>
              </a:ext>
            </a:extLst>
          </p:cNvPr>
          <p:cNvSpPr txBox="1"/>
          <p:nvPr/>
        </p:nvSpPr>
        <p:spPr>
          <a:xfrm>
            <a:off x="-1" y="5497205"/>
            <a:ext cx="11608904" cy="1569660"/>
          </a:xfrm>
          <a:prstGeom prst="rect">
            <a:avLst/>
          </a:prstGeom>
          <a:noFill/>
        </p:spPr>
        <p:txBody>
          <a:bodyPr wrap="square" rtlCol="0">
            <a:spAutoFit/>
          </a:bodyPr>
          <a:lstStyle/>
          <a:p>
            <a:r>
              <a:rPr lang="tr-TR" sz="1600" b="1" dirty="0"/>
              <a:t>MRCP 07.2020 (İİAB dan 1 yıl önce): </a:t>
            </a:r>
            <a:r>
              <a:rPr lang="tr-TR" sz="1600" dirty="0" err="1"/>
              <a:t>Pankr</a:t>
            </a:r>
            <a:r>
              <a:rPr lang="tr-TR" sz="1600" dirty="0"/>
              <a:t> kuyrukta 62x38 mm kontrast </a:t>
            </a:r>
            <a:r>
              <a:rPr lang="tr-TR" sz="1600" dirty="0" err="1"/>
              <a:t>neg</a:t>
            </a:r>
            <a:r>
              <a:rPr lang="tr-TR" sz="1600" dirty="0"/>
              <a:t>, kanal ilişkisiz, belirgin duvar yapısı olmayan kist</a:t>
            </a:r>
          </a:p>
          <a:p>
            <a:r>
              <a:rPr lang="tr-TR" sz="1600" b="1" dirty="0"/>
              <a:t>EUS İİAB 12.2021: </a:t>
            </a:r>
            <a:r>
              <a:rPr lang="tr-TR" sz="1600" dirty="0"/>
              <a:t>15cc, açık sarı, berrak, uzama belirtisi </a:t>
            </a:r>
            <a:r>
              <a:rPr lang="tr-TR" sz="1600" dirty="0" err="1"/>
              <a:t>neg</a:t>
            </a:r>
            <a:r>
              <a:rPr lang="tr-TR" sz="1600" dirty="0"/>
              <a:t> sıvı aspirasyonu + </a:t>
            </a:r>
            <a:r>
              <a:rPr lang="tr-TR" sz="1600" dirty="0" err="1"/>
              <a:t>ciproflox</a:t>
            </a:r>
            <a:endParaRPr lang="tr-TR" sz="1600" dirty="0"/>
          </a:p>
          <a:p>
            <a:r>
              <a:rPr lang="tr-TR" sz="1600" b="1" dirty="0"/>
              <a:t>Sitoloji: </a:t>
            </a:r>
            <a:r>
              <a:rPr lang="tr-TR" sz="1600" dirty="0" err="1"/>
              <a:t>Asellüler</a:t>
            </a:r>
            <a:r>
              <a:rPr lang="tr-TR" sz="1600" dirty="0"/>
              <a:t> yayma CEA&lt;0.5 ng/</a:t>
            </a:r>
            <a:r>
              <a:rPr lang="tr-TR" sz="1600" dirty="0" err="1"/>
              <a:t>mL</a:t>
            </a:r>
            <a:r>
              <a:rPr lang="tr-TR" sz="1600" dirty="0"/>
              <a:t> CA 19-9&lt;1.2 U/</a:t>
            </a:r>
            <a:r>
              <a:rPr lang="tr-TR" sz="1600" dirty="0" err="1"/>
              <a:t>mL</a:t>
            </a:r>
            <a:r>
              <a:rPr lang="tr-TR" sz="1600" dirty="0"/>
              <a:t> Amilaz 108 U/L </a:t>
            </a:r>
            <a:r>
              <a:rPr lang="tr-TR" sz="1600" dirty="0" err="1"/>
              <a:t>Glu</a:t>
            </a:r>
            <a:r>
              <a:rPr lang="tr-TR" sz="1600" dirty="0"/>
              <a:t> 4 mg/</a:t>
            </a:r>
            <a:r>
              <a:rPr lang="tr-TR" sz="1600" dirty="0" err="1"/>
              <a:t>dL</a:t>
            </a:r>
            <a:r>
              <a:rPr lang="tr-TR" sz="1600" dirty="0"/>
              <a:t> </a:t>
            </a:r>
          </a:p>
          <a:p>
            <a:r>
              <a:rPr lang="tr-TR" sz="1600" b="1" dirty="0"/>
              <a:t>MRCP (EUS İİAB dan 4 ay sonra)04.2022: </a:t>
            </a:r>
            <a:r>
              <a:rPr lang="tr-TR" sz="1600" dirty="0"/>
              <a:t>Boyut belirgin azalmış. Kanal ilişkisi yok. </a:t>
            </a:r>
          </a:p>
          <a:p>
            <a:r>
              <a:rPr lang="tr-TR" sz="1600" b="1" dirty="0">
                <a:solidFill>
                  <a:srgbClr val="FF0000"/>
                </a:solidFill>
              </a:rPr>
              <a:t>Tanı: </a:t>
            </a:r>
            <a:r>
              <a:rPr lang="tr-TR" sz="1600" dirty="0" err="1">
                <a:solidFill>
                  <a:srgbClr val="FF0000"/>
                </a:solidFill>
              </a:rPr>
              <a:t>Seröz</a:t>
            </a:r>
            <a:r>
              <a:rPr lang="tr-TR" sz="1600" dirty="0">
                <a:solidFill>
                  <a:srgbClr val="FF0000"/>
                </a:solidFill>
              </a:rPr>
              <a:t> </a:t>
            </a:r>
            <a:r>
              <a:rPr lang="tr-TR" sz="1600" dirty="0" err="1">
                <a:solidFill>
                  <a:srgbClr val="FF0000"/>
                </a:solidFill>
              </a:rPr>
              <a:t>kistadenom</a:t>
            </a:r>
            <a:endParaRPr lang="tr-TR" sz="1600" dirty="0">
              <a:solidFill>
                <a:srgbClr val="FF0000"/>
              </a:solidFill>
            </a:endParaRPr>
          </a:p>
          <a:p>
            <a:endParaRPr lang="tr-TR" sz="1600" dirty="0"/>
          </a:p>
        </p:txBody>
      </p:sp>
      <p:pic>
        <p:nvPicPr>
          <p:cNvPr id="8" name="Resim 7">
            <a:extLst>
              <a:ext uri="{FF2B5EF4-FFF2-40B4-BE49-F238E27FC236}">
                <a16:creationId xmlns:a16="http://schemas.microsoft.com/office/drawing/2014/main" id="{183AB02F-4142-612C-538F-CD23067A2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669"/>
            <a:ext cx="3957094" cy="2228846"/>
          </a:xfrm>
          <a:prstGeom prst="rect">
            <a:avLst/>
          </a:prstGeom>
        </p:spPr>
      </p:pic>
      <p:pic>
        <p:nvPicPr>
          <p:cNvPr id="10" name="Resim 9">
            <a:extLst>
              <a:ext uri="{FF2B5EF4-FFF2-40B4-BE49-F238E27FC236}">
                <a16:creationId xmlns:a16="http://schemas.microsoft.com/office/drawing/2014/main" id="{8447AA20-31D2-8AEF-4283-E70A62F28046}"/>
              </a:ext>
            </a:extLst>
          </p:cNvPr>
          <p:cNvPicPr>
            <a:picLocks noChangeAspect="1"/>
          </p:cNvPicPr>
          <p:nvPr/>
        </p:nvPicPr>
        <p:blipFill>
          <a:blip r:embed="rId6"/>
          <a:stretch>
            <a:fillRect/>
          </a:stretch>
        </p:blipFill>
        <p:spPr>
          <a:xfrm>
            <a:off x="4399720" y="732001"/>
            <a:ext cx="6432672" cy="483575"/>
          </a:xfrm>
          <a:prstGeom prst="rect">
            <a:avLst/>
          </a:prstGeom>
        </p:spPr>
      </p:pic>
      <p:pic>
        <p:nvPicPr>
          <p:cNvPr id="11" name="Resim 10">
            <a:extLst>
              <a:ext uri="{FF2B5EF4-FFF2-40B4-BE49-F238E27FC236}">
                <a16:creationId xmlns:a16="http://schemas.microsoft.com/office/drawing/2014/main" id="{45A3485E-EB3B-BC86-456F-BEE84705D942}"/>
              </a:ext>
            </a:extLst>
          </p:cNvPr>
          <p:cNvPicPr>
            <a:picLocks noChangeAspect="1"/>
          </p:cNvPicPr>
          <p:nvPr/>
        </p:nvPicPr>
        <p:blipFill>
          <a:blip r:embed="rId7"/>
          <a:stretch>
            <a:fillRect/>
          </a:stretch>
        </p:blipFill>
        <p:spPr>
          <a:xfrm>
            <a:off x="8446941" y="1312378"/>
            <a:ext cx="3373995" cy="1194781"/>
          </a:xfrm>
          <a:prstGeom prst="rect">
            <a:avLst/>
          </a:prstGeom>
        </p:spPr>
      </p:pic>
    </p:spTree>
    <p:extLst>
      <p:ext uri="{BB962C8B-B14F-4D97-AF65-F5344CB8AC3E}">
        <p14:creationId xmlns:p14="http://schemas.microsoft.com/office/powerpoint/2010/main" val="3685134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72FEA4-B295-1F43-2F68-1865E7019815}"/>
              </a:ext>
            </a:extLst>
          </p:cNvPr>
          <p:cNvSpPr>
            <a:spLocks noGrp="1"/>
          </p:cNvSpPr>
          <p:nvPr>
            <p:ph type="title"/>
          </p:nvPr>
        </p:nvSpPr>
        <p:spPr>
          <a:xfrm>
            <a:off x="838200" y="153091"/>
            <a:ext cx="7550426" cy="615535"/>
          </a:xfrm>
        </p:spPr>
        <p:txBody>
          <a:bodyPr>
            <a:normAutofit/>
          </a:bodyPr>
          <a:lstStyle/>
          <a:p>
            <a:r>
              <a:rPr lang="tr-TR" sz="1800" b="1" dirty="0"/>
              <a:t>SŞ 53 y. K/  P kist EUS İİAB</a:t>
            </a:r>
          </a:p>
        </p:txBody>
      </p:sp>
      <p:pic>
        <p:nvPicPr>
          <p:cNvPr id="5" name="İçerik Yer Tutucusu 4">
            <a:extLst>
              <a:ext uri="{FF2B5EF4-FFF2-40B4-BE49-F238E27FC236}">
                <a16:creationId xmlns:a16="http://schemas.microsoft.com/office/drawing/2014/main" id="{147F2226-83BA-BD42-DDA7-E18EEF7CC53E}"/>
              </a:ext>
            </a:extLst>
          </p:cNvPr>
          <p:cNvPicPr>
            <a:picLocks noGrp="1" noChangeAspect="1"/>
          </p:cNvPicPr>
          <p:nvPr>
            <p:ph idx="1"/>
          </p:nvPr>
        </p:nvPicPr>
        <p:blipFill>
          <a:blip r:embed="rId2"/>
          <a:stretch>
            <a:fillRect/>
          </a:stretch>
        </p:blipFill>
        <p:spPr>
          <a:xfrm>
            <a:off x="618130" y="726509"/>
            <a:ext cx="3886200" cy="1047750"/>
          </a:xfrm>
        </p:spPr>
      </p:pic>
      <p:pic>
        <p:nvPicPr>
          <p:cNvPr id="7" name="Resim 6">
            <a:extLst>
              <a:ext uri="{FF2B5EF4-FFF2-40B4-BE49-F238E27FC236}">
                <a16:creationId xmlns:a16="http://schemas.microsoft.com/office/drawing/2014/main" id="{3A4EA195-002E-47AA-C4D8-5FF855D91073}"/>
              </a:ext>
            </a:extLst>
          </p:cNvPr>
          <p:cNvPicPr>
            <a:picLocks noChangeAspect="1"/>
          </p:cNvPicPr>
          <p:nvPr/>
        </p:nvPicPr>
        <p:blipFill>
          <a:blip r:embed="rId3"/>
          <a:stretch>
            <a:fillRect/>
          </a:stretch>
        </p:blipFill>
        <p:spPr>
          <a:xfrm>
            <a:off x="4812186" y="779928"/>
            <a:ext cx="5324475" cy="914400"/>
          </a:xfrm>
          <a:prstGeom prst="rect">
            <a:avLst/>
          </a:prstGeom>
        </p:spPr>
      </p:pic>
      <p:pic>
        <p:nvPicPr>
          <p:cNvPr id="9" name="Resim 8">
            <a:extLst>
              <a:ext uri="{FF2B5EF4-FFF2-40B4-BE49-F238E27FC236}">
                <a16:creationId xmlns:a16="http://schemas.microsoft.com/office/drawing/2014/main" id="{181252B7-7273-8AB7-D59C-12075859DA8B}"/>
              </a:ext>
            </a:extLst>
          </p:cNvPr>
          <p:cNvPicPr>
            <a:picLocks noChangeAspect="1"/>
          </p:cNvPicPr>
          <p:nvPr/>
        </p:nvPicPr>
        <p:blipFill>
          <a:blip r:embed="rId4"/>
          <a:stretch>
            <a:fillRect/>
          </a:stretch>
        </p:blipFill>
        <p:spPr>
          <a:xfrm>
            <a:off x="53552" y="1907777"/>
            <a:ext cx="4939634" cy="922701"/>
          </a:xfrm>
          <a:prstGeom prst="rect">
            <a:avLst/>
          </a:prstGeom>
        </p:spPr>
      </p:pic>
      <p:pic>
        <p:nvPicPr>
          <p:cNvPr id="11" name="Resim 10">
            <a:extLst>
              <a:ext uri="{FF2B5EF4-FFF2-40B4-BE49-F238E27FC236}">
                <a16:creationId xmlns:a16="http://schemas.microsoft.com/office/drawing/2014/main" id="{DBCF4232-2D19-A785-1355-206AE595777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9962" y="2917170"/>
            <a:ext cx="3567105" cy="2009183"/>
          </a:xfrm>
          <a:prstGeom prst="rect">
            <a:avLst/>
          </a:prstGeom>
        </p:spPr>
      </p:pic>
      <p:pic>
        <p:nvPicPr>
          <p:cNvPr id="13" name="Resim 12">
            <a:extLst>
              <a:ext uri="{FF2B5EF4-FFF2-40B4-BE49-F238E27FC236}">
                <a16:creationId xmlns:a16="http://schemas.microsoft.com/office/drawing/2014/main" id="{FBF3B279-5136-00D3-B660-280134D51C6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240356" y="2931710"/>
            <a:ext cx="3567105" cy="2009183"/>
          </a:xfrm>
          <a:prstGeom prst="rect">
            <a:avLst/>
          </a:prstGeom>
        </p:spPr>
      </p:pic>
      <p:sp>
        <p:nvSpPr>
          <p:cNvPr id="14" name="Metin kutusu 13">
            <a:extLst>
              <a:ext uri="{FF2B5EF4-FFF2-40B4-BE49-F238E27FC236}">
                <a16:creationId xmlns:a16="http://schemas.microsoft.com/office/drawing/2014/main" id="{E62E156B-67FC-EE60-FE6F-AFC5B77E0F4C}"/>
              </a:ext>
            </a:extLst>
          </p:cNvPr>
          <p:cNvSpPr txBox="1"/>
          <p:nvPr/>
        </p:nvSpPr>
        <p:spPr>
          <a:xfrm>
            <a:off x="4970234" y="5125315"/>
            <a:ext cx="7001633" cy="2062103"/>
          </a:xfrm>
          <a:prstGeom prst="rect">
            <a:avLst/>
          </a:prstGeom>
          <a:noFill/>
        </p:spPr>
        <p:txBody>
          <a:bodyPr wrap="square" rtlCol="0">
            <a:spAutoFit/>
          </a:bodyPr>
          <a:lstStyle/>
          <a:p>
            <a:r>
              <a:rPr lang="tr-TR" sz="1600" b="1" dirty="0"/>
              <a:t>Ş: </a:t>
            </a:r>
            <a:r>
              <a:rPr lang="tr-TR" sz="1600" dirty="0" err="1"/>
              <a:t>Non</a:t>
            </a:r>
            <a:r>
              <a:rPr lang="tr-TR" sz="1600" dirty="0"/>
              <a:t> spesifik karın ağrısı. AP atak yok.</a:t>
            </a:r>
          </a:p>
          <a:p>
            <a:endParaRPr lang="tr-TR" sz="1600" b="1" dirty="0"/>
          </a:p>
          <a:p>
            <a:r>
              <a:rPr lang="tr-TR" sz="1600" b="1" dirty="0"/>
              <a:t>BT: </a:t>
            </a:r>
            <a:r>
              <a:rPr lang="tr-TR" sz="1600" dirty="0"/>
              <a:t>Pankreas baş düzeyinde 29x21 mm boyutunda </a:t>
            </a:r>
            <a:r>
              <a:rPr lang="tr-TR" sz="1600" dirty="0" err="1"/>
              <a:t>lobüle</a:t>
            </a:r>
            <a:r>
              <a:rPr lang="tr-TR" sz="1600" dirty="0"/>
              <a:t> </a:t>
            </a:r>
            <a:r>
              <a:rPr lang="tr-TR" sz="1600" dirty="0" err="1"/>
              <a:t>konturlu</a:t>
            </a:r>
            <a:r>
              <a:rPr lang="tr-TR" sz="1600" dirty="0"/>
              <a:t> </a:t>
            </a:r>
            <a:r>
              <a:rPr lang="tr-TR" sz="1600" dirty="0" err="1"/>
              <a:t>septalı</a:t>
            </a:r>
            <a:r>
              <a:rPr lang="tr-TR" sz="1600" dirty="0"/>
              <a:t> kistik lezyon</a:t>
            </a:r>
          </a:p>
          <a:p>
            <a:r>
              <a:rPr lang="tr-TR" sz="1600" b="1" dirty="0"/>
              <a:t>EUS: </a:t>
            </a:r>
            <a:r>
              <a:rPr lang="tr-TR" sz="1600" dirty="0"/>
              <a:t>6 cc şeffaf beyaz, akışkan, parmak arasında 2 mm kadar sünen mayii </a:t>
            </a:r>
          </a:p>
          <a:p>
            <a:r>
              <a:rPr lang="tr-TR" sz="1600" dirty="0"/>
              <a:t>MRCP:</a:t>
            </a:r>
          </a:p>
          <a:p>
            <a:r>
              <a:rPr lang="tr-TR" sz="1600" b="1" dirty="0">
                <a:solidFill>
                  <a:srgbClr val="FF0000"/>
                </a:solidFill>
              </a:rPr>
              <a:t>Tanı: </a:t>
            </a:r>
            <a:r>
              <a:rPr lang="tr-TR" sz="1600" dirty="0" err="1">
                <a:solidFill>
                  <a:srgbClr val="FF0000"/>
                </a:solidFill>
              </a:rPr>
              <a:t>Seröz</a:t>
            </a:r>
            <a:r>
              <a:rPr lang="tr-TR" sz="1600" dirty="0">
                <a:solidFill>
                  <a:srgbClr val="FF0000"/>
                </a:solidFill>
              </a:rPr>
              <a:t> kist adenom</a:t>
            </a:r>
          </a:p>
          <a:p>
            <a:endParaRPr lang="tr-TR" sz="1600" dirty="0"/>
          </a:p>
        </p:txBody>
      </p:sp>
      <p:pic>
        <p:nvPicPr>
          <p:cNvPr id="4" name="Resim 3">
            <a:extLst>
              <a:ext uri="{FF2B5EF4-FFF2-40B4-BE49-F238E27FC236}">
                <a16:creationId xmlns:a16="http://schemas.microsoft.com/office/drawing/2014/main" id="{EC323781-4B92-E277-70D7-CC4BEB5FABB3}"/>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915503" y="5078492"/>
            <a:ext cx="1910499" cy="1803701"/>
          </a:xfrm>
          <a:prstGeom prst="rect">
            <a:avLst/>
          </a:prstGeom>
        </p:spPr>
      </p:pic>
      <p:pic>
        <p:nvPicPr>
          <p:cNvPr id="8" name="Resim 7">
            <a:extLst>
              <a:ext uri="{FF2B5EF4-FFF2-40B4-BE49-F238E27FC236}">
                <a16:creationId xmlns:a16="http://schemas.microsoft.com/office/drawing/2014/main" id="{1D6F5659-207E-7204-F102-A898EC2D81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9962" y="5078493"/>
            <a:ext cx="2246305" cy="1811719"/>
          </a:xfrm>
          <a:prstGeom prst="rect">
            <a:avLst/>
          </a:prstGeom>
        </p:spPr>
      </p:pic>
    </p:spTree>
    <p:extLst>
      <p:ext uri="{BB962C8B-B14F-4D97-AF65-F5344CB8AC3E}">
        <p14:creationId xmlns:p14="http://schemas.microsoft.com/office/powerpoint/2010/main" val="2363314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6C6B13-C92F-E51B-5F36-27EC54BF3331}"/>
              </a:ext>
            </a:extLst>
          </p:cNvPr>
          <p:cNvSpPr>
            <a:spLocks noGrp="1"/>
          </p:cNvSpPr>
          <p:nvPr>
            <p:ph type="title"/>
          </p:nvPr>
        </p:nvSpPr>
        <p:spPr>
          <a:xfrm>
            <a:off x="69573" y="-5936"/>
            <a:ext cx="9750287" cy="575779"/>
          </a:xfrm>
        </p:spPr>
        <p:txBody>
          <a:bodyPr>
            <a:normAutofit fontScale="90000"/>
          </a:bodyPr>
          <a:lstStyle/>
          <a:p>
            <a:r>
              <a:rPr lang="tr-TR" sz="2400" dirty="0"/>
              <a:t>NŞ 68 y, K. </a:t>
            </a:r>
            <a:r>
              <a:rPr lang="tr-TR" dirty="0"/>
              <a:t> </a:t>
            </a:r>
          </a:p>
        </p:txBody>
      </p:sp>
      <p:pic>
        <p:nvPicPr>
          <p:cNvPr id="5" name="İçerik Yer Tutucusu 4">
            <a:extLst>
              <a:ext uri="{FF2B5EF4-FFF2-40B4-BE49-F238E27FC236}">
                <a16:creationId xmlns:a16="http://schemas.microsoft.com/office/drawing/2014/main" id="{FB64CD11-DBAE-9C46-188E-D79C9B33EBF5}"/>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0" y="4171254"/>
            <a:ext cx="3292842" cy="1854703"/>
          </a:xfrm>
        </p:spPr>
      </p:pic>
      <p:sp>
        <p:nvSpPr>
          <p:cNvPr id="6" name="Metin kutusu 5">
            <a:extLst>
              <a:ext uri="{FF2B5EF4-FFF2-40B4-BE49-F238E27FC236}">
                <a16:creationId xmlns:a16="http://schemas.microsoft.com/office/drawing/2014/main" id="{F2015C2B-2995-1557-891A-950DCFFB73E3}"/>
              </a:ext>
            </a:extLst>
          </p:cNvPr>
          <p:cNvSpPr txBox="1"/>
          <p:nvPr/>
        </p:nvSpPr>
        <p:spPr>
          <a:xfrm>
            <a:off x="212035" y="6414049"/>
            <a:ext cx="10376452" cy="369332"/>
          </a:xfrm>
          <a:prstGeom prst="rect">
            <a:avLst/>
          </a:prstGeom>
          <a:noFill/>
        </p:spPr>
        <p:txBody>
          <a:bodyPr wrap="square" rtlCol="0">
            <a:spAutoFit/>
          </a:bodyPr>
          <a:lstStyle/>
          <a:p>
            <a:r>
              <a:rPr lang="tr-TR" b="1" dirty="0">
                <a:solidFill>
                  <a:srgbClr val="FF0000"/>
                </a:solidFill>
              </a:rPr>
              <a:t>Tanı: </a:t>
            </a:r>
            <a:r>
              <a:rPr lang="tr-TR" dirty="0">
                <a:solidFill>
                  <a:srgbClr val="FF0000"/>
                </a:solidFill>
              </a:rPr>
              <a:t>md IPMN, </a:t>
            </a:r>
            <a:r>
              <a:rPr lang="tr-TR" dirty="0" err="1">
                <a:solidFill>
                  <a:srgbClr val="FF0000"/>
                </a:solidFill>
              </a:rPr>
              <a:t>high</a:t>
            </a:r>
            <a:r>
              <a:rPr lang="tr-TR" dirty="0">
                <a:solidFill>
                  <a:srgbClr val="FF0000"/>
                </a:solidFill>
              </a:rPr>
              <a:t> </a:t>
            </a:r>
            <a:r>
              <a:rPr lang="tr-TR" dirty="0" err="1">
                <a:solidFill>
                  <a:srgbClr val="FF0000"/>
                </a:solidFill>
              </a:rPr>
              <a:t>gr</a:t>
            </a:r>
            <a:r>
              <a:rPr lang="tr-TR" dirty="0">
                <a:solidFill>
                  <a:srgbClr val="FF0000"/>
                </a:solidFill>
              </a:rPr>
              <a:t> displazi</a:t>
            </a:r>
          </a:p>
        </p:txBody>
      </p:sp>
      <p:pic>
        <p:nvPicPr>
          <p:cNvPr id="12" name="Resim 11">
            <a:extLst>
              <a:ext uri="{FF2B5EF4-FFF2-40B4-BE49-F238E27FC236}">
                <a16:creationId xmlns:a16="http://schemas.microsoft.com/office/drawing/2014/main" id="{FADF4649-997F-0C01-A507-D89C5EB222D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09673" y="4104995"/>
            <a:ext cx="2703596" cy="1854703"/>
          </a:xfrm>
          <a:prstGeom prst="rect">
            <a:avLst/>
          </a:prstGeom>
        </p:spPr>
      </p:pic>
      <p:pic>
        <p:nvPicPr>
          <p:cNvPr id="14" name="Resim 13">
            <a:extLst>
              <a:ext uri="{FF2B5EF4-FFF2-40B4-BE49-F238E27FC236}">
                <a16:creationId xmlns:a16="http://schemas.microsoft.com/office/drawing/2014/main" id="{9A201CB6-2B8A-B28F-1366-E6AC79C38B0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430100" y="4020232"/>
            <a:ext cx="2160105" cy="1884295"/>
          </a:xfrm>
          <a:prstGeom prst="rect">
            <a:avLst/>
          </a:prstGeom>
        </p:spPr>
      </p:pic>
      <p:sp>
        <p:nvSpPr>
          <p:cNvPr id="17" name="Metin kutusu 16">
            <a:extLst>
              <a:ext uri="{FF2B5EF4-FFF2-40B4-BE49-F238E27FC236}">
                <a16:creationId xmlns:a16="http://schemas.microsoft.com/office/drawing/2014/main" id="{0219BA06-B2AE-FAAD-B358-FE6D816B3E55}"/>
              </a:ext>
            </a:extLst>
          </p:cNvPr>
          <p:cNvSpPr txBox="1"/>
          <p:nvPr/>
        </p:nvSpPr>
        <p:spPr>
          <a:xfrm>
            <a:off x="119270" y="543343"/>
            <a:ext cx="10614991" cy="3816429"/>
          </a:xfrm>
          <a:prstGeom prst="rect">
            <a:avLst/>
          </a:prstGeom>
          <a:noFill/>
        </p:spPr>
        <p:txBody>
          <a:bodyPr wrap="square" rtlCol="0">
            <a:spAutoFit/>
          </a:bodyPr>
          <a:lstStyle/>
          <a:p>
            <a:r>
              <a:rPr lang="tr-TR" sz="1400" b="1" dirty="0"/>
              <a:t>Ş: Hafif karın ağrısı</a:t>
            </a:r>
          </a:p>
          <a:p>
            <a:r>
              <a:rPr lang="tr-TR" sz="1400" b="1" dirty="0"/>
              <a:t>MR: </a:t>
            </a:r>
            <a:r>
              <a:rPr lang="tr-TR" sz="1400" dirty="0" err="1"/>
              <a:t>Wirsung</a:t>
            </a:r>
            <a:r>
              <a:rPr lang="tr-TR" sz="1400" dirty="0"/>
              <a:t> en geniş yerinde gövde düzeyinde 7 mm </a:t>
            </a:r>
            <a:r>
              <a:rPr lang="tr-TR" sz="1400" dirty="0" err="1"/>
              <a:t>ölçülmüşolup</a:t>
            </a:r>
            <a:r>
              <a:rPr lang="tr-TR" sz="1400" dirty="0"/>
              <a:t> geniştir. Gövde distal kesim kuyruk düzeyinde lümen çapı yaklaşık 17 mm ölçülen birbiri ile yakın komşulukta ilişkili izlenimi veren </a:t>
            </a:r>
            <a:r>
              <a:rPr lang="tr-TR" sz="1400" dirty="0" err="1"/>
              <a:t>wirsung</a:t>
            </a:r>
            <a:r>
              <a:rPr lang="tr-TR" sz="1400" dirty="0"/>
              <a:t> kanalı ile ilişkili içerisinde şüpheli </a:t>
            </a:r>
            <a:r>
              <a:rPr lang="tr-TR" sz="1400" dirty="0" err="1"/>
              <a:t>kontrastlanma</a:t>
            </a:r>
            <a:r>
              <a:rPr lang="tr-TR" sz="1400" dirty="0"/>
              <a:t> gösteren </a:t>
            </a:r>
            <a:r>
              <a:rPr lang="tr-TR" sz="1400" dirty="0" err="1"/>
              <a:t>solid</a:t>
            </a:r>
            <a:r>
              <a:rPr lang="tr-TR" sz="1400" dirty="0"/>
              <a:t> komponentlerin izlendiği ana dal </a:t>
            </a:r>
            <a:r>
              <a:rPr lang="tr-TR" sz="1400" dirty="0" err="1"/>
              <a:t>İPMN'ler</a:t>
            </a:r>
            <a:r>
              <a:rPr lang="tr-TR" sz="1400" dirty="0"/>
              <a:t> ile uyumlu kistik görünümler dikkati çekmiştir. </a:t>
            </a:r>
          </a:p>
          <a:p>
            <a:r>
              <a:rPr lang="tr-TR" sz="1400" b="1" dirty="0"/>
              <a:t>MRCP: </a:t>
            </a:r>
            <a:r>
              <a:rPr lang="tr-TR" sz="1400" dirty="0"/>
              <a:t>Pankreas distal kesimde büyüğü yaklaşık 2 cm çapında safra yollarıyla ilişkili periferi kontrast tutan ve difüzyon kısıtlayan kistler izlenmiştir(ana kanal tipi IPMN)</a:t>
            </a:r>
          </a:p>
          <a:p>
            <a:r>
              <a:rPr lang="tr-TR" sz="1400" b="1" dirty="0"/>
              <a:t>BT: </a:t>
            </a:r>
            <a:r>
              <a:rPr lang="tr-TR" sz="1400" dirty="0"/>
              <a:t>Pankreas boyutları gövde distal kesim ve kuyrukta diğer kesimlere göre artmış olarak izlenmektedir. </a:t>
            </a:r>
            <a:r>
              <a:rPr lang="tr-TR" sz="1400" dirty="0" err="1"/>
              <a:t>Wirsung</a:t>
            </a:r>
            <a:r>
              <a:rPr lang="tr-TR" sz="1400" dirty="0"/>
              <a:t> en geniş yerinde gövde düzeyinde 7 mm ölçülmüş olup geniştir. Gövde distal kesim kuyruk düzeyinde lümen çapı yaklaşık 17 mm ölçülen birbiri ile yakın komşulukta ilişkili izlenimi veren </a:t>
            </a:r>
            <a:r>
              <a:rPr lang="tr-TR" sz="1400" dirty="0" err="1"/>
              <a:t>wirsung</a:t>
            </a:r>
            <a:r>
              <a:rPr lang="tr-TR" sz="1400" dirty="0"/>
              <a:t> kanalı ile ilişkili içerisinde şüpheli </a:t>
            </a:r>
            <a:r>
              <a:rPr lang="tr-TR" sz="1400" dirty="0" err="1"/>
              <a:t>kontrastlanma</a:t>
            </a:r>
            <a:r>
              <a:rPr lang="tr-TR" sz="1400" dirty="0"/>
              <a:t> gösteren </a:t>
            </a:r>
            <a:r>
              <a:rPr lang="tr-TR" sz="1400" dirty="0" err="1"/>
              <a:t>solid</a:t>
            </a:r>
            <a:r>
              <a:rPr lang="tr-TR" sz="1400" dirty="0"/>
              <a:t> komponentlerin izlendiği ana dal </a:t>
            </a:r>
            <a:r>
              <a:rPr lang="tr-TR" sz="1400" dirty="0" err="1"/>
              <a:t>İPMN'ler</a:t>
            </a:r>
            <a:r>
              <a:rPr lang="tr-TR" sz="1400" dirty="0"/>
              <a:t> ile uyumlu kistik görünümler dikkati çekmiştir.</a:t>
            </a:r>
          </a:p>
          <a:p>
            <a:r>
              <a:rPr lang="tr-TR" sz="1400" b="1" dirty="0"/>
              <a:t>EUS:</a:t>
            </a:r>
            <a:r>
              <a:rPr lang="tr-TR" sz="1400" dirty="0"/>
              <a:t> Pankreas kanalı başta 3.2 mm çapta, gövdede 39x19 mm, </a:t>
            </a:r>
            <a:r>
              <a:rPr lang="tr-TR" sz="1400" dirty="0" err="1"/>
              <a:t>dilate</a:t>
            </a:r>
            <a:r>
              <a:rPr lang="tr-TR" sz="1400" dirty="0"/>
              <a:t> ana kanal ile irtibatlı, kistik yapı, bitişiğinde 3 adet 10 mm çaplı kistik yapılar mevcut, büyük kistik genişlemenin içinde Doppler ile doluş göstermeyen bol </a:t>
            </a:r>
            <a:r>
              <a:rPr lang="tr-TR" sz="1400" dirty="0" err="1"/>
              <a:t>solid</a:t>
            </a:r>
            <a:r>
              <a:rPr lang="tr-TR" sz="1400" dirty="0"/>
              <a:t> komponent izlenmekte idi. </a:t>
            </a:r>
            <a:r>
              <a:rPr lang="tr-TR" sz="1400" dirty="0" err="1"/>
              <a:t>Splenik</a:t>
            </a:r>
            <a:r>
              <a:rPr lang="tr-TR" sz="1400" dirty="0"/>
              <a:t> ven ve arter ile </a:t>
            </a:r>
            <a:r>
              <a:rPr lang="tr-TR" sz="1400" dirty="0" err="1"/>
              <a:t>superpoze</a:t>
            </a:r>
            <a:r>
              <a:rPr lang="tr-TR" sz="1400" dirty="0"/>
              <a:t> ve kısmen posteriorunda lokalize idi. İİAB için uygun değil idi.</a:t>
            </a:r>
          </a:p>
          <a:p>
            <a:r>
              <a:rPr lang="tr-TR" sz="1400" b="1" dirty="0"/>
              <a:t>Patoloji:</a:t>
            </a:r>
            <a:r>
              <a:rPr lang="tr-TR" sz="1400" dirty="0"/>
              <a:t> Tümör ana pankreatik kanalda izlenmektedir. - Tümör epitelinde yüksek dereceli displazi vardır. - İnvazyon mevcut değildir. - Tümör epiteli genellikle </a:t>
            </a:r>
            <a:r>
              <a:rPr lang="tr-TR" sz="1400" dirty="0" err="1"/>
              <a:t>pankreatikobilier</a:t>
            </a:r>
            <a:r>
              <a:rPr lang="tr-TR" sz="1400" dirty="0"/>
              <a:t> tipe uyan özellikler taşımaktadır. - Ana </a:t>
            </a:r>
            <a:r>
              <a:rPr lang="tr-TR" sz="1400" dirty="0" err="1"/>
              <a:t>spesmen</a:t>
            </a:r>
            <a:r>
              <a:rPr lang="tr-TR" sz="1400" dirty="0"/>
              <a:t> üzerindeki pankreas boyun cerrahi sınırında neoplazi yoktur</a:t>
            </a:r>
          </a:p>
          <a:p>
            <a:endParaRPr lang="tr-TR" sz="1400" dirty="0"/>
          </a:p>
          <a:p>
            <a:endParaRPr lang="tr-TR" dirty="0"/>
          </a:p>
        </p:txBody>
      </p:sp>
      <p:sp>
        <p:nvSpPr>
          <p:cNvPr id="18" name="Metin kutusu 17">
            <a:extLst>
              <a:ext uri="{FF2B5EF4-FFF2-40B4-BE49-F238E27FC236}">
                <a16:creationId xmlns:a16="http://schemas.microsoft.com/office/drawing/2014/main" id="{47ABC513-29CF-4787-D74E-64E7489BD822}"/>
              </a:ext>
            </a:extLst>
          </p:cNvPr>
          <p:cNvSpPr txBox="1"/>
          <p:nvPr/>
        </p:nvSpPr>
        <p:spPr>
          <a:xfrm>
            <a:off x="212035" y="6149012"/>
            <a:ext cx="10270435" cy="338554"/>
          </a:xfrm>
          <a:prstGeom prst="rect">
            <a:avLst/>
          </a:prstGeom>
          <a:noFill/>
        </p:spPr>
        <p:txBody>
          <a:bodyPr wrap="square" rtlCol="0">
            <a:spAutoFit/>
          </a:bodyPr>
          <a:lstStyle/>
          <a:p>
            <a:r>
              <a:rPr lang="tr-TR" sz="1600" dirty="0"/>
              <a:t>EUS İİAB sıvı: Amilaz 837 U/</a:t>
            </a:r>
            <a:r>
              <a:rPr lang="tr-TR" sz="1600" dirty="0" err="1"/>
              <a:t>mL</a:t>
            </a:r>
            <a:endParaRPr lang="tr-TR" sz="1600" dirty="0"/>
          </a:p>
        </p:txBody>
      </p:sp>
      <p:pic>
        <p:nvPicPr>
          <p:cNvPr id="20" name="Resim 19">
            <a:extLst>
              <a:ext uri="{FF2B5EF4-FFF2-40B4-BE49-F238E27FC236}">
                <a16:creationId xmlns:a16="http://schemas.microsoft.com/office/drawing/2014/main" id="{67840522-AD72-36D3-8B2A-4AC06914FD3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165528" y="3860311"/>
            <a:ext cx="1568733" cy="2091645"/>
          </a:xfrm>
          <a:prstGeom prst="rect">
            <a:avLst/>
          </a:prstGeom>
        </p:spPr>
      </p:pic>
    </p:spTree>
    <p:extLst>
      <p:ext uri="{BB962C8B-B14F-4D97-AF65-F5344CB8AC3E}">
        <p14:creationId xmlns:p14="http://schemas.microsoft.com/office/powerpoint/2010/main" val="1321843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89B673-1100-C6D5-6D5F-A0DBD5AB3C12}"/>
              </a:ext>
            </a:extLst>
          </p:cNvPr>
          <p:cNvSpPr>
            <a:spLocks noGrp="1"/>
          </p:cNvSpPr>
          <p:nvPr>
            <p:ph type="title"/>
          </p:nvPr>
        </p:nvSpPr>
        <p:spPr>
          <a:xfrm>
            <a:off x="106017" y="60325"/>
            <a:ext cx="11247783" cy="1979558"/>
          </a:xfrm>
        </p:spPr>
        <p:txBody>
          <a:bodyPr>
            <a:normAutofit fontScale="90000"/>
          </a:bodyPr>
          <a:lstStyle/>
          <a:p>
            <a:pPr>
              <a:buClr>
                <a:srgbClr val="000000"/>
              </a:buClr>
              <a:buSzPct val="100000"/>
              <a:buFont typeface="Times New Roman" panose="02020603050405020304" pitchFamily="18" charset="0"/>
              <a:buNone/>
            </a:pPr>
            <a:r>
              <a:rPr lang="tr-TR" sz="1800" b="1" dirty="0"/>
              <a:t>ÜK, 37 y, E</a:t>
            </a:r>
            <a:br>
              <a:rPr lang="tr-TR" sz="1800" b="1" dirty="0"/>
            </a:br>
            <a:r>
              <a:rPr lang="tr-TR" sz="1800" b="1" dirty="0" err="1"/>
              <a:t>Non</a:t>
            </a:r>
            <a:r>
              <a:rPr lang="tr-TR" sz="1800" b="1" dirty="0"/>
              <a:t> </a:t>
            </a:r>
            <a:r>
              <a:rPr lang="tr-TR" sz="1800" b="1" dirty="0" err="1"/>
              <a:t>spe</a:t>
            </a:r>
            <a:r>
              <a:rPr lang="tr-TR" sz="1800" b="1" dirty="0"/>
              <a:t> şikayetler, </a:t>
            </a:r>
            <a:r>
              <a:rPr lang="tr-TR" sz="1800" b="1" dirty="0" err="1"/>
              <a:t>US’de</a:t>
            </a:r>
            <a:r>
              <a:rPr lang="tr-TR" sz="1800" b="1" dirty="0"/>
              <a:t> kitle</a:t>
            </a:r>
            <a:br>
              <a:rPr lang="tr-TR" sz="1800" b="1" dirty="0"/>
            </a:br>
            <a:r>
              <a:rPr lang="tr-TR" sz="1800" b="1" dirty="0"/>
              <a:t>MR</a:t>
            </a:r>
            <a:r>
              <a:rPr lang="tr-TR" sz="1800" dirty="0"/>
              <a:t>: </a:t>
            </a:r>
            <a:r>
              <a:rPr lang="tr-TR" altLang="tr-TR" sz="1800" dirty="0"/>
              <a:t>Pankreas gövde düzeyinde pankreatik kanal ile belirgin ilişkisi gözlenmeyen, </a:t>
            </a:r>
            <a:r>
              <a:rPr lang="tr-TR" altLang="tr-TR" sz="1800" dirty="0" err="1"/>
              <a:t>superiora</a:t>
            </a:r>
            <a:r>
              <a:rPr lang="tr-TR" altLang="tr-TR" sz="1800" dirty="0"/>
              <a:t> doğru uzanımı bulunan </a:t>
            </a:r>
            <a:r>
              <a:rPr lang="tr-TR" altLang="tr-TR" sz="1800" dirty="0" err="1"/>
              <a:t>lobüle</a:t>
            </a:r>
            <a:r>
              <a:rPr lang="tr-TR" altLang="tr-TR" sz="1800" dirty="0"/>
              <a:t/>
            </a:r>
            <a:br>
              <a:rPr lang="tr-TR" altLang="tr-TR" sz="1800" dirty="0"/>
            </a:br>
            <a:r>
              <a:rPr lang="tr-TR" altLang="tr-TR" sz="1800" dirty="0" err="1"/>
              <a:t>konturlu</a:t>
            </a:r>
            <a:r>
              <a:rPr lang="tr-TR" altLang="tr-TR" sz="1800" dirty="0"/>
              <a:t>  yaklaşık 38x33 mm boyutunda kistik lezyon izlenmiştir. Tanımlı kist  </a:t>
            </a:r>
            <a:r>
              <a:rPr lang="tr-TR" altLang="tr-TR" sz="1800" dirty="0" err="1"/>
              <a:t>diffüzyon</a:t>
            </a:r>
            <a:r>
              <a:rPr lang="tr-TR" altLang="tr-TR" sz="1800" dirty="0"/>
              <a:t> ağırlıklı sekanslarda belirgin kısıtlanma yada kontrast tutulumu saptanmamaktadır. </a:t>
            </a:r>
            <a:br>
              <a:rPr lang="tr-TR" altLang="tr-TR" sz="1800" dirty="0"/>
            </a:br>
            <a:r>
              <a:rPr lang="tr-TR" altLang="tr-TR" sz="1800" dirty="0"/>
              <a:t>Robotik dalak koruyucu distal </a:t>
            </a:r>
            <a:r>
              <a:rPr lang="tr-TR" altLang="tr-TR" sz="1800" dirty="0" err="1"/>
              <a:t>pankreatektomi</a:t>
            </a:r>
            <a:r>
              <a:rPr lang="tr-TR" altLang="tr-TR" sz="1800" dirty="0"/>
              <a:t> (</a:t>
            </a:r>
            <a:r>
              <a:rPr lang="tr-TR" altLang="tr-TR" sz="1800" dirty="0" err="1"/>
              <a:t>Kimura</a:t>
            </a:r>
            <a:r>
              <a:rPr lang="tr-TR" altLang="tr-TR" sz="1800" dirty="0"/>
              <a:t>)</a:t>
            </a:r>
            <a:br>
              <a:rPr lang="tr-TR" altLang="tr-TR" sz="1800" dirty="0"/>
            </a:br>
            <a:r>
              <a:rPr lang="tr-TR" altLang="tr-TR" sz="1800" dirty="0"/>
              <a:t> </a:t>
            </a:r>
            <a:br>
              <a:rPr lang="tr-TR" altLang="tr-TR" sz="1800" dirty="0"/>
            </a:br>
            <a:endParaRPr lang="tr-TR" sz="1800" b="1" dirty="0"/>
          </a:p>
        </p:txBody>
      </p:sp>
      <p:pic>
        <p:nvPicPr>
          <p:cNvPr id="4" name="Görüntü6">
            <a:extLst>
              <a:ext uri="{FF2B5EF4-FFF2-40B4-BE49-F238E27FC236}">
                <a16:creationId xmlns:a16="http://schemas.microsoft.com/office/drawing/2014/main" id="{0E408C47-C774-B8B4-B69B-EC59586E54F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017" y="2179121"/>
            <a:ext cx="2330105" cy="197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0AB3F099-DC25-29E0-1D7E-1E7C2ED30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3641" y="2179121"/>
            <a:ext cx="2378669" cy="197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3D5EFC42-8F1B-0ED4-D670-29A4E08F53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4454" y="2179121"/>
            <a:ext cx="1843708" cy="201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örüntü12">
            <a:extLst>
              <a:ext uri="{FF2B5EF4-FFF2-40B4-BE49-F238E27FC236}">
                <a16:creationId xmlns:a16="http://schemas.microsoft.com/office/drawing/2014/main" id="{913E32A8-0D5A-ABCC-F966-D9497371FA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371" y="4525480"/>
            <a:ext cx="6902794" cy="15505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Görüntü11">
            <a:extLst>
              <a:ext uri="{FF2B5EF4-FFF2-40B4-BE49-F238E27FC236}">
                <a16:creationId xmlns:a16="http://schemas.microsoft.com/office/drawing/2014/main" id="{8348CE77-B993-4325-C4BB-9C9FBB3AD2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9592" y="1194033"/>
            <a:ext cx="5218112" cy="801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Görüntü6">
            <a:extLst>
              <a:ext uri="{FF2B5EF4-FFF2-40B4-BE49-F238E27FC236}">
                <a16:creationId xmlns:a16="http://schemas.microsoft.com/office/drawing/2014/main" id="{F3C9B306-E73E-2E13-BDEA-42614EC7FE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4090" y="2179121"/>
            <a:ext cx="2365045" cy="197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374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904983-B162-8381-DCBB-0671E3EC2B2D}"/>
              </a:ext>
            </a:extLst>
          </p:cNvPr>
          <p:cNvSpPr>
            <a:spLocks noGrp="1"/>
          </p:cNvSpPr>
          <p:nvPr>
            <p:ph type="title"/>
          </p:nvPr>
        </p:nvSpPr>
        <p:spPr/>
        <p:txBody>
          <a:bodyPr/>
          <a:lstStyle/>
          <a:p>
            <a:endParaRPr lang="tr-TR" dirty="0"/>
          </a:p>
        </p:txBody>
      </p:sp>
      <p:pic>
        <p:nvPicPr>
          <p:cNvPr id="4" name="3 İçerik Yer Tutucusu">
            <a:extLst>
              <a:ext uri="{FF2B5EF4-FFF2-40B4-BE49-F238E27FC236}">
                <a16:creationId xmlns:a16="http://schemas.microsoft.com/office/drawing/2014/main" id="{11E17DA6-45DC-0187-54F1-4803773B38D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136607" y="25661"/>
            <a:ext cx="2567685" cy="2155076"/>
          </a:xfrm>
        </p:spPr>
      </p:pic>
      <p:pic>
        <p:nvPicPr>
          <p:cNvPr id="5" name="Picture 2">
            <a:extLst>
              <a:ext uri="{FF2B5EF4-FFF2-40B4-BE49-F238E27FC236}">
                <a16:creationId xmlns:a16="http://schemas.microsoft.com/office/drawing/2014/main" id="{147BCCB2-09D7-DBEC-3604-D404B4713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015966" y="25662"/>
            <a:ext cx="2715776" cy="2155075"/>
          </a:xfrm>
          <a:prstGeom prst="rect">
            <a:avLst/>
          </a:prstGeom>
        </p:spPr>
      </p:pic>
      <p:pic>
        <p:nvPicPr>
          <p:cNvPr id="6" name="Picture 2" descr="C:\Users\hp\Pictures\vlcsnap-2019-11-23-06h49m49s107.png">
            <a:extLst>
              <a:ext uri="{FF2B5EF4-FFF2-40B4-BE49-F238E27FC236}">
                <a16:creationId xmlns:a16="http://schemas.microsoft.com/office/drawing/2014/main" id="{4828D952-BFD8-C212-93AC-7D8353F7C46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32500" t="10001" r="7500" b="10001"/>
          <a:stretch>
            <a:fillRect/>
          </a:stretch>
        </p:blipFill>
        <p:spPr>
          <a:xfrm>
            <a:off x="8990463" y="365125"/>
            <a:ext cx="2404167" cy="2404167"/>
          </a:xfrm>
          <a:noFill/>
        </p:spPr>
      </p:pic>
      <p:pic>
        <p:nvPicPr>
          <p:cNvPr id="7" name="Picture 2" descr="C:\Users\hp\Pictures\vlcsnap-2019-11-23-06h51m15s184.png">
            <a:extLst>
              <a:ext uri="{FF2B5EF4-FFF2-40B4-BE49-F238E27FC236}">
                <a16:creationId xmlns:a16="http://schemas.microsoft.com/office/drawing/2014/main" id="{B376F95A-12F4-C710-DC2D-C1C6DCE30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2500" t="6667" r="5000" b="10001"/>
          <a:stretch>
            <a:fillRect/>
          </a:stretch>
        </p:blipFill>
        <p:spPr>
          <a:xfrm>
            <a:off x="3215830" y="2292326"/>
            <a:ext cx="2058282" cy="2058282"/>
          </a:xfrm>
          <a:prstGeom prst="rect">
            <a:avLst/>
          </a:prstGeom>
          <a:noFill/>
        </p:spPr>
      </p:pic>
      <p:pic>
        <p:nvPicPr>
          <p:cNvPr id="8" name="Picture 2" descr="C:\Users\hp\Pictures\vlcsnap-2019-11-23-06h49m49s107.png">
            <a:extLst>
              <a:ext uri="{FF2B5EF4-FFF2-40B4-BE49-F238E27FC236}">
                <a16:creationId xmlns:a16="http://schemas.microsoft.com/office/drawing/2014/main" id="{583E5340-0B83-3683-AC91-1B79C28546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500" t="10001" r="7500" b="10001"/>
          <a:stretch>
            <a:fillRect/>
          </a:stretch>
        </p:blipFill>
        <p:spPr>
          <a:xfrm>
            <a:off x="391308" y="2285308"/>
            <a:ext cx="2058281" cy="2058281"/>
          </a:xfrm>
          <a:prstGeom prst="rect">
            <a:avLst/>
          </a:prstGeom>
          <a:noFill/>
        </p:spPr>
      </p:pic>
      <p:pic>
        <p:nvPicPr>
          <p:cNvPr id="9" name="Picture 3" descr="C:\Users\hp\Pictures\vlcsnap-2019-11-23-06h53m34s7.png">
            <a:extLst>
              <a:ext uri="{FF2B5EF4-FFF2-40B4-BE49-F238E27FC236}">
                <a16:creationId xmlns:a16="http://schemas.microsoft.com/office/drawing/2014/main" id="{10A74236-90B2-0E99-B181-077AD3A9C2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2500" t="6667" r="10001" b="6667"/>
          <a:stretch>
            <a:fillRect/>
          </a:stretch>
        </p:blipFill>
        <p:spPr bwMode="auto">
          <a:xfrm>
            <a:off x="6433625" y="2317354"/>
            <a:ext cx="1854953" cy="209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439171B2-4EBC-DBFF-D909-2BBF4F3CA8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454" t="2881" r="9154" b="4414"/>
          <a:stretch>
            <a:fillRect/>
          </a:stretch>
        </p:blipFill>
        <p:spPr bwMode="auto">
          <a:xfrm>
            <a:off x="5949673" y="25661"/>
            <a:ext cx="2822859" cy="216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a:extLst>
              <a:ext uri="{FF2B5EF4-FFF2-40B4-BE49-F238E27FC236}">
                <a16:creationId xmlns:a16="http://schemas.microsoft.com/office/drawing/2014/main" id="{5B031242-68BF-72D0-C9A9-15DEED8E7B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8907298" y="4663228"/>
            <a:ext cx="2570495" cy="1771261"/>
          </a:xfrm>
          <a:prstGeom prst="rect">
            <a:avLst/>
          </a:prstGeom>
        </p:spPr>
      </p:pic>
      <p:pic>
        <p:nvPicPr>
          <p:cNvPr id="13" name="Picture 2" descr="C:\Users\hp\Pictures\vlcsnap-2019-11-23-06h54m02s53.png">
            <a:extLst>
              <a:ext uri="{FF2B5EF4-FFF2-40B4-BE49-F238E27FC236}">
                <a16:creationId xmlns:a16="http://schemas.microsoft.com/office/drawing/2014/main" id="{21B603D8-B70F-639F-3104-525B7DC375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5000" t="3333" r="5000" b="3333"/>
          <a:stretch>
            <a:fillRect/>
          </a:stretch>
        </p:blipFill>
        <p:spPr>
          <a:xfrm>
            <a:off x="263956" y="4635409"/>
            <a:ext cx="2312984" cy="1799080"/>
          </a:xfrm>
          <a:prstGeom prst="rect">
            <a:avLst/>
          </a:prstGeom>
          <a:noFill/>
        </p:spPr>
      </p:pic>
      <p:pic>
        <p:nvPicPr>
          <p:cNvPr id="14" name="Picture 3" descr="C:\Users\hp\Pictures\vlcsnap-2019-11-23-06h55m18s51.png">
            <a:extLst>
              <a:ext uri="{FF2B5EF4-FFF2-40B4-BE49-F238E27FC236}">
                <a16:creationId xmlns:a16="http://schemas.microsoft.com/office/drawing/2014/main" id="{22284AE7-7AB1-3765-ABBA-4BC6EA6E7F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4593" t="3333" r="7500" b="3333"/>
          <a:stretch>
            <a:fillRect/>
          </a:stretch>
        </p:blipFill>
        <p:spPr bwMode="auto">
          <a:xfrm>
            <a:off x="3088479" y="4635409"/>
            <a:ext cx="2312984" cy="184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C:\Users\hp\Pictures\vlcsnap-2019-11-23-06h56m43s145.png">
            <a:extLst>
              <a:ext uri="{FF2B5EF4-FFF2-40B4-BE49-F238E27FC236}">
                <a16:creationId xmlns:a16="http://schemas.microsoft.com/office/drawing/2014/main" id="{26D13199-89FB-70EC-6722-15BB69B6DEF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5000" t="1007" r="10001" b="8994"/>
          <a:stretch>
            <a:fillRect/>
          </a:stretch>
        </p:blipFill>
        <p:spPr bwMode="auto">
          <a:xfrm>
            <a:off x="6181263" y="4606075"/>
            <a:ext cx="2338905" cy="1857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etin kutusu 15">
            <a:extLst>
              <a:ext uri="{FF2B5EF4-FFF2-40B4-BE49-F238E27FC236}">
                <a16:creationId xmlns:a16="http://schemas.microsoft.com/office/drawing/2014/main" id="{628F81CE-4441-A3FC-CB2C-E0A69653922E}"/>
              </a:ext>
            </a:extLst>
          </p:cNvPr>
          <p:cNvSpPr txBox="1"/>
          <p:nvPr/>
        </p:nvSpPr>
        <p:spPr>
          <a:xfrm>
            <a:off x="8666922" y="2317354"/>
            <a:ext cx="3366052" cy="1323439"/>
          </a:xfrm>
          <a:prstGeom prst="rect">
            <a:avLst/>
          </a:prstGeom>
          <a:noFill/>
        </p:spPr>
        <p:txBody>
          <a:bodyPr wrap="square" rtlCol="0">
            <a:spAutoFit/>
          </a:bodyPr>
          <a:lstStyle/>
          <a:p>
            <a:r>
              <a:rPr lang="tr-TR" altLang="tr-TR" sz="1600" b="1" dirty="0"/>
              <a:t>Ş.K.    48 y. K</a:t>
            </a:r>
          </a:p>
          <a:p>
            <a:r>
              <a:rPr lang="tr-TR" altLang="tr-TR" sz="1600" b="1" dirty="0" err="1"/>
              <a:t>Nekrotizan</a:t>
            </a:r>
            <a:r>
              <a:rPr lang="tr-TR" altLang="tr-TR" sz="1600" b="1" dirty="0"/>
              <a:t> pankreatit </a:t>
            </a:r>
            <a:r>
              <a:rPr lang="tr-TR" altLang="tr-TR" sz="1600" b="1" dirty="0" err="1"/>
              <a:t>ety</a:t>
            </a:r>
            <a:r>
              <a:rPr lang="tr-TR" altLang="tr-TR" sz="1600" b="1" dirty="0"/>
              <a:t>: </a:t>
            </a:r>
            <a:r>
              <a:rPr lang="tr-TR" altLang="tr-TR" sz="1600" dirty="0" err="1"/>
              <a:t>Biliyer</a:t>
            </a:r>
            <a:r>
              <a:rPr lang="tr-TR" altLang="tr-TR" sz="1600" dirty="0"/>
              <a:t> AP</a:t>
            </a:r>
          </a:p>
          <a:p>
            <a:r>
              <a:rPr lang="tr-TR" altLang="tr-TR" sz="1600" b="1" dirty="0"/>
              <a:t>DEN </a:t>
            </a:r>
            <a:r>
              <a:rPr lang="tr-TR" altLang="tr-TR" sz="1600" b="1" dirty="0" err="1"/>
              <a:t>end</a:t>
            </a:r>
            <a:r>
              <a:rPr lang="tr-TR" altLang="tr-TR" sz="1600" b="1" dirty="0"/>
              <a:t>: </a:t>
            </a:r>
            <a:r>
              <a:rPr lang="tr-TR" altLang="tr-TR" sz="1600" dirty="0"/>
              <a:t>Gastrik çıkış obstrüksiyonu</a:t>
            </a:r>
          </a:p>
          <a:p>
            <a:pPr>
              <a:buFontTx/>
              <a:buNone/>
            </a:pPr>
            <a:r>
              <a:rPr lang="tr-TR" altLang="tr-TR" sz="1600" dirty="0"/>
              <a:t>                     (Bulantı, kusma, ağrı)</a:t>
            </a:r>
          </a:p>
          <a:p>
            <a:r>
              <a:rPr lang="tr-TR" altLang="tr-TR" sz="1600" b="1" dirty="0" err="1"/>
              <a:t>Nekrozektomi</a:t>
            </a:r>
            <a:r>
              <a:rPr lang="tr-TR" altLang="tr-TR" sz="1600" b="1" dirty="0"/>
              <a:t> seans sayısı:</a:t>
            </a:r>
            <a:r>
              <a:rPr lang="tr-TR" altLang="tr-TR" sz="1600" dirty="0"/>
              <a:t> 3 </a:t>
            </a:r>
          </a:p>
        </p:txBody>
      </p:sp>
    </p:spTree>
    <p:extLst>
      <p:ext uri="{BB962C8B-B14F-4D97-AF65-F5344CB8AC3E}">
        <p14:creationId xmlns:p14="http://schemas.microsoft.com/office/powerpoint/2010/main" val="3293769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a:extLst>
              <a:ext uri="{FF2B5EF4-FFF2-40B4-BE49-F238E27FC236}">
                <a16:creationId xmlns:a16="http://schemas.microsoft.com/office/drawing/2014/main" id="{D807E03D-7600-C956-8A2E-468EA3929EE9}"/>
              </a:ext>
            </a:extLst>
          </p:cNvPr>
          <p:cNvSpPr>
            <a:spLocks noGrp="1"/>
          </p:cNvSpPr>
          <p:nvPr>
            <p:ph type="title"/>
          </p:nvPr>
        </p:nvSpPr>
        <p:spPr>
          <a:xfrm>
            <a:off x="135106" y="78775"/>
            <a:ext cx="3154004" cy="1893337"/>
          </a:xfrm>
          <a:solidFill>
            <a:schemeClr val="bg2">
              <a:lumMod val="20000"/>
              <a:lumOff val="80000"/>
            </a:schemeClr>
          </a:solidFill>
        </p:spPr>
        <p:txBody>
          <a:bodyPr>
            <a:noAutofit/>
          </a:bodyPr>
          <a:lstStyle/>
          <a:p>
            <a:pPr eaLnBrk="1" hangingPunct="1"/>
            <a:r>
              <a:rPr lang="tr-TR" altLang="tr-TR" sz="1600" b="1" dirty="0"/>
              <a:t>R.U.  51 y. E</a:t>
            </a:r>
            <a:r>
              <a:rPr lang="tr-TR" altLang="tr-TR" sz="1600" dirty="0"/>
              <a:t/>
            </a:r>
            <a:br>
              <a:rPr lang="tr-TR" altLang="tr-TR" sz="1600" dirty="0"/>
            </a:br>
            <a:r>
              <a:rPr lang="tr-TR" altLang="tr-TR" sz="1600" b="1" dirty="0" err="1"/>
              <a:t>Nekrotizan</a:t>
            </a:r>
            <a:r>
              <a:rPr lang="tr-TR" altLang="tr-TR" sz="1600" b="1" dirty="0"/>
              <a:t> pankreatit </a:t>
            </a:r>
            <a:r>
              <a:rPr lang="tr-TR" altLang="tr-TR" sz="1600" b="1" dirty="0" err="1"/>
              <a:t>ety</a:t>
            </a:r>
            <a:r>
              <a:rPr lang="tr-TR" altLang="tr-TR" sz="1600" b="1" dirty="0"/>
              <a:t>: </a:t>
            </a:r>
            <a:r>
              <a:rPr lang="tr-TR" altLang="tr-TR" sz="1600" dirty="0"/>
              <a:t>Alkol</a:t>
            </a:r>
            <a:br>
              <a:rPr lang="tr-TR" altLang="tr-TR" sz="1600" dirty="0"/>
            </a:br>
            <a:r>
              <a:rPr lang="tr-TR" altLang="tr-TR" sz="1600" b="1" dirty="0"/>
              <a:t>DEN</a:t>
            </a:r>
            <a:r>
              <a:rPr lang="tr-TR" altLang="tr-TR" sz="1600" dirty="0"/>
              <a:t> </a:t>
            </a:r>
            <a:r>
              <a:rPr lang="tr-TR" altLang="tr-TR" sz="1600" b="1" dirty="0" err="1"/>
              <a:t>End</a:t>
            </a:r>
            <a:r>
              <a:rPr lang="tr-TR" altLang="tr-TR" sz="1600" b="1" dirty="0"/>
              <a:t>: </a:t>
            </a:r>
            <a:br>
              <a:rPr lang="tr-TR" altLang="tr-TR" sz="1600" b="1" dirty="0"/>
            </a:br>
            <a:r>
              <a:rPr lang="tr-TR" altLang="tr-TR" sz="1600" b="1" dirty="0"/>
              <a:t>    - </a:t>
            </a:r>
            <a:r>
              <a:rPr lang="tr-TR" altLang="tr-TR" sz="1600" dirty="0"/>
              <a:t>Enfekte nekroz</a:t>
            </a:r>
            <a:br>
              <a:rPr lang="tr-TR" altLang="tr-TR" sz="1600" dirty="0"/>
            </a:br>
            <a:r>
              <a:rPr lang="tr-TR" altLang="tr-TR" sz="1600" dirty="0"/>
              <a:t>    - </a:t>
            </a:r>
            <a:r>
              <a:rPr lang="tr-TR" altLang="tr-TR" sz="1600" dirty="0" err="1"/>
              <a:t>Biliyer</a:t>
            </a:r>
            <a:r>
              <a:rPr lang="tr-TR" altLang="tr-TR" sz="1600" dirty="0"/>
              <a:t> bası</a:t>
            </a:r>
            <a:br>
              <a:rPr lang="tr-TR" altLang="tr-TR" sz="1600" dirty="0"/>
            </a:br>
            <a:r>
              <a:rPr lang="tr-TR" altLang="tr-TR" sz="1600" dirty="0"/>
              <a:t>    - Bulantı, kusma, ağrı</a:t>
            </a:r>
            <a:br>
              <a:rPr lang="tr-TR" altLang="tr-TR" sz="1600" dirty="0"/>
            </a:br>
            <a:r>
              <a:rPr lang="tr-TR" altLang="tr-TR" sz="1600" b="1" dirty="0"/>
              <a:t>WON büyüklüğü: </a:t>
            </a:r>
            <a:r>
              <a:rPr lang="tr-TR" altLang="tr-TR" sz="1600" dirty="0"/>
              <a:t>100x90 mm</a:t>
            </a:r>
            <a:br>
              <a:rPr lang="tr-TR" altLang="tr-TR" sz="1600" dirty="0"/>
            </a:br>
            <a:r>
              <a:rPr lang="tr-TR" altLang="tr-TR" sz="1600" b="1" dirty="0" err="1"/>
              <a:t>Nekrozektomi</a:t>
            </a:r>
            <a:r>
              <a:rPr lang="tr-TR" altLang="tr-TR" sz="1600" b="1" dirty="0"/>
              <a:t> </a:t>
            </a:r>
            <a:r>
              <a:rPr lang="tr-TR" altLang="tr-TR" sz="1600" b="1" dirty="0" err="1"/>
              <a:t>sean</a:t>
            </a:r>
            <a:r>
              <a:rPr lang="tr-TR" altLang="tr-TR" sz="1600" b="1" dirty="0"/>
              <a:t> sayısı: </a:t>
            </a:r>
            <a:r>
              <a:rPr lang="tr-TR" altLang="tr-TR" sz="1600" dirty="0"/>
              <a:t>6 (giriş dahil)</a:t>
            </a:r>
            <a:endParaRPr lang="tr-TR" sz="1600" b="1" dirty="0">
              <a:ea typeface="+mj-ea"/>
            </a:endParaRPr>
          </a:p>
        </p:txBody>
      </p:sp>
      <p:pic>
        <p:nvPicPr>
          <p:cNvPr id="14338" name="Picture 2" descr="C:\Users\hp\Desktop\ULUOCAK SEMIH\Image1.jpg">
            <a:extLst>
              <a:ext uri="{FF2B5EF4-FFF2-40B4-BE49-F238E27FC236}">
                <a16:creationId xmlns:a16="http://schemas.microsoft.com/office/drawing/2014/main" id="{E925ED8D-4106-236A-04AF-C6436158C2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5105" y="2272365"/>
            <a:ext cx="3317779" cy="3317779"/>
          </a:xfrm>
          <a:noFill/>
        </p:spPr>
      </p:pic>
      <p:sp>
        <p:nvSpPr>
          <p:cNvPr id="2" name="Metin kutusu 1">
            <a:extLst>
              <a:ext uri="{FF2B5EF4-FFF2-40B4-BE49-F238E27FC236}">
                <a16:creationId xmlns:a16="http://schemas.microsoft.com/office/drawing/2014/main" id="{7954F88F-9A17-C6A1-F04C-CD546654865A}"/>
              </a:ext>
            </a:extLst>
          </p:cNvPr>
          <p:cNvSpPr txBox="1"/>
          <p:nvPr/>
        </p:nvSpPr>
        <p:spPr>
          <a:xfrm>
            <a:off x="8433" y="6011583"/>
            <a:ext cx="11100845" cy="830997"/>
          </a:xfrm>
          <a:prstGeom prst="rect">
            <a:avLst/>
          </a:prstGeom>
          <a:noFill/>
        </p:spPr>
        <p:txBody>
          <a:bodyPr wrap="square" rtlCol="0">
            <a:spAutoFit/>
          </a:bodyPr>
          <a:lstStyle/>
          <a:p>
            <a:r>
              <a:rPr lang="tr-TR" altLang="tr-TR" sz="1600" dirty="0"/>
              <a:t>TYIH: EUS ile WON içine 19G iğne ile tel gönderilmesi sonrası kateter ile girilemiyor. </a:t>
            </a:r>
          </a:p>
          <a:p>
            <a:r>
              <a:rPr lang="tr-TR" altLang="tr-TR" sz="1600" dirty="0" err="1"/>
              <a:t>Duodenoskop</a:t>
            </a:r>
            <a:r>
              <a:rPr lang="tr-TR" altLang="tr-TR" sz="1600" dirty="0"/>
              <a:t> ile girilerek aynı </a:t>
            </a:r>
            <a:r>
              <a:rPr lang="tr-TR" altLang="tr-TR" sz="1600" dirty="0" err="1"/>
              <a:t>traktan</a:t>
            </a:r>
            <a:r>
              <a:rPr lang="tr-TR" altLang="tr-TR" sz="1600" dirty="0"/>
              <a:t> kaviteye 0.035 </a:t>
            </a:r>
            <a:r>
              <a:rPr lang="tr-TR" altLang="tr-TR" sz="1600" dirty="0" err="1"/>
              <a:t>inch</a:t>
            </a:r>
            <a:r>
              <a:rPr lang="tr-TR" altLang="tr-TR" sz="1600" dirty="0"/>
              <a:t> tel gönderilmesi, 6 mm balon ile </a:t>
            </a:r>
            <a:r>
              <a:rPr lang="tr-TR" altLang="tr-TR" sz="1600" dirty="0" err="1"/>
              <a:t>traktın</a:t>
            </a:r>
            <a:r>
              <a:rPr lang="tr-TR" altLang="tr-TR" sz="1600" dirty="0"/>
              <a:t> dilatasyonu, 14x30 mm LAMS yerleştirilmesi</a:t>
            </a:r>
          </a:p>
        </p:txBody>
      </p:sp>
      <p:pic>
        <p:nvPicPr>
          <p:cNvPr id="3" name="Picture 2" descr="C:\Users\hp\Desktop\vlcsnap-2019-10-12-07h05m30s116.png">
            <a:extLst>
              <a:ext uri="{FF2B5EF4-FFF2-40B4-BE49-F238E27FC236}">
                <a16:creationId xmlns:a16="http://schemas.microsoft.com/office/drawing/2014/main" id="{CCC1AD71-D65F-B5A5-FFB9-C53DE47D5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375" t="948" r="17149" b="1192"/>
          <a:stretch>
            <a:fillRect/>
          </a:stretch>
        </p:blipFill>
        <p:spPr>
          <a:xfrm>
            <a:off x="5042431" y="328183"/>
            <a:ext cx="2706461" cy="2207562"/>
          </a:xfrm>
          <a:prstGeom prst="rect">
            <a:avLst/>
          </a:prstGeom>
          <a:noFill/>
        </p:spPr>
      </p:pic>
      <p:pic>
        <p:nvPicPr>
          <p:cNvPr id="4" name="Picture 3" descr="C:\Users\hp\Desktop\vlcsnap-2019-10-12-07h01m15s160.png">
            <a:extLst>
              <a:ext uri="{FF2B5EF4-FFF2-40B4-BE49-F238E27FC236}">
                <a16:creationId xmlns:a16="http://schemas.microsoft.com/office/drawing/2014/main" id="{8545D15E-23F0-86BF-84F8-7B0262F703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956" r="22066" b="3947"/>
          <a:stretch>
            <a:fillRect/>
          </a:stretch>
        </p:blipFill>
        <p:spPr bwMode="auto">
          <a:xfrm>
            <a:off x="8549898" y="328183"/>
            <a:ext cx="2344238" cy="222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hp\Desktop\vlcsnap-2019-10-12-06h54m45s63.png">
            <a:extLst>
              <a:ext uri="{FF2B5EF4-FFF2-40B4-BE49-F238E27FC236}">
                <a16:creationId xmlns:a16="http://schemas.microsoft.com/office/drawing/2014/main" id="{1C2E89A4-87FA-A958-3931-933969793A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3131" t="948" r="19814" b="4349"/>
          <a:stretch>
            <a:fillRect/>
          </a:stretch>
        </p:blipFill>
        <p:spPr>
          <a:xfrm>
            <a:off x="5206204" y="2860525"/>
            <a:ext cx="2307043" cy="2611997"/>
          </a:xfrm>
          <a:prstGeom prst="rect">
            <a:avLst/>
          </a:prstGeom>
          <a:noFill/>
        </p:spPr>
      </p:pic>
      <p:pic>
        <p:nvPicPr>
          <p:cNvPr id="6" name="Picture 2" descr="C:\Users\hp\Desktop\vlcsnap-2019-10-12-06h55m52s229.png">
            <a:extLst>
              <a:ext uri="{FF2B5EF4-FFF2-40B4-BE49-F238E27FC236}">
                <a16:creationId xmlns:a16="http://schemas.microsoft.com/office/drawing/2014/main" id="{D382DF45-AA1F-BF5D-B3F1-4EA7CCE046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3807" t="7838" r="20331" b="9062"/>
          <a:stretch>
            <a:fillRect/>
          </a:stretch>
        </p:blipFill>
        <p:spPr bwMode="auto">
          <a:xfrm>
            <a:off x="8545351" y="3046085"/>
            <a:ext cx="2341017" cy="23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5145</TotalTime>
  <Words>2979</Words>
  <Application>Microsoft Office PowerPoint</Application>
  <PresentationFormat>Geniş ekran</PresentationFormat>
  <Paragraphs>614</Paragraphs>
  <Slides>49</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49</vt:i4>
      </vt:variant>
    </vt:vector>
  </HeadingPairs>
  <TitlesOfParts>
    <vt:vector size="59" baseType="lpstr">
      <vt:lpstr>Arial</vt:lpstr>
      <vt:lpstr>Calibri</vt:lpstr>
      <vt:lpstr>Calibri Light</vt:lpstr>
      <vt:lpstr>MinionPro-It</vt:lpstr>
      <vt:lpstr>MinionPro-Regular</vt:lpstr>
      <vt:lpstr>Times New Roman</vt:lpstr>
      <vt:lpstr>TradeGothicLTStd-Bd2</vt:lpstr>
      <vt:lpstr>TradeGothicLTStd-Light</vt:lpstr>
      <vt:lpstr>Wingdings</vt:lpstr>
      <vt:lpstr>Office Teması</vt:lpstr>
      <vt:lpstr>AŞH İç Hastalıkları Vakalarla Gastroenteroloji ve Hepatoloji Günü  Pankreasda Kistik Lezyonu Olan Vakalara Yaklaşım</vt:lpstr>
      <vt:lpstr>Pankreasın Kistik Lezyonları</vt:lpstr>
      <vt:lpstr>PowerPoint Sunusu</vt:lpstr>
      <vt:lpstr>Pankreasın Kistik Lezyonları</vt:lpstr>
      <vt:lpstr>PowerPoint Sunusu</vt:lpstr>
      <vt:lpstr>             Pankreasın Kistik Lezyonlarının                         4 Morfolojik Tipi</vt:lpstr>
      <vt:lpstr>PowerPoint Sunusu</vt:lpstr>
      <vt:lpstr>PowerPoint Sunusu</vt:lpstr>
      <vt:lpstr>PowerPoint Sunusu</vt:lpstr>
      <vt:lpstr>Pankreatik Kistik Lezyonları</vt:lpstr>
      <vt:lpstr>                         Pseudokistler</vt:lpstr>
      <vt:lpstr>Pseudokistler   </vt:lpstr>
      <vt:lpstr>        Pseudokist-Kistik Neoplazi Ayırımı </vt:lpstr>
      <vt:lpstr>ASGE 2005</vt:lpstr>
      <vt:lpstr>PowerPoint Sunusu</vt:lpstr>
      <vt:lpstr>Epidemiyolojik ve Biyolojik Özellikleri</vt:lpstr>
      <vt:lpstr>                Endosonografik US</vt:lpstr>
      <vt:lpstr>PowerPoint Sunusu</vt:lpstr>
      <vt:lpstr>PowerPoint Sunusu</vt:lpstr>
      <vt:lpstr>PowerPoint Sunusu</vt:lpstr>
      <vt:lpstr>EUS nasıl raporlanmalı?</vt:lpstr>
      <vt:lpstr>PowerPoint Sunusu</vt:lpstr>
      <vt:lpstr>PowerPoint Sunusu</vt:lpstr>
      <vt:lpstr>PowerPoint Sunusu</vt:lpstr>
      <vt:lpstr>PowerPoint Sunusu</vt:lpstr>
      <vt:lpstr>PowerPoint Sunusu</vt:lpstr>
      <vt:lpstr>Malignite kriterleri  (%91 sens, %60 spes ile):</vt:lpstr>
      <vt:lpstr>                          ASGE 2016                  EUS ile Tanı: EUS morfolojisi </vt:lpstr>
      <vt:lpstr>                 ASGE 2016                  EUS ile Tanı: EUS-İİAB</vt:lpstr>
      <vt:lpstr>                            Temel Yaklaşım</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Guideline-lardan Çıkan Öneriler / Uyulacak tek bir guideline yok </vt:lpstr>
      <vt:lpstr>Tavsiyeler</vt:lpstr>
      <vt:lpstr>Hangi Kistlere EUS +/- İİAB Yapılmalı?  </vt:lpstr>
      <vt:lpstr>Kistik Lezyonların Endoskopik Tedavisi Endoskopik kist ablasyonu;</vt:lpstr>
      <vt:lpstr>PowerPoint Sunusu</vt:lpstr>
      <vt:lpstr>SŞ 53 y. K/  P kist EUS İİAB</vt:lpstr>
      <vt:lpstr>NŞ 68 y, K.  </vt:lpstr>
      <vt:lpstr>ÜK, 37 y, E Non spe şikayetler, US’de kitle MR: Pankreas gövde düzeyinde pankreatik kanal ile belirgin ilişkisi gözlenmeyen, superiora doğru uzanımı bulunan lobüle konturlu  yaklaşık 38x33 mm boyutunda kistik lezyon izlenmiştir. Tanımlı kist  diffüzyon ağırlıklı sekanslarda belirgin kısıtlanma yada kontrast tutulumu saptanmamaktadır.  Robotik dalak koruyucu distal pankreatektomi (Kimura)   </vt:lpstr>
      <vt:lpstr>PowerPoint Sunusu</vt:lpstr>
      <vt:lpstr>R.U.  51 y. E Nekrotizan pankreatit ety: Alkol DEN End:      - Enfekte nekroz     - Biliyer bası     - Bulantı, kusma, ağrı WON büyüklüğü: 100x90 mm Nekrozektomi sean sayısı: 6 (giriş dahil)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Pankreasın Kistik lezyonlarının Ayırıcı Tanısında Endosonografi</dc:title>
  <dc:creator>Sabite Kacar</dc:creator>
  <cp:lastModifiedBy>YASIN YENIYAYLA</cp:lastModifiedBy>
  <cp:revision>615</cp:revision>
  <dcterms:created xsi:type="dcterms:W3CDTF">2018-02-04T19:23:48Z</dcterms:created>
  <dcterms:modified xsi:type="dcterms:W3CDTF">2023-01-14T05:59:54Z</dcterms:modified>
</cp:coreProperties>
</file>