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63"/>
  </p:notesMasterIdLst>
  <p:sldIdLst>
    <p:sldId id="256" r:id="rId2"/>
    <p:sldId id="257" r:id="rId3"/>
    <p:sldId id="276" r:id="rId4"/>
    <p:sldId id="277" r:id="rId5"/>
    <p:sldId id="258" r:id="rId6"/>
    <p:sldId id="267" r:id="rId7"/>
    <p:sldId id="283" r:id="rId8"/>
    <p:sldId id="284" r:id="rId9"/>
    <p:sldId id="272" r:id="rId10"/>
    <p:sldId id="279" r:id="rId11"/>
    <p:sldId id="280" r:id="rId12"/>
    <p:sldId id="281" r:id="rId13"/>
    <p:sldId id="286" r:id="rId14"/>
    <p:sldId id="285" r:id="rId15"/>
    <p:sldId id="282" r:id="rId16"/>
    <p:sldId id="287" r:id="rId17"/>
    <p:sldId id="291" r:id="rId18"/>
    <p:sldId id="292" r:id="rId19"/>
    <p:sldId id="288" r:id="rId20"/>
    <p:sldId id="290" r:id="rId21"/>
    <p:sldId id="289" r:id="rId22"/>
    <p:sldId id="303" r:id="rId23"/>
    <p:sldId id="304" r:id="rId24"/>
    <p:sldId id="301" r:id="rId25"/>
    <p:sldId id="302" r:id="rId26"/>
    <p:sldId id="299" r:id="rId27"/>
    <p:sldId id="300" r:id="rId28"/>
    <p:sldId id="297" r:id="rId29"/>
    <p:sldId id="298" r:id="rId30"/>
    <p:sldId id="295" r:id="rId31"/>
    <p:sldId id="296" r:id="rId32"/>
    <p:sldId id="293" r:id="rId33"/>
    <p:sldId id="294" r:id="rId34"/>
    <p:sldId id="306" r:id="rId35"/>
    <p:sldId id="305" r:id="rId36"/>
    <p:sldId id="307" r:id="rId37"/>
    <p:sldId id="308" r:id="rId38"/>
    <p:sldId id="309" r:id="rId39"/>
    <p:sldId id="310" r:id="rId40"/>
    <p:sldId id="311" r:id="rId41"/>
    <p:sldId id="312" r:id="rId42"/>
    <p:sldId id="313" r:id="rId43"/>
    <p:sldId id="314" r:id="rId44"/>
    <p:sldId id="315" r:id="rId45"/>
    <p:sldId id="316" r:id="rId46"/>
    <p:sldId id="317" r:id="rId47"/>
    <p:sldId id="318" r:id="rId48"/>
    <p:sldId id="319" r:id="rId49"/>
    <p:sldId id="320" r:id="rId50"/>
    <p:sldId id="321" r:id="rId51"/>
    <p:sldId id="322" r:id="rId52"/>
    <p:sldId id="323" r:id="rId53"/>
    <p:sldId id="324" r:id="rId54"/>
    <p:sldId id="325" r:id="rId55"/>
    <p:sldId id="326" r:id="rId56"/>
    <p:sldId id="327" r:id="rId57"/>
    <p:sldId id="328" r:id="rId58"/>
    <p:sldId id="329" r:id="rId59"/>
    <p:sldId id="330" r:id="rId60"/>
    <p:sldId id="331" r:id="rId61"/>
    <p:sldId id="332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4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982"/>
  </p:normalViewPr>
  <p:slideViewPr>
    <p:cSldViewPr snapToGrid="0" snapToObjects="1">
      <p:cViewPr varScale="1">
        <p:scale>
          <a:sx n="115" d="100"/>
          <a:sy n="115" d="100"/>
        </p:scale>
        <p:origin x="14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C3299-F562-9747-9209-B067348C0586}" type="datetimeFigureOut">
              <a:rPr lang="en-TR" smtClean="0"/>
              <a:t>01/14/2023</a:t>
            </a:fld>
            <a:endParaRPr lang="en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C931A-E6C1-8941-ABF1-7362192A535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428163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69AE6-2087-4B46-B3F1-498C917FA9E9}" type="datetime1">
              <a:rPr lang="tr-TR" smtClean="0"/>
              <a:t>14.01.2023</a:t>
            </a:fld>
            <a:endParaRPr lang="en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38.UGH-Antalya</a:t>
            </a:r>
            <a:endParaRPr lang="en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B6E4-5C0A-8B4C-AC7B-7F4251C5CC4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6147787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2C81E-8F81-8B4B-A57B-90B28442B257}" type="datetime1">
              <a:rPr lang="tr-TR" smtClean="0"/>
              <a:t>14.01.2023</a:t>
            </a:fld>
            <a:endParaRPr lang="en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38.UGH-Antalya</a:t>
            </a:r>
            <a:endParaRPr lang="en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B6E4-5C0A-8B4C-AC7B-7F4251C5CC4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817952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E719-BEDC-994A-A632-0910E5DF3BC4}" type="datetime1">
              <a:rPr lang="tr-TR" smtClean="0"/>
              <a:t>14.01.2023</a:t>
            </a:fld>
            <a:endParaRPr lang="en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38.UGH-Antalya</a:t>
            </a:r>
            <a:endParaRPr lang="en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B6E4-5C0A-8B4C-AC7B-7F4251C5CC4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3438878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50D98-8C3F-4744-9827-04476AA9A334}" type="datetime1">
              <a:rPr lang="tr-TR" smtClean="0"/>
              <a:t>14.01.2023</a:t>
            </a:fld>
            <a:endParaRPr lang="en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38.UGH-Antalya</a:t>
            </a:r>
            <a:endParaRPr lang="en-T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B6E4-5C0A-8B4C-AC7B-7F4251C5CC4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395604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0B4F-99C6-9943-8B1F-4D01FAA1CCEB}" type="datetime1">
              <a:rPr lang="tr-TR" smtClean="0"/>
              <a:t>14.01.2023</a:t>
            </a:fld>
            <a:endParaRPr lang="en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38.UGH-Antalya</a:t>
            </a:r>
            <a:endParaRPr lang="en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B6E4-5C0A-8B4C-AC7B-7F4251C5CC46}" type="slidenum">
              <a:rPr lang="en-TR" smtClean="0"/>
              <a:t>‹#›</a:t>
            </a:fld>
            <a:endParaRPr lang="en-T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563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85A5-BE63-5C48-A38C-304CE8546706}" type="datetime1">
              <a:rPr lang="tr-TR" smtClean="0"/>
              <a:t>14.01.2023</a:t>
            </a:fld>
            <a:endParaRPr lang="en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38.UGH-Antalya</a:t>
            </a:r>
            <a:endParaRPr lang="en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B6E4-5C0A-8B4C-AC7B-7F4251C5CC4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456972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16B0E-9BC7-9C4B-BB9D-388EF1EC0E8F}" type="datetime1">
              <a:rPr lang="tr-TR" smtClean="0"/>
              <a:t>14.01.2023</a:t>
            </a:fld>
            <a:endParaRPr lang="en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38.UGH-Antalya</a:t>
            </a:r>
            <a:endParaRPr lang="en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B6E4-5C0A-8B4C-AC7B-7F4251C5CC4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688559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6072-8532-6B43-8128-B21034CDC089}" type="datetime1">
              <a:rPr lang="tr-TR" smtClean="0"/>
              <a:t>14.01.2023</a:t>
            </a:fld>
            <a:endParaRPr lang="en-T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38.UGH-Antalya</a:t>
            </a:r>
            <a:endParaRPr lang="en-T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B6E4-5C0A-8B4C-AC7B-7F4251C5CC4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426904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E0EC7CC-5B17-3B4D-8D82-E3EC5A663228}" type="datetime1">
              <a:rPr lang="tr-TR" smtClean="0"/>
              <a:t>14.01.2023</a:t>
            </a:fld>
            <a:endParaRPr lang="en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38.UGH-Antalya</a:t>
            </a:r>
            <a:endParaRPr lang="en-T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B6E4-5C0A-8B4C-AC7B-7F4251C5CC4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29893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C93AA-A10C-EF46-8298-0E38D44561DB}" type="datetime1">
              <a:rPr lang="tr-TR" smtClean="0"/>
              <a:t>14.01.2023</a:t>
            </a:fld>
            <a:endParaRPr lang="en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38.UGH-Antalya</a:t>
            </a:r>
            <a:endParaRPr lang="en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B6E4-5C0A-8B4C-AC7B-7F4251C5CC4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124762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9AFC7-690E-0843-978C-471929329FF0}" type="datetime1">
              <a:rPr lang="tr-TR" smtClean="0"/>
              <a:t>14.01.2023</a:t>
            </a:fld>
            <a:endParaRPr lang="en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38.UGH-Antalya</a:t>
            </a:r>
            <a:endParaRPr lang="en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B6E4-5C0A-8B4C-AC7B-7F4251C5CC4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47539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65BA5F-40BA-2A46-8BBA-6B51EE76CB9B}" type="datetime1">
              <a:rPr lang="tr-TR" smtClean="0"/>
              <a:t>14.01.2023</a:t>
            </a:fld>
            <a:endParaRPr lang="en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38.UGH-Antalya</a:t>
            </a:r>
            <a:endParaRPr lang="en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C90B6E4-5C0A-8B4C-AC7B-7F4251C5CC4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051896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AFD01-4AA6-5F4E-9A11-FABF5D89C5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9885" y="2386744"/>
            <a:ext cx="6939520" cy="1645920"/>
          </a:xfrm>
        </p:spPr>
        <p:txBody>
          <a:bodyPr>
            <a:normAutofit/>
          </a:bodyPr>
          <a:lstStyle/>
          <a:p>
            <a:r>
              <a:rPr lang="tr-TR" sz="2000" dirty="0" smtClean="0"/>
              <a:t>Akut Karaciğer Yetmezliği VAKALARININ Yönetimi</a:t>
            </a:r>
            <a:endParaRPr lang="en-TR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EFC391-FB6A-8245-80F7-56C2B19A3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6020364" cy="1239894"/>
          </a:xfrm>
        </p:spPr>
        <p:txBody>
          <a:bodyPr/>
          <a:lstStyle/>
          <a:p>
            <a:r>
              <a:rPr lang="tr-TR" i="1" dirty="0" smtClean="0"/>
              <a:t>Dr. </a:t>
            </a:r>
            <a:r>
              <a:rPr lang="en-US" i="1" dirty="0" smtClean="0"/>
              <a:t>Derya Arı</a:t>
            </a:r>
            <a:endParaRPr lang="tr-TR" i="1" dirty="0"/>
          </a:p>
          <a:p>
            <a:r>
              <a:rPr lang="tr-TR" i="1" dirty="0"/>
              <a:t>Ankara Şehir Hastanesi</a:t>
            </a:r>
          </a:p>
          <a:p>
            <a:r>
              <a:rPr lang="tr-TR" i="1" dirty="0"/>
              <a:t>Gastroenteroloji Kliniği</a:t>
            </a:r>
            <a:endParaRPr lang="en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A3AAA3-6D0E-6849-8D46-BE835371D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" y="228600"/>
            <a:ext cx="1748377" cy="1750533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704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C26F-5E90-DF46-8A16-9DBD53C76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 smtClean="0"/>
              <a:t>G</a:t>
            </a:r>
            <a:r>
              <a:rPr lang="tr-TR" dirty="0" smtClean="0"/>
              <a:t>İ</a:t>
            </a:r>
            <a:r>
              <a:rPr lang="en-TR" dirty="0" smtClean="0"/>
              <a:t>r</a:t>
            </a:r>
            <a:r>
              <a:rPr lang="tr-TR" dirty="0" smtClean="0"/>
              <a:t>İ</a:t>
            </a:r>
            <a:r>
              <a:rPr lang="en-TR" dirty="0" smtClean="0"/>
              <a:t>ş</a:t>
            </a:r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D66C2-36D3-4541-A9AE-F983E1D5E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6045" y="2638045"/>
            <a:ext cx="6634441" cy="3101983"/>
          </a:xfrm>
        </p:spPr>
        <p:txBody>
          <a:bodyPr>
            <a:normAutofit/>
          </a:bodyPr>
          <a:lstStyle/>
          <a:p>
            <a:pPr algn="just"/>
            <a:r>
              <a:rPr lang="tr-TR" dirty="0"/>
              <a:t>Önceden sağlıklı bireylerde; ciddi </a:t>
            </a:r>
            <a:r>
              <a:rPr lang="tr-TR" dirty="0" err="1"/>
              <a:t>hepatoselüler</a:t>
            </a:r>
            <a:r>
              <a:rPr lang="tr-TR" dirty="0"/>
              <a:t> </a:t>
            </a:r>
            <a:r>
              <a:rPr lang="tr-TR" dirty="0" err="1"/>
              <a:t>disfonksiyonla</a:t>
            </a:r>
            <a:r>
              <a:rPr lang="tr-TR" dirty="0"/>
              <a:t> karakterize, hızlı bir şekilde ölümle sonuçlanabilen, “</a:t>
            </a:r>
            <a:r>
              <a:rPr lang="tr-TR" dirty="0" err="1"/>
              <a:t>katastrofik</a:t>
            </a:r>
            <a:r>
              <a:rPr lang="tr-TR" dirty="0"/>
              <a:t>” </a:t>
            </a:r>
            <a:r>
              <a:rPr lang="tr-TR" dirty="0" err="1"/>
              <a:t>multiorgan</a:t>
            </a:r>
            <a:r>
              <a:rPr lang="tr-TR" dirty="0"/>
              <a:t> sendrom</a:t>
            </a:r>
          </a:p>
          <a:p>
            <a:pPr algn="just"/>
            <a:r>
              <a:rPr lang="tr-TR" dirty="0"/>
              <a:t>ABD’de yılda 2000-2800 birey akut karaciğer yetmezliği (AKY) tanısı alıyor. (milyonda 3,5 ölüm)</a:t>
            </a:r>
          </a:p>
          <a:p>
            <a:pPr lvl="1" algn="just"/>
            <a:r>
              <a:rPr lang="tr-TR" dirty="0"/>
              <a:t> Yapılan </a:t>
            </a:r>
            <a:r>
              <a:rPr lang="tr-TR" dirty="0" smtClean="0"/>
              <a:t>KC </a:t>
            </a:r>
            <a:r>
              <a:rPr lang="tr-TR" dirty="0"/>
              <a:t>transplantasyonlarının %5-6 ’</a:t>
            </a:r>
            <a:r>
              <a:rPr lang="tr-TR" dirty="0" err="1"/>
              <a:t>sı</a:t>
            </a:r>
            <a:r>
              <a:rPr lang="tr-TR" dirty="0"/>
              <a:t> AKY </a:t>
            </a:r>
            <a:r>
              <a:rPr lang="tr-TR" dirty="0" smtClean="0"/>
              <a:t>nedenli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7499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C26F-5E90-DF46-8A16-9DBD53C76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 smtClean="0"/>
              <a:t>G</a:t>
            </a:r>
            <a:r>
              <a:rPr lang="tr-TR" dirty="0" smtClean="0"/>
              <a:t>İ</a:t>
            </a:r>
            <a:r>
              <a:rPr lang="en-TR" dirty="0" smtClean="0"/>
              <a:t>r</a:t>
            </a:r>
            <a:r>
              <a:rPr lang="tr-TR" dirty="0" smtClean="0"/>
              <a:t>İ</a:t>
            </a:r>
            <a:r>
              <a:rPr lang="en-TR" dirty="0" smtClean="0"/>
              <a:t>ş</a:t>
            </a:r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D66C2-36D3-4541-A9AE-F983E1D5E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6045" y="2638045"/>
            <a:ext cx="6634441" cy="3101983"/>
          </a:xfrm>
        </p:spPr>
        <p:txBody>
          <a:bodyPr>
            <a:normAutofit/>
          </a:bodyPr>
          <a:lstStyle/>
          <a:p>
            <a:r>
              <a:rPr lang="tr-TR" altLang="tr-TR" dirty="0"/>
              <a:t>Transplantasyon yaygınlaşmadan önce sağ kalım %15 iken transplantasyon yaygınlaştıkça &gt; %65</a:t>
            </a:r>
          </a:p>
          <a:p>
            <a:r>
              <a:rPr lang="tr-TR" altLang="tr-TR" dirty="0"/>
              <a:t>Sıklıkla genç popülasyon etkilenmekte</a:t>
            </a:r>
          </a:p>
          <a:p>
            <a:r>
              <a:rPr lang="tr-TR" altLang="tr-TR" dirty="0" err="1"/>
              <a:t>Etyoloji</a:t>
            </a:r>
            <a:r>
              <a:rPr lang="tr-TR" altLang="tr-TR" dirty="0"/>
              <a:t>; </a:t>
            </a:r>
          </a:p>
          <a:p>
            <a:pPr lvl="1"/>
            <a:r>
              <a:rPr lang="tr-TR" altLang="tr-TR" dirty="0"/>
              <a:t>Coğrafik ve ülkelerin sosyoekonomik nedenlerine bağlı değişkenlik gösterir. </a:t>
            </a:r>
          </a:p>
          <a:p>
            <a:pPr marL="0" indent="0" algn="just">
              <a:buNone/>
            </a:pPr>
            <a:endParaRPr lang="tr-TR" sz="2000" dirty="0"/>
          </a:p>
          <a:p>
            <a:pPr algn="just"/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13397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C26F-5E90-DF46-8A16-9DBD53C76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044" y="371092"/>
            <a:ext cx="5937755" cy="1188720"/>
          </a:xfrm>
        </p:spPr>
        <p:txBody>
          <a:bodyPr/>
          <a:lstStyle/>
          <a:p>
            <a:r>
              <a:rPr lang="tr-TR" altLang="tr-TR" dirty="0"/>
              <a:t>ETİYOLOJİ</a:t>
            </a:r>
            <a:endParaRPr lang="en-TR" dirty="0"/>
          </a:p>
        </p:txBody>
      </p:sp>
      <p:pic>
        <p:nvPicPr>
          <p:cNvPr id="4" name="İçerik Yer Tutucusu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3097" y="1772381"/>
            <a:ext cx="6507593" cy="4457701"/>
          </a:xfrm>
          <a:prstGeom prst="rect">
            <a:avLst/>
          </a:prstGeom>
        </p:spPr>
      </p:pic>
      <p:sp>
        <p:nvSpPr>
          <p:cNvPr id="6" name="Metin kutusu 5"/>
          <p:cNvSpPr txBox="1">
            <a:spLocks noChangeArrowheads="1"/>
          </p:cNvSpPr>
          <p:nvPr/>
        </p:nvSpPr>
        <p:spPr bwMode="auto">
          <a:xfrm>
            <a:off x="5666311" y="5966654"/>
            <a:ext cx="25161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000" dirty="0"/>
              <a:t>N </a:t>
            </a:r>
            <a:r>
              <a:rPr lang="tr-TR" altLang="tr-TR" sz="1000" dirty="0" err="1"/>
              <a:t>Engl</a:t>
            </a:r>
            <a:r>
              <a:rPr lang="tr-TR" altLang="tr-TR" sz="1000" dirty="0"/>
              <a:t> J </a:t>
            </a:r>
            <a:r>
              <a:rPr lang="tr-TR" altLang="tr-TR" sz="1000" dirty="0" err="1"/>
              <a:t>Med</a:t>
            </a:r>
            <a:r>
              <a:rPr lang="tr-TR" altLang="tr-TR" sz="1000" dirty="0"/>
              <a:t> 2013;369:2525-34</a:t>
            </a:r>
            <a:r>
              <a:rPr lang="tr-TR" altLang="tr-TR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284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3438"/>
            <a:ext cx="8435975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etin kutusu 4"/>
          <p:cNvSpPr txBox="1">
            <a:spLocks noChangeArrowheads="1"/>
          </p:cNvSpPr>
          <p:nvPr/>
        </p:nvSpPr>
        <p:spPr bwMode="auto">
          <a:xfrm>
            <a:off x="6372225" y="5716588"/>
            <a:ext cx="2520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400" dirty="0">
                <a:latin typeface="Arial" panose="020B0604020202020204" pitchFamily="34" charset="0"/>
              </a:rPr>
              <a:t>RT </a:t>
            </a:r>
            <a:r>
              <a:rPr lang="tr-TR" altLang="tr-TR" sz="1400" dirty="0" err="1">
                <a:latin typeface="Arial" panose="020B0604020202020204" pitchFamily="34" charset="0"/>
              </a:rPr>
              <a:t>Straviz</a:t>
            </a:r>
            <a:r>
              <a:rPr lang="tr-TR" altLang="tr-TR" sz="1400" dirty="0">
                <a:latin typeface="Arial" panose="020B0604020202020204" pitchFamily="34" charset="0"/>
              </a:rPr>
              <a:t> et al, </a:t>
            </a:r>
            <a:r>
              <a:rPr lang="tr-TR" altLang="tr-TR" sz="1400" dirty="0" err="1">
                <a:latin typeface="Arial" panose="020B0604020202020204" pitchFamily="34" charset="0"/>
              </a:rPr>
              <a:t>Lancet</a:t>
            </a:r>
            <a:r>
              <a:rPr lang="tr-TR" altLang="tr-TR" sz="1400" dirty="0">
                <a:latin typeface="Arial" panose="020B0604020202020204" pitchFamily="34" charset="0"/>
              </a:rPr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188330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3B094-9541-1044-A603-41072596C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682" y="285962"/>
            <a:ext cx="5937755" cy="600157"/>
          </a:xfrm>
        </p:spPr>
        <p:txBody>
          <a:bodyPr>
            <a:normAutofit fontScale="90000"/>
          </a:bodyPr>
          <a:lstStyle/>
          <a:p>
            <a:r>
              <a:rPr lang="tr-TR" altLang="tr-TR" sz="2800" dirty="0"/>
              <a:t>Türkiye’de AKY Nedenleri</a:t>
            </a:r>
            <a:endParaRPr lang="en-TR" dirty="0"/>
          </a:p>
        </p:txBody>
      </p:sp>
      <p:pic>
        <p:nvPicPr>
          <p:cNvPr id="5" name="İçerik Yer Tutucus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5863" y="1557338"/>
            <a:ext cx="7202487" cy="4333875"/>
          </a:xfrm>
        </p:spPr>
      </p:pic>
    </p:spTree>
    <p:extLst>
      <p:ext uri="{BB962C8B-B14F-4D97-AF65-F5344CB8AC3E}">
        <p14:creationId xmlns:p14="http://schemas.microsoft.com/office/powerpoint/2010/main" val="95386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TANIM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Önceden bilinen altta yatan karaciğer hastalığı-siroz olmaksızın; </a:t>
            </a:r>
          </a:p>
          <a:p>
            <a:r>
              <a:rPr lang="tr-TR" dirty="0"/>
              <a:t>	Sarılık başlangıcıyla </a:t>
            </a:r>
            <a:r>
              <a:rPr lang="tr-TR" dirty="0" err="1"/>
              <a:t>hepatik</a:t>
            </a:r>
            <a:r>
              <a:rPr lang="tr-TR" dirty="0"/>
              <a:t> </a:t>
            </a:r>
            <a:r>
              <a:rPr lang="tr-TR" dirty="0" err="1"/>
              <a:t>ensefalopati</a:t>
            </a:r>
            <a:r>
              <a:rPr lang="tr-TR" dirty="0"/>
              <a:t> gelişimi arasında geçen süreye göre de </a:t>
            </a:r>
            <a:r>
              <a:rPr lang="tr-TR" dirty="0" err="1"/>
              <a:t>subgruplar</a:t>
            </a:r>
            <a:r>
              <a:rPr lang="tr-TR" dirty="0"/>
              <a:t> tarif edilmiş.</a:t>
            </a:r>
          </a:p>
          <a:p>
            <a:pPr lvl="1"/>
            <a:r>
              <a:rPr lang="tr-TR" dirty="0"/>
              <a:t>&lt;7 gün; </a:t>
            </a:r>
            <a:r>
              <a:rPr lang="tr-TR" dirty="0" err="1"/>
              <a:t>hiperakut</a:t>
            </a:r>
            <a:endParaRPr lang="tr-TR" dirty="0"/>
          </a:p>
          <a:p>
            <a:pPr lvl="1"/>
            <a:r>
              <a:rPr lang="tr-TR" dirty="0"/>
              <a:t>7-21 gün; akut</a:t>
            </a:r>
          </a:p>
          <a:p>
            <a:pPr lvl="1"/>
            <a:r>
              <a:rPr lang="tr-TR" dirty="0"/>
              <a:t>&gt; 21 gün - &lt;24 hafta </a:t>
            </a:r>
            <a:r>
              <a:rPr lang="tr-TR" dirty="0" err="1"/>
              <a:t>subakut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6856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00446" y="370332"/>
            <a:ext cx="5937755" cy="1188720"/>
          </a:xfrm>
        </p:spPr>
        <p:txBody>
          <a:bodyPr/>
          <a:lstStyle/>
          <a:p>
            <a:r>
              <a:rPr lang="tr-TR" altLang="tr-TR" dirty="0"/>
              <a:t>Klinik Değerlendirme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93889" y="2007909"/>
            <a:ext cx="7550870" cy="4232635"/>
          </a:xfrm>
        </p:spPr>
        <p:txBody>
          <a:bodyPr>
            <a:normAutofit/>
          </a:bodyPr>
          <a:lstStyle/>
          <a:p>
            <a:r>
              <a:rPr lang="tr-TR" dirty="0"/>
              <a:t>Klinik veya </a:t>
            </a:r>
            <a:r>
              <a:rPr lang="tr-TR" dirty="0" err="1" smtClean="0"/>
              <a:t>laboratuar</a:t>
            </a:r>
            <a:r>
              <a:rPr lang="tr-TR" dirty="0" smtClean="0"/>
              <a:t> </a:t>
            </a:r>
            <a:r>
              <a:rPr lang="tr-TR" dirty="0"/>
              <a:t>olarak akut hepatit bulgularına sahip tüm hastalarda mutlaka;</a:t>
            </a:r>
          </a:p>
          <a:p>
            <a:pPr lvl="1"/>
            <a:r>
              <a:rPr lang="tr-TR" dirty="0"/>
              <a:t>Silik, hemen </a:t>
            </a:r>
            <a:r>
              <a:rPr lang="tr-TR" dirty="0" err="1"/>
              <a:t>farkedilemeyen</a:t>
            </a:r>
            <a:r>
              <a:rPr lang="tr-TR" dirty="0"/>
              <a:t> </a:t>
            </a:r>
            <a:r>
              <a:rPr lang="tr-TR" dirty="0" err="1"/>
              <a:t>mental</a:t>
            </a:r>
            <a:r>
              <a:rPr lang="tr-TR" dirty="0"/>
              <a:t> bozukluklar açısından dikkatli değerlendirme yapılmalı</a:t>
            </a:r>
          </a:p>
          <a:p>
            <a:pPr lvl="1"/>
            <a:r>
              <a:rPr lang="tr-TR" dirty="0"/>
              <a:t>PTZ, INR hemen değerlendirilmeli;</a:t>
            </a:r>
          </a:p>
          <a:p>
            <a:endParaRPr lang="tr-TR" dirty="0"/>
          </a:p>
          <a:p>
            <a:r>
              <a:rPr lang="tr-TR" dirty="0" err="1"/>
              <a:t>PTZ’de</a:t>
            </a:r>
            <a:r>
              <a:rPr lang="tr-TR" dirty="0"/>
              <a:t> 4-6 </a:t>
            </a:r>
            <a:r>
              <a:rPr lang="tr-TR" dirty="0" err="1"/>
              <a:t>sn</a:t>
            </a:r>
            <a:r>
              <a:rPr lang="tr-TR" dirty="0"/>
              <a:t> uzama, INR ≥ 1,5</a:t>
            </a:r>
          </a:p>
          <a:p>
            <a:r>
              <a:rPr lang="tr-TR" dirty="0" err="1"/>
              <a:t>Mental</a:t>
            </a:r>
            <a:r>
              <a:rPr lang="tr-TR" dirty="0"/>
              <a:t> fonksiyonlarda-algıda bozukluk, yavaşlama söz konusuysa; </a:t>
            </a:r>
          </a:p>
          <a:p>
            <a:pPr lvl="1"/>
            <a:r>
              <a:rPr lang="tr-TR" dirty="0"/>
              <a:t>Hasta hemen </a:t>
            </a:r>
            <a:r>
              <a:rPr lang="tr-TR" dirty="0" err="1"/>
              <a:t>hospitalize</a:t>
            </a:r>
            <a:r>
              <a:rPr lang="tr-TR" dirty="0"/>
              <a:t> edilmeli</a:t>
            </a:r>
          </a:p>
          <a:p>
            <a:pPr lvl="1"/>
            <a:r>
              <a:rPr lang="tr-TR" dirty="0"/>
              <a:t>Yakın bilinç takibi yapılmalı, bilinç değişikliklerinin saatlik değişebileceği unutulmamalı, hızla YBÜ nakledilebileceği </a:t>
            </a:r>
            <a:r>
              <a:rPr lang="tr-TR" dirty="0" err="1"/>
              <a:t>gözardı</a:t>
            </a:r>
            <a:r>
              <a:rPr lang="tr-TR" dirty="0"/>
              <a:t> edilmemeli </a:t>
            </a:r>
          </a:p>
        </p:txBody>
      </p:sp>
    </p:spTree>
    <p:extLst>
      <p:ext uri="{BB962C8B-B14F-4D97-AF65-F5344CB8AC3E}">
        <p14:creationId xmlns:p14="http://schemas.microsoft.com/office/powerpoint/2010/main" val="143826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0A11-9DBA-124E-9951-430BC4FD2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Klinik Değerlendirme</a:t>
            </a:r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C6235-3ADF-1544-97EE-4854D6216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169" y="2638045"/>
            <a:ext cx="7154944" cy="3404536"/>
          </a:xfrm>
        </p:spPr>
        <p:txBody>
          <a:bodyPr>
            <a:normAutofit/>
          </a:bodyPr>
          <a:lstStyle/>
          <a:p>
            <a:r>
              <a:rPr lang="tr-TR" altLang="tr-TR" dirty="0"/>
              <a:t>Hikaye</a:t>
            </a:r>
          </a:p>
          <a:p>
            <a:pPr lvl="1"/>
            <a:r>
              <a:rPr lang="tr-TR" altLang="tr-TR" dirty="0" err="1"/>
              <a:t>Hepatik</a:t>
            </a:r>
            <a:r>
              <a:rPr lang="tr-TR" altLang="tr-TR" dirty="0"/>
              <a:t> </a:t>
            </a:r>
            <a:r>
              <a:rPr lang="tr-TR" altLang="tr-TR" dirty="0" err="1"/>
              <a:t>ensefalopatinin</a:t>
            </a:r>
            <a:r>
              <a:rPr lang="tr-TR" altLang="tr-TR" dirty="0"/>
              <a:t> derecesine göre hastadan, veya hasta yakınlarından </a:t>
            </a:r>
            <a:r>
              <a:rPr lang="tr-TR" altLang="tr-TR" dirty="0" err="1"/>
              <a:t>etyoloji</a:t>
            </a:r>
            <a:r>
              <a:rPr lang="tr-TR" altLang="tr-TR" dirty="0"/>
              <a:t> hakkında mutlaka bilgi edinilmeye çalışılmalı.</a:t>
            </a:r>
          </a:p>
          <a:p>
            <a:r>
              <a:rPr lang="tr-TR" altLang="tr-TR" dirty="0"/>
              <a:t>Fizik muayene;</a:t>
            </a:r>
          </a:p>
          <a:p>
            <a:pPr lvl="1"/>
            <a:r>
              <a:rPr lang="tr-TR" altLang="tr-TR" dirty="0"/>
              <a:t>Detaylı-dikkatli </a:t>
            </a:r>
            <a:r>
              <a:rPr lang="tr-TR" altLang="tr-TR" dirty="0" err="1"/>
              <a:t>mental</a:t>
            </a:r>
            <a:r>
              <a:rPr lang="tr-TR" altLang="tr-TR" dirty="0"/>
              <a:t> durum değerlendirmesi</a:t>
            </a:r>
          </a:p>
          <a:p>
            <a:pPr lvl="1"/>
            <a:r>
              <a:rPr lang="tr-TR" altLang="tr-TR" dirty="0"/>
              <a:t>Kronik karaciğer hastalığı fizik muayene kanıtlarının aranması</a:t>
            </a:r>
          </a:p>
          <a:p>
            <a:pPr lvl="1"/>
            <a:r>
              <a:rPr lang="tr-TR" altLang="tr-TR" dirty="0"/>
              <a:t>Sistemlerin muayenesi</a:t>
            </a:r>
          </a:p>
        </p:txBody>
      </p:sp>
    </p:spTree>
    <p:extLst>
      <p:ext uri="{BB962C8B-B14F-4D97-AF65-F5344CB8AC3E}">
        <p14:creationId xmlns:p14="http://schemas.microsoft.com/office/powerpoint/2010/main" val="322583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0A11-9DBA-124E-9951-430BC4FD2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829" y="0"/>
            <a:ext cx="5631383" cy="886120"/>
          </a:xfrm>
        </p:spPr>
        <p:txBody>
          <a:bodyPr/>
          <a:lstStyle/>
          <a:p>
            <a:r>
              <a:rPr lang="tr-TR" altLang="tr-TR" dirty="0"/>
              <a:t>LABORATUAR</a:t>
            </a:r>
            <a:endParaRPr lang="en-TR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732" y="886120"/>
            <a:ext cx="4981575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01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0A11-9DBA-124E-9951-430BC4FD2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Klinik Değerlendirme</a:t>
            </a:r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C6235-3ADF-1544-97EE-4854D6216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6045" y="2638045"/>
            <a:ext cx="6755530" cy="3611926"/>
          </a:xfrm>
        </p:spPr>
        <p:txBody>
          <a:bodyPr>
            <a:normAutofit/>
          </a:bodyPr>
          <a:lstStyle/>
          <a:p>
            <a:r>
              <a:rPr lang="tr-TR" altLang="tr-TR" dirty="0"/>
              <a:t>EKG, Akciğer </a:t>
            </a:r>
            <a:r>
              <a:rPr lang="tr-TR" altLang="tr-TR" dirty="0" err="1"/>
              <a:t>Grafisi</a:t>
            </a:r>
            <a:r>
              <a:rPr lang="tr-TR" altLang="tr-TR" dirty="0"/>
              <a:t>, kültürler</a:t>
            </a:r>
          </a:p>
          <a:p>
            <a:r>
              <a:rPr lang="tr-TR" altLang="tr-TR" dirty="0"/>
              <a:t>Görüntüleme (abdomen USG, Portal </a:t>
            </a:r>
            <a:r>
              <a:rPr lang="tr-TR" altLang="tr-TR" dirty="0" err="1"/>
              <a:t>doppler</a:t>
            </a:r>
            <a:r>
              <a:rPr lang="tr-TR" altLang="tr-TR" dirty="0"/>
              <a:t> USG, Abdomen BT)</a:t>
            </a:r>
          </a:p>
          <a:p>
            <a:r>
              <a:rPr lang="tr-TR" altLang="tr-TR" dirty="0"/>
              <a:t>Konsültasyonlar</a:t>
            </a:r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53049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0A11-9DBA-124E-9951-430BC4FD2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668" y="445746"/>
            <a:ext cx="5937755" cy="1188720"/>
          </a:xfrm>
        </p:spPr>
        <p:txBody>
          <a:bodyPr/>
          <a:lstStyle/>
          <a:p>
            <a:r>
              <a:rPr lang="tr-TR" altLang="tr-TR" dirty="0"/>
              <a:t>Klinik Değerlendirme</a:t>
            </a:r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C6235-3ADF-1544-97EE-4854D6216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87" y="1932496"/>
            <a:ext cx="7909088" cy="4317476"/>
          </a:xfrm>
        </p:spPr>
        <p:txBody>
          <a:bodyPr>
            <a:normAutofit/>
          </a:bodyPr>
          <a:lstStyle/>
          <a:p>
            <a:pPr algn="just"/>
            <a:r>
              <a:rPr lang="tr-TR" dirty="0"/>
              <a:t>Karaciğer biyopsisi;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tr-TR" dirty="0"/>
              <a:t>Sıklıkla ciddi </a:t>
            </a:r>
            <a:r>
              <a:rPr lang="tr-TR" dirty="0" err="1"/>
              <a:t>koagülopati</a:t>
            </a:r>
            <a:r>
              <a:rPr lang="tr-TR" dirty="0"/>
              <a:t> söz konusu olduğu için; </a:t>
            </a:r>
            <a:r>
              <a:rPr lang="tr-TR" dirty="0" err="1"/>
              <a:t>transjuguler</a:t>
            </a:r>
            <a:r>
              <a:rPr lang="tr-TR" dirty="0"/>
              <a:t> yolla yapılır.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tr-TR" dirty="0" err="1"/>
              <a:t>AKY’li</a:t>
            </a:r>
            <a:r>
              <a:rPr lang="tr-TR" dirty="0"/>
              <a:t> hangi hastalara yapalım?</a:t>
            </a:r>
          </a:p>
          <a:p>
            <a:pPr lvl="2" algn="just"/>
            <a:r>
              <a:rPr lang="tr-TR" dirty="0" err="1"/>
              <a:t>Otoimmun</a:t>
            </a:r>
            <a:r>
              <a:rPr lang="tr-TR" dirty="0"/>
              <a:t> hepatit</a:t>
            </a:r>
          </a:p>
          <a:p>
            <a:pPr lvl="2" algn="just"/>
            <a:r>
              <a:rPr lang="tr-TR" dirty="0"/>
              <a:t>Karaciğer metastazı</a:t>
            </a:r>
          </a:p>
          <a:p>
            <a:pPr lvl="2" algn="just"/>
            <a:r>
              <a:rPr lang="tr-TR" dirty="0" err="1"/>
              <a:t>Lenfoma</a:t>
            </a:r>
            <a:endParaRPr lang="tr-TR" dirty="0"/>
          </a:p>
          <a:p>
            <a:pPr lvl="2" algn="just"/>
            <a:r>
              <a:rPr lang="tr-TR" dirty="0" err="1"/>
              <a:t>Herpes</a:t>
            </a:r>
            <a:r>
              <a:rPr lang="tr-TR" dirty="0"/>
              <a:t> </a:t>
            </a:r>
            <a:r>
              <a:rPr lang="tr-TR" dirty="0" err="1"/>
              <a:t>simpleks</a:t>
            </a:r>
            <a:r>
              <a:rPr lang="tr-TR" dirty="0"/>
              <a:t> </a:t>
            </a:r>
            <a:r>
              <a:rPr lang="tr-TR" dirty="0" smtClean="0"/>
              <a:t>hepatiti şüphesi </a:t>
            </a:r>
          </a:p>
          <a:p>
            <a:pPr lvl="2" algn="just"/>
            <a:r>
              <a:rPr lang="tr-TR" dirty="0" err="1"/>
              <a:t>E</a:t>
            </a:r>
            <a:r>
              <a:rPr lang="tr-TR" dirty="0" err="1" smtClean="0"/>
              <a:t>tyolojiyi</a:t>
            </a:r>
            <a:r>
              <a:rPr lang="tr-TR" dirty="0" smtClean="0"/>
              <a:t> belirlemede sorun varsa yapılmalı</a:t>
            </a:r>
          </a:p>
          <a:p>
            <a:pPr lvl="2" algn="just"/>
            <a:endParaRPr lang="tr-TR" dirty="0"/>
          </a:p>
          <a:p>
            <a:pPr algn="just"/>
            <a:r>
              <a:rPr lang="tr-TR" dirty="0"/>
              <a:t>KC BİYOPSİSİ; </a:t>
            </a:r>
            <a:r>
              <a:rPr lang="tr-TR" dirty="0" smtClean="0"/>
              <a:t>nekroz tayini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334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PLANLAMA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r-TR" altLang="tr-TR" sz="2000" dirty="0"/>
              <a:t>Planlama yapılmalı</a:t>
            </a:r>
          </a:p>
          <a:p>
            <a:pPr lvl="2"/>
            <a:r>
              <a:rPr lang="tr-TR" altLang="tr-TR" sz="2000" dirty="0"/>
              <a:t>YBÜ nakledelim mi?</a:t>
            </a:r>
          </a:p>
          <a:p>
            <a:pPr lvl="2"/>
            <a:r>
              <a:rPr lang="tr-TR" altLang="tr-TR" sz="2000" dirty="0"/>
              <a:t>Transplantasyon yapılan bir merkeze transferini yapalım mı?- ne zaman yapalım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330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altLang="tr-TR" sz="2400" dirty="0"/>
              <a:t>Transplantasyon merkezine sevk ve/veya transplantasyona hazırlık kararı </a:t>
            </a:r>
            <a:r>
              <a:rPr lang="tr-TR" altLang="tr-TR" sz="2400" dirty="0" err="1"/>
              <a:t>grade</a:t>
            </a:r>
            <a:r>
              <a:rPr lang="tr-TR" altLang="tr-TR" sz="2400" dirty="0"/>
              <a:t> I-II </a:t>
            </a:r>
            <a:r>
              <a:rPr lang="tr-TR" altLang="tr-TR" sz="2400" dirty="0" err="1"/>
              <a:t>ensefalopati</a:t>
            </a:r>
            <a:r>
              <a:rPr lang="tr-TR" altLang="tr-TR" sz="2400" dirty="0"/>
              <a:t> söz konusuyken verilmeli</a:t>
            </a:r>
          </a:p>
          <a:p>
            <a:pPr lvl="1"/>
            <a:r>
              <a:rPr lang="tr-TR" altLang="tr-TR" sz="2000" dirty="0"/>
              <a:t>Beklenmedik </a:t>
            </a:r>
            <a:r>
              <a:rPr lang="tr-TR" altLang="tr-TR" sz="2000" dirty="0" err="1"/>
              <a:t>progresyona</a:t>
            </a:r>
            <a:r>
              <a:rPr lang="tr-TR" altLang="tr-TR" sz="2000" dirty="0"/>
              <a:t> karşı hazır olunmalı</a:t>
            </a:r>
          </a:p>
          <a:p>
            <a:pPr lvl="1"/>
            <a:r>
              <a:rPr lang="tr-TR" altLang="tr-TR" sz="2000" dirty="0"/>
              <a:t>Tek başına </a:t>
            </a:r>
            <a:r>
              <a:rPr lang="tr-TR" altLang="tr-TR" sz="2000" dirty="0">
                <a:latin typeface="Arial" panose="020B0604020202020204" pitchFamily="34" charset="0"/>
              </a:rPr>
              <a:t>hastanın sevk amaçlı </a:t>
            </a:r>
            <a:r>
              <a:rPr lang="tr-TR" altLang="tr-TR" sz="2000" dirty="0" err="1">
                <a:latin typeface="Arial" panose="020B0604020202020204" pitchFamily="34" charset="0"/>
              </a:rPr>
              <a:t>mobilizasyonu</a:t>
            </a:r>
            <a:r>
              <a:rPr lang="tr-TR" altLang="tr-TR" sz="2000" dirty="0"/>
              <a:t> bile </a:t>
            </a:r>
            <a:r>
              <a:rPr lang="tr-TR" altLang="tr-TR" sz="2000" dirty="0" err="1"/>
              <a:t>ensefalopati</a:t>
            </a:r>
            <a:r>
              <a:rPr lang="tr-TR" altLang="tr-TR" sz="2000" dirty="0"/>
              <a:t> </a:t>
            </a:r>
            <a:r>
              <a:rPr lang="tr-TR" altLang="tr-TR" sz="2000" dirty="0" err="1"/>
              <a:t>progresyonunu</a:t>
            </a:r>
            <a:r>
              <a:rPr lang="tr-TR" altLang="tr-TR" sz="2000" dirty="0"/>
              <a:t> </a:t>
            </a:r>
            <a:r>
              <a:rPr lang="tr-TR" altLang="tr-TR" sz="2000" dirty="0" err="1"/>
              <a:t>provake</a:t>
            </a:r>
            <a:r>
              <a:rPr lang="tr-TR" altLang="tr-TR" sz="2000" dirty="0"/>
              <a:t> edebilir.</a:t>
            </a:r>
          </a:p>
        </p:txBody>
      </p:sp>
    </p:spTree>
    <p:extLst>
      <p:ext uri="{BB962C8B-B14F-4D97-AF65-F5344CB8AC3E}">
        <p14:creationId xmlns:p14="http://schemas.microsoft.com/office/powerpoint/2010/main" val="197638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SPESİFİK ETYOLOJİLER ve TEDAVİLER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400" dirty="0" err="1"/>
              <a:t>Etyoloji</a:t>
            </a:r>
            <a:r>
              <a:rPr lang="tr-TR" altLang="tr-TR" sz="2400" dirty="0"/>
              <a:t>, </a:t>
            </a:r>
            <a:r>
              <a:rPr lang="tr-TR" altLang="tr-TR" sz="2400" dirty="0" err="1"/>
              <a:t>prognozun</a:t>
            </a:r>
            <a:r>
              <a:rPr lang="tr-TR" altLang="tr-TR" sz="2400" dirty="0"/>
              <a:t> belirlenmesinde en önemli faktörlerden biri</a:t>
            </a:r>
          </a:p>
          <a:p>
            <a:r>
              <a:rPr lang="tr-TR" altLang="tr-TR" sz="2400" dirty="0" err="1"/>
              <a:t>Etyolojiye</a:t>
            </a:r>
            <a:r>
              <a:rPr lang="tr-TR" altLang="tr-TR" sz="2400" dirty="0"/>
              <a:t> göre tedavi farklılık göstermekte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723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017" y="2573517"/>
            <a:ext cx="8577810" cy="3063712"/>
          </a:xfrm>
        </p:spPr>
      </p:pic>
      <p:pic>
        <p:nvPicPr>
          <p:cNvPr id="6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208" y="5986872"/>
            <a:ext cx="2566988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51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ASETAMİNOFEN TOKSİSİTESİ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650449" y="2422689"/>
            <a:ext cx="7843102" cy="3968684"/>
          </a:xfrm>
        </p:spPr>
        <p:txBody>
          <a:bodyPr/>
          <a:lstStyle/>
          <a:p>
            <a:r>
              <a:rPr lang="tr-TR" altLang="tr-TR" sz="2000" dirty="0"/>
              <a:t>İntihar </a:t>
            </a:r>
            <a:r>
              <a:rPr lang="tr-TR" altLang="tr-TR" sz="2000" dirty="0" smtClean="0"/>
              <a:t>amaçlı veya ağrı </a:t>
            </a:r>
            <a:r>
              <a:rPr lang="tr-TR" altLang="tr-TR" sz="2000" dirty="0" err="1"/>
              <a:t>palyasyonuna</a:t>
            </a:r>
            <a:r>
              <a:rPr lang="tr-TR" altLang="tr-TR" sz="2000" dirty="0"/>
              <a:t> yönelik </a:t>
            </a:r>
            <a:r>
              <a:rPr lang="tr-TR" altLang="tr-TR" sz="2000" dirty="0" err="1"/>
              <a:t>supra-terapotik</a:t>
            </a:r>
            <a:r>
              <a:rPr lang="tr-TR" altLang="tr-TR" sz="2000" dirty="0"/>
              <a:t> dozda </a:t>
            </a:r>
            <a:r>
              <a:rPr lang="tr-TR" altLang="tr-TR" sz="2000" dirty="0" smtClean="0"/>
              <a:t>kullanım</a:t>
            </a:r>
          </a:p>
          <a:p>
            <a:pPr marL="0" indent="0">
              <a:buNone/>
            </a:pPr>
            <a:endParaRPr lang="tr-TR" altLang="tr-TR" sz="2000" dirty="0"/>
          </a:p>
          <a:p>
            <a:r>
              <a:rPr lang="tr-TR" altLang="tr-TR" sz="2000" dirty="0" err="1"/>
              <a:t>Asetaminofen</a:t>
            </a:r>
            <a:r>
              <a:rPr lang="tr-TR" altLang="tr-TR" sz="2000" dirty="0"/>
              <a:t> doz ilişkili toksindir.</a:t>
            </a:r>
          </a:p>
          <a:p>
            <a:pPr lvl="1"/>
            <a:r>
              <a:rPr lang="tr-TR" altLang="tr-TR" sz="1800" dirty="0"/>
              <a:t>7-10 gr/gün alım</a:t>
            </a:r>
          </a:p>
          <a:p>
            <a:pPr lvl="1"/>
            <a:r>
              <a:rPr lang="tr-TR" altLang="tr-TR" sz="1800" dirty="0" smtClean="0"/>
              <a:t>ALT </a:t>
            </a:r>
            <a:r>
              <a:rPr lang="tr-TR" altLang="tr-TR" sz="1800" dirty="0"/>
              <a:t>değerleri 3500 IU/L’ </a:t>
            </a:r>
            <a:r>
              <a:rPr lang="tr-TR" altLang="tr-TR" sz="1800" dirty="0" err="1"/>
              <a:t>yi</a:t>
            </a:r>
            <a:r>
              <a:rPr lang="tr-TR" altLang="tr-TR" sz="1800" dirty="0"/>
              <a:t>  geçebilir. </a:t>
            </a:r>
            <a:endParaRPr lang="tr-TR" altLang="tr-TR" sz="1800" dirty="0" smtClean="0"/>
          </a:p>
          <a:p>
            <a:pPr lvl="1"/>
            <a:r>
              <a:rPr lang="tr-TR" altLang="tr-TR" sz="1800" dirty="0" err="1" smtClean="0"/>
              <a:t>Bilirubin</a:t>
            </a:r>
            <a:r>
              <a:rPr lang="tr-TR" altLang="tr-TR" sz="1800" dirty="0" smtClean="0"/>
              <a:t> </a:t>
            </a:r>
            <a:r>
              <a:rPr lang="tr-TR" altLang="tr-TR" sz="1800" dirty="0"/>
              <a:t>değerleri ise hafif </a:t>
            </a:r>
            <a:r>
              <a:rPr lang="tr-TR" altLang="tr-TR" sz="1800" dirty="0" smtClean="0"/>
              <a:t>yüksek</a:t>
            </a:r>
            <a:endParaRPr lang="tr-TR" altLang="tr-TR" sz="1800" dirty="0"/>
          </a:p>
          <a:p>
            <a:pPr lvl="1"/>
            <a:r>
              <a:rPr lang="tr-TR" sz="1800" dirty="0" err="1"/>
              <a:t>Metabolik</a:t>
            </a:r>
            <a:r>
              <a:rPr lang="tr-TR" sz="1800" dirty="0"/>
              <a:t> </a:t>
            </a:r>
            <a:r>
              <a:rPr lang="tr-TR" sz="1800" dirty="0" err="1"/>
              <a:t>asidoz</a:t>
            </a:r>
            <a:r>
              <a:rPr lang="tr-TR" sz="1800" dirty="0"/>
              <a:t>, yükselmiş </a:t>
            </a:r>
            <a:r>
              <a:rPr lang="tr-TR" sz="1800" dirty="0" err="1"/>
              <a:t>laktat</a:t>
            </a:r>
            <a:r>
              <a:rPr lang="tr-TR" sz="1800" dirty="0"/>
              <a:t> seviyeleri, hipoglisemi ve akut böbrek hasarı erken evrelerde ortaya çıkabilir.</a:t>
            </a:r>
            <a:endParaRPr lang="tr-TR" altLang="tr-TR" sz="1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5070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ASETAMİNOFEN TOKSİSİTESİ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078144" y="2638045"/>
            <a:ext cx="6387885" cy="3357402"/>
          </a:xfrm>
        </p:spPr>
        <p:txBody>
          <a:bodyPr/>
          <a:lstStyle/>
          <a:p>
            <a:r>
              <a:rPr lang="tr-TR" altLang="tr-TR" sz="2400" dirty="0"/>
              <a:t>Eğer </a:t>
            </a:r>
            <a:r>
              <a:rPr lang="tr-TR" altLang="tr-TR" sz="2400" dirty="0" err="1"/>
              <a:t>asetaminofen</a:t>
            </a:r>
            <a:r>
              <a:rPr lang="tr-TR" altLang="tr-TR" sz="2400" dirty="0"/>
              <a:t> öyküsü kesin ise ve kısa süre (saatler) </a:t>
            </a:r>
            <a:r>
              <a:rPr lang="tr-TR" altLang="tr-TR" sz="2400" dirty="0" err="1"/>
              <a:t>içersinde</a:t>
            </a:r>
            <a:r>
              <a:rPr lang="tr-TR" altLang="tr-TR" sz="2400" dirty="0"/>
              <a:t> alındığı öğrenilmişse;</a:t>
            </a:r>
          </a:p>
          <a:p>
            <a:pPr lvl="1"/>
            <a:r>
              <a:rPr lang="tr-TR" altLang="tr-TR" sz="2000" dirty="0"/>
              <a:t>Aktif kömür (1g/kg </a:t>
            </a:r>
            <a:r>
              <a:rPr lang="tr-TR" altLang="tr-TR" sz="2000" dirty="0" err="1"/>
              <a:t>p.o</a:t>
            </a:r>
            <a:r>
              <a:rPr lang="tr-TR" altLang="tr-TR" sz="2000" dirty="0"/>
              <a:t>)</a:t>
            </a:r>
          </a:p>
          <a:p>
            <a:pPr lvl="2"/>
            <a:r>
              <a:rPr lang="tr-TR" altLang="tr-TR" sz="2000" dirty="0"/>
              <a:t>1 saat </a:t>
            </a:r>
            <a:r>
              <a:rPr lang="tr-TR" altLang="tr-TR" sz="2000" dirty="0" err="1"/>
              <a:t>içersinde</a:t>
            </a:r>
            <a:r>
              <a:rPr lang="tr-TR" altLang="tr-TR" sz="2000" dirty="0"/>
              <a:t> en fazla etki</a:t>
            </a:r>
          </a:p>
          <a:p>
            <a:pPr lvl="2"/>
            <a:r>
              <a:rPr lang="tr-TR" altLang="tr-TR" sz="2000" dirty="0"/>
              <a:t>3.-4. saatler </a:t>
            </a:r>
            <a:r>
              <a:rPr lang="tr-TR" altLang="tr-TR" sz="2000" dirty="0" err="1"/>
              <a:t>içersinde</a:t>
            </a:r>
            <a:r>
              <a:rPr lang="tr-TR" altLang="tr-TR" sz="2000" dirty="0"/>
              <a:t> de etkili</a:t>
            </a:r>
          </a:p>
          <a:p>
            <a:pPr lvl="2"/>
            <a:r>
              <a:rPr lang="tr-TR" altLang="tr-TR" sz="2000" dirty="0"/>
              <a:t>Hemen arkasından verilecek N-</a:t>
            </a:r>
            <a:r>
              <a:rPr lang="tr-TR" altLang="tr-TR" sz="2000" dirty="0" err="1"/>
              <a:t>Asetilsisteinin</a:t>
            </a:r>
            <a:r>
              <a:rPr lang="tr-TR" altLang="tr-TR" sz="2000" dirty="0"/>
              <a:t> (NAC) emilimini bozmaz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3910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06045" y="436791"/>
            <a:ext cx="5937755" cy="1188720"/>
          </a:xfrm>
        </p:spPr>
        <p:txBody>
          <a:bodyPr/>
          <a:lstStyle/>
          <a:p>
            <a:r>
              <a:rPr lang="tr-TR" altLang="tr-TR" dirty="0"/>
              <a:t>ASETAMİNOFEN TOKSİSİTESİ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716436" y="1894789"/>
            <a:ext cx="7956223" cy="403467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N-</a:t>
            </a:r>
            <a:r>
              <a:rPr lang="tr-TR" dirty="0" err="1"/>
              <a:t>asetil</a:t>
            </a:r>
            <a:r>
              <a:rPr lang="tr-TR" dirty="0"/>
              <a:t> </a:t>
            </a:r>
            <a:r>
              <a:rPr lang="tr-TR" dirty="0" err="1"/>
              <a:t>sistein</a:t>
            </a:r>
            <a:r>
              <a:rPr lang="tr-TR" dirty="0"/>
              <a:t> (NAC); </a:t>
            </a:r>
          </a:p>
          <a:p>
            <a:pPr lvl="1">
              <a:defRPr/>
            </a:pPr>
            <a:r>
              <a:rPr lang="tr-TR" dirty="0" err="1"/>
              <a:t>Asetaminofen</a:t>
            </a:r>
            <a:r>
              <a:rPr lang="tr-TR" dirty="0"/>
              <a:t> </a:t>
            </a:r>
            <a:r>
              <a:rPr lang="tr-TR" dirty="0" err="1"/>
              <a:t>toksisitesi</a:t>
            </a:r>
            <a:r>
              <a:rPr lang="tr-TR" dirty="0"/>
              <a:t> nedeniyle geliştiği düşünülen ve/veya şüphesi olan her AKY ‘da mümkün olan en kısa süre </a:t>
            </a:r>
            <a:r>
              <a:rPr lang="tr-TR" dirty="0" err="1"/>
              <a:t>içersinde</a:t>
            </a:r>
            <a:r>
              <a:rPr lang="tr-TR" dirty="0"/>
              <a:t> verilmelidir.</a:t>
            </a:r>
          </a:p>
          <a:p>
            <a:pPr lvl="1">
              <a:defRPr/>
            </a:pPr>
            <a:r>
              <a:rPr lang="tr-TR" dirty="0" err="1"/>
              <a:t>Asetaminofen</a:t>
            </a:r>
            <a:r>
              <a:rPr lang="tr-TR" dirty="0"/>
              <a:t> 48 saat veya daha geç dönemde alınmış olsa bile etkili olabilir</a:t>
            </a:r>
          </a:p>
          <a:p>
            <a:pPr lvl="1">
              <a:defRPr/>
            </a:pPr>
            <a:r>
              <a:rPr lang="tr-TR" dirty="0"/>
              <a:t>Oral alınabiliyorsa;</a:t>
            </a:r>
          </a:p>
          <a:p>
            <a:pPr lvl="2">
              <a:defRPr/>
            </a:pPr>
            <a:r>
              <a:rPr lang="tr-TR" dirty="0"/>
              <a:t>140 mg/kg oral veya N/G ile---- sonrasında 4 saat arayla 70 mg/kg (17 doz)</a:t>
            </a:r>
          </a:p>
          <a:p>
            <a:pPr lvl="3">
              <a:defRPr/>
            </a:pPr>
            <a:r>
              <a:rPr lang="tr-TR" dirty="0"/>
              <a:t>Bulantı, kusma, ürtiker, </a:t>
            </a:r>
            <a:r>
              <a:rPr lang="tr-TR" dirty="0" err="1"/>
              <a:t>bronkospazm</a:t>
            </a:r>
            <a:r>
              <a:rPr lang="tr-TR" dirty="0"/>
              <a:t>, </a:t>
            </a:r>
            <a:r>
              <a:rPr lang="tr-TR" dirty="0" err="1"/>
              <a:t>aspirasyon</a:t>
            </a:r>
            <a:r>
              <a:rPr lang="tr-TR" dirty="0"/>
              <a:t> riski</a:t>
            </a:r>
          </a:p>
          <a:p>
            <a:pPr lvl="2">
              <a:defRPr/>
            </a:pPr>
            <a:r>
              <a:rPr lang="tr-TR" dirty="0" err="1"/>
              <a:t>Parenteral</a:t>
            </a:r>
            <a:r>
              <a:rPr lang="tr-TR" dirty="0"/>
              <a:t> yolla verilmesi durumunda</a:t>
            </a:r>
          </a:p>
          <a:p>
            <a:pPr lvl="3">
              <a:defRPr/>
            </a:pPr>
            <a:r>
              <a:rPr lang="tr-TR" dirty="0"/>
              <a:t>150 mg/kg (%5 </a:t>
            </a:r>
            <a:r>
              <a:rPr lang="tr-TR" dirty="0" err="1"/>
              <a:t>dextroz</a:t>
            </a:r>
            <a:r>
              <a:rPr lang="tr-TR" dirty="0"/>
              <a:t> içinde) 15 dakikada, sonra </a:t>
            </a:r>
          </a:p>
          <a:p>
            <a:pPr lvl="3">
              <a:defRPr/>
            </a:pPr>
            <a:r>
              <a:rPr lang="tr-TR" dirty="0"/>
              <a:t>50 mg/kg ---4 saat süreyle, sonra</a:t>
            </a:r>
          </a:p>
          <a:p>
            <a:pPr lvl="3">
              <a:defRPr/>
            </a:pPr>
            <a:r>
              <a:rPr lang="tr-TR" dirty="0"/>
              <a:t>100 mg/kg 16 saat süreyle  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661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06045" y="436791"/>
            <a:ext cx="5937755" cy="1188720"/>
          </a:xfrm>
        </p:spPr>
        <p:txBody>
          <a:bodyPr/>
          <a:lstStyle/>
          <a:p>
            <a:r>
              <a:rPr lang="tr-TR" altLang="tr-TR" dirty="0"/>
              <a:t>MANTAR ZEHİRLENMESİ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622169" y="2026763"/>
            <a:ext cx="7588577" cy="4015818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tr-TR" dirty="0" err="1"/>
              <a:t>Amanita</a:t>
            </a:r>
            <a:r>
              <a:rPr lang="tr-TR" dirty="0"/>
              <a:t> </a:t>
            </a:r>
            <a:r>
              <a:rPr lang="tr-TR" dirty="0" err="1"/>
              <a:t>Phalloides</a:t>
            </a:r>
            <a:endParaRPr lang="tr-TR" dirty="0"/>
          </a:p>
          <a:p>
            <a:pPr>
              <a:defRPr/>
            </a:pPr>
            <a:r>
              <a:rPr lang="tr-TR" dirty="0"/>
              <a:t>Ancak öyküyle anlaşılabilir</a:t>
            </a:r>
          </a:p>
          <a:p>
            <a:pPr>
              <a:defRPr/>
            </a:pPr>
            <a:r>
              <a:rPr lang="tr-TR" dirty="0"/>
              <a:t>Toksini kanda saptayabilecek geçerli testler yok</a:t>
            </a:r>
          </a:p>
          <a:p>
            <a:pPr>
              <a:defRPr/>
            </a:pPr>
            <a:r>
              <a:rPr lang="tr-TR" dirty="0" err="1"/>
              <a:t>Toksisite</a:t>
            </a:r>
            <a:r>
              <a:rPr lang="tr-TR" dirty="0"/>
              <a:t> doz bağımlı --- </a:t>
            </a:r>
            <a:r>
              <a:rPr lang="tr-TR" dirty="0" err="1"/>
              <a:t>polimeraz</a:t>
            </a:r>
            <a:r>
              <a:rPr lang="tr-TR" dirty="0"/>
              <a:t> RNA </a:t>
            </a:r>
            <a:r>
              <a:rPr lang="tr-TR" dirty="0" err="1"/>
              <a:t>II’yi</a:t>
            </a:r>
            <a:r>
              <a:rPr lang="tr-TR" dirty="0"/>
              <a:t> </a:t>
            </a:r>
            <a:r>
              <a:rPr lang="tr-TR" dirty="0" err="1"/>
              <a:t>inhibe</a:t>
            </a:r>
            <a:r>
              <a:rPr lang="tr-TR" dirty="0"/>
              <a:t> ederek, </a:t>
            </a:r>
            <a:r>
              <a:rPr lang="tr-TR" dirty="0" err="1"/>
              <a:t>hepatosit</a:t>
            </a:r>
            <a:r>
              <a:rPr lang="tr-TR" dirty="0"/>
              <a:t> </a:t>
            </a:r>
            <a:r>
              <a:rPr lang="tr-TR" dirty="0" err="1"/>
              <a:t>mRNA</a:t>
            </a:r>
            <a:r>
              <a:rPr lang="tr-TR" dirty="0"/>
              <a:t> sentezini bozar</a:t>
            </a:r>
          </a:p>
          <a:p>
            <a:pPr>
              <a:defRPr/>
            </a:pPr>
            <a:r>
              <a:rPr lang="tr-TR" dirty="0"/>
              <a:t>Mantarın yenmesi sonrası;</a:t>
            </a:r>
          </a:p>
          <a:p>
            <a:pPr lvl="1">
              <a:defRPr/>
            </a:pPr>
            <a:r>
              <a:rPr lang="tr-TR" dirty="0"/>
              <a:t>Saatler </a:t>
            </a:r>
            <a:r>
              <a:rPr lang="tr-TR" dirty="0" err="1"/>
              <a:t>içersinde</a:t>
            </a:r>
            <a:r>
              <a:rPr lang="tr-TR" dirty="0"/>
              <a:t> veya aynı gün</a:t>
            </a:r>
          </a:p>
          <a:p>
            <a:pPr lvl="2">
              <a:defRPr/>
            </a:pPr>
            <a:r>
              <a:rPr lang="tr-TR" dirty="0"/>
              <a:t>Bulantı- kusma</a:t>
            </a:r>
          </a:p>
          <a:p>
            <a:pPr lvl="2">
              <a:defRPr/>
            </a:pPr>
            <a:r>
              <a:rPr lang="tr-TR" dirty="0"/>
              <a:t>İshal</a:t>
            </a:r>
          </a:p>
          <a:p>
            <a:pPr lvl="2">
              <a:defRPr/>
            </a:pPr>
            <a:r>
              <a:rPr lang="tr-TR" dirty="0"/>
              <a:t>Şiddetli kramp tarzında karın ağrısı varsa ;</a:t>
            </a:r>
          </a:p>
          <a:p>
            <a:pPr lvl="3">
              <a:defRPr/>
            </a:pPr>
            <a:r>
              <a:rPr lang="tr-TR" dirty="0" err="1"/>
              <a:t>Gastrik</a:t>
            </a:r>
            <a:r>
              <a:rPr lang="tr-TR" dirty="0"/>
              <a:t> lavaj</a:t>
            </a:r>
          </a:p>
          <a:p>
            <a:pPr lvl="3">
              <a:defRPr/>
            </a:pPr>
            <a:r>
              <a:rPr lang="tr-TR" dirty="0"/>
              <a:t>Aktif kömür uygulaması</a:t>
            </a:r>
          </a:p>
          <a:p>
            <a:pPr lvl="3">
              <a:defRPr/>
            </a:pPr>
            <a:r>
              <a:rPr lang="tr-TR" dirty="0"/>
              <a:t>Ciddi sıvı </a:t>
            </a:r>
            <a:r>
              <a:rPr lang="tr-TR" dirty="0" err="1"/>
              <a:t>replasmanı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6587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MANTAR ZEHİRLENMESİ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952107" y="2638045"/>
            <a:ext cx="7654565" cy="3611926"/>
          </a:xfrm>
        </p:spPr>
        <p:txBody>
          <a:bodyPr>
            <a:normAutofit/>
          </a:bodyPr>
          <a:lstStyle/>
          <a:p>
            <a:r>
              <a:rPr lang="tr-TR" dirty="0"/>
              <a:t>Penisilin G 300.000- 1.000.000 U/kg/gün </a:t>
            </a:r>
          </a:p>
          <a:p>
            <a:pPr lvl="1"/>
            <a:r>
              <a:rPr lang="tr-TR" dirty="0" err="1"/>
              <a:t>Amanitinin</a:t>
            </a:r>
            <a:r>
              <a:rPr lang="tr-TR" dirty="0"/>
              <a:t> </a:t>
            </a:r>
            <a:r>
              <a:rPr lang="tr-TR" dirty="0" err="1"/>
              <a:t>hepatositlere</a:t>
            </a:r>
            <a:r>
              <a:rPr lang="tr-TR" dirty="0"/>
              <a:t> girmesini engeller ve toksinin serum proteinlerinden ayrılmasını sağlayarak böbrek yoluyla atılımını arttırır.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 err="1"/>
              <a:t>Silibinin</a:t>
            </a:r>
            <a:r>
              <a:rPr lang="tr-TR" dirty="0"/>
              <a:t> / </a:t>
            </a:r>
            <a:r>
              <a:rPr lang="tr-TR" dirty="0" err="1"/>
              <a:t>Silmarin</a:t>
            </a:r>
            <a:r>
              <a:rPr lang="tr-TR" dirty="0"/>
              <a:t> (Deve dikeni ekstreleri);  Penisilin G’ den daha etkili (mekanizma benzer)</a:t>
            </a:r>
          </a:p>
          <a:p>
            <a:pPr lvl="1"/>
            <a:r>
              <a:rPr lang="tr-TR" dirty="0"/>
              <a:t>5 </a:t>
            </a:r>
            <a:r>
              <a:rPr lang="tr-TR" dirty="0" smtClean="0"/>
              <a:t>mg/kg </a:t>
            </a:r>
            <a:r>
              <a:rPr lang="tr-TR" i="1" dirty="0"/>
              <a:t>1 saatte yükleme</a:t>
            </a:r>
            <a:r>
              <a:rPr lang="tr-TR" dirty="0" smtClean="0"/>
              <a:t>, </a:t>
            </a:r>
            <a:r>
              <a:rPr lang="tr-TR" dirty="0"/>
              <a:t>20 </a:t>
            </a:r>
            <a:r>
              <a:rPr lang="tr-TR" dirty="0" smtClean="0"/>
              <a:t>mg/kg/gün </a:t>
            </a:r>
            <a:r>
              <a:rPr lang="tr-TR" dirty="0"/>
              <a:t>idame, 3-4 gün süreyle </a:t>
            </a:r>
            <a:endParaRPr lang="tr-TR" dirty="0" smtClean="0"/>
          </a:p>
          <a:p>
            <a:pPr lvl="1"/>
            <a:endParaRPr lang="tr-TR" dirty="0"/>
          </a:p>
          <a:p>
            <a:r>
              <a:rPr lang="tr-TR" dirty="0"/>
              <a:t>Bu tedaviler, sıklıkla NAC ile kombine edilir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2840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MANTAR ZEHİRLENMESİ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/>
              <a:t>Prognoz</a:t>
            </a:r>
            <a:r>
              <a:rPr lang="tr-TR" sz="2400" dirty="0"/>
              <a:t> oldukça kötü</a:t>
            </a:r>
          </a:p>
          <a:p>
            <a:r>
              <a:rPr lang="tr-TR" sz="2400" dirty="0" err="1"/>
              <a:t>Transplantasyonsuz</a:t>
            </a:r>
            <a:r>
              <a:rPr lang="tr-TR" sz="2400" dirty="0"/>
              <a:t> sağ kalım çok düşük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2882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81839" y="964692"/>
            <a:ext cx="5937755" cy="1188720"/>
          </a:xfrm>
        </p:spPr>
        <p:txBody>
          <a:bodyPr/>
          <a:lstStyle/>
          <a:p>
            <a:r>
              <a:rPr lang="tr-TR" altLang="tr-TR" dirty="0"/>
              <a:t>İLAÇ İLİŞKİLİ HEPATOTOKSİSİTE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093509" y="2638045"/>
            <a:ext cx="6450291" cy="3451670"/>
          </a:xfrm>
        </p:spPr>
        <p:txBody>
          <a:bodyPr/>
          <a:lstStyle/>
          <a:p>
            <a:r>
              <a:rPr lang="tr-TR" sz="2000" dirty="0" err="1"/>
              <a:t>Hepatotoksik</a:t>
            </a:r>
            <a:r>
              <a:rPr lang="tr-TR" sz="2000" dirty="0"/>
              <a:t> çok sayıda ilaç var</a:t>
            </a:r>
          </a:p>
          <a:p>
            <a:r>
              <a:rPr lang="tr-TR" sz="2000" dirty="0" err="1"/>
              <a:t>Asetaminofen</a:t>
            </a:r>
            <a:r>
              <a:rPr lang="tr-TR" sz="2000" dirty="0"/>
              <a:t> dışı ilaçlarla görülen </a:t>
            </a:r>
            <a:r>
              <a:rPr lang="tr-TR" sz="2000" dirty="0" err="1"/>
              <a:t>toksisite</a:t>
            </a:r>
            <a:r>
              <a:rPr lang="tr-TR" sz="2000" dirty="0"/>
              <a:t> sıklıkla doz ilişkili değil</a:t>
            </a:r>
          </a:p>
          <a:p>
            <a:pPr lvl="1"/>
            <a:r>
              <a:rPr lang="tr-TR" sz="2000" dirty="0" err="1"/>
              <a:t>İdiosenkrotik</a:t>
            </a:r>
            <a:r>
              <a:rPr lang="tr-TR" sz="2000" dirty="0"/>
              <a:t> ilaç </a:t>
            </a:r>
            <a:r>
              <a:rPr lang="tr-TR" sz="2000" dirty="0" err="1"/>
              <a:t>hepatotoksisitesi</a:t>
            </a:r>
            <a:r>
              <a:rPr lang="tr-TR" sz="2000" dirty="0"/>
              <a:t>; ilaç alındıktan sonraki 6 ay </a:t>
            </a:r>
            <a:r>
              <a:rPr lang="tr-TR" sz="2000" dirty="0" err="1"/>
              <a:t>içersinde</a:t>
            </a:r>
            <a:r>
              <a:rPr lang="tr-TR" sz="2000" dirty="0"/>
              <a:t> görülebilir.</a:t>
            </a:r>
          </a:p>
          <a:p>
            <a:pPr lvl="1"/>
            <a:r>
              <a:rPr lang="tr-TR" sz="2000" dirty="0" smtClean="0"/>
              <a:t>doz </a:t>
            </a:r>
            <a:r>
              <a:rPr lang="tr-TR" sz="2000" dirty="0"/>
              <a:t>ve kullanım süresi ile ilişkili değil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500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98655" y="625327"/>
            <a:ext cx="5937755" cy="1188720"/>
          </a:xfrm>
        </p:spPr>
        <p:txBody>
          <a:bodyPr/>
          <a:lstStyle/>
          <a:p>
            <a:r>
              <a:rPr lang="tr-TR" altLang="tr-TR" dirty="0"/>
              <a:t>İLAÇ İLİŞKİLİ HEPATOTOKSİSİTE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838986" y="2251545"/>
            <a:ext cx="7428322" cy="3875877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Arial" charset="0"/>
              <a:buChar char="•"/>
              <a:defRPr/>
            </a:pPr>
            <a:r>
              <a:rPr lang="tr-TR" sz="3000" dirty="0"/>
              <a:t>“</a:t>
            </a:r>
            <a:r>
              <a:rPr lang="tr-TR" sz="2800" dirty="0" err="1"/>
              <a:t>Herbal</a:t>
            </a:r>
            <a:r>
              <a:rPr lang="tr-TR" sz="2800" dirty="0"/>
              <a:t> preparatlar” ve </a:t>
            </a:r>
            <a:r>
              <a:rPr lang="tr-TR" sz="2800" dirty="0" err="1"/>
              <a:t>nutrisyonel</a:t>
            </a:r>
            <a:r>
              <a:rPr lang="tr-TR" sz="2800" dirty="0"/>
              <a:t> destek preparatlarının </a:t>
            </a:r>
            <a:r>
              <a:rPr lang="tr-TR" sz="2800" dirty="0" err="1"/>
              <a:t>etyolojideki</a:t>
            </a:r>
            <a:r>
              <a:rPr lang="tr-TR" sz="2800" dirty="0"/>
              <a:t> yeri giderek artmakta.</a:t>
            </a:r>
          </a:p>
          <a:p>
            <a:pPr algn="just">
              <a:buFont typeface="Arial" charset="0"/>
              <a:buChar char="•"/>
              <a:defRPr/>
            </a:pPr>
            <a:r>
              <a:rPr lang="tr-TR" sz="2800" dirty="0" err="1"/>
              <a:t>İdiosenkrotik</a:t>
            </a:r>
            <a:r>
              <a:rPr lang="tr-TR" sz="2800" dirty="0"/>
              <a:t> ilaç reaksiyonlarının;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tr-TR" sz="2800" dirty="0"/>
              <a:t>Spesifik antidot tedavileri yok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tr-TR" sz="2800" dirty="0" err="1"/>
              <a:t>Kortikosteroidler</a:t>
            </a:r>
            <a:r>
              <a:rPr lang="tr-TR" sz="2800" dirty="0"/>
              <a:t>; yalnızca ilaç </a:t>
            </a:r>
            <a:r>
              <a:rPr lang="tr-TR" sz="2800" dirty="0" err="1"/>
              <a:t>hipersensitivite</a:t>
            </a:r>
            <a:r>
              <a:rPr lang="tr-TR" sz="2800" dirty="0"/>
              <a:t> reaksiyonu da söz konusuysa verilmeli “</a:t>
            </a:r>
            <a:r>
              <a:rPr lang="tr-TR" sz="2800" dirty="0" err="1"/>
              <a:t>Drug</a:t>
            </a:r>
            <a:r>
              <a:rPr lang="tr-TR" sz="2800" dirty="0"/>
              <a:t> </a:t>
            </a:r>
            <a:r>
              <a:rPr lang="tr-TR" sz="2800" dirty="0" err="1"/>
              <a:t>rush</a:t>
            </a:r>
            <a:r>
              <a:rPr lang="tr-TR" sz="2800" dirty="0"/>
              <a:t> </a:t>
            </a:r>
            <a:r>
              <a:rPr lang="tr-TR" sz="2800" dirty="0" err="1"/>
              <a:t>with</a:t>
            </a:r>
            <a:r>
              <a:rPr lang="tr-TR" sz="2800" dirty="0"/>
              <a:t> </a:t>
            </a:r>
            <a:r>
              <a:rPr lang="tr-TR" sz="2800" dirty="0" err="1"/>
              <a:t>eosinophilia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systemic</a:t>
            </a:r>
            <a:r>
              <a:rPr lang="tr-TR" sz="2800" dirty="0"/>
              <a:t> </a:t>
            </a:r>
            <a:r>
              <a:rPr lang="tr-TR" sz="2800" dirty="0" err="1"/>
              <a:t>symptoms</a:t>
            </a:r>
            <a:r>
              <a:rPr lang="tr-TR" sz="2800" dirty="0"/>
              <a:t>”</a:t>
            </a:r>
          </a:p>
          <a:p>
            <a:pPr algn="just">
              <a:buFont typeface="Arial" charset="0"/>
              <a:buChar char="•"/>
              <a:defRPr/>
            </a:pPr>
            <a:r>
              <a:rPr lang="tr-TR" sz="2800" dirty="0"/>
              <a:t>Tedavi temelde; diğer AKY nedenlerinin ekarte edilmesi ve sonrasında muhtemel </a:t>
            </a:r>
            <a:r>
              <a:rPr lang="tr-TR" sz="2800" dirty="0" err="1"/>
              <a:t>toksik</a:t>
            </a:r>
            <a:r>
              <a:rPr lang="tr-TR" sz="2800" dirty="0"/>
              <a:t> ajanların mümkün olan en kısa sürede kesilmesidir.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7950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1204" y="295388"/>
            <a:ext cx="5937755" cy="1188720"/>
          </a:xfrm>
        </p:spPr>
        <p:txBody>
          <a:bodyPr/>
          <a:lstStyle/>
          <a:p>
            <a:r>
              <a:rPr lang="tr-TR" altLang="tr-TR" dirty="0"/>
              <a:t>İLAÇ İLİŞKİLİ HEPATOTOKSİSİTE</a:t>
            </a:r>
            <a:endParaRPr lang="tr-TR" dirty="0"/>
          </a:p>
        </p:txBody>
      </p:sp>
      <p:pic>
        <p:nvPicPr>
          <p:cNvPr id="5" name="İçerik Yer Tutucusu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787" y="1644364"/>
            <a:ext cx="6828588" cy="4959224"/>
          </a:xfrm>
        </p:spPr>
      </p:pic>
    </p:spTree>
    <p:extLst>
      <p:ext uri="{BB962C8B-B14F-4D97-AF65-F5344CB8AC3E}">
        <p14:creationId xmlns:p14="http://schemas.microsoft.com/office/powerpoint/2010/main" val="81485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VİRAL HEPATİTLER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917322" y="2638045"/>
            <a:ext cx="7315199" cy="3696767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tr-TR" sz="2700" dirty="0"/>
              <a:t>Tüm </a:t>
            </a:r>
            <a:r>
              <a:rPr lang="tr-TR" sz="2700" dirty="0" err="1" smtClean="0"/>
              <a:t>AKY’li</a:t>
            </a:r>
            <a:r>
              <a:rPr lang="tr-TR" sz="2700" dirty="0" smtClean="0"/>
              <a:t> </a:t>
            </a:r>
            <a:r>
              <a:rPr lang="tr-TR" sz="2700" dirty="0"/>
              <a:t>olgularda;</a:t>
            </a:r>
          </a:p>
          <a:p>
            <a:pPr lvl="1">
              <a:lnSpc>
                <a:spcPct val="90000"/>
              </a:lnSpc>
              <a:buFont typeface="Arial" charset="0"/>
              <a:buChar char="–"/>
              <a:defRPr/>
            </a:pPr>
            <a:r>
              <a:rPr lang="tr-TR" sz="2400" dirty="0"/>
              <a:t>Kesin olarak diğer </a:t>
            </a:r>
            <a:r>
              <a:rPr lang="tr-TR" sz="2400" dirty="0" err="1"/>
              <a:t>etyolojik</a:t>
            </a:r>
            <a:r>
              <a:rPr lang="tr-TR" sz="2400" dirty="0"/>
              <a:t> nedenler ortaya konmuş olsa bile;</a:t>
            </a:r>
          </a:p>
          <a:p>
            <a:pPr lvl="2">
              <a:lnSpc>
                <a:spcPct val="90000"/>
              </a:lnSpc>
              <a:buFont typeface="Arial" charset="0"/>
              <a:buChar char="•"/>
              <a:defRPr/>
            </a:pPr>
            <a:r>
              <a:rPr lang="tr-TR" sz="2000" dirty="0"/>
              <a:t>Akut </a:t>
            </a:r>
            <a:r>
              <a:rPr lang="tr-TR" sz="2000" dirty="0" err="1"/>
              <a:t>viral</a:t>
            </a:r>
            <a:r>
              <a:rPr lang="tr-TR" sz="2000" dirty="0"/>
              <a:t> enfeksiyon için </a:t>
            </a:r>
            <a:r>
              <a:rPr lang="tr-TR" sz="2000" dirty="0" err="1"/>
              <a:t>serolojik</a:t>
            </a:r>
            <a:r>
              <a:rPr lang="tr-TR" sz="2000" dirty="0"/>
              <a:t> inceleme şarttır</a:t>
            </a:r>
          </a:p>
          <a:p>
            <a:pPr lvl="1">
              <a:lnSpc>
                <a:spcPct val="90000"/>
              </a:lnSpc>
              <a:buFont typeface="Arial" charset="0"/>
              <a:buChar char="–"/>
              <a:defRPr/>
            </a:pPr>
            <a:r>
              <a:rPr lang="tr-TR" sz="2400" dirty="0" smtClean="0"/>
              <a:t>Hepatit </a:t>
            </a:r>
            <a:r>
              <a:rPr lang="tr-TR" sz="2400" dirty="0"/>
              <a:t>D ye bağlı yetmezlik </a:t>
            </a:r>
            <a:r>
              <a:rPr lang="tr-TR" sz="2400" dirty="0" err="1"/>
              <a:t>prevalans</a:t>
            </a:r>
            <a:r>
              <a:rPr lang="tr-TR" sz="2400" dirty="0"/>
              <a:t>/</a:t>
            </a:r>
            <a:r>
              <a:rPr lang="tr-TR" sz="2400" dirty="0" err="1"/>
              <a:t>insidansı</a:t>
            </a:r>
            <a:r>
              <a:rPr lang="tr-TR" sz="2400" dirty="0"/>
              <a:t> bilinmiyor. </a:t>
            </a:r>
          </a:p>
          <a:p>
            <a:pPr lvl="1">
              <a:lnSpc>
                <a:spcPct val="90000"/>
              </a:lnSpc>
              <a:buFont typeface="Arial" charset="0"/>
              <a:buChar char="–"/>
              <a:defRPr/>
            </a:pPr>
            <a:r>
              <a:rPr lang="tr-TR" sz="2400" dirty="0"/>
              <a:t>HEV; endemik bölgelerde </a:t>
            </a:r>
            <a:r>
              <a:rPr lang="tr-TR" sz="2400" dirty="0" smtClean="0"/>
              <a:t>AKY’ </a:t>
            </a:r>
            <a:r>
              <a:rPr lang="tr-TR" sz="2400" dirty="0" err="1"/>
              <a:t>nin</a:t>
            </a:r>
            <a:r>
              <a:rPr lang="tr-TR" sz="2400" dirty="0"/>
              <a:t> sık görülen nedeni</a:t>
            </a:r>
          </a:p>
          <a:p>
            <a:pPr lvl="2">
              <a:lnSpc>
                <a:spcPct val="90000"/>
              </a:lnSpc>
              <a:buFont typeface="Arial" charset="0"/>
              <a:buChar char="•"/>
              <a:defRPr/>
            </a:pPr>
            <a:r>
              <a:rPr lang="tr-TR" sz="2000" dirty="0"/>
              <a:t>Gebelerde </a:t>
            </a:r>
            <a:r>
              <a:rPr lang="tr-TR" sz="2000" dirty="0" err="1"/>
              <a:t>prognoz</a:t>
            </a:r>
            <a:r>
              <a:rPr lang="tr-TR" sz="2000" dirty="0"/>
              <a:t> oldukça kötü</a:t>
            </a:r>
          </a:p>
          <a:p>
            <a:pPr lvl="2">
              <a:lnSpc>
                <a:spcPct val="90000"/>
              </a:lnSpc>
              <a:buFont typeface="Arial" charset="0"/>
              <a:buChar char="•"/>
              <a:defRPr/>
            </a:pPr>
            <a:r>
              <a:rPr lang="tr-TR" sz="2000" dirty="0"/>
              <a:t>Pakistan, Meksika, Rusya, Hindistan, Kuzey Afrika, Orta ve Güney Asya’ya seyahat sonrası gelişen </a:t>
            </a:r>
            <a:r>
              <a:rPr lang="tr-TR" sz="2000" dirty="0" smtClean="0"/>
              <a:t>AKY </a:t>
            </a:r>
            <a:r>
              <a:rPr lang="tr-TR" sz="2000" dirty="0"/>
              <a:t>olgularında akla gelmeli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5043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VİRAL HEPATİTLER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914401" y="2638044"/>
            <a:ext cx="7051248" cy="3687341"/>
          </a:xfrm>
        </p:spPr>
        <p:txBody>
          <a:bodyPr/>
          <a:lstStyle/>
          <a:p>
            <a:pPr>
              <a:defRPr/>
            </a:pPr>
            <a:r>
              <a:rPr lang="tr-TR" dirty="0"/>
              <a:t>Hepatit A;</a:t>
            </a:r>
          </a:p>
          <a:p>
            <a:pPr marL="0" indent="0">
              <a:buNone/>
              <a:defRPr/>
            </a:pPr>
            <a:r>
              <a:rPr lang="tr-TR" dirty="0"/>
              <a:t>– Gelişmiş ülkelerde yoğun aşılama programları ile az sıklıkla görülmektedir.</a:t>
            </a:r>
          </a:p>
          <a:p>
            <a:pPr marL="0" indent="0">
              <a:buNone/>
              <a:defRPr/>
            </a:pPr>
            <a:r>
              <a:rPr lang="tr-TR" dirty="0"/>
              <a:t>– Dünyada yılda 1.5 milyon olgu görülmekle birlikte bunların ancak %1’inden azında AKY görülmektedir.</a:t>
            </a:r>
          </a:p>
          <a:p>
            <a:pPr marL="0" indent="0">
              <a:buNone/>
              <a:defRPr/>
            </a:pPr>
            <a:r>
              <a:rPr lang="tr-TR" dirty="0"/>
              <a:t> – Gençlerde </a:t>
            </a:r>
            <a:r>
              <a:rPr lang="tr-TR" dirty="0" err="1"/>
              <a:t>hiperakut</a:t>
            </a:r>
            <a:r>
              <a:rPr lang="tr-TR" dirty="0"/>
              <a:t> ve akut formu görülürken </a:t>
            </a:r>
          </a:p>
          <a:p>
            <a:pPr marL="0" indent="0">
              <a:buNone/>
              <a:defRPr/>
            </a:pPr>
            <a:r>
              <a:rPr lang="tr-TR" dirty="0"/>
              <a:t>– Yaşlılarda daha çok </a:t>
            </a:r>
            <a:r>
              <a:rPr lang="tr-TR" dirty="0" err="1"/>
              <a:t>subakut</a:t>
            </a:r>
            <a:r>
              <a:rPr lang="tr-TR" dirty="0"/>
              <a:t> formu görülmektedir ve daha kötü gidişlidir.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5585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09740" y="964692"/>
            <a:ext cx="5937755" cy="1188720"/>
          </a:xfrm>
        </p:spPr>
        <p:txBody>
          <a:bodyPr/>
          <a:lstStyle/>
          <a:p>
            <a:r>
              <a:rPr lang="tr-TR" altLang="tr-TR" dirty="0"/>
              <a:t>VİRAL HEPATİTLER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791852" y="2638044"/>
            <a:ext cx="7249211" cy="3743901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tr-TR" altLang="tr-TR" dirty="0"/>
              <a:t>Hepatit B; 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tr-TR" altLang="tr-TR" dirty="0"/>
              <a:t>Avrupa’da AKY olgularının yaklaşık %30’unu oluştururken, Asya, Afrika ve Amazon bölgesinde ana nedeni oluşturmaktadır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tr-TR" altLang="tr-TR" dirty="0"/>
              <a:t>Aşılamanın giderek artmasıyla birlikte Dünyada hepatit B </a:t>
            </a:r>
            <a:r>
              <a:rPr lang="tr-TR" altLang="tr-TR" dirty="0" err="1"/>
              <a:t>insidansı</a:t>
            </a:r>
            <a:r>
              <a:rPr lang="tr-TR" altLang="tr-TR" dirty="0"/>
              <a:t> azalmaya başlamıştır. </a:t>
            </a:r>
            <a:endParaRPr lang="tr-TR" altLang="tr-TR" sz="1600" dirty="0"/>
          </a:p>
          <a:p>
            <a:r>
              <a:rPr lang="tr-TR" dirty="0"/>
              <a:t>Kemoterapi-</a:t>
            </a:r>
            <a:r>
              <a:rPr lang="tr-TR" dirty="0" err="1"/>
              <a:t>immunsupresyon</a:t>
            </a:r>
            <a:r>
              <a:rPr lang="tr-TR" dirty="0"/>
              <a:t> alan k</a:t>
            </a:r>
            <a:r>
              <a:rPr lang="tr-TR" dirty="0" smtClean="0"/>
              <a:t>ronik </a:t>
            </a:r>
            <a:r>
              <a:rPr lang="tr-TR" dirty="0"/>
              <a:t>veya </a:t>
            </a:r>
            <a:r>
              <a:rPr lang="tr-TR" dirty="0" err="1"/>
              <a:t>inaktif</a:t>
            </a:r>
            <a:r>
              <a:rPr lang="tr-TR" dirty="0"/>
              <a:t> hepatit B </a:t>
            </a:r>
            <a:r>
              <a:rPr lang="tr-TR" dirty="0" err="1"/>
              <a:t>li</a:t>
            </a:r>
            <a:r>
              <a:rPr lang="tr-TR" dirty="0"/>
              <a:t> olgularda;</a:t>
            </a:r>
          </a:p>
          <a:p>
            <a:pPr lvl="2"/>
            <a:r>
              <a:rPr lang="tr-TR" dirty="0"/>
              <a:t>HBV </a:t>
            </a:r>
            <a:r>
              <a:rPr lang="tr-TR" dirty="0" err="1" smtClean="0"/>
              <a:t>reaktivasyonuna</a:t>
            </a:r>
            <a:r>
              <a:rPr lang="tr-TR" dirty="0" smtClean="0"/>
              <a:t> (%</a:t>
            </a:r>
            <a:r>
              <a:rPr lang="tr-TR" dirty="0"/>
              <a:t>20-50) bağlı </a:t>
            </a:r>
            <a:r>
              <a:rPr lang="tr-TR" dirty="0" smtClean="0"/>
              <a:t>AKY </a:t>
            </a:r>
            <a:r>
              <a:rPr lang="tr-TR" dirty="0"/>
              <a:t>gelişebilir. (total </a:t>
            </a:r>
            <a:r>
              <a:rPr lang="tr-TR" dirty="0" err="1"/>
              <a:t>mortalite</a:t>
            </a:r>
            <a:r>
              <a:rPr lang="tr-TR" dirty="0"/>
              <a:t>  %5-12)</a:t>
            </a:r>
          </a:p>
          <a:p>
            <a:pPr lvl="2"/>
            <a:r>
              <a:rPr lang="tr-TR" dirty="0" err="1"/>
              <a:t>Pre-emptif</a:t>
            </a:r>
            <a:r>
              <a:rPr lang="tr-TR" dirty="0"/>
              <a:t> </a:t>
            </a:r>
            <a:r>
              <a:rPr lang="tr-TR" dirty="0" err="1"/>
              <a:t>tdv</a:t>
            </a:r>
            <a:r>
              <a:rPr lang="tr-TR" dirty="0"/>
              <a:t> önemli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694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VİRAL HEPATİTLER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923827" y="2638045"/>
            <a:ext cx="6619973" cy="3696767"/>
          </a:xfrm>
        </p:spPr>
        <p:txBody>
          <a:bodyPr/>
          <a:lstStyle/>
          <a:p>
            <a:r>
              <a:rPr lang="tr-TR" sz="2000" dirty="0" err="1"/>
              <a:t>Herpes</a:t>
            </a:r>
            <a:r>
              <a:rPr lang="tr-TR" sz="2000" dirty="0"/>
              <a:t> </a:t>
            </a:r>
            <a:r>
              <a:rPr lang="tr-TR" sz="2000" dirty="0" err="1"/>
              <a:t>simpleks</a:t>
            </a:r>
            <a:r>
              <a:rPr lang="tr-TR" sz="2000" dirty="0"/>
              <a:t> </a:t>
            </a:r>
            <a:r>
              <a:rPr lang="tr-TR" sz="2000" dirty="0" err="1"/>
              <a:t>virus</a:t>
            </a:r>
            <a:r>
              <a:rPr lang="tr-TR" sz="2000" dirty="0"/>
              <a:t> enfeksiyonuna bağlı AKY;</a:t>
            </a:r>
          </a:p>
          <a:p>
            <a:r>
              <a:rPr lang="tr-TR" sz="2000" dirty="0"/>
              <a:t>Gebeler (sıklıkla 3. </a:t>
            </a:r>
            <a:r>
              <a:rPr lang="tr-TR" sz="2000" dirty="0" err="1"/>
              <a:t>trimester</a:t>
            </a:r>
            <a:r>
              <a:rPr lang="tr-TR" sz="2000" dirty="0"/>
              <a:t>) ve </a:t>
            </a:r>
            <a:r>
              <a:rPr lang="tr-TR" sz="2000" dirty="0" err="1"/>
              <a:t>immunsupresif</a:t>
            </a:r>
            <a:r>
              <a:rPr lang="tr-TR" sz="2000" dirty="0"/>
              <a:t> hastalar artmış riske sahip</a:t>
            </a:r>
          </a:p>
          <a:p>
            <a:r>
              <a:rPr lang="tr-TR" sz="2000" dirty="0"/>
              <a:t>%50 olguda cilt-dudak lezyonları var</a:t>
            </a:r>
          </a:p>
          <a:p>
            <a:r>
              <a:rPr lang="tr-TR" sz="2000" dirty="0"/>
              <a:t>Karaciğer biyopsisi tanıda yardımcı olabilir.</a:t>
            </a:r>
          </a:p>
          <a:p>
            <a:r>
              <a:rPr lang="tr-TR" sz="2000" dirty="0"/>
              <a:t>HSV şüphesi olan veya </a:t>
            </a:r>
            <a:r>
              <a:rPr lang="tr-TR" sz="2000" dirty="0" err="1"/>
              <a:t>dökümante</a:t>
            </a:r>
            <a:r>
              <a:rPr lang="tr-TR" sz="2000" dirty="0"/>
              <a:t> olan AKY </a:t>
            </a:r>
            <a:r>
              <a:rPr lang="tr-TR" sz="2000" dirty="0" err="1"/>
              <a:t>li</a:t>
            </a:r>
            <a:r>
              <a:rPr lang="tr-TR" sz="2000" dirty="0"/>
              <a:t> olgularda </a:t>
            </a:r>
            <a:r>
              <a:rPr lang="tr-TR" sz="2000" dirty="0" err="1"/>
              <a:t>asiklovir</a:t>
            </a:r>
            <a:r>
              <a:rPr lang="tr-TR" sz="2000" dirty="0"/>
              <a:t> başlanmalıdır.(5-10 mg/kg, 8 saat de bir, en az 7 gün)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6818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WİLSON HASTALIĞI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857839" y="2638045"/>
            <a:ext cx="6685961" cy="3216000"/>
          </a:xfrm>
        </p:spPr>
        <p:txBody>
          <a:bodyPr/>
          <a:lstStyle/>
          <a:p>
            <a:r>
              <a:rPr lang="tr-TR" altLang="tr-TR" sz="2000" dirty="0"/>
              <a:t>ABD’de tüm </a:t>
            </a:r>
            <a:r>
              <a:rPr lang="tr-TR" altLang="tr-TR" sz="2000" dirty="0" err="1"/>
              <a:t>AKY’lerin</a:t>
            </a:r>
            <a:r>
              <a:rPr lang="tr-TR" altLang="tr-TR" sz="2000" dirty="0"/>
              <a:t> %2-3’ü Wilson Hastalığına bağlı</a:t>
            </a:r>
          </a:p>
          <a:p>
            <a:r>
              <a:rPr lang="tr-TR" altLang="tr-TR" sz="2000" dirty="0" err="1"/>
              <a:t>Fulminan</a:t>
            </a:r>
            <a:r>
              <a:rPr lang="tr-TR" altLang="tr-TR" sz="2000" dirty="0"/>
              <a:t> </a:t>
            </a:r>
            <a:r>
              <a:rPr lang="tr-TR" altLang="tr-TR" sz="2000" dirty="0" err="1"/>
              <a:t>prezantasyonlu</a:t>
            </a:r>
            <a:r>
              <a:rPr lang="tr-TR" altLang="tr-TR" sz="2000" dirty="0"/>
              <a:t> Wilson Hastalığı transplantasyon yapılmazsa neredeyse %100 </a:t>
            </a:r>
            <a:r>
              <a:rPr lang="tr-TR" altLang="tr-TR" sz="2000" dirty="0" err="1"/>
              <a:t>fatal</a:t>
            </a:r>
            <a:endParaRPr lang="tr-TR" altLang="tr-TR" sz="2000" dirty="0"/>
          </a:p>
          <a:p>
            <a:r>
              <a:rPr lang="tr-TR" altLang="tr-TR" sz="2000" dirty="0"/>
              <a:t>AKY ile </a:t>
            </a:r>
            <a:r>
              <a:rPr lang="tr-TR" altLang="tr-TR" sz="2000" dirty="0" err="1"/>
              <a:t>prezente</a:t>
            </a:r>
            <a:r>
              <a:rPr lang="tr-TR" altLang="tr-TR" sz="2000" dirty="0"/>
              <a:t> olan olguların % 50’sinde Kayser-</a:t>
            </a:r>
            <a:r>
              <a:rPr lang="tr-TR" altLang="tr-TR" sz="2000" dirty="0" err="1"/>
              <a:t>Fleischer</a:t>
            </a:r>
            <a:r>
              <a:rPr lang="tr-TR" altLang="tr-TR" sz="2000" dirty="0"/>
              <a:t> halkası(+)</a:t>
            </a:r>
          </a:p>
          <a:p>
            <a:r>
              <a:rPr lang="tr-TR" altLang="tr-TR" sz="2000" dirty="0" err="1"/>
              <a:t>Seruloplazmin</a:t>
            </a:r>
            <a:r>
              <a:rPr lang="tr-TR" altLang="tr-TR" sz="2000" dirty="0"/>
              <a:t> %85 olguda belirgin düşük</a:t>
            </a:r>
          </a:p>
          <a:p>
            <a:pPr lvl="1"/>
            <a:r>
              <a:rPr lang="tr-TR" altLang="tr-TR" sz="1800" dirty="0"/>
              <a:t>%15 olguda N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555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WİLSON HASTALIĞI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61913" y="2638045"/>
            <a:ext cx="7081887" cy="3385683"/>
          </a:xfrm>
        </p:spPr>
        <p:txBody>
          <a:bodyPr/>
          <a:lstStyle/>
          <a:p>
            <a:r>
              <a:rPr lang="tr-TR" altLang="tr-TR" sz="2000" dirty="0" err="1"/>
              <a:t>AKY’nin</a:t>
            </a:r>
            <a:r>
              <a:rPr lang="tr-TR" altLang="tr-TR" sz="2000" dirty="0"/>
              <a:t> Wilson Hastalığına bağlı olduğunu düşündüren güçlü yol göstericiler;</a:t>
            </a:r>
          </a:p>
          <a:p>
            <a:pPr lvl="1"/>
            <a:r>
              <a:rPr lang="tr-TR" altLang="tr-TR" sz="1800" dirty="0"/>
              <a:t>Çok düşük ALP ve ürik asit düzeyleri</a:t>
            </a:r>
          </a:p>
          <a:p>
            <a:pPr lvl="1"/>
            <a:r>
              <a:rPr lang="tr-TR" altLang="tr-TR" sz="1800" dirty="0" smtClean="0"/>
              <a:t>ALP (IU/L) / </a:t>
            </a:r>
            <a:r>
              <a:rPr lang="tr-TR" altLang="tr-TR" sz="1800" dirty="0" err="1"/>
              <a:t>Bilirubin</a:t>
            </a:r>
            <a:r>
              <a:rPr lang="tr-TR" altLang="tr-TR" sz="1800" dirty="0"/>
              <a:t>(mg/</a:t>
            </a:r>
            <a:r>
              <a:rPr lang="tr-TR" altLang="tr-TR" sz="1800" dirty="0" err="1"/>
              <a:t>dL</a:t>
            </a:r>
            <a:r>
              <a:rPr lang="tr-TR" altLang="tr-TR" sz="1800" dirty="0"/>
              <a:t>)</a:t>
            </a:r>
            <a:r>
              <a:rPr lang="tr-TR" altLang="tr-TR" sz="1800" dirty="0" smtClean="0"/>
              <a:t> &lt; 4 </a:t>
            </a:r>
          </a:p>
          <a:p>
            <a:pPr lvl="1"/>
            <a:r>
              <a:rPr lang="tr-TR" altLang="tr-TR" sz="1800" dirty="0" smtClean="0"/>
              <a:t>AST </a:t>
            </a:r>
            <a:r>
              <a:rPr lang="tr-TR" altLang="tr-TR" sz="1800" dirty="0"/>
              <a:t>/ ALT &gt; </a:t>
            </a:r>
            <a:r>
              <a:rPr lang="tr-TR" altLang="tr-TR" sz="1800" dirty="0" smtClean="0"/>
              <a:t>2.2</a:t>
            </a:r>
            <a:endParaRPr lang="tr-TR" altLang="tr-TR" sz="1800" dirty="0"/>
          </a:p>
          <a:p>
            <a:r>
              <a:rPr lang="tr-TR" altLang="tr-TR" sz="2000" dirty="0" err="1"/>
              <a:t>Renal</a:t>
            </a:r>
            <a:r>
              <a:rPr lang="tr-TR" altLang="tr-TR" sz="2000" dirty="0"/>
              <a:t> fonksiyon bozukluğu sıklıkla görülür.</a:t>
            </a:r>
          </a:p>
          <a:p>
            <a:pPr lvl="1"/>
            <a:r>
              <a:rPr lang="tr-TR" altLang="tr-TR" sz="1800" dirty="0"/>
              <a:t>Bakırın </a:t>
            </a:r>
            <a:r>
              <a:rPr lang="tr-TR" altLang="tr-TR" sz="1800" dirty="0" err="1"/>
              <a:t>tübüler</a:t>
            </a:r>
            <a:r>
              <a:rPr lang="tr-TR" altLang="tr-TR" sz="1800" dirty="0"/>
              <a:t> hasar yapıcı etkisi sorumludur.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6109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WİLSON HASTALIĞI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527901" y="2638045"/>
            <a:ext cx="7015899" cy="3310268"/>
          </a:xfrm>
        </p:spPr>
        <p:txBody>
          <a:bodyPr>
            <a:normAutofit lnSpcReduction="10000"/>
          </a:bodyPr>
          <a:lstStyle/>
          <a:p>
            <a:r>
              <a:rPr lang="tr-TR" altLang="tr-TR" sz="2400" dirty="0"/>
              <a:t>Tedavi;</a:t>
            </a:r>
          </a:p>
          <a:p>
            <a:pPr lvl="1"/>
            <a:r>
              <a:rPr lang="tr-TR" altLang="tr-TR" sz="2000" dirty="0"/>
              <a:t>Plazma bakırı hızla düşürülmeli ve ilave </a:t>
            </a:r>
            <a:r>
              <a:rPr lang="tr-TR" altLang="tr-TR" sz="2000" dirty="0" err="1"/>
              <a:t>hemoliz</a:t>
            </a:r>
            <a:r>
              <a:rPr lang="tr-TR" altLang="tr-TR" sz="2000" dirty="0"/>
              <a:t> sınırlanmalı</a:t>
            </a:r>
          </a:p>
          <a:p>
            <a:pPr lvl="2"/>
            <a:r>
              <a:rPr lang="tr-TR" altLang="tr-TR" sz="2000" dirty="0" err="1"/>
              <a:t>Albuminli</a:t>
            </a:r>
            <a:r>
              <a:rPr lang="tr-TR" altLang="tr-TR" sz="2000" dirty="0"/>
              <a:t> diyaliz</a:t>
            </a:r>
          </a:p>
          <a:p>
            <a:pPr lvl="2"/>
            <a:r>
              <a:rPr lang="tr-TR" altLang="tr-TR" sz="2000" dirty="0"/>
              <a:t>Sürekli </a:t>
            </a:r>
            <a:r>
              <a:rPr lang="tr-TR" altLang="tr-TR" sz="2000" dirty="0" err="1"/>
              <a:t>hemofiltrasyon</a:t>
            </a:r>
            <a:endParaRPr lang="tr-TR" altLang="tr-TR" sz="2000" dirty="0"/>
          </a:p>
          <a:p>
            <a:pPr lvl="2"/>
            <a:r>
              <a:rPr lang="tr-TR" altLang="tr-TR" sz="2000" dirty="0" err="1"/>
              <a:t>Plazmaferez</a:t>
            </a:r>
            <a:endParaRPr lang="tr-TR" altLang="tr-TR" sz="2000" dirty="0"/>
          </a:p>
          <a:p>
            <a:pPr lvl="2"/>
            <a:r>
              <a:rPr lang="tr-TR" altLang="tr-TR" sz="2000" dirty="0"/>
              <a:t>Plazma değişimi</a:t>
            </a:r>
          </a:p>
          <a:p>
            <a:pPr lvl="1"/>
            <a:r>
              <a:rPr lang="tr-TR" altLang="tr-TR" sz="2000" dirty="0"/>
              <a:t>Tüm önlemlere rağmen </a:t>
            </a:r>
            <a:r>
              <a:rPr lang="tr-TR" altLang="tr-TR" sz="2000" dirty="0" err="1" smtClean="0"/>
              <a:t>transplantasyonsuz</a:t>
            </a:r>
            <a:r>
              <a:rPr lang="tr-TR" altLang="tr-TR" sz="2000" dirty="0" smtClean="0"/>
              <a:t> </a:t>
            </a:r>
            <a:r>
              <a:rPr lang="tr-TR" altLang="tr-TR" sz="2000" dirty="0"/>
              <a:t>sağ kalım oldukça düşük 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68859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OTOİMMUN HEPATİT(OİH)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defRPr/>
            </a:pPr>
            <a:r>
              <a:rPr lang="tr-TR" altLang="tr-TR" sz="2500" dirty="0" err="1"/>
              <a:t>OİH’de</a:t>
            </a:r>
            <a:r>
              <a:rPr lang="tr-TR" altLang="tr-TR" sz="2500" dirty="0"/>
              <a:t> problem;</a:t>
            </a:r>
          </a:p>
          <a:p>
            <a:pPr lvl="2">
              <a:lnSpc>
                <a:spcPct val="80000"/>
              </a:lnSpc>
              <a:defRPr/>
            </a:pPr>
            <a:r>
              <a:rPr lang="tr-TR" altLang="tr-TR" sz="2000" dirty="0"/>
              <a:t>AKY bulguları ile başvuran hastada önceden tanı konulmamış kronik hastalık-siroz var mı/yok mu?</a:t>
            </a:r>
          </a:p>
          <a:p>
            <a:pPr>
              <a:lnSpc>
                <a:spcPct val="80000"/>
              </a:lnSpc>
              <a:defRPr/>
            </a:pPr>
            <a:r>
              <a:rPr lang="tr-TR" altLang="tr-TR" sz="2200" dirty="0" err="1"/>
              <a:t>Steroid</a:t>
            </a:r>
            <a:r>
              <a:rPr lang="tr-TR" altLang="tr-TR" sz="2200" dirty="0"/>
              <a:t> tedavisi (0,5-1 mg/kg </a:t>
            </a:r>
            <a:r>
              <a:rPr lang="tr-TR" altLang="tr-TR" sz="2200" dirty="0" err="1"/>
              <a:t>prednizolon</a:t>
            </a:r>
            <a:r>
              <a:rPr lang="tr-TR" altLang="tr-TR" sz="2200" dirty="0"/>
              <a:t>)</a:t>
            </a:r>
          </a:p>
          <a:p>
            <a:pPr lvl="1">
              <a:lnSpc>
                <a:spcPct val="80000"/>
              </a:lnSpc>
              <a:defRPr/>
            </a:pPr>
            <a:r>
              <a:rPr lang="tr-TR" altLang="tr-TR" sz="2200" dirty="0" err="1"/>
              <a:t>Otoantikorlar</a:t>
            </a:r>
            <a:r>
              <a:rPr lang="tr-TR" altLang="tr-TR" sz="2200" dirty="0"/>
              <a:t>  negatif olabilir</a:t>
            </a:r>
          </a:p>
          <a:p>
            <a:pPr marL="914400" lvl="2" indent="0">
              <a:lnSpc>
                <a:spcPct val="80000"/>
              </a:lnSpc>
              <a:buNone/>
              <a:defRPr/>
            </a:pPr>
            <a:r>
              <a:rPr lang="tr-TR" altLang="tr-TR" sz="1900" dirty="0"/>
              <a:t>Karaciğer biyopsisi</a:t>
            </a:r>
          </a:p>
          <a:p>
            <a:pPr lvl="3">
              <a:lnSpc>
                <a:spcPct val="80000"/>
              </a:lnSpc>
              <a:defRPr/>
            </a:pPr>
            <a:r>
              <a:rPr lang="tr-TR" altLang="tr-TR" dirty="0" err="1"/>
              <a:t>İnterfaz</a:t>
            </a:r>
            <a:r>
              <a:rPr lang="tr-TR" altLang="tr-TR" dirty="0"/>
              <a:t> hepatit, plazma hücresi </a:t>
            </a:r>
            <a:r>
              <a:rPr lang="tr-TR" altLang="tr-TR" dirty="0" err="1"/>
              <a:t>infiltrasyonu</a:t>
            </a:r>
            <a:r>
              <a:rPr lang="tr-TR" altLang="tr-TR" dirty="0"/>
              <a:t>, </a:t>
            </a:r>
            <a:r>
              <a:rPr lang="tr-TR" altLang="tr-TR" dirty="0" err="1"/>
              <a:t>hepatositlerde</a:t>
            </a:r>
            <a:r>
              <a:rPr lang="tr-TR" altLang="tr-TR" dirty="0"/>
              <a:t> rozet formasyonu tanıya yaklaştırır.</a:t>
            </a:r>
          </a:p>
          <a:p>
            <a:pPr lvl="1">
              <a:lnSpc>
                <a:spcPct val="80000"/>
              </a:lnSpc>
              <a:defRPr/>
            </a:pPr>
            <a:r>
              <a:rPr lang="tr-TR" altLang="tr-TR" sz="2200" dirty="0"/>
              <a:t>Bu olgularda bir taraftan </a:t>
            </a:r>
            <a:r>
              <a:rPr lang="tr-TR" altLang="tr-TR" sz="2200" dirty="0" err="1"/>
              <a:t>steroid</a:t>
            </a:r>
            <a:r>
              <a:rPr lang="tr-TR" altLang="tr-TR" sz="2200" dirty="0"/>
              <a:t> başlanırken diğer taraftan transplantasyon açısından da hazırlık başlanmalı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30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70375" y="370332"/>
            <a:ext cx="5937755" cy="1188720"/>
          </a:xfrm>
        </p:spPr>
        <p:txBody>
          <a:bodyPr/>
          <a:lstStyle/>
          <a:p>
            <a:r>
              <a:rPr lang="tr-TR" altLang="tr-TR" dirty="0"/>
              <a:t>Akut </a:t>
            </a:r>
            <a:r>
              <a:rPr lang="tr-TR" altLang="tr-TR" dirty="0" err="1"/>
              <a:t>İskemik</a:t>
            </a:r>
            <a:r>
              <a:rPr lang="tr-TR" altLang="tr-TR" dirty="0"/>
              <a:t> Hasar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697585" y="2026763"/>
            <a:ext cx="7663990" cy="42420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“Şok karaciğeri” olarak da isimlendirilir. Sıklıkla;</a:t>
            </a:r>
          </a:p>
          <a:p>
            <a:pPr lvl="1">
              <a:defRPr/>
            </a:pPr>
            <a:r>
              <a:rPr lang="tr-TR" dirty="0"/>
              <a:t>Kardiyak </a:t>
            </a:r>
            <a:r>
              <a:rPr lang="tr-TR" dirty="0" err="1"/>
              <a:t>arrest</a:t>
            </a:r>
            <a:r>
              <a:rPr lang="tr-TR" dirty="0"/>
              <a:t> sonrası</a:t>
            </a:r>
          </a:p>
          <a:p>
            <a:pPr lvl="1">
              <a:defRPr/>
            </a:pPr>
            <a:r>
              <a:rPr lang="tr-TR" dirty="0"/>
              <a:t>Ciddi </a:t>
            </a:r>
            <a:r>
              <a:rPr lang="tr-TR" dirty="0" err="1"/>
              <a:t>hipovolemik</a:t>
            </a:r>
            <a:r>
              <a:rPr lang="tr-TR" dirty="0"/>
              <a:t> ve </a:t>
            </a:r>
            <a:r>
              <a:rPr lang="tr-TR" dirty="0" err="1"/>
              <a:t>hipotansif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sonrası</a:t>
            </a:r>
          </a:p>
          <a:p>
            <a:pPr lvl="1">
              <a:defRPr/>
            </a:pPr>
            <a:r>
              <a:rPr lang="tr-TR" dirty="0"/>
              <a:t>Ciddi kalp yetmezliği tablosu ile birlikte görülebilir</a:t>
            </a:r>
            <a:r>
              <a:rPr lang="tr-TR" dirty="0" smtClean="0"/>
              <a:t>.</a:t>
            </a:r>
          </a:p>
          <a:p>
            <a:pPr marL="228600" lvl="1" indent="0">
              <a:buNone/>
              <a:defRPr/>
            </a:pPr>
            <a:endParaRPr lang="tr-TR" dirty="0"/>
          </a:p>
          <a:p>
            <a:pPr>
              <a:defRPr/>
            </a:pPr>
            <a:r>
              <a:rPr lang="tr-TR" dirty="0" err="1" smtClean="0"/>
              <a:t>Aminotransferazlar</a:t>
            </a:r>
            <a:r>
              <a:rPr lang="tr-TR" dirty="0" smtClean="0"/>
              <a:t> </a:t>
            </a:r>
            <a:r>
              <a:rPr lang="tr-TR" dirty="0"/>
              <a:t>çok ciddi oranlarda yükselebilir ve </a:t>
            </a:r>
            <a:r>
              <a:rPr lang="tr-TR" dirty="0" err="1"/>
              <a:t>sirkülatuar</a:t>
            </a:r>
            <a:r>
              <a:rPr lang="tr-TR" dirty="0"/>
              <a:t> problemlerin stabilizasyonu ile bunlar hızla düzelir. </a:t>
            </a:r>
          </a:p>
          <a:p>
            <a:pPr>
              <a:defRPr/>
            </a:pPr>
            <a:r>
              <a:rPr lang="tr-TR" dirty="0"/>
              <a:t>Eş zamanlı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disfonksiyon</a:t>
            </a:r>
            <a:r>
              <a:rPr lang="tr-TR" dirty="0"/>
              <a:t> ve kas </a:t>
            </a:r>
            <a:r>
              <a:rPr lang="tr-TR" dirty="0" err="1"/>
              <a:t>nekrozuda</a:t>
            </a:r>
            <a:r>
              <a:rPr lang="tr-TR" dirty="0"/>
              <a:t> görülür</a:t>
            </a:r>
            <a:r>
              <a:rPr lang="tr-TR" dirty="0" smtClean="0"/>
              <a:t>.</a:t>
            </a:r>
            <a:endParaRPr lang="tr-TR" dirty="0"/>
          </a:p>
          <a:p>
            <a:pPr>
              <a:defRPr/>
            </a:pPr>
            <a:r>
              <a:rPr lang="tr-TR" dirty="0" err="1"/>
              <a:t>Prognozu</a:t>
            </a:r>
            <a:r>
              <a:rPr lang="tr-TR" dirty="0"/>
              <a:t> ve seyri; </a:t>
            </a:r>
            <a:r>
              <a:rPr lang="tr-TR" dirty="0" err="1"/>
              <a:t>sirkülatuar</a:t>
            </a:r>
            <a:r>
              <a:rPr lang="tr-TR" dirty="0"/>
              <a:t> problemlerin çözülüp çözülmemesi belirler. Bu olgularda transplantasyon planı genellikle yapılmaz  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621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err="1"/>
              <a:t>Malign</a:t>
            </a:r>
            <a:r>
              <a:rPr lang="tr-TR" altLang="tr-TR" dirty="0"/>
              <a:t> </a:t>
            </a:r>
            <a:r>
              <a:rPr lang="tr-TR" altLang="tr-TR" dirty="0" err="1"/>
              <a:t>İnfiltrasyon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dirty="0"/>
              <a:t>Karaciğerin </a:t>
            </a:r>
            <a:r>
              <a:rPr lang="tr-TR" altLang="tr-TR" dirty="0" err="1"/>
              <a:t>malign</a:t>
            </a:r>
            <a:r>
              <a:rPr lang="tr-TR" altLang="tr-TR" dirty="0"/>
              <a:t> </a:t>
            </a:r>
            <a:r>
              <a:rPr lang="tr-TR" altLang="tr-TR" dirty="0" err="1"/>
              <a:t>infiltrasyonu</a:t>
            </a:r>
            <a:r>
              <a:rPr lang="tr-TR" altLang="tr-TR" dirty="0"/>
              <a:t> da AKY ye neden olabilir.</a:t>
            </a:r>
          </a:p>
          <a:p>
            <a:r>
              <a:rPr lang="tr-TR" altLang="tr-TR" dirty="0"/>
              <a:t>Masif </a:t>
            </a:r>
            <a:r>
              <a:rPr lang="tr-TR" altLang="tr-TR" dirty="0" err="1"/>
              <a:t>hepatomegali</a:t>
            </a:r>
            <a:r>
              <a:rPr lang="tr-TR" altLang="tr-TR" dirty="0"/>
              <a:t> görülebilir</a:t>
            </a:r>
          </a:p>
          <a:p>
            <a:r>
              <a:rPr lang="tr-TR" altLang="tr-TR" dirty="0"/>
              <a:t>Tanı; görüntüleme ve biyopsi ile konulur. </a:t>
            </a:r>
          </a:p>
          <a:p>
            <a:pPr lvl="1"/>
            <a:r>
              <a:rPr lang="tr-TR" altLang="tr-TR" dirty="0"/>
              <a:t>En sık nedenler;</a:t>
            </a:r>
          </a:p>
          <a:p>
            <a:pPr lvl="2"/>
            <a:r>
              <a:rPr lang="tr-TR" altLang="tr-TR" dirty="0"/>
              <a:t>Meme </a:t>
            </a:r>
            <a:r>
              <a:rPr lang="tr-TR" altLang="tr-TR" dirty="0" err="1"/>
              <a:t>Ca</a:t>
            </a:r>
            <a:r>
              <a:rPr lang="tr-TR" altLang="tr-TR" dirty="0"/>
              <a:t>, küçük hücreli AC </a:t>
            </a:r>
            <a:r>
              <a:rPr lang="tr-TR" altLang="tr-TR" dirty="0" err="1"/>
              <a:t>Ca</a:t>
            </a:r>
            <a:r>
              <a:rPr lang="tr-TR" altLang="tr-TR" dirty="0"/>
              <a:t>, </a:t>
            </a:r>
            <a:r>
              <a:rPr lang="tr-TR" altLang="tr-TR" dirty="0" err="1"/>
              <a:t>Lenfoma</a:t>
            </a:r>
            <a:r>
              <a:rPr lang="tr-TR" altLang="tr-TR" dirty="0"/>
              <a:t> ve </a:t>
            </a:r>
            <a:r>
              <a:rPr lang="tr-TR" altLang="tr-TR" dirty="0" err="1"/>
              <a:t>Melanom</a:t>
            </a:r>
            <a:endParaRPr lang="tr-TR" altLang="tr-TR" dirty="0"/>
          </a:p>
          <a:p>
            <a:pPr lvl="2"/>
            <a:r>
              <a:rPr lang="tr-TR" altLang="tr-TR" dirty="0"/>
              <a:t>Tedavi; Altta yatan hastalığın tedavisi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253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Nedeni Saptanamamış AKY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366887" y="2450969"/>
            <a:ext cx="6787299" cy="3638746"/>
          </a:xfrm>
        </p:spPr>
        <p:txBody>
          <a:bodyPr/>
          <a:lstStyle/>
          <a:p>
            <a:r>
              <a:rPr lang="tr-TR" altLang="tr-TR" sz="2000" dirty="0"/>
              <a:t>Rutin değerlendirme sonrası, spesifik etken bulunamamışsa</a:t>
            </a:r>
          </a:p>
          <a:p>
            <a:pPr lvl="1"/>
            <a:r>
              <a:rPr lang="tr-TR" altLang="tr-TR" sz="2000" dirty="0"/>
              <a:t>Karaciğer biyopsisi </a:t>
            </a:r>
            <a:r>
              <a:rPr lang="tr-TR" altLang="tr-TR" sz="2000" dirty="0" smtClean="0"/>
              <a:t>yapılmalı (</a:t>
            </a:r>
            <a:r>
              <a:rPr lang="tr-TR" altLang="tr-TR" sz="2000" dirty="0" err="1"/>
              <a:t>Transjuguler</a:t>
            </a:r>
            <a:r>
              <a:rPr lang="tr-TR" altLang="tr-TR" sz="2000" dirty="0"/>
              <a:t>)</a:t>
            </a:r>
          </a:p>
          <a:p>
            <a:pPr lvl="2"/>
            <a:r>
              <a:rPr lang="tr-TR" altLang="tr-TR" sz="2000" dirty="0"/>
              <a:t>Biyopsi</a:t>
            </a:r>
          </a:p>
          <a:p>
            <a:pPr lvl="3"/>
            <a:r>
              <a:rPr lang="tr-TR" altLang="tr-TR" sz="2000" dirty="0" smtClean="0"/>
              <a:t>OİH</a:t>
            </a:r>
            <a:r>
              <a:rPr lang="tr-TR" altLang="tr-TR" sz="2000" dirty="0"/>
              <a:t>, Wilson Hastalığı, diğer </a:t>
            </a:r>
            <a:r>
              <a:rPr lang="tr-TR" altLang="tr-TR" sz="2000" dirty="0" err="1"/>
              <a:t>viral</a:t>
            </a:r>
            <a:r>
              <a:rPr lang="tr-TR" altLang="tr-TR" sz="2000" dirty="0"/>
              <a:t> enfeksiyon kanıtları, </a:t>
            </a:r>
            <a:r>
              <a:rPr lang="tr-TR" altLang="tr-TR" sz="2000" dirty="0" err="1"/>
              <a:t>malign</a:t>
            </a:r>
            <a:r>
              <a:rPr lang="tr-TR" altLang="tr-TR" sz="2000" dirty="0"/>
              <a:t> </a:t>
            </a:r>
            <a:r>
              <a:rPr lang="tr-TR" altLang="tr-TR" sz="2000" dirty="0" err="1"/>
              <a:t>infiltrasyon</a:t>
            </a:r>
            <a:r>
              <a:rPr lang="tr-TR" altLang="tr-TR" sz="2000" dirty="0"/>
              <a:t> tanısında yardımcı olabilir</a:t>
            </a:r>
          </a:p>
          <a:p>
            <a:pPr lvl="1"/>
            <a:r>
              <a:rPr lang="tr-TR" altLang="tr-TR" sz="2000" dirty="0"/>
              <a:t>İlaç ya da toksin </a:t>
            </a:r>
            <a:r>
              <a:rPr lang="tr-TR" altLang="tr-TR" sz="2000" dirty="0" err="1"/>
              <a:t>maruziyetine</a:t>
            </a:r>
            <a:r>
              <a:rPr lang="tr-TR" altLang="tr-TR" sz="2000" dirty="0"/>
              <a:t> ait eksik öykü sorumlu tutulmakta 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653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TEDAVİ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400" dirty="0" err="1"/>
              <a:t>AKY’li</a:t>
            </a:r>
            <a:r>
              <a:rPr lang="tr-TR" altLang="tr-TR" sz="2400" dirty="0"/>
              <a:t> hastalar </a:t>
            </a:r>
            <a:r>
              <a:rPr lang="tr-TR" altLang="tr-TR" sz="2400" dirty="0" err="1"/>
              <a:t>etyoloji</a:t>
            </a:r>
            <a:r>
              <a:rPr lang="tr-TR" altLang="tr-TR" sz="2400" dirty="0"/>
              <a:t> açısından birbirinden farklılık gösterseler de, </a:t>
            </a:r>
          </a:p>
          <a:p>
            <a:pPr lvl="1"/>
            <a:r>
              <a:rPr lang="tr-TR" altLang="tr-TR" sz="2400" dirty="0"/>
              <a:t>Akut </a:t>
            </a:r>
            <a:r>
              <a:rPr lang="tr-TR" altLang="tr-TR" sz="2400" dirty="0" err="1"/>
              <a:t>hepatosit</a:t>
            </a:r>
            <a:r>
              <a:rPr lang="tr-TR" altLang="tr-TR" sz="2400" dirty="0"/>
              <a:t> kaybı ve bunun sonunda gelişen aynı sistemik sonuçları paylaşırlar.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2025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TEDAVİ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NAC;</a:t>
            </a:r>
          </a:p>
          <a:p>
            <a:r>
              <a:rPr lang="tr-TR" dirty="0"/>
              <a:t>Sistemik </a:t>
            </a:r>
            <a:r>
              <a:rPr lang="tr-TR" dirty="0" err="1"/>
              <a:t>sirkülatuar</a:t>
            </a:r>
            <a:r>
              <a:rPr lang="tr-TR" dirty="0"/>
              <a:t> parametreleri iyileştirebilir.</a:t>
            </a:r>
          </a:p>
          <a:p>
            <a:endParaRPr lang="tr-TR" dirty="0"/>
          </a:p>
          <a:p>
            <a:r>
              <a:rPr lang="tr-TR" dirty="0"/>
              <a:t>AKY deki klinik sonuçlara benzer klinik bulgular taşıyan septik şoklu hastalarda </a:t>
            </a:r>
            <a:r>
              <a:rPr lang="tr-TR" dirty="0" err="1"/>
              <a:t>NAC’ın</a:t>
            </a:r>
            <a:r>
              <a:rPr lang="tr-TR" dirty="0"/>
              <a:t> </a:t>
            </a:r>
            <a:r>
              <a:rPr lang="tr-TR" dirty="0" err="1"/>
              <a:t>hepatik</a:t>
            </a:r>
            <a:r>
              <a:rPr lang="tr-TR" dirty="0"/>
              <a:t> kan akımını ve </a:t>
            </a:r>
            <a:r>
              <a:rPr lang="tr-TR" dirty="0" err="1"/>
              <a:t>hepatosit</a:t>
            </a:r>
            <a:r>
              <a:rPr lang="tr-TR" dirty="0"/>
              <a:t> fonksiyonlarını iyileştirdiği gösterilmiş.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811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TEDAVİ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933254" y="2638045"/>
            <a:ext cx="7183223" cy="3112306"/>
          </a:xfrm>
        </p:spPr>
        <p:txBody>
          <a:bodyPr>
            <a:normAutofit/>
          </a:bodyPr>
          <a:lstStyle/>
          <a:p>
            <a:r>
              <a:rPr lang="tr-TR" altLang="tr-TR" dirty="0"/>
              <a:t>Tüm </a:t>
            </a:r>
            <a:r>
              <a:rPr lang="tr-TR" altLang="tr-TR" dirty="0" err="1"/>
              <a:t>AKY’li</a:t>
            </a:r>
            <a:r>
              <a:rPr lang="tr-TR" altLang="tr-TR" dirty="0"/>
              <a:t> olgular, yoğun bakım desteği gerektirir.</a:t>
            </a:r>
          </a:p>
          <a:p>
            <a:pPr lvl="1"/>
            <a:r>
              <a:rPr lang="tr-TR" altLang="tr-TR" dirty="0"/>
              <a:t>Ciddi HE olmayan, </a:t>
            </a:r>
            <a:r>
              <a:rPr lang="tr-TR" altLang="tr-TR" dirty="0" err="1"/>
              <a:t>koagülasyon</a:t>
            </a:r>
            <a:r>
              <a:rPr lang="tr-TR" altLang="tr-TR" dirty="0"/>
              <a:t> parametreleri ciddi bozulmamış hastalar serviste takip edilebilir</a:t>
            </a:r>
          </a:p>
          <a:p>
            <a:pPr lvl="2"/>
            <a:r>
              <a:rPr lang="tr-TR" altLang="tr-TR" dirty="0"/>
              <a:t>Ancak her an hızlı klinik bozulma  gelişebileceği düşünülerek </a:t>
            </a:r>
            <a:r>
              <a:rPr lang="tr-TR" altLang="tr-TR" dirty="0" err="1"/>
              <a:t>YBÜ’ne</a:t>
            </a:r>
            <a:r>
              <a:rPr lang="tr-TR" altLang="tr-TR" dirty="0"/>
              <a:t> nakli akılda tutulmalı</a:t>
            </a:r>
          </a:p>
          <a:p>
            <a:pPr lvl="1"/>
            <a:r>
              <a:rPr lang="tr-TR" altLang="tr-TR" dirty="0"/>
              <a:t>Etkin sıvı desteği, </a:t>
            </a:r>
            <a:r>
              <a:rPr lang="tr-TR" altLang="tr-TR" dirty="0" err="1"/>
              <a:t>hemodinamik</a:t>
            </a:r>
            <a:r>
              <a:rPr lang="tr-TR" altLang="tr-TR" dirty="0"/>
              <a:t> ve </a:t>
            </a:r>
            <a:r>
              <a:rPr lang="tr-TR" altLang="tr-TR" dirty="0" err="1"/>
              <a:t>metabolik</a:t>
            </a:r>
            <a:r>
              <a:rPr lang="tr-TR" altLang="tr-TR" dirty="0"/>
              <a:t> parametrelerin yakın takibi</a:t>
            </a:r>
          </a:p>
          <a:p>
            <a:pPr lvl="1"/>
            <a:r>
              <a:rPr lang="tr-TR" altLang="tr-TR" dirty="0"/>
              <a:t>Hipoglisemi </a:t>
            </a:r>
            <a:r>
              <a:rPr lang="tr-TR" altLang="tr-TR" dirty="0" err="1"/>
              <a:t>açısıdan</a:t>
            </a:r>
            <a:r>
              <a:rPr lang="tr-TR" altLang="tr-TR" dirty="0"/>
              <a:t> İV </a:t>
            </a:r>
            <a:r>
              <a:rPr lang="tr-TR" altLang="tr-TR" dirty="0" err="1"/>
              <a:t>glukoz</a:t>
            </a:r>
            <a:r>
              <a:rPr lang="tr-TR" altLang="tr-TR" dirty="0"/>
              <a:t> </a:t>
            </a:r>
            <a:r>
              <a:rPr lang="tr-TR" altLang="tr-TR" dirty="0" err="1"/>
              <a:t>infüzyonu</a:t>
            </a:r>
            <a:r>
              <a:rPr lang="tr-TR" altLang="tr-TR" dirty="0"/>
              <a:t>, </a:t>
            </a:r>
          </a:p>
          <a:p>
            <a:pPr lvl="3"/>
            <a:r>
              <a:rPr lang="tr-TR" altLang="tr-TR" dirty="0"/>
              <a:t>Yüksek volüm ve </a:t>
            </a:r>
            <a:r>
              <a:rPr lang="tr-TR" altLang="tr-TR" dirty="0" err="1"/>
              <a:t>hipotonik</a:t>
            </a:r>
            <a:r>
              <a:rPr lang="tr-TR" altLang="tr-TR" dirty="0"/>
              <a:t> aşırı sıvı verilmesi </a:t>
            </a:r>
            <a:r>
              <a:rPr lang="tr-TR" altLang="tr-TR" dirty="0" err="1"/>
              <a:t>serebral</a:t>
            </a:r>
            <a:r>
              <a:rPr lang="tr-TR" altLang="tr-TR" dirty="0"/>
              <a:t> ödemi artırabilir!!,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3826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70375" y="964692"/>
            <a:ext cx="5937755" cy="1188720"/>
          </a:xfrm>
        </p:spPr>
        <p:txBody>
          <a:bodyPr/>
          <a:lstStyle/>
          <a:p>
            <a:r>
              <a:rPr lang="tr-TR" altLang="tr-TR" dirty="0"/>
              <a:t>TEDAVİ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641024" y="2638045"/>
            <a:ext cx="6934546" cy="3168866"/>
          </a:xfrm>
        </p:spPr>
        <p:txBody>
          <a:bodyPr/>
          <a:lstStyle/>
          <a:p>
            <a:r>
              <a:rPr lang="tr-TR" altLang="tr-TR" sz="2000" dirty="0" err="1"/>
              <a:t>AKY’nin</a:t>
            </a:r>
            <a:r>
              <a:rPr lang="tr-TR" altLang="tr-TR" sz="2000" dirty="0"/>
              <a:t> en ciddi komplikasyonları</a:t>
            </a:r>
          </a:p>
          <a:p>
            <a:pPr lvl="1"/>
            <a:r>
              <a:rPr lang="tr-TR" altLang="tr-TR" sz="1800" dirty="0" err="1"/>
              <a:t>Serebral</a:t>
            </a:r>
            <a:r>
              <a:rPr lang="tr-TR" altLang="tr-TR" sz="1800" dirty="0"/>
              <a:t> ödem ve </a:t>
            </a:r>
            <a:r>
              <a:rPr lang="tr-TR" altLang="tr-TR" sz="1800" dirty="0" err="1"/>
              <a:t>intrakraniyal</a:t>
            </a:r>
            <a:r>
              <a:rPr lang="tr-TR" altLang="tr-TR" sz="1800" dirty="0"/>
              <a:t> basınç artışıdır(IKBA)</a:t>
            </a:r>
          </a:p>
          <a:p>
            <a:pPr lvl="2"/>
            <a:r>
              <a:rPr lang="tr-TR" altLang="tr-TR" sz="1800" dirty="0" err="1"/>
              <a:t>Herniasyon</a:t>
            </a:r>
            <a:r>
              <a:rPr lang="tr-TR" altLang="tr-TR" sz="1800" dirty="0"/>
              <a:t> gelişmesi halinde tablo hemen tamamen </a:t>
            </a:r>
            <a:r>
              <a:rPr lang="tr-TR" altLang="tr-TR" sz="1800" dirty="0" err="1"/>
              <a:t>fatal</a:t>
            </a:r>
            <a:r>
              <a:rPr lang="tr-TR" altLang="tr-TR" sz="1800" dirty="0"/>
              <a:t> seyreder.</a:t>
            </a:r>
          </a:p>
          <a:p>
            <a:pPr lvl="2"/>
            <a:r>
              <a:rPr lang="tr-TR" altLang="tr-TR" sz="1800" dirty="0"/>
              <a:t>Devam eden </a:t>
            </a:r>
            <a:r>
              <a:rPr lang="tr-TR" altLang="tr-TR" sz="1800" dirty="0" err="1"/>
              <a:t>serebral</a:t>
            </a:r>
            <a:r>
              <a:rPr lang="tr-TR" altLang="tr-TR" sz="1800" dirty="0"/>
              <a:t> ödem; </a:t>
            </a:r>
            <a:r>
              <a:rPr lang="tr-TR" altLang="tr-TR" sz="1800" dirty="0" err="1"/>
              <a:t>iskemik</a:t>
            </a:r>
            <a:r>
              <a:rPr lang="tr-TR" altLang="tr-TR" sz="1800" dirty="0"/>
              <a:t> ve </a:t>
            </a:r>
            <a:r>
              <a:rPr lang="tr-TR" altLang="tr-TR" sz="1800" dirty="0" err="1"/>
              <a:t>hipoksik</a:t>
            </a:r>
            <a:r>
              <a:rPr lang="tr-TR" altLang="tr-TR" sz="1800" dirty="0"/>
              <a:t> beyin hasarını şiddetlendirir</a:t>
            </a:r>
          </a:p>
          <a:p>
            <a:pPr lvl="3"/>
            <a:r>
              <a:rPr lang="tr-TR" altLang="tr-TR" sz="1800" dirty="0"/>
              <a:t>AKY tablosu sonrası yaşayabilenlerde ciddi nörolojik </a:t>
            </a:r>
            <a:r>
              <a:rPr lang="tr-TR" altLang="tr-TR" sz="1800" dirty="0" err="1"/>
              <a:t>defisitler</a:t>
            </a:r>
            <a:r>
              <a:rPr lang="tr-TR" altLang="tr-TR" sz="1800" dirty="0"/>
              <a:t> sekel olarak kalabilir.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535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TEDAVİ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018095" y="2638045"/>
            <a:ext cx="7070103" cy="3508231"/>
          </a:xfrm>
        </p:spPr>
        <p:txBody>
          <a:bodyPr/>
          <a:lstStyle/>
          <a:p>
            <a:pPr>
              <a:defRPr/>
            </a:pPr>
            <a:r>
              <a:rPr lang="tr-TR" sz="2000" dirty="0" err="1"/>
              <a:t>Serebral</a:t>
            </a:r>
            <a:r>
              <a:rPr lang="tr-TR" sz="2000" dirty="0"/>
              <a:t> ödem ve IKBA gelişiminden pek çok faktör sorumlu tutulmakta;  </a:t>
            </a:r>
          </a:p>
          <a:p>
            <a:pPr lvl="1">
              <a:defRPr/>
            </a:pPr>
            <a:r>
              <a:rPr lang="tr-TR" sz="1800" dirty="0"/>
              <a:t>Ana neden, amonyak ve diğer toksinlerin neden olduğu;</a:t>
            </a:r>
          </a:p>
          <a:p>
            <a:pPr lvl="2">
              <a:defRPr/>
            </a:pPr>
            <a:r>
              <a:rPr lang="tr-TR" sz="1800" dirty="0"/>
              <a:t>Beyin </a:t>
            </a:r>
            <a:r>
              <a:rPr lang="tr-TR" sz="1800" dirty="0" err="1"/>
              <a:t>içersinde</a:t>
            </a:r>
            <a:r>
              <a:rPr lang="tr-TR" sz="1800" dirty="0"/>
              <a:t> (</a:t>
            </a:r>
            <a:r>
              <a:rPr lang="tr-TR" sz="1800" dirty="0" err="1"/>
              <a:t>astrositte</a:t>
            </a:r>
            <a:r>
              <a:rPr lang="tr-TR" sz="1800" dirty="0"/>
              <a:t>) </a:t>
            </a:r>
            <a:r>
              <a:rPr lang="tr-TR" sz="1800" dirty="0" err="1"/>
              <a:t>osmotik</a:t>
            </a:r>
            <a:r>
              <a:rPr lang="tr-TR" sz="1800" dirty="0"/>
              <a:t> değişiklikler ve </a:t>
            </a:r>
            <a:r>
              <a:rPr lang="tr-TR" sz="1800" dirty="0" err="1"/>
              <a:t>serebrovasküler</a:t>
            </a:r>
            <a:r>
              <a:rPr lang="tr-TR" sz="1800" dirty="0"/>
              <a:t> </a:t>
            </a:r>
            <a:r>
              <a:rPr lang="tr-TR" sz="1800" dirty="0" err="1"/>
              <a:t>otoregülasyonun</a:t>
            </a:r>
            <a:r>
              <a:rPr lang="tr-TR" sz="1800" dirty="0"/>
              <a:t> bozulması sonucu gelişen artmış </a:t>
            </a:r>
            <a:r>
              <a:rPr lang="tr-TR" sz="1800" dirty="0" err="1"/>
              <a:t>serebral</a:t>
            </a:r>
            <a:r>
              <a:rPr lang="tr-TR" sz="1800" dirty="0"/>
              <a:t> kan akımı</a:t>
            </a:r>
          </a:p>
          <a:p>
            <a:pPr lvl="2">
              <a:buFont typeface="Arial" panose="020B0604020202020204" pitchFamily="34" charset="0"/>
              <a:buChar char="–"/>
              <a:defRPr/>
            </a:pPr>
            <a:r>
              <a:rPr lang="tr-TR" sz="1800" dirty="0"/>
              <a:t>Sistemik </a:t>
            </a:r>
            <a:r>
              <a:rPr lang="tr-TR" sz="1800" dirty="0" err="1"/>
              <a:t>inflamasyon</a:t>
            </a:r>
            <a:r>
              <a:rPr lang="tr-TR" sz="1800" dirty="0"/>
              <a:t> ve/veya enfeksiyonlarında  katkısıyla </a:t>
            </a:r>
            <a:r>
              <a:rPr lang="tr-TR" sz="1800" dirty="0" err="1"/>
              <a:t>HE’de</a:t>
            </a:r>
            <a:r>
              <a:rPr lang="tr-TR" sz="1800" dirty="0"/>
              <a:t> </a:t>
            </a:r>
            <a:r>
              <a:rPr lang="tr-TR" sz="1800" dirty="0" err="1"/>
              <a:t>progresyon</a:t>
            </a:r>
            <a:r>
              <a:rPr lang="tr-TR" sz="1800" dirty="0"/>
              <a:t>, bozulmuş kan beyin bariyeri nedeniyle beyinde </a:t>
            </a:r>
            <a:r>
              <a:rPr lang="tr-TR" sz="1800" dirty="0" err="1"/>
              <a:t>inflamatuar</a:t>
            </a:r>
            <a:r>
              <a:rPr lang="tr-TR" sz="1800" dirty="0"/>
              <a:t> </a:t>
            </a:r>
            <a:r>
              <a:rPr lang="tr-TR" sz="1800" dirty="0" err="1"/>
              <a:t>sitokinlerin</a:t>
            </a:r>
            <a:r>
              <a:rPr lang="tr-TR" sz="1800" dirty="0"/>
              <a:t> birikimi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0010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TEDAVİ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329179" y="2638045"/>
            <a:ext cx="6214621" cy="3101983"/>
          </a:xfrm>
        </p:spPr>
        <p:txBody>
          <a:bodyPr/>
          <a:lstStyle/>
          <a:p>
            <a:pPr lvl="1"/>
            <a:r>
              <a:rPr lang="tr-TR" altLang="tr-TR" sz="2000" dirty="0" err="1"/>
              <a:t>Serebral</a:t>
            </a:r>
            <a:r>
              <a:rPr lang="tr-TR" altLang="tr-TR" sz="2000" dirty="0"/>
              <a:t> ödem ve İKBA gelişimi, </a:t>
            </a:r>
            <a:r>
              <a:rPr lang="tr-TR" altLang="tr-TR" sz="2000" dirty="0" err="1"/>
              <a:t>ensefalopati</a:t>
            </a:r>
            <a:r>
              <a:rPr lang="tr-TR" altLang="tr-TR" sz="2000" dirty="0"/>
              <a:t> ciddiyeti ile direkt ilişkili</a:t>
            </a:r>
          </a:p>
          <a:p>
            <a:pPr lvl="2"/>
            <a:r>
              <a:rPr lang="tr-TR" altLang="tr-TR" sz="2000" dirty="0"/>
              <a:t>Grade I ve II </a:t>
            </a:r>
            <a:r>
              <a:rPr lang="tr-TR" altLang="tr-TR" sz="2000" dirty="0" err="1"/>
              <a:t>ensefalopatide</a:t>
            </a:r>
            <a:r>
              <a:rPr lang="tr-TR" altLang="tr-TR" sz="2000" dirty="0"/>
              <a:t> beyin ödemi nadiren bildirilmiş</a:t>
            </a:r>
          </a:p>
          <a:p>
            <a:pPr lvl="2"/>
            <a:r>
              <a:rPr lang="tr-TR" altLang="tr-TR" sz="2000" dirty="0"/>
              <a:t>Beyin ödemi gelişme riski </a:t>
            </a:r>
          </a:p>
          <a:p>
            <a:pPr lvl="3"/>
            <a:r>
              <a:rPr lang="tr-TR" altLang="tr-TR" sz="2000" dirty="0"/>
              <a:t>Grade I-II den Grade </a:t>
            </a:r>
            <a:r>
              <a:rPr lang="tr-TR" altLang="tr-TR" sz="2000" dirty="0" err="1"/>
              <a:t>III’e</a:t>
            </a:r>
            <a:r>
              <a:rPr lang="tr-TR" altLang="tr-TR" sz="2000" dirty="0"/>
              <a:t> </a:t>
            </a:r>
            <a:r>
              <a:rPr lang="tr-TR" altLang="tr-TR" sz="2000" dirty="0" err="1"/>
              <a:t>progresyonda</a:t>
            </a:r>
            <a:r>
              <a:rPr lang="tr-TR" altLang="tr-TR" sz="2000" dirty="0"/>
              <a:t> %25-35</a:t>
            </a:r>
          </a:p>
          <a:p>
            <a:pPr lvl="3"/>
            <a:r>
              <a:rPr lang="tr-TR" altLang="tr-TR" sz="2000" dirty="0"/>
              <a:t>Grade </a:t>
            </a:r>
            <a:r>
              <a:rPr lang="tr-TR" altLang="tr-TR" sz="2000" dirty="0" err="1"/>
              <a:t>IV’e</a:t>
            </a:r>
            <a:r>
              <a:rPr lang="tr-TR" altLang="tr-TR" sz="2000" dirty="0"/>
              <a:t> </a:t>
            </a:r>
            <a:r>
              <a:rPr lang="tr-TR" altLang="tr-TR" sz="2000" dirty="0" err="1"/>
              <a:t>progresyonda</a:t>
            </a:r>
            <a:r>
              <a:rPr lang="tr-TR" altLang="tr-TR" sz="2000" dirty="0"/>
              <a:t> %65-75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48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72165" y="964692"/>
            <a:ext cx="5937755" cy="1188720"/>
          </a:xfrm>
        </p:spPr>
        <p:txBody>
          <a:bodyPr/>
          <a:lstStyle/>
          <a:p>
            <a:r>
              <a:rPr lang="tr-TR" altLang="tr-TR" dirty="0"/>
              <a:t>TEDAVİ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43060" y="2638045"/>
            <a:ext cx="7795967" cy="3479951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tr-TR" altLang="tr-TR" sz="2400" dirty="0"/>
              <a:t>Hastanın ilk kabulünde </a:t>
            </a:r>
            <a:r>
              <a:rPr lang="tr-TR" altLang="tr-TR" sz="2400" dirty="0" err="1"/>
              <a:t>arteriyel</a:t>
            </a:r>
            <a:r>
              <a:rPr lang="tr-TR" altLang="tr-TR" sz="2400" dirty="0"/>
              <a:t> amonyak düzeyi 100 </a:t>
            </a:r>
            <a:r>
              <a:rPr lang="tr-TR" altLang="tr-TR" sz="2400" dirty="0" err="1"/>
              <a:t>ug</a:t>
            </a:r>
            <a:r>
              <a:rPr lang="tr-TR" altLang="tr-TR" sz="2400" dirty="0"/>
              <a:t>/</a:t>
            </a:r>
            <a:r>
              <a:rPr lang="tr-TR" altLang="tr-TR" sz="2400" dirty="0" err="1"/>
              <a:t>dL</a:t>
            </a:r>
            <a:r>
              <a:rPr lang="tr-TR" altLang="tr-TR" sz="2400" dirty="0"/>
              <a:t> </a:t>
            </a:r>
            <a:r>
              <a:rPr lang="tr-TR" altLang="tr-TR" sz="2400" dirty="0" err="1"/>
              <a:t>nin</a:t>
            </a:r>
            <a:r>
              <a:rPr lang="tr-TR" altLang="tr-TR" sz="2400" dirty="0"/>
              <a:t> üzerinde olması, HE gelişimi için bağımsız risk faktörüdür. </a:t>
            </a:r>
          </a:p>
          <a:p>
            <a:pPr algn="just">
              <a:lnSpc>
                <a:spcPct val="90000"/>
              </a:lnSpc>
            </a:pPr>
            <a:r>
              <a:rPr lang="tr-TR" altLang="tr-TR" sz="2400" dirty="0" err="1"/>
              <a:t>Arteriyel</a:t>
            </a:r>
            <a:r>
              <a:rPr lang="tr-TR" altLang="tr-TR" sz="2400" dirty="0"/>
              <a:t> amonyak düzeylerini 200 </a:t>
            </a:r>
            <a:r>
              <a:rPr lang="tr-TR" altLang="tr-TR" sz="2400" dirty="0" err="1"/>
              <a:t>ug</a:t>
            </a:r>
            <a:r>
              <a:rPr lang="tr-TR" altLang="tr-TR" sz="2400" dirty="0"/>
              <a:t>/</a:t>
            </a:r>
            <a:r>
              <a:rPr lang="tr-TR" altLang="tr-TR" sz="2400" dirty="0" err="1"/>
              <a:t>dL</a:t>
            </a:r>
            <a:r>
              <a:rPr lang="tr-TR" altLang="tr-TR" sz="2400" dirty="0"/>
              <a:t> üzerinde ise  hastada, </a:t>
            </a:r>
            <a:r>
              <a:rPr lang="tr-TR" altLang="tr-TR" sz="2400" dirty="0" err="1"/>
              <a:t>serebral</a:t>
            </a:r>
            <a:r>
              <a:rPr lang="tr-TR" altLang="tr-TR" sz="2400" dirty="0"/>
              <a:t> </a:t>
            </a:r>
            <a:r>
              <a:rPr lang="tr-TR" altLang="tr-TR" sz="2400" dirty="0" err="1"/>
              <a:t>herniasyon</a:t>
            </a:r>
            <a:r>
              <a:rPr lang="tr-TR" altLang="tr-TR" sz="2400" dirty="0"/>
              <a:t> gelişme riski yüksektir.</a:t>
            </a:r>
          </a:p>
          <a:p>
            <a:pPr algn="just">
              <a:lnSpc>
                <a:spcPct val="90000"/>
              </a:lnSpc>
            </a:pPr>
            <a:r>
              <a:rPr lang="tr-TR" altLang="tr-TR" sz="2400" dirty="0" err="1"/>
              <a:t>Arteriyel</a:t>
            </a:r>
            <a:r>
              <a:rPr lang="tr-TR" altLang="tr-TR" sz="2400" dirty="0"/>
              <a:t> amonyak düzeyi 75 µg/</a:t>
            </a:r>
            <a:r>
              <a:rPr lang="tr-TR" altLang="tr-TR" sz="2400" dirty="0" err="1"/>
              <a:t>dL</a:t>
            </a:r>
            <a:r>
              <a:rPr lang="tr-TR" altLang="tr-TR" sz="2400" dirty="0"/>
              <a:t> </a:t>
            </a:r>
            <a:r>
              <a:rPr lang="tr-TR" altLang="tr-TR" sz="2400" dirty="0" err="1"/>
              <a:t>nin</a:t>
            </a:r>
            <a:r>
              <a:rPr lang="tr-TR" altLang="tr-TR" sz="2400" dirty="0"/>
              <a:t> altında ise HE gelişme riski çok düşüktür.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860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TEDAVİ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102937" y="2638045"/>
            <a:ext cx="6440864" cy="364963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r-TR" sz="2000" dirty="0"/>
              <a:t>Sessiz bir ortam sağlanmalı</a:t>
            </a:r>
          </a:p>
          <a:p>
            <a:pPr>
              <a:defRPr/>
            </a:pPr>
            <a:r>
              <a:rPr lang="tr-TR" sz="2000" dirty="0"/>
              <a:t>Yakın </a:t>
            </a:r>
            <a:r>
              <a:rPr lang="tr-TR" sz="2000" dirty="0" err="1"/>
              <a:t>mental</a:t>
            </a:r>
            <a:r>
              <a:rPr lang="tr-TR" sz="2000" dirty="0"/>
              <a:t> durum değerlendirmesi yapılmalı</a:t>
            </a:r>
          </a:p>
          <a:p>
            <a:pPr>
              <a:defRPr/>
            </a:pPr>
            <a:r>
              <a:rPr lang="tr-TR" sz="2000" dirty="0" err="1"/>
              <a:t>YBÜ’ne</a:t>
            </a:r>
            <a:r>
              <a:rPr lang="tr-TR" sz="2000" dirty="0"/>
              <a:t> yatırılmalı</a:t>
            </a:r>
          </a:p>
          <a:p>
            <a:pPr>
              <a:defRPr/>
            </a:pPr>
            <a:r>
              <a:rPr lang="tr-TR" sz="2000" dirty="0" err="1"/>
              <a:t>Progresyonda</a:t>
            </a:r>
            <a:r>
              <a:rPr lang="tr-TR" sz="2000" dirty="0"/>
              <a:t> diğer nedenlerin </a:t>
            </a:r>
            <a:r>
              <a:rPr lang="tr-TR" sz="2000" dirty="0" err="1"/>
              <a:t>ekartasyonu</a:t>
            </a:r>
            <a:r>
              <a:rPr lang="tr-TR" sz="2000" dirty="0"/>
              <a:t> amaçlı (</a:t>
            </a:r>
            <a:r>
              <a:rPr lang="tr-TR" sz="2000" dirty="0" err="1"/>
              <a:t>intrakranial</a:t>
            </a:r>
            <a:r>
              <a:rPr lang="tr-TR" sz="2000" dirty="0"/>
              <a:t> kanama) </a:t>
            </a:r>
            <a:r>
              <a:rPr lang="tr-TR" sz="2000" dirty="0" err="1" smtClean="0"/>
              <a:t>kranial</a:t>
            </a:r>
            <a:r>
              <a:rPr lang="tr-TR" sz="2000" dirty="0" smtClean="0"/>
              <a:t> </a:t>
            </a:r>
            <a:r>
              <a:rPr lang="tr-TR" sz="2000" dirty="0"/>
              <a:t>görüntüleme yapılmalı.</a:t>
            </a:r>
          </a:p>
          <a:p>
            <a:pPr>
              <a:defRPr/>
            </a:pPr>
            <a:r>
              <a:rPr lang="tr-TR" sz="2000" dirty="0"/>
              <a:t>Ciddi ajitasyon dışında </a:t>
            </a:r>
            <a:r>
              <a:rPr lang="tr-TR" sz="2000" dirty="0" err="1"/>
              <a:t>sedasyondan</a:t>
            </a:r>
            <a:r>
              <a:rPr lang="tr-TR" sz="2000" dirty="0"/>
              <a:t> uzak durulmalı, böyle durumlarda kısa etkili ve düşük doz </a:t>
            </a:r>
            <a:r>
              <a:rPr lang="tr-TR" sz="2000" dirty="0" err="1"/>
              <a:t>benzodiazepinleri</a:t>
            </a:r>
            <a:r>
              <a:rPr lang="tr-TR" sz="2000" dirty="0"/>
              <a:t> kullanılmalı</a:t>
            </a:r>
          </a:p>
        </p:txBody>
      </p:sp>
    </p:spTree>
    <p:extLst>
      <p:ext uri="{BB962C8B-B14F-4D97-AF65-F5344CB8AC3E}">
        <p14:creationId xmlns:p14="http://schemas.microsoft.com/office/powerpoint/2010/main" val="223779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TEDAVİ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820133" y="2638045"/>
            <a:ext cx="7418894" cy="3819316"/>
          </a:xfrm>
        </p:spPr>
        <p:txBody>
          <a:bodyPr>
            <a:normAutofit/>
          </a:bodyPr>
          <a:lstStyle/>
          <a:p>
            <a:r>
              <a:rPr lang="tr-TR" sz="2000" dirty="0"/>
              <a:t>Grade III-IV </a:t>
            </a:r>
            <a:r>
              <a:rPr lang="tr-TR" sz="2000" dirty="0" err="1"/>
              <a:t>ensefalopatiye</a:t>
            </a:r>
            <a:r>
              <a:rPr lang="tr-TR" sz="2000" dirty="0"/>
              <a:t> </a:t>
            </a:r>
            <a:r>
              <a:rPr lang="tr-TR" sz="2000" dirty="0" err="1"/>
              <a:t>progrese</a:t>
            </a:r>
            <a:r>
              <a:rPr lang="tr-TR" sz="2000" dirty="0"/>
              <a:t> olmuş </a:t>
            </a:r>
            <a:r>
              <a:rPr lang="tr-TR" sz="2000" dirty="0" err="1"/>
              <a:t>AKY’li</a:t>
            </a:r>
            <a:r>
              <a:rPr lang="tr-TR" sz="2000" dirty="0"/>
              <a:t> hastaların</a:t>
            </a:r>
          </a:p>
          <a:p>
            <a:r>
              <a:rPr lang="tr-TR" sz="2000" dirty="0"/>
              <a:t>Hava yolunun korunması amaçlı hasta </a:t>
            </a:r>
            <a:r>
              <a:rPr lang="tr-TR" sz="2000" dirty="0" err="1"/>
              <a:t>entübe</a:t>
            </a:r>
            <a:r>
              <a:rPr lang="tr-TR" sz="2000" dirty="0"/>
              <a:t> edilmelidir. İşlem esnasında düşük doz </a:t>
            </a:r>
            <a:r>
              <a:rPr lang="tr-TR" sz="2000" dirty="0" err="1"/>
              <a:t>propofol</a:t>
            </a:r>
            <a:r>
              <a:rPr lang="tr-TR" sz="2000" dirty="0"/>
              <a:t> kullanılmalıdır</a:t>
            </a:r>
          </a:p>
          <a:p>
            <a:r>
              <a:rPr lang="tr-TR" sz="2000" dirty="0" err="1"/>
              <a:t>Hemodinamik</a:t>
            </a:r>
            <a:r>
              <a:rPr lang="tr-TR" sz="2000" dirty="0"/>
              <a:t> ve </a:t>
            </a:r>
            <a:r>
              <a:rPr lang="tr-TR" sz="2000" dirty="0" err="1"/>
              <a:t>metabolik</a:t>
            </a:r>
            <a:r>
              <a:rPr lang="tr-TR" sz="2000" dirty="0"/>
              <a:t> parametrelerin, asit/baz </a:t>
            </a:r>
            <a:r>
              <a:rPr lang="tr-TR" sz="2000" dirty="0" smtClean="0"/>
              <a:t>durumu </a:t>
            </a:r>
            <a:r>
              <a:rPr lang="tr-TR" sz="2000" dirty="0"/>
              <a:t>yakın takibi</a:t>
            </a:r>
          </a:p>
          <a:p>
            <a:r>
              <a:rPr lang="tr-TR" sz="2000" dirty="0"/>
              <a:t>Sık nörolojik değerlendirme</a:t>
            </a:r>
          </a:p>
          <a:p>
            <a:r>
              <a:rPr lang="tr-TR" sz="2000" dirty="0"/>
              <a:t>Hastanın başı kaldırılmalı (30 derece) </a:t>
            </a:r>
          </a:p>
          <a:p>
            <a:r>
              <a:rPr lang="tr-TR" sz="2000" dirty="0"/>
              <a:t>Mümkün olduğunca hasta </a:t>
            </a:r>
            <a:r>
              <a:rPr lang="tr-TR" sz="2000" dirty="0" err="1"/>
              <a:t>stimule</a:t>
            </a:r>
            <a:r>
              <a:rPr lang="tr-TR" sz="2000" dirty="0"/>
              <a:t> edilmemeli (IKB arttırıcı etkilerden kaçınılmalı)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6674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2400" cap="none" dirty="0" err="1"/>
              <a:t>İntrakranial</a:t>
            </a:r>
            <a:r>
              <a:rPr lang="tr-TR" altLang="tr-TR" sz="2400" cap="none" dirty="0"/>
              <a:t> Basınç Düşürücü Tedaviler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395926" y="2638045"/>
            <a:ext cx="7937369" cy="3677914"/>
          </a:xfrm>
        </p:spPr>
        <p:txBody>
          <a:bodyPr>
            <a:normAutofit lnSpcReduction="10000"/>
          </a:bodyPr>
          <a:lstStyle/>
          <a:p>
            <a:r>
              <a:rPr lang="tr-TR" dirty="0" err="1" smtClean="0"/>
              <a:t>Mannitol</a:t>
            </a:r>
            <a:r>
              <a:rPr lang="tr-TR" dirty="0"/>
              <a:t>;</a:t>
            </a:r>
          </a:p>
          <a:p>
            <a:pPr lvl="1"/>
            <a:r>
              <a:rPr lang="tr-TR" dirty="0"/>
              <a:t>İv 0,25-1 g/kg </a:t>
            </a:r>
            <a:r>
              <a:rPr lang="tr-TR" dirty="0" err="1"/>
              <a:t>bolus</a:t>
            </a:r>
            <a:r>
              <a:rPr lang="tr-TR" dirty="0"/>
              <a:t> tarzında verilmesi önerilir. </a:t>
            </a:r>
          </a:p>
          <a:p>
            <a:pPr lvl="1"/>
            <a:r>
              <a:rPr lang="tr-TR" dirty="0"/>
              <a:t>	(Türkiye’de %20’lik 100 cc </a:t>
            </a:r>
            <a:r>
              <a:rPr lang="tr-TR" dirty="0" err="1"/>
              <a:t>formülasyonları</a:t>
            </a:r>
            <a:r>
              <a:rPr lang="tr-TR" dirty="0"/>
              <a:t> var (20 gr)</a:t>
            </a:r>
          </a:p>
          <a:p>
            <a:pPr lvl="1"/>
            <a:r>
              <a:rPr lang="tr-TR" dirty="0"/>
              <a:t>Bu doz bir ya da iki kez tekrarlanabilir.</a:t>
            </a:r>
          </a:p>
          <a:p>
            <a:pPr lvl="1"/>
            <a:r>
              <a:rPr lang="tr-TR" dirty="0"/>
              <a:t>Uygulama sonrası serum </a:t>
            </a:r>
            <a:r>
              <a:rPr lang="tr-TR" dirty="0" err="1"/>
              <a:t>osmolalitesi</a:t>
            </a:r>
            <a:r>
              <a:rPr lang="tr-TR" dirty="0"/>
              <a:t> 320 </a:t>
            </a:r>
            <a:r>
              <a:rPr lang="tr-TR" dirty="0" err="1"/>
              <a:t>mosm</a:t>
            </a:r>
            <a:r>
              <a:rPr lang="tr-TR" dirty="0"/>
              <a:t>/L ‘</a:t>
            </a:r>
            <a:r>
              <a:rPr lang="tr-TR" dirty="0" err="1"/>
              <a:t>yi</a:t>
            </a:r>
            <a:r>
              <a:rPr lang="tr-TR" dirty="0"/>
              <a:t> geçmemelidir.</a:t>
            </a:r>
          </a:p>
          <a:p>
            <a:pPr lvl="1"/>
            <a:r>
              <a:rPr lang="tr-TR" dirty="0"/>
              <a:t>Volüm yüklenmesi riski var</a:t>
            </a:r>
          </a:p>
          <a:p>
            <a:pPr lvl="1"/>
            <a:r>
              <a:rPr lang="tr-TR" dirty="0"/>
              <a:t>Bu  durum </a:t>
            </a:r>
            <a:r>
              <a:rPr lang="tr-TR" dirty="0" err="1"/>
              <a:t>renal</a:t>
            </a:r>
            <a:r>
              <a:rPr lang="tr-TR" dirty="0"/>
              <a:t> fonksiyon bozukluğu olan hastalarda ciddi problem yaratabilir</a:t>
            </a:r>
          </a:p>
          <a:p>
            <a:pPr lvl="1"/>
            <a:r>
              <a:rPr lang="tr-TR" dirty="0" err="1"/>
              <a:t>Hemodializ</a:t>
            </a:r>
            <a:r>
              <a:rPr lang="tr-TR" dirty="0"/>
              <a:t> desteği gerekebilir</a:t>
            </a:r>
          </a:p>
          <a:p>
            <a:pPr lvl="1"/>
            <a:r>
              <a:rPr lang="tr-TR" dirty="0" err="1"/>
              <a:t>Hiperozmolarite</a:t>
            </a:r>
            <a:r>
              <a:rPr lang="tr-TR" dirty="0"/>
              <a:t> ve </a:t>
            </a:r>
            <a:r>
              <a:rPr lang="tr-TR" dirty="0" err="1"/>
              <a:t>hipernatremi</a:t>
            </a:r>
            <a:r>
              <a:rPr lang="tr-TR" dirty="0"/>
              <a:t> diğer yan etkiler</a:t>
            </a:r>
          </a:p>
          <a:p>
            <a:pPr lvl="1"/>
            <a:r>
              <a:rPr lang="tr-TR" dirty="0" err="1"/>
              <a:t>Serebral</a:t>
            </a:r>
            <a:r>
              <a:rPr lang="tr-TR" dirty="0"/>
              <a:t> ödemi olmayanlarda </a:t>
            </a:r>
            <a:r>
              <a:rPr lang="tr-TR" dirty="0" err="1"/>
              <a:t>endikasyonu</a:t>
            </a:r>
            <a:r>
              <a:rPr lang="tr-TR" dirty="0"/>
              <a:t> yoktur.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9176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2400" cap="none"/>
              <a:t>İntrakranial Basınç Düşürücü Tedaviler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err="1"/>
              <a:t>Hiperventilasyon</a:t>
            </a:r>
            <a:r>
              <a:rPr lang="tr-TR" sz="2000" dirty="0"/>
              <a:t>; </a:t>
            </a:r>
          </a:p>
          <a:p>
            <a:pPr lvl="1"/>
            <a:r>
              <a:rPr lang="tr-TR" sz="1800" dirty="0"/>
              <a:t>PaCO2 ‘</a:t>
            </a:r>
            <a:r>
              <a:rPr lang="tr-TR" sz="1800" dirty="0" err="1"/>
              <a:t>yi</a:t>
            </a:r>
            <a:r>
              <a:rPr lang="tr-TR" sz="1800" dirty="0"/>
              <a:t> düşürür (25-30 </a:t>
            </a:r>
            <a:r>
              <a:rPr lang="tr-TR" sz="1800" dirty="0" err="1"/>
              <a:t>mmHg</a:t>
            </a:r>
            <a:r>
              <a:rPr lang="tr-TR" sz="1800" dirty="0"/>
              <a:t> </a:t>
            </a:r>
            <a:r>
              <a:rPr lang="tr-TR" sz="1800" dirty="0" err="1"/>
              <a:t>nin</a:t>
            </a:r>
            <a:r>
              <a:rPr lang="tr-TR" sz="1800" dirty="0"/>
              <a:t> altına)</a:t>
            </a:r>
          </a:p>
          <a:p>
            <a:pPr lvl="1"/>
            <a:r>
              <a:rPr lang="tr-TR" sz="1800" dirty="0"/>
              <a:t>Böylelikle </a:t>
            </a:r>
            <a:r>
              <a:rPr lang="tr-TR" sz="1800" dirty="0" err="1"/>
              <a:t>serebral</a:t>
            </a:r>
            <a:r>
              <a:rPr lang="tr-TR" sz="1800" dirty="0"/>
              <a:t> </a:t>
            </a:r>
            <a:r>
              <a:rPr lang="tr-TR" sz="1800" dirty="0" err="1"/>
              <a:t>vazokonstruksiyona</a:t>
            </a:r>
            <a:r>
              <a:rPr lang="tr-TR" sz="1800" dirty="0"/>
              <a:t> neden olunarak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sz="1800" dirty="0" err="1"/>
              <a:t>Serebral</a:t>
            </a:r>
            <a:r>
              <a:rPr lang="tr-TR" sz="1800" dirty="0"/>
              <a:t> kan akımında azalma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sz="1800" dirty="0" err="1"/>
              <a:t>İntrakranial</a:t>
            </a:r>
            <a:r>
              <a:rPr lang="tr-TR" sz="1800" dirty="0"/>
              <a:t> basınçta düşme sağlanır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sz="1800" dirty="0"/>
              <a:t>Ancak bu etki çok kısa sürelidir.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189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2400" cap="none"/>
              <a:t>İntrakranial Basınç Düşürücü Tedaviler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606045" y="2638045"/>
            <a:ext cx="6331324" cy="3659060"/>
          </a:xfrm>
        </p:spPr>
        <p:txBody>
          <a:bodyPr/>
          <a:lstStyle/>
          <a:p>
            <a:r>
              <a:rPr lang="tr-TR" altLang="tr-TR" sz="2400" dirty="0" err="1"/>
              <a:t>Barbitüratlar</a:t>
            </a:r>
            <a:r>
              <a:rPr lang="tr-TR" altLang="tr-TR" sz="2400" dirty="0"/>
              <a:t>; (</a:t>
            </a:r>
            <a:r>
              <a:rPr lang="tr-TR" altLang="tr-TR" sz="2400" dirty="0" err="1"/>
              <a:t>tiopental-fenobarbital</a:t>
            </a:r>
            <a:r>
              <a:rPr lang="tr-TR" altLang="tr-TR" sz="2400" dirty="0"/>
              <a:t>)</a:t>
            </a:r>
          </a:p>
          <a:p>
            <a:pPr lvl="1"/>
            <a:r>
              <a:rPr lang="tr-TR" altLang="tr-TR" sz="2000" dirty="0"/>
              <a:t>Uygulandıklarında </a:t>
            </a:r>
            <a:r>
              <a:rPr lang="tr-TR" altLang="tr-TR" sz="2000" dirty="0" err="1"/>
              <a:t>IKB’ı</a:t>
            </a:r>
            <a:r>
              <a:rPr lang="tr-TR" altLang="tr-TR" sz="2000" dirty="0"/>
              <a:t> belirgin düşürürler</a:t>
            </a:r>
          </a:p>
          <a:p>
            <a:pPr lvl="2"/>
            <a:r>
              <a:rPr lang="tr-TR" altLang="tr-TR" sz="2000" dirty="0"/>
              <a:t>Ancak ciddi sistemik </a:t>
            </a:r>
            <a:r>
              <a:rPr lang="tr-TR" altLang="tr-TR" sz="2000" dirty="0" err="1"/>
              <a:t>hipotansif</a:t>
            </a:r>
            <a:r>
              <a:rPr lang="tr-TR" altLang="tr-TR" sz="2000" dirty="0"/>
              <a:t> etkileri de vardır</a:t>
            </a:r>
          </a:p>
          <a:p>
            <a:pPr lvl="2"/>
            <a:r>
              <a:rPr lang="tr-TR" altLang="tr-TR" sz="2000" dirty="0"/>
              <a:t>Bu durum sıklıkla kullanımlarını kısıtlar</a:t>
            </a:r>
          </a:p>
          <a:p>
            <a:pPr lvl="1"/>
            <a:r>
              <a:rPr lang="tr-TR" altLang="tr-TR" sz="2000" dirty="0"/>
              <a:t>Diğer tedavilere yanıt vermeyen ciddi </a:t>
            </a:r>
            <a:r>
              <a:rPr lang="tr-TR" altLang="tr-TR" sz="2000" dirty="0" err="1"/>
              <a:t>intrakranial</a:t>
            </a:r>
            <a:r>
              <a:rPr lang="tr-TR" altLang="tr-TR" sz="2000" dirty="0"/>
              <a:t> basınç artışına sahip olgularda verilmeleri önerilir.</a:t>
            </a:r>
          </a:p>
          <a:p>
            <a:pPr lvl="1"/>
            <a:r>
              <a:rPr lang="tr-TR" altLang="tr-TR" sz="2000" dirty="0"/>
              <a:t>Yakın sistemik kan basıncı takibi de yapmak gerekir.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2952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2800" cap="none" dirty="0" err="1" smtClean="0"/>
              <a:t>İntrakranial</a:t>
            </a:r>
            <a:r>
              <a:rPr lang="tr-TR" altLang="tr-TR" sz="2800" cap="none" dirty="0" smtClean="0"/>
              <a:t> Basınç Düşürücü Tedaviler</a:t>
            </a:r>
            <a:endParaRPr lang="tr-TR" cap="none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754145" y="2638045"/>
            <a:ext cx="7711126" cy="3913584"/>
          </a:xfrm>
        </p:spPr>
        <p:txBody>
          <a:bodyPr>
            <a:normAutofit/>
          </a:bodyPr>
          <a:lstStyle/>
          <a:p>
            <a:r>
              <a:rPr lang="tr-TR" sz="2000" dirty="0" err="1"/>
              <a:t>Kortikosteroidler</a:t>
            </a:r>
            <a:r>
              <a:rPr lang="tr-TR" sz="2000" dirty="0"/>
              <a:t>;</a:t>
            </a:r>
          </a:p>
          <a:p>
            <a:pPr lvl="1"/>
            <a:r>
              <a:rPr lang="tr-TR" sz="1800" dirty="0"/>
              <a:t>Beyin ödemine neden olan diğer hastalıklarda etkin oldukları öne sürülmekle birlikte</a:t>
            </a:r>
          </a:p>
          <a:p>
            <a:pPr lvl="1"/>
            <a:r>
              <a:rPr lang="tr-TR" sz="1800" dirty="0" err="1"/>
              <a:t>AKY’de</a:t>
            </a:r>
            <a:r>
              <a:rPr lang="tr-TR" sz="1800" dirty="0"/>
              <a:t> IKBA üzerine faydalı etkileri gösterilememiş.</a:t>
            </a:r>
          </a:p>
          <a:p>
            <a:r>
              <a:rPr lang="tr-TR" sz="2000" dirty="0" err="1"/>
              <a:t>Hipotermi</a:t>
            </a:r>
            <a:r>
              <a:rPr lang="tr-TR" sz="2000" dirty="0"/>
              <a:t>; (33-34 derece</a:t>
            </a:r>
            <a:r>
              <a:rPr lang="tr-TR" sz="2000" dirty="0" smtClean="0"/>
              <a:t>)</a:t>
            </a:r>
            <a:endParaRPr lang="tr-TR" sz="2000" dirty="0"/>
          </a:p>
          <a:p>
            <a:pPr lvl="1"/>
            <a:r>
              <a:rPr lang="tr-TR" sz="1800" dirty="0"/>
              <a:t>Hayvan modellerinde beyin ödemi gelişimini engellediği gösterilmiş (beyin </a:t>
            </a:r>
            <a:r>
              <a:rPr lang="tr-TR" sz="1800" dirty="0" err="1"/>
              <a:t>glukoz</a:t>
            </a:r>
            <a:r>
              <a:rPr lang="tr-TR" sz="1800" dirty="0"/>
              <a:t> ve amonyak metabolizmasını yavaşlatma) </a:t>
            </a:r>
            <a:endParaRPr lang="tr-TR" sz="1800" dirty="0" smtClean="0"/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03818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30630" y="512205"/>
            <a:ext cx="5937755" cy="1188720"/>
          </a:xfrm>
        </p:spPr>
        <p:txBody>
          <a:bodyPr/>
          <a:lstStyle/>
          <a:p>
            <a:r>
              <a:rPr lang="tr-TR" cap="none" dirty="0" smtClean="0"/>
              <a:t>Tedavi-Enfeksiyonlar</a:t>
            </a:r>
            <a:endParaRPr lang="tr-TR" cap="none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61913" y="2177592"/>
            <a:ext cx="8314442" cy="434575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tr-TR" altLang="tr-TR" sz="2800" dirty="0"/>
              <a:t>Tüm </a:t>
            </a:r>
            <a:r>
              <a:rPr lang="tr-TR" altLang="tr-TR" sz="2800" dirty="0" err="1"/>
              <a:t>AKY’li</a:t>
            </a:r>
            <a:r>
              <a:rPr lang="tr-TR" altLang="tr-TR" sz="2800" dirty="0"/>
              <a:t> hastalar enfeksiyon gelişimi açısından risk taşır.</a:t>
            </a:r>
          </a:p>
          <a:p>
            <a:pPr lvl="1">
              <a:lnSpc>
                <a:spcPct val="80000"/>
              </a:lnSpc>
            </a:pPr>
            <a:r>
              <a:rPr lang="tr-TR" altLang="tr-TR" sz="2400" dirty="0" err="1"/>
              <a:t>AKY’li</a:t>
            </a:r>
            <a:r>
              <a:rPr lang="tr-TR" altLang="tr-TR" sz="2400" dirty="0"/>
              <a:t> hastaların </a:t>
            </a:r>
            <a:r>
              <a:rPr lang="tr-TR" altLang="tr-TR" sz="2400" dirty="0">
                <a:solidFill>
                  <a:srgbClr val="FF0000"/>
                </a:solidFill>
              </a:rPr>
              <a:t>%37 sinde ölüm sebebi enfeksiyondur.</a:t>
            </a:r>
          </a:p>
          <a:p>
            <a:pPr>
              <a:lnSpc>
                <a:spcPct val="80000"/>
              </a:lnSpc>
            </a:pPr>
            <a:endParaRPr lang="tr-TR" altLang="tr-TR" sz="2800" dirty="0"/>
          </a:p>
          <a:p>
            <a:pPr>
              <a:lnSpc>
                <a:spcPct val="80000"/>
              </a:lnSpc>
            </a:pPr>
            <a:r>
              <a:rPr lang="tr-TR" altLang="tr-TR" sz="2800" dirty="0"/>
              <a:t>AKY nedenli </a:t>
            </a:r>
            <a:r>
              <a:rPr lang="tr-TR" altLang="tr-TR" sz="2800" dirty="0" err="1"/>
              <a:t>hemodinamik</a:t>
            </a:r>
            <a:r>
              <a:rPr lang="tr-TR" altLang="tr-TR" sz="2800" dirty="0"/>
              <a:t> değişiklikleri </a:t>
            </a:r>
            <a:r>
              <a:rPr lang="tr-TR" altLang="tr-TR" sz="2800" dirty="0" err="1"/>
              <a:t>sepsisten</a:t>
            </a:r>
            <a:r>
              <a:rPr lang="tr-TR" altLang="tr-TR" sz="2800" dirty="0"/>
              <a:t> ayırt etmekte kolay olmayabilir.</a:t>
            </a:r>
          </a:p>
          <a:p>
            <a:pPr>
              <a:lnSpc>
                <a:spcPct val="80000"/>
              </a:lnSpc>
            </a:pPr>
            <a:endParaRPr lang="tr-TR" altLang="tr-TR" sz="2800" dirty="0"/>
          </a:p>
          <a:p>
            <a:pPr>
              <a:lnSpc>
                <a:spcPct val="80000"/>
              </a:lnSpc>
            </a:pPr>
            <a:r>
              <a:rPr lang="tr-TR" altLang="tr-TR" sz="2800" dirty="0"/>
              <a:t>Bakteriyel enfeksiyon görülme sıklığı zamanla artar.</a:t>
            </a:r>
          </a:p>
          <a:p>
            <a:pPr lvl="1">
              <a:lnSpc>
                <a:spcPct val="80000"/>
              </a:lnSpc>
            </a:pPr>
            <a:r>
              <a:rPr lang="tr-TR" altLang="tr-TR" sz="2400" dirty="0" err="1">
                <a:solidFill>
                  <a:srgbClr val="FF0000"/>
                </a:solidFill>
              </a:rPr>
              <a:t>Pulmoner</a:t>
            </a:r>
            <a:r>
              <a:rPr lang="tr-TR" altLang="tr-TR" sz="2400" dirty="0">
                <a:solidFill>
                  <a:srgbClr val="FF0000"/>
                </a:solidFill>
              </a:rPr>
              <a:t> enfeksiyonlar (%47), </a:t>
            </a:r>
          </a:p>
          <a:p>
            <a:pPr lvl="1">
              <a:lnSpc>
                <a:spcPct val="80000"/>
              </a:lnSpc>
            </a:pPr>
            <a:r>
              <a:rPr lang="tr-TR" altLang="tr-TR" sz="2400" dirty="0">
                <a:solidFill>
                  <a:srgbClr val="FF0000"/>
                </a:solidFill>
              </a:rPr>
              <a:t>Kan kültüründe üreme (%26),</a:t>
            </a:r>
          </a:p>
          <a:p>
            <a:pPr lvl="1">
              <a:lnSpc>
                <a:spcPct val="80000"/>
              </a:lnSpc>
            </a:pPr>
            <a:r>
              <a:rPr lang="tr-TR" altLang="tr-TR" sz="2400" dirty="0">
                <a:solidFill>
                  <a:srgbClr val="FF0000"/>
                </a:solidFill>
              </a:rPr>
              <a:t>İdrar kültüründe üreme (%23)</a:t>
            </a:r>
          </a:p>
          <a:p>
            <a:pPr>
              <a:lnSpc>
                <a:spcPct val="80000"/>
              </a:lnSpc>
            </a:pPr>
            <a:endParaRPr lang="tr-TR" altLang="tr-TR" sz="2800" dirty="0"/>
          </a:p>
          <a:p>
            <a:pPr>
              <a:lnSpc>
                <a:spcPct val="80000"/>
              </a:lnSpc>
            </a:pPr>
            <a:r>
              <a:rPr lang="tr-TR" altLang="tr-TR" sz="2800" dirty="0"/>
              <a:t>Gram (-) </a:t>
            </a:r>
            <a:r>
              <a:rPr lang="tr-TR" altLang="tr-TR" sz="2800" dirty="0" err="1"/>
              <a:t>enterik</a:t>
            </a:r>
            <a:r>
              <a:rPr lang="tr-TR" altLang="tr-TR" sz="2800" dirty="0"/>
              <a:t> bakteriler(</a:t>
            </a:r>
            <a:r>
              <a:rPr lang="tr-TR" altLang="tr-TR" sz="2800" dirty="0" err="1"/>
              <a:t>E.coli</a:t>
            </a:r>
            <a:r>
              <a:rPr lang="tr-TR" altLang="tr-TR" sz="2800" dirty="0"/>
              <a:t>), Stafilokok veya streptokok sıklıkla izole edilen ajanlar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2673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cap="none"/>
              <a:t>Tedavi-Enfeksiyonlar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857839" y="2638045"/>
            <a:ext cx="6685961" cy="3281988"/>
          </a:xfrm>
        </p:spPr>
        <p:txBody>
          <a:bodyPr/>
          <a:lstStyle/>
          <a:p>
            <a:pPr marL="342900" lvl="1" indent="-342900"/>
            <a:r>
              <a:rPr lang="tr-TR" altLang="tr-TR" sz="2400" dirty="0" err="1"/>
              <a:t>Profilaktik</a:t>
            </a:r>
            <a:r>
              <a:rPr lang="tr-TR" altLang="tr-TR" sz="2400" dirty="0"/>
              <a:t> antibiyotik-</a:t>
            </a:r>
            <a:r>
              <a:rPr lang="tr-TR" altLang="tr-TR" sz="2400" dirty="0" err="1"/>
              <a:t>antifungal</a:t>
            </a:r>
            <a:r>
              <a:rPr lang="tr-TR" altLang="tr-TR" sz="2400" dirty="0"/>
              <a:t> tedavi ;</a:t>
            </a:r>
          </a:p>
          <a:p>
            <a:pPr marL="742950" lvl="2" indent="-342900"/>
            <a:r>
              <a:rPr lang="tr-TR" altLang="tr-TR" sz="2400" dirty="0"/>
              <a:t> </a:t>
            </a:r>
            <a:r>
              <a:rPr lang="tr-TR" altLang="tr-TR" sz="2400" dirty="0" err="1"/>
              <a:t>AKY’li</a:t>
            </a:r>
            <a:r>
              <a:rPr lang="tr-TR" altLang="tr-TR" sz="2400" dirty="0"/>
              <a:t> hastalarda, enfeksiyon gelişim sıklığını azaltmaktadır. HE </a:t>
            </a:r>
            <a:r>
              <a:rPr lang="tr-TR" altLang="tr-TR" sz="2400" dirty="0" err="1"/>
              <a:t>progresyonunu</a:t>
            </a:r>
            <a:r>
              <a:rPr lang="tr-TR" altLang="tr-TR" sz="2400" dirty="0"/>
              <a:t>, beyin ödemi gelişimini ve </a:t>
            </a:r>
            <a:r>
              <a:rPr lang="tr-TR" altLang="tr-TR" sz="2400" dirty="0" err="1"/>
              <a:t>intrakranial</a:t>
            </a:r>
            <a:r>
              <a:rPr lang="tr-TR" altLang="tr-TR" sz="2400" dirty="0"/>
              <a:t> basınç artışını </a:t>
            </a:r>
            <a:r>
              <a:rPr lang="tr-TR" altLang="tr-TR" sz="2400" dirty="0" smtClean="0"/>
              <a:t>engellemekte.  Ancak</a:t>
            </a:r>
            <a:r>
              <a:rPr lang="tr-TR" altLang="tr-TR" sz="2400" dirty="0"/>
              <a:t>;</a:t>
            </a:r>
          </a:p>
          <a:p>
            <a:pPr marL="742950" lvl="2" indent="-342900">
              <a:buNone/>
            </a:pPr>
            <a:r>
              <a:rPr lang="tr-TR" altLang="tr-TR" sz="2400" b="1" dirty="0">
                <a:solidFill>
                  <a:srgbClr val="FF0000"/>
                </a:solidFill>
              </a:rPr>
              <a:t>“</a:t>
            </a:r>
            <a:r>
              <a:rPr lang="tr-TR" altLang="tr-TR" sz="2400" b="1" dirty="0" err="1">
                <a:solidFill>
                  <a:srgbClr val="FF0000"/>
                </a:solidFill>
              </a:rPr>
              <a:t>Overall</a:t>
            </a:r>
            <a:r>
              <a:rPr lang="tr-TR" altLang="tr-TR" sz="2400" b="1" dirty="0">
                <a:solidFill>
                  <a:srgbClr val="FF0000"/>
                </a:solidFill>
              </a:rPr>
              <a:t>”  sağ kalım üzerine olumlu etkileri gösterilememiştir.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5878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74070" y="370332"/>
            <a:ext cx="5937755" cy="1188720"/>
          </a:xfrm>
        </p:spPr>
        <p:txBody>
          <a:bodyPr/>
          <a:lstStyle/>
          <a:p>
            <a:r>
              <a:rPr lang="tr-TR" cap="none" dirty="0" smtClean="0"/>
              <a:t>Tedavi-</a:t>
            </a:r>
            <a:r>
              <a:rPr lang="tr-TR" cap="none" dirty="0" err="1" smtClean="0"/>
              <a:t>Koagülopati</a:t>
            </a:r>
            <a:endParaRPr lang="tr-TR" cap="none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563816" y="2045617"/>
            <a:ext cx="8022211" cy="424206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tr-TR" altLang="tr-TR" sz="2700" dirty="0" err="1"/>
              <a:t>AKY’de</a:t>
            </a:r>
            <a:r>
              <a:rPr lang="tr-TR" altLang="tr-TR" sz="2700" dirty="0"/>
              <a:t> tüm olgularda pıhtılaşma anormallikleri görülür</a:t>
            </a:r>
          </a:p>
          <a:p>
            <a:pPr lvl="2">
              <a:lnSpc>
                <a:spcPct val="80000"/>
              </a:lnSpc>
            </a:pPr>
            <a:r>
              <a:rPr lang="tr-TR" altLang="tr-TR" sz="2400" dirty="0" err="1"/>
              <a:t>Koagülasyon</a:t>
            </a:r>
            <a:r>
              <a:rPr lang="tr-TR" altLang="tr-TR" sz="2400" dirty="0"/>
              <a:t> faktörlerinin sentezi azalır, tüketimi artar</a:t>
            </a:r>
          </a:p>
          <a:p>
            <a:pPr lvl="2">
              <a:lnSpc>
                <a:spcPct val="80000"/>
              </a:lnSpc>
            </a:pPr>
            <a:r>
              <a:rPr lang="tr-TR" altLang="tr-TR" sz="2400" dirty="0" err="1"/>
              <a:t>Trombositlerin</a:t>
            </a:r>
            <a:r>
              <a:rPr lang="tr-TR" altLang="tr-TR" sz="2400" dirty="0"/>
              <a:t> tüketimi artar ( sıklıkla &lt;100.000</a:t>
            </a:r>
            <a:r>
              <a:rPr lang="tr-TR" altLang="tr-TR" sz="2400" dirty="0" smtClean="0"/>
              <a:t>)</a:t>
            </a:r>
          </a:p>
          <a:p>
            <a:pPr marL="457200" lvl="2" indent="0">
              <a:lnSpc>
                <a:spcPct val="80000"/>
              </a:lnSpc>
              <a:buNone/>
            </a:pPr>
            <a:endParaRPr lang="tr-TR" altLang="tr-TR" sz="2400" dirty="0"/>
          </a:p>
          <a:p>
            <a:pPr>
              <a:lnSpc>
                <a:spcPct val="80000"/>
              </a:lnSpc>
            </a:pPr>
            <a:r>
              <a:rPr lang="tr-TR" altLang="tr-TR" sz="2700" dirty="0"/>
              <a:t> Kanama bulgusu yoksa pıhtılaşma anormallikleri düzeltilmez</a:t>
            </a:r>
          </a:p>
          <a:p>
            <a:pPr lvl="2">
              <a:lnSpc>
                <a:spcPct val="80000"/>
              </a:lnSpc>
            </a:pPr>
            <a:r>
              <a:rPr lang="tr-TR" altLang="tr-TR" sz="2400" dirty="0" err="1"/>
              <a:t>İnvaziv</a:t>
            </a:r>
            <a:r>
              <a:rPr lang="tr-TR" altLang="tr-TR" sz="2400" dirty="0"/>
              <a:t> işlem (</a:t>
            </a:r>
            <a:r>
              <a:rPr lang="tr-TR" altLang="tr-TR" sz="2400" dirty="0" err="1"/>
              <a:t>kateter</a:t>
            </a:r>
            <a:r>
              <a:rPr lang="tr-TR" altLang="tr-TR" sz="2400" dirty="0"/>
              <a:t> </a:t>
            </a:r>
            <a:r>
              <a:rPr lang="tr-TR" altLang="tr-TR" sz="2400" dirty="0" err="1"/>
              <a:t>vs</a:t>
            </a:r>
            <a:r>
              <a:rPr lang="tr-TR" altLang="tr-TR" sz="2400" dirty="0"/>
              <a:t>) planlanıyorsa </a:t>
            </a:r>
            <a:r>
              <a:rPr lang="tr-TR" altLang="tr-TR" sz="2400" dirty="0" err="1"/>
              <a:t>replasman</a:t>
            </a:r>
            <a:r>
              <a:rPr lang="tr-TR" altLang="tr-TR" sz="2400" dirty="0"/>
              <a:t> yapılmalı (tek istisna)</a:t>
            </a:r>
          </a:p>
          <a:p>
            <a:pPr lvl="2">
              <a:lnSpc>
                <a:spcPct val="80000"/>
              </a:lnSpc>
            </a:pPr>
            <a:r>
              <a:rPr lang="tr-TR" altLang="tr-TR" sz="2400" dirty="0" err="1"/>
              <a:t>Replasman</a:t>
            </a:r>
            <a:r>
              <a:rPr lang="tr-TR" altLang="tr-TR" sz="2400" dirty="0"/>
              <a:t>; standart transfüzyon ilişkili riskleri beraberinde getirmekle birlikte;</a:t>
            </a:r>
          </a:p>
          <a:p>
            <a:pPr lvl="3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tr-TR" altLang="tr-TR" sz="2000" dirty="0"/>
              <a:t>AKY takibinde oldukça değerli bir parametre olan </a:t>
            </a:r>
            <a:r>
              <a:rPr lang="tr-TR" altLang="tr-TR" sz="2000" dirty="0" err="1"/>
              <a:t>koagülasyon</a:t>
            </a:r>
            <a:r>
              <a:rPr lang="tr-TR" altLang="tr-TR" sz="2000" dirty="0"/>
              <a:t> profilini bozar</a:t>
            </a:r>
          </a:p>
          <a:p>
            <a:pPr lvl="3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tr-TR" altLang="tr-TR" sz="2000" dirty="0"/>
              <a:t>Volüm yüküne neden olabilir ve dolayısıyla </a:t>
            </a:r>
            <a:r>
              <a:rPr lang="tr-TR" altLang="tr-TR" sz="2000" dirty="0" err="1"/>
              <a:t>intrakranial</a:t>
            </a:r>
            <a:r>
              <a:rPr lang="tr-TR" altLang="tr-TR" sz="2000" dirty="0"/>
              <a:t> basınç artışını tetikleyebilir.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6512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cap="none"/>
              <a:t>Tedavi-Koagülopati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606045" y="2638045"/>
            <a:ext cx="6284190" cy="3621353"/>
          </a:xfrm>
        </p:spPr>
        <p:txBody>
          <a:bodyPr/>
          <a:lstStyle/>
          <a:p>
            <a:r>
              <a:rPr lang="tr-TR" altLang="tr-TR" sz="2400" dirty="0"/>
              <a:t>K vitamini rutin 5-10 mg </a:t>
            </a:r>
            <a:r>
              <a:rPr lang="tr-TR" altLang="tr-TR" sz="2400" dirty="0" err="1"/>
              <a:t>sc</a:t>
            </a:r>
            <a:r>
              <a:rPr lang="tr-TR" altLang="tr-TR" sz="2400" dirty="0"/>
              <a:t> uygulanmalıdır.</a:t>
            </a:r>
          </a:p>
          <a:p>
            <a:r>
              <a:rPr lang="tr-TR" altLang="tr-TR" sz="2400" dirty="0"/>
              <a:t>Kanama bulgusu yoksa, </a:t>
            </a:r>
            <a:r>
              <a:rPr lang="tr-TR" altLang="tr-TR" sz="2400" dirty="0" err="1"/>
              <a:t>trombosit</a:t>
            </a:r>
            <a:r>
              <a:rPr lang="tr-TR" altLang="tr-TR" sz="2400" dirty="0"/>
              <a:t> sayısı; </a:t>
            </a:r>
          </a:p>
          <a:p>
            <a:pPr lvl="1"/>
            <a:r>
              <a:rPr lang="tr-TR" altLang="tr-TR" sz="2000" dirty="0"/>
              <a:t>10.000/mm</a:t>
            </a:r>
            <a:r>
              <a:rPr lang="tr-TR" altLang="tr-TR" sz="2000" baseline="30000" dirty="0"/>
              <a:t>3</a:t>
            </a:r>
            <a:r>
              <a:rPr lang="tr-TR" altLang="tr-TR" sz="2000" dirty="0"/>
              <a:t> üzerinde yeterli</a:t>
            </a:r>
          </a:p>
          <a:p>
            <a:pPr lvl="1"/>
            <a:r>
              <a:rPr lang="tr-TR" altLang="tr-TR" sz="2000" dirty="0" err="1"/>
              <a:t>İnfeksiyon</a:t>
            </a:r>
            <a:r>
              <a:rPr lang="tr-TR" altLang="tr-TR" sz="2000" dirty="0"/>
              <a:t> ve </a:t>
            </a:r>
            <a:r>
              <a:rPr lang="tr-TR" altLang="tr-TR" sz="2000" dirty="0" err="1"/>
              <a:t>sepsis</a:t>
            </a:r>
            <a:r>
              <a:rPr lang="tr-TR" altLang="tr-TR" sz="2000" dirty="0"/>
              <a:t> varlığı söz konusuysa en az 15.000- 20.000 /mm</a:t>
            </a:r>
            <a:r>
              <a:rPr lang="tr-TR" altLang="tr-TR" sz="2000" baseline="30000" dirty="0"/>
              <a:t>3</a:t>
            </a:r>
            <a:r>
              <a:rPr lang="tr-TR" altLang="tr-TR" sz="2000" dirty="0"/>
              <a:t> olmalı (bu değerlere ulaşmak için gerekliyse </a:t>
            </a:r>
            <a:r>
              <a:rPr lang="tr-TR" altLang="tr-TR" sz="2000" dirty="0" err="1"/>
              <a:t>replasman</a:t>
            </a:r>
            <a:r>
              <a:rPr lang="tr-TR" altLang="tr-TR" sz="2000" dirty="0"/>
              <a:t> yap)</a:t>
            </a:r>
          </a:p>
          <a:p>
            <a:pPr lvl="1"/>
            <a:r>
              <a:rPr lang="tr-TR" altLang="tr-TR" sz="2000" dirty="0"/>
              <a:t>Herhangi bir </a:t>
            </a:r>
            <a:r>
              <a:rPr lang="tr-TR" altLang="tr-TR" sz="2000" dirty="0" err="1"/>
              <a:t>invaziv</a:t>
            </a:r>
            <a:r>
              <a:rPr lang="tr-TR" altLang="tr-TR" sz="2000" dirty="0"/>
              <a:t> işlem planlanıyorsa 50.000’nin üzerine çıkarmak için </a:t>
            </a:r>
            <a:r>
              <a:rPr lang="tr-TR" altLang="tr-TR" sz="2000" dirty="0" err="1"/>
              <a:t>replasman</a:t>
            </a:r>
            <a:r>
              <a:rPr lang="tr-TR" altLang="tr-TR" sz="2000" dirty="0"/>
              <a:t> yapılmalı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1572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97389" y="568767"/>
            <a:ext cx="5937755" cy="1188720"/>
          </a:xfrm>
        </p:spPr>
        <p:txBody>
          <a:bodyPr>
            <a:normAutofit/>
          </a:bodyPr>
          <a:lstStyle/>
          <a:p>
            <a:r>
              <a:rPr lang="tr-TR" cap="none" dirty="0" smtClean="0"/>
              <a:t>Akut Karaciğer Yetmezliğinde Akut </a:t>
            </a:r>
            <a:r>
              <a:rPr lang="tr-TR" cap="none" dirty="0" err="1" smtClean="0"/>
              <a:t>Renal</a:t>
            </a:r>
            <a:r>
              <a:rPr lang="tr-TR" cap="none" dirty="0" smtClean="0"/>
              <a:t> Yetmezlik</a:t>
            </a:r>
            <a:endParaRPr lang="tr-TR" cap="none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055802" y="2487217"/>
            <a:ext cx="7475453" cy="332912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tr-TR" altLang="tr-TR" sz="2400" dirty="0"/>
              <a:t>Sebep; </a:t>
            </a:r>
            <a:r>
              <a:rPr lang="tr-TR" altLang="tr-TR" sz="2400" dirty="0" err="1"/>
              <a:t>etyolojiye</a:t>
            </a:r>
            <a:r>
              <a:rPr lang="tr-TR" altLang="tr-TR" sz="2400" dirty="0"/>
              <a:t> göre değişkenlik göstermekle birlikte</a:t>
            </a:r>
            <a:r>
              <a:rPr lang="tr-TR" altLang="tr-TR" sz="2400" dirty="0" smtClean="0"/>
              <a:t>;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tr-TR" altLang="tr-TR" sz="2000" dirty="0" err="1" smtClean="0"/>
              <a:t>Dehidratasyon</a:t>
            </a:r>
            <a:endParaRPr lang="tr-TR" altLang="tr-TR" sz="2000" dirty="0"/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tr-TR" altLang="tr-TR" sz="2000" dirty="0" err="1"/>
              <a:t>Hepatorenal</a:t>
            </a:r>
            <a:r>
              <a:rPr lang="tr-TR" altLang="tr-TR" sz="2000" dirty="0"/>
              <a:t> </a:t>
            </a:r>
            <a:r>
              <a:rPr lang="tr-TR" altLang="tr-TR" sz="2000" dirty="0" err="1"/>
              <a:t>senrom</a:t>
            </a:r>
            <a:endParaRPr lang="tr-TR" altLang="tr-TR" sz="2000" dirty="0"/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tr-TR" altLang="tr-TR" sz="2000" dirty="0"/>
              <a:t>Akut </a:t>
            </a:r>
            <a:r>
              <a:rPr lang="tr-TR" altLang="tr-TR" sz="2000" dirty="0" err="1"/>
              <a:t>tübüler</a:t>
            </a:r>
            <a:r>
              <a:rPr lang="tr-TR" altLang="tr-TR" sz="2000" dirty="0"/>
              <a:t> nekroz</a:t>
            </a:r>
          </a:p>
          <a:p>
            <a:pPr>
              <a:lnSpc>
                <a:spcPct val="80000"/>
              </a:lnSpc>
            </a:pPr>
            <a:r>
              <a:rPr lang="tr-TR" altLang="tr-TR" sz="2000" dirty="0" err="1"/>
              <a:t>Asetaminofen</a:t>
            </a:r>
            <a:r>
              <a:rPr lang="tr-TR" altLang="tr-TR" sz="2000" dirty="0"/>
              <a:t>, mantar zehirlenmesi ve </a:t>
            </a:r>
            <a:r>
              <a:rPr lang="tr-TR" altLang="tr-TR" sz="2000" dirty="0" err="1"/>
              <a:t>Trimetoprim</a:t>
            </a:r>
            <a:r>
              <a:rPr lang="tr-TR" altLang="tr-TR" sz="2000" dirty="0"/>
              <a:t>/</a:t>
            </a:r>
            <a:r>
              <a:rPr lang="tr-TR" altLang="tr-TR" sz="2000" dirty="0" err="1"/>
              <a:t>sulfomet</a:t>
            </a:r>
            <a:r>
              <a:rPr lang="tr-TR" altLang="tr-TR" sz="2000" dirty="0"/>
              <a:t>. le bağlı AKY de,  ABY sıklıkla eşlik eder (direkt </a:t>
            </a:r>
            <a:r>
              <a:rPr lang="tr-TR" altLang="tr-TR" sz="2000" dirty="0" err="1"/>
              <a:t>nefrotoksisite</a:t>
            </a:r>
            <a:r>
              <a:rPr lang="tr-TR" altLang="tr-TR" sz="2000" dirty="0"/>
              <a:t>)</a:t>
            </a:r>
          </a:p>
          <a:p>
            <a:pPr>
              <a:lnSpc>
                <a:spcPct val="80000"/>
              </a:lnSpc>
            </a:pPr>
            <a:r>
              <a:rPr lang="tr-TR" altLang="tr-TR" sz="2000" dirty="0">
                <a:solidFill>
                  <a:srgbClr val="FF0000"/>
                </a:solidFill>
              </a:rPr>
              <a:t>ABY, </a:t>
            </a:r>
            <a:r>
              <a:rPr lang="tr-TR" altLang="tr-TR" sz="2000" dirty="0" smtClean="0">
                <a:solidFill>
                  <a:srgbClr val="FF0000"/>
                </a:solidFill>
              </a:rPr>
              <a:t> </a:t>
            </a:r>
            <a:r>
              <a:rPr lang="tr-TR" altLang="tr-TR" sz="2000" dirty="0" err="1" smtClean="0">
                <a:solidFill>
                  <a:srgbClr val="FF0000"/>
                </a:solidFill>
              </a:rPr>
              <a:t>AKY’de</a:t>
            </a:r>
            <a:r>
              <a:rPr lang="tr-TR" altLang="tr-TR" sz="2000" dirty="0" smtClean="0">
                <a:solidFill>
                  <a:srgbClr val="FF0000"/>
                </a:solidFill>
              </a:rPr>
              <a:t> </a:t>
            </a:r>
            <a:r>
              <a:rPr lang="tr-TR" altLang="tr-TR" sz="2000" dirty="0">
                <a:solidFill>
                  <a:srgbClr val="FF0000"/>
                </a:solidFill>
              </a:rPr>
              <a:t>tek başına </a:t>
            </a:r>
            <a:r>
              <a:rPr lang="tr-TR" altLang="tr-TR" sz="2000" dirty="0" err="1">
                <a:solidFill>
                  <a:srgbClr val="FF0000"/>
                </a:solidFill>
              </a:rPr>
              <a:t>mortaliteden</a:t>
            </a:r>
            <a:r>
              <a:rPr lang="tr-TR" altLang="tr-TR" sz="2000" dirty="0">
                <a:solidFill>
                  <a:srgbClr val="FF0000"/>
                </a:solidFill>
              </a:rPr>
              <a:t> sorumlu değildir.</a:t>
            </a:r>
          </a:p>
          <a:p>
            <a:pPr lvl="1">
              <a:lnSpc>
                <a:spcPct val="80000"/>
              </a:lnSpc>
            </a:pPr>
            <a:r>
              <a:rPr lang="tr-TR" altLang="tr-TR" sz="2000" dirty="0">
                <a:solidFill>
                  <a:srgbClr val="FF0000"/>
                </a:solidFill>
              </a:rPr>
              <a:t>Ancak varlığı </a:t>
            </a:r>
            <a:r>
              <a:rPr lang="tr-TR" altLang="tr-TR" sz="2000" dirty="0" err="1">
                <a:solidFill>
                  <a:srgbClr val="FF0000"/>
                </a:solidFill>
              </a:rPr>
              <a:t>mortaliteye</a:t>
            </a:r>
            <a:r>
              <a:rPr lang="tr-TR" altLang="tr-TR" sz="2000" dirty="0">
                <a:solidFill>
                  <a:srgbClr val="FF0000"/>
                </a:solidFill>
              </a:rPr>
              <a:t> ciddi katkıda bulunur ve kötü </a:t>
            </a:r>
            <a:r>
              <a:rPr lang="tr-TR" altLang="tr-TR" sz="2000" dirty="0" err="1">
                <a:solidFill>
                  <a:srgbClr val="FF0000"/>
                </a:solidFill>
              </a:rPr>
              <a:t>prognozla</a:t>
            </a:r>
            <a:r>
              <a:rPr lang="tr-TR" altLang="tr-TR" sz="2000" dirty="0">
                <a:solidFill>
                  <a:srgbClr val="FF0000"/>
                </a:solidFill>
              </a:rPr>
              <a:t> ilişkilidir</a:t>
            </a:r>
            <a:r>
              <a:rPr lang="tr-TR" altLang="tr-TR" sz="2000" dirty="0" smtClean="0">
                <a:solidFill>
                  <a:srgbClr val="FF0000"/>
                </a:solidFill>
              </a:rPr>
              <a:t>.</a:t>
            </a:r>
            <a:endParaRPr lang="tr-TR" altLang="tr-T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44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13814" y="257682"/>
            <a:ext cx="5937755" cy="1188720"/>
          </a:xfrm>
        </p:spPr>
        <p:txBody>
          <a:bodyPr/>
          <a:lstStyle/>
          <a:p>
            <a:r>
              <a:rPr lang="tr-TR" cap="none" dirty="0"/>
              <a:t>Akut Karaciğer Yetmezliğinde Akut </a:t>
            </a:r>
            <a:r>
              <a:rPr lang="tr-TR" cap="none" dirty="0" err="1"/>
              <a:t>Renal</a:t>
            </a:r>
            <a:r>
              <a:rPr lang="tr-TR" cap="none" dirty="0"/>
              <a:t> Yetmezlik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914401" y="2102177"/>
            <a:ext cx="7211504" cy="383671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tr-TR" altLang="tr-TR" sz="2200" dirty="0" err="1"/>
              <a:t>AKY’de</a:t>
            </a:r>
            <a:r>
              <a:rPr lang="tr-TR" altLang="tr-TR" sz="2200" dirty="0"/>
              <a:t> </a:t>
            </a:r>
            <a:r>
              <a:rPr lang="tr-TR" altLang="tr-TR" sz="2200" dirty="0" err="1"/>
              <a:t>renal</a:t>
            </a:r>
            <a:r>
              <a:rPr lang="tr-TR" altLang="tr-TR" sz="2200" dirty="0"/>
              <a:t> fonksiyonların korunması için maksimum efor </a:t>
            </a:r>
            <a:r>
              <a:rPr lang="tr-TR" altLang="tr-TR" sz="2200" dirty="0" err="1"/>
              <a:t>sarfedilmeli</a:t>
            </a:r>
            <a:endParaRPr lang="tr-TR" altLang="tr-TR" sz="2200" dirty="0"/>
          </a:p>
          <a:p>
            <a:pPr lvl="3">
              <a:lnSpc>
                <a:spcPct val="80000"/>
              </a:lnSpc>
            </a:pPr>
            <a:r>
              <a:rPr lang="tr-TR" altLang="tr-TR" sz="1800" dirty="0" err="1"/>
              <a:t>Aminoglikoziler</a:t>
            </a:r>
            <a:r>
              <a:rPr lang="tr-TR" altLang="tr-TR" sz="1800" dirty="0"/>
              <a:t>, NSAİİ verilememeli, enfeksiyonların hızlı tanı ve tedavisi gerekli</a:t>
            </a:r>
          </a:p>
          <a:p>
            <a:pPr lvl="3">
              <a:lnSpc>
                <a:spcPct val="80000"/>
              </a:lnSpc>
            </a:pPr>
            <a:r>
              <a:rPr lang="tr-TR" altLang="tr-TR" sz="1800" dirty="0"/>
              <a:t>Çok gerekli değilse kontrastlı görüntüleme yapmamak lazım</a:t>
            </a:r>
          </a:p>
          <a:p>
            <a:pPr lvl="4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tr-TR" altLang="tr-TR" sz="1800" dirty="0"/>
              <a:t>Mutlak gerekiyorsa öncesinde NAC verilebilir?</a:t>
            </a:r>
          </a:p>
          <a:p>
            <a:pPr marL="0" indent="0">
              <a:buNone/>
            </a:pPr>
            <a:endParaRPr lang="tr-TR" altLang="tr-TR" dirty="0"/>
          </a:p>
          <a:p>
            <a:r>
              <a:rPr lang="tr-TR" altLang="tr-TR" sz="2000" dirty="0" smtClean="0"/>
              <a:t>Eğer </a:t>
            </a:r>
            <a:r>
              <a:rPr lang="tr-TR" altLang="tr-TR" sz="2000" dirty="0" err="1"/>
              <a:t>dializ</a:t>
            </a:r>
            <a:r>
              <a:rPr lang="tr-TR" altLang="tr-TR" sz="2000" dirty="0"/>
              <a:t> gerekliyse; </a:t>
            </a:r>
          </a:p>
          <a:p>
            <a:pPr lvl="1"/>
            <a:r>
              <a:rPr lang="tr-TR" altLang="tr-TR" sz="1800" dirty="0">
                <a:solidFill>
                  <a:srgbClr val="FF0000"/>
                </a:solidFill>
              </a:rPr>
              <a:t>Sürekli </a:t>
            </a:r>
            <a:r>
              <a:rPr lang="tr-TR" altLang="tr-TR" sz="1800" dirty="0" err="1">
                <a:solidFill>
                  <a:srgbClr val="FF0000"/>
                </a:solidFill>
              </a:rPr>
              <a:t>dializ</a:t>
            </a:r>
            <a:r>
              <a:rPr lang="tr-TR" altLang="tr-TR" sz="1800" dirty="0">
                <a:solidFill>
                  <a:srgbClr val="FF0000"/>
                </a:solidFill>
              </a:rPr>
              <a:t> (CVVHD), </a:t>
            </a:r>
            <a:r>
              <a:rPr lang="tr-TR" altLang="tr-TR" sz="1800" dirty="0" err="1">
                <a:solidFill>
                  <a:srgbClr val="FF0000"/>
                </a:solidFill>
              </a:rPr>
              <a:t>intermitant</a:t>
            </a:r>
            <a:r>
              <a:rPr lang="tr-TR" altLang="tr-TR" sz="1800" dirty="0">
                <a:solidFill>
                  <a:srgbClr val="FF0000"/>
                </a:solidFill>
              </a:rPr>
              <a:t> formdan daha üstündür.</a:t>
            </a:r>
          </a:p>
          <a:p>
            <a:pPr lvl="2"/>
            <a:r>
              <a:rPr lang="tr-TR" altLang="tr-TR" sz="1800" dirty="0" err="1"/>
              <a:t>İntrakranial</a:t>
            </a:r>
            <a:r>
              <a:rPr lang="tr-TR" altLang="tr-TR" sz="1800" dirty="0"/>
              <a:t> ve </a:t>
            </a:r>
            <a:r>
              <a:rPr lang="tr-TR" altLang="tr-TR" sz="1800" dirty="0" err="1"/>
              <a:t>hemodinamik</a:t>
            </a:r>
            <a:r>
              <a:rPr lang="tr-TR" altLang="tr-TR" sz="1800" dirty="0"/>
              <a:t> parametrelerin stabilizasyonunda daha başarılıdır.</a:t>
            </a:r>
          </a:p>
        </p:txBody>
      </p:sp>
    </p:spTree>
    <p:extLst>
      <p:ext uri="{BB962C8B-B14F-4D97-AF65-F5344CB8AC3E}">
        <p14:creationId xmlns:p14="http://schemas.microsoft.com/office/powerpoint/2010/main" val="283779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16784" y="427364"/>
            <a:ext cx="5937755" cy="1188720"/>
          </a:xfrm>
        </p:spPr>
        <p:txBody>
          <a:bodyPr/>
          <a:lstStyle/>
          <a:p>
            <a:r>
              <a:rPr lang="tr-TR" altLang="tr-TR" cap="none" dirty="0" err="1" smtClean="0"/>
              <a:t>Prognoz</a:t>
            </a:r>
            <a:r>
              <a:rPr lang="tr-TR" altLang="tr-TR" cap="none" dirty="0" smtClean="0"/>
              <a:t>-Klinik Belirteçler</a:t>
            </a:r>
            <a:endParaRPr lang="tr-TR" cap="none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027523" y="1904215"/>
            <a:ext cx="6516278" cy="383581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tr-TR" sz="2700" dirty="0"/>
              <a:t>AKY seyrinde en önemli </a:t>
            </a:r>
            <a:r>
              <a:rPr lang="tr-TR" altLang="tr-TR" sz="2700" dirty="0" err="1"/>
              <a:t>prognostik</a:t>
            </a:r>
            <a:r>
              <a:rPr lang="tr-TR" altLang="tr-TR" sz="2700" dirty="0"/>
              <a:t> belirteçlerden biri </a:t>
            </a:r>
            <a:r>
              <a:rPr lang="tr-TR" altLang="tr-TR" sz="2700" dirty="0" err="1"/>
              <a:t>etyolojidir</a:t>
            </a:r>
            <a:r>
              <a:rPr lang="tr-TR" altLang="tr-TR" sz="2700" dirty="0"/>
              <a:t>. </a:t>
            </a:r>
          </a:p>
          <a:p>
            <a:pPr lvl="2">
              <a:lnSpc>
                <a:spcPct val="90000"/>
              </a:lnSpc>
            </a:pPr>
            <a:endParaRPr lang="tr-TR" altLang="tr-TR" sz="2000" dirty="0"/>
          </a:p>
          <a:p>
            <a:pPr>
              <a:lnSpc>
                <a:spcPct val="90000"/>
              </a:lnSpc>
            </a:pPr>
            <a:r>
              <a:rPr lang="tr-TR" altLang="tr-TR" sz="2700" dirty="0"/>
              <a:t>Diğer önemli belirteç; </a:t>
            </a:r>
            <a:r>
              <a:rPr lang="tr-TR" altLang="tr-TR" sz="2700" dirty="0" err="1"/>
              <a:t>hepatik</a:t>
            </a:r>
            <a:r>
              <a:rPr lang="tr-TR" altLang="tr-TR" sz="2700" dirty="0"/>
              <a:t> </a:t>
            </a:r>
            <a:r>
              <a:rPr lang="tr-TR" altLang="tr-TR" sz="2700" dirty="0" err="1"/>
              <a:t>ensefalopati</a:t>
            </a:r>
            <a:r>
              <a:rPr lang="tr-TR" altLang="tr-TR" sz="2700" dirty="0"/>
              <a:t> </a:t>
            </a:r>
            <a:r>
              <a:rPr lang="tr-TR" altLang="tr-TR" sz="2700" dirty="0" err="1"/>
              <a:t>grade’dir</a:t>
            </a:r>
            <a:r>
              <a:rPr lang="tr-TR" altLang="tr-TR" sz="2700" dirty="0"/>
              <a:t>.</a:t>
            </a:r>
          </a:p>
          <a:p>
            <a:pPr lvl="1">
              <a:lnSpc>
                <a:spcPct val="90000"/>
              </a:lnSpc>
            </a:pPr>
            <a:r>
              <a:rPr lang="tr-TR" altLang="tr-TR" sz="2400" dirty="0"/>
              <a:t>Grade  II ‘de </a:t>
            </a:r>
            <a:r>
              <a:rPr lang="tr-TR" altLang="tr-TR" sz="2400" dirty="0" err="1"/>
              <a:t>mortalite</a:t>
            </a:r>
            <a:r>
              <a:rPr lang="tr-TR" altLang="tr-TR" sz="2400" dirty="0"/>
              <a:t> %30, </a:t>
            </a:r>
          </a:p>
          <a:p>
            <a:pPr lvl="1">
              <a:lnSpc>
                <a:spcPct val="90000"/>
              </a:lnSpc>
            </a:pPr>
            <a:r>
              <a:rPr lang="tr-TR" altLang="tr-TR" sz="2400" dirty="0"/>
              <a:t>Grade </a:t>
            </a:r>
            <a:r>
              <a:rPr lang="tr-TR" altLang="tr-TR" sz="2400" dirty="0" err="1"/>
              <a:t>III’de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mortalite</a:t>
            </a:r>
            <a:r>
              <a:rPr lang="tr-TR" altLang="tr-TR" sz="2400" dirty="0"/>
              <a:t> %45-50</a:t>
            </a:r>
          </a:p>
          <a:p>
            <a:pPr lvl="1">
              <a:lnSpc>
                <a:spcPct val="90000"/>
              </a:lnSpc>
            </a:pPr>
            <a:r>
              <a:rPr lang="tr-TR" altLang="tr-TR" sz="2400" dirty="0"/>
              <a:t>Grade </a:t>
            </a:r>
            <a:r>
              <a:rPr lang="tr-TR" altLang="tr-TR" sz="2400" dirty="0" err="1"/>
              <a:t>IV’de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mortalite</a:t>
            </a:r>
            <a:r>
              <a:rPr lang="tr-TR" altLang="tr-TR" sz="2400" dirty="0"/>
              <a:t> %80</a:t>
            </a:r>
          </a:p>
        </p:txBody>
      </p:sp>
    </p:spTree>
    <p:extLst>
      <p:ext uri="{BB962C8B-B14F-4D97-AF65-F5344CB8AC3E}">
        <p14:creationId xmlns:p14="http://schemas.microsoft.com/office/powerpoint/2010/main" val="36058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cap="none" dirty="0" err="1"/>
              <a:t>Prognoz</a:t>
            </a:r>
            <a:r>
              <a:rPr lang="tr-TR" altLang="tr-TR" cap="none" dirty="0"/>
              <a:t>-Klinik Belirteçler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altLang="tr-TR" sz="2400" dirty="0" err="1"/>
              <a:t>Prognozu</a:t>
            </a:r>
            <a:r>
              <a:rPr lang="tr-TR" altLang="tr-TR" sz="2400" dirty="0"/>
              <a:t> belirlemede en sık kullanılan ve en geçerli sistem; </a:t>
            </a:r>
          </a:p>
          <a:p>
            <a:pPr lvl="1"/>
            <a:r>
              <a:rPr lang="tr-TR" altLang="tr-TR" sz="2000" dirty="0" err="1"/>
              <a:t>King’s</a:t>
            </a:r>
            <a:r>
              <a:rPr lang="tr-TR" altLang="tr-TR" sz="2000" dirty="0"/>
              <a:t> </a:t>
            </a:r>
            <a:r>
              <a:rPr lang="tr-TR" altLang="tr-TR" sz="2000" dirty="0" err="1"/>
              <a:t>College</a:t>
            </a:r>
            <a:r>
              <a:rPr lang="tr-TR" altLang="tr-TR" sz="2000" dirty="0"/>
              <a:t> kriterleri(KCK);</a:t>
            </a:r>
          </a:p>
          <a:p>
            <a:pPr lvl="2"/>
            <a:r>
              <a:rPr lang="tr-TR" altLang="tr-TR" sz="2000" dirty="0"/>
              <a:t>Pozitif </a:t>
            </a:r>
            <a:r>
              <a:rPr lang="tr-TR" altLang="tr-TR" sz="2000" dirty="0" err="1"/>
              <a:t>prediktif</a:t>
            </a:r>
            <a:r>
              <a:rPr lang="tr-TR" altLang="tr-TR" sz="2000" dirty="0"/>
              <a:t> değer; %70-100</a:t>
            </a:r>
          </a:p>
          <a:p>
            <a:pPr lvl="2"/>
            <a:r>
              <a:rPr lang="tr-TR" altLang="tr-TR" sz="2000" dirty="0"/>
              <a:t>Negatif </a:t>
            </a:r>
            <a:r>
              <a:rPr lang="tr-TR" altLang="tr-TR" sz="2000" dirty="0" err="1"/>
              <a:t>prediktif</a:t>
            </a:r>
            <a:r>
              <a:rPr lang="tr-TR" altLang="tr-TR" sz="2000" dirty="0"/>
              <a:t> değer; %25-94</a:t>
            </a:r>
          </a:p>
        </p:txBody>
      </p:sp>
    </p:spTree>
    <p:extLst>
      <p:ext uri="{BB962C8B-B14F-4D97-AF65-F5344CB8AC3E}">
        <p14:creationId xmlns:p14="http://schemas.microsoft.com/office/powerpoint/2010/main" val="360408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cap="none" dirty="0" err="1"/>
              <a:t>Prognoz</a:t>
            </a:r>
            <a:r>
              <a:rPr lang="tr-TR" altLang="tr-TR" cap="none" dirty="0"/>
              <a:t>-Klinik Belirteçler</a:t>
            </a:r>
            <a:endParaRPr lang="tr-TR" dirty="0"/>
          </a:p>
        </p:txBody>
      </p:sp>
      <p:pic>
        <p:nvPicPr>
          <p:cNvPr id="5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07921" y="2582945"/>
            <a:ext cx="6952316" cy="3132632"/>
          </a:xfrm>
        </p:spPr>
      </p:pic>
    </p:spTree>
    <p:extLst>
      <p:ext uri="{BB962C8B-B14F-4D97-AF65-F5344CB8AC3E}">
        <p14:creationId xmlns:p14="http://schemas.microsoft.com/office/powerpoint/2010/main" val="369165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cap="none" dirty="0" err="1"/>
              <a:t>Prognoz</a:t>
            </a:r>
            <a:r>
              <a:rPr lang="tr-TR" altLang="tr-TR" cap="none" dirty="0"/>
              <a:t>-Klinik Belirteçler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282045" y="2638045"/>
            <a:ext cx="6261755" cy="369676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altLang="tr-TR" sz="2000" dirty="0" err="1"/>
              <a:t>Clichy</a:t>
            </a:r>
            <a:r>
              <a:rPr lang="tr-TR" altLang="tr-TR" sz="2000" dirty="0"/>
              <a:t>/</a:t>
            </a:r>
            <a:r>
              <a:rPr lang="tr-TR" altLang="tr-TR" sz="2000" dirty="0" err="1"/>
              <a:t>Villejuif</a:t>
            </a:r>
            <a:r>
              <a:rPr lang="tr-TR" altLang="tr-TR" sz="2000" dirty="0"/>
              <a:t> kriterleri; </a:t>
            </a:r>
          </a:p>
          <a:p>
            <a:pPr>
              <a:lnSpc>
                <a:spcPct val="80000"/>
              </a:lnSpc>
            </a:pPr>
            <a:r>
              <a:rPr lang="tr-TR" altLang="tr-TR" sz="2000" dirty="0"/>
              <a:t>APACHE II skoru</a:t>
            </a:r>
          </a:p>
          <a:p>
            <a:pPr>
              <a:lnSpc>
                <a:spcPct val="80000"/>
              </a:lnSpc>
            </a:pPr>
            <a:r>
              <a:rPr lang="tr-TR" altLang="tr-TR" sz="2000" dirty="0"/>
              <a:t>MELD (&gt; 32-33</a:t>
            </a:r>
            <a:r>
              <a:rPr lang="tr-TR" altLang="tr-TR" sz="2000" dirty="0" smtClean="0"/>
              <a:t>)</a:t>
            </a:r>
          </a:p>
          <a:p>
            <a:pPr>
              <a:lnSpc>
                <a:spcPct val="80000"/>
              </a:lnSpc>
            </a:pPr>
            <a:r>
              <a:rPr lang="tr-TR" sz="2000" dirty="0"/>
              <a:t>SIRS ciddiyet skoru</a:t>
            </a:r>
          </a:p>
          <a:p>
            <a:pPr>
              <a:lnSpc>
                <a:spcPct val="80000"/>
              </a:lnSpc>
            </a:pPr>
            <a:r>
              <a:rPr lang="tr-TR" sz="2000" dirty="0" err="1"/>
              <a:t>Sitokin</a:t>
            </a:r>
            <a:r>
              <a:rPr lang="tr-TR" sz="2000" dirty="0"/>
              <a:t> düzeyleri ,</a:t>
            </a:r>
            <a:r>
              <a:rPr lang="tr-TR" sz="2000" dirty="0" err="1"/>
              <a:t>caspase</a:t>
            </a:r>
            <a:r>
              <a:rPr lang="tr-TR" sz="2000" dirty="0"/>
              <a:t>, CD163 </a:t>
            </a:r>
            <a:endParaRPr lang="tr-TR" sz="2000" dirty="0" smtClean="0"/>
          </a:p>
          <a:p>
            <a:pPr>
              <a:lnSpc>
                <a:spcPct val="80000"/>
              </a:lnSpc>
            </a:pPr>
            <a:endParaRPr lang="tr-TR" altLang="tr-TR" sz="20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tr-TR" altLang="tr-TR" sz="2000" dirty="0"/>
              <a:t> Tüm </a:t>
            </a:r>
            <a:r>
              <a:rPr lang="tr-TR" altLang="tr-TR" sz="2000" dirty="0" err="1"/>
              <a:t>prognostik</a:t>
            </a:r>
            <a:r>
              <a:rPr lang="tr-TR" altLang="tr-TR" sz="2000" dirty="0"/>
              <a:t> belirteçlerdeki en büyük eksiklik;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tr-TR" altLang="tr-TR" sz="1800" dirty="0"/>
              <a:t>Hemen hepsi kötü </a:t>
            </a:r>
            <a:r>
              <a:rPr lang="tr-TR" altLang="tr-TR" sz="1800" dirty="0" err="1"/>
              <a:t>prognoz</a:t>
            </a:r>
            <a:r>
              <a:rPr lang="tr-TR" altLang="tr-TR" sz="1800" dirty="0"/>
              <a:t> ile ilgi yol göstericiyken, sağ kalım ile ilgili yol göstericilikleri yok.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v"/>
            </a:pPr>
            <a:endParaRPr lang="tr-TR" altLang="tr-TR" sz="1800" dirty="0" smtClean="0"/>
          </a:p>
          <a:p>
            <a:pPr>
              <a:lnSpc>
                <a:spcPct val="80000"/>
              </a:lnSpc>
            </a:pPr>
            <a:endParaRPr lang="tr-TR" altLang="tr-TR" sz="2000" dirty="0" smtClean="0"/>
          </a:p>
          <a:p>
            <a:pPr>
              <a:lnSpc>
                <a:spcPct val="80000"/>
              </a:lnSpc>
            </a:pPr>
            <a:endParaRPr lang="tr-TR" altLang="tr-TR" sz="2000" dirty="0"/>
          </a:p>
          <a:p>
            <a:pPr>
              <a:lnSpc>
                <a:spcPct val="80000"/>
              </a:lnSpc>
            </a:pPr>
            <a:endParaRPr lang="tr-TR" altLang="tr-TR" sz="2000" dirty="0"/>
          </a:p>
        </p:txBody>
      </p:sp>
    </p:spTree>
    <p:extLst>
      <p:ext uri="{BB962C8B-B14F-4D97-AF65-F5344CB8AC3E}">
        <p14:creationId xmlns:p14="http://schemas.microsoft.com/office/powerpoint/2010/main" val="29758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51522" y="370332"/>
            <a:ext cx="5937755" cy="1188720"/>
          </a:xfrm>
        </p:spPr>
        <p:txBody>
          <a:bodyPr/>
          <a:lstStyle/>
          <a:p>
            <a:r>
              <a:rPr lang="tr-TR" altLang="tr-TR" cap="none" dirty="0" smtClean="0"/>
              <a:t>Transplantasyon</a:t>
            </a:r>
            <a:endParaRPr lang="tr-TR" cap="none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886121" y="1866507"/>
            <a:ext cx="6657680" cy="4355184"/>
          </a:xfrm>
        </p:spPr>
        <p:txBody>
          <a:bodyPr>
            <a:noAutofit/>
          </a:bodyPr>
          <a:lstStyle/>
          <a:p>
            <a:pPr lvl="1">
              <a:lnSpc>
                <a:spcPct val="80000"/>
              </a:lnSpc>
            </a:pPr>
            <a:r>
              <a:rPr lang="tr-TR" altLang="tr-TR" sz="2000" dirty="0" smtClean="0"/>
              <a:t>Tek </a:t>
            </a:r>
            <a:r>
              <a:rPr lang="tr-TR" altLang="tr-TR" sz="2000" dirty="0"/>
              <a:t>kesin tedavi</a:t>
            </a:r>
          </a:p>
          <a:p>
            <a:pPr lvl="1">
              <a:lnSpc>
                <a:spcPct val="80000"/>
              </a:lnSpc>
            </a:pPr>
            <a:r>
              <a:rPr lang="tr-TR" altLang="tr-TR" sz="2000" dirty="0" smtClean="0"/>
              <a:t>ABD’de </a:t>
            </a:r>
            <a:r>
              <a:rPr lang="tr-TR" altLang="tr-TR" sz="2000" dirty="0"/>
              <a:t>yapılan transplantasyonların %5-6’sı AKY nedeniyle</a:t>
            </a:r>
          </a:p>
          <a:p>
            <a:pPr lvl="3">
              <a:lnSpc>
                <a:spcPct val="80000"/>
              </a:lnSpc>
            </a:pPr>
            <a:r>
              <a:rPr lang="tr-TR" altLang="tr-TR" sz="2000" dirty="0"/>
              <a:t>Olguların %29’una transplantasyon yapılabilmekte</a:t>
            </a:r>
          </a:p>
          <a:p>
            <a:pPr lvl="3">
              <a:lnSpc>
                <a:spcPct val="80000"/>
              </a:lnSpc>
            </a:pPr>
            <a:r>
              <a:rPr lang="tr-TR" altLang="tr-TR" sz="2000" dirty="0"/>
              <a:t> Transplantasyon listesine yazılanların ¼’ü beklerken kaybedilmekte ( farklı serilere göre olguların %10-40)</a:t>
            </a:r>
          </a:p>
          <a:p>
            <a:pPr lvl="3">
              <a:lnSpc>
                <a:spcPct val="80000"/>
              </a:lnSpc>
            </a:pPr>
            <a:r>
              <a:rPr lang="tr-TR" altLang="tr-TR" sz="2000" dirty="0"/>
              <a:t>Transplantasyon sonrası 1 yıllık sağ kalım %60-80, oysa kronik karaciğer yetmezliğinde %80-90 (hastalar nakile kötü girmekte)</a:t>
            </a:r>
          </a:p>
          <a:p>
            <a:pPr lvl="3">
              <a:lnSpc>
                <a:spcPct val="80000"/>
              </a:lnSpc>
            </a:pPr>
            <a:r>
              <a:rPr lang="tr-TR" altLang="tr-TR" sz="2000" dirty="0"/>
              <a:t>1. yıldan sonra oran tersine dönüyor. AKY </a:t>
            </a:r>
            <a:r>
              <a:rPr lang="tr-TR" altLang="tr-TR" sz="2000" dirty="0" err="1"/>
              <a:t>lilerde</a:t>
            </a:r>
            <a:r>
              <a:rPr lang="tr-TR" altLang="tr-TR" sz="2000" dirty="0"/>
              <a:t> uzun dönem </a:t>
            </a:r>
            <a:r>
              <a:rPr lang="tr-TR" altLang="tr-TR" sz="2000" dirty="0" err="1"/>
              <a:t>sağkalım</a:t>
            </a:r>
            <a:r>
              <a:rPr lang="tr-TR" altLang="tr-TR" sz="2000" dirty="0"/>
              <a:t> çok daha iyi.</a:t>
            </a:r>
          </a:p>
        </p:txBody>
      </p:sp>
    </p:spTree>
    <p:extLst>
      <p:ext uri="{BB962C8B-B14F-4D97-AF65-F5344CB8AC3E}">
        <p14:creationId xmlns:p14="http://schemas.microsoft.com/office/powerpoint/2010/main" val="257945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85155" y="2975760"/>
            <a:ext cx="5937755" cy="1188720"/>
          </a:xfrm>
        </p:spPr>
        <p:txBody>
          <a:bodyPr/>
          <a:lstStyle/>
          <a:p>
            <a:r>
              <a:rPr lang="tr-TR" altLang="tr-TR" cap="none" dirty="0" smtClean="0"/>
              <a:t>Teşekkür Ederim</a:t>
            </a:r>
            <a:endParaRPr lang="tr-TR" cap="none" dirty="0"/>
          </a:p>
        </p:txBody>
      </p:sp>
    </p:spTree>
    <p:extLst>
      <p:ext uri="{BB962C8B-B14F-4D97-AF65-F5344CB8AC3E}">
        <p14:creationId xmlns:p14="http://schemas.microsoft.com/office/powerpoint/2010/main" val="359905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10450</TotalTime>
  <Words>2404</Words>
  <Application>Microsoft Office PowerPoint</Application>
  <PresentationFormat>Ekran Gösterisi (4:3)</PresentationFormat>
  <Paragraphs>366</Paragraphs>
  <Slides>61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61</vt:i4>
      </vt:variant>
    </vt:vector>
  </HeadingPairs>
  <TitlesOfParts>
    <vt:vector size="66" baseType="lpstr">
      <vt:lpstr>Arial</vt:lpstr>
      <vt:lpstr>Calibri</vt:lpstr>
      <vt:lpstr>Gill Sans MT</vt:lpstr>
      <vt:lpstr>Wingdings</vt:lpstr>
      <vt:lpstr>Parcel</vt:lpstr>
      <vt:lpstr>Akut Karaciğer Yetmezliği VAKALARININ Yönetimi</vt:lpstr>
      <vt:lpstr>Gİrİş</vt:lpstr>
      <vt:lpstr>Gİrİş</vt:lpstr>
      <vt:lpstr>ETİYOLOJİ</vt:lpstr>
      <vt:lpstr>PowerPoint Sunusu</vt:lpstr>
      <vt:lpstr>Türkiye’de AKY Nedenleri</vt:lpstr>
      <vt:lpstr>TANIM</vt:lpstr>
      <vt:lpstr>Klinik Değerlendirme</vt:lpstr>
      <vt:lpstr>Klinik Değerlendirme</vt:lpstr>
      <vt:lpstr>LABORATUAR</vt:lpstr>
      <vt:lpstr>Klinik Değerlendirme</vt:lpstr>
      <vt:lpstr>Klinik Değerlendirme</vt:lpstr>
      <vt:lpstr>PLANLAMA</vt:lpstr>
      <vt:lpstr>PLANLAMA</vt:lpstr>
      <vt:lpstr>SPESİFİK ETYOLOJİLER ve TEDAVİLER</vt:lpstr>
      <vt:lpstr>PowerPoint Sunusu</vt:lpstr>
      <vt:lpstr>ASETAMİNOFEN TOKSİSİTESİ</vt:lpstr>
      <vt:lpstr>ASETAMİNOFEN TOKSİSİTESİ</vt:lpstr>
      <vt:lpstr>ASETAMİNOFEN TOKSİSİTESİ</vt:lpstr>
      <vt:lpstr>MANTAR ZEHİRLENMESİ</vt:lpstr>
      <vt:lpstr>MANTAR ZEHİRLENMESİ</vt:lpstr>
      <vt:lpstr>MANTAR ZEHİRLENMESİ</vt:lpstr>
      <vt:lpstr>İLAÇ İLİŞKİLİ HEPATOTOKSİSİTE</vt:lpstr>
      <vt:lpstr>İLAÇ İLİŞKİLİ HEPATOTOKSİSİTE</vt:lpstr>
      <vt:lpstr>İLAÇ İLİŞKİLİ HEPATOTOKSİSİTE</vt:lpstr>
      <vt:lpstr>VİRAL HEPATİTLER</vt:lpstr>
      <vt:lpstr>VİRAL HEPATİTLER</vt:lpstr>
      <vt:lpstr>VİRAL HEPATİTLER</vt:lpstr>
      <vt:lpstr>VİRAL HEPATİTLER</vt:lpstr>
      <vt:lpstr>WİLSON HASTALIĞI</vt:lpstr>
      <vt:lpstr>WİLSON HASTALIĞI</vt:lpstr>
      <vt:lpstr>WİLSON HASTALIĞI</vt:lpstr>
      <vt:lpstr>OTOİMMUN HEPATİT(OİH)</vt:lpstr>
      <vt:lpstr>Akut İskemik Hasar</vt:lpstr>
      <vt:lpstr>Malign İnfiltrasyon</vt:lpstr>
      <vt:lpstr>Nedeni Saptanamamış AKY</vt:lpstr>
      <vt:lpstr>TEDAVİ</vt:lpstr>
      <vt:lpstr>TEDAVİ</vt:lpstr>
      <vt:lpstr>TEDAVİ</vt:lpstr>
      <vt:lpstr>TEDAVİ</vt:lpstr>
      <vt:lpstr>TEDAVİ</vt:lpstr>
      <vt:lpstr>TEDAVİ</vt:lpstr>
      <vt:lpstr>TEDAVİ</vt:lpstr>
      <vt:lpstr>TEDAVİ</vt:lpstr>
      <vt:lpstr>TEDAVİ</vt:lpstr>
      <vt:lpstr>İntrakranial Basınç Düşürücü Tedaviler</vt:lpstr>
      <vt:lpstr>İntrakranial Basınç Düşürücü Tedaviler</vt:lpstr>
      <vt:lpstr>İntrakranial Basınç Düşürücü Tedaviler</vt:lpstr>
      <vt:lpstr>İntrakranial Basınç Düşürücü Tedaviler</vt:lpstr>
      <vt:lpstr>Tedavi-Enfeksiyonlar</vt:lpstr>
      <vt:lpstr>Tedavi-Enfeksiyonlar</vt:lpstr>
      <vt:lpstr>Tedavi-Koagülopati</vt:lpstr>
      <vt:lpstr>Tedavi-Koagülopati</vt:lpstr>
      <vt:lpstr>Akut Karaciğer Yetmezliğinde Akut Renal Yetmezlik</vt:lpstr>
      <vt:lpstr>Akut Karaciğer Yetmezliğinde Akut Renal Yetmezlik</vt:lpstr>
      <vt:lpstr>Prognoz-Klinik Belirteçler</vt:lpstr>
      <vt:lpstr>Prognoz-Klinik Belirteçler</vt:lpstr>
      <vt:lpstr>Prognoz-Klinik Belirteçler</vt:lpstr>
      <vt:lpstr>Prognoz-Klinik Belirteçler</vt:lpstr>
      <vt:lpstr>Transplantasyon</vt:lpstr>
      <vt:lpstr>Teşekkür Ederim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YASIN YENIYAYLA</cp:lastModifiedBy>
  <cp:revision>78</cp:revision>
  <dcterms:created xsi:type="dcterms:W3CDTF">2021-11-16T18:35:10Z</dcterms:created>
  <dcterms:modified xsi:type="dcterms:W3CDTF">2023-01-14T09:10:48Z</dcterms:modified>
</cp:coreProperties>
</file>