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</p:sldMasterIdLst>
  <p:notesMasterIdLst>
    <p:notesMasterId r:id="rId67"/>
  </p:notesMasterIdLst>
  <p:sldIdLst>
    <p:sldId id="256" r:id="rId8"/>
    <p:sldId id="319" r:id="rId9"/>
    <p:sldId id="258" r:id="rId10"/>
    <p:sldId id="320" r:id="rId11"/>
    <p:sldId id="259" r:id="rId12"/>
    <p:sldId id="261" r:id="rId13"/>
    <p:sldId id="260" r:id="rId14"/>
    <p:sldId id="262" r:id="rId15"/>
    <p:sldId id="321" r:id="rId16"/>
    <p:sldId id="265" r:id="rId17"/>
    <p:sldId id="266" r:id="rId18"/>
    <p:sldId id="267" r:id="rId19"/>
    <p:sldId id="268" r:id="rId20"/>
    <p:sldId id="271" r:id="rId21"/>
    <p:sldId id="272" r:id="rId22"/>
    <p:sldId id="273" r:id="rId23"/>
    <p:sldId id="275" r:id="rId24"/>
    <p:sldId id="274" r:id="rId25"/>
    <p:sldId id="278" r:id="rId26"/>
    <p:sldId id="279" r:id="rId27"/>
    <p:sldId id="277" r:id="rId28"/>
    <p:sldId id="280" r:id="rId29"/>
    <p:sldId id="281" r:id="rId30"/>
    <p:sldId id="282" r:id="rId31"/>
    <p:sldId id="323" r:id="rId32"/>
    <p:sldId id="283" r:id="rId33"/>
    <p:sldId id="326" r:id="rId34"/>
    <p:sldId id="285" r:id="rId35"/>
    <p:sldId id="286" r:id="rId36"/>
    <p:sldId id="328" r:id="rId37"/>
    <p:sldId id="327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25" r:id="rId54"/>
    <p:sldId id="304" r:id="rId55"/>
    <p:sldId id="305" r:id="rId56"/>
    <p:sldId id="308" r:id="rId57"/>
    <p:sldId id="331" r:id="rId58"/>
    <p:sldId id="309" r:id="rId59"/>
    <p:sldId id="310" r:id="rId60"/>
    <p:sldId id="311" r:id="rId61"/>
    <p:sldId id="312" r:id="rId62"/>
    <p:sldId id="313" r:id="rId63"/>
    <p:sldId id="332" r:id="rId64"/>
    <p:sldId id="329" r:id="rId65"/>
    <p:sldId id="330" r:id="rId6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E6EC"/>
    <a:srgbClr val="BB0EA9"/>
    <a:srgbClr val="BB15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-168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notesMaster" Target="notesMasters/notesMaster1.xml"/><Relationship Id="rId68" Type="http://schemas.openxmlformats.org/officeDocument/2006/relationships/printerSettings" Target="printerSettings/printerSettings1.bin"/><Relationship Id="rId69" Type="http://schemas.openxmlformats.org/officeDocument/2006/relationships/presProps" Target="presProps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7AC8A2-7235-8F41-818D-40F70FD7968C}" type="doc">
      <dgm:prSet loTypeId="urn:microsoft.com/office/officeart/2005/8/layout/arrow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3CA8F1-F839-CD4B-9734-45401A465A14}">
      <dgm:prSet phldrT="[Text]"/>
      <dgm:spPr/>
      <dgm:t>
        <a:bodyPr/>
        <a:lstStyle/>
        <a:p>
          <a:r>
            <a:rPr lang="en-US" dirty="0" smtClean="0"/>
            <a:t>LİPİD</a:t>
          </a:r>
          <a:endParaRPr lang="en-US" dirty="0"/>
        </a:p>
      </dgm:t>
    </dgm:pt>
    <dgm:pt modelId="{2E54BB0F-220D-E345-BE00-80EFEC062BF9}" type="parTrans" cxnId="{B67534DC-7695-8043-92C8-8469A1BA06FC}">
      <dgm:prSet/>
      <dgm:spPr/>
      <dgm:t>
        <a:bodyPr/>
        <a:lstStyle/>
        <a:p>
          <a:endParaRPr lang="en-US"/>
        </a:p>
      </dgm:t>
    </dgm:pt>
    <dgm:pt modelId="{6B7E5486-9EA6-8747-B4BB-A34598241217}" type="sibTrans" cxnId="{B67534DC-7695-8043-92C8-8469A1BA06FC}">
      <dgm:prSet/>
      <dgm:spPr/>
      <dgm:t>
        <a:bodyPr/>
        <a:lstStyle/>
        <a:p>
          <a:endParaRPr lang="en-US"/>
        </a:p>
      </dgm:t>
    </dgm:pt>
    <dgm:pt modelId="{07265712-A3BB-B944-9C3C-FC278F9A0B96}">
      <dgm:prSet phldrT="[Text]"/>
      <dgm:spPr/>
      <dgm:t>
        <a:bodyPr/>
        <a:lstStyle/>
        <a:p>
          <a:r>
            <a:rPr lang="en-US" dirty="0" smtClean="0"/>
            <a:t>ASKVH</a:t>
          </a:r>
          <a:endParaRPr lang="en-US" dirty="0"/>
        </a:p>
      </dgm:t>
    </dgm:pt>
    <dgm:pt modelId="{752F10E0-7506-C743-B8ED-5B469E4997AB}" type="parTrans" cxnId="{1C9F256D-327C-E04D-81DC-73936F3DE84A}">
      <dgm:prSet/>
      <dgm:spPr/>
      <dgm:t>
        <a:bodyPr/>
        <a:lstStyle/>
        <a:p>
          <a:endParaRPr lang="en-US"/>
        </a:p>
      </dgm:t>
    </dgm:pt>
    <dgm:pt modelId="{68F33689-9366-7149-8B1B-CF73F0F93C2E}" type="sibTrans" cxnId="{1C9F256D-327C-E04D-81DC-73936F3DE84A}">
      <dgm:prSet/>
      <dgm:spPr/>
      <dgm:t>
        <a:bodyPr/>
        <a:lstStyle/>
        <a:p>
          <a:endParaRPr lang="en-US"/>
        </a:p>
      </dgm:t>
    </dgm:pt>
    <dgm:pt modelId="{8E33F373-BC20-D24A-BD5D-FF32B30B0799}" type="pres">
      <dgm:prSet presAssocID="{DD7AC8A2-7235-8F41-818D-40F70FD7968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ACD426-5110-6248-B3E9-14D7FF1DA4E2}" type="pres">
      <dgm:prSet presAssocID="{DD7AC8A2-7235-8F41-818D-40F70FD7968C}" presName="ribbon" presStyleLbl="node1" presStyleIdx="0" presStyleCnt="1"/>
      <dgm:spPr/>
    </dgm:pt>
    <dgm:pt modelId="{F3AECFA4-3CA6-754C-93D0-1838AE02CECF}" type="pres">
      <dgm:prSet presAssocID="{DD7AC8A2-7235-8F41-818D-40F70FD7968C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074991-90F3-1044-A13D-306689A3C775}" type="pres">
      <dgm:prSet presAssocID="{DD7AC8A2-7235-8F41-818D-40F70FD7968C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305E73A-7178-B246-948E-93848AAF13B5}" type="presOf" srcId="{DD7AC8A2-7235-8F41-818D-40F70FD7968C}" destId="{8E33F373-BC20-D24A-BD5D-FF32B30B0799}" srcOrd="0" destOrd="0" presId="urn:microsoft.com/office/officeart/2005/8/layout/arrow6"/>
    <dgm:cxn modelId="{1C9F256D-327C-E04D-81DC-73936F3DE84A}" srcId="{DD7AC8A2-7235-8F41-818D-40F70FD7968C}" destId="{07265712-A3BB-B944-9C3C-FC278F9A0B96}" srcOrd="1" destOrd="0" parTransId="{752F10E0-7506-C743-B8ED-5B469E4997AB}" sibTransId="{68F33689-9366-7149-8B1B-CF73F0F93C2E}"/>
    <dgm:cxn modelId="{447E29E9-6FB5-684B-90B5-6D04B187EE4D}" type="presOf" srcId="{943CA8F1-F839-CD4B-9734-45401A465A14}" destId="{F3AECFA4-3CA6-754C-93D0-1838AE02CECF}" srcOrd="0" destOrd="0" presId="urn:microsoft.com/office/officeart/2005/8/layout/arrow6"/>
    <dgm:cxn modelId="{B67534DC-7695-8043-92C8-8469A1BA06FC}" srcId="{DD7AC8A2-7235-8F41-818D-40F70FD7968C}" destId="{943CA8F1-F839-CD4B-9734-45401A465A14}" srcOrd="0" destOrd="0" parTransId="{2E54BB0F-220D-E345-BE00-80EFEC062BF9}" sibTransId="{6B7E5486-9EA6-8747-B4BB-A34598241217}"/>
    <dgm:cxn modelId="{03DD76AD-088E-7844-BDF5-26D41D8DB56C}" type="presOf" srcId="{07265712-A3BB-B944-9C3C-FC278F9A0B96}" destId="{EE074991-90F3-1044-A13D-306689A3C775}" srcOrd="0" destOrd="0" presId="urn:microsoft.com/office/officeart/2005/8/layout/arrow6"/>
    <dgm:cxn modelId="{C9EAA389-5134-6041-998C-997E40ED204C}" type="presParOf" srcId="{8E33F373-BC20-D24A-BD5D-FF32B30B0799}" destId="{84ACD426-5110-6248-B3E9-14D7FF1DA4E2}" srcOrd="0" destOrd="0" presId="urn:microsoft.com/office/officeart/2005/8/layout/arrow6"/>
    <dgm:cxn modelId="{1602ED88-2FFF-5F41-9FEC-1A277FCD3D6C}" type="presParOf" srcId="{8E33F373-BC20-D24A-BD5D-FF32B30B0799}" destId="{F3AECFA4-3CA6-754C-93D0-1838AE02CECF}" srcOrd="1" destOrd="0" presId="urn:microsoft.com/office/officeart/2005/8/layout/arrow6"/>
    <dgm:cxn modelId="{09F3B701-D3AA-7644-9D95-797143A5F567}" type="presParOf" srcId="{8E33F373-BC20-D24A-BD5D-FF32B30B0799}" destId="{EE074991-90F3-1044-A13D-306689A3C775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470FFC-A410-334B-9FC6-231FF4DEF6A9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502761-E6FF-444E-9ECD-187F6CA565B0}">
      <dgm:prSet phldrT="[Text]"/>
      <dgm:spPr/>
      <dgm:t>
        <a:bodyPr/>
        <a:lstStyle/>
        <a:p>
          <a:r>
            <a:rPr lang="en-US" dirty="0" smtClean="0"/>
            <a:t>Dislipidemi </a:t>
          </a:r>
          <a:r>
            <a:rPr lang="en-US" dirty="0" err="1" smtClean="0"/>
            <a:t>tedavisi</a:t>
          </a:r>
          <a:endParaRPr lang="en-US" dirty="0"/>
        </a:p>
      </dgm:t>
    </dgm:pt>
    <dgm:pt modelId="{5FF3D44D-9E50-D747-BDB4-7EB51E982D28}" type="parTrans" cxnId="{FB982577-2FA8-C543-AF1C-D82D21E5538E}">
      <dgm:prSet/>
      <dgm:spPr/>
      <dgm:t>
        <a:bodyPr/>
        <a:lstStyle/>
        <a:p>
          <a:endParaRPr lang="en-US"/>
        </a:p>
      </dgm:t>
    </dgm:pt>
    <dgm:pt modelId="{0754A610-3DBD-EA4E-8B94-861160C3C046}" type="sibTrans" cxnId="{FB982577-2FA8-C543-AF1C-D82D21E5538E}">
      <dgm:prSet/>
      <dgm:spPr/>
      <dgm:t>
        <a:bodyPr/>
        <a:lstStyle/>
        <a:p>
          <a:endParaRPr lang="en-US"/>
        </a:p>
      </dgm:t>
    </dgm:pt>
    <dgm:pt modelId="{851BA28A-5B0C-8147-83B3-7A4BEB9578CB}">
      <dgm:prSet phldrT="[Text]"/>
      <dgm:spPr/>
      <dgm:t>
        <a:bodyPr/>
        <a:lstStyle/>
        <a:p>
          <a:r>
            <a:rPr lang="en-US" dirty="0" smtClean="0"/>
            <a:t>Primer </a:t>
          </a:r>
          <a:r>
            <a:rPr lang="en-US" dirty="0" err="1" smtClean="0"/>
            <a:t>koruma</a:t>
          </a:r>
          <a:endParaRPr lang="en-US" dirty="0"/>
        </a:p>
      </dgm:t>
    </dgm:pt>
    <dgm:pt modelId="{A63C5627-6172-4D40-A4E2-1FB98F87A75A}" type="parTrans" cxnId="{4870FB63-C23B-B148-A817-4B688B4DEFB7}">
      <dgm:prSet/>
      <dgm:spPr/>
      <dgm:t>
        <a:bodyPr/>
        <a:lstStyle/>
        <a:p>
          <a:endParaRPr lang="en-US"/>
        </a:p>
      </dgm:t>
    </dgm:pt>
    <dgm:pt modelId="{EF88EB14-8EFB-3645-BA1D-B5918D3776FE}" type="sibTrans" cxnId="{4870FB63-C23B-B148-A817-4B688B4DEFB7}">
      <dgm:prSet/>
      <dgm:spPr/>
      <dgm:t>
        <a:bodyPr/>
        <a:lstStyle/>
        <a:p>
          <a:endParaRPr lang="en-US"/>
        </a:p>
      </dgm:t>
    </dgm:pt>
    <dgm:pt modelId="{B491375D-F37B-5341-AA6D-A7040E563872}">
      <dgm:prSet phldrT="[Text]"/>
      <dgm:spPr/>
      <dgm:t>
        <a:bodyPr/>
        <a:lstStyle/>
        <a:p>
          <a:r>
            <a:rPr lang="en-US" dirty="0" smtClean="0"/>
            <a:t>KVH </a:t>
          </a:r>
          <a:r>
            <a:rPr lang="en-US" dirty="0" err="1" smtClean="0"/>
            <a:t>riskini</a:t>
          </a:r>
          <a:r>
            <a:rPr lang="en-US" dirty="0" smtClean="0"/>
            <a:t> </a:t>
          </a:r>
          <a:r>
            <a:rPr lang="en-US" dirty="0" err="1" smtClean="0"/>
            <a:t>azaltmak</a:t>
          </a:r>
          <a:endParaRPr lang="en-US" dirty="0"/>
        </a:p>
      </dgm:t>
    </dgm:pt>
    <dgm:pt modelId="{3E447190-CFCA-5C40-B75E-8D7F7E69A944}" type="parTrans" cxnId="{4E06FE40-86D1-AB4D-A015-6C6C3DB1F11C}">
      <dgm:prSet/>
      <dgm:spPr/>
      <dgm:t>
        <a:bodyPr/>
        <a:lstStyle/>
        <a:p>
          <a:endParaRPr lang="en-US"/>
        </a:p>
      </dgm:t>
    </dgm:pt>
    <dgm:pt modelId="{F0DBC7D9-B961-9C40-BE58-E79B28624B7E}" type="sibTrans" cxnId="{4E06FE40-86D1-AB4D-A015-6C6C3DB1F11C}">
      <dgm:prSet/>
      <dgm:spPr/>
      <dgm:t>
        <a:bodyPr/>
        <a:lstStyle/>
        <a:p>
          <a:endParaRPr lang="en-US"/>
        </a:p>
      </dgm:t>
    </dgm:pt>
    <dgm:pt modelId="{2F1C933B-FB69-DD40-8594-051451087683}">
      <dgm:prSet phldrT="[Text]"/>
      <dgm:spPr/>
      <dgm:t>
        <a:bodyPr/>
        <a:lstStyle/>
        <a:p>
          <a:r>
            <a:rPr lang="en-US" smtClean="0"/>
            <a:t>Sekonder koruma</a:t>
          </a:r>
          <a:endParaRPr lang="en-US" dirty="0"/>
        </a:p>
      </dgm:t>
    </dgm:pt>
    <dgm:pt modelId="{03A2C0D5-4C30-C641-84EE-D598A25CB230}" type="parTrans" cxnId="{7C004CE8-1DC6-B041-8C1C-7A51B54D1FF6}">
      <dgm:prSet/>
      <dgm:spPr/>
      <dgm:t>
        <a:bodyPr/>
        <a:lstStyle/>
        <a:p>
          <a:endParaRPr lang="en-US"/>
        </a:p>
      </dgm:t>
    </dgm:pt>
    <dgm:pt modelId="{2452DD39-7079-CB40-9F8E-A338E61BE5B8}" type="sibTrans" cxnId="{7C004CE8-1DC6-B041-8C1C-7A51B54D1FF6}">
      <dgm:prSet/>
      <dgm:spPr/>
      <dgm:t>
        <a:bodyPr/>
        <a:lstStyle/>
        <a:p>
          <a:endParaRPr lang="en-US"/>
        </a:p>
      </dgm:t>
    </dgm:pt>
    <dgm:pt modelId="{5797CEB9-6C83-974E-B110-0D7B87F355F7}" type="pres">
      <dgm:prSet presAssocID="{07470FFC-A410-334B-9FC6-231FF4DEF6A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A7E68D1-2131-2B40-8CAB-CA8C23B37972}" type="pres">
      <dgm:prSet presAssocID="{93502761-E6FF-444E-9ECD-187F6CA565B0}" presName="hierRoot1" presStyleCnt="0"/>
      <dgm:spPr/>
    </dgm:pt>
    <dgm:pt modelId="{D3CD32E3-F643-B440-A0F6-795358B93F11}" type="pres">
      <dgm:prSet presAssocID="{93502761-E6FF-444E-9ECD-187F6CA565B0}" presName="composite" presStyleCnt="0"/>
      <dgm:spPr/>
    </dgm:pt>
    <dgm:pt modelId="{E6570A73-F8A5-BE41-B39C-41A7AE0B26D6}" type="pres">
      <dgm:prSet presAssocID="{93502761-E6FF-444E-9ECD-187F6CA565B0}" presName="background" presStyleLbl="node0" presStyleIdx="0" presStyleCnt="1"/>
      <dgm:spPr/>
    </dgm:pt>
    <dgm:pt modelId="{7A68F373-2B22-E648-89B5-06C9C531707F}" type="pres">
      <dgm:prSet presAssocID="{93502761-E6FF-444E-9ECD-187F6CA565B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53F1DD-7593-A24B-8BFF-0CAC2624BE0C}" type="pres">
      <dgm:prSet presAssocID="{93502761-E6FF-444E-9ECD-187F6CA565B0}" presName="hierChild2" presStyleCnt="0"/>
      <dgm:spPr/>
    </dgm:pt>
    <dgm:pt modelId="{677DD8C2-8320-174E-9086-000A515E9EA5}" type="pres">
      <dgm:prSet presAssocID="{A63C5627-6172-4D40-A4E2-1FB98F87A75A}" presName="Name10" presStyleLbl="parChTrans1D2" presStyleIdx="0" presStyleCnt="2"/>
      <dgm:spPr/>
      <dgm:t>
        <a:bodyPr/>
        <a:lstStyle/>
        <a:p>
          <a:endParaRPr lang="en-US"/>
        </a:p>
      </dgm:t>
    </dgm:pt>
    <dgm:pt modelId="{72BE244D-5D58-CA49-8005-1B5361917AFF}" type="pres">
      <dgm:prSet presAssocID="{851BA28A-5B0C-8147-83B3-7A4BEB9578CB}" presName="hierRoot2" presStyleCnt="0"/>
      <dgm:spPr/>
    </dgm:pt>
    <dgm:pt modelId="{27F9E67C-3D0D-8242-A973-A4DFEFF122DC}" type="pres">
      <dgm:prSet presAssocID="{851BA28A-5B0C-8147-83B3-7A4BEB9578CB}" presName="composite2" presStyleCnt="0"/>
      <dgm:spPr/>
    </dgm:pt>
    <dgm:pt modelId="{0AEE45EB-F308-F441-AD69-CDD90CEFB13C}" type="pres">
      <dgm:prSet presAssocID="{851BA28A-5B0C-8147-83B3-7A4BEB9578CB}" presName="background2" presStyleLbl="node2" presStyleIdx="0" presStyleCnt="2"/>
      <dgm:spPr/>
    </dgm:pt>
    <dgm:pt modelId="{C9F7AE59-BE29-1340-B498-84DE8DE947F2}" type="pres">
      <dgm:prSet presAssocID="{851BA28A-5B0C-8147-83B3-7A4BEB9578CB}" presName="text2" presStyleLbl="fgAcc2" presStyleIdx="0" presStyleCnt="2" custLinFactNeighborX="-44691" custLinFactNeighborY="21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2B562B-32D3-164C-BBA1-53F3F8FC04EE}" type="pres">
      <dgm:prSet presAssocID="{851BA28A-5B0C-8147-83B3-7A4BEB9578CB}" presName="hierChild3" presStyleCnt="0"/>
      <dgm:spPr/>
    </dgm:pt>
    <dgm:pt modelId="{17DBEEF3-598D-3C4D-9FF9-4D8BE2DDE00E}" type="pres">
      <dgm:prSet presAssocID="{3E447190-CFCA-5C40-B75E-8D7F7E69A944}" presName="Name17" presStyleLbl="parChTrans1D3" presStyleIdx="0" presStyleCnt="1"/>
      <dgm:spPr/>
      <dgm:t>
        <a:bodyPr/>
        <a:lstStyle/>
        <a:p>
          <a:endParaRPr lang="en-US"/>
        </a:p>
      </dgm:t>
    </dgm:pt>
    <dgm:pt modelId="{6CEB3256-8947-2845-A7CC-A3FB9DCB8D27}" type="pres">
      <dgm:prSet presAssocID="{B491375D-F37B-5341-AA6D-A7040E563872}" presName="hierRoot3" presStyleCnt="0"/>
      <dgm:spPr/>
    </dgm:pt>
    <dgm:pt modelId="{6D683EF1-B0ED-1C4E-8FB8-26657FD2893F}" type="pres">
      <dgm:prSet presAssocID="{B491375D-F37B-5341-AA6D-A7040E563872}" presName="composite3" presStyleCnt="0"/>
      <dgm:spPr/>
    </dgm:pt>
    <dgm:pt modelId="{AE8EFBF4-EFE7-8040-B3D9-7E5AA8AE9B2D}" type="pres">
      <dgm:prSet presAssocID="{B491375D-F37B-5341-AA6D-A7040E563872}" presName="background3" presStyleLbl="node3" presStyleIdx="0" presStyleCnt="1"/>
      <dgm:spPr/>
    </dgm:pt>
    <dgm:pt modelId="{60C70E1E-E273-A94B-982F-92B69ED1D166}" type="pres">
      <dgm:prSet presAssocID="{B491375D-F37B-5341-AA6D-A7040E563872}" presName="text3" presStyleLbl="fgAcc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13539B-F3DE-3546-BD86-2C7F8B462E31}" type="pres">
      <dgm:prSet presAssocID="{B491375D-F37B-5341-AA6D-A7040E563872}" presName="hierChild4" presStyleCnt="0"/>
      <dgm:spPr/>
    </dgm:pt>
    <dgm:pt modelId="{B395925B-72B0-4845-BF80-0C431A8ABDF5}" type="pres">
      <dgm:prSet presAssocID="{03A2C0D5-4C30-C641-84EE-D598A25CB230}" presName="Name10" presStyleLbl="parChTrans1D2" presStyleIdx="1" presStyleCnt="2"/>
      <dgm:spPr/>
      <dgm:t>
        <a:bodyPr/>
        <a:lstStyle/>
        <a:p>
          <a:endParaRPr lang="en-US"/>
        </a:p>
      </dgm:t>
    </dgm:pt>
    <dgm:pt modelId="{882F65C1-8272-2647-8D3E-A2E369A3EDDC}" type="pres">
      <dgm:prSet presAssocID="{2F1C933B-FB69-DD40-8594-051451087683}" presName="hierRoot2" presStyleCnt="0"/>
      <dgm:spPr/>
    </dgm:pt>
    <dgm:pt modelId="{8F9794CA-CD25-454D-A562-BD8AA8D9733D}" type="pres">
      <dgm:prSet presAssocID="{2F1C933B-FB69-DD40-8594-051451087683}" presName="composite2" presStyleCnt="0"/>
      <dgm:spPr/>
    </dgm:pt>
    <dgm:pt modelId="{5FE39D75-353C-BF40-A462-8EA051E1139A}" type="pres">
      <dgm:prSet presAssocID="{2F1C933B-FB69-DD40-8594-051451087683}" presName="background2" presStyleLbl="node2" presStyleIdx="1" presStyleCnt="2"/>
      <dgm:spPr/>
      <dgm:t>
        <a:bodyPr/>
        <a:lstStyle/>
        <a:p>
          <a:endParaRPr lang="en-US"/>
        </a:p>
      </dgm:t>
    </dgm:pt>
    <dgm:pt modelId="{BC2E6C59-3B96-FE45-919E-914981C16564}" type="pres">
      <dgm:prSet presAssocID="{2F1C933B-FB69-DD40-8594-051451087683}" presName="text2" presStyleLbl="fgAcc2" presStyleIdx="1" presStyleCnt="2" custLinFactNeighborX="56380" custLinFactNeighborY="21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EC1C6C-D576-F548-90F7-BBFB397F3FE5}" type="pres">
      <dgm:prSet presAssocID="{2F1C933B-FB69-DD40-8594-051451087683}" presName="hierChild3" presStyleCnt="0"/>
      <dgm:spPr/>
    </dgm:pt>
  </dgm:ptLst>
  <dgm:cxnLst>
    <dgm:cxn modelId="{B416C774-73F9-F442-9ACB-EACADFE9EFE3}" type="presOf" srcId="{3E447190-CFCA-5C40-B75E-8D7F7E69A944}" destId="{17DBEEF3-598D-3C4D-9FF9-4D8BE2DDE00E}" srcOrd="0" destOrd="0" presId="urn:microsoft.com/office/officeart/2005/8/layout/hierarchy1"/>
    <dgm:cxn modelId="{B21E9234-64F7-154B-85E8-9F73233AE6EA}" type="presOf" srcId="{07470FFC-A410-334B-9FC6-231FF4DEF6A9}" destId="{5797CEB9-6C83-974E-B110-0D7B87F355F7}" srcOrd="0" destOrd="0" presId="urn:microsoft.com/office/officeart/2005/8/layout/hierarchy1"/>
    <dgm:cxn modelId="{11FF48A7-17E4-E14B-9C35-25479B536132}" type="presOf" srcId="{03A2C0D5-4C30-C641-84EE-D598A25CB230}" destId="{B395925B-72B0-4845-BF80-0C431A8ABDF5}" srcOrd="0" destOrd="0" presId="urn:microsoft.com/office/officeart/2005/8/layout/hierarchy1"/>
    <dgm:cxn modelId="{12FE84B0-7815-6F49-9CED-9498FD16C9CB}" type="presOf" srcId="{851BA28A-5B0C-8147-83B3-7A4BEB9578CB}" destId="{C9F7AE59-BE29-1340-B498-84DE8DE947F2}" srcOrd="0" destOrd="0" presId="urn:microsoft.com/office/officeart/2005/8/layout/hierarchy1"/>
    <dgm:cxn modelId="{FB982577-2FA8-C543-AF1C-D82D21E5538E}" srcId="{07470FFC-A410-334B-9FC6-231FF4DEF6A9}" destId="{93502761-E6FF-444E-9ECD-187F6CA565B0}" srcOrd="0" destOrd="0" parTransId="{5FF3D44D-9E50-D747-BDB4-7EB51E982D28}" sibTransId="{0754A610-3DBD-EA4E-8B94-861160C3C046}"/>
    <dgm:cxn modelId="{4870FB63-C23B-B148-A817-4B688B4DEFB7}" srcId="{93502761-E6FF-444E-9ECD-187F6CA565B0}" destId="{851BA28A-5B0C-8147-83B3-7A4BEB9578CB}" srcOrd="0" destOrd="0" parTransId="{A63C5627-6172-4D40-A4E2-1FB98F87A75A}" sibTransId="{EF88EB14-8EFB-3645-BA1D-B5918D3776FE}"/>
    <dgm:cxn modelId="{85EEE986-2B84-D547-8B0F-F638AEDF5F4F}" type="presOf" srcId="{B491375D-F37B-5341-AA6D-A7040E563872}" destId="{60C70E1E-E273-A94B-982F-92B69ED1D166}" srcOrd="0" destOrd="0" presId="urn:microsoft.com/office/officeart/2005/8/layout/hierarchy1"/>
    <dgm:cxn modelId="{F30F6E70-B5C3-0748-9755-4335CE60E782}" type="presOf" srcId="{A63C5627-6172-4D40-A4E2-1FB98F87A75A}" destId="{677DD8C2-8320-174E-9086-000A515E9EA5}" srcOrd="0" destOrd="0" presId="urn:microsoft.com/office/officeart/2005/8/layout/hierarchy1"/>
    <dgm:cxn modelId="{4E06FE40-86D1-AB4D-A015-6C6C3DB1F11C}" srcId="{851BA28A-5B0C-8147-83B3-7A4BEB9578CB}" destId="{B491375D-F37B-5341-AA6D-A7040E563872}" srcOrd="0" destOrd="0" parTransId="{3E447190-CFCA-5C40-B75E-8D7F7E69A944}" sibTransId="{F0DBC7D9-B961-9C40-BE58-E79B28624B7E}"/>
    <dgm:cxn modelId="{79A4C180-819D-9548-97CB-FFCAC53FD502}" type="presOf" srcId="{2F1C933B-FB69-DD40-8594-051451087683}" destId="{BC2E6C59-3B96-FE45-919E-914981C16564}" srcOrd="0" destOrd="0" presId="urn:microsoft.com/office/officeart/2005/8/layout/hierarchy1"/>
    <dgm:cxn modelId="{7C004CE8-1DC6-B041-8C1C-7A51B54D1FF6}" srcId="{93502761-E6FF-444E-9ECD-187F6CA565B0}" destId="{2F1C933B-FB69-DD40-8594-051451087683}" srcOrd="1" destOrd="0" parTransId="{03A2C0D5-4C30-C641-84EE-D598A25CB230}" sibTransId="{2452DD39-7079-CB40-9F8E-A338E61BE5B8}"/>
    <dgm:cxn modelId="{55E12C79-8B71-8248-898A-87D93E96B2BD}" type="presOf" srcId="{93502761-E6FF-444E-9ECD-187F6CA565B0}" destId="{7A68F373-2B22-E648-89B5-06C9C531707F}" srcOrd="0" destOrd="0" presId="urn:microsoft.com/office/officeart/2005/8/layout/hierarchy1"/>
    <dgm:cxn modelId="{15EDC4C0-ACB9-4244-ACFD-2D7FF9C0A51A}" type="presParOf" srcId="{5797CEB9-6C83-974E-B110-0D7B87F355F7}" destId="{1A7E68D1-2131-2B40-8CAB-CA8C23B37972}" srcOrd="0" destOrd="0" presId="urn:microsoft.com/office/officeart/2005/8/layout/hierarchy1"/>
    <dgm:cxn modelId="{293FAC4E-19AD-634D-8270-C5581CF5F91C}" type="presParOf" srcId="{1A7E68D1-2131-2B40-8CAB-CA8C23B37972}" destId="{D3CD32E3-F643-B440-A0F6-795358B93F11}" srcOrd="0" destOrd="0" presId="urn:microsoft.com/office/officeart/2005/8/layout/hierarchy1"/>
    <dgm:cxn modelId="{B85FF696-82D9-C14E-8CEB-3391475CD920}" type="presParOf" srcId="{D3CD32E3-F643-B440-A0F6-795358B93F11}" destId="{E6570A73-F8A5-BE41-B39C-41A7AE0B26D6}" srcOrd="0" destOrd="0" presId="urn:microsoft.com/office/officeart/2005/8/layout/hierarchy1"/>
    <dgm:cxn modelId="{204701FE-03EF-5B4B-A4CA-6C9FA5C1D871}" type="presParOf" srcId="{D3CD32E3-F643-B440-A0F6-795358B93F11}" destId="{7A68F373-2B22-E648-89B5-06C9C531707F}" srcOrd="1" destOrd="0" presId="urn:microsoft.com/office/officeart/2005/8/layout/hierarchy1"/>
    <dgm:cxn modelId="{10BBC9B9-8584-D148-B9BB-44FBFE0351C3}" type="presParOf" srcId="{1A7E68D1-2131-2B40-8CAB-CA8C23B37972}" destId="{2253F1DD-7593-A24B-8BFF-0CAC2624BE0C}" srcOrd="1" destOrd="0" presId="urn:microsoft.com/office/officeart/2005/8/layout/hierarchy1"/>
    <dgm:cxn modelId="{1615F818-7AAC-094A-98E8-26A8F8E58006}" type="presParOf" srcId="{2253F1DD-7593-A24B-8BFF-0CAC2624BE0C}" destId="{677DD8C2-8320-174E-9086-000A515E9EA5}" srcOrd="0" destOrd="0" presId="urn:microsoft.com/office/officeart/2005/8/layout/hierarchy1"/>
    <dgm:cxn modelId="{B528C5EF-30B8-3C48-8E5D-B9C068085DDF}" type="presParOf" srcId="{2253F1DD-7593-A24B-8BFF-0CAC2624BE0C}" destId="{72BE244D-5D58-CA49-8005-1B5361917AFF}" srcOrd="1" destOrd="0" presId="urn:microsoft.com/office/officeart/2005/8/layout/hierarchy1"/>
    <dgm:cxn modelId="{BEB6BD19-3433-1440-9D57-A2A5546FFED8}" type="presParOf" srcId="{72BE244D-5D58-CA49-8005-1B5361917AFF}" destId="{27F9E67C-3D0D-8242-A973-A4DFEFF122DC}" srcOrd="0" destOrd="0" presId="urn:microsoft.com/office/officeart/2005/8/layout/hierarchy1"/>
    <dgm:cxn modelId="{26322631-A8C0-AA4A-AD0F-ED6BAE9E94BA}" type="presParOf" srcId="{27F9E67C-3D0D-8242-A973-A4DFEFF122DC}" destId="{0AEE45EB-F308-F441-AD69-CDD90CEFB13C}" srcOrd="0" destOrd="0" presId="urn:microsoft.com/office/officeart/2005/8/layout/hierarchy1"/>
    <dgm:cxn modelId="{16AA6AAB-9949-7A45-AFFF-00B0443EC190}" type="presParOf" srcId="{27F9E67C-3D0D-8242-A973-A4DFEFF122DC}" destId="{C9F7AE59-BE29-1340-B498-84DE8DE947F2}" srcOrd="1" destOrd="0" presId="urn:microsoft.com/office/officeart/2005/8/layout/hierarchy1"/>
    <dgm:cxn modelId="{B165B730-331D-0D46-8ACE-59780C0B7366}" type="presParOf" srcId="{72BE244D-5D58-CA49-8005-1B5361917AFF}" destId="{ED2B562B-32D3-164C-BBA1-53F3F8FC04EE}" srcOrd="1" destOrd="0" presId="urn:microsoft.com/office/officeart/2005/8/layout/hierarchy1"/>
    <dgm:cxn modelId="{EFB84B9D-52F6-C74F-B098-78E7E8D19F9A}" type="presParOf" srcId="{ED2B562B-32D3-164C-BBA1-53F3F8FC04EE}" destId="{17DBEEF3-598D-3C4D-9FF9-4D8BE2DDE00E}" srcOrd="0" destOrd="0" presId="urn:microsoft.com/office/officeart/2005/8/layout/hierarchy1"/>
    <dgm:cxn modelId="{6AD1E8F5-E3AA-964E-B8A3-0317A2E60356}" type="presParOf" srcId="{ED2B562B-32D3-164C-BBA1-53F3F8FC04EE}" destId="{6CEB3256-8947-2845-A7CC-A3FB9DCB8D27}" srcOrd="1" destOrd="0" presId="urn:microsoft.com/office/officeart/2005/8/layout/hierarchy1"/>
    <dgm:cxn modelId="{B963C2B6-4FFA-7D4E-B3DA-BF4B8954BB4D}" type="presParOf" srcId="{6CEB3256-8947-2845-A7CC-A3FB9DCB8D27}" destId="{6D683EF1-B0ED-1C4E-8FB8-26657FD2893F}" srcOrd="0" destOrd="0" presId="urn:microsoft.com/office/officeart/2005/8/layout/hierarchy1"/>
    <dgm:cxn modelId="{DCAD70F7-ABFF-704F-A1DD-E31CAE9D2BD1}" type="presParOf" srcId="{6D683EF1-B0ED-1C4E-8FB8-26657FD2893F}" destId="{AE8EFBF4-EFE7-8040-B3D9-7E5AA8AE9B2D}" srcOrd="0" destOrd="0" presId="urn:microsoft.com/office/officeart/2005/8/layout/hierarchy1"/>
    <dgm:cxn modelId="{EC61FF31-CFB4-3E4F-88A8-292BCF07C495}" type="presParOf" srcId="{6D683EF1-B0ED-1C4E-8FB8-26657FD2893F}" destId="{60C70E1E-E273-A94B-982F-92B69ED1D166}" srcOrd="1" destOrd="0" presId="urn:microsoft.com/office/officeart/2005/8/layout/hierarchy1"/>
    <dgm:cxn modelId="{BABCA724-04FB-BC48-BFF6-C1663ED63B1B}" type="presParOf" srcId="{6CEB3256-8947-2845-A7CC-A3FB9DCB8D27}" destId="{0F13539B-F3DE-3546-BD86-2C7F8B462E31}" srcOrd="1" destOrd="0" presId="urn:microsoft.com/office/officeart/2005/8/layout/hierarchy1"/>
    <dgm:cxn modelId="{D9784D88-C604-7F40-8903-30AF560EE52F}" type="presParOf" srcId="{2253F1DD-7593-A24B-8BFF-0CAC2624BE0C}" destId="{B395925B-72B0-4845-BF80-0C431A8ABDF5}" srcOrd="2" destOrd="0" presId="urn:microsoft.com/office/officeart/2005/8/layout/hierarchy1"/>
    <dgm:cxn modelId="{279DFD7D-56B1-6846-AEAF-88AF26F17CCB}" type="presParOf" srcId="{2253F1DD-7593-A24B-8BFF-0CAC2624BE0C}" destId="{882F65C1-8272-2647-8D3E-A2E369A3EDDC}" srcOrd="3" destOrd="0" presId="urn:microsoft.com/office/officeart/2005/8/layout/hierarchy1"/>
    <dgm:cxn modelId="{AD998699-E9B3-384B-95D2-354095D2A6AD}" type="presParOf" srcId="{882F65C1-8272-2647-8D3E-A2E369A3EDDC}" destId="{8F9794CA-CD25-454D-A562-BD8AA8D9733D}" srcOrd="0" destOrd="0" presId="urn:microsoft.com/office/officeart/2005/8/layout/hierarchy1"/>
    <dgm:cxn modelId="{0C0B7C06-A50E-5042-8632-25418065B9D2}" type="presParOf" srcId="{8F9794CA-CD25-454D-A562-BD8AA8D9733D}" destId="{5FE39D75-353C-BF40-A462-8EA051E1139A}" srcOrd="0" destOrd="0" presId="urn:microsoft.com/office/officeart/2005/8/layout/hierarchy1"/>
    <dgm:cxn modelId="{C55AE980-3C55-B44F-8DF6-8C09A9B0E36D}" type="presParOf" srcId="{8F9794CA-CD25-454D-A562-BD8AA8D9733D}" destId="{BC2E6C59-3B96-FE45-919E-914981C16564}" srcOrd="1" destOrd="0" presId="urn:microsoft.com/office/officeart/2005/8/layout/hierarchy1"/>
    <dgm:cxn modelId="{8DAD1B27-A540-CA47-BF10-C7C9E05A9118}" type="presParOf" srcId="{882F65C1-8272-2647-8D3E-A2E369A3EDDC}" destId="{FBEC1C6C-D576-F548-90F7-BBFB397F3FE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6E9800-ACE4-D045-A0F6-50F6FCB22CEB}" type="doc">
      <dgm:prSet loTypeId="urn:microsoft.com/office/officeart/2005/8/layout/arrow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1CB278-5A19-C741-9400-D2A27D545EB3}">
      <dgm:prSet phldrT="[Text]"/>
      <dgm:spPr/>
      <dgm:t>
        <a:bodyPr/>
        <a:lstStyle/>
        <a:p>
          <a:r>
            <a:rPr lang="en-US" spc="-1" dirty="0" smtClean="0">
              <a:solidFill>
                <a:srgbClr val="000000"/>
              </a:solidFill>
              <a:latin typeface="Calibri"/>
            </a:rPr>
            <a:t>A1c:%6,4 </a:t>
          </a:r>
        </a:p>
        <a:p>
          <a:r>
            <a:rPr lang="en-US" spc="-1" dirty="0" smtClean="0">
              <a:solidFill>
                <a:srgbClr val="000000"/>
              </a:solidFill>
              <a:latin typeface="Calibri"/>
            </a:rPr>
            <a:t>LDL:128 mg/</a:t>
          </a:r>
          <a:r>
            <a:rPr lang="en-US" spc="-1" dirty="0" err="1" smtClean="0">
              <a:solidFill>
                <a:srgbClr val="000000"/>
              </a:solidFill>
              <a:latin typeface="Calibri"/>
            </a:rPr>
            <a:t>dL</a:t>
          </a:r>
          <a:endParaRPr lang="en-US" spc="-1" dirty="0" smtClean="0">
            <a:solidFill>
              <a:srgbClr val="000000"/>
            </a:solidFill>
            <a:latin typeface="Calibri"/>
          </a:endParaRPr>
        </a:p>
        <a:p>
          <a:r>
            <a:rPr lang="en-US" spc="-1" dirty="0" smtClean="0">
              <a:solidFill>
                <a:srgbClr val="000000"/>
              </a:solidFill>
              <a:latin typeface="Calibri"/>
            </a:rPr>
            <a:t>TG:266 mg/</a:t>
          </a:r>
          <a:r>
            <a:rPr lang="en-US" spc="-1" dirty="0" err="1" smtClean="0">
              <a:solidFill>
                <a:srgbClr val="000000"/>
              </a:solidFill>
              <a:latin typeface="Calibri"/>
            </a:rPr>
            <a:t>dL</a:t>
          </a:r>
          <a:endParaRPr lang="en-US" dirty="0"/>
        </a:p>
      </dgm:t>
    </dgm:pt>
    <dgm:pt modelId="{E7D6378E-A901-BC47-9140-C4342DC45CF7}" type="parTrans" cxnId="{36E510F3-9CEC-684B-A9CF-70270F269BBB}">
      <dgm:prSet/>
      <dgm:spPr/>
      <dgm:t>
        <a:bodyPr/>
        <a:lstStyle/>
        <a:p>
          <a:endParaRPr lang="en-US"/>
        </a:p>
      </dgm:t>
    </dgm:pt>
    <dgm:pt modelId="{0047B4A4-E2DC-DA47-88B9-499A5829D0A1}" type="sibTrans" cxnId="{36E510F3-9CEC-684B-A9CF-70270F269BBB}">
      <dgm:prSet/>
      <dgm:spPr/>
      <dgm:t>
        <a:bodyPr/>
        <a:lstStyle/>
        <a:p>
          <a:endParaRPr lang="en-US"/>
        </a:p>
      </dgm:t>
    </dgm:pt>
    <dgm:pt modelId="{34D681DB-4C60-9B4C-A307-0AEC416738B6}">
      <dgm:prSet phldrT="[Text]"/>
      <dgm:spPr/>
      <dgm:t>
        <a:bodyPr/>
        <a:lstStyle/>
        <a:p>
          <a:r>
            <a:rPr lang="en-US" spc="-1" dirty="0" smtClean="0">
              <a:solidFill>
                <a:srgbClr val="000000"/>
              </a:solidFill>
              <a:latin typeface="Calibri"/>
              <a:sym typeface="Wingdings"/>
            </a:rPr>
            <a:t> </a:t>
          </a:r>
          <a:r>
            <a:rPr lang="en-US" b="1" spc="-1" dirty="0" smtClean="0">
              <a:solidFill>
                <a:srgbClr val="FF0000"/>
              </a:solidFill>
              <a:latin typeface="Calibri"/>
              <a:sym typeface="Wingdings"/>
            </a:rPr>
            <a:t>A</a:t>
          </a:r>
          <a:r>
            <a:rPr lang="en-US" b="1" spc="-1" dirty="0" smtClean="0">
              <a:solidFill>
                <a:srgbClr val="FF0000"/>
              </a:solidFill>
              <a:latin typeface="Calibri"/>
            </a:rPr>
            <a:t>torvastatin 20 mg </a:t>
          </a:r>
          <a:r>
            <a:rPr lang="en-US" spc="-1" dirty="0" smtClean="0">
              <a:solidFill>
                <a:srgbClr val="000000"/>
              </a:solidFill>
              <a:latin typeface="Calibri"/>
            </a:rPr>
            <a:t> </a:t>
          </a:r>
          <a:endParaRPr lang="en-US" dirty="0"/>
        </a:p>
      </dgm:t>
    </dgm:pt>
    <dgm:pt modelId="{A58F5545-566A-514F-8CFA-64AC11817003}" type="parTrans" cxnId="{8982AC50-D5CE-3B4A-927D-2F321AA5DCF5}">
      <dgm:prSet/>
      <dgm:spPr/>
      <dgm:t>
        <a:bodyPr/>
        <a:lstStyle/>
        <a:p>
          <a:endParaRPr lang="en-US"/>
        </a:p>
      </dgm:t>
    </dgm:pt>
    <dgm:pt modelId="{0B84873B-9CFD-6D4B-84F7-0DBFEF932768}" type="sibTrans" cxnId="{8982AC50-D5CE-3B4A-927D-2F321AA5DCF5}">
      <dgm:prSet/>
      <dgm:spPr/>
      <dgm:t>
        <a:bodyPr/>
        <a:lstStyle/>
        <a:p>
          <a:endParaRPr lang="en-US"/>
        </a:p>
      </dgm:t>
    </dgm:pt>
    <dgm:pt modelId="{4F320ACB-DCE0-D844-8062-25CB775DD4B9}" type="pres">
      <dgm:prSet presAssocID="{8C6E9800-ACE4-D045-A0F6-50F6FCB22CEB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8C2134-F5F0-3F4F-8D69-9A0589C18ABF}" type="pres">
      <dgm:prSet presAssocID="{8C6E9800-ACE4-D045-A0F6-50F6FCB22CEB}" presName="ribbon" presStyleLbl="node1" presStyleIdx="0" presStyleCnt="1"/>
      <dgm:spPr/>
    </dgm:pt>
    <dgm:pt modelId="{484E8B0E-23C8-A444-A8AA-CEE40C3415C6}" type="pres">
      <dgm:prSet presAssocID="{8C6E9800-ACE4-D045-A0F6-50F6FCB22CEB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0FCFE-798C-E94B-A0F7-FBC07ECA2B55}" type="pres">
      <dgm:prSet presAssocID="{8C6E9800-ACE4-D045-A0F6-50F6FCB22CEB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E510F3-9CEC-684B-A9CF-70270F269BBB}" srcId="{8C6E9800-ACE4-D045-A0F6-50F6FCB22CEB}" destId="{2B1CB278-5A19-C741-9400-D2A27D545EB3}" srcOrd="0" destOrd="0" parTransId="{E7D6378E-A901-BC47-9140-C4342DC45CF7}" sibTransId="{0047B4A4-E2DC-DA47-88B9-499A5829D0A1}"/>
    <dgm:cxn modelId="{2E1CFC20-72E6-4645-BB43-0C4F01E7469C}" type="presOf" srcId="{2B1CB278-5A19-C741-9400-D2A27D545EB3}" destId="{484E8B0E-23C8-A444-A8AA-CEE40C3415C6}" srcOrd="0" destOrd="0" presId="urn:microsoft.com/office/officeart/2005/8/layout/arrow6"/>
    <dgm:cxn modelId="{8982AC50-D5CE-3B4A-927D-2F321AA5DCF5}" srcId="{8C6E9800-ACE4-D045-A0F6-50F6FCB22CEB}" destId="{34D681DB-4C60-9B4C-A307-0AEC416738B6}" srcOrd="1" destOrd="0" parTransId="{A58F5545-566A-514F-8CFA-64AC11817003}" sibTransId="{0B84873B-9CFD-6D4B-84F7-0DBFEF932768}"/>
    <dgm:cxn modelId="{D412D8AC-6BA3-304A-92EE-7B1EF381C59C}" type="presOf" srcId="{8C6E9800-ACE4-D045-A0F6-50F6FCB22CEB}" destId="{4F320ACB-DCE0-D844-8062-25CB775DD4B9}" srcOrd="0" destOrd="0" presId="urn:microsoft.com/office/officeart/2005/8/layout/arrow6"/>
    <dgm:cxn modelId="{CE7CCC7A-3FE6-9947-9277-261830B4D04F}" type="presOf" srcId="{34D681DB-4C60-9B4C-A307-0AEC416738B6}" destId="{A4E0FCFE-798C-E94B-A0F7-FBC07ECA2B55}" srcOrd="0" destOrd="0" presId="urn:microsoft.com/office/officeart/2005/8/layout/arrow6"/>
    <dgm:cxn modelId="{04544AE4-F1AB-A44C-B126-8F65EA306C56}" type="presParOf" srcId="{4F320ACB-DCE0-D844-8062-25CB775DD4B9}" destId="{B58C2134-F5F0-3F4F-8D69-9A0589C18ABF}" srcOrd="0" destOrd="0" presId="urn:microsoft.com/office/officeart/2005/8/layout/arrow6"/>
    <dgm:cxn modelId="{D87AE897-8A8D-524F-8685-6755C60530CA}" type="presParOf" srcId="{4F320ACB-DCE0-D844-8062-25CB775DD4B9}" destId="{484E8B0E-23C8-A444-A8AA-CEE40C3415C6}" srcOrd="1" destOrd="0" presId="urn:microsoft.com/office/officeart/2005/8/layout/arrow6"/>
    <dgm:cxn modelId="{15769D44-9541-1C42-A505-EF7D81B71EC0}" type="presParOf" srcId="{4F320ACB-DCE0-D844-8062-25CB775DD4B9}" destId="{A4E0FCFE-798C-E94B-A0F7-FBC07ECA2B55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F9E51F-98AF-6446-A96A-9FE13FC581E2}" type="doc">
      <dgm:prSet loTypeId="urn:microsoft.com/office/officeart/2005/8/layout/StepDown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62D38C-75FD-804E-84E9-231AB70BDD36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PCSK9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karaciğerde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yer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alan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ve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vücudun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kolesterol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ihtiyacını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regüle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eden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bir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proteazdır</a:t>
          </a:r>
          <a:endParaRPr lang="en-US" sz="900" b="1" dirty="0">
            <a:solidFill>
              <a:srgbClr val="FF0000"/>
            </a:solidFill>
          </a:endParaRPr>
        </a:p>
      </dgm:t>
    </dgm:pt>
    <dgm:pt modelId="{10F8BF48-8033-0448-ACE9-60FF75C4D408}" type="parTrans" cxnId="{34937C48-E23E-3A4C-938D-67600674B221}">
      <dgm:prSet/>
      <dgm:spPr/>
      <dgm:t>
        <a:bodyPr/>
        <a:lstStyle/>
        <a:p>
          <a:endParaRPr lang="en-US"/>
        </a:p>
      </dgm:t>
    </dgm:pt>
    <dgm:pt modelId="{DC5AFADA-AFDD-624C-A3CA-D7BC0B3F0C6F}" type="sibTrans" cxnId="{34937C48-E23E-3A4C-938D-67600674B221}">
      <dgm:prSet/>
      <dgm:spPr/>
      <dgm:t>
        <a:bodyPr/>
        <a:lstStyle/>
        <a:p>
          <a:endParaRPr lang="en-US"/>
        </a:p>
      </dgm:t>
    </dgm:pt>
    <dgm:pt modelId="{43020D2A-9C68-A14F-8D50-33661D30F098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Hepatosit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üzerindeki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LDLR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bağlanır</a:t>
          </a:r>
          <a:endParaRPr lang="en-US" sz="1000" b="1" dirty="0">
            <a:solidFill>
              <a:srgbClr val="000000"/>
            </a:solidFill>
            <a:latin typeface="Calibri"/>
            <a:cs typeface="Calibri"/>
          </a:endParaRPr>
        </a:p>
      </dgm:t>
    </dgm:pt>
    <dgm:pt modelId="{04D75B5D-B7AF-5943-B4A2-820740D1F459}" type="parTrans" cxnId="{D63CBC34-E715-6D43-B403-1B8873ACFC6B}">
      <dgm:prSet/>
      <dgm:spPr/>
      <dgm:t>
        <a:bodyPr/>
        <a:lstStyle/>
        <a:p>
          <a:endParaRPr lang="en-US"/>
        </a:p>
      </dgm:t>
    </dgm:pt>
    <dgm:pt modelId="{8B998AE0-F118-1147-AF7D-540D9FD666BF}" type="sibTrans" cxnId="{D63CBC34-E715-6D43-B403-1B8873ACFC6B}">
      <dgm:prSet/>
      <dgm:spPr/>
      <dgm:t>
        <a:bodyPr/>
        <a:lstStyle/>
        <a:p>
          <a:endParaRPr lang="en-US"/>
        </a:p>
      </dgm:t>
    </dgm:pt>
    <dgm:pt modelId="{512F5F63-AF1B-3640-A40E-8BBCBE5E86A9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LDLR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lizozomlarda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yıkılır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.</a:t>
          </a:r>
          <a:endParaRPr lang="en-US" sz="1000" b="1" dirty="0">
            <a:solidFill>
              <a:srgbClr val="000000"/>
            </a:solidFill>
            <a:latin typeface="Calibri"/>
            <a:cs typeface="Calibri"/>
          </a:endParaRPr>
        </a:p>
      </dgm:t>
    </dgm:pt>
    <dgm:pt modelId="{FF0E52A8-661B-454B-8C05-E31634091B53}" type="parTrans" cxnId="{702286A1-B2C0-C440-85C6-86DF401D836B}">
      <dgm:prSet/>
      <dgm:spPr/>
      <dgm:t>
        <a:bodyPr/>
        <a:lstStyle/>
        <a:p>
          <a:endParaRPr lang="en-US"/>
        </a:p>
      </dgm:t>
    </dgm:pt>
    <dgm:pt modelId="{AB35BAA8-E450-874D-AAB5-239027F03F61}" type="sibTrans" cxnId="{702286A1-B2C0-C440-85C6-86DF401D836B}">
      <dgm:prSet/>
      <dgm:spPr/>
      <dgm:t>
        <a:bodyPr/>
        <a:lstStyle/>
        <a:p>
          <a:endParaRPr lang="en-US"/>
        </a:p>
      </dgm:t>
    </dgm:pt>
    <dgm:pt modelId="{D26A7A4A-0423-0B45-A1A9-D08FF869B98F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LDLR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sayısı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azalır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dolaşımdaki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kolesterol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düzeyi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artar</a:t>
          </a:r>
          <a:endParaRPr lang="en-US" sz="1000" b="1" dirty="0">
            <a:solidFill>
              <a:srgbClr val="000000"/>
            </a:solidFill>
            <a:latin typeface="Calibri"/>
            <a:cs typeface="Calibri"/>
          </a:endParaRPr>
        </a:p>
      </dgm:t>
    </dgm:pt>
    <dgm:pt modelId="{73C454C8-1FC3-FB4D-8625-623349648CBD}" type="parTrans" cxnId="{83973CAD-D6EB-E045-A3F1-71A9294AB89D}">
      <dgm:prSet/>
      <dgm:spPr/>
      <dgm:t>
        <a:bodyPr/>
        <a:lstStyle/>
        <a:p>
          <a:endParaRPr lang="en-US"/>
        </a:p>
      </dgm:t>
    </dgm:pt>
    <dgm:pt modelId="{BA4BB76E-6891-E441-91A6-4E30FF6A4C1D}" type="sibTrans" cxnId="{83973CAD-D6EB-E045-A3F1-71A9294AB89D}">
      <dgm:prSet/>
      <dgm:spPr/>
      <dgm:t>
        <a:bodyPr/>
        <a:lstStyle/>
        <a:p>
          <a:endParaRPr lang="en-US"/>
        </a:p>
      </dgm:t>
    </dgm:pt>
    <dgm:pt modelId="{FFAF3CE5-78E0-AB48-9DAE-7716E42F41B0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Periferde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kolesterol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ihtiyacı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olduğunda PCSK9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düzeyleri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artar</a:t>
          </a:r>
          <a:endParaRPr lang="en-US" sz="1000" b="1" dirty="0">
            <a:solidFill>
              <a:srgbClr val="000000"/>
            </a:solidFill>
            <a:latin typeface="Calibri"/>
            <a:cs typeface="Calibri"/>
          </a:endParaRPr>
        </a:p>
      </dgm:t>
    </dgm:pt>
    <dgm:pt modelId="{AE25B42D-9217-6D4E-A3BA-12D7F4AF430E}" type="parTrans" cxnId="{F43FE33A-3A70-D54F-9A80-2EA15EE08D61}">
      <dgm:prSet/>
      <dgm:spPr/>
      <dgm:t>
        <a:bodyPr/>
        <a:lstStyle/>
        <a:p>
          <a:endParaRPr lang="en-US"/>
        </a:p>
      </dgm:t>
    </dgm:pt>
    <dgm:pt modelId="{87861C50-822C-044F-A10E-4E0A0F3AD54D}" type="sibTrans" cxnId="{F43FE33A-3A70-D54F-9A80-2EA15EE08D61}">
      <dgm:prSet/>
      <dgm:spPr/>
      <dgm:t>
        <a:bodyPr/>
        <a:lstStyle/>
        <a:p>
          <a:endParaRPr lang="en-US"/>
        </a:p>
      </dgm:t>
    </dgm:pt>
    <dgm:pt modelId="{9E780226-3C48-314D-A26E-357442FDBB5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PCSK9-LDLR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kompleksi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endositoz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ile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hücre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içine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dirty="0" err="1" smtClean="0">
              <a:solidFill>
                <a:srgbClr val="000000"/>
              </a:solidFill>
              <a:latin typeface="Calibri"/>
              <a:cs typeface="Calibri"/>
            </a:rPr>
            <a:t>alınır</a:t>
          </a:r>
          <a:r>
            <a:rPr lang="en-US" sz="1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endParaRPr lang="en-US" sz="1000" b="1" dirty="0">
            <a:solidFill>
              <a:srgbClr val="000000"/>
            </a:solidFill>
            <a:latin typeface="Calibri"/>
            <a:cs typeface="Calibri"/>
          </a:endParaRPr>
        </a:p>
      </dgm:t>
    </dgm:pt>
    <dgm:pt modelId="{CA81ED69-1576-7A44-A96C-E36E1B955D01}" type="sibTrans" cxnId="{4424C337-767E-4048-A494-934596B3480A}">
      <dgm:prSet/>
      <dgm:spPr/>
      <dgm:t>
        <a:bodyPr/>
        <a:lstStyle/>
        <a:p>
          <a:endParaRPr lang="en-US"/>
        </a:p>
      </dgm:t>
    </dgm:pt>
    <dgm:pt modelId="{21D1726D-FC50-3B46-81CE-DF724F068D55}" type="parTrans" cxnId="{4424C337-767E-4048-A494-934596B3480A}">
      <dgm:prSet/>
      <dgm:spPr/>
      <dgm:t>
        <a:bodyPr/>
        <a:lstStyle/>
        <a:p>
          <a:endParaRPr lang="en-US"/>
        </a:p>
      </dgm:t>
    </dgm:pt>
    <dgm:pt modelId="{B3902FB7-59F2-2C42-96AE-21F08EB6D7FC}" type="pres">
      <dgm:prSet presAssocID="{42F9E51F-98AF-6446-A96A-9FE13FC581E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CD37DE4-7A9F-4540-BFDF-3399ECD293F6}" type="pres">
      <dgm:prSet presAssocID="{5762D38C-75FD-804E-84E9-231AB70BDD36}" presName="composite" presStyleCnt="0"/>
      <dgm:spPr/>
    </dgm:pt>
    <dgm:pt modelId="{0294D132-313E-414D-AD8B-11047162F851}" type="pres">
      <dgm:prSet presAssocID="{5762D38C-75FD-804E-84E9-231AB70BDD36}" presName="bentUpArrow1" presStyleLbl="alignImgPlace1" presStyleIdx="0" presStyleCnt="5"/>
      <dgm:spPr/>
    </dgm:pt>
    <dgm:pt modelId="{A2FCE0E2-4B3A-AB4C-9419-4700189DF8D7}" type="pres">
      <dgm:prSet presAssocID="{5762D38C-75FD-804E-84E9-231AB70BDD36}" presName="ParentText" presStyleLbl="node1" presStyleIdx="0" presStyleCnt="6" custScaleX="22035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D74EAC-03F8-3A45-A0B3-4A15FCC48CEA}" type="pres">
      <dgm:prSet presAssocID="{5762D38C-75FD-804E-84E9-231AB70BDD36}" presName="Child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A74D8C74-CCE4-C649-8E49-529A8AEC7813}" type="pres">
      <dgm:prSet presAssocID="{DC5AFADA-AFDD-624C-A3CA-D7BC0B3F0C6F}" presName="sibTrans" presStyleCnt="0"/>
      <dgm:spPr/>
    </dgm:pt>
    <dgm:pt modelId="{B187220F-ABE7-9247-A4E8-D4B6A3FC9971}" type="pres">
      <dgm:prSet presAssocID="{43020D2A-9C68-A14F-8D50-33661D30F098}" presName="composite" presStyleCnt="0"/>
      <dgm:spPr/>
    </dgm:pt>
    <dgm:pt modelId="{9352A3FF-B5DB-224C-B2CF-942D08E26EEA}" type="pres">
      <dgm:prSet presAssocID="{43020D2A-9C68-A14F-8D50-33661D30F098}" presName="bentUpArrow1" presStyleLbl="alignImgPlace1" presStyleIdx="1" presStyleCnt="5"/>
      <dgm:spPr/>
    </dgm:pt>
    <dgm:pt modelId="{124A44C2-67DF-5546-BF7B-29E360B8AFAD}" type="pres">
      <dgm:prSet presAssocID="{43020D2A-9C68-A14F-8D50-33661D30F098}" presName="ParentText" presStyleLbl="node1" presStyleIdx="1" presStyleCnt="6" custScaleX="186003" custLinFactNeighborX="21248" custLinFactNeighborY="476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31FBB7-1181-2C46-AFE8-DDC92A170BDF}" type="pres">
      <dgm:prSet presAssocID="{43020D2A-9C68-A14F-8D50-33661D30F098}" presName="Child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BCC895EB-AE2E-7A46-BEFF-D8235736556F}" type="pres">
      <dgm:prSet presAssocID="{8B998AE0-F118-1147-AF7D-540D9FD666BF}" presName="sibTrans" presStyleCnt="0"/>
      <dgm:spPr/>
    </dgm:pt>
    <dgm:pt modelId="{599980FA-54B3-AC40-AE53-5D55D4B3DE6A}" type="pres">
      <dgm:prSet presAssocID="{9E780226-3C48-314D-A26E-357442FDBB50}" presName="composite" presStyleCnt="0"/>
      <dgm:spPr/>
    </dgm:pt>
    <dgm:pt modelId="{4CBD48AD-AD23-C64A-8C91-279F23792A50}" type="pres">
      <dgm:prSet presAssocID="{9E780226-3C48-314D-A26E-357442FDBB50}" presName="bentUpArrow1" presStyleLbl="alignImgPlace1" presStyleIdx="2" presStyleCnt="5"/>
      <dgm:spPr/>
    </dgm:pt>
    <dgm:pt modelId="{8B08AD93-FC0C-D74A-BD55-074A98078FD4}" type="pres">
      <dgm:prSet presAssocID="{9E780226-3C48-314D-A26E-357442FDBB50}" presName="ParentText" presStyleLbl="node1" presStyleIdx="2" presStyleCnt="6" custScaleX="186488" custLinFactNeighborX="6552" custLinFactNeighborY="-85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1DAD2D-4BB6-3E41-B3D6-F4E6487C5195}" type="pres">
      <dgm:prSet presAssocID="{9E780226-3C48-314D-A26E-357442FDBB50}" presName="Child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678559BE-8007-CF49-B521-99104460D94C}" type="pres">
      <dgm:prSet presAssocID="{CA81ED69-1576-7A44-A96C-E36E1B955D01}" presName="sibTrans" presStyleCnt="0"/>
      <dgm:spPr/>
    </dgm:pt>
    <dgm:pt modelId="{7B579092-85AA-F54E-A5CE-AD0CB0A84213}" type="pres">
      <dgm:prSet presAssocID="{512F5F63-AF1B-3640-A40E-8BBCBE5E86A9}" presName="composite" presStyleCnt="0"/>
      <dgm:spPr/>
    </dgm:pt>
    <dgm:pt modelId="{56EAA5B9-C640-2E49-8A92-3CC4DDADA25B}" type="pres">
      <dgm:prSet presAssocID="{512F5F63-AF1B-3640-A40E-8BBCBE5E86A9}" presName="bentUpArrow1" presStyleLbl="alignImgPlace1" presStyleIdx="3" presStyleCnt="5"/>
      <dgm:spPr/>
    </dgm:pt>
    <dgm:pt modelId="{F55F77F4-91E8-2648-85AA-6A382B02763C}" type="pres">
      <dgm:prSet presAssocID="{512F5F63-AF1B-3640-A40E-8BBCBE5E86A9}" presName="ParentText" presStyleLbl="node1" presStyleIdx="3" presStyleCnt="6" custScaleX="186973" custLinFactNeighborX="6795" custLinFactNeighborY="418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B68397-F047-5D43-9D48-A348F4F578DE}" type="pres">
      <dgm:prSet presAssocID="{512F5F63-AF1B-3640-A40E-8BBCBE5E86A9}" presName="Child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C623C004-AB1B-3F4D-99FB-D206D6F015B6}" type="pres">
      <dgm:prSet presAssocID="{AB35BAA8-E450-874D-AAB5-239027F03F61}" presName="sibTrans" presStyleCnt="0"/>
      <dgm:spPr/>
    </dgm:pt>
    <dgm:pt modelId="{5434993E-FBFA-C749-AF80-203FA603872F}" type="pres">
      <dgm:prSet presAssocID="{FFAF3CE5-78E0-AB48-9DAE-7716E42F41B0}" presName="composite" presStyleCnt="0"/>
      <dgm:spPr/>
    </dgm:pt>
    <dgm:pt modelId="{00EFBE4A-C815-3344-A696-F4AE1BF2D247}" type="pres">
      <dgm:prSet presAssocID="{FFAF3CE5-78E0-AB48-9DAE-7716E42F41B0}" presName="bentUpArrow1" presStyleLbl="alignImgPlace1" presStyleIdx="4" presStyleCnt="5"/>
      <dgm:spPr/>
    </dgm:pt>
    <dgm:pt modelId="{4D00C130-F265-F347-84E4-36CD597C627A}" type="pres">
      <dgm:prSet presAssocID="{FFAF3CE5-78E0-AB48-9DAE-7716E42F41B0}" presName="ParentText" presStyleLbl="node1" presStyleIdx="4" presStyleCnt="6" custScaleX="202397" custLinFactNeighborX="7037" custLinFactNeighborY="212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BAF0C-8EC0-4544-A39F-94BF9F78219D}" type="pres">
      <dgm:prSet presAssocID="{FFAF3CE5-78E0-AB48-9DAE-7716E42F41B0}" presName="ChildText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8516144B-DB9F-CE47-B763-915617C9E54C}" type="pres">
      <dgm:prSet presAssocID="{87861C50-822C-044F-A10E-4E0A0F3AD54D}" presName="sibTrans" presStyleCnt="0"/>
      <dgm:spPr/>
    </dgm:pt>
    <dgm:pt modelId="{CEB38170-3572-FE42-967F-664E2666DDF5}" type="pres">
      <dgm:prSet presAssocID="{D26A7A4A-0423-0B45-A1A9-D08FF869B98F}" presName="composite" presStyleCnt="0"/>
      <dgm:spPr/>
    </dgm:pt>
    <dgm:pt modelId="{FFFFAEF8-B770-4645-A7BC-61C59DC14B13}" type="pres">
      <dgm:prSet presAssocID="{D26A7A4A-0423-0B45-A1A9-D08FF869B98F}" presName="ParentText" presStyleLbl="node1" presStyleIdx="5" presStyleCnt="6" custScaleX="170200" custLinFactNeighborX="14749" custLinFactNeighborY="-706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24C337-767E-4048-A494-934596B3480A}" srcId="{42F9E51F-98AF-6446-A96A-9FE13FC581E2}" destId="{9E780226-3C48-314D-A26E-357442FDBB50}" srcOrd="2" destOrd="0" parTransId="{21D1726D-FC50-3B46-81CE-DF724F068D55}" sibTransId="{CA81ED69-1576-7A44-A96C-E36E1B955D01}"/>
    <dgm:cxn modelId="{D63CBC34-E715-6D43-B403-1B8873ACFC6B}" srcId="{42F9E51F-98AF-6446-A96A-9FE13FC581E2}" destId="{43020D2A-9C68-A14F-8D50-33661D30F098}" srcOrd="1" destOrd="0" parTransId="{04D75B5D-B7AF-5943-B4A2-820740D1F459}" sibTransId="{8B998AE0-F118-1147-AF7D-540D9FD666BF}"/>
    <dgm:cxn modelId="{B6A2D7C3-E0B9-B34F-AA9E-83E2C8C282B7}" type="presOf" srcId="{D26A7A4A-0423-0B45-A1A9-D08FF869B98F}" destId="{FFFFAEF8-B770-4645-A7BC-61C59DC14B13}" srcOrd="0" destOrd="0" presId="urn:microsoft.com/office/officeart/2005/8/layout/StepDownProcess"/>
    <dgm:cxn modelId="{0D6DD826-44AD-C341-B0F4-2B1DE1709785}" type="presOf" srcId="{9E780226-3C48-314D-A26E-357442FDBB50}" destId="{8B08AD93-FC0C-D74A-BD55-074A98078FD4}" srcOrd="0" destOrd="0" presId="urn:microsoft.com/office/officeart/2005/8/layout/StepDownProcess"/>
    <dgm:cxn modelId="{34937C48-E23E-3A4C-938D-67600674B221}" srcId="{42F9E51F-98AF-6446-A96A-9FE13FC581E2}" destId="{5762D38C-75FD-804E-84E9-231AB70BDD36}" srcOrd="0" destOrd="0" parTransId="{10F8BF48-8033-0448-ACE9-60FF75C4D408}" sibTransId="{DC5AFADA-AFDD-624C-A3CA-D7BC0B3F0C6F}"/>
    <dgm:cxn modelId="{83973CAD-D6EB-E045-A3F1-71A9294AB89D}" srcId="{42F9E51F-98AF-6446-A96A-9FE13FC581E2}" destId="{D26A7A4A-0423-0B45-A1A9-D08FF869B98F}" srcOrd="5" destOrd="0" parTransId="{73C454C8-1FC3-FB4D-8625-623349648CBD}" sibTransId="{BA4BB76E-6891-E441-91A6-4E30FF6A4C1D}"/>
    <dgm:cxn modelId="{C8B4B8F8-1544-2040-9DA7-F13EAB3A4251}" type="presOf" srcId="{42F9E51F-98AF-6446-A96A-9FE13FC581E2}" destId="{B3902FB7-59F2-2C42-96AE-21F08EB6D7FC}" srcOrd="0" destOrd="0" presId="urn:microsoft.com/office/officeart/2005/8/layout/StepDownProcess"/>
    <dgm:cxn modelId="{3F88ABF4-306D-DC4D-8756-514332E384C1}" type="presOf" srcId="{512F5F63-AF1B-3640-A40E-8BBCBE5E86A9}" destId="{F55F77F4-91E8-2648-85AA-6A382B02763C}" srcOrd="0" destOrd="0" presId="urn:microsoft.com/office/officeart/2005/8/layout/StepDownProcess"/>
    <dgm:cxn modelId="{2465C7D2-367C-5049-A201-13EE11A3FBCF}" type="presOf" srcId="{FFAF3CE5-78E0-AB48-9DAE-7716E42F41B0}" destId="{4D00C130-F265-F347-84E4-36CD597C627A}" srcOrd="0" destOrd="0" presId="urn:microsoft.com/office/officeart/2005/8/layout/StepDownProcess"/>
    <dgm:cxn modelId="{52CD4CFB-C31E-0E42-BA11-59C193C32298}" type="presOf" srcId="{43020D2A-9C68-A14F-8D50-33661D30F098}" destId="{124A44C2-67DF-5546-BF7B-29E360B8AFAD}" srcOrd="0" destOrd="0" presId="urn:microsoft.com/office/officeart/2005/8/layout/StepDownProcess"/>
    <dgm:cxn modelId="{0437B843-CCD0-CE45-9960-7ECF2D099C76}" type="presOf" srcId="{5762D38C-75FD-804E-84E9-231AB70BDD36}" destId="{A2FCE0E2-4B3A-AB4C-9419-4700189DF8D7}" srcOrd="0" destOrd="0" presId="urn:microsoft.com/office/officeart/2005/8/layout/StepDownProcess"/>
    <dgm:cxn modelId="{702286A1-B2C0-C440-85C6-86DF401D836B}" srcId="{42F9E51F-98AF-6446-A96A-9FE13FC581E2}" destId="{512F5F63-AF1B-3640-A40E-8BBCBE5E86A9}" srcOrd="3" destOrd="0" parTransId="{FF0E52A8-661B-454B-8C05-E31634091B53}" sibTransId="{AB35BAA8-E450-874D-AAB5-239027F03F61}"/>
    <dgm:cxn modelId="{F43FE33A-3A70-D54F-9A80-2EA15EE08D61}" srcId="{42F9E51F-98AF-6446-A96A-9FE13FC581E2}" destId="{FFAF3CE5-78E0-AB48-9DAE-7716E42F41B0}" srcOrd="4" destOrd="0" parTransId="{AE25B42D-9217-6D4E-A3BA-12D7F4AF430E}" sibTransId="{87861C50-822C-044F-A10E-4E0A0F3AD54D}"/>
    <dgm:cxn modelId="{971BA814-6452-544B-BFB8-978271CFCD53}" type="presParOf" srcId="{B3902FB7-59F2-2C42-96AE-21F08EB6D7FC}" destId="{1CD37DE4-7A9F-4540-BFDF-3399ECD293F6}" srcOrd="0" destOrd="0" presId="urn:microsoft.com/office/officeart/2005/8/layout/StepDownProcess"/>
    <dgm:cxn modelId="{8F26CDAA-3D9B-614E-905E-2D60D033D43F}" type="presParOf" srcId="{1CD37DE4-7A9F-4540-BFDF-3399ECD293F6}" destId="{0294D132-313E-414D-AD8B-11047162F851}" srcOrd="0" destOrd="0" presId="urn:microsoft.com/office/officeart/2005/8/layout/StepDownProcess"/>
    <dgm:cxn modelId="{F72F9C48-609D-464D-B9E9-3AD7693707DC}" type="presParOf" srcId="{1CD37DE4-7A9F-4540-BFDF-3399ECD293F6}" destId="{A2FCE0E2-4B3A-AB4C-9419-4700189DF8D7}" srcOrd="1" destOrd="0" presId="urn:microsoft.com/office/officeart/2005/8/layout/StepDownProcess"/>
    <dgm:cxn modelId="{735DF402-7557-7447-A5DA-56EEF9868173}" type="presParOf" srcId="{1CD37DE4-7A9F-4540-BFDF-3399ECD293F6}" destId="{E3D74EAC-03F8-3A45-A0B3-4A15FCC48CEA}" srcOrd="2" destOrd="0" presId="urn:microsoft.com/office/officeart/2005/8/layout/StepDownProcess"/>
    <dgm:cxn modelId="{339334AB-891C-6C4E-AE4E-8CF43FC4B350}" type="presParOf" srcId="{B3902FB7-59F2-2C42-96AE-21F08EB6D7FC}" destId="{A74D8C74-CCE4-C649-8E49-529A8AEC7813}" srcOrd="1" destOrd="0" presId="urn:microsoft.com/office/officeart/2005/8/layout/StepDownProcess"/>
    <dgm:cxn modelId="{D90374FE-5E8C-804E-B20A-FA67F9DA803A}" type="presParOf" srcId="{B3902FB7-59F2-2C42-96AE-21F08EB6D7FC}" destId="{B187220F-ABE7-9247-A4E8-D4B6A3FC9971}" srcOrd="2" destOrd="0" presId="urn:microsoft.com/office/officeart/2005/8/layout/StepDownProcess"/>
    <dgm:cxn modelId="{688187BF-389A-5840-862B-4DFC3C62343A}" type="presParOf" srcId="{B187220F-ABE7-9247-A4E8-D4B6A3FC9971}" destId="{9352A3FF-B5DB-224C-B2CF-942D08E26EEA}" srcOrd="0" destOrd="0" presId="urn:microsoft.com/office/officeart/2005/8/layout/StepDownProcess"/>
    <dgm:cxn modelId="{7037041F-FB84-5B42-92F7-E4C6DC385041}" type="presParOf" srcId="{B187220F-ABE7-9247-A4E8-D4B6A3FC9971}" destId="{124A44C2-67DF-5546-BF7B-29E360B8AFAD}" srcOrd="1" destOrd="0" presId="urn:microsoft.com/office/officeart/2005/8/layout/StepDownProcess"/>
    <dgm:cxn modelId="{6A1F7A27-151A-ED49-A2DF-F19647A69618}" type="presParOf" srcId="{B187220F-ABE7-9247-A4E8-D4B6A3FC9971}" destId="{D131FBB7-1181-2C46-AFE8-DDC92A170BDF}" srcOrd="2" destOrd="0" presId="urn:microsoft.com/office/officeart/2005/8/layout/StepDownProcess"/>
    <dgm:cxn modelId="{37F8FBFF-8EC3-7C48-9DB5-3155F41F0B9E}" type="presParOf" srcId="{B3902FB7-59F2-2C42-96AE-21F08EB6D7FC}" destId="{BCC895EB-AE2E-7A46-BEFF-D8235736556F}" srcOrd="3" destOrd="0" presId="urn:microsoft.com/office/officeart/2005/8/layout/StepDownProcess"/>
    <dgm:cxn modelId="{E131EBB3-B7AC-4848-8CE1-3F68702D830C}" type="presParOf" srcId="{B3902FB7-59F2-2C42-96AE-21F08EB6D7FC}" destId="{599980FA-54B3-AC40-AE53-5D55D4B3DE6A}" srcOrd="4" destOrd="0" presId="urn:microsoft.com/office/officeart/2005/8/layout/StepDownProcess"/>
    <dgm:cxn modelId="{FA201E1D-8636-8C48-83F2-BB66322C2F93}" type="presParOf" srcId="{599980FA-54B3-AC40-AE53-5D55D4B3DE6A}" destId="{4CBD48AD-AD23-C64A-8C91-279F23792A50}" srcOrd="0" destOrd="0" presId="urn:microsoft.com/office/officeart/2005/8/layout/StepDownProcess"/>
    <dgm:cxn modelId="{745A9DC7-294F-B445-8131-507DAD0C2916}" type="presParOf" srcId="{599980FA-54B3-AC40-AE53-5D55D4B3DE6A}" destId="{8B08AD93-FC0C-D74A-BD55-074A98078FD4}" srcOrd="1" destOrd="0" presId="urn:microsoft.com/office/officeart/2005/8/layout/StepDownProcess"/>
    <dgm:cxn modelId="{3422443D-1EA9-A94F-B4B5-7FE6F682F6E0}" type="presParOf" srcId="{599980FA-54B3-AC40-AE53-5D55D4B3DE6A}" destId="{8C1DAD2D-4BB6-3E41-B3D6-F4E6487C5195}" srcOrd="2" destOrd="0" presId="urn:microsoft.com/office/officeart/2005/8/layout/StepDownProcess"/>
    <dgm:cxn modelId="{1C03FA84-C715-494C-B67F-736C9CDF50F8}" type="presParOf" srcId="{B3902FB7-59F2-2C42-96AE-21F08EB6D7FC}" destId="{678559BE-8007-CF49-B521-99104460D94C}" srcOrd="5" destOrd="0" presId="urn:microsoft.com/office/officeart/2005/8/layout/StepDownProcess"/>
    <dgm:cxn modelId="{9C5D5724-5589-AD47-BD76-9166C0A348F0}" type="presParOf" srcId="{B3902FB7-59F2-2C42-96AE-21F08EB6D7FC}" destId="{7B579092-85AA-F54E-A5CE-AD0CB0A84213}" srcOrd="6" destOrd="0" presId="urn:microsoft.com/office/officeart/2005/8/layout/StepDownProcess"/>
    <dgm:cxn modelId="{329048E0-92D0-534A-8952-83E710B4E8EB}" type="presParOf" srcId="{7B579092-85AA-F54E-A5CE-AD0CB0A84213}" destId="{56EAA5B9-C640-2E49-8A92-3CC4DDADA25B}" srcOrd="0" destOrd="0" presId="urn:microsoft.com/office/officeart/2005/8/layout/StepDownProcess"/>
    <dgm:cxn modelId="{FFE665AA-AB48-3B4E-BA3A-6E060EEF8577}" type="presParOf" srcId="{7B579092-85AA-F54E-A5CE-AD0CB0A84213}" destId="{F55F77F4-91E8-2648-85AA-6A382B02763C}" srcOrd="1" destOrd="0" presId="urn:microsoft.com/office/officeart/2005/8/layout/StepDownProcess"/>
    <dgm:cxn modelId="{59CE0F81-887F-8A41-AAEA-D3E89882256B}" type="presParOf" srcId="{7B579092-85AA-F54E-A5CE-AD0CB0A84213}" destId="{71B68397-F047-5D43-9D48-A348F4F578DE}" srcOrd="2" destOrd="0" presId="urn:microsoft.com/office/officeart/2005/8/layout/StepDownProcess"/>
    <dgm:cxn modelId="{B6750AB4-5BDA-DD4F-BC21-F528DD640251}" type="presParOf" srcId="{B3902FB7-59F2-2C42-96AE-21F08EB6D7FC}" destId="{C623C004-AB1B-3F4D-99FB-D206D6F015B6}" srcOrd="7" destOrd="0" presId="urn:microsoft.com/office/officeart/2005/8/layout/StepDownProcess"/>
    <dgm:cxn modelId="{0F965A56-A5C7-F146-B6C4-F053BE8616AF}" type="presParOf" srcId="{B3902FB7-59F2-2C42-96AE-21F08EB6D7FC}" destId="{5434993E-FBFA-C749-AF80-203FA603872F}" srcOrd="8" destOrd="0" presId="urn:microsoft.com/office/officeart/2005/8/layout/StepDownProcess"/>
    <dgm:cxn modelId="{24B117FC-E68B-0045-BDEC-5E676A144FF6}" type="presParOf" srcId="{5434993E-FBFA-C749-AF80-203FA603872F}" destId="{00EFBE4A-C815-3344-A696-F4AE1BF2D247}" srcOrd="0" destOrd="0" presId="urn:microsoft.com/office/officeart/2005/8/layout/StepDownProcess"/>
    <dgm:cxn modelId="{84EA0ACC-565D-1345-B610-57018AC30AC6}" type="presParOf" srcId="{5434993E-FBFA-C749-AF80-203FA603872F}" destId="{4D00C130-F265-F347-84E4-36CD597C627A}" srcOrd="1" destOrd="0" presId="urn:microsoft.com/office/officeart/2005/8/layout/StepDownProcess"/>
    <dgm:cxn modelId="{B1891446-59AF-8B4B-B9A0-108FBD4B0CEB}" type="presParOf" srcId="{5434993E-FBFA-C749-AF80-203FA603872F}" destId="{9BBBAF0C-8EC0-4544-A39F-94BF9F78219D}" srcOrd="2" destOrd="0" presId="urn:microsoft.com/office/officeart/2005/8/layout/StepDownProcess"/>
    <dgm:cxn modelId="{16D40EF2-8AA0-964C-851A-CA9BBCC33A60}" type="presParOf" srcId="{B3902FB7-59F2-2C42-96AE-21F08EB6D7FC}" destId="{8516144B-DB9F-CE47-B763-915617C9E54C}" srcOrd="9" destOrd="0" presId="urn:microsoft.com/office/officeart/2005/8/layout/StepDownProcess"/>
    <dgm:cxn modelId="{1C29B7AB-ABFA-6F44-897C-B71CC8874C0C}" type="presParOf" srcId="{B3902FB7-59F2-2C42-96AE-21F08EB6D7FC}" destId="{CEB38170-3572-FE42-967F-664E2666DDF5}" srcOrd="10" destOrd="0" presId="urn:microsoft.com/office/officeart/2005/8/layout/StepDownProcess"/>
    <dgm:cxn modelId="{7B09B524-E4FE-6A4C-AF0A-F784E29506DB}" type="presParOf" srcId="{CEB38170-3572-FE42-967F-664E2666DDF5}" destId="{FFFFAEF8-B770-4645-A7BC-61C59DC14B13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F20B9D4-DE0E-A04E-93A1-F42314529160}" type="doc">
      <dgm:prSet loTypeId="urn:microsoft.com/office/officeart/2005/8/layout/process2" loCatId="" qsTypeId="urn:microsoft.com/office/officeart/2005/8/quickstyle/simple4" qsCatId="simple" csTypeId="urn:microsoft.com/office/officeart/2005/8/colors/accent1_2" csCatId="accent1" phldr="1"/>
      <dgm:spPr/>
    </dgm:pt>
    <dgm:pt modelId="{FB840F44-B0F9-6C41-8CF3-64E2F94C3E61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rgbClr val="000000"/>
              </a:solidFill>
              <a:latin typeface="Calibri"/>
              <a:cs typeface="Calibri"/>
            </a:rPr>
            <a:t>VLDL, LDL ve HDL </a:t>
          </a:r>
          <a:r>
            <a:rPr lang="en-US" sz="2000" b="1" dirty="0" err="1" smtClean="0">
              <a:solidFill>
                <a:srgbClr val="000000"/>
              </a:solidFill>
              <a:latin typeface="Calibri"/>
              <a:cs typeface="Calibri"/>
            </a:rPr>
            <a:t>arasında</a:t>
          </a:r>
          <a:r>
            <a:rPr lang="en-US" sz="2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2000" b="1" dirty="0" err="1" smtClean="0">
              <a:solidFill>
                <a:srgbClr val="000000"/>
              </a:solidFill>
              <a:latin typeface="Calibri"/>
              <a:cs typeface="Calibri"/>
            </a:rPr>
            <a:t>kolesterol</a:t>
          </a:r>
          <a:r>
            <a:rPr lang="en-US" sz="2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2000" b="1" dirty="0" err="1" smtClean="0">
              <a:solidFill>
                <a:srgbClr val="000000"/>
              </a:solidFill>
              <a:latin typeface="Calibri"/>
              <a:cs typeface="Calibri"/>
            </a:rPr>
            <a:t>esterlerini</a:t>
          </a:r>
          <a:r>
            <a:rPr lang="en-US" sz="2000" b="1" dirty="0" smtClean="0">
              <a:solidFill>
                <a:srgbClr val="000000"/>
              </a:solidFill>
              <a:latin typeface="Calibri"/>
              <a:cs typeface="Calibri"/>
            </a:rPr>
            <a:t> ve TG </a:t>
          </a:r>
          <a:r>
            <a:rPr lang="en-US" sz="2000" b="1" dirty="0" err="1" smtClean="0">
              <a:solidFill>
                <a:srgbClr val="000000"/>
              </a:solidFill>
              <a:latin typeface="Calibri"/>
              <a:cs typeface="Calibri"/>
            </a:rPr>
            <a:t>transferini</a:t>
          </a:r>
          <a:r>
            <a:rPr lang="en-US" sz="2000" b="1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2000" b="1" dirty="0" err="1" smtClean="0">
              <a:solidFill>
                <a:srgbClr val="000000"/>
              </a:solidFill>
              <a:latin typeface="Calibri"/>
              <a:cs typeface="Calibri"/>
            </a:rPr>
            <a:t>yapar</a:t>
          </a:r>
          <a:endParaRPr lang="en-US" sz="2000" b="1" dirty="0">
            <a:solidFill>
              <a:srgbClr val="000000"/>
            </a:solidFill>
            <a:latin typeface="Calibri"/>
            <a:cs typeface="Calibri"/>
          </a:endParaRPr>
        </a:p>
      </dgm:t>
    </dgm:pt>
    <dgm:pt modelId="{13A075FA-AF2D-3A4E-A313-931DA4269E67}" type="parTrans" cxnId="{145EAED9-2338-964A-9CC1-A7BC2710335D}">
      <dgm:prSet/>
      <dgm:spPr/>
      <dgm:t>
        <a:bodyPr/>
        <a:lstStyle/>
        <a:p>
          <a:endParaRPr lang="en-US"/>
        </a:p>
      </dgm:t>
    </dgm:pt>
    <dgm:pt modelId="{57BB7B33-1ECC-C941-BDD3-32BEA56EF885}" type="sibTrans" cxnId="{145EAED9-2338-964A-9CC1-A7BC2710335D}">
      <dgm:prSet/>
      <dgm:spPr/>
      <dgm:t>
        <a:bodyPr/>
        <a:lstStyle/>
        <a:p>
          <a:endParaRPr lang="en-US"/>
        </a:p>
      </dgm:t>
    </dgm:pt>
    <dgm:pt modelId="{6C1ED175-6E04-9849-8AE9-E4A11399CC9E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rgbClr val="000000"/>
              </a:solidFill>
              <a:latin typeface="Calibri"/>
              <a:cs typeface="Calibri"/>
            </a:rPr>
            <a:t>CETP </a:t>
          </a:r>
          <a:r>
            <a:rPr lang="en-US" sz="2000" b="1" dirty="0" err="1" smtClean="0">
              <a:solidFill>
                <a:srgbClr val="000000"/>
              </a:solidFill>
              <a:latin typeface="Calibri"/>
              <a:cs typeface="Calibri"/>
            </a:rPr>
            <a:t>inhibisyonu</a:t>
          </a:r>
          <a:r>
            <a:rPr lang="en-US" sz="2000" b="1" dirty="0" smtClean="0">
              <a:solidFill>
                <a:srgbClr val="000000"/>
              </a:solidFill>
              <a:latin typeface="Calibri"/>
              <a:cs typeface="Calibri"/>
            </a:rPr>
            <a:t> LDL-K </a:t>
          </a:r>
          <a:r>
            <a:rPr lang="en-US" sz="2000" b="1" dirty="0" smtClean="0">
              <a:solidFill>
                <a:srgbClr val="000000"/>
              </a:solidFill>
              <a:latin typeface="Calibri"/>
              <a:ea typeface="Wingdings"/>
              <a:cs typeface="Calibri"/>
              <a:sym typeface="Wingdings"/>
            </a:rPr>
            <a:t></a:t>
          </a:r>
          <a:endParaRPr lang="en-US" sz="2000" b="1" dirty="0">
            <a:solidFill>
              <a:srgbClr val="000000"/>
            </a:solidFill>
            <a:latin typeface="Calibri"/>
            <a:cs typeface="Calibri"/>
          </a:endParaRPr>
        </a:p>
      </dgm:t>
    </dgm:pt>
    <dgm:pt modelId="{CC2141FA-B691-184F-AA2C-3AD2503F6653}" type="parTrans" cxnId="{6C3B57F8-0827-E84E-BB4D-66902D1C75AE}">
      <dgm:prSet/>
      <dgm:spPr/>
      <dgm:t>
        <a:bodyPr/>
        <a:lstStyle/>
        <a:p>
          <a:endParaRPr lang="en-US"/>
        </a:p>
      </dgm:t>
    </dgm:pt>
    <dgm:pt modelId="{380832AD-7001-4742-BE36-3457CB507067}" type="sibTrans" cxnId="{6C3B57F8-0827-E84E-BB4D-66902D1C75AE}">
      <dgm:prSet/>
      <dgm:spPr/>
      <dgm:t>
        <a:bodyPr/>
        <a:lstStyle/>
        <a:p>
          <a:endParaRPr lang="en-US"/>
        </a:p>
      </dgm:t>
    </dgm:pt>
    <dgm:pt modelId="{31555FB0-EBCE-CA47-B826-2A549C4BF97D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rgbClr val="000000"/>
              </a:solidFill>
              <a:latin typeface="Calibri"/>
              <a:cs typeface="Calibri"/>
            </a:rPr>
            <a:t>HDL-K </a:t>
          </a:r>
          <a:r>
            <a:rPr lang="en-US" sz="2000" b="1" dirty="0" smtClean="0">
              <a:solidFill>
                <a:srgbClr val="000000"/>
              </a:solidFill>
              <a:latin typeface="Calibri"/>
              <a:ea typeface="Wingdings"/>
              <a:cs typeface="Calibri"/>
              <a:sym typeface="Wingdings"/>
            </a:rPr>
            <a:t></a:t>
          </a:r>
          <a:endParaRPr lang="en-US" sz="2000" b="1" dirty="0">
            <a:solidFill>
              <a:srgbClr val="000000"/>
            </a:solidFill>
            <a:latin typeface="Calibri"/>
            <a:cs typeface="Calibri"/>
          </a:endParaRPr>
        </a:p>
      </dgm:t>
    </dgm:pt>
    <dgm:pt modelId="{0D534766-429F-934A-B558-A46CFE21D0A2}" type="parTrans" cxnId="{34A88BB9-CE65-064C-BF36-496D0911FE67}">
      <dgm:prSet/>
      <dgm:spPr/>
      <dgm:t>
        <a:bodyPr/>
        <a:lstStyle/>
        <a:p>
          <a:endParaRPr lang="en-US"/>
        </a:p>
      </dgm:t>
    </dgm:pt>
    <dgm:pt modelId="{A4439447-A678-964D-ADDF-3F02225360C0}" type="sibTrans" cxnId="{34A88BB9-CE65-064C-BF36-496D0911FE67}">
      <dgm:prSet/>
      <dgm:spPr/>
      <dgm:t>
        <a:bodyPr/>
        <a:lstStyle/>
        <a:p>
          <a:endParaRPr lang="en-US"/>
        </a:p>
      </dgm:t>
    </dgm:pt>
    <dgm:pt modelId="{EF25EA20-9FCB-BF42-AF90-E069C5658057}" type="pres">
      <dgm:prSet presAssocID="{9F20B9D4-DE0E-A04E-93A1-F42314529160}" presName="linearFlow" presStyleCnt="0">
        <dgm:presLayoutVars>
          <dgm:resizeHandles val="exact"/>
        </dgm:presLayoutVars>
      </dgm:prSet>
      <dgm:spPr/>
    </dgm:pt>
    <dgm:pt modelId="{14ED920F-43C5-E641-909B-147AF720934F}" type="pres">
      <dgm:prSet presAssocID="{FB840F44-B0F9-6C41-8CF3-64E2F94C3E61}" presName="node" presStyleLbl="node1" presStyleIdx="0" presStyleCnt="3" custLinFactNeighborX="-1299" custLinFactNeighborY="31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F8793B-D5D7-3C4F-A596-593DA7499580}" type="pres">
      <dgm:prSet presAssocID="{57BB7B33-1ECC-C941-BDD3-32BEA56EF885}" presName="sibTrans" presStyleLbl="sibTrans2D1" presStyleIdx="0" presStyleCnt="2"/>
      <dgm:spPr/>
      <dgm:t>
        <a:bodyPr/>
        <a:lstStyle/>
        <a:p>
          <a:endParaRPr lang="en-US"/>
        </a:p>
      </dgm:t>
    </dgm:pt>
    <dgm:pt modelId="{4D7E15C0-6665-2A45-BB81-DC2AD891A598}" type="pres">
      <dgm:prSet presAssocID="{57BB7B33-1ECC-C941-BDD3-32BEA56EF885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E7EF0103-6BB7-E04A-B1FB-813ED13D3210}" type="pres">
      <dgm:prSet presAssocID="{6C1ED175-6E04-9849-8AE9-E4A11399CC9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4831AB-43F0-9340-9EFE-7F84CCDE3B78}" type="pres">
      <dgm:prSet presAssocID="{380832AD-7001-4742-BE36-3457CB507067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174F99A-3CF6-3F4F-85F7-8359B91984DD}" type="pres">
      <dgm:prSet presAssocID="{380832AD-7001-4742-BE36-3457CB50706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C25BAF55-F44E-B94B-8491-5AF56D9D2C45}" type="pres">
      <dgm:prSet presAssocID="{31555FB0-EBCE-CA47-B826-2A549C4BF97D}" presName="node" presStyleLbl="node1" presStyleIdx="2" presStyleCnt="3" custLinFactNeighborX="-1299" custLinFactNeighborY="126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A88BB9-CE65-064C-BF36-496D0911FE67}" srcId="{9F20B9D4-DE0E-A04E-93A1-F42314529160}" destId="{31555FB0-EBCE-CA47-B826-2A549C4BF97D}" srcOrd="2" destOrd="0" parTransId="{0D534766-429F-934A-B558-A46CFE21D0A2}" sibTransId="{A4439447-A678-964D-ADDF-3F02225360C0}"/>
    <dgm:cxn modelId="{DD33CB8D-5EE7-B245-B46D-703ED7A0D7A5}" type="presOf" srcId="{57BB7B33-1ECC-C941-BDD3-32BEA56EF885}" destId="{4D7E15C0-6665-2A45-BB81-DC2AD891A598}" srcOrd="1" destOrd="0" presId="urn:microsoft.com/office/officeart/2005/8/layout/process2"/>
    <dgm:cxn modelId="{6D7FAD9E-939A-A24D-91FE-CE41F9C374C7}" type="presOf" srcId="{57BB7B33-1ECC-C941-BDD3-32BEA56EF885}" destId="{80F8793B-D5D7-3C4F-A596-593DA7499580}" srcOrd="0" destOrd="0" presId="urn:microsoft.com/office/officeart/2005/8/layout/process2"/>
    <dgm:cxn modelId="{145EAED9-2338-964A-9CC1-A7BC2710335D}" srcId="{9F20B9D4-DE0E-A04E-93A1-F42314529160}" destId="{FB840F44-B0F9-6C41-8CF3-64E2F94C3E61}" srcOrd="0" destOrd="0" parTransId="{13A075FA-AF2D-3A4E-A313-931DA4269E67}" sibTransId="{57BB7B33-1ECC-C941-BDD3-32BEA56EF885}"/>
    <dgm:cxn modelId="{1B5047E7-D021-E342-9FDF-37A4AF0978B2}" type="presOf" srcId="{380832AD-7001-4742-BE36-3457CB507067}" destId="{944831AB-43F0-9340-9EFE-7F84CCDE3B78}" srcOrd="0" destOrd="0" presId="urn:microsoft.com/office/officeart/2005/8/layout/process2"/>
    <dgm:cxn modelId="{4953EDD9-A269-404F-B575-8FEDB1427ECA}" type="presOf" srcId="{380832AD-7001-4742-BE36-3457CB507067}" destId="{D174F99A-3CF6-3F4F-85F7-8359B91984DD}" srcOrd="1" destOrd="0" presId="urn:microsoft.com/office/officeart/2005/8/layout/process2"/>
    <dgm:cxn modelId="{B1198FDC-50AF-224C-938F-D47CD4E02412}" type="presOf" srcId="{6C1ED175-6E04-9849-8AE9-E4A11399CC9E}" destId="{E7EF0103-6BB7-E04A-B1FB-813ED13D3210}" srcOrd="0" destOrd="0" presId="urn:microsoft.com/office/officeart/2005/8/layout/process2"/>
    <dgm:cxn modelId="{CDC5A556-39F5-E949-A034-BF79CBA8F6FE}" type="presOf" srcId="{9F20B9D4-DE0E-A04E-93A1-F42314529160}" destId="{EF25EA20-9FCB-BF42-AF90-E069C5658057}" srcOrd="0" destOrd="0" presId="urn:microsoft.com/office/officeart/2005/8/layout/process2"/>
    <dgm:cxn modelId="{ED157AB6-8AF3-0E42-B9D1-355CD78FAA72}" type="presOf" srcId="{31555FB0-EBCE-CA47-B826-2A549C4BF97D}" destId="{C25BAF55-F44E-B94B-8491-5AF56D9D2C45}" srcOrd="0" destOrd="0" presId="urn:microsoft.com/office/officeart/2005/8/layout/process2"/>
    <dgm:cxn modelId="{6C3B57F8-0827-E84E-BB4D-66902D1C75AE}" srcId="{9F20B9D4-DE0E-A04E-93A1-F42314529160}" destId="{6C1ED175-6E04-9849-8AE9-E4A11399CC9E}" srcOrd="1" destOrd="0" parTransId="{CC2141FA-B691-184F-AA2C-3AD2503F6653}" sibTransId="{380832AD-7001-4742-BE36-3457CB507067}"/>
    <dgm:cxn modelId="{9F2976B5-B8D2-C34C-B49F-3DF4AA93819C}" type="presOf" srcId="{FB840F44-B0F9-6C41-8CF3-64E2F94C3E61}" destId="{14ED920F-43C5-E641-909B-147AF720934F}" srcOrd="0" destOrd="0" presId="urn:microsoft.com/office/officeart/2005/8/layout/process2"/>
    <dgm:cxn modelId="{F593C5CF-39F7-1548-8533-94BFF64CEAAD}" type="presParOf" srcId="{EF25EA20-9FCB-BF42-AF90-E069C5658057}" destId="{14ED920F-43C5-E641-909B-147AF720934F}" srcOrd="0" destOrd="0" presId="urn:microsoft.com/office/officeart/2005/8/layout/process2"/>
    <dgm:cxn modelId="{3AB76FC4-B6B1-4449-A0E2-DFE771E20FD7}" type="presParOf" srcId="{EF25EA20-9FCB-BF42-AF90-E069C5658057}" destId="{80F8793B-D5D7-3C4F-A596-593DA7499580}" srcOrd="1" destOrd="0" presId="urn:microsoft.com/office/officeart/2005/8/layout/process2"/>
    <dgm:cxn modelId="{4B8B1FA3-7A45-EE4F-9BD4-8406CA2E8B70}" type="presParOf" srcId="{80F8793B-D5D7-3C4F-A596-593DA7499580}" destId="{4D7E15C0-6665-2A45-BB81-DC2AD891A598}" srcOrd="0" destOrd="0" presId="urn:microsoft.com/office/officeart/2005/8/layout/process2"/>
    <dgm:cxn modelId="{345446E3-A726-244C-8B14-0EFC3D78FF00}" type="presParOf" srcId="{EF25EA20-9FCB-BF42-AF90-E069C5658057}" destId="{E7EF0103-6BB7-E04A-B1FB-813ED13D3210}" srcOrd="2" destOrd="0" presId="urn:microsoft.com/office/officeart/2005/8/layout/process2"/>
    <dgm:cxn modelId="{FBBCEF51-4B0C-3744-BEFB-54E5076E630C}" type="presParOf" srcId="{EF25EA20-9FCB-BF42-AF90-E069C5658057}" destId="{944831AB-43F0-9340-9EFE-7F84CCDE3B78}" srcOrd="3" destOrd="0" presId="urn:microsoft.com/office/officeart/2005/8/layout/process2"/>
    <dgm:cxn modelId="{7260282B-846C-024E-BFFF-C3710466E44D}" type="presParOf" srcId="{944831AB-43F0-9340-9EFE-7F84CCDE3B78}" destId="{D174F99A-3CF6-3F4F-85F7-8359B91984DD}" srcOrd="0" destOrd="0" presId="urn:microsoft.com/office/officeart/2005/8/layout/process2"/>
    <dgm:cxn modelId="{4071ABBC-AF8E-BB46-985B-F5D655668F86}" type="presParOf" srcId="{EF25EA20-9FCB-BF42-AF90-E069C5658057}" destId="{C25BAF55-F44E-B94B-8491-5AF56D9D2C45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CD426-5110-6248-B3E9-14D7FF1DA4E2}">
      <dsp:nvSpPr>
        <dsp:cNvPr id="0" name=""/>
        <dsp:cNvSpPr/>
      </dsp:nvSpPr>
      <dsp:spPr>
        <a:xfrm>
          <a:off x="1004887" y="0"/>
          <a:ext cx="3222625" cy="1289050"/>
        </a:xfrm>
        <a:prstGeom prst="leftRightRibb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AECFA4-3CA6-754C-93D0-1838AE02CECF}">
      <dsp:nvSpPr>
        <dsp:cNvPr id="0" name=""/>
        <dsp:cNvSpPr/>
      </dsp:nvSpPr>
      <dsp:spPr>
        <a:xfrm>
          <a:off x="1391602" y="225583"/>
          <a:ext cx="1063466" cy="63163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03124" rIns="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LİPİD</a:t>
          </a:r>
          <a:endParaRPr lang="en-US" sz="2900" kern="1200" dirty="0"/>
        </a:p>
      </dsp:txBody>
      <dsp:txXfrm>
        <a:off x="1391602" y="225583"/>
        <a:ext cx="1063466" cy="631634"/>
      </dsp:txXfrm>
    </dsp:sp>
    <dsp:sp modelId="{EE074991-90F3-1044-A13D-306689A3C775}">
      <dsp:nvSpPr>
        <dsp:cNvPr id="0" name=""/>
        <dsp:cNvSpPr/>
      </dsp:nvSpPr>
      <dsp:spPr>
        <a:xfrm>
          <a:off x="2616200" y="431831"/>
          <a:ext cx="1256823" cy="63163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03124" rIns="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ASKVH</a:t>
          </a:r>
          <a:endParaRPr lang="en-US" sz="2900" kern="1200" dirty="0"/>
        </a:p>
      </dsp:txBody>
      <dsp:txXfrm>
        <a:off x="2616200" y="431831"/>
        <a:ext cx="1256823" cy="6316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5925B-72B0-4845-BF80-0C431A8ABDF5}">
      <dsp:nvSpPr>
        <dsp:cNvPr id="0" name=""/>
        <dsp:cNvSpPr/>
      </dsp:nvSpPr>
      <dsp:spPr>
        <a:xfrm>
          <a:off x="3518086" y="940082"/>
          <a:ext cx="1736155" cy="450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194"/>
              </a:lnTo>
              <a:lnTo>
                <a:pt x="1736155" y="313194"/>
              </a:lnTo>
              <a:lnTo>
                <a:pt x="1736155" y="45008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DBEEF3-598D-3C4D-9FF9-4D8BE2DDE00E}">
      <dsp:nvSpPr>
        <dsp:cNvPr id="0" name=""/>
        <dsp:cNvSpPr/>
      </dsp:nvSpPr>
      <dsp:spPr>
        <a:xfrm>
          <a:off x="1954657" y="2328501"/>
          <a:ext cx="660394" cy="409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545"/>
              </a:lnTo>
              <a:lnTo>
                <a:pt x="660394" y="272545"/>
              </a:lnTo>
              <a:lnTo>
                <a:pt x="660394" y="40943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7DD8C2-8320-174E-9086-000A515E9EA5}">
      <dsp:nvSpPr>
        <dsp:cNvPr id="0" name=""/>
        <dsp:cNvSpPr/>
      </dsp:nvSpPr>
      <dsp:spPr>
        <a:xfrm>
          <a:off x="1954657" y="940082"/>
          <a:ext cx="1563428" cy="450086"/>
        </a:xfrm>
        <a:custGeom>
          <a:avLst/>
          <a:gdLst/>
          <a:ahLst/>
          <a:cxnLst/>
          <a:rect l="0" t="0" r="0" b="0"/>
          <a:pathLst>
            <a:path>
              <a:moveTo>
                <a:pt x="1563428" y="0"/>
              </a:moveTo>
              <a:lnTo>
                <a:pt x="1563428" y="313194"/>
              </a:lnTo>
              <a:lnTo>
                <a:pt x="0" y="313194"/>
              </a:lnTo>
              <a:lnTo>
                <a:pt x="0" y="45008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570A73-F8A5-BE41-B39C-41A7AE0B26D6}">
      <dsp:nvSpPr>
        <dsp:cNvPr id="0" name=""/>
        <dsp:cNvSpPr/>
      </dsp:nvSpPr>
      <dsp:spPr>
        <a:xfrm>
          <a:off x="2779240" y="1748"/>
          <a:ext cx="1477691" cy="938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68F373-2B22-E648-89B5-06C9C531707F}">
      <dsp:nvSpPr>
        <dsp:cNvPr id="0" name=""/>
        <dsp:cNvSpPr/>
      </dsp:nvSpPr>
      <dsp:spPr>
        <a:xfrm>
          <a:off x="2943428" y="157726"/>
          <a:ext cx="1477691" cy="938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Dislipidemi </a:t>
          </a:r>
          <a:r>
            <a:rPr lang="en-US" sz="2000" kern="1200" dirty="0" err="1" smtClean="0"/>
            <a:t>tedavisi</a:t>
          </a:r>
          <a:endParaRPr lang="en-US" sz="2000" kern="1200" dirty="0"/>
        </a:p>
      </dsp:txBody>
      <dsp:txXfrm>
        <a:off x="2970911" y="185209"/>
        <a:ext cx="1422725" cy="883367"/>
      </dsp:txXfrm>
    </dsp:sp>
    <dsp:sp modelId="{0AEE45EB-F308-F441-AD69-CDD90CEFB13C}">
      <dsp:nvSpPr>
        <dsp:cNvPr id="0" name=""/>
        <dsp:cNvSpPr/>
      </dsp:nvSpPr>
      <dsp:spPr>
        <a:xfrm>
          <a:off x="1215812" y="1390168"/>
          <a:ext cx="1477691" cy="938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F7AE59-BE29-1340-B498-84DE8DE947F2}">
      <dsp:nvSpPr>
        <dsp:cNvPr id="0" name=""/>
        <dsp:cNvSpPr/>
      </dsp:nvSpPr>
      <dsp:spPr>
        <a:xfrm>
          <a:off x="1380000" y="1546146"/>
          <a:ext cx="1477691" cy="938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Primer </a:t>
          </a:r>
          <a:r>
            <a:rPr lang="en-US" sz="2000" kern="1200" dirty="0" err="1" smtClean="0"/>
            <a:t>koruma</a:t>
          </a:r>
          <a:endParaRPr lang="en-US" sz="2000" kern="1200" dirty="0"/>
        </a:p>
      </dsp:txBody>
      <dsp:txXfrm>
        <a:off x="1407483" y="1573629"/>
        <a:ext cx="1422725" cy="883367"/>
      </dsp:txXfrm>
    </dsp:sp>
    <dsp:sp modelId="{AE8EFBF4-EFE7-8040-B3D9-7E5AA8AE9B2D}">
      <dsp:nvSpPr>
        <dsp:cNvPr id="0" name=""/>
        <dsp:cNvSpPr/>
      </dsp:nvSpPr>
      <dsp:spPr>
        <a:xfrm>
          <a:off x="1876207" y="2737939"/>
          <a:ext cx="1477691" cy="938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C70E1E-E273-A94B-982F-92B69ED1D166}">
      <dsp:nvSpPr>
        <dsp:cNvPr id="0" name=""/>
        <dsp:cNvSpPr/>
      </dsp:nvSpPr>
      <dsp:spPr>
        <a:xfrm>
          <a:off x="2040394" y="2893917"/>
          <a:ext cx="1477691" cy="938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KVH </a:t>
          </a:r>
          <a:r>
            <a:rPr lang="en-US" sz="2000" kern="1200" dirty="0" err="1" smtClean="0"/>
            <a:t>riskini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azaltmak</a:t>
          </a:r>
          <a:endParaRPr lang="en-US" sz="2000" kern="1200" dirty="0"/>
        </a:p>
      </dsp:txBody>
      <dsp:txXfrm>
        <a:off x="2067877" y="2921400"/>
        <a:ext cx="1422725" cy="883367"/>
      </dsp:txXfrm>
    </dsp:sp>
    <dsp:sp modelId="{5FE39D75-353C-BF40-A462-8EA051E1139A}">
      <dsp:nvSpPr>
        <dsp:cNvPr id="0" name=""/>
        <dsp:cNvSpPr/>
      </dsp:nvSpPr>
      <dsp:spPr>
        <a:xfrm>
          <a:off x="4515396" y="1390168"/>
          <a:ext cx="1477691" cy="938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2E6C59-3B96-FE45-919E-914981C16564}">
      <dsp:nvSpPr>
        <dsp:cNvPr id="0" name=""/>
        <dsp:cNvSpPr/>
      </dsp:nvSpPr>
      <dsp:spPr>
        <a:xfrm>
          <a:off x="4679584" y="1546146"/>
          <a:ext cx="1477691" cy="938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Sekonder koruma</a:t>
          </a:r>
          <a:endParaRPr lang="en-US" sz="2000" kern="1200" dirty="0"/>
        </a:p>
      </dsp:txBody>
      <dsp:txXfrm>
        <a:off x="4707067" y="1573629"/>
        <a:ext cx="1422725" cy="8833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C2134-F5F0-3F4F-8D69-9A0589C18ABF}">
      <dsp:nvSpPr>
        <dsp:cNvPr id="0" name=""/>
        <dsp:cNvSpPr/>
      </dsp:nvSpPr>
      <dsp:spPr>
        <a:xfrm>
          <a:off x="0" y="812799"/>
          <a:ext cx="6096000" cy="2438400"/>
        </a:xfrm>
        <a:prstGeom prst="leftRightRibb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4E8B0E-23C8-A444-A8AA-CEE40C3415C6}">
      <dsp:nvSpPr>
        <dsp:cNvPr id="0" name=""/>
        <dsp:cNvSpPr/>
      </dsp:nvSpPr>
      <dsp:spPr>
        <a:xfrm>
          <a:off x="731520" y="1239519"/>
          <a:ext cx="2011680" cy="1194816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pc="-1" dirty="0" smtClean="0">
              <a:solidFill>
                <a:srgbClr val="000000"/>
              </a:solidFill>
              <a:latin typeface="Calibri"/>
            </a:rPr>
            <a:t>A1c:%6,4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pc="-1" dirty="0" smtClean="0">
              <a:solidFill>
                <a:srgbClr val="000000"/>
              </a:solidFill>
              <a:latin typeface="Calibri"/>
            </a:rPr>
            <a:t>LDL:128 mg/</a:t>
          </a:r>
          <a:r>
            <a:rPr lang="en-US" sz="2000" kern="1200" spc="-1" dirty="0" err="1" smtClean="0">
              <a:solidFill>
                <a:srgbClr val="000000"/>
              </a:solidFill>
              <a:latin typeface="Calibri"/>
            </a:rPr>
            <a:t>dL</a:t>
          </a:r>
          <a:endParaRPr lang="en-US" sz="2000" kern="1200" spc="-1" dirty="0" smtClean="0">
            <a:solidFill>
              <a:srgbClr val="000000"/>
            </a:solidFill>
            <a:latin typeface="Calibri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pc="-1" dirty="0" smtClean="0">
              <a:solidFill>
                <a:srgbClr val="000000"/>
              </a:solidFill>
              <a:latin typeface="Calibri"/>
            </a:rPr>
            <a:t>TG:266 mg/</a:t>
          </a:r>
          <a:r>
            <a:rPr lang="en-US" sz="2000" kern="1200" spc="-1" dirty="0" err="1" smtClean="0">
              <a:solidFill>
                <a:srgbClr val="000000"/>
              </a:solidFill>
              <a:latin typeface="Calibri"/>
            </a:rPr>
            <a:t>dL</a:t>
          </a:r>
          <a:endParaRPr lang="en-US" sz="2000" kern="1200" dirty="0"/>
        </a:p>
      </dsp:txBody>
      <dsp:txXfrm>
        <a:off x="731520" y="1239519"/>
        <a:ext cx="2011680" cy="1194816"/>
      </dsp:txXfrm>
    </dsp:sp>
    <dsp:sp modelId="{A4E0FCFE-798C-E94B-A0F7-FBC07ECA2B55}">
      <dsp:nvSpPr>
        <dsp:cNvPr id="0" name=""/>
        <dsp:cNvSpPr/>
      </dsp:nvSpPr>
      <dsp:spPr>
        <a:xfrm>
          <a:off x="3048000" y="1629663"/>
          <a:ext cx="2377440" cy="1194816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pc="-1" dirty="0" smtClean="0">
              <a:solidFill>
                <a:srgbClr val="000000"/>
              </a:solidFill>
              <a:latin typeface="Calibri"/>
              <a:sym typeface="Wingdings"/>
            </a:rPr>
            <a:t> </a:t>
          </a:r>
          <a:r>
            <a:rPr lang="en-US" sz="2000" b="1" kern="1200" spc="-1" dirty="0" smtClean="0">
              <a:solidFill>
                <a:srgbClr val="FF0000"/>
              </a:solidFill>
              <a:latin typeface="Calibri"/>
              <a:sym typeface="Wingdings"/>
            </a:rPr>
            <a:t>A</a:t>
          </a:r>
          <a:r>
            <a:rPr lang="en-US" sz="2000" b="1" kern="1200" spc="-1" dirty="0" smtClean="0">
              <a:solidFill>
                <a:srgbClr val="FF0000"/>
              </a:solidFill>
              <a:latin typeface="Calibri"/>
            </a:rPr>
            <a:t>torvastatin 20 mg </a:t>
          </a:r>
          <a:r>
            <a:rPr lang="en-US" sz="2000" kern="1200" spc="-1" dirty="0" smtClean="0">
              <a:solidFill>
                <a:srgbClr val="000000"/>
              </a:solidFill>
              <a:latin typeface="Calibri"/>
            </a:rPr>
            <a:t> </a:t>
          </a:r>
          <a:endParaRPr lang="en-US" sz="2000" kern="1200" dirty="0"/>
        </a:p>
      </dsp:txBody>
      <dsp:txXfrm>
        <a:off x="3048000" y="1629663"/>
        <a:ext cx="2377440" cy="11948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4D132-313E-414D-AD8B-11047162F851}">
      <dsp:nvSpPr>
        <dsp:cNvPr id="0" name=""/>
        <dsp:cNvSpPr/>
      </dsp:nvSpPr>
      <dsp:spPr>
        <a:xfrm rot="5400000">
          <a:off x="2027612" y="498926"/>
          <a:ext cx="429463" cy="48892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FCE0E2-4B3A-AB4C-9419-4700189DF8D7}">
      <dsp:nvSpPr>
        <dsp:cNvPr id="0" name=""/>
        <dsp:cNvSpPr/>
      </dsp:nvSpPr>
      <dsp:spPr>
        <a:xfrm>
          <a:off x="1478772" y="22857"/>
          <a:ext cx="1593080" cy="506051"/>
        </a:xfrm>
        <a:prstGeom prst="roundRect">
          <a:avLst>
            <a:gd name="adj" fmla="val 1667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PCSK9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karaciğerde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yer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alan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ve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vücudun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kolesterol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ihtiyacını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regüle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eden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bir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proteazdır</a:t>
          </a:r>
          <a:endParaRPr lang="en-US" sz="900" b="1" kern="1200" dirty="0">
            <a:solidFill>
              <a:srgbClr val="FF0000"/>
            </a:solidFill>
          </a:endParaRPr>
        </a:p>
      </dsp:txBody>
      <dsp:txXfrm>
        <a:off x="1503480" y="47565"/>
        <a:ext cx="1543664" cy="456635"/>
      </dsp:txXfrm>
    </dsp:sp>
    <dsp:sp modelId="{E3D74EAC-03F8-3A45-A0B3-4A15FCC48CEA}">
      <dsp:nvSpPr>
        <dsp:cNvPr id="0" name=""/>
        <dsp:cNvSpPr/>
      </dsp:nvSpPr>
      <dsp:spPr>
        <a:xfrm>
          <a:off x="2636794" y="71120"/>
          <a:ext cx="525815" cy="409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52A3FF-B5DB-224C-B2CF-942D08E26EEA}">
      <dsp:nvSpPr>
        <dsp:cNvPr id="0" name=""/>
        <dsp:cNvSpPr/>
      </dsp:nvSpPr>
      <dsp:spPr>
        <a:xfrm rot="5400000">
          <a:off x="2711681" y="1067389"/>
          <a:ext cx="429463" cy="48892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4A44C2-67DF-5546-BF7B-29E360B8AFAD}">
      <dsp:nvSpPr>
        <dsp:cNvPr id="0" name=""/>
        <dsp:cNvSpPr/>
      </dsp:nvSpPr>
      <dsp:spPr>
        <a:xfrm>
          <a:off x="2440629" y="615443"/>
          <a:ext cx="1344735" cy="506051"/>
        </a:xfrm>
        <a:prstGeom prst="roundRect">
          <a:avLst>
            <a:gd name="adj" fmla="val 1667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Hepatosit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üzerindeki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LDLR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bağlanır</a:t>
          </a:r>
          <a:endParaRPr lang="en-US" sz="1000" b="1" kern="1200" dirty="0">
            <a:solidFill>
              <a:srgbClr val="000000"/>
            </a:solidFill>
            <a:latin typeface="Calibri"/>
            <a:cs typeface="Calibri"/>
          </a:endParaRPr>
        </a:p>
      </dsp:txBody>
      <dsp:txXfrm>
        <a:off x="2465337" y="640151"/>
        <a:ext cx="1295319" cy="456635"/>
      </dsp:txXfrm>
    </dsp:sp>
    <dsp:sp modelId="{D131FBB7-1181-2C46-AFE8-DDC92A170BDF}">
      <dsp:nvSpPr>
        <dsp:cNvPr id="0" name=""/>
        <dsp:cNvSpPr/>
      </dsp:nvSpPr>
      <dsp:spPr>
        <a:xfrm>
          <a:off x="3320863" y="639583"/>
          <a:ext cx="525815" cy="409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BD48AD-AD23-C64A-8C91-279F23792A50}">
      <dsp:nvSpPr>
        <dsp:cNvPr id="0" name=""/>
        <dsp:cNvSpPr/>
      </dsp:nvSpPr>
      <dsp:spPr>
        <a:xfrm rot="5400000">
          <a:off x="3521676" y="1635852"/>
          <a:ext cx="429463" cy="48892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08AD93-FC0C-D74A-BD55-074A98078FD4}">
      <dsp:nvSpPr>
        <dsp:cNvPr id="0" name=""/>
        <dsp:cNvSpPr/>
      </dsp:nvSpPr>
      <dsp:spPr>
        <a:xfrm>
          <a:off x="3142624" y="1155440"/>
          <a:ext cx="1348241" cy="506051"/>
        </a:xfrm>
        <a:prstGeom prst="roundRect">
          <a:avLst>
            <a:gd name="adj" fmla="val 1667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PCSK9-LDLR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kompleksi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endositoz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ile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hücre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içine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alınır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endParaRPr lang="en-US" sz="1000" b="1" kern="1200" dirty="0">
            <a:solidFill>
              <a:srgbClr val="000000"/>
            </a:solidFill>
            <a:latin typeface="Calibri"/>
            <a:cs typeface="Calibri"/>
          </a:endParaRPr>
        </a:p>
      </dsp:txBody>
      <dsp:txXfrm>
        <a:off x="3167332" y="1180148"/>
        <a:ext cx="1298825" cy="456635"/>
      </dsp:txXfrm>
    </dsp:sp>
    <dsp:sp modelId="{8C1DAD2D-4BB6-3E41-B3D6-F4E6487C5195}">
      <dsp:nvSpPr>
        <dsp:cNvPr id="0" name=""/>
        <dsp:cNvSpPr/>
      </dsp:nvSpPr>
      <dsp:spPr>
        <a:xfrm>
          <a:off x="4130859" y="1208046"/>
          <a:ext cx="525815" cy="409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AA5B9-C640-2E49-8A92-3CC4DDADA25B}">
      <dsp:nvSpPr>
        <dsp:cNvPr id="0" name=""/>
        <dsp:cNvSpPr/>
      </dsp:nvSpPr>
      <dsp:spPr>
        <a:xfrm rot="5400000">
          <a:off x="4331672" y="2204314"/>
          <a:ext cx="429463" cy="48892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5F77F4-91E8-2648-85AA-6A382B02763C}">
      <dsp:nvSpPr>
        <dsp:cNvPr id="0" name=""/>
        <dsp:cNvSpPr/>
      </dsp:nvSpPr>
      <dsp:spPr>
        <a:xfrm>
          <a:off x="3952623" y="1749439"/>
          <a:ext cx="1351747" cy="506051"/>
        </a:xfrm>
        <a:prstGeom prst="roundRect">
          <a:avLst>
            <a:gd name="adj" fmla="val 1667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LDLR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lizozomlarda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yıkılır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.</a:t>
          </a:r>
          <a:endParaRPr lang="en-US" sz="1000" b="1" kern="1200" dirty="0">
            <a:solidFill>
              <a:srgbClr val="000000"/>
            </a:solidFill>
            <a:latin typeface="Calibri"/>
            <a:cs typeface="Calibri"/>
          </a:endParaRPr>
        </a:p>
      </dsp:txBody>
      <dsp:txXfrm>
        <a:off x="3977331" y="1774147"/>
        <a:ext cx="1302331" cy="456635"/>
      </dsp:txXfrm>
    </dsp:sp>
    <dsp:sp modelId="{71B68397-F047-5D43-9D48-A348F4F578DE}">
      <dsp:nvSpPr>
        <dsp:cNvPr id="0" name=""/>
        <dsp:cNvSpPr/>
      </dsp:nvSpPr>
      <dsp:spPr>
        <a:xfrm>
          <a:off x="4940854" y="1776509"/>
          <a:ext cx="525815" cy="409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EFBE4A-C815-3344-A696-F4AE1BF2D247}">
      <dsp:nvSpPr>
        <dsp:cNvPr id="0" name=""/>
        <dsp:cNvSpPr/>
      </dsp:nvSpPr>
      <dsp:spPr>
        <a:xfrm rot="5400000">
          <a:off x="5195669" y="2772777"/>
          <a:ext cx="429463" cy="48892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00C130-F265-F347-84E4-36CD597C627A}">
      <dsp:nvSpPr>
        <dsp:cNvPr id="0" name=""/>
        <dsp:cNvSpPr/>
      </dsp:nvSpPr>
      <dsp:spPr>
        <a:xfrm>
          <a:off x="4762615" y="2307436"/>
          <a:ext cx="1463257" cy="506051"/>
        </a:xfrm>
        <a:prstGeom prst="roundRect">
          <a:avLst>
            <a:gd name="adj" fmla="val 1667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Periferde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kolesterol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ihtiyacı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olduğunda PCSK9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düzeyleri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artar</a:t>
          </a:r>
          <a:endParaRPr lang="en-US" sz="1000" b="1" kern="1200" dirty="0">
            <a:solidFill>
              <a:srgbClr val="000000"/>
            </a:solidFill>
            <a:latin typeface="Calibri"/>
            <a:cs typeface="Calibri"/>
          </a:endParaRPr>
        </a:p>
      </dsp:txBody>
      <dsp:txXfrm>
        <a:off x="4787323" y="2332144"/>
        <a:ext cx="1413841" cy="456635"/>
      </dsp:txXfrm>
    </dsp:sp>
    <dsp:sp modelId="{9BBBAF0C-8EC0-4544-A39F-94BF9F78219D}">
      <dsp:nvSpPr>
        <dsp:cNvPr id="0" name=""/>
        <dsp:cNvSpPr/>
      </dsp:nvSpPr>
      <dsp:spPr>
        <a:xfrm>
          <a:off x="5804851" y="2344972"/>
          <a:ext cx="525815" cy="409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FAEF8-B770-4645-A7BC-61C59DC14B13}">
      <dsp:nvSpPr>
        <dsp:cNvPr id="0" name=""/>
        <dsp:cNvSpPr/>
      </dsp:nvSpPr>
      <dsp:spPr>
        <a:xfrm>
          <a:off x="5626612" y="2829433"/>
          <a:ext cx="1230485" cy="506051"/>
        </a:xfrm>
        <a:prstGeom prst="roundRect">
          <a:avLst>
            <a:gd name="adj" fmla="val 1667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LDLR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sayısı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azalır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dolaşımdaki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kolesterol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düzeyi</a:t>
          </a:r>
          <a:r>
            <a:rPr lang="en-US" sz="1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1000" b="1" kern="1200" dirty="0" err="1" smtClean="0">
              <a:solidFill>
                <a:srgbClr val="000000"/>
              </a:solidFill>
              <a:latin typeface="Calibri"/>
              <a:cs typeface="Calibri"/>
            </a:rPr>
            <a:t>artar</a:t>
          </a:r>
          <a:endParaRPr lang="en-US" sz="1000" b="1" kern="1200" dirty="0">
            <a:solidFill>
              <a:srgbClr val="000000"/>
            </a:solidFill>
            <a:latin typeface="Calibri"/>
            <a:cs typeface="Calibri"/>
          </a:endParaRPr>
        </a:p>
      </dsp:txBody>
      <dsp:txXfrm>
        <a:off x="5651320" y="2854141"/>
        <a:ext cx="1181069" cy="4566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D920F-43C5-E641-909B-147AF720934F}">
      <dsp:nvSpPr>
        <dsp:cNvPr id="0" name=""/>
        <dsp:cNvSpPr/>
      </dsp:nvSpPr>
      <dsp:spPr>
        <a:xfrm>
          <a:off x="493907" y="12969"/>
          <a:ext cx="2967099" cy="741774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0000"/>
              </a:solidFill>
              <a:latin typeface="Calibri"/>
              <a:cs typeface="Calibri"/>
            </a:rPr>
            <a:t>VLDL, LDL ve HDL </a:t>
          </a:r>
          <a:r>
            <a:rPr lang="en-US" sz="2000" b="1" kern="1200" dirty="0" err="1" smtClean="0">
              <a:solidFill>
                <a:srgbClr val="000000"/>
              </a:solidFill>
              <a:latin typeface="Calibri"/>
              <a:cs typeface="Calibri"/>
            </a:rPr>
            <a:t>arasında</a:t>
          </a:r>
          <a:r>
            <a:rPr lang="en-US" sz="2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2000" b="1" kern="1200" dirty="0" err="1" smtClean="0">
              <a:solidFill>
                <a:srgbClr val="000000"/>
              </a:solidFill>
              <a:latin typeface="Calibri"/>
              <a:cs typeface="Calibri"/>
            </a:rPr>
            <a:t>kolesterol</a:t>
          </a:r>
          <a:r>
            <a:rPr lang="en-US" sz="2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2000" b="1" kern="1200" dirty="0" err="1" smtClean="0">
              <a:solidFill>
                <a:srgbClr val="000000"/>
              </a:solidFill>
              <a:latin typeface="Calibri"/>
              <a:cs typeface="Calibri"/>
            </a:rPr>
            <a:t>esterlerini</a:t>
          </a:r>
          <a:r>
            <a:rPr lang="en-US" sz="2000" b="1" kern="1200" dirty="0" smtClean="0">
              <a:solidFill>
                <a:srgbClr val="000000"/>
              </a:solidFill>
              <a:latin typeface="Calibri"/>
              <a:cs typeface="Calibri"/>
            </a:rPr>
            <a:t> ve TG </a:t>
          </a:r>
          <a:r>
            <a:rPr lang="en-US" sz="2000" b="1" kern="1200" dirty="0" err="1" smtClean="0">
              <a:solidFill>
                <a:srgbClr val="000000"/>
              </a:solidFill>
              <a:latin typeface="Calibri"/>
              <a:cs typeface="Calibri"/>
            </a:rPr>
            <a:t>transferini</a:t>
          </a:r>
          <a:r>
            <a:rPr lang="en-US" sz="2000" b="1" kern="1200" dirty="0" smtClean="0">
              <a:solidFill>
                <a:srgbClr val="000000"/>
              </a:solidFill>
              <a:latin typeface="Calibri"/>
              <a:cs typeface="Calibri"/>
            </a:rPr>
            <a:t> </a:t>
          </a:r>
          <a:r>
            <a:rPr lang="en-US" sz="2000" b="1" kern="1200" dirty="0" err="1" smtClean="0">
              <a:solidFill>
                <a:srgbClr val="000000"/>
              </a:solidFill>
              <a:latin typeface="Calibri"/>
              <a:cs typeface="Calibri"/>
            </a:rPr>
            <a:t>yapar</a:t>
          </a:r>
          <a:endParaRPr lang="en-US" sz="2000" b="1" kern="1200" dirty="0">
            <a:solidFill>
              <a:srgbClr val="000000"/>
            </a:solidFill>
            <a:latin typeface="Calibri"/>
            <a:cs typeface="Calibri"/>
          </a:endParaRPr>
        </a:p>
      </dsp:txBody>
      <dsp:txXfrm>
        <a:off x="515633" y="34695"/>
        <a:ext cx="2923647" cy="698322"/>
      </dsp:txXfrm>
    </dsp:sp>
    <dsp:sp modelId="{80F8793B-D5D7-3C4F-A596-593DA7499580}">
      <dsp:nvSpPr>
        <dsp:cNvPr id="0" name=""/>
        <dsp:cNvSpPr/>
      </dsp:nvSpPr>
      <dsp:spPr>
        <a:xfrm rot="5279720">
          <a:off x="1861883" y="767529"/>
          <a:ext cx="269690" cy="3337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1895174" y="799607"/>
        <a:ext cx="200278" cy="188783"/>
      </dsp:txXfrm>
    </dsp:sp>
    <dsp:sp modelId="{E7EF0103-6BB7-E04A-B1FB-813ED13D3210}">
      <dsp:nvSpPr>
        <dsp:cNvPr id="0" name=""/>
        <dsp:cNvSpPr/>
      </dsp:nvSpPr>
      <dsp:spPr>
        <a:xfrm>
          <a:off x="532450" y="1114112"/>
          <a:ext cx="2967099" cy="741774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0000"/>
              </a:solidFill>
              <a:latin typeface="Calibri"/>
              <a:cs typeface="Calibri"/>
            </a:rPr>
            <a:t>CETP </a:t>
          </a:r>
          <a:r>
            <a:rPr lang="en-US" sz="2000" b="1" kern="1200" dirty="0" err="1" smtClean="0">
              <a:solidFill>
                <a:srgbClr val="000000"/>
              </a:solidFill>
              <a:latin typeface="Calibri"/>
              <a:cs typeface="Calibri"/>
            </a:rPr>
            <a:t>inhibisyonu</a:t>
          </a:r>
          <a:r>
            <a:rPr lang="en-US" sz="2000" b="1" kern="1200" dirty="0" smtClean="0">
              <a:solidFill>
                <a:srgbClr val="000000"/>
              </a:solidFill>
              <a:latin typeface="Calibri"/>
              <a:cs typeface="Calibri"/>
            </a:rPr>
            <a:t> LDL-K </a:t>
          </a:r>
          <a:r>
            <a:rPr lang="en-US" sz="2000" b="1" kern="1200" dirty="0" smtClean="0">
              <a:solidFill>
                <a:srgbClr val="000000"/>
              </a:solidFill>
              <a:latin typeface="Calibri"/>
              <a:ea typeface="Wingdings"/>
              <a:cs typeface="Calibri"/>
              <a:sym typeface="Wingdings"/>
            </a:rPr>
            <a:t></a:t>
          </a:r>
          <a:endParaRPr lang="en-US" sz="2000" b="1" kern="1200" dirty="0">
            <a:solidFill>
              <a:srgbClr val="000000"/>
            </a:solidFill>
            <a:latin typeface="Calibri"/>
            <a:cs typeface="Calibri"/>
          </a:endParaRPr>
        </a:p>
      </dsp:txBody>
      <dsp:txXfrm>
        <a:off x="554176" y="1135838"/>
        <a:ext cx="2923647" cy="698322"/>
      </dsp:txXfrm>
    </dsp:sp>
    <dsp:sp modelId="{944831AB-43F0-9340-9EFE-7F84CCDE3B78}">
      <dsp:nvSpPr>
        <dsp:cNvPr id="0" name=""/>
        <dsp:cNvSpPr/>
      </dsp:nvSpPr>
      <dsp:spPr>
        <a:xfrm rot="5518881">
          <a:off x="1857018" y="1875156"/>
          <a:ext cx="279420" cy="3337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1898038" y="1902370"/>
        <a:ext cx="200278" cy="195594"/>
      </dsp:txXfrm>
    </dsp:sp>
    <dsp:sp modelId="{C25BAF55-F44E-B94B-8491-5AF56D9D2C45}">
      <dsp:nvSpPr>
        <dsp:cNvPr id="0" name=""/>
        <dsp:cNvSpPr/>
      </dsp:nvSpPr>
      <dsp:spPr>
        <a:xfrm>
          <a:off x="493907" y="2228225"/>
          <a:ext cx="2967099" cy="741774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0000"/>
              </a:solidFill>
              <a:latin typeface="Calibri"/>
              <a:cs typeface="Calibri"/>
            </a:rPr>
            <a:t>HDL-K </a:t>
          </a:r>
          <a:r>
            <a:rPr lang="en-US" sz="2000" b="1" kern="1200" dirty="0" smtClean="0">
              <a:solidFill>
                <a:srgbClr val="000000"/>
              </a:solidFill>
              <a:latin typeface="Calibri"/>
              <a:ea typeface="Wingdings"/>
              <a:cs typeface="Calibri"/>
              <a:sym typeface="Wingdings"/>
            </a:rPr>
            <a:t></a:t>
          </a:r>
          <a:endParaRPr lang="en-US" sz="2000" b="1" kern="1200" dirty="0">
            <a:solidFill>
              <a:srgbClr val="000000"/>
            </a:solidFill>
            <a:latin typeface="Calibri"/>
            <a:cs typeface="Calibri"/>
          </a:endParaRPr>
        </a:p>
      </dsp:txBody>
      <dsp:txXfrm>
        <a:off x="515633" y="2249951"/>
        <a:ext cx="2923647" cy="6983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tr-TR" sz="1800" b="0" strike="noStrike" spc="-1">
                <a:solidFill>
                  <a:srgbClr val="000000"/>
                </a:solidFill>
                <a:latin typeface="Calibri"/>
              </a:rPr>
              <a:t>Slaytı taşımak için tıklayın</a:t>
            </a:r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tr-TR" sz="2000" b="0" strike="noStrike" spc="-1">
                <a:latin typeface="Arial"/>
              </a:rPr>
              <a:t>Notların biçimini düzenlemek için tıklayın</a:t>
            </a:r>
          </a:p>
        </p:txBody>
      </p:sp>
      <p:sp>
        <p:nvSpPr>
          <p:cNvPr id="29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tr-TR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29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tr-TR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29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tr-TR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29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304737DD-1F4E-47AA-BA98-34AFEB87ECA5}" type="slidenum">
              <a:rPr lang="tr-TR" sz="1400" b="0" strike="noStrike" spc="-1">
                <a:latin typeface="Times New Roman"/>
              </a:rPr>
              <a:t>‹#›</a:t>
            </a:fld>
            <a:endParaRPr lang="tr-T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44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Dokularun</a:t>
            </a:r>
            <a:r>
              <a:rPr lang="en-US" dirty="0" smtClean="0"/>
              <a:t> </a:t>
            </a:r>
            <a:r>
              <a:rPr lang="en-US" dirty="0" err="1" smtClean="0"/>
              <a:t>ihtiyaç</a:t>
            </a:r>
            <a:r>
              <a:rPr lang="en-US" dirty="0" smtClean="0"/>
              <a:t> </a:t>
            </a:r>
            <a:r>
              <a:rPr lang="en-US" dirty="0" err="1" smtClean="0"/>
              <a:t>duyduğu</a:t>
            </a:r>
            <a:r>
              <a:rPr lang="en-US" dirty="0" smtClean="0"/>
              <a:t> </a:t>
            </a:r>
            <a:r>
              <a:rPr lang="en-US" dirty="0" err="1" smtClean="0"/>
              <a:t>kolesterol</a:t>
            </a:r>
            <a:r>
              <a:rPr lang="en-US" dirty="0" smtClean="0"/>
              <a:t> </a:t>
            </a:r>
            <a:r>
              <a:rPr lang="en-US" dirty="0" err="1" smtClean="0"/>
              <a:t>apo</a:t>
            </a:r>
            <a:r>
              <a:rPr lang="en-US" dirty="0" smtClean="0"/>
              <a:t> B </a:t>
            </a:r>
            <a:r>
              <a:rPr lang="en-US" dirty="0" err="1" smtClean="0"/>
              <a:t>işaretli</a:t>
            </a:r>
            <a:r>
              <a:rPr lang="en-US" dirty="0" smtClean="0"/>
              <a:t> </a:t>
            </a:r>
            <a:r>
              <a:rPr lang="en-US" dirty="0" err="1" smtClean="0"/>
              <a:t>lp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taşınır</a:t>
            </a:r>
            <a:r>
              <a:rPr lang="en-US" dirty="0" smtClean="0"/>
              <a:t>, </a:t>
            </a:r>
            <a:r>
              <a:rPr lang="en-US" dirty="0" err="1" smtClean="0"/>
              <a:t>vasküler</a:t>
            </a:r>
            <a:r>
              <a:rPr lang="en-US" dirty="0" smtClean="0"/>
              <a:t> </a:t>
            </a:r>
            <a:r>
              <a:rPr lang="en-US" dirty="0" err="1" smtClean="0"/>
              <a:t>intimaya</a:t>
            </a:r>
            <a:r>
              <a:rPr lang="en-US" dirty="0" smtClean="0"/>
              <a:t> </a:t>
            </a:r>
            <a:r>
              <a:rPr lang="en-US" dirty="0" err="1" smtClean="0"/>
              <a:t>sürekli</a:t>
            </a:r>
            <a:r>
              <a:rPr lang="en-US" dirty="0" smtClean="0"/>
              <a:t> </a:t>
            </a:r>
            <a:r>
              <a:rPr lang="en-US" dirty="0" err="1" smtClean="0"/>
              <a:t>giriş</a:t>
            </a:r>
            <a:r>
              <a:rPr lang="en-US" dirty="0" smtClean="0"/>
              <a:t>/</a:t>
            </a:r>
            <a:r>
              <a:rPr lang="en-US" dirty="0" err="1" smtClean="0"/>
              <a:t>çıkış</a:t>
            </a:r>
            <a:r>
              <a:rPr lang="en-US" dirty="0" smtClean="0"/>
              <a:t> </a:t>
            </a:r>
            <a:r>
              <a:rPr lang="en-US" dirty="0" err="1" smtClean="0"/>
              <a:t>olur</a:t>
            </a:r>
            <a:r>
              <a:rPr lang="en-US" dirty="0" smtClean="0"/>
              <a:t>…</a:t>
            </a:r>
            <a:r>
              <a:rPr lang="en-US" dirty="0" err="1" smtClean="0"/>
              <a:t>miktar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artınca</a:t>
            </a:r>
            <a:r>
              <a:rPr lang="en-US" baseline="0" dirty="0" smtClean="0"/>
              <a:t>(</a:t>
            </a:r>
            <a:r>
              <a:rPr lang="en-US" baseline="0" dirty="0" err="1" smtClean="0"/>
              <a:t>endotel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disfonk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apo</a:t>
            </a:r>
            <a:r>
              <a:rPr lang="en-US" baseline="0" dirty="0" smtClean="0"/>
              <a:t> b </a:t>
            </a:r>
            <a:r>
              <a:rPr lang="en-US" baseline="0" dirty="0" err="1" smtClean="0"/>
              <a:t>dolaşımda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artmış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mşktarı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vb</a:t>
            </a:r>
            <a:r>
              <a:rPr lang="en-US" baseline="0" dirty="0" smtClean="0"/>
              <a:t>)</a:t>
            </a:r>
            <a:r>
              <a:rPr lang="en-US" baseline="0" dirty="0" err="1" smtClean="0"/>
              <a:t>makrofajlar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fagosite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eder</a:t>
            </a:r>
            <a:r>
              <a:rPr lang="en-US" baseline="0" dirty="0" smtClean="0"/>
              <a:t>…..</a:t>
            </a:r>
            <a:r>
              <a:rPr lang="en-US" baseline="0" dirty="0" err="1" smtClean="0"/>
              <a:t>kalsifiye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olur</a:t>
            </a:r>
            <a:r>
              <a:rPr lang="en-US" baseline="0" dirty="0" smtClean="0"/>
              <a:t>…</a:t>
            </a:r>
            <a:r>
              <a:rPr lang="en-US" baseline="0" dirty="0" err="1" smtClean="0"/>
              <a:t>birikir</a:t>
            </a:r>
            <a:r>
              <a:rPr lang="en-US" baseline="0" dirty="0" smtClean="0"/>
              <a:t>….</a:t>
            </a:r>
            <a:r>
              <a:rPr lang="en-US" baseline="0" dirty="0" err="1" smtClean="0"/>
              <a:t>yağlı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çizgilenme</a:t>
            </a:r>
            <a:r>
              <a:rPr lang="en-US" baseline="0" dirty="0" smtClean="0"/>
              <a:t>+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04737DD-1F4E-47AA-BA98-34AFEB87ECA5}" type="slidenum">
              <a:rPr lang="tr-TR" sz="1400" b="0" strike="noStrike" spc="-1" smtClean="0">
                <a:latin typeface="Times New Roman"/>
              </a:rPr>
              <a:t>3</a:t>
            </a:fld>
            <a:endParaRPr lang="tr-T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6563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 </a:t>
            </a:r>
            <a:r>
              <a:rPr lang="en-US" dirty="0" err="1" smtClean="0"/>
              <a:t>dislipidemi</a:t>
            </a:r>
            <a:r>
              <a:rPr lang="en-US" dirty="0" smtClean="0"/>
              <a:t> </a:t>
            </a:r>
            <a:r>
              <a:rPr lang="en-US" dirty="0" err="1" smtClean="0"/>
              <a:t>sınıflaması</a:t>
            </a:r>
            <a:r>
              <a:rPr lang="en-US" dirty="0" smtClean="0"/>
              <a:t> 1960 </a:t>
            </a:r>
            <a:r>
              <a:rPr lang="en-US" dirty="0" err="1" smtClean="0"/>
              <a:t>fredricson</a:t>
            </a:r>
            <a:r>
              <a:rPr lang="en-US" dirty="0" smtClean="0"/>
              <a:t> </a:t>
            </a:r>
            <a:r>
              <a:rPr lang="en-US" dirty="0" err="1" smtClean="0"/>
              <a:t>sınıflaması</a:t>
            </a:r>
            <a:r>
              <a:rPr lang="en-US" dirty="0" smtClean="0"/>
              <a:t> </a:t>
            </a:r>
            <a:r>
              <a:rPr lang="en-US" dirty="0" err="1" smtClean="0"/>
              <a:t>kullanılmış</a:t>
            </a:r>
            <a:r>
              <a:rPr lang="en-US" dirty="0" smtClean="0"/>
              <a:t> artan lipoprotein </a:t>
            </a:r>
            <a:r>
              <a:rPr lang="en-US" dirty="0" err="1" smtClean="0"/>
              <a:t>düzeylerine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sınıflama</a:t>
            </a:r>
            <a:endParaRPr lang="en-US" dirty="0" smtClean="0"/>
          </a:p>
          <a:p>
            <a:r>
              <a:rPr lang="en-US" dirty="0" err="1" smtClean="0"/>
              <a:t>Moleküler</a:t>
            </a:r>
            <a:r>
              <a:rPr lang="en-US" dirty="0" smtClean="0"/>
              <a:t> </a:t>
            </a:r>
            <a:r>
              <a:rPr lang="en-US" dirty="0" err="1" smtClean="0"/>
              <a:t>kusurlar</a:t>
            </a:r>
            <a:r>
              <a:rPr lang="en-US" dirty="0" smtClean="0"/>
              <a:t> ve </a:t>
            </a:r>
            <a:r>
              <a:rPr lang="en-US" dirty="0" err="1" smtClean="0"/>
              <a:t>genetik</a:t>
            </a:r>
            <a:r>
              <a:rPr lang="en-US" dirty="0" smtClean="0"/>
              <a:t> </a:t>
            </a:r>
            <a:r>
              <a:rPr lang="en-US" dirty="0" err="1" smtClean="0"/>
              <a:t>bozukluklar</a:t>
            </a:r>
            <a:r>
              <a:rPr lang="en-US" dirty="0" smtClean="0"/>
              <a:t> </a:t>
            </a:r>
            <a:r>
              <a:rPr lang="en-US" dirty="0" err="1" smtClean="0"/>
              <a:t>anlaşıldıkça</a:t>
            </a:r>
            <a:r>
              <a:rPr lang="en-US" dirty="0" smtClean="0"/>
              <a:t> daha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kullanılmakta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04737DD-1F4E-47AA-BA98-34AFEB87ECA5}" type="slidenum">
              <a:rPr lang="tr-TR" sz="1400" b="0" strike="noStrike" spc="-1" smtClean="0">
                <a:latin typeface="Times New Roman"/>
              </a:rPr>
              <a:t>5</a:t>
            </a:fld>
            <a:endParaRPr lang="tr-T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64128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04737DD-1F4E-47AA-BA98-34AFEB87ECA5}" type="slidenum">
              <a:rPr lang="tr-TR" sz="1400" b="0" strike="noStrike" spc="-1" smtClean="0">
                <a:latin typeface="Times New Roman"/>
              </a:rPr>
              <a:t>7</a:t>
            </a:fld>
            <a:endParaRPr lang="tr-T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9430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48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Ailesel Hiperkolesterolemi tanısı için Hollanda Lipid Kliniği Ağı</a:t>
            </a:r>
            <a:endParaRPr lang="tr-TR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200" b="0" strike="noStrike" spc="-1">
              <a:latin typeface="Arial"/>
            </a:endParaRPr>
          </a:p>
        </p:txBody>
      </p:sp>
      <p:sp>
        <p:nvSpPr>
          <p:cNvPr id="489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7DCF712-2FA5-4279-B264-073B3607D0CC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APOB: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non-HDL-K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ölçümüne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alternatif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olabilir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Fakat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Apo B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ölçümu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global risk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hesaplamasında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almamaktadır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belirlenmis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̧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tedavi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hedefi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henüz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yoktur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APOA1: HDL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hakkında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bilgi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verir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Lipoprotein (a) &gt;50 mg/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ise risk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belirgindir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özellikle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gruplarda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bakılmalı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popülasyonda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risk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değerlendirmesi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için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ölçümu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önerilmez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fakat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yüksek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risk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grubuna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giren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hastalarda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ölçülmesi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uygun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04737DD-1F4E-47AA-BA98-34AFEB87ECA5}" type="slidenum">
              <a:rPr lang="tr-TR" sz="1400" b="0" strike="noStrike" spc="-1" smtClean="0">
                <a:latin typeface="Times New Roman"/>
              </a:rPr>
              <a:t>10</a:t>
            </a:fld>
            <a:endParaRPr lang="tr-T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4094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ASKVH </a:t>
            </a:r>
            <a:r>
              <a:rPr lang="en-US" dirty="0" err="1" smtClean="0"/>
              <a:t>riski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yapılmış</a:t>
            </a:r>
            <a:r>
              <a:rPr lang="en-US" dirty="0" smtClean="0"/>
              <a:t> </a:t>
            </a:r>
            <a:r>
              <a:rPr lang="en-US" dirty="0" err="1" smtClean="0"/>
              <a:t>sınıflama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04737DD-1F4E-47AA-BA98-34AFEB87ECA5}" type="slidenum">
              <a:rPr lang="tr-TR" sz="1400" b="0" strike="noStrike" spc="-1" smtClean="0">
                <a:latin typeface="Times New Roman"/>
              </a:rPr>
              <a:t>11</a:t>
            </a:fld>
            <a:endParaRPr lang="tr-T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6084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49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Hastalarda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geçirilmiş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bir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KVH veya KVH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riskini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önemli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ölçüde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arttıran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kronik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böbrek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yetmezliği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ve DM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gibi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bir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hastalığı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yokken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statin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tedavisi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ile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gelecekte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gelişmesi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olası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KVO’ları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önleme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amacıyla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tedavi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başlanmasına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primer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korunma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amaçlı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tedavi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denir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endParaRPr lang="tr-TR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200" b="0" strike="noStrike" spc="-1" dirty="0">
              <a:latin typeface="Arial"/>
            </a:endParaRPr>
          </a:p>
        </p:txBody>
      </p:sp>
      <p:sp>
        <p:nvSpPr>
          <p:cNvPr id="495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6B6EF5D2-DD0E-4F81-8B8F-1592F014FF38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13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49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16000" indent="-216000">
              <a:lnSpc>
                <a:spcPct val="100000"/>
              </a:lnSpc>
            </a:pPr>
            <a:r>
              <a:rPr lang="en-US" sz="2000" b="0" strike="noStrike" spc="-1" dirty="0">
                <a:latin typeface="Arial"/>
              </a:rPr>
              <a:t>10 </a:t>
            </a:r>
            <a:r>
              <a:rPr lang="en-US" sz="2000" b="0" strike="noStrike" spc="-1" dirty="0" err="1">
                <a:latin typeface="Arial"/>
              </a:rPr>
              <a:t>yıllık</a:t>
            </a:r>
            <a:r>
              <a:rPr lang="en-US" sz="2000" b="0" strike="noStrike" spc="-1" dirty="0">
                <a:latin typeface="Arial"/>
              </a:rPr>
              <a:t> </a:t>
            </a:r>
            <a:r>
              <a:rPr lang="en-US" sz="2000" b="0" strike="noStrike" spc="-1" dirty="0" err="1">
                <a:latin typeface="Arial"/>
              </a:rPr>
              <a:t>ölümcül</a:t>
            </a:r>
            <a:r>
              <a:rPr lang="en-US" sz="2000" b="0" strike="noStrike" spc="-1" dirty="0">
                <a:latin typeface="Arial"/>
              </a:rPr>
              <a:t> KVH </a:t>
            </a:r>
            <a:r>
              <a:rPr lang="en-US" sz="2000" b="0" strike="noStrike" spc="-1" dirty="0" err="1" smtClean="0">
                <a:latin typeface="Arial"/>
              </a:rPr>
              <a:t>riski</a:t>
            </a:r>
            <a:endParaRPr lang="en-US" sz="2000" b="0" strike="noStrike" spc="-1" dirty="0" smtClean="0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en-US" sz="2000" b="0" strike="noStrike" spc="-1" dirty="0" err="1" smtClean="0">
                <a:latin typeface="Arial"/>
              </a:rPr>
              <a:t>Toplam</a:t>
            </a:r>
            <a:r>
              <a:rPr lang="en-US" sz="2000" b="0" strike="noStrike" spc="-1" dirty="0" smtClean="0">
                <a:latin typeface="Arial"/>
              </a:rPr>
              <a:t> </a:t>
            </a:r>
            <a:r>
              <a:rPr lang="en-US" sz="2000" b="0" strike="noStrike" spc="-1" dirty="0" err="1" smtClean="0">
                <a:latin typeface="Arial"/>
              </a:rPr>
              <a:t>olay</a:t>
            </a:r>
            <a:r>
              <a:rPr lang="en-US" sz="2000" b="0" strike="noStrike" spc="-1" dirty="0" smtClean="0">
                <a:latin typeface="Arial"/>
              </a:rPr>
              <a:t> </a:t>
            </a:r>
            <a:r>
              <a:rPr lang="en-US" sz="2000" b="0" strike="noStrike" spc="-1" dirty="0" err="1" smtClean="0">
                <a:latin typeface="Arial"/>
              </a:rPr>
              <a:t>riski</a:t>
            </a:r>
            <a:r>
              <a:rPr lang="en-US" sz="2000" b="0" strike="noStrike" spc="-1" dirty="0" smtClean="0">
                <a:latin typeface="Arial"/>
              </a:rPr>
              <a:t> kadınlardaX4 erkeklerdeX3</a:t>
            </a:r>
          </a:p>
          <a:p>
            <a:pPr marL="216000" marR="0" indent="-216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Toplam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kardiyovasküler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risk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hesabı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olarak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sağlıklı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görünen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herhangi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klinik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sorunu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olmayan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hastalarda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gelecekte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ortaya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çıkabilecek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ASKVH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nedenli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ölüm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ortaya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216000" marR="0" indent="-216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ise, daha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önce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bilinen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damar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hastalığı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olmayan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kişide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10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yıl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içinde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görülecek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ilk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aterosklerotik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(MI,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damar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tıkanıklığı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seyreden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diğer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durumlar,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ölüm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bağlı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ölüm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hesaplamaktadır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dirty="0" smtClean="0"/>
          </a:p>
          <a:p>
            <a:pPr marL="216000" marR="0" indent="-216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tr-TR" sz="2000" b="0" strike="noStrike" spc="-1" dirty="0">
              <a:latin typeface="Arial"/>
            </a:endParaRPr>
          </a:p>
        </p:txBody>
      </p:sp>
      <p:sp>
        <p:nvSpPr>
          <p:cNvPr id="498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AD4A403-A961-4D14-A2D9-25E1C214086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14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50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 dirty="0">
              <a:latin typeface="Arial"/>
            </a:endParaRPr>
          </a:p>
        </p:txBody>
      </p:sp>
      <p:sp>
        <p:nvSpPr>
          <p:cNvPr id="501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1D9A50B-DA17-4AE3-B83F-8904E8AE3E9E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15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50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04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471CAFB8-884B-4D49-BC82-E81546BEA04B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18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</p:spPr>
      </p:sp>
      <p:sp>
        <p:nvSpPr>
          <p:cNvPr id="50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16000" indent="-216000">
              <a:lnSpc>
                <a:spcPct val="100000"/>
              </a:lnSpc>
            </a:pPr>
            <a:r>
              <a:rPr lang="en-US" sz="2000" b="0" strike="noStrike" spc="-1">
                <a:latin typeface="Arial"/>
              </a:rPr>
              <a:t>KH %45-55</a:t>
            </a:r>
            <a:endParaRPr lang="tr-TR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en-US" sz="2000" b="0" strike="noStrike" spc="-1">
                <a:latin typeface="Arial"/>
              </a:rPr>
              <a:t>Lif:20-40 gr</a:t>
            </a:r>
            <a:endParaRPr lang="tr-TR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en-US" sz="2000" b="0" strike="noStrike" spc="-1">
                <a:latin typeface="Arial"/>
              </a:rPr>
              <a:t>30 dk egzersiz</a:t>
            </a:r>
            <a:endParaRPr lang="tr-TR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en-US" sz="2000" b="0" strike="noStrike" spc="-1">
                <a:latin typeface="Arial"/>
              </a:rPr>
              <a:t>Sugar %10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507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7EA02067-4470-4CEB-9B94-2554BEE7E5E1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24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Uzun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yarı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ömürlu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̈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olanların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günün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herhangi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bir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saatinde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alınabileceği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belirtilmekle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birlikte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kolesterol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sentezi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başlıca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gece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gerçekleştirildiğinden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yatmadan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önce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alınmaları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önerilir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.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Lovastatinin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ise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emilimi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yemeklerle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daha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iyi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olduğundan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akşam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yemeği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ile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birlikte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alınması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tavsiye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edilmektedir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. </a:t>
            </a:r>
            <a:endParaRPr lang="tr-TR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200" b="0" strike="noStrike" spc="-1" dirty="0">
              <a:latin typeface="Arial"/>
            </a:endParaRPr>
          </a:p>
        </p:txBody>
      </p:sp>
      <p:sp>
        <p:nvSpPr>
          <p:cNvPr id="510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C4B545E3-E405-4594-AF2C-323087597A8C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29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Uzun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yarı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ömürlu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̈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olanların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günün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herhangi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bir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saatinde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alınabileceği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belirtilmekle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birlikte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kolesterol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sentezi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başlıca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gece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gerçekleştirildiğinden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yatmadan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önce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alınmaları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önerilir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.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Lovastatinin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ise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emilimi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yemeklerle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daha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iyi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olduğundan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akşam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yemeği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ile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birlikte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alınması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tavsiye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 err="1" smtClean="0">
                <a:solidFill>
                  <a:srgbClr val="000000"/>
                </a:solidFill>
                <a:latin typeface="+mn-lt"/>
                <a:ea typeface="+mn-ea"/>
              </a:rPr>
              <a:t>edilmektedir</a:t>
            </a:r>
            <a:r>
              <a:rPr lang="en-US" sz="1200" b="0" strike="noStrike" spc="-1" dirty="0" smtClean="0">
                <a:solidFill>
                  <a:srgbClr val="000000"/>
                </a:solidFill>
                <a:latin typeface="+mn-lt"/>
                <a:ea typeface="+mn-ea"/>
              </a:rPr>
              <a:t>. </a:t>
            </a:r>
            <a:endParaRPr lang="tr-TR" sz="1200" b="0" strike="noStrike" spc="-1" dirty="0" smtClean="0">
              <a:latin typeface="+mn-lt"/>
            </a:endParaRPr>
          </a:p>
          <a:p>
            <a:pPr>
              <a:lnSpc>
                <a:spcPct val="100000"/>
              </a:lnSpc>
            </a:pPr>
            <a:endParaRPr lang="tr-TR" sz="1200" b="0" strike="noStrike" spc="-1" dirty="0" smtClean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04737DD-1F4E-47AA-BA98-34AFEB87ECA5}" type="slidenum">
              <a:rPr lang="tr-TR" sz="1400" b="0" strike="noStrike" spc="-1" smtClean="0">
                <a:latin typeface="Times New Roman"/>
              </a:rPr>
              <a:t>30</a:t>
            </a:fld>
            <a:endParaRPr lang="tr-T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98895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Bazal değerin 5-10 katını aşan CK yüksekliği varlığında statin tedavisi kesilmelidir. </a:t>
            </a:r>
            <a:endParaRPr lang="tr-TR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HMG-CoA’ya karşı gelişmiş otoantikor  CK düzeyleri sıklıkla 6000 IU üzerinde bulunmaktadır. Tedavide immünsüpresif tedavi </a:t>
            </a:r>
            <a:endParaRPr lang="tr-TR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200" b="0" strike="noStrike" spc="-1">
              <a:latin typeface="Arial"/>
            </a:endParaRPr>
          </a:p>
        </p:txBody>
      </p:sp>
      <p:sp>
        <p:nvSpPr>
          <p:cNvPr id="519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2D55534-A191-4299-BF51-5F0F36B7D0BE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32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52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22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CE9A049E-8559-4290-B24F-6EF16E83723E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40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04737DD-1F4E-47AA-BA98-34AFEB87ECA5}" type="slidenum">
              <a:rPr lang="tr-TR" sz="1400" b="0" strike="noStrike" spc="-1" smtClean="0">
                <a:latin typeface="Times New Roman"/>
              </a:rPr>
              <a:t>54</a:t>
            </a:fld>
            <a:endParaRPr lang="tr-T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4642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04737DD-1F4E-47AA-BA98-34AFEB87ECA5}" type="slidenum">
              <a:rPr lang="tr-TR" sz="1400" b="0" strike="noStrike" spc="-1" smtClean="0">
                <a:latin typeface="Times New Roman"/>
              </a:rPr>
              <a:t>55</a:t>
            </a:fld>
            <a:endParaRPr lang="tr-T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954687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25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16D31AC7-0BD2-4D9B-941E-C623632081CC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56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25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16D31AC7-0BD2-4D9B-941E-C623632081CC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57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5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49.xml"/><Relationship Id="rId2" Type="http://schemas.openxmlformats.org/officeDocument/2006/relationships/slideLayout" Target="../slideLayouts/slideLayout50.xml"/><Relationship Id="rId3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6.xml"/><Relationship Id="rId9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2.xml"/><Relationship Id="rId13" Type="http://schemas.openxmlformats.org/officeDocument/2006/relationships/theme" Target="../theme/theme6.xml"/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4.xml"/><Relationship Id="rId13" Type="http://schemas.openxmlformats.org/officeDocument/2006/relationships/theme" Target="../theme/theme7.xml"/><Relationship Id="rId1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4.xml"/><Relationship Id="rId3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8.xml"/><Relationship Id="rId7" Type="http://schemas.openxmlformats.org/officeDocument/2006/relationships/slideLayout" Target="../slideLayouts/slideLayout79.xml"/><Relationship Id="rId8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4400" b="0" strike="noStrike" spc="-1">
                <a:solidFill>
                  <a:srgbClr val="000000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AB8B03A-2340-474A-8C4F-9A82F8277101}" type="datetime">
              <a:rPr lang="en-US" sz="1200" b="0" strike="noStrike" spc="-1">
                <a:solidFill>
                  <a:srgbClr val="8B8B8B"/>
                </a:solidFill>
                <a:latin typeface="Calibri"/>
              </a:rPr>
              <a:t>25.12.2022</a:t>
            </a:fld>
            <a:endParaRPr lang="tr-T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tr-T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EB2B04C-13B8-4D45-8E3D-DBCABB6A43F2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tr-T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 fontScale="85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3200" b="0" strike="noStrike" spc="-1">
                <a:solidFill>
                  <a:srgbClr val="000000"/>
                </a:solidFill>
                <a:latin typeface="Calibri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400" b="0" strike="noStrike" spc="-1">
                <a:solidFill>
                  <a:srgbClr val="000000"/>
                </a:solidFill>
                <a:latin typeface="Calibri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4400" b="0" strike="noStrike" spc="-1">
                <a:solidFill>
                  <a:srgbClr val="000000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tr-TR" sz="3200" b="0" strike="noStrike" spc="-1">
                <a:solidFill>
                  <a:srgbClr val="000000"/>
                </a:solidFill>
                <a:latin typeface="Calibri"/>
              </a:rPr>
              <a:t>Click to edit Master text styles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tr-TR" sz="2800" b="0" strike="noStrike" spc="-1">
                <a:solidFill>
                  <a:srgbClr val="000000"/>
                </a:solidFill>
                <a:latin typeface="Calibri"/>
              </a:rPr>
              <a:t>Second level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tr-TR" sz="2400" b="0" strike="noStrike" spc="-1">
                <a:solidFill>
                  <a:srgbClr val="000000"/>
                </a:solidFill>
                <a:latin typeface="Calibri"/>
              </a:rPr>
              <a:t>Third level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Fourth level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Fifth level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742637D5-3D66-4AE8-9A54-8E3846CBBC9A}" type="datetime">
              <a:rPr lang="tr-TR" sz="1200" b="0" strike="noStrike" spc="-1">
                <a:solidFill>
                  <a:srgbClr val="8B8B8B"/>
                </a:solidFill>
                <a:latin typeface="Calibri"/>
              </a:rPr>
              <a:t>25.12.2022</a:t>
            </a:fld>
            <a:endParaRPr lang="tr-T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tr-T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9A34A7C8-CA87-4067-863E-001DE388EA69}" type="slidenum">
              <a:rPr lang="tr-TR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2447FB00-BA95-42E1-AD44-967893894AA6}" type="datetime">
              <a:rPr lang="tr-TR" sz="1200" b="0" strike="noStrike" spc="-1">
                <a:solidFill>
                  <a:srgbClr val="8B8B8B"/>
                </a:solidFill>
                <a:latin typeface="Calibri"/>
              </a:rPr>
              <a:t>25.12.2022</a:t>
            </a:fld>
            <a:endParaRPr lang="tr-TR" sz="1200" b="0" strike="noStrike" spc="-1"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tr-TR" sz="2400" b="0" strike="noStrike" spc="-1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178D1525-56FF-454C-A48E-BCB73C65E703}" type="slidenum">
              <a:rPr lang="tr-TR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tr-TR" sz="1200" b="0" strike="noStrike" spc="-1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tr-TR" sz="1800" b="0" strike="noStrike" spc="-1">
                <a:solidFill>
                  <a:srgbClr val="000000"/>
                </a:solidFill>
                <a:latin typeface="Calibri"/>
              </a:rPr>
              <a:t>Ana başlık metnini düzenlemek için tıklayın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3200" b="0" strike="noStrike" spc="-1">
                <a:solidFill>
                  <a:srgbClr val="000000"/>
                </a:solidFill>
                <a:latin typeface="Calibri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400" b="0" strike="noStrike" spc="-1">
                <a:solidFill>
                  <a:srgbClr val="000000"/>
                </a:solidFill>
                <a:latin typeface="Calibri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4400" b="0" strike="noStrike" spc="-1">
                <a:solidFill>
                  <a:srgbClr val="000000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0EB757E-80CA-4D8A-9BE2-CC68C644C7CD}" type="datetime">
              <a:rPr lang="tr-TR" sz="1200" b="0" strike="noStrike" spc="-1">
                <a:solidFill>
                  <a:srgbClr val="8B8B8B"/>
                </a:solidFill>
                <a:latin typeface="Calibri"/>
              </a:rPr>
              <a:t>25.12.2022</a:t>
            </a:fld>
            <a:endParaRPr lang="tr-TR" sz="1200" b="0" strike="noStrike" spc="-1"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tr-TR" sz="2400" b="0" strike="noStrike" spc="-1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1D183CB-3C66-4277-95AC-8A466107ACE7}" type="slidenum">
              <a:rPr lang="tr-TR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tr-TR" sz="1200" b="0" strike="noStrike" spc="-1"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3200" b="0" strike="noStrike" spc="-1">
                <a:solidFill>
                  <a:srgbClr val="000000"/>
                </a:solidFill>
                <a:latin typeface="Calibri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400" b="0" strike="noStrike" spc="-1">
                <a:solidFill>
                  <a:srgbClr val="000000"/>
                </a:solidFill>
                <a:latin typeface="Calibri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E1C1CFF0-A4A3-4368-81FC-D1BA5CEC71FE}" type="datetime">
              <a:rPr lang="en-US" sz="1200" b="0" strike="noStrike" spc="-1">
                <a:solidFill>
                  <a:srgbClr val="8B8B8B"/>
                </a:solidFill>
                <a:latin typeface="Calibri"/>
              </a:rPr>
              <a:t>25.12.2022</a:t>
            </a:fld>
            <a:endParaRPr lang="tr-TR" sz="1200" b="0" strike="noStrike" spc="-1">
              <a:latin typeface="Times New Roman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tr-TR" sz="2400" b="0" strike="noStrike" spc="-1">
              <a:latin typeface="Times New Roman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02498EBB-193B-4365-B522-1FC0670EE4AE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tr-TR" sz="1200" b="0" strike="noStrike" spc="-1">
              <a:latin typeface="Times New Roman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284040" y="1512720"/>
            <a:ext cx="8573760" cy="32828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tr-TR" sz="1800" b="0" strike="noStrike" spc="-1">
                <a:solidFill>
                  <a:srgbClr val="000000"/>
                </a:solidFill>
                <a:latin typeface="Calibri"/>
              </a:rPr>
              <a:t>Drag picture to placeholder or click icon to add</a:t>
            </a:r>
          </a:p>
        </p:txBody>
      </p:sp>
      <p:sp>
        <p:nvSpPr>
          <p:cNvPr id="168" name="PlaceHolder 5"/>
          <p:cNvSpPr>
            <a:spLocks noGrp="1"/>
          </p:cNvSpPr>
          <p:nvPr>
            <p:ph type="title"/>
          </p:nvPr>
        </p:nvSpPr>
        <p:spPr>
          <a:xfrm>
            <a:off x="418680" y="333720"/>
            <a:ext cx="7810560" cy="81576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ts val="4601"/>
              </a:lnSpc>
            </a:pPr>
            <a:r>
              <a:rPr lang="tr-TR" sz="4400" b="0" strike="noStrike" spc="-1">
                <a:solidFill>
                  <a:srgbClr val="000000"/>
                </a:solidFill>
                <a:latin typeface="Calibri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6629400" y="205920"/>
            <a:ext cx="2057040" cy="4388400"/>
          </a:xfrm>
          <a:prstGeom prst="rect">
            <a:avLst/>
          </a:prstGeom>
        </p:spPr>
        <p:txBody>
          <a:bodyPr lIns="45720" tIns="91440" rIns="45720" bIns="9144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4400" b="0" strike="noStrike" spc="-1">
                <a:solidFill>
                  <a:srgbClr val="000000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57200" y="205920"/>
            <a:ext cx="6019560" cy="4388400"/>
          </a:xfrm>
          <a:prstGeom prst="rect">
            <a:avLst/>
          </a:prstGeom>
        </p:spPr>
        <p:txBody>
          <a:bodyPr lIns="45720" tIns="91440" rIns="45720" bIns="9144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tr-TR" sz="3200" b="0" strike="noStrike" spc="-1">
                <a:solidFill>
                  <a:srgbClr val="000000"/>
                </a:solidFill>
                <a:latin typeface="Calibri"/>
              </a:rPr>
              <a:t>Click to edit Master text styles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tr-TR" sz="2800" b="0" strike="noStrike" spc="-1">
                <a:solidFill>
                  <a:srgbClr val="000000"/>
                </a:solidFill>
                <a:latin typeface="Calibri"/>
              </a:rPr>
              <a:t>Second level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tr-TR" sz="2400" b="0" strike="noStrike" spc="-1">
                <a:solidFill>
                  <a:srgbClr val="000000"/>
                </a:solidFill>
                <a:latin typeface="Calibri"/>
              </a:rPr>
              <a:t>Third level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Fourth level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Fifth level</a:t>
            </a:r>
          </a:p>
        </p:txBody>
      </p:sp>
      <p:sp>
        <p:nvSpPr>
          <p:cNvPr id="207" name="PlaceHolder 3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77F5CE28-D5B8-4246-811B-2408D308DEF4}" type="datetime">
              <a:rPr lang="tr-TR" sz="1200" b="0" strike="noStrike" spc="-1">
                <a:solidFill>
                  <a:srgbClr val="8B8B8B"/>
                </a:solidFill>
                <a:latin typeface="Calibri"/>
              </a:rPr>
              <a:t>25.12.2022</a:t>
            </a:fld>
            <a:endParaRPr lang="tr-TR" sz="1200" b="0" strike="noStrike" spc="-1">
              <a:latin typeface="Times New Roman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tr-TR" sz="2400" b="0" strike="noStrike" spc="-1">
              <a:latin typeface="Times New Roman"/>
            </a:endParaRPr>
          </a:p>
        </p:txBody>
      </p:sp>
      <p:sp>
        <p:nvSpPr>
          <p:cNvPr id="209" name="PlaceHolder 5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1C762CEA-82F7-4AEB-9B5A-40AFFE68ADFF}" type="slidenum">
              <a:rPr lang="tr-TR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4400" b="0" strike="noStrike" spc="-1">
                <a:solidFill>
                  <a:srgbClr val="000000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38120" cy="3394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tr-TR" sz="2800" b="0" strike="noStrike" spc="-1">
                <a:solidFill>
                  <a:srgbClr val="000000"/>
                </a:solidFill>
                <a:latin typeface="Calibri"/>
              </a:rPr>
              <a:t>Click to edit Master text styles</a:t>
            </a:r>
          </a:p>
          <a:p>
            <a:pPr marL="743040" lvl="1" indent="-285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tr-TR" sz="2400" b="0" strike="noStrike" spc="-1">
                <a:solidFill>
                  <a:srgbClr val="000000"/>
                </a:solidFill>
                <a:latin typeface="Calibri"/>
              </a:rPr>
              <a:t>Second level</a:t>
            </a:r>
          </a:p>
          <a:p>
            <a:pPr marL="1143000" lvl="2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Third level</a:t>
            </a:r>
          </a:p>
          <a:p>
            <a:pPr marL="1600200" lvl="3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tr-TR" sz="1800" b="0" strike="noStrike" spc="-1">
                <a:solidFill>
                  <a:srgbClr val="000000"/>
                </a:solidFill>
                <a:latin typeface="Calibri"/>
              </a:rPr>
              <a:t>Fourth level</a:t>
            </a:r>
          </a:p>
          <a:p>
            <a:pPr marL="2057400" lvl="4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tr-TR" sz="1800" b="0" strike="noStrike" spc="-1">
                <a:solidFill>
                  <a:srgbClr val="000000"/>
                </a:solidFill>
                <a:latin typeface="Calibri"/>
              </a:rPr>
              <a:t>Fifth level</a:t>
            </a:r>
          </a:p>
        </p:txBody>
      </p:sp>
      <p:sp>
        <p:nvSpPr>
          <p:cNvPr id="248" name="PlaceHolder 3"/>
          <p:cNvSpPr>
            <a:spLocks noGrp="1"/>
          </p:cNvSpPr>
          <p:nvPr>
            <p:ph type="body"/>
          </p:nvPr>
        </p:nvSpPr>
        <p:spPr>
          <a:xfrm>
            <a:off x="4648320" y="1200240"/>
            <a:ext cx="4038120" cy="3394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tr-TR" sz="2800" b="0" strike="noStrike" spc="-1">
                <a:solidFill>
                  <a:srgbClr val="000000"/>
                </a:solidFill>
                <a:latin typeface="Calibri"/>
              </a:rPr>
              <a:t>Click to edit Master text styles</a:t>
            </a:r>
          </a:p>
          <a:p>
            <a:pPr marL="743040" lvl="1" indent="-285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tr-TR" sz="2400" b="0" strike="noStrike" spc="-1">
                <a:solidFill>
                  <a:srgbClr val="000000"/>
                </a:solidFill>
                <a:latin typeface="Calibri"/>
              </a:rPr>
              <a:t>Second level</a:t>
            </a:r>
          </a:p>
          <a:p>
            <a:pPr marL="1143000" lvl="2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Third level</a:t>
            </a:r>
          </a:p>
          <a:p>
            <a:pPr marL="1600200" lvl="3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tr-TR" sz="1800" b="0" strike="noStrike" spc="-1">
                <a:solidFill>
                  <a:srgbClr val="000000"/>
                </a:solidFill>
                <a:latin typeface="Calibri"/>
              </a:rPr>
              <a:t>Fourth level</a:t>
            </a:r>
          </a:p>
          <a:p>
            <a:pPr marL="2057400" lvl="4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tr-TR" sz="1800" b="0" strike="noStrike" spc="-1">
                <a:solidFill>
                  <a:srgbClr val="000000"/>
                </a:solidFill>
                <a:latin typeface="Calibri"/>
              </a:rPr>
              <a:t>Fifth level</a:t>
            </a:r>
          </a:p>
        </p:txBody>
      </p:sp>
      <p:sp>
        <p:nvSpPr>
          <p:cNvPr id="249" name="PlaceHolder 4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69C415C-DAB5-44D2-A8C5-EFFD1F0BFBE6}" type="datetime">
              <a:rPr lang="tr-TR" sz="1200" b="0" strike="noStrike" spc="-1">
                <a:solidFill>
                  <a:srgbClr val="8B8B8B"/>
                </a:solidFill>
                <a:latin typeface="Calibri"/>
              </a:rPr>
              <a:t>25.12.2022</a:t>
            </a:fld>
            <a:endParaRPr lang="tr-TR" sz="1200" b="0" strike="noStrike" spc="-1">
              <a:latin typeface="Times New Roman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tr-TR" sz="2400" b="0" strike="noStrike" spc="-1">
              <a:latin typeface="Times New Roman"/>
            </a:endParaRPr>
          </a:p>
        </p:txBody>
      </p:sp>
      <p:sp>
        <p:nvSpPr>
          <p:cNvPr id="251" name="PlaceHolder 6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CE324D7-F9DC-4F92-A8EC-0B7B659AE995}" type="slidenum">
              <a:rPr lang="tr-TR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21.png"/><Relationship Id="rId3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5.xml"/><Relationship Id="rId2" Type="http://schemas.openxmlformats.org/officeDocument/2006/relationships/diagramData" Target="../diagrams/data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1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Shape 1"/>
          <p:cNvSpPr txBox="1"/>
          <p:nvPr/>
        </p:nvSpPr>
        <p:spPr>
          <a:xfrm>
            <a:off x="685800" y="1428840"/>
            <a:ext cx="7772040" cy="16426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83500" lnSpcReduction="20000"/>
          </a:bodyPr>
          <a:lstStyle/>
          <a:p>
            <a:pPr algn="ctr">
              <a:lnSpc>
                <a:spcPct val="100000"/>
              </a:lnSpc>
            </a:pPr>
            <a:r>
              <a:t/>
            </a:r>
            <a:br/>
            <a:r>
              <a:rPr lang="tr-TR" sz="4400" b="1" strike="noStrike" spc="-1">
                <a:solidFill>
                  <a:srgbClr val="000000"/>
                </a:solidFill>
                <a:latin typeface="Calibri"/>
              </a:rPr>
              <a:t>DİSLİPİDEMİK HASTAYA VAKALARLA YAKLAŞIM</a:t>
            </a:r>
            <a:r>
              <a:t/>
            </a:r>
            <a:br/>
            <a:endParaRPr lang="tr-T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5" name="TextShape 2"/>
          <p:cNvSpPr txBox="1"/>
          <p:nvPr/>
        </p:nvSpPr>
        <p:spPr>
          <a:xfrm>
            <a:off x="1500120" y="3643200"/>
            <a:ext cx="6400440" cy="9284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52500" lnSpcReduction="20000"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tr-TR" sz="3200" b="0" strike="noStrike" spc="-1">
                <a:solidFill>
                  <a:srgbClr val="000000"/>
                </a:solidFill>
                <a:latin typeface="Calibri"/>
              </a:rPr>
              <a:t>Dr. İlknur Öztürk Ünsal</a:t>
            </a:r>
            <a:endParaRPr lang="tr-TR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tr-TR" sz="3200" b="0" strike="noStrike" spc="-1">
                <a:solidFill>
                  <a:srgbClr val="000000"/>
                </a:solidFill>
                <a:latin typeface="Calibri"/>
              </a:rPr>
              <a:t>Ankara Etlik Şehir Hastanesi</a:t>
            </a:r>
            <a:endParaRPr lang="tr-TR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tr-TR" sz="3200" b="0" strike="noStrike" spc="-1">
                <a:solidFill>
                  <a:srgbClr val="000000"/>
                </a:solidFill>
                <a:latin typeface="Calibri"/>
              </a:rPr>
              <a:t>25.12.2022</a:t>
            </a:r>
            <a:endParaRPr lang="tr-TR" sz="3200" b="0" strike="noStrike" spc="-1">
              <a:latin typeface="Arial"/>
            </a:endParaRPr>
          </a:p>
        </p:txBody>
      </p:sp>
      <p:pic>
        <p:nvPicPr>
          <p:cNvPr id="296" name="Picture 4"/>
          <p:cNvPicPr/>
          <p:nvPr/>
        </p:nvPicPr>
        <p:blipFill>
          <a:blip r:embed="rId2"/>
          <a:stretch/>
        </p:blipFill>
        <p:spPr>
          <a:xfrm>
            <a:off x="323640" y="125240"/>
            <a:ext cx="1494000" cy="1491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0" strike="noStrike" spc="-1">
                <a:solidFill>
                  <a:srgbClr val="FF0000"/>
                </a:solidFill>
                <a:latin typeface="Calibri"/>
              </a:rPr>
              <a:t>Dislipidemi</a:t>
            </a: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fontScale="95500"/>
          </a:bodyPr>
          <a:lstStyle/>
          <a:p>
            <a:pPr marL="171450" indent="-171450">
              <a:lnSpc>
                <a:spcPct val="100000"/>
              </a:lnSpc>
              <a:spcBef>
                <a:spcPts val="479"/>
              </a:spcBef>
              <a:buFont typeface="Arial"/>
              <a:buChar char="•"/>
            </a:pPr>
            <a:r>
              <a:rPr lang="tr-TR" sz="2100" spc="-1" dirty="0" smtClean="0">
                <a:solidFill>
                  <a:srgbClr val="000000"/>
                </a:solidFill>
                <a:latin typeface="Calibri"/>
              </a:rPr>
              <a:t>T.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 kolesterol, LDL-K, TG veya </a:t>
            </a:r>
            <a:r>
              <a:rPr lang="tr-TR" sz="2100" b="0" strike="noStrike" spc="-1" dirty="0" err="1" smtClean="0">
                <a:solidFill>
                  <a:srgbClr val="000000"/>
                </a:solidFill>
                <a:latin typeface="Calibri"/>
              </a:rPr>
              <a:t>Lp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(a) düzeylerinin &gt; 90</a:t>
            </a:r>
            <a:r>
              <a:rPr lang="tr-TR" sz="2100" spc="-1" dirty="0" smtClean="0">
                <a:solidFill>
                  <a:srgbClr val="000000"/>
                </a:solidFill>
                <a:latin typeface="Calibri"/>
              </a:rPr>
              <a:t>th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 veya HDL-K veya </a:t>
            </a:r>
            <a:r>
              <a:rPr lang="tr-TR" sz="2100" b="0" strike="noStrike" spc="-1" dirty="0" err="1" smtClean="0">
                <a:solidFill>
                  <a:srgbClr val="000000"/>
                </a:solidFill>
                <a:latin typeface="Calibri"/>
              </a:rPr>
              <a:t>apoA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-I düzeylerinin &lt; 10th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  <a:sym typeface="Wingdings"/>
              </a:rPr>
              <a:t></a:t>
            </a:r>
            <a:r>
              <a:rPr lang="tr-TR" sz="2100" b="1" strike="noStrike" spc="-1" dirty="0" smtClean="0">
                <a:solidFill>
                  <a:srgbClr val="000000"/>
                </a:solidFill>
                <a:latin typeface="Calibri"/>
                <a:sym typeface="Wingdings"/>
              </a:rPr>
              <a:t>DİSLİPİDEMİ</a:t>
            </a:r>
            <a:endParaRPr lang="tr-TR" sz="2100" b="1" strike="noStrike" spc="-1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2000" spc="-1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2000" spc="-1" dirty="0">
              <a:solidFill>
                <a:srgbClr val="000000"/>
              </a:solidFill>
              <a:latin typeface="Calibri"/>
            </a:endParaRPr>
          </a:p>
          <a:p>
            <a:pPr marL="171450" indent="-171450">
              <a:lnSpc>
                <a:spcPct val="100000"/>
              </a:lnSpc>
              <a:spcBef>
                <a:spcPts val="479"/>
              </a:spcBef>
              <a:buFont typeface="Arial"/>
              <a:buChar char="•"/>
            </a:pPr>
            <a:r>
              <a:rPr lang="tr-TR" sz="2100" spc="-1" dirty="0">
                <a:solidFill>
                  <a:srgbClr val="000000"/>
                </a:solidFill>
                <a:latin typeface="Calibri"/>
              </a:rPr>
              <a:t>P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revalansı, çalışılan popülasyona göre değişir</a:t>
            </a:r>
          </a:p>
          <a:p>
            <a:pPr marL="171450" indent="-171450">
              <a:lnSpc>
                <a:spcPct val="100000"/>
              </a:lnSpc>
              <a:spcBef>
                <a:spcPts val="479"/>
              </a:spcBef>
              <a:buFont typeface="Arial"/>
              <a:buChar char="•"/>
            </a:pPr>
            <a:r>
              <a:rPr lang="tr-TR" sz="2100" spc="-1" dirty="0" err="1" smtClean="0">
                <a:solidFill>
                  <a:srgbClr val="000000"/>
                </a:solidFill>
                <a:latin typeface="Calibri"/>
              </a:rPr>
              <a:t>P</a:t>
            </a:r>
            <a:r>
              <a:rPr lang="tr-TR" sz="2100" b="0" strike="noStrike" spc="-1" dirty="0" err="1" smtClean="0">
                <a:solidFill>
                  <a:srgbClr val="000000"/>
                </a:solidFill>
                <a:latin typeface="Calibri"/>
              </a:rPr>
              <a:t>rematür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KVH hastalarda (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E</a:t>
            </a:r>
            <a:r>
              <a:rPr lang="tr-TR" sz="2100" spc="-1" dirty="0">
                <a:solidFill>
                  <a:srgbClr val="000000"/>
                </a:solidFill>
                <a:latin typeface="Calibri"/>
              </a:rPr>
              <a:t>&lt;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55y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, K&lt;65y) </a:t>
            </a:r>
            <a:r>
              <a:rPr lang="tr-TR" sz="2100" b="0" strike="noStrike" spc="-1" dirty="0" err="1" smtClean="0">
                <a:solidFill>
                  <a:srgbClr val="000000"/>
                </a:solidFill>
                <a:latin typeface="Calibri"/>
              </a:rPr>
              <a:t>prevalans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 en yüksektir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  <a:sym typeface="Wingdings"/>
              </a:rPr>
              <a:t>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%75-85 ≠ ≠ ≠kontrollerde %40-48'dir</a:t>
            </a:r>
          </a:p>
          <a:p>
            <a:pPr marL="171450" indent="-171450">
              <a:lnSpc>
                <a:spcPct val="100000"/>
              </a:lnSpc>
              <a:spcBef>
                <a:spcPts val="479"/>
              </a:spcBef>
              <a:buFont typeface="Arial"/>
              <a:buChar char="•"/>
            </a:pPr>
            <a:r>
              <a:rPr lang="tr-TR" sz="2100" dirty="0" smtClean="0">
                <a:latin typeface="Calibri"/>
                <a:cs typeface="Calibri"/>
              </a:rPr>
              <a:t>Ailesel </a:t>
            </a:r>
            <a:r>
              <a:rPr lang="tr-TR" sz="2100" dirty="0" err="1">
                <a:latin typeface="Calibri"/>
                <a:cs typeface="Calibri"/>
              </a:rPr>
              <a:t>geçişli</a:t>
            </a:r>
            <a:r>
              <a:rPr lang="tr-TR" sz="2100" dirty="0">
                <a:latin typeface="Calibri"/>
                <a:cs typeface="Calibri"/>
              </a:rPr>
              <a:t> </a:t>
            </a:r>
            <a:r>
              <a:rPr lang="tr-TR" sz="2100" dirty="0" err="1">
                <a:latin typeface="Calibri"/>
                <a:cs typeface="Calibri"/>
              </a:rPr>
              <a:t>tüm</a:t>
            </a:r>
            <a:r>
              <a:rPr lang="tr-TR" sz="2100" dirty="0">
                <a:latin typeface="Calibri"/>
                <a:cs typeface="Calibri"/>
              </a:rPr>
              <a:t> </a:t>
            </a:r>
            <a:r>
              <a:rPr lang="tr-TR" sz="2100" dirty="0" err="1">
                <a:latin typeface="Calibri"/>
                <a:cs typeface="Calibri"/>
              </a:rPr>
              <a:t>dislipidemilerin</a:t>
            </a:r>
            <a:r>
              <a:rPr lang="tr-TR" sz="2100" dirty="0">
                <a:latin typeface="Calibri"/>
                <a:cs typeface="Calibri"/>
              </a:rPr>
              <a:t> toplumdaki </a:t>
            </a:r>
            <a:r>
              <a:rPr lang="tr-TR" sz="2100" dirty="0" err="1">
                <a:latin typeface="Calibri"/>
                <a:cs typeface="Calibri"/>
              </a:rPr>
              <a:t>görülme</a:t>
            </a:r>
            <a:r>
              <a:rPr lang="tr-TR" sz="2100" dirty="0">
                <a:latin typeface="Calibri"/>
                <a:cs typeface="Calibri"/>
              </a:rPr>
              <a:t> </a:t>
            </a:r>
            <a:r>
              <a:rPr lang="tr-TR" sz="2100" dirty="0" smtClean="0">
                <a:latin typeface="Calibri"/>
                <a:cs typeface="Calibri"/>
              </a:rPr>
              <a:t>sıklığı </a:t>
            </a:r>
            <a:r>
              <a:rPr lang="tr-TR" sz="2100" dirty="0">
                <a:latin typeface="Calibri"/>
                <a:cs typeface="Calibri"/>
              </a:rPr>
              <a:t>%5-7 </a:t>
            </a: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20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9" name="CustomShape 3"/>
          <p:cNvSpPr/>
          <p:nvPr/>
        </p:nvSpPr>
        <p:spPr>
          <a:xfrm>
            <a:off x="467640" y="195480"/>
            <a:ext cx="8208720" cy="86364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18561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0" strike="noStrike" spc="-1">
                <a:solidFill>
                  <a:srgbClr val="FF0000"/>
                </a:solidFill>
                <a:latin typeface="Calibri"/>
              </a:rPr>
              <a:t>Dislipidemi </a:t>
            </a:r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1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Aterosklerotik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kardiyovasküler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hastalıklar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(ASKVH)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erken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ölümlerin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başlıca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nedenidir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39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ASKVH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riskini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arttıran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Calibri"/>
              </a:rPr>
              <a:t>önlenebilir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pek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çok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risk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faktöru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̈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içinde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en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önemlisi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dislipidemidir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39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Dislipidemi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ateroskleroz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en-US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36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</a:pP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patogenezindeki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temel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faktördür</a:t>
            </a:r>
            <a:endParaRPr lang="en-US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36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</a:pPr>
            <a:endParaRPr lang="en-US" sz="2000" spc="-1" dirty="0">
              <a:solidFill>
                <a:srgbClr val="000000"/>
              </a:solidFill>
              <a:latin typeface="Calibri"/>
            </a:endParaRPr>
          </a:p>
          <a:p>
            <a:pPr marL="36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</a:pPr>
            <a:endParaRPr lang="en-US" sz="22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22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22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22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22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22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2" name="CustomShape 3"/>
          <p:cNvSpPr/>
          <p:nvPr/>
        </p:nvSpPr>
        <p:spPr>
          <a:xfrm>
            <a:off x="467640" y="195480"/>
            <a:ext cx="8208720" cy="86364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652" y="2628360"/>
            <a:ext cx="4521708" cy="1965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0" strike="noStrike" spc="-1">
                <a:solidFill>
                  <a:srgbClr val="FF0000"/>
                </a:solidFill>
                <a:latin typeface="Calibri"/>
              </a:rPr>
              <a:t>Dislipidemi</a:t>
            </a: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fontScale="95500"/>
          </a:bodyPr>
          <a:lstStyle/>
          <a:p>
            <a:pPr marL="343260" indent="-342900">
              <a:spcBef>
                <a:spcPts val="439"/>
              </a:spcBef>
              <a:buClr>
                <a:srgbClr val="000000"/>
              </a:buClr>
              <a:buFont typeface="Arial"/>
              <a:buChar char="•"/>
            </a:pPr>
            <a:r>
              <a:rPr lang="tr-TR" sz="2100" spc="-1" dirty="0" smtClean="0">
                <a:solidFill>
                  <a:srgbClr val="000000"/>
                </a:solidFill>
                <a:latin typeface="Calibri"/>
              </a:rPr>
              <a:t>B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</a:rPr>
              <a:t>üyük çoğunluğunda kalıtım </a:t>
            </a:r>
            <a:r>
              <a:rPr lang="tr-TR" sz="2100" b="0" strike="noStrike" spc="-1" dirty="0" err="1" smtClean="0">
                <a:solidFill>
                  <a:srgbClr val="000000"/>
                </a:solidFill>
                <a:latin typeface="Calibri"/>
              </a:rPr>
              <a:t>poligeniktir</a:t>
            </a:r>
            <a:r>
              <a:rPr lang="tr-TR" sz="2100" b="0" strike="noStrike" spc="-1" dirty="0" err="1" smtClean="0">
                <a:solidFill>
                  <a:srgbClr val="000000"/>
                </a:solidFill>
                <a:latin typeface="Calibri"/>
                <a:sym typeface="Wingdings"/>
              </a:rPr>
              <a:t>obezite</a:t>
            </a:r>
            <a:r>
              <a:rPr lang="tr-TR" sz="2100" b="0" strike="noStrike" spc="-1" dirty="0" smtClean="0">
                <a:solidFill>
                  <a:srgbClr val="000000"/>
                </a:solidFill>
                <a:latin typeface="Calibri"/>
                <a:sym typeface="Wingdings"/>
              </a:rPr>
              <a:t> ve diyet (doymuş yağ)</a:t>
            </a:r>
          </a:p>
          <a:p>
            <a:pPr marL="36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</a:pPr>
            <a:endParaRPr lang="en-US" sz="2000" spc="-1" dirty="0" smtClean="0">
              <a:solidFill>
                <a:srgbClr val="000000"/>
              </a:solidFill>
              <a:latin typeface="Calibri"/>
            </a:endParaRPr>
          </a:p>
          <a:p>
            <a:pPr marL="360">
              <a:spcBef>
                <a:spcPts val="439"/>
              </a:spcBef>
              <a:buClr>
                <a:srgbClr val="000000"/>
              </a:buClr>
            </a:pPr>
            <a:endParaRPr lang="tr-TR" sz="2000" spc="-1" dirty="0" smtClean="0">
              <a:solidFill>
                <a:srgbClr val="000000"/>
              </a:solidFill>
              <a:latin typeface="Calibri"/>
              <a:sym typeface="Wingdings"/>
            </a:endParaRPr>
          </a:p>
          <a:p>
            <a:pPr marL="343260" indent="-342900">
              <a:spcBef>
                <a:spcPts val="439"/>
              </a:spcBef>
              <a:buClr>
                <a:srgbClr val="000000"/>
              </a:buClr>
              <a:buFont typeface="Arial"/>
              <a:buChar char="•"/>
            </a:pPr>
            <a:r>
              <a:rPr lang="tr-TR" sz="2100" spc="-1" dirty="0" err="1" smtClean="0">
                <a:solidFill>
                  <a:srgbClr val="000000"/>
                </a:solidFill>
                <a:latin typeface="Calibri"/>
                <a:sym typeface="Wingdings"/>
              </a:rPr>
              <a:t>Monogenik</a:t>
            </a:r>
            <a:r>
              <a:rPr lang="tr-TR" sz="2100" spc="-1" dirty="0" smtClean="0">
                <a:solidFill>
                  <a:srgbClr val="000000"/>
                </a:solidFill>
                <a:latin typeface="Calibri"/>
                <a:sym typeface="Wingdings"/>
              </a:rPr>
              <a:t> ailesel </a:t>
            </a:r>
            <a:r>
              <a:rPr lang="tr-TR" sz="2100" spc="-1" dirty="0" err="1" smtClean="0">
                <a:solidFill>
                  <a:srgbClr val="000000"/>
                </a:solidFill>
                <a:latin typeface="Calibri"/>
                <a:sym typeface="Wingdings"/>
              </a:rPr>
              <a:t>hiperlipidemi</a:t>
            </a:r>
            <a:r>
              <a:rPr lang="tr-TR" sz="2100" spc="-1" dirty="0" smtClean="0">
                <a:solidFill>
                  <a:srgbClr val="000000"/>
                </a:solidFill>
                <a:latin typeface="Calibri"/>
                <a:sym typeface="Wingdings"/>
              </a:rPr>
              <a:t> </a:t>
            </a:r>
            <a:r>
              <a:rPr lang="tr-TR" sz="2100" spc="-1" dirty="0" err="1" smtClean="0">
                <a:solidFill>
                  <a:srgbClr val="000000"/>
                </a:solidFill>
                <a:latin typeface="Calibri"/>
                <a:sym typeface="Wingdings"/>
              </a:rPr>
              <a:t>nedenidirASKVH</a:t>
            </a:r>
            <a:r>
              <a:rPr lang="tr-TR" sz="2100" spc="-1" dirty="0" smtClean="0">
                <a:solidFill>
                  <a:srgbClr val="000000"/>
                </a:solidFill>
                <a:latin typeface="Calibri"/>
                <a:sym typeface="Wingdings"/>
              </a:rPr>
              <a:t> riski yüksektir</a:t>
            </a:r>
            <a:endParaRPr lang="tr-TR" sz="21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36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</a:pPr>
            <a:endParaRPr lang="tr-TR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39"/>
              </a:spcBef>
            </a:pPr>
            <a:endParaRPr lang="tr-TR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100" b="0" strike="noStrike" spc="-1" dirty="0" err="1" smtClean="0">
                <a:solidFill>
                  <a:srgbClr val="000000"/>
                </a:solidFill>
                <a:latin typeface="Calibri"/>
              </a:rPr>
              <a:t>Dünyada</a:t>
            </a:r>
            <a:r>
              <a:rPr lang="en-US" sz="2100" b="0" strike="noStrike" spc="-1" dirty="0" smtClean="0">
                <a:solidFill>
                  <a:srgbClr val="000000"/>
                </a:solidFill>
                <a:latin typeface="Calibri"/>
              </a:rPr>
              <a:t> en </a:t>
            </a:r>
            <a:r>
              <a:rPr lang="en-US" sz="2100" b="0" strike="noStrike" spc="-1" dirty="0" err="1" smtClean="0">
                <a:solidFill>
                  <a:srgbClr val="000000"/>
                </a:solidFill>
                <a:latin typeface="Calibri"/>
              </a:rPr>
              <a:t>sık</a:t>
            </a:r>
            <a:r>
              <a:rPr lang="en-US" sz="21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100" b="0" strike="noStrike" spc="-1" dirty="0" err="1" smtClean="0">
                <a:solidFill>
                  <a:srgbClr val="000000"/>
                </a:solidFill>
                <a:latin typeface="Calibri"/>
              </a:rPr>
              <a:t>görülen</a:t>
            </a:r>
            <a:r>
              <a:rPr lang="en-US" sz="2100" b="0" strike="noStrike" spc="-1" dirty="0" smtClean="0">
                <a:solidFill>
                  <a:srgbClr val="000000"/>
                </a:solidFill>
                <a:latin typeface="Calibri"/>
              </a:rPr>
              <a:t> OD </a:t>
            </a:r>
            <a:r>
              <a:rPr lang="en-US" sz="2100" b="0" strike="noStrike" spc="-1" dirty="0" err="1" smtClean="0">
                <a:solidFill>
                  <a:srgbClr val="000000"/>
                </a:solidFill>
                <a:latin typeface="Calibri"/>
              </a:rPr>
              <a:t>kalıtımlı</a:t>
            </a:r>
            <a:r>
              <a:rPr lang="en-US" sz="21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100" b="0" strike="noStrike" spc="-1" dirty="0" err="1" smtClean="0">
                <a:solidFill>
                  <a:srgbClr val="000000"/>
                </a:solidFill>
                <a:latin typeface="Calibri"/>
              </a:rPr>
              <a:t>tek</a:t>
            </a:r>
            <a:r>
              <a:rPr lang="en-US" sz="2100" b="0" strike="noStrike" spc="-1" dirty="0" smtClean="0">
                <a:solidFill>
                  <a:srgbClr val="000000"/>
                </a:solidFill>
                <a:latin typeface="Calibri"/>
              </a:rPr>
              <a:t> gen </a:t>
            </a:r>
            <a:r>
              <a:rPr lang="en-US" sz="2100" b="0" strike="noStrike" spc="-1" dirty="0" err="1" smtClean="0">
                <a:solidFill>
                  <a:srgbClr val="000000"/>
                </a:solidFill>
                <a:latin typeface="Calibri"/>
              </a:rPr>
              <a:t>hastalığı</a:t>
            </a:r>
            <a:r>
              <a:rPr lang="en-US" sz="2100" b="0" strike="noStrike" spc="-1" dirty="0" smtClean="0">
                <a:solidFill>
                  <a:srgbClr val="000000"/>
                </a:solidFill>
                <a:latin typeface="Calibri"/>
                <a:sym typeface="Wingdings"/>
              </a:rPr>
              <a:t></a:t>
            </a:r>
            <a:r>
              <a:rPr lang="en-US" sz="21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100" b="0" strike="noStrike" spc="-1" dirty="0" err="1" smtClean="0">
                <a:solidFill>
                  <a:srgbClr val="000000"/>
                </a:solidFill>
                <a:latin typeface="Calibri"/>
              </a:rPr>
              <a:t>Ailesel</a:t>
            </a:r>
            <a:r>
              <a:rPr lang="en-US" sz="21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100" b="0" strike="noStrike" spc="-1" dirty="0" err="1" smtClean="0">
                <a:solidFill>
                  <a:srgbClr val="000000"/>
                </a:solidFill>
                <a:latin typeface="Calibri"/>
              </a:rPr>
              <a:t>Hiperkolesterolemidir</a:t>
            </a:r>
            <a:r>
              <a:rPr lang="en-US" sz="2100" b="0" strike="noStrike" spc="-1" dirty="0" smtClean="0">
                <a:solidFill>
                  <a:srgbClr val="000000"/>
                </a:solidFill>
                <a:latin typeface="Calibri"/>
              </a:rPr>
              <a:t> (AH) </a:t>
            </a:r>
            <a:endParaRPr lang="tr-TR" sz="21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20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9" name="CustomShape 3"/>
          <p:cNvSpPr/>
          <p:nvPr/>
        </p:nvSpPr>
        <p:spPr>
          <a:xfrm>
            <a:off x="467640" y="195480"/>
            <a:ext cx="8208720" cy="86364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85850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Picture 3"/>
          <p:cNvPicPr/>
          <p:nvPr/>
        </p:nvPicPr>
        <p:blipFill>
          <a:blip r:embed="rId3"/>
          <a:stretch/>
        </p:blipFill>
        <p:spPr>
          <a:xfrm>
            <a:off x="370800" y="1059480"/>
            <a:ext cx="8461440" cy="3024000"/>
          </a:xfrm>
          <a:prstGeom prst="rect">
            <a:avLst/>
          </a:prstGeom>
          <a:ln>
            <a:noFill/>
          </a:ln>
        </p:spPr>
      </p:pic>
      <p:sp>
        <p:nvSpPr>
          <p:cNvPr id="304" name="CustomShape 1"/>
          <p:cNvSpPr/>
          <p:nvPr/>
        </p:nvSpPr>
        <p:spPr>
          <a:xfrm>
            <a:off x="7252920" y="4659840"/>
            <a:ext cx="129348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000000"/>
                </a:solidFill>
                <a:latin typeface="Calibri"/>
              </a:rPr>
              <a:t>2022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Calibri"/>
              </a:rPr>
              <a:t>UpToDate</a:t>
            </a:r>
            <a:endParaRPr lang="tr-TR" sz="14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Picture 4"/>
          <p:cNvPicPr/>
          <p:nvPr/>
        </p:nvPicPr>
        <p:blipFill>
          <a:blip r:embed="rId2"/>
          <a:stretch/>
        </p:blipFill>
        <p:spPr>
          <a:xfrm>
            <a:off x="395640" y="1599480"/>
            <a:ext cx="8496720" cy="2832840"/>
          </a:xfrm>
          <a:prstGeom prst="rect">
            <a:avLst/>
          </a:prstGeom>
          <a:ln>
            <a:round/>
          </a:ln>
        </p:spPr>
      </p:pic>
      <p:sp>
        <p:nvSpPr>
          <p:cNvPr id="308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0" strike="noStrike" spc="-1" dirty="0" err="1" smtClean="0">
                <a:solidFill>
                  <a:srgbClr val="FF0000"/>
                </a:solidFill>
                <a:latin typeface="Calibri"/>
              </a:rPr>
              <a:t>Ailesel</a:t>
            </a:r>
            <a:r>
              <a:rPr lang="en-US" sz="3200" b="0" strike="noStrike" spc="-1" dirty="0" smtClean="0">
                <a:solidFill>
                  <a:srgbClr val="FF0000"/>
                </a:solidFill>
                <a:latin typeface="Calibri"/>
              </a:rPr>
              <a:t> Dislipidemi</a:t>
            </a:r>
            <a:endParaRPr lang="tr-TR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3760" y="1599480"/>
            <a:ext cx="1686560" cy="28328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Picture 2"/>
          <p:cNvPicPr/>
          <p:nvPr/>
        </p:nvPicPr>
        <p:blipFill>
          <a:blip r:embed="rId3"/>
          <a:stretch/>
        </p:blipFill>
        <p:spPr>
          <a:xfrm>
            <a:off x="1043640" y="43200"/>
            <a:ext cx="7128360" cy="5099760"/>
          </a:xfrm>
          <a:prstGeom prst="rect">
            <a:avLst/>
          </a:prstGeom>
          <a:ln>
            <a:noFill/>
          </a:ln>
        </p:spPr>
      </p:pic>
      <p:pic>
        <p:nvPicPr>
          <p:cNvPr id="306" name="Picture 3"/>
          <p:cNvPicPr/>
          <p:nvPr/>
        </p:nvPicPr>
        <p:blipFill>
          <a:blip r:embed="rId4"/>
          <a:stretch/>
        </p:blipFill>
        <p:spPr>
          <a:xfrm rot="16200000">
            <a:off x="-1496520" y="2808000"/>
            <a:ext cx="3568320" cy="215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Picture 1"/>
          <p:cNvPicPr/>
          <p:nvPr/>
        </p:nvPicPr>
        <p:blipFill>
          <a:blip r:embed="rId3"/>
          <a:stretch/>
        </p:blipFill>
        <p:spPr>
          <a:xfrm>
            <a:off x="1282680" y="0"/>
            <a:ext cx="6571800" cy="5143320"/>
          </a:xfrm>
          <a:prstGeom prst="rect">
            <a:avLst/>
          </a:prstGeom>
          <a:ln>
            <a:noFill/>
          </a:ln>
        </p:spPr>
      </p:pic>
      <p:pic>
        <p:nvPicPr>
          <p:cNvPr id="310" name="Picture 2"/>
          <p:cNvPicPr/>
          <p:nvPr/>
        </p:nvPicPr>
        <p:blipFill>
          <a:blip r:embed="rId4"/>
          <a:stretch/>
        </p:blipFill>
        <p:spPr>
          <a:xfrm rot="16200000">
            <a:off x="-1496519" y="3078642"/>
            <a:ext cx="3568320" cy="215640"/>
          </a:xfrm>
          <a:prstGeom prst="rect">
            <a:avLst/>
          </a:prstGeom>
          <a:ln>
            <a:noFill/>
          </a:ln>
        </p:spPr>
      </p:pic>
      <p:sp>
        <p:nvSpPr>
          <p:cNvPr id="311" name="CustomShape 1"/>
          <p:cNvSpPr/>
          <p:nvPr/>
        </p:nvSpPr>
        <p:spPr>
          <a:xfrm>
            <a:off x="1331640" y="4299840"/>
            <a:ext cx="3384000" cy="791640"/>
          </a:xfrm>
          <a:prstGeom prst="roundRect">
            <a:avLst>
              <a:gd name="adj" fmla="val 16667"/>
            </a:avLst>
          </a:prstGeom>
          <a:noFill/>
          <a:ln w="19080">
            <a:solidFill>
              <a:srgbClr val="FF0000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" name="Rectangle 1"/>
          <p:cNvSpPr/>
          <p:nvPr/>
        </p:nvSpPr>
        <p:spPr>
          <a:xfrm>
            <a:off x="59551" y="141724"/>
            <a:ext cx="122312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b="1" spc="-1" dirty="0" err="1" smtClean="0">
                <a:solidFill>
                  <a:srgbClr val="000000"/>
                </a:solidFill>
                <a:latin typeface="Calibri"/>
                <a:cs typeface="Calibri"/>
              </a:rPr>
              <a:t>Dutch</a:t>
            </a:r>
            <a:r>
              <a:rPr lang="tr-TR" b="1" spc="-1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tr-TR" b="1" spc="-1" dirty="0" err="1" smtClean="0">
                <a:solidFill>
                  <a:srgbClr val="000000"/>
                </a:solidFill>
                <a:latin typeface="Calibri"/>
                <a:cs typeface="Calibri"/>
              </a:rPr>
              <a:t>lipid</a:t>
            </a:r>
            <a:r>
              <a:rPr lang="tr-TR" b="1" spc="-1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</a:p>
          <a:p>
            <a:r>
              <a:rPr lang="tr-TR" b="1" spc="-1" dirty="0" smtClean="0">
                <a:solidFill>
                  <a:srgbClr val="000000"/>
                </a:solidFill>
                <a:latin typeface="Calibri"/>
                <a:cs typeface="Calibri"/>
              </a:rPr>
              <a:t>kr</a:t>
            </a:r>
            <a:r>
              <a:rPr lang="tr-TR" b="1" spc="-1" dirty="0">
                <a:solidFill>
                  <a:srgbClr val="000000"/>
                </a:solidFill>
                <a:latin typeface="Calibri"/>
                <a:cs typeface="Calibri"/>
              </a:rPr>
              <a:t>i</a:t>
            </a:r>
            <a:r>
              <a:rPr lang="tr-TR" b="1" spc="-1" dirty="0" smtClean="0">
                <a:solidFill>
                  <a:srgbClr val="000000"/>
                </a:solidFill>
                <a:latin typeface="Calibri"/>
                <a:cs typeface="Calibri"/>
              </a:rPr>
              <a:t>terler</a:t>
            </a:r>
            <a:r>
              <a:rPr lang="en-US" b="1" dirty="0" err="1" smtClean="0">
                <a:latin typeface="Calibri"/>
                <a:cs typeface="Calibri"/>
              </a:rPr>
              <a:t>i</a:t>
            </a:r>
            <a:endParaRPr lang="tr-TR" b="1" spc="-1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4480" y="67869"/>
            <a:ext cx="1252571" cy="9328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9657" y="1878549"/>
            <a:ext cx="1238402" cy="7357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9657" y="3466530"/>
            <a:ext cx="1268087" cy="7085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8640" y="64000"/>
            <a:ext cx="7973060" cy="55934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			</a:t>
            </a:r>
            <a:r>
              <a:rPr lang="en-US" sz="2400" dirty="0" smtClean="0">
                <a:solidFill>
                  <a:srgbClr val="FF0000"/>
                </a:solidFill>
              </a:rPr>
              <a:t>Dislipidemi </a:t>
            </a:r>
            <a:r>
              <a:rPr lang="en-US" sz="2400" dirty="0" err="1" smtClean="0">
                <a:solidFill>
                  <a:srgbClr val="FF0000"/>
                </a:solidFill>
              </a:rPr>
              <a:t>Taraması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82" y="623340"/>
            <a:ext cx="7973060" cy="443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615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Picture 1"/>
          <p:cNvPicPr/>
          <p:nvPr/>
        </p:nvPicPr>
        <p:blipFill>
          <a:blip r:embed="rId3"/>
          <a:stretch/>
        </p:blipFill>
        <p:spPr>
          <a:xfrm>
            <a:off x="683640" y="87480"/>
            <a:ext cx="7558200" cy="2327760"/>
          </a:xfrm>
          <a:prstGeom prst="rect">
            <a:avLst/>
          </a:prstGeom>
          <a:ln>
            <a:noFill/>
          </a:ln>
        </p:spPr>
      </p:pic>
      <p:sp>
        <p:nvSpPr>
          <p:cNvPr id="317" name="CustomShape 1"/>
          <p:cNvSpPr/>
          <p:nvPr/>
        </p:nvSpPr>
        <p:spPr>
          <a:xfrm>
            <a:off x="827640" y="789480"/>
            <a:ext cx="1656000" cy="1457640"/>
          </a:xfrm>
          <a:prstGeom prst="roundRect">
            <a:avLst>
              <a:gd name="adj" fmla="val 16667"/>
            </a:avLst>
          </a:prstGeom>
          <a:noFill/>
          <a:ln w="19080">
            <a:solidFill>
              <a:srgbClr val="FF0000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8" name="CustomShape 2"/>
          <p:cNvSpPr/>
          <p:nvPr/>
        </p:nvSpPr>
        <p:spPr>
          <a:xfrm>
            <a:off x="827640" y="2355840"/>
            <a:ext cx="7272360" cy="1187640"/>
          </a:xfrm>
          <a:prstGeom prst="rect">
            <a:avLst/>
          </a:prstGeom>
          <a:gradFill rotWithShape="0">
            <a:gsLst>
              <a:gs pos="0">
                <a:srgbClr val="D0D0D0"/>
              </a:gs>
              <a:gs pos="100000">
                <a:srgbClr val="EDEDED"/>
              </a:gs>
            </a:gsLst>
            <a:lin ang="16200000"/>
          </a:gradFill>
          <a:ln>
            <a:round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 err="1">
                <a:solidFill>
                  <a:srgbClr val="000000"/>
                </a:solidFill>
                <a:latin typeface="Calibri"/>
              </a:rPr>
              <a:t>ApoB</a:t>
            </a:r>
            <a:r>
              <a:rPr lang="en-US" sz="1800" b="1" strike="noStrike" spc="-1" dirty="0">
                <a:solidFill>
                  <a:srgbClr val="FF6600"/>
                </a:solidFill>
                <a:latin typeface="Zapf Dingbats"/>
                <a:ea typeface="Zapf Dingbats"/>
              </a:rPr>
              <a:t>★★★★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Apo A-1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Apo B/Apo A-1, Total-K/HDL-K ve non-HDL-K/HDL-K </a:t>
            </a:r>
            <a:r>
              <a:rPr lang="en-US" sz="1800" b="1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oranları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Lipoprotein(a) </a:t>
            </a:r>
            <a:r>
              <a:rPr lang="en-US" sz="1800" b="1" strike="noStrike" spc="-1" dirty="0">
                <a:solidFill>
                  <a:srgbClr val="FF6600"/>
                </a:solidFill>
                <a:latin typeface="Zapf Dingbats"/>
                <a:ea typeface="Zapf Dingbats"/>
              </a:rPr>
              <a:t>★★★★</a:t>
            </a:r>
            <a:endParaRPr lang="tr-TR" sz="1800" b="0" strike="noStrike" spc="-1" dirty="0">
              <a:latin typeface="Arial"/>
            </a:endParaRPr>
          </a:p>
        </p:txBody>
      </p:sp>
      <p:sp>
        <p:nvSpPr>
          <p:cNvPr id="319" name="CustomShape 3"/>
          <p:cNvSpPr/>
          <p:nvPr/>
        </p:nvSpPr>
        <p:spPr>
          <a:xfrm>
            <a:off x="2416915" y="2351972"/>
            <a:ext cx="3212749" cy="479314"/>
          </a:xfrm>
          <a:prstGeom prst="roundRect">
            <a:avLst>
              <a:gd name="adj" fmla="val 50000"/>
            </a:avLst>
          </a:prstGeom>
          <a:solidFill>
            <a:srgbClr val="FFFF00">
              <a:alpha val="35000"/>
            </a:srgbClr>
          </a:solidFill>
          <a:ln w="38160">
            <a:solidFill>
              <a:schemeClr val="tx1">
                <a:alpha val="0"/>
              </a:schemeClr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0" strike="noStrike" spc="-1" baseline="30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    </a:t>
            </a:r>
            <a:endParaRPr lang="tr-TR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3200" b="0" strike="noStrike" spc="-1" baseline="30000" dirty="0">
                <a:solidFill>
                  <a:srgbClr val="000000"/>
                </a:solidFill>
                <a:latin typeface="Calibri"/>
              </a:rPr>
              <a:t>     </a:t>
            </a:r>
            <a:endParaRPr lang="tr-TR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b="1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en-US" b="1" strike="noStrike" spc="-1" dirty="0" smtClean="0">
                <a:solidFill>
                  <a:srgbClr val="000000"/>
                </a:solidFill>
                <a:latin typeface="Calibri"/>
              </a:rPr>
              <a:t>Non</a:t>
            </a:r>
            <a:r>
              <a:rPr lang="en-US" b="1" strike="noStrike" spc="-1" dirty="0">
                <a:solidFill>
                  <a:srgbClr val="000000"/>
                </a:solidFill>
                <a:latin typeface="Calibri"/>
              </a:rPr>
              <a:t>-(HDL-K) =TK-(HDL-K)</a:t>
            </a:r>
            <a:endParaRPr lang="tr-TR" b="1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3200" b="0" strike="noStrike" spc="-1" baseline="30000" dirty="0">
                <a:solidFill>
                  <a:srgbClr val="000000"/>
                </a:solidFill>
                <a:latin typeface="Calibri"/>
              </a:rPr>
              <a:t>	</a:t>
            </a:r>
            <a:endParaRPr lang="tr-TR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3200" b="0" strike="noStrike" spc="-1" dirty="0">
              <a:latin typeface="Arial"/>
            </a:endParaRPr>
          </a:p>
        </p:txBody>
      </p:sp>
      <p:sp>
        <p:nvSpPr>
          <p:cNvPr id="320" name="CustomShape 4"/>
          <p:cNvSpPr/>
          <p:nvPr/>
        </p:nvSpPr>
        <p:spPr>
          <a:xfrm>
            <a:off x="683640" y="3982145"/>
            <a:ext cx="7560360" cy="522789"/>
          </a:xfrm>
          <a:prstGeom prst="roundRect">
            <a:avLst>
              <a:gd name="adj" fmla="val 16667"/>
            </a:avLst>
          </a:prstGeom>
          <a:noFill/>
          <a:ln w="38160">
            <a:solidFill>
              <a:schemeClr val="accent2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Non-(HDL-K) </a:t>
            </a:r>
            <a:r>
              <a:rPr lang="en-US" sz="2400" b="0" strike="noStrike" spc="-1" baseline="30000" dirty="0" err="1">
                <a:solidFill>
                  <a:srgbClr val="000000"/>
                </a:solidFill>
                <a:latin typeface="Calibri"/>
              </a:rPr>
              <a:t>ölçümü</a:t>
            </a: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 Apo B </a:t>
            </a:r>
            <a:r>
              <a:rPr lang="en-US" sz="2400" b="0" strike="noStrike" spc="-1" baseline="30000" dirty="0" err="1">
                <a:solidFill>
                  <a:srgbClr val="000000"/>
                </a:solidFill>
                <a:latin typeface="Calibri"/>
              </a:rPr>
              <a:t>ile</a:t>
            </a: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baseline="30000" dirty="0" err="1">
                <a:solidFill>
                  <a:srgbClr val="000000"/>
                </a:solidFill>
                <a:latin typeface="Calibri"/>
              </a:rPr>
              <a:t>işaretli</a:t>
            </a: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baseline="30000" dirty="0" err="1">
                <a:solidFill>
                  <a:srgbClr val="000000"/>
                </a:solidFill>
                <a:latin typeface="Calibri"/>
              </a:rPr>
              <a:t>plazmadaki</a:t>
            </a: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baseline="30000" dirty="0" err="1">
                <a:solidFill>
                  <a:srgbClr val="000000"/>
                </a:solidFill>
                <a:latin typeface="Calibri"/>
              </a:rPr>
              <a:t>tüm</a:t>
            </a: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baseline="30000" dirty="0" err="1">
                <a:solidFill>
                  <a:srgbClr val="000000"/>
                </a:solidFill>
                <a:latin typeface="Calibri"/>
              </a:rPr>
              <a:t>aterojenik</a:t>
            </a: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baseline="30000" dirty="0" err="1">
                <a:solidFill>
                  <a:srgbClr val="000000"/>
                </a:solidFill>
                <a:latin typeface="Calibri"/>
              </a:rPr>
              <a:t>lipoproteinleri</a:t>
            </a: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baseline="30000" dirty="0" err="1">
                <a:solidFill>
                  <a:srgbClr val="000000"/>
                </a:solidFill>
                <a:latin typeface="Calibri"/>
              </a:rPr>
              <a:t>gösterir</a:t>
            </a:r>
            <a:endParaRPr lang="tr-TR" sz="24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CustomShape 1"/>
          <p:cNvSpPr/>
          <p:nvPr/>
        </p:nvSpPr>
        <p:spPr>
          <a:xfrm>
            <a:off x="5454720" y="4683385"/>
            <a:ext cx="3376611" cy="2755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baseline="30000" dirty="0">
                <a:latin typeface="Calibri"/>
              </a:rPr>
              <a:t>TEMD DİSLİPİDEMİ TANI ve TEDAVİ KILAVUZU </a:t>
            </a:r>
            <a:r>
              <a:rPr lang="en-US" sz="1800" b="0" strike="noStrike" spc="-1" baseline="30000" dirty="0" smtClean="0">
                <a:latin typeface="Calibri"/>
              </a:rPr>
              <a:t>2021</a:t>
            </a:r>
            <a:endParaRPr lang="tr-TR" sz="1800" b="0" strike="noStrike" spc="-1" dirty="0">
              <a:latin typeface="Arial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95113526"/>
              </p:ext>
            </p:extLst>
          </p:nvPr>
        </p:nvGraphicFramePr>
        <p:xfrm>
          <a:off x="1503680" y="201728"/>
          <a:ext cx="5232400" cy="1289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432" y="1558909"/>
            <a:ext cx="8494669" cy="312447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42740" y="4693029"/>
            <a:ext cx="1681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-1" dirty="0" err="1" smtClean="0">
                <a:solidFill>
                  <a:srgbClr val="000000"/>
                </a:solidFill>
                <a:latin typeface="Calibri"/>
                <a:ea typeface="Zapf Dingbats"/>
              </a:rPr>
              <a:t>Lp</a:t>
            </a:r>
            <a:r>
              <a:rPr lang="en-US" b="1" spc="-1" dirty="0" smtClean="0">
                <a:solidFill>
                  <a:srgbClr val="000000"/>
                </a:solidFill>
                <a:latin typeface="Calibri"/>
                <a:ea typeface="Zapf Dingbats"/>
              </a:rPr>
              <a:t>(</a:t>
            </a:r>
            <a:r>
              <a:rPr lang="en-US" b="1" spc="-1" dirty="0">
                <a:solidFill>
                  <a:srgbClr val="000000"/>
                </a:solidFill>
                <a:latin typeface="Calibri"/>
                <a:ea typeface="Zapf Dingbats"/>
              </a:rPr>
              <a:t>a</a:t>
            </a:r>
            <a:r>
              <a:rPr lang="en-US" b="1" spc="-1" dirty="0" smtClean="0">
                <a:solidFill>
                  <a:srgbClr val="000000"/>
                </a:solidFill>
                <a:latin typeface="Calibri"/>
                <a:ea typeface="Zapf Dingbats"/>
              </a:rPr>
              <a:t>)&lt;50 mg/</a:t>
            </a:r>
            <a:r>
              <a:rPr lang="en-US" b="1" spc="-1" dirty="0" err="1" smtClean="0">
                <a:solidFill>
                  <a:srgbClr val="000000"/>
                </a:solidFill>
                <a:latin typeface="Calibri"/>
                <a:ea typeface="Zapf Dingbats"/>
              </a:rPr>
              <a:t>dL</a:t>
            </a:r>
            <a:r>
              <a:rPr lang="en-US" b="1" spc="-1" dirty="0" smtClean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378093" y="4704382"/>
            <a:ext cx="2866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-1" dirty="0" smtClean="0">
                <a:solidFill>
                  <a:srgbClr val="000000"/>
                </a:solidFill>
                <a:latin typeface="Calibri"/>
              </a:rPr>
              <a:t>Non-HDL-K=</a:t>
            </a:r>
            <a:r>
              <a:rPr lang="en-US" b="1" spc="-1" dirty="0" err="1" smtClean="0">
                <a:solidFill>
                  <a:srgbClr val="000000"/>
                </a:solidFill>
                <a:latin typeface="Calibri"/>
              </a:rPr>
              <a:t>Hedef</a:t>
            </a:r>
            <a:r>
              <a:rPr lang="en-US" b="1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b="1" spc="-1" dirty="0">
                <a:solidFill>
                  <a:srgbClr val="000000"/>
                </a:solidFill>
                <a:latin typeface="Calibri"/>
              </a:rPr>
              <a:t>LDL-K+30 </a:t>
            </a:r>
            <a:endParaRPr lang="en-US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solidFill>
            <a:srgbClr val="FFFFFF"/>
          </a:solidFill>
          <a:ln w="25560">
            <a:solidFill>
              <a:srgbClr val="C0504D"/>
            </a:solidFill>
            <a:round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</a:rPr>
              <a:t>LDL-K düzeylerindeki her 1 mmol/L (40 mg/dl) azalmanın KVH sıklığında %20-22’lik rölatif risk azalmasına neden olduğunu gösterilmiştir</a:t>
            </a:r>
            <a:r>
              <a:t/>
            </a:r>
            <a:br/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4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fontScale="75000" lnSpcReduction="20000"/>
          </a:bodyPr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FF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FF0000"/>
                </a:solidFill>
                <a:latin typeface="Calibri"/>
              </a:rPr>
              <a:t>Cholesterol Treatment </a:t>
            </a:r>
            <a:r>
              <a:rPr lang="en-US" sz="2400" b="0" strike="noStrike" spc="-1" dirty="0" err="1">
                <a:solidFill>
                  <a:srgbClr val="FF0000"/>
                </a:solidFill>
                <a:latin typeface="Calibri"/>
              </a:rPr>
              <a:t>Trialists</a:t>
            </a:r>
            <a:r>
              <a:rPr lang="en-US" sz="2400" b="0" strike="noStrike" spc="-1" dirty="0">
                <a:solidFill>
                  <a:srgbClr val="FF0000"/>
                </a:solidFill>
                <a:latin typeface="Calibri"/>
              </a:rPr>
              <a:t> (CTT) meta-analysis 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&gt;170 000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katılımcı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27 RCTs 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22</a:t>
            </a:r>
            <a:r>
              <a:rPr lang="en-US" sz="2400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Standart  statin vs. control / 5</a:t>
            </a:r>
            <a:r>
              <a:rPr lang="en-US" sz="2400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more vs. less intensive statin 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LDL-K 1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mmol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/L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azalma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statin/more statin 5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yılda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 major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vaskuler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olay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(non-fatal MI, KAH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ölüm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) %21,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koroner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 smtClean="0">
                <a:solidFill>
                  <a:srgbClr val="000000"/>
                </a:solidFill>
                <a:latin typeface="Calibri"/>
              </a:rPr>
              <a:t>revaskülarizasyon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%24, major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koroner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olay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%24, KVH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ölüm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%20, stroke %15 ve total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mortalitede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10%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azalma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FF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FF0000"/>
                </a:solidFill>
                <a:latin typeface="Calibri"/>
              </a:rPr>
              <a:t>Coronary Prevention Study (WOSCOPS)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Bu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çalışmanın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20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yıl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boyunca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tüm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nedenlere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bağlı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ölümlerde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% 18'lik </a:t>
            </a:r>
            <a:r>
              <a:rPr lang="en-US" sz="2400" b="0" strike="noStrike" spc="-1" dirty="0" err="1" smtClean="0">
                <a:solidFill>
                  <a:srgbClr val="000000"/>
                </a:solidFill>
                <a:latin typeface="Calibri"/>
              </a:rPr>
              <a:t>azalma</a:t>
            </a:r>
            <a:endParaRPr lang="en-US" sz="2400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</a:rPr>
              <a:t>DM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olmayan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ve 10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yıllık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tahmini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ASKVH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riski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&lt;% 7.5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olan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bireylerin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bile statin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tedavisinden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fayda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gördüğünü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gösterdi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1"/>
          <p:cNvGraphicFramePr/>
          <p:nvPr>
            <p:extLst>
              <p:ext uri="{D42A27DB-BD31-4B8C-83A1-F6EECF244321}">
                <p14:modId xmlns:p14="http://schemas.microsoft.com/office/powerpoint/2010/main" val="3742718734"/>
              </p:ext>
            </p:extLst>
          </p:nvPr>
        </p:nvGraphicFramePr>
        <p:xfrm>
          <a:off x="419863" y="507628"/>
          <a:ext cx="7200360" cy="38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9703" y="3132667"/>
            <a:ext cx="3296355" cy="1948153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7149629" y="2822222"/>
            <a:ext cx="0" cy="413926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556963" y="2822222"/>
            <a:ext cx="592666" cy="0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0" name="TextShape 2"/>
          <p:cNvSpPr txBox="1"/>
          <p:nvPr/>
        </p:nvSpPr>
        <p:spPr>
          <a:xfrm>
            <a:off x="457200" y="560536"/>
            <a:ext cx="8229240" cy="182894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343080" indent="-342720" algn="ctr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8000" b="0" strike="noStrike" spc="-1" dirty="0">
                <a:solidFill>
                  <a:srgbClr val="000000"/>
                </a:solidFill>
                <a:latin typeface="Calibri"/>
              </a:rPr>
              <a:t>Dislipidemi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</a:rPr>
              <a:t>taraması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</a:rPr>
              <a:t>ile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</a:rPr>
              <a:t>gelecekteki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</a:rPr>
              <a:t>kardiyovasküler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</a:rPr>
              <a:t>hastalık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</a:rPr>
              <a:t> (KVH) </a:t>
            </a:r>
            <a:r>
              <a:rPr lang="en-US" sz="8000" b="0" strike="noStrike" spc="-1" dirty="0" err="1" smtClean="0">
                <a:solidFill>
                  <a:srgbClr val="000000"/>
                </a:solidFill>
                <a:latin typeface="Calibri"/>
              </a:rPr>
              <a:t>riskini</a:t>
            </a:r>
            <a:r>
              <a:rPr lang="en-US" sz="8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8000" b="0" strike="noStrike" spc="-1" dirty="0" err="1" smtClean="0">
                <a:solidFill>
                  <a:srgbClr val="000000"/>
                </a:solidFill>
                <a:latin typeface="Calibri"/>
              </a:rPr>
              <a:t>hesaplamak</a:t>
            </a:r>
            <a:r>
              <a:rPr lang="en-US" sz="8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</a:rPr>
              <a:t>mümkündür</a:t>
            </a:r>
            <a:endParaRPr lang="tr-TR" sz="80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</a:pPr>
            <a:endParaRPr lang="tr-TR" sz="8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8000" b="0" strike="noStrike" spc="-1" dirty="0">
                <a:solidFill>
                  <a:srgbClr val="000000"/>
                </a:solidFill>
                <a:latin typeface="Calibri"/>
              </a:rPr>
              <a:t>SCORE, PROCAM, QRISK, WHO/ISH, Reynolds Risk Score, Framingham</a:t>
            </a:r>
            <a:endParaRPr lang="tr-TR" sz="80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						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	</a:t>
            </a:r>
            <a:endParaRPr lang="tr-TR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1" name="CustomShape 3"/>
          <p:cNvSpPr/>
          <p:nvPr/>
        </p:nvSpPr>
        <p:spPr>
          <a:xfrm>
            <a:off x="4327407" y="2705608"/>
            <a:ext cx="254001" cy="84098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3" name="CustomShape 5"/>
          <p:cNvSpPr/>
          <p:nvPr/>
        </p:nvSpPr>
        <p:spPr>
          <a:xfrm>
            <a:off x="2628010" y="3846135"/>
            <a:ext cx="3672000" cy="917640"/>
          </a:xfrm>
          <a:prstGeom prst="roundRect">
            <a:avLst>
              <a:gd name="adj" fmla="val 16667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2800" b="1" spc="-1" dirty="0" smtClean="0">
                <a:solidFill>
                  <a:srgbClr val="000000"/>
                </a:solidFill>
                <a:latin typeface="Calibri"/>
              </a:rPr>
              <a:t>SCORE</a:t>
            </a:r>
            <a:endParaRPr lang="tr-TR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Systematic Coronary Risk Estimation</a:t>
            </a:r>
            <a:endParaRPr lang="tr-TR" sz="24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4"/>
          <p:cNvPicPr/>
          <p:nvPr/>
        </p:nvPicPr>
        <p:blipFill>
          <a:blip r:embed="rId3"/>
          <a:stretch/>
        </p:blipFill>
        <p:spPr>
          <a:xfrm>
            <a:off x="21240" y="411480"/>
            <a:ext cx="4559040" cy="3847680"/>
          </a:xfrm>
          <a:prstGeom prst="rect">
            <a:avLst/>
          </a:prstGeom>
          <a:ln>
            <a:noFill/>
          </a:ln>
        </p:spPr>
      </p:pic>
      <p:pic>
        <p:nvPicPr>
          <p:cNvPr id="335" name="Picture 5"/>
          <p:cNvPicPr/>
          <p:nvPr/>
        </p:nvPicPr>
        <p:blipFill>
          <a:blip r:embed="rId4"/>
          <a:stretch/>
        </p:blipFill>
        <p:spPr>
          <a:xfrm>
            <a:off x="4317840" y="411480"/>
            <a:ext cx="4825800" cy="3914280"/>
          </a:xfrm>
          <a:prstGeom prst="rect">
            <a:avLst/>
          </a:prstGeom>
          <a:ln>
            <a:noFill/>
          </a:ln>
        </p:spPr>
      </p:pic>
      <p:pic>
        <p:nvPicPr>
          <p:cNvPr id="336" name="Picture 6"/>
          <p:cNvPicPr/>
          <p:nvPr/>
        </p:nvPicPr>
        <p:blipFill>
          <a:blip r:embed="rId5"/>
          <a:stretch/>
        </p:blipFill>
        <p:spPr>
          <a:xfrm>
            <a:off x="1866960" y="1752480"/>
            <a:ext cx="5409720" cy="1628280"/>
          </a:xfrm>
          <a:prstGeom prst="rect">
            <a:avLst/>
          </a:prstGeom>
          <a:ln>
            <a:noFill/>
          </a:ln>
        </p:spPr>
      </p:pic>
      <p:sp>
        <p:nvSpPr>
          <p:cNvPr id="337" name="CustomShape 1"/>
          <p:cNvSpPr/>
          <p:nvPr/>
        </p:nvSpPr>
        <p:spPr>
          <a:xfrm>
            <a:off x="771480" y="4731840"/>
            <a:ext cx="21211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baseline="30000">
                <a:solidFill>
                  <a:srgbClr val="000000"/>
                </a:solidFill>
                <a:latin typeface="Calibri"/>
              </a:rPr>
              <a:t>Cholesterol: 1 mmol/L=38.67 mg/dL</a:t>
            </a:r>
            <a:endParaRPr lang="tr-TR" sz="1800" b="0" strike="noStrike" spc="-1">
              <a:latin typeface="Arial"/>
            </a:endParaRPr>
          </a:p>
        </p:txBody>
      </p:sp>
      <p:sp>
        <p:nvSpPr>
          <p:cNvPr id="338" name="CustomShape 2"/>
          <p:cNvSpPr/>
          <p:nvPr/>
        </p:nvSpPr>
        <p:spPr>
          <a:xfrm>
            <a:off x="5292000" y="3165840"/>
            <a:ext cx="719640" cy="215640"/>
          </a:xfrm>
          <a:prstGeom prst="round2DiagRect">
            <a:avLst>
              <a:gd name="adj1" fmla="val 16667"/>
              <a:gd name="adj2" fmla="val 0"/>
            </a:avLst>
          </a:prstGeom>
          <a:noFill/>
          <a:ln w="25560">
            <a:solidFill>
              <a:srgbClr val="12A121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Picture 2"/>
          <p:cNvPicPr/>
          <p:nvPr/>
        </p:nvPicPr>
        <p:blipFill>
          <a:blip r:embed="rId2"/>
          <a:stretch/>
        </p:blipFill>
        <p:spPr>
          <a:xfrm>
            <a:off x="1257480" y="0"/>
            <a:ext cx="5743080" cy="4938480"/>
          </a:xfrm>
          <a:prstGeom prst="rect">
            <a:avLst/>
          </a:prstGeom>
          <a:ln w="9360">
            <a:noFill/>
          </a:ln>
        </p:spPr>
      </p:pic>
      <p:sp>
        <p:nvSpPr>
          <p:cNvPr id="340" name="CustomShape 1"/>
          <p:cNvSpPr/>
          <p:nvPr/>
        </p:nvSpPr>
        <p:spPr>
          <a:xfrm>
            <a:off x="155520" y="-108360"/>
            <a:ext cx="30456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1" name="CustomShape 2"/>
          <p:cNvSpPr/>
          <p:nvPr/>
        </p:nvSpPr>
        <p:spPr>
          <a:xfrm>
            <a:off x="155520" y="-108360"/>
            <a:ext cx="30456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2" name="CustomShape 3"/>
          <p:cNvSpPr/>
          <p:nvPr/>
        </p:nvSpPr>
        <p:spPr>
          <a:xfrm>
            <a:off x="155520" y="-108360"/>
            <a:ext cx="30456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43" name="Picture 9"/>
          <p:cNvPicPr/>
          <p:nvPr/>
        </p:nvPicPr>
        <p:blipFill>
          <a:blip r:embed="rId3"/>
          <a:stretch/>
        </p:blipFill>
        <p:spPr>
          <a:xfrm>
            <a:off x="6572160" y="4286160"/>
            <a:ext cx="2400120" cy="721080"/>
          </a:xfrm>
          <a:prstGeom prst="rect">
            <a:avLst/>
          </a:prstGeom>
          <a:ln w="9360">
            <a:noFill/>
          </a:ln>
        </p:spPr>
      </p:pic>
      <p:sp>
        <p:nvSpPr>
          <p:cNvPr id="344" name="CustomShape 4"/>
          <p:cNvSpPr/>
          <p:nvPr/>
        </p:nvSpPr>
        <p:spPr>
          <a:xfrm>
            <a:off x="5940000" y="2895840"/>
            <a:ext cx="2520000" cy="1187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&lt;%1 düşük riskli </a:t>
            </a:r>
            <a:endParaRPr lang="tr-T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%1-4 orta riskli </a:t>
            </a:r>
            <a:endParaRPr lang="tr-T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%5-9 yüksek riskli </a:t>
            </a:r>
            <a:endParaRPr lang="tr-T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ＭＳ ゴシック"/>
              </a:rPr>
              <a:t>≥%10 çok yüksek riskli</a:t>
            </a:r>
            <a:endParaRPr lang="tr-TR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Picture 2"/>
          <p:cNvPicPr/>
          <p:nvPr/>
        </p:nvPicPr>
        <p:blipFill>
          <a:blip r:embed="rId2"/>
          <a:stretch/>
        </p:blipFill>
        <p:spPr>
          <a:xfrm>
            <a:off x="899640" y="141480"/>
            <a:ext cx="7128360" cy="4797000"/>
          </a:xfrm>
          <a:prstGeom prst="rect">
            <a:avLst/>
          </a:prstGeom>
          <a:ln w="9360">
            <a:noFill/>
          </a:ln>
        </p:spPr>
      </p:pic>
      <p:sp>
        <p:nvSpPr>
          <p:cNvPr id="348" name="CustomShape 1"/>
          <p:cNvSpPr/>
          <p:nvPr/>
        </p:nvSpPr>
        <p:spPr>
          <a:xfrm>
            <a:off x="4356000" y="2301840"/>
            <a:ext cx="287640" cy="269640"/>
          </a:xfrm>
          <a:prstGeom prst="ellipse">
            <a:avLst/>
          </a:prstGeom>
          <a:noFill/>
          <a:ln w="38160">
            <a:solidFill>
              <a:schemeClr val="accent1">
                <a:shade val="95000"/>
                <a:satMod val="105000"/>
                <a:alpha val="0"/>
              </a:schemeClr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" name="CustomShape 2"/>
          <p:cNvSpPr/>
          <p:nvPr/>
        </p:nvSpPr>
        <p:spPr>
          <a:xfrm>
            <a:off x="4428000" y="2409840"/>
            <a:ext cx="215640" cy="215640"/>
          </a:xfrm>
          <a:prstGeom prst="frame">
            <a:avLst>
              <a:gd name="adj1" fmla="val 12500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0" name="CustomShape 3"/>
          <p:cNvSpPr/>
          <p:nvPr/>
        </p:nvSpPr>
        <p:spPr>
          <a:xfrm>
            <a:off x="5940000" y="3813840"/>
            <a:ext cx="215640" cy="215640"/>
          </a:xfrm>
          <a:prstGeom prst="frame">
            <a:avLst>
              <a:gd name="adj1" fmla="val 12500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CustomShape 1"/>
          <p:cNvSpPr/>
          <p:nvPr/>
        </p:nvSpPr>
        <p:spPr>
          <a:xfrm>
            <a:off x="5430600" y="4785840"/>
            <a:ext cx="181758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40" y="72865"/>
            <a:ext cx="7909430" cy="49873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387609" y="2368424"/>
            <a:ext cx="4746648" cy="342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Picture Placeholder 4"/>
          <p:cNvPicPr/>
          <p:nvPr/>
        </p:nvPicPr>
        <p:blipFill>
          <a:blip r:embed="rId2"/>
          <a:srcRect l="1186" r="1186"/>
          <a:stretch/>
        </p:blipFill>
        <p:spPr>
          <a:xfrm>
            <a:off x="284040" y="1512720"/>
            <a:ext cx="8573760" cy="3282840"/>
          </a:xfrm>
          <a:prstGeom prst="rect">
            <a:avLst/>
          </a:prstGeom>
          <a:ln>
            <a:noFill/>
          </a:ln>
        </p:spPr>
      </p:pic>
      <p:sp>
        <p:nvSpPr>
          <p:cNvPr id="357" name="TextShape 1"/>
          <p:cNvSpPr txBox="1"/>
          <p:nvPr/>
        </p:nvSpPr>
        <p:spPr>
          <a:xfrm>
            <a:off x="418680" y="333720"/>
            <a:ext cx="7810560" cy="50976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 anchor="b">
            <a:noAutofit/>
          </a:bodyPr>
          <a:lstStyle/>
          <a:p>
            <a:pPr>
              <a:lnSpc>
                <a:spcPts val="4601"/>
              </a:lnSpc>
            </a:pPr>
            <a:r>
              <a:rPr lang="en-US" sz="2400" b="0" strike="noStrike" spc="-1" dirty="0" err="1">
                <a:solidFill>
                  <a:srgbClr val="FF0000"/>
                </a:solidFill>
                <a:latin typeface="Calibri"/>
              </a:rPr>
              <a:t>Kardiyovasküler</a:t>
            </a:r>
            <a:r>
              <a:rPr lang="en-US" sz="24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FF0000"/>
                </a:solidFill>
                <a:latin typeface="Calibri"/>
              </a:rPr>
              <a:t>hastalıkların</a:t>
            </a:r>
            <a:r>
              <a:rPr lang="en-US" sz="24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FF0000"/>
                </a:solidFill>
                <a:latin typeface="Calibri"/>
              </a:rPr>
              <a:t>önlenmesi</a:t>
            </a:r>
            <a:r>
              <a:rPr lang="en-US" sz="24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FF0000"/>
                </a:solidFill>
                <a:latin typeface="Calibri"/>
              </a:rPr>
              <a:t>için</a:t>
            </a:r>
            <a:r>
              <a:rPr lang="en-US" sz="2400" b="0" strike="noStrike" spc="-1" dirty="0">
                <a:solidFill>
                  <a:srgbClr val="FF0000"/>
                </a:solidFill>
                <a:latin typeface="Calibri"/>
              </a:rPr>
              <a:t> 	</a:t>
            </a:r>
            <a:r>
              <a:rPr lang="en-US" sz="2400" b="0" strike="noStrike" spc="-1" dirty="0" err="1">
                <a:solidFill>
                  <a:srgbClr val="FF0000"/>
                </a:solidFill>
                <a:latin typeface="Calibri"/>
              </a:rPr>
              <a:t>tedavi</a:t>
            </a:r>
            <a:r>
              <a:rPr lang="en-US" sz="24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FF0000"/>
                </a:solidFill>
                <a:latin typeface="Calibri"/>
              </a:rPr>
              <a:t>hedefleri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8" name="CustomShape 2"/>
          <p:cNvSpPr/>
          <p:nvPr/>
        </p:nvSpPr>
        <p:spPr>
          <a:xfrm>
            <a:off x="323640" y="1563480"/>
            <a:ext cx="8424720" cy="86364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9" name="CustomShape 3"/>
          <p:cNvSpPr/>
          <p:nvPr/>
        </p:nvSpPr>
        <p:spPr>
          <a:xfrm>
            <a:off x="323640" y="4587840"/>
            <a:ext cx="8424720" cy="22392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graphicFrame>
        <p:nvGraphicFramePr>
          <p:cNvPr id="360" name="Table 4"/>
          <p:cNvGraphicFramePr/>
          <p:nvPr>
            <p:extLst>
              <p:ext uri="{D42A27DB-BD31-4B8C-83A1-F6EECF244321}">
                <p14:modId xmlns:p14="http://schemas.microsoft.com/office/powerpoint/2010/main" val="1064726882"/>
              </p:ext>
            </p:extLst>
          </p:nvPr>
        </p:nvGraphicFramePr>
        <p:xfrm>
          <a:off x="1043640" y="843480"/>
          <a:ext cx="7056360" cy="3200400"/>
        </p:xfrm>
        <a:graphic>
          <a:graphicData uri="http://schemas.openxmlformats.org/drawingml/2006/table">
            <a:tbl>
              <a:tblPr/>
              <a:tblGrid>
                <a:gridCol w="1411200"/>
                <a:gridCol w="1411200"/>
                <a:gridCol w="1411200"/>
                <a:gridCol w="1411200"/>
                <a:gridCol w="1411560"/>
              </a:tblGrid>
              <a:tr h="5724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Çok yüksek risk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Yüksek risk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Orta risk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Düşük risk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LDL-K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&lt;55 mg/</a:t>
                      </a:r>
                      <a:r>
                        <a:rPr lang="en-US" sz="1800" b="0" strike="noStrike" spc="-1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dL</a:t>
                      </a:r>
                      <a:endParaRPr lang="en-US" sz="1800" b="0" strike="noStrike" spc="-1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800" b="0" strike="noStrike" spc="-1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r>
                        <a:rPr lang="tr-TR" sz="1800" b="0" strike="noStrike" spc="-1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  <a:sym typeface="Wingdings"/>
                        </a:rPr>
                        <a:t> </a:t>
                      </a:r>
                      <a:r>
                        <a:rPr lang="tr-TR" sz="1800" b="0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  <a:sym typeface="Wingdings"/>
                        </a:rPr>
                        <a:t>≥%</a:t>
                      </a:r>
                      <a:r>
                        <a:rPr lang="tr-TR" sz="1800" b="0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  <a:sym typeface="Wingdings"/>
                        </a:rPr>
                        <a:t>50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&lt;70 mg/dL</a:t>
                      </a:r>
                      <a:endParaRPr lang="tr-T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&lt;100 mg/dL</a:t>
                      </a:r>
                      <a:endParaRPr lang="tr-T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&lt;116 mg/dL</a:t>
                      </a:r>
                      <a:endParaRPr lang="tr-T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Non-LDL-K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&lt;85 mg/dL</a:t>
                      </a:r>
                      <a:endParaRPr lang="tr-T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&lt;100 mg/dL</a:t>
                      </a:r>
                      <a:endParaRPr lang="tr-T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&lt;130 mg/dL</a:t>
                      </a:r>
                      <a:endParaRPr lang="tr-T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ApoB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&lt;65 mg/dL</a:t>
                      </a:r>
                      <a:endParaRPr lang="tr-T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&lt;80 mg/dL</a:t>
                      </a:r>
                      <a:endParaRPr lang="tr-T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&lt;100 mg/dL</a:t>
                      </a:r>
                      <a:endParaRPr lang="tr-T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TG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&lt;150 mg/</a:t>
                      </a: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dL</a:t>
                      </a:r>
                      <a:endParaRPr lang="tr-TR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 additive="repl">
                                        <p:cTn id="8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Picture 1"/>
          <p:cNvPicPr/>
          <p:nvPr/>
        </p:nvPicPr>
        <p:blipFill>
          <a:blip r:embed="rId2"/>
          <a:stretch/>
        </p:blipFill>
        <p:spPr>
          <a:xfrm>
            <a:off x="16200" y="843480"/>
            <a:ext cx="9143640" cy="3564000"/>
          </a:xfrm>
          <a:prstGeom prst="rect">
            <a:avLst/>
          </a:prstGeom>
          <a:ln>
            <a:noFill/>
          </a:ln>
        </p:spPr>
      </p:pic>
      <p:sp>
        <p:nvSpPr>
          <p:cNvPr id="362" name="Line 1"/>
          <p:cNvSpPr/>
          <p:nvPr/>
        </p:nvSpPr>
        <p:spPr>
          <a:xfrm>
            <a:off x="971280" y="1977480"/>
            <a:ext cx="720360" cy="0"/>
          </a:xfrm>
          <a:prstGeom prst="line">
            <a:avLst/>
          </a:prstGeom>
          <a:ln w="31680">
            <a:solidFill>
              <a:srgbClr val="FF0000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3" name="Line 2"/>
          <p:cNvSpPr/>
          <p:nvPr/>
        </p:nvSpPr>
        <p:spPr>
          <a:xfrm>
            <a:off x="1979640" y="2409480"/>
            <a:ext cx="720000" cy="0"/>
          </a:xfrm>
          <a:prstGeom prst="line">
            <a:avLst/>
          </a:prstGeom>
          <a:ln w="31680">
            <a:solidFill>
              <a:srgbClr val="FF0000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4" name="Line 3"/>
          <p:cNvSpPr/>
          <p:nvPr/>
        </p:nvSpPr>
        <p:spPr>
          <a:xfrm>
            <a:off x="1331640" y="2841480"/>
            <a:ext cx="720000" cy="0"/>
          </a:xfrm>
          <a:prstGeom prst="line">
            <a:avLst/>
          </a:prstGeom>
          <a:ln w="31680">
            <a:solidFill>
              <a:srgbClr val="FF0000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5" name="Line 4"/>
          <p:cNvSpPr/>
          <p:nvPr/>
        </p:nvSpPr>
        <p:spPr>
          <a:xfrm>
            <a:off x="5580000" y="3273480"/>
            <a:ext cx="720000" cy="0"/>
          </a:xfrm>
          <a:prstGeom prst="line">
            <a:avLst/>
          </a:prstGeom>
          <a:ln w="31680">
            <a:solidFill>
              <a:srgbClr val="3366FF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6" name="Line 5"/>
          <p:cNvSpPr/>
          <p:nvPr/>
        </p:nvSpPr>
        <p:spPr>
          <a:xfrm>
            <a:off x="6012000" y="3705840"/>
            <a:ext cx="720000" cy="0"/>
          </a:xfrm>
          <a:prstGeom prst="line">
            <a:avLst/>
          </a:prstGeom>
          <a:ln w="31680">
            <a:solidFill>
              <a:srgbClr val="FF0000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7" name="Line 6"/>
          <p:cNvSpPr/>
          <p:nvPr/>
        </p:nvSpPr>
        <p:spPr>
          <a:xfrm>
            <a:off x="3779640" y="4083840"/>
            <a:ext cx="720000" cy="0"/>
          </a:xfrm>
          <a:prstGeom prst="line">
            <a:avLst/>
          </a:prstGeom>
          <a:ln w="31680">
            <a:solidFill>
              <a:srgbClr val="FF0000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8" name="Line 7"/>
          <p:cNvSpPr/>
          <p:nvPr/>
        </p:nvSpPr>
        <p:spPr>
          <a:xfrm>
            <a:off x="3275640" y="4299840"/>
            <a:ext cx="720000" cy="0"/>
          </a:xfrm>
          <a:prstGeom prst="line">
            <a:avLst/>
          </a:prstGeom>
          <a:ln w="31680">
            <a:solidFill>
              <a:srgbClr val="FF0000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69" name="CustomShape 8"/>
          <p:cNvSpPr/>
          <p:nvPr/>
        </p:nvSpPr>
        <p:spPr>
          <a:xfrm>
            <a:off x="106769" y="2867529"/>
            <a:ext cx="7056360" cy="575640"/>
          </a:xfrm>
          <a:prstGeom prst="roundRect">
            <a:avLst>
              <a:gd name="adj" fmla="val 16667"/>
            </a:avLst>
          </a:prstGeom>
          <a:noFill/>
          <a:ln w="31680">
            <a:solidFill>
              <a:schemeClr val="tx1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Picture 4"/>
          <p:cNvPicPr/>
          <p:nvPr/>
        </p:nvPicPr>
        <p:blipFill>
          <a:blip r:embed="rId2"/>
          <a:stretch/>
        </p:blipFill>
        <p:spPr>
          <a:xfrm>
            <a:off x="482760" y="0"/>
            <a:ext cx="8176320" cy="5143320"/>
          </a:xfrm>
          <a:prstGeom prst="rect">
            <a:avLst/>
          </a:prstGeom>
          <a:ln>
            <a:noFill/>
          </a:ln>
        </p:spPr>
      </p:pic>
      <p:sp>
        <p:nvSpPr>
          <p:cNvPr id="354" name="CustomShape 1"/>
          <p:cNvSpPr/>
          <p:nvPr/>
        </p:nvSpPr>
        <p:spPr>
          <a:xfrm>
            <a:off x="539640" y="519480"/>
            <a:ext cx="863640" cy="485640"/>
          </a:xfrm>
          <a:prstGeom prst="snip1Rect">
            <a:avLst>
              <a:gd name="adj" fmla="val 16667"/>
            </a:avLst>
          </a:prstGeom>
          <a:noFill/>
          <a:ln w="38160">
            <a:solidFill>
              <a:srgbClr val="3366FF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" name="CustomShape 2"/>
          <p:cNvSpPr/>
          <p:nvPr/>
        </p:nvSpPr>
        <p:spPr>
          <a:xfrm>
            <a:off x="539640" y="4191840"/>
            <a:ext cx="863640" cy="485640"/>
          </a:xfrm>
          <a:prstGeom prst="snip1Rect">
            <a:avLst>
              <a:gd name="adj" fmla="val 16667"/>
            </a:avLst>
          </a:prstGeom>
          <a:noFill/>
          <a:ln w="38160">
            <a:solidFill>
              <a:srgbClr val="800080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654538" y="2358014"/>
            <a:ext cx="4663373" cy="342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400" y="0"/>
            <a:ext cx="5527662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TextShape 1"/>
          <p:cNvSpPr txBox="1"/>
          <p:nvPr/>
        </p:nvSpPr>
        <p:spPr>
          <a:xfrm>
            <a:off x="539640" y="2283840"/>
            <a:ext cx="7772040" cy="107964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</a:pP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lang="en-US" sz="11200" b="0" strike="noStrike" spc="-1" dirty="0">
                <a:solidFill>
                  <a:srgbClr val="000000"/>
                </a:solidFill>
                <a:latin typeface="Calibri"/>
              </a:rPr>
              <a:t>Yaşam Tarzı Değişikliği</a:t>
            </a:r>
            <a:r>
              <a:rPr sz="7400" dirty="0"/>
              <a:t/>
            </a:r>
            <a:br>
              <a:rPr sz="7400"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lang="tr-TR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Picture 1"/>
          <p:cNvPicPr/>
          <p:nvPr/>
        </p:nvPicPr>
        <p:blipFill>
          <a:blip r:embed="rId3"/>
          <a:stretch/>
        </p:blipFill>
        <p:spPr>
          <a:xfrm>
            <a:off x="152280" y="0"/>
            <a:ext cx="8828280" cy="5143320"/>
          </a:xfrm>
          <a:prstGeom prst="rect">
            <a:avLst/>
          </a:prstGeom>
          <a:ln>
            <a:noFill/>
          </a:ln>
        </p:spPr>
      </p:pic>
      <p:sp>
        <p:nvSpPr>
          <p:cNvPr id="375" name="CustomShape 1"/>
          <p:cNvSpPr/>
          <p:nvPr/>
        </p:nvSpPr>
        <p:spPr>
          <a:xfrm>
            <a:off x="5554800" y="0"/>
            <a:ext cx="261324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is-IS" sz="2400" b="1" strike="noStrike" spc="-1" baseline="30000">
                <a:solidFill>
                  <a:srgbClr val="F226FF"/>
                </a:solidFill>
                <a:latin typeface="Calibri"/>
              </a:rPr>
              <a:t>(+++ = &gt;10%, ++= 5−10%, += &lt;5%)</a:t>
            </a:r>
            <a:endParaRPr lang="tr-TR" sz="2400" b="0" strike="noStrike" spc="-1">
              <a:latin typeface="Arial"/>
            </a:endParaRPr>
          </a:p>
        </p:txBody>
      </p:sp>
      <p:sp>
        <p:nvSpPr>
          <p:cNvPr id="376" name="Line 2"/>
          <p:cNvSpPr/>
          <p:nvPr/>
        </p:nvSpPr>
        <p:spPr>
          <a:xfrm>
            <a:off x="2771640" y="627480"/>
            <a:ext cx="1584000" cy="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77" name="Line 3"/>
          <p:cNvSpPr/>
          <p:nvPr/>
        </p:nvSpPr>
        <p:spPr>
          <a:xfrm>
            <a:off x="2771640" y="2355480"/>
            <a:ext cx="1944360" cy="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78" name="Line 4"/>
          <p:cNvSpPr/>
          <p:nvPr/>
        </p:nvSpPr>
        <p:spPr>
          <a:xfrm>
            <a:off x="2267640" y="3939840"/>
            <a:ext cx="1584000" cy="0"/>
          </a:xfrm>
          <a:prstGeom prst="line">
            <a:avLst/>
          </a:prstGeom>
          <a:ln>
            <a:solidFill>
              <a:srgbClr val="FF0000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0" strike="noStrike" spc="-1" dirty="0" err="1" smtClean="0">
                <a:solidFill>
                  <a:srgbClr val="FF0000"/>
                </a:solidFill>
                <a:latin typeface="Calibri"/>
              </a:rPr>
              <a:t>Yaşam</a:t>
            </a:r>
            <a:r>
              <a:rPr lang="en-US" sz="3200" b="0" strike="noStrike" spc="-1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3200" b="0" strike="noStrike" spc="-1" dirty="0" err="1" smtClean="0">
                <a:solidFill>
                  <a:srgbClr val="FF0000"/>
                </a:solidFill>
                <a:latin typeface="Calibri"/>
              </a:rPr>
              <a:t>tarzı</a:t>
            </a:r>
            <a:r>
              <a:rPr lang="en-US" sz="3200" b="0" strike="noStrike" spc="-1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3200" b="0" strike="noStrike" spc="-1" dirty="0" err="1" smtClean="0">
                <a:solidFill>
                  <a:srgbClr val="FF0000"/>
                </a:solidFill>
                <a:latin typeface="Calibri"/>
              </a:rPr>
              <a:t>değişikliği</a:t>
            </a:r>
            <a:endParaRPr lang="tr-TR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fontScale="95500"/>
          </a:bodyPr>
          <a:lstStyle/>
          <a:p>
            <a:pPr marL="285750" indent="-285750">
              <a:buFont typeface="Arial"/>
              <a:buChar char="•"/>
            </a:pPr>
            <a:endParaRPr lang="en-US" sz="21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100" dirty="0" smtClean="0">
                <a:latin typeface="Calibri"/>
                <a:cs typeface="Calibri"/>
              </a:rPr>
              <a:t>KH %45-55</a:t>
            </a:r>
          </a:p>
          <a:p>
            <a:pPr marL="285750" indent="-285750">
              <a:buFont typeface="Arial"/>
              <a:buChar char="•"/>
            </a:pPr>
            <a:r>
              <a:rPr lang="en-US" sz="2100" dirty="0" smtClean="0">
                <a:latin typeface="Calibri"/>
                <a:cs typeface="Calibri"/>
              </a:rPr>
              <a:t>Protein %15-20</a:t>
            </a:r>
          </a:p>
          <a:p>
            <a:pPr marL="285750" indent="-285750">
              <a:buFont typeface="Arial"/>
              <a:buChar char="•"/>
            </a:pPr>
            <a:r>
              <a:rPr lang="en-US" sz="2100" dirty="0" err="1" smtClean="0">
                <a:latin typeface="Calibri"/>
                <a:cs typeface="Calibri"/>
              </a:rPr>
              <a:t>Yağlar</a:t>
            </a:r>
            <a:r>
              <a:rPr lang="en-US" sz="2100" dirty="0" smtClean="0">
                <a:latin typeface="Calibri"/>
                <a:cs typeface="Calibri"/>
              </a:rPr>
              <a:t> %25-35</a:t>
            </a:r>
          </a:p>
          <a:p>
            <a:pPr marL="285750" indent="-285750">
              <a:buFont typeface="Arial"/>
              <a:buChar char="•"/>
            </a:pPr>
            <a:r>
              <a:rPr lang="en-US" sz="2100" dirty="0" err="1" smtClean="0">
                <a:latin typeface="Calibri"/>
                <a:cs typeface="Calibri"/>
              </a:rPr>
              <a:t>Fruktoz</a:t>
            </a:r>
            <a:r>
              <a:rPr lang="en-US" sz="2100" dirty="0" smtClean="0">
                <a:latin typeface="Calibri"/>
                <a:cs typeface="Calibri"/>
              </a:rPr>
              <a:t>&lt;%10</a:t>
            </a:r>
          </a:p>
          <a:p>
            <a:pPr marL="285750" indent="-285750">
              <a:buFont typeface="Arial"/>
              <a:buChar char="•"/>
            </a:pPr>
            <a:r>
              <a:rPr lang="en-US" sz="2100" dirty="0" err="1" smtClean="0">
                <a:latin typeface="Calibri"/>
                <a:cs typeface="Calibri"/>
              </a:rPr>
              <a:t>Doymuş</a:t>
            </a:r>
            <a:r>
              <a:rPr lang="en-US" sz="2100" dirty="0" smtClean="0">
                <a:latin typeface="Calibri"/>
                <a:cs typeface="Calibri"/>
              </a:rPr>
              <a:t> </a:t>
            </a:r>
            <a:r>
              <a:rPr lang="en-US" sz="2100" dirty="0" err="1" smtClean="0">
                <a:latin typeface="Calibri"/>
                <a:cs typeface="Calibri"/>
              </a:rPr>
              <a:t>yağlar</a:t>
            </a:r>
            <a:r>
              <a:rPr lang="en-US" sz="2100" dirty="0" smtClean="0">
                <a:latin typeface="Calibri"/>
                <a:cs typeface="Calibri"/>
              </a:rPr>
              <a:t>&lt;%10 (%7)</a:t>
            </a:r>
          </a:p>
          <a:p>
            <a:pPr marL="285750" indent="-285750">
              <a:buFont typeface="Arial"/>
              <a:buChar char="•"/>
            </a:pPr>
            <a:r>
              <a:rPr lang="en-US" sz="2100" dirty="0" err="1" smtClean="0">
                <a:latin typeface="Calibri"/>
                <a:cs typeface="Calibri"/>
              </a:rPr>
              <a:t>Lif</a:t>
            </a:r>
            <a:r>
              <a:rPr lang="en-US" sz="2100" dirty="0" smtClean="0">
                <a:latin typeface="Calibri"/>
                <a:cs typeface="Calibri"/>
              </a:rPr>
              <a:t> 3-10 gr/</a:t>
            </a:r>
            <a:r>
              <a:rPr lang="en-US" sz="2100" dirty="0" err="1" smtClean="0">
                <a:latin typeface="Calibri"/>
                <a:cs typeface="Calibri"/>
              </a:rPr>
              <a:t>gün</a:t>
            </a:r>
            <a:endParaRPr lang="en-US" sz="21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100" dirty="0" err="1" smtClean="0">
                <a:latin typeface="Calibri"/>
                <a:cs typeface="Calibri"/>
              </a:rPr>
              <a:t>Sigara</a:t>
            </a:r>
            <a:r>
              <a:rPr lang="en-US" sz="2100" dirty="0" smtClean="0">
                <a:latin typeface="Calibri"/>
                <a:cs typeface="Calibri"/>
              </a:rPr>
              <a:t> ve </a:t>
            </a:r>
            <a:r>
              <a:rPr lang="en-US" sz="2100" dirty="0" err="1" smtClean="0">
                <a:latin typeface="Calibri"/>
                <a:cs typeface="Calibri"/>
              </a:rPr>
              <a:t>alkol</a:t>
            </a:r>
            <a:r>
              <a:rPr lang="en-US" sz="2100" dirty="0" smtClean="0">
                <a:latin typeface="Calibri"/>
                <a:cs typeface="Calibri"/>
              </a:rPr>
              <a:t> </a:t>
            </a:r>
            <a:r>
              <a:rPr lang="en-US" sz="2100" dirty="0" err="1" smtClean="0">
                <a:latin typeface="Calibri"/>
                <a:cs typeface="Calibri"/>
              </a:rPr>
              <a:t>kullanılmamalı</a:t>
            </a:r>
            <a:endParaRPr lang="en-US" sz="21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100" dirty="0" smtClean="0">
                <a:latin typeface="Calibri"/>
                <a:cs typeface="Calibri"/>
              </a:rPr>
              <a:t>30-60 </a:t>
            </a:r>
            <a:r>
              <a:rPr lang="en-US" sz="2100" dirty="0" err="1" smtClean="0">
                <a:latin typeface="Calibri"/>
                <a:cs typeface="Calibri"/>
              </a:rPr>
              <a:t>dk</a:t>
            </a:r>
            <a:r>
              <a:rPr lang="en-US" sz="2100" dirty="0" smtClean="0">
                <a:latin typeface="Calibri"/>
                <a:cs typeface="Calibri"/>
              </a:rPr>
              <a:t>/</a:t>
            </a:r>
            <a:r>
              <a:rPr lang="en-US" sz="2100" dirty="0" err="1" smtClean="0">
                <a:latin typeface="Calibri"/>
                <a:cs typeface="Calibri"/>
              </a:rPr>
              <a:t>gün</a:t>
            </a:r>
            <a:r>
              <a:rPr lang="en-US" sz="2100" dirty="0" smtClean="0">
                <a:latin typeface="Calibri"/>
                <a:cs typeface="Calibri"/>
              </a:rPr>
              <a:t> 3-6 </a:t>
            </a:r>
            <a:r>
              <a:rPr lang="en-US" sz="2100" dirty="0" err="1" smtClean="0">
                <a:latin typeface="Calibri"/>
                <a:cs typeface="Calibri"/>
              </a:rPr>
              <a:t>gün</a:t>
            </a:r>
            <a:r>
              <a:rPr lang="en-US" sz="2100" dirty="0" smtClean="0">
                <a:latin typeface="Calibri"/>
                <a:cs typeface="Calibri"/>
              </a:rPr>
              <a:t>/</a:t>
            </a:r>
            <a:r>
              <a:rPr lang="en-US" sz="2100" dirty="0" err="1" smtClean="0">
                <a:latin typeface="Calibri"/>
                <a:cs typeface="Calibri"/>
              </a:rPr>
              <a:t>hft</a:t>
            </a:r>
            <a:r>
              <a:rPr lang="en-US" sz="2100" dirty="0" smtClean="0">
                <a:latin typeface="Calibri"/>
                <a:cs typeface="Calibri"/>
              </a:rPr>
              <a:t> </a:t>
            </a:r>
            <a:r>
              <a:rPr lang="en-US" sz="2100" dirty="0" err="1" smtClean="0">
                <a:latin typeface="Calibri"/>
                <a:cs typeface="Calibri"/>
              </a:rPr>
              <a:t>aerobik</a:t>
            </a:r>
            <a:r>
              <a:rPr lang="en-US" sz="2100" dirty="0" smtClean="0">
                <a:latin typeface="Calibri"/>
                <a:cs typeface="Calibri"/>
              </a:rPr>
              <a:t> </a:t>
            </a:r>
            <a:r>
              <a:rPr lang="en-US" sz="2100" dirty="0" err="1" smtClean="0">
                <a:latin typeface="Calibri"/>
                <a:cs typeface="Calibri"/>
              </a:rPr>
              <a:t>egzersiz</a:t>
            </a:r>
            <a:r>
              <a:rPr lang="en-US" sz="2100" dirty="0" smtClean="0">
                <a:latin typeface="Calibri"/>
                <a:cs typeface="Calibri"/>
              </a:rPr>
              <a:t> ve 2gün/</a:t>
            </a:r>
            <a:r>
              <a:rPr lang="en-US" sz="2100" dirty="0" err="1" smtClean="0">
                <a:latin typeface="Calibri"/>
                <a:cs typeface="Calibri"/>
              </a:rPr>
              <a:t>hft</a:t>
            </a:r>
            <a:r>
              <a:rPr lang="en-US" sz="2100" dirty="0" smtClean="0">
                <a:latin typeface="Calibri"/>
                <a:cs typeface="Calibri"/>
              </a:rPr>
              <a:t> </a:t>
            </a:r>
            <a:r>
              <a:rPr lang="en-US" sz="2100" dirty="0" err="1" smtClean="0">
                <a:latin typeface="Calibri"/>
                <a:cs typeface="Calibri"/>
              </a:rPr>
              <a:t>direnç</a:t>
            </a:r>
            <a:r>
              <a:rPr lang="en-US" sz="2100" dirty="0" smtClean="0">
                <a:latin typeface="Calibri"/>
                <a:cs typeface="Calibri"/>
              </a:rPr>
              <a:t> </a:t>
            </a:r>
            <a:r>
              <a:rPr lang="en-US" sz="2100" dirty="0" err="1" smtClean="0">
                <a:latin typeface="Calibri"/>
                <a:cs typeface="Calibri"/>
              </a:rPr>
              <a:t>egzersizi</a:t>
            </a:r>
            <a:endParaRPr lang="en-US" sz="2100" dirty="0">
              <a:latin typeface="Calibri"/>
              <a:cs typeface="Calibri"/>
            </a:endParaRPr>
          </a:p>
        </p:txBody>
      </p:sp>
      <p:sp>
        <p:nvSpPr>
          <p:cNvPr id="299" name="CustomShape 3"/>
          <p:cNvSpPr/>
          <p:nvPr/>
        </p:nvSpPr>
        <p:spPr>
          <a:xfrm>
            <a:off x="467640" y="195480"/>
            <a:ext cx="8208720" cy="86364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40274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extShape 1"/>
          <p:cNvSpPr txBox="1"/>
          <p:nvPr/>
        </p:nvSpPr>
        <p:spPr>
          <a:xfrm>
            <a:off x="539640" y="2283840"/>
            <a:ext cx="7772040" cy="107964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</a:pP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lang="tr-TR" dirty="0" smtClean="0"/>
          </a:p>
          <a:p>
            <a:pPr algn="ctr">
              <a:lnSpc>
                <a:spcPct val="100000"/>
              </a:lnSpc>
            </a:pPr>
            <a:endParaRPr lang="tr-TR" sz="112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tr-TR" sz="11200" spc="-1" dirty="0" smtClean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en-US" sz="11200" b="0" strike="noStrike" spc="-1" dirty="0" err="1" smtClean="0">
                <a:solidFill>
                  <a:srgbClr val="000000"/>
                </a:solidFill>
                <a:latin typeface="Calibri"/>
              </a:rPr>
              <a:t>Medikal</a:t>
            </a:r>
            <a:r>
              <a:rPr lang="en-US" sz="112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1200" b="0" strike="noStrike" spc="-1" dirty="0">
                <a:solidFill>
                  <a:srgbClr val="000000"/>
                </a:solidFill>
                <a:latin typeface="Calibri"/>
              </a:rPr>
              <a:t>Tedavi</a:t>
            </a:r>
            <a:r>
              <a:rPr sz="11200" dirty="0"/>
              <a:t/>
            </a:r>
            <a:br>
              <a:rPr sz="11200" dirty="0"/>
            </a:br>
            <a:r>
              <a:rPr sz="11200" dirty="0"/>
              <a:t/>
            </a:r>
            <a:br>
              <a:rPr sz="11200" dirty="0"/>
            </a:br>
            <a:r>
              <a:rPr sz="11200" dirty="0"/>
              <a:t/>
            </a:r>
            <a:br>
              <a:rPr sz="11200" dirty="0"/>
            </a:br>
            <a:r>
              <a:rPr dirty="0"/>
              <a:t/>
            </a:r>
            <a:br>
              <a:rPr dirty="0"/>
            </a:br>
            <a:endParaRPr lang="tr-TR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spc="-1" dirty="0" err="1" smtClean="0">
                <a:latin typeface="Calibri"/>
              </a:rPr>
              <a:t>Vaka</a:t>
            </a:r>
            <a:r>
              <a:rPr lang="en-US" sz="3200" b="1" strike="noStrike" spc="-1" dirty="0" smtClean="0">
                <a:latin typeface="Calibri"/>
              </a:rPr>
              <a:t> 1</a:t>
            </a:r>
            <a:endParaRPr lang="tr-TR" sz="3200" b="1" strike="noStrike" spc="-1" dirty="0">
              <a:latin typeface="Calibri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fontScale="95500"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53 y 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10 </a:t>
            </a:r>
            <a:r>
              <a:rPr lang="en-US" dirty="0" err="1" smtClean="0">
                <a:latin typeface="Calibri"/>
                <a:cs typeface="Calibri"/>
              </a:rPr>
              <a:t>yıldır</a:t>
            </a:r>
            <a:r>
              <a:rPr lang="en-US" dirty="0" smtClean="0">
                <a:latin typeface="Calibri"/>
                <a:cs typeface="Calibri"/>
              </a:rPr>
              <a:t> T2DM ve HT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ASKVH + 9 </a:t>
            </a:r>
            <a:r>
              <a:rPr lang="en-US" dirty="0" err="1" smtClean="0">
                <a:latin typeface="Calibri"/>
                <a:cs typeface="Calibri"/>
              </a:rPr>
              <a:t>yıl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cs typeface="Calibri"/>
              </a:rPr>
              <a:t>önce</a:t>
            </a:r>
            <a:r>
              <a:rPr lang="en-US" dirty="0" smtClean="0">
                <a:latin typeface="Calibri"/>
                <a:cs typeface="Calibri"/>
              </a:rPr>
              <a:t> KAG %40 </a:t>
            </a:r>
            <a:r>
              <a:rPr lang="en-US" dirty="0" err="1" smtClean="0">
                <a:latin typeface="Calibri"/>
                <a:cs typeface="Calibri"/>
              </a:rPr>
              <a:t>darlık</a:t>
            </a:r>
            <a:endParaRPr lang="en-US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HL +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A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>torvastatin 10mg/ Fenofibrat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dönüşümlü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5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yıl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</a:rPr>
              <a:t>kullanmış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3-4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yıldır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</a:rPr>
              <a:t>kullanmıyor</a:t>
            </a:r>
            <a:endParaRPr lang="en-US" spc="-1" dirty="0" smtClean="0">
              <a:solidFill>
                <a:srgbClr val="000000"/>
              </a:solidFill>
              <a:latin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pc="-1" dirty="0" err="1" smtClean="0">
                <a:solidFill>
                  <a:srgbClr val="000000"/>
                </a:solidFill>
                <a:latin typeface="Calibri"/>
              </a:rPr>
              <a:t>K.İlaçlar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>: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</a:rPr>
              <a:t>İnsülin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</a:rPr>
              <a:t>aspart+degludek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</a:rPr>
              <a:t>Empagliflozin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</a:rPr>
              <a:t>Sitagliptin+Metformin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</a:rPr>
              <a:t>Kandesartan+HCTZ</a:t>
            </a:r>
            <a:endParaRPr lang="en-US" spc="-1" dirty="0" smtClean="0">
              <a:solidFill>
                <a:srgbClr val="000000"/>
              </a:solidFill>
              <a:latin typeface="Calibri"/>
            </a:endParaRPr>
          </a:p>
          <a:p>
            <a:endParaRPr lang="en-US" spc="-1" dirty="0" smtClean="0">
              <a:solidFill>
                <a:srgbClr val="000000"/>
              </a:solidFill>
              <a:latin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latin typeface="Calibri"/>
              </a:rPr>
              <a:t>2021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K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</a:rPr>
              <a:t>oroner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> BT: 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LMCA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açıktır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. LAD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trasesi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boyunca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milimetrik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kalsifik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plaklar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izlenmekte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olup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kritik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darlığa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neden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olmamaktadır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.  Mid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LAD'de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hafif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-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orta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düzeyde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darlıklar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izlenmektedir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.  LAD D1 ve D2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dalı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lümen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kontrastlanması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olağandır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.  LCX OM1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dalı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çıkışında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kritik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darlığa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yol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açan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egzantrik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fibrofatty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plak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formasyonu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mevcuttur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. Distal OM1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dalı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plaklıdır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.  LCX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orta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ve distal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kesimde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plaklı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olup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hafif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orta-orta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düzeyli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darlıklar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izlenmiştir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.  RCA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trasesi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boyunca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ektazik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olup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fibrofatty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plaklar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mevcuttur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Kritik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darlık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izlenmemiştir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. 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Aort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kapağında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kalınlaşma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ve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kalsifikasyonlar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Calibri"/>
              </a:rPr>
              <a:t>mevcuttur</a:t>
            </a:r>
            <a:r>
              <a:rPr lang="en-US" spc="-1" dirty="0">
                <a:solidFill>
                  <a:srgbClr val="000000"/>
                </a:solidFill>
                <a:latin typeface="Calibri"/>
              </a:rPr>
              <a:t>. </a:t>
            </a:r>
            <a:endParaRPr lang="en-US" spc="-1" dirty="0" smtClean="0">
              <a:solidFill>
                <a:srgbClr val="000000"/>
              </a:solidFill>
              <a:latin typeface="Calibri"/>
            </a:endParaRPr>
          </a:p>
          <a:p>
            <a:endParaRPr lang="tr-TR" spc="-1" dirty="0">
              <a:solidFill>
                <a:srgbClr val="000000"/>
              </a:solidFill>
              <a:latin typeface="Calibri"/>
            </a:endParaRPr>
          </a:p>
          <a:p>
            <a:endParaRPr lang="tr-TR" sz="2100" spc="-1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buFont typeface="Arial"/>
              <a:buChar char="•"/>
            </a:pPr>
            <a:endParaRPr lang="en-US" sz="21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100" dirty="0" smtClean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100" dirty="0" smtClean="0">
              <a:latin typeface="Calibri"/>
              <a:cs typeface="Calibri"/>
            </a:endParaRPr>
          </a:p>
        </p:txBody>
      </p:sp>
      <p:sp>
        <p:nvSpPr>
          <p:cNvPr id="299" name="CustomShape 3"/>
          <p:cNvSpPr/>
          <p:nvPr/>
        </p:nvSpPr>
        <p:spPr>
          <a:xfrm>
            <a:off x="467640" y="195480"/>
            <a:ext cx="8208720" cy="86364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14904655"/>
              </p:ext>
            </p:extLst>
          </p:nvPr>
        </p:nvGraphicFramePr>
        <p:xfrm>
          <a:off x="1533408" y="56797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9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extShape 1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fontScale="92500"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Hem primer korumada hem de sekonder korumada kardiyovasküler mortalite ve morbiditeyi azalttıkları gösterilmiştir</a:t>
            </a: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Primer korumada etkinliği hastanın mevcut kardiyovasküler risk durumuna göre değişir</a:t>
            </a: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Düşük riskli hastalarda statinlerin primer korumadaki etkinliği azalmaktadır</a:t>
            </a: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KV riski yüksek hastalarda koruyucu etkinliği daha fazladır</a:t>
            </a: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Sekonder korunmada etkinliği belirgindir </a:t>
            </a: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Shape 1"/>
          <p:cNvSpPr txBox="1"/>
          <p:nvPr/>
        </p:nvSpPr>
        <p:spPr>
          <a:xfrm>
            <a:off x="457200" y="21259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hr-HR" sz="3600" b="1" spc="-1" dirty="0" smtClean="0">
                <a:solidFill>
                  <a:srgbClr val="000000"/>
                </a:solidFill>
                <a:latin typeface="Calibri"/>
              </a:rPr>
              <a:t>Statinler</a:t>
            </a:r>
            <a:endParaRPr lang="tr-TR" sz="36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6" name="TextShape 2"/>
          <p:cNvSpPr txBox="1"/>
          <p:nvPr/>
        </p:nvSpPr>
        <p:spPr>
          <a:xfrm>
            <a:off x="457200" y="364326"/>
            <a:ext cx="8229240" cy="4229994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Kolesterol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sentezinde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hız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kısıtlayıcı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basamak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hidroksimetil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glutaril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koenzimA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redüktaz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(HMG- CoA)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enzimini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inhibe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eder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Hepatosit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yüzeyindeki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LDL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reseptörlerinde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upregülasyona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neden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olur</a:t>
            </a:r>
            <a:endParaRPr lang="en-US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3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 err="1">
                <a:solidFill>
                  <a:srgbClr val="000000"/>
                </a:solidFill>
                <a:latin typeface="Calibri"/>
              </a:rPr>
              <a:t>Sonuç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plazma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LDL-K ve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TG’den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zengin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partiküller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dahil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olmak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üzere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tüm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Apo B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içeren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lipoprotein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düzeylerinde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FF0000"/>
                </a:solidFill>
                <a:latin typeface="Calibri"/>
              </a:rPr>
              <a:t>azalma</a:t>
            </a:r>
            <a:endParaRPr lang="en-US" sz="2000" b="0" strike="noStrike" spc="-1" dirty="0" smtClean="0">
              <a:solidFill>
                <a:srgbClr val="FF0000"/>
              </a:solidFill>
              <a:latin typeface="Calibri"/>
            </a:endParaRPr>
          </a:p>
          <a:p>
            <a:pPr marL="3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Homozigot AH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olgularında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ise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LDLR’nin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tam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yokluğu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söz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konusu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olduğu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için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etkinlikleri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düşüktür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Pravastatin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Rosuvastatin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hidrofilik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özellikte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olup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diğerleri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lipofiliktir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Yatmadan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önce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alınmaları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önerilir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Lovastatinin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ise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emilimi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yemeklerle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daha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iyi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olduğundan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akşam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yemeği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birlikte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alınmalıdır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84" y="127710"/>
            <a:ext cx="8328107" cy="488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3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/>
          <p:nvPr/>
        </p:nvPicPr>
        <p:blipFill>
          <a:blip r:embed="rId2"/>
          <a:stretch/>
        </p:blipFill>
        <p:spPr>
          <a:xfrm>
            <a:off x="1043640" y="357480"/>
            <a:ext cx="6143400" cy="2049840"/>
          </a:xfrm>
          <a:prstGeom prst="rect">
            <a:avLst/>
          </a:prstGeom>
          <a:ln>
            <a:solidFill>
              <a:srgbClr val="F59240"/>
            </a:solidFill>
            <a:round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558034" y="2571750"/>
            <a:ext cx="28648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479"/>
              </a:spcBef>
            </a:pPr>
            <a:r>
              <a:rPr lang="en-US" sz="1400" dirty="0">
                <a:latin typeface="Calibri"/>
                <a:cs typeface="Calibri"/>
              </a:rPr>
              <a:t>Standards of Care in Diabetes—2023 </a:t>
            </a:r>
          </a:p>
        </p:txBody>
      </p:sp>
      <p:pic>
        <p:nvPicPr>
          <p:cNvPr id="6" name="Picture 2"/>
          <p:cNvPicPr/>
          <p:nvPr/>
        </p:nvPicPr>
        <p:blipFill>
          <a:blip r:embed="rId3"/>
          <a:stretch/>
        </p:blipFill>
        <p:spPr>
          <a:xfrm>
            <a:off x="323640" y="2879527"/>
            <a:ext cx="8394480" cy="1800000"/>
          </a:xfrm>
          <a:prstGeom prst="rect">
            <a:avLst/>
          </a:prstGeom>
          <a:ln>
            <a:round/>
          </a:ln>
        </p:spPr>
      </p:pic>
      <p:sp>
        <p:nvSpPr>
          <p:cNvPr id="7" name="Rectangle 6"/>
          <p:cNvSpPr/>
          <p:nvPr/>
        </p:nvSpPr>
        <p:spPr>
          <a:xfrm>
            <a:off x="3940168" y="4682297"/>
            <a:ext cx="30333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pc="-1" baseline="30000" dirty="0">
                <a:solidFill>
                  <a:srgbClr val="000000"/>
                </a:solidFill>
                <a:latin typeface="Calibri"/>
              </a:rPr>
              <a:t>TEMD DİSLİPİDEMİ TANI ve TEDAVİ KILAVUZU</a:t>
            </a:r>
            <a:endParaRPr lang="tr-TR" spc="-1" dirty="0"/>
          </a:p>
        </p:txBody>
      </p:sp>
      <p:sp>
        <p:nvSpPr>
          <p:cNvPr id="8" name="CustomShape 3"/>
          <p:cNvSpPr/>
          <p:nvPr/>
        </p:nvSpPr>
        <p:spPr>
          <a:xfrm>
            <a:off x="488880" y="1100700"/>
            <a:ext cx="8229240" cy="2613240"/>
          </a:xfrm>
          <a:prstGeom prst="snip1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  <a:round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anchor="ctr">
            <a:noAutofit/>
          </a:bodyPr>
          <a:lstStyle/>
          <a:p>
            <a:pPr>
              <a:spcBef>
                <a:spcPts val="479"/>
              </a:spcBef>
            </a:pPr>
            <a:r>
              <a:rPr lang="en-US" sz="1400" dirty="0">
                <a:latin typeface="Calibri"/>
                <a:cs typeface="Calibri"/>
              </a:rPr>
              <a:t>Standards of Care in Diabetes—2023 </a:t>
            </a: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3200" b="0" strike="noStrike" spc="-1" dirty="0">
              <a:latin typeface="Arial"/>
            </a:endParaRPr>
          </a:p>
          <a:p>
            <a:pPr marL="343260" indent="-3429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tr-TR" sz="2400" spc="-1" dirty="0" smtClean="0">
                <a:solidFill>
                  <a:srgbClr val="000000"/>
                </a:solidFill>
                <a:latin typeface="Calibri"/>
              </a:rPr>
              <a:t>Y</a:t>
            </a:r>
            <a:r>
              <a:rPr lang="en-US" sz="2400" spc="-1" dirty="0" err="1" smtClean="0">
                <a:solidFill>
                  <a:srgbClr val="000000"/>
                </a:solidFill>
                <a:latin typeface="Calibri"/>
              </a:rPr>
              <a:t>üksek</a:t>
            </a:r>
            <a:r>
              <a:rPr lang="en-US" sz="2400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spc="-1" dirty="0" err="1" smtClean="0">
                <a:solidFill>
                  <a:srgbClr val="000000"/>
                </a:solidFill>
                <a:latin typeface="Calibri"/>
              </a:rPr>
              <a:t>yoğunlukta</a:t>
            </a:r>
            <a:r>
              <a:rPr lang="en-US" sz="2400" spc="-1" dirty="0" smtClean="0">
                <a:solidFill>
                  <a:srgbClr val="000000"/>
                </a:solidFill>
                <a:latin typeface="Calibri"/>
              </a:rPr>
              <a:t> statin</a:t>
            </a:r>
            <a:r>
              <a:rPr lang="en-US" sz="2400" spc="-1" dirty="0" smtClean="0">
                <a:solidFill>
                  <a:srgbClr val="000000"/>
                </a:solidFill>
                <a:latin typeface="Wingdings"/>
                <a:ea typeface="Wingdings"/>
                <a:sym typeface="Wingdings"/>
              </a:rPr>
              <a:t>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LDL-C ≥50% </a:t>
            </a:r>
            <a:r>
              <a:rPr lang="en-US" sz="24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; </a:t>
            </a:r>
            <a:endParaRPr lang="en-US" sz="2400" b="0" strike="noStrike" spc="-1" dirty="0" smtClean="0">
              <a:solidFill>
                <a:srgbClr val="000000"/>
              </a:solidFill>
              <a:latin typeface="Calibri"/>
              <a:ea typeface="Wingdings"/>
            </a:endParaRPr>
          </a:p>
          <a:p>
            <a:pPr marL="343260" indent="-3429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Orta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400" b="0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yoğunlukta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statin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  <a:ea typeface="Wingdings"/>
                <a:sym typeface="Wingdings"/>
              </a:rPr>
              <a:t>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%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30-50</a:t>
            </a:r>
            <a:r>
              <a:rPr lang="en-US" sz="24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endParaRPr lang="tr-TR" sz="24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TG </a:t>
            </a:r>
            <a:r>
              <a:rPr lang="en-US" sz="2400" spc="-1" dirty="0">
                <a:solidFill>
                  <a:srgbClr val="000000"/>
                </a:solidFill>
                <a:latin typeface="Calibri"/>
                <a:ea typeface="Wingdings"/>
              </a:rPr>
              <a:t>%10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-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20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bazale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göre</a:t>
            </a:r>
            <a:endParaRPr lang="tr-TR" sz="24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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HDL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-K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statin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dozuna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göre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değişir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; </a:t>
            </a:r>
            <a:r>
              <a:rPr lang="en-US" sz="2400" spc="-1" dirty="0">
                <a:solidFill>
                  <a:srgbClr val="000000"/>
                </a:solidFill>
                <a:latin typeface="Calibri"/>
                <a:ea typeface="Wingdings"/>
              </a:rPr>
              <a:t>% 1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-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10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Wingdings"/>
                <a:ea typeface="Wingdings"/>
              </a:rPr>
              <a:t></a:t>
            </a:r>
            <a:endParaRPr lang="tr-TR" sz="24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Lp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(a) </a:t>
            </a:r>
            <a:r>
              <a:rPr lang="en-US" sz="2400" b="0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plazma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düzeyine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etkisi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sınırlı</a:t>
            </a:r>
            <a:endParaRPr lang="tr-T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														</a:t>
            </a:r>
            <a:r>
              <a:rPr lang="en-US" sz="1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ESC 2019</a:t>
            </a: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2676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28448">
            <a:solidFill>
              <a:schemeClr val="tx1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Statin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tedavisinde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görülen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yan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etkiler</a:t>
            </a:r>
            <a:endParaRPr lang="tr-TR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7" name="TextShape 2"/>
          <p:cNvSpPr txBox="1"/>
          <p:nvPr/>
        </p:nvSpPr>
        <p:spPr>
          <a:xfrm>
            <a:off x="457200" y="1200240"/>
            <a:ext cx="8229240" cy="374760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fontScale="830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>
                <a:solidFill>
                  <a:srgbClr val="000000"/>
                </a:solidFill>
                <a:latin typeface="Calibri"/>
              </a:rPr>
              <a:t>En </a:t>
            </a:r>
            <a:r>
              <a:rPr lang="en-US" sz="2000" b="1" strike="noStrike" spc="-1" dirty="0" err="1" smtClean="0">
                <a:solidFill>
                  <a:srgbClr val="000000"/>
                </a:solidFill>
                <a:latin typeface="Calibri"/>
              </a:rPr>
              <a:t>sık</a:t>
            </a:r>
            <a:r>
              <a:rPr lang="en-US" sz="2000" spc="-1" dirty="0" smtClean="0">
                <a:solidFill>
                  <a:srgbClr val="000000"/>
                </a:solidFill>
                <a:latin typeface="Calibri"/>
                <a:sym typeface="Wingdings"/>
              </a:rPr>
              <a:t>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Baş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ağrısı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karın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ağrısı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konstipasyon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bulantı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iştahsızlık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diyare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gibi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gastrointestinal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musküler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problemlerdir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i="1" strike="noStrike" spc="-1" dirty="0">
                <a:solidFill>
                  <a:srgbClr val="FF0000"/>
                </a:solidFill>
                <a:latin typeface="Calibri"/>
              </a:rPr>
              <a:t>Statin </a:t>
            </a:r>
            <a:r>
              <a:rPr lang="en-US" sz="2000" b="1" i="1" strike="noStrike" spc="-1" dirty="0" err="1">
                <a:solidFill>
                  <a:srgbClr val="FF0000"/>
                </a:solidFill>
                <a:latin typeface="Calibri"/>
              </a:rPr>
              <a:t>intoleransı</a:t>
            </a:r>
            <a:r>
              <a:rPr lang="en-US" sz="2000" b="1" i="1" strike="noStrike" spc="-1" dirty="0">
                <a:solidFill>
                  <a:srgbClr val="FF0000"/>
                </a:solidFill>
                <a:latin typeface="Calibri"/>
              </a:rPr>
              <a:t>:</a:t>
            </a:r>
            <a:r>
              <a:rPr lang="en-US" sz="2000" b="1" i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İlaca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bağlı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etki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ortaya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çıkması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veya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karaciğer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spc="-1" dirty="0">
                <a:solidFill>
                  <a:srgbClr val="000000"/>
                </a:solidFill>
                <a:latin typeface="Calibri"/>
              </a:rPr>
              <a:t>/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kas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enzimlerindeki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artıs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̧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nedeniyle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statin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kullanımına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devam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edilememesi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%10-15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i="1" strike="noStrike" spc="-1" dirty="0" err="1">
                <a:solidFill>
                  <a:srgbClr val="3366FF"/>
                </a:solidFill>
                <a:latin typeface="Calibri"/>
              </a:rPr>
              <a:t>Parsiyel</a:t>
            </a:r>
            <a:r>
              <a:rPr lang="en-US" sz="2000" b="0" i="1" strike="noStrike" spc="-1" dirty="0">
                <a:solidFill>
                  <a:srgbClr val="3366FF"/>
                </a:solidFill>
                <a:latin typeface="Calibri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sadece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bazı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statinlerin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belli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dozlarına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karşı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i="1" strike="noStrike" spc="-1" dirty="0" err="1">
                <a:solidFill>
                  <a:srgbClr val="3366FF"/>
                </a:solidFill>
                <a:latin typeface="Calibri"/>
              </a:rPr>
              <a:t>Komplet</a:t>
            </a:r>
            <a:r>
              <a:rPr lang="en-US" sz="2000" b="0" i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tüm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statinlerin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tüm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dozlarına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karşı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Yan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etkilerin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%75’i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tedavi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başladıktan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veya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doz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arttırdıktan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sonraki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10-12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haftada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%90’ı ilk 6 ay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içinde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görülmektedir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Kas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ağrısı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güçsüzlük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%3-5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Miyopati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miyozit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veya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rabdomiyoliz</a:t>
            </a:r>
            <a:r>
              <a:rPr lang="en-US" sz="2000" spc="-1" dirty="0" smtClean="0">
                <a:solidFill>
                  <a:srgbClr val="000000"/>
                </a:solidFill>
                <a:latin typeface="Calibri"/>
                <a:sym typeface="Wingdings"/>
              </a:rPr>
              <a:t>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%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0,1-0,01 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CK …..10-40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kat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Statin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ilişkili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nekrotizan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otoimmün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miyopati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(CK&gt;6000 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immunsup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. ted)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Statin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kullanan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ve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şikayetleri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bulunmayan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bir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hastada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rutin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CK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takibi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FF0000"/>
                </a:solidFill>
                <a:latin typeface="Calibri"/>
              </a:rPr>
              <a:t>önerilmez</a:t>
            </a:r>
            <a:r>
              <a:rPr lang="en-US" sz="2000" b="0" strike="noStrike" spc="-1" dirty="0" smtClean="0">
                <a:solidFill>
                  <a:srgbClr val="FF0000"/>
                </a:solidFill>
                <a:latin typeface="Calibri"/>
              </a:rPr>
              <a:t>!!!</a:t>
            </a:r>
            <a:endParaRPr lang="tr-TR" sz="2000" b="0" strike="noStrike" spc="-1" dirty="0">
              <a:solidFill>
                <a:srgbClr val="FF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03"/>
            <a:ext cx="9144000" cy="4705165"/>
          </a:xfrm>
          <a:prstGeom prst="rect">
            <a:avLst/>
          </a:prstGeom>
        </p:spPr>
      </p:pic>
      <p:sp>
        <p:nvSpPr>
          <p:cNvPr id="5" name="CustomShape 1"/>
          <p:cNvSpPr/>
          <p:nvPr/>
        </p:nvSpPr>
        <p:spPr>
          <a:xfrm>
            <a:off x="4413895" y="3185249"/>
            <a:ext cx="4657233" cy="728617"/>
          </a:xfrm>
          <a:prstGeom prst="rect">
            <a:avLst/>
          </a:prstGeom>
          <a:gradFill rotWithShape="0">
            <a:gsLst>
              <a:gs pos="0">
                <a:srgbClr val="BFECFF"/>
              </a:gs>
              <a:gs pos="100000">
                <a:srgbClr val="E6F7FF"/>
              </a:gs>
            </a:gsLst>
            <a:lin ang="16200000"/>
          </a:gradFill>
          <a:ln>
            <a:solidFill>
              <a:srgbClr val="46AAC4"/>
            </a:solidFill>
            <a:round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>
            <a:normAutofit fontScale="77500" lnSpcReduction="20000"/>
          </a:bodyPr>
          <a:lstStyle/>
          <a:p>
            <a:pPr algn="ctr">
              <a:lnSpc>
                <a:spcPct val="100000"/>
              </a:lnSpc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Statin intoleransı için risk faktörleri</a:t>
            </a: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extShape 1"/>
          <p:cNvSpPr txBox="1"/>
          <p:nvPr/>
        </p:nvSpPr>
        <p:spPr>
          <a:xfrm rot="10800000">
            <a:off x="252000" y="483840"/>
            <a:ext cx="867481" cy="439884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 vert="eaVert" anchor="ctr" anchorCtr="1">
            <a:normAutofit fontScale="77500" lnSpcReduction="20000"/>
          </a:bodyPr>
          <a:lstStyle/>
          <a:p>
            <a:pPr algn="ctr">
              <a:lnSpc>
                <a:spcPct val="100000"/>
              </a:lnSpc>
            </a:pPr>
            <a:r>
              <a:rPr lang="en-US" sz="2400" b="1" strike="noStrike" spc="-1" dirty="0">
                <a:solidFill>
                  <a:srgbClr val="000000"/>
                </a:solidFill>
                <a:latin typeface="Calibri"/>
              </a:rPr>
              <a:t>Statin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Tedavisinde</a:t>
            </a:r>
            <a:r>
              <a:rPr lang="en-US" sz="24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Kas</a:t>
            </a:r>
            <a:r>
              <a:rPr lang="en-US" sz="24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Problemlerine</a:t>
            </a:r>
            <a:r>
              <a:rPr lang="en-US" sz="24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</a:rPr>
              <a:t>Yaklaşım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tr-T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2" name="TextShape 2"/>
          <p:cNvSpPr txBox="1"/>
          <p:nvPr/>
        </p:nvSpPr>
        <p:spPr>
          <a:xfrm rot="10800000">
            <a:off x="1188000" y="339840"/>
            <a:ext cx="1162080" cy="4680000"/>
          </a:xfrm>
          <a:prstGeom prst="rect">
            <a:avLst/>
          </a:prstGeom>
          <a:noFill/>
          <a:ln>
            <a:noFill/>
          </a:ln>
        </p:spPr>
        <p:txBody>
          <a:bodyPr vert="eaVert" anchor="b">
            <a:no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3" name="CustomShape 3"/>
          <p:cNvSpPr/>
          <p:nvPr/>
        </p:nvSpPr>
        <p:spPr>
          <a:xfrm rot="5400000">
            <a:off x="7294464" y="2831013"/>
            <a:ext cx="2886162" cy="2345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 baseline="30000" dirty="0">
                <a:solidFill>
                  <a:srgbClr val="000000"/>
                </a:solidFill>
                <a:latin typeface="Calibri"/>
              </a:rPr>
              <a:t>TEMD DİSLİPİDEMİ TANI ve TEDAVİ KILAVUZU</a:t>
            </a:r>
            <a:endParaRPr lang="tr-TR" sz="1400" b="0" strike="noStrike" spc="-1" dirty="0"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555" y="483840"/>
            <a:ext cx="6731426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28448">
            <a:solidFill>
              <a:schemeClr val="tx1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Statin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tedavisinde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görülen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 smtClean="0">
                <a:solidFill>
                  <a:srgbClr val="000000"/>
                </a:solidFill>
                <a:latin typeface="Calibri"/>
              </a:rPr>
              <a:t>diğer</a:t>
            </a:r>
            <a:r>
              <a:rPr lang="en-US" sz="32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 smtClean="0">
                <a:solidFill>
                  <a:srgbClr val="000000"/>
                </a:solidFill>
                <a:latin typeface="Calibri"/>
              </a:rPr>
              <a:t>yan</a:t>
            </a:r>
            <a:r>
              <a:rPr lang="en-US" sz="32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etkiler</a:t>
            </a:r>
            <a:endParaRPr lang="tr-TR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7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85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%0,5-2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oranında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hafif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persistan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ALT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yüksekliği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Genellikle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tedavinin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ilk üç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ayında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görülür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doza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bağımlıdır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Tedavi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öncesi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tedavi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başlangıcından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8-12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hafta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sonra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ölçülmesi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tavsiye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edilmektedir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Ardışık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iki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ölçümde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ALT&gt; 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3xNÜS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statin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tedavisinin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kesilmesi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/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dozunun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azaltılması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da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farklı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statine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geçilmesi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Tedaviye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devam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halinde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4-6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hafta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sonra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ALT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kontrolu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̈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Genel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olarak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statinlerin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renal </a:t>
            </a: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fonksiyonlar</a:t>
            </a: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üzerine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olumsuz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etkisi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olmadığı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düşünülmektedir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(RKÇ) (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Proteinüri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) (HD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  <a:sym typeface="Wingdings"/>
              </a:rPr>
              <a:t>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ASKVH 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</a:t>
            </a:r>
            <a:r>
              <a:rPr lang="en-US" sz="2000" spc="-1" dirty="0">
                <a:solidFill>
                  <a:srgbClr val="000000"/>
                </a:solidFill>
                <a:latin typeface="Calibri"/>
              </a:rPr>
              <a:t>)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Potent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statinlerle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5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yıl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tedavi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edilen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hastada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1" strike="noStrike" spc="-1" dirty="0" err="1">
                <a:solidFill>
                  <a:srgbClr val="008000"/>
                </a:solidFill>
                <a:latin typeface="Calibri"/>
              </a:rPr>
              <a:t>diyabet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gelişme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riski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%0.5-1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Daha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önceye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ait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1" strike="noStrike" spc="-1" dirty="0" err="1">
                <a:solidFill>
                  <a:srgbClr val="C0504D"/>
                </a:solidFill>
                <a:latin typeface="Calibri"/>
              </a:rPr>
              <a:t>hemorajik</a:t>
            </a:r>
            <a:r>
              <a:rPr lang="en-US" sz="2000" b="1" strike="noStrike" spc="-1" dirty="0">
                <a:solidFill>
                  <a:srgbClr val="C0504D"/>
                </a:solidFill>
                <a:latin typeface="Calibri"/>
              </a:rPr>
              <a:t> </a:t>
            </a:r>
            <a:r>
              <a:rPr lang="en-US" sz="2000" b="1" strike="noStrike" spc="-1" dirty="0" err="1">
                <a:solidFill>
                  <a:srgbClr val="C0504D"/>
                </a:solidFill>
                <a:latin typeface="Calibri"/>
              </a:rPr>
              <a:t>inme</a:t>
            </a:r>
            <a:r>
              <a:rPr lang="en-US" sz="2000" b="1" strike="noStrike" spc="-1" dirty="0">
                <a:solidFill>
                  <a:srgbClr val="C0504D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öyküsu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̈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bulunanlarda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iskemik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inme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 KVO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riski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çok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yüksek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değilse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statin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kullanımı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önerilmemektedir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!!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/>
                                        <p:tgtEl>
                                          <p:spTgt spid="4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 additive="repl">
                                        <p:cTn id="8" dur="500"/>
                                        <p:tgtEl>
                                          <p:spTgt spid="4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/>
                                        <p:tgtEl>
                                          <p:spTgt spid="4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 additive="repl">
                                        <p:cTn id="14" dur="500"/>
                                        <p:tgtEl>
                                          <p:spTgt spid="4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/>
                                        <p:tgtEl>
                                          <p:spTgt spid="4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 additive="repl">
                                        <p:cTn id="20" dur="500"/>
                                        <p:tgtEl>
                                          <p:spTgt spid="4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solidFill>
            <a:srgbClr val="FFFFFF"/>
          </a:solidFill>
          <a:ln w="25560">
            <a:solidFill>
              <a:srgbClr val="C0504D"/>
            </a:solidFill>
            <a:round/>
          </a:ln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Vaka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strike="noStrike" spc="-1" dirty="0" smtClean="0">
                <a:solidFill>
                  <a:srgbClr val="000000"/>
                </a:solidFill>
                <a:latin typeface="Calibri"/>
              </a:rPr>
              <a:t>2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9" name="TextShape 2"/>
          <p:cNvSpPr txBox="1"/>
          <p:nvPr/>
        </p:nvSpPr>
        <p:spPr>
          <a:xfrm>
            <a:off x="457200" y="1200240"/>
            <a:ext cx="403812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50 y E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Tip 2 DM 3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yıldır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HT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ASKVH (10/2020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subakut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inferior MI…RCA stent)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endParaRPr lang="en-US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Metformin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2000 mg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Dapagliflozin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ASA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Metoprolol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Ramipril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410" name="Table 3"/>
          <p:cNvGraphicFramePr/>
          <p:nvPr>
            <p:extLst>
              <p:ext uri="{D42A27DB-BD31-4B8C-83A1-F6EECF244321}">
                <p14:modId xmlns:p14="http://schemas.microsoft.com/office/powerpoint/2010/main" val="2434887041"/>
              </p:ext>
            </p:extLst>
          </p:nvPr>
        </p:nvGraphicFramePr>
        <p:xfrm>
          <a:off x="4648320" y="1200240"/>
          <a:ext cx="4038120" cy="1854000"/>
        </p:xfrm>
        <a:graphic>
          <a:graphicData uri="http://schemas.openxmlformats.org/drawingml/2006/table">
            <a:tbl>
              <a:tblPr/>
              <a:tblGrid>
                <a:gridCol w="1009440"/>
                <a:gridCol w="1009440"/>
                <a:gridCol w="1009440"/>
                <a:gridCol w="1009800"/>
              </a:tblGrid>
              <a:tr h="370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10/2020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11/2021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11/2022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T.Kol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156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LDL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159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FF0000"/>
                          </a:solidFill>
                          <a:latin typeface="Calibri"/>
                        </a:rPr>
                        <a:t>96</a:t>
                      </a:r>
                      <a:endParaRPr lang="tr-TR" sz="1800" b="0" strike="noStrike" spc="-1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TG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195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122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HDL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411" name="CustomShape 4"/>
          <p:cNvSpPr/>
          <p:nvPr/>
        </p:nvSpPr>
        <p:spPr>
          <a:xfrm>
            <a:off x="539640" y="1203480"/>
            <a:ext cx="3960000" cy="1656000"/>
          </a:xfrm>
          <a:prstGeom prst="rect">
            <a:avLst/>
          </a:prstGeom>
          <a:noFill/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" name="CustomShape 5"/>
          <p:cNvSpPr/>
          <p:nvPr/>
        </p:nvSpPr>
        <p:spPr>
          <a:xfrm>
            <a:off x="539640" y="2931840"/>
            <a:ext cx="3960000" cy="1656000"/>
          </a:xfrm>
          <a:prstGeom prst="rect">
            <a:avLst/>
          </a:prstGeom>
          <a:noFill/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" name="CustomShape 6"/>
          <p:cNvSpPr/>
          <p:nvPr/>
        </p:nvSpPr>
        <p:spPr>
          <a:xfrm>
            <a:off x="5093280" y="3507840"/>
            <a:ext cx="19368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FF0000"/>
                </a:solidFill>
                <a:latin typeface="Calibri"/>
              </a:rPr>
              <a:t>Atorvastatin 80 mg</a:t>
            </a:r>
            <a:endParaRPr lang="tr-TR" sz="1800" b="0" strike="noStrike" spc="-1" dirty="0">
              <a:latin typeface="Arial"/>
            </a:endParaRPr>
          </a:p>
        </p:txBody>
      </p:sp>
      <p:sp>
        <p:nvSpPr>
          <p:cNvPr id="414" name="CustomShape 7"/>
          <p:cNvSpPr/>
          <p:nvPr/>
        </p:nvSpPr>
        <p:spPr>
          <a:xfrm>
            <a:off x="6533640" y="4083840"/>
            <a:ext cx="193680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FF0000"/>
                </a:solidFill>
                <a:latin typeface="Calibri"/>
              </a:rPr>
              <a:t>Atorvastatin 40 mg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FF0000"/>
                </a:solidFill>
                <a:latin typeface="Calibri"/>
              </a:rPr>
              <a:t>Ezetimib</a:t>
            </a:r>
            <a:r>
              <a:rPr lang="en-US" sz="1800" b="0" strike="noStrike" spc="-1" dirty="0">
                <a:solidFill>
                  <a:srgbClr val="FF0000"/>
                </a:solidFill>
                <a:latin typeface="Calibri"/>
              </a:rPr>
              <a:t> 10 mg</a:t>
            </a:r>
            <a:endParaRPr lang="tr-TR" sz="1800" b="0" strike="noStrike" spc="-1" dirty="0">
              <a:latin typeface="Arial"/>
            </a:endParaRPr>
          </a:p>
        </p:txBody>
      </p:sp>
      <p:sp>
        <p:nvSpPr>
          <p:cNvPr id="415" name="CustomShape 8"/>
          <p:cNvSpPr/>
          <p:nvPr/>
        </p:nvSpPr>
        <p:spPr>
          <a:xfrm>
            <a:off x="7092360" y="3219840"/>
            <a:ext cx="143640" cy="863640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6" name="CustomShape 9"/>
          <p:cNvSpPr/>
          <p:nvPr/>
        </p:nvSpPr>
        <p:spPr>
          <a:xfrm>
            <a:off x="6012000" y="3075840"/>
            <a:ext cx="143640" cy="503640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" grpId="0"/>
      <p:bldP spid="4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Kolesterol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absorbsiyon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inhibitörleri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(EZETİMİB)</a:t>
            </a:r>
            <a:endParaRPr lang="tr-TR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8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fontScale="920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Diyetle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alınan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kolesterolün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biliyer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kolesterolün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intestinal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emilimini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bloke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eder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Niemann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- Pick C1-like protein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ekspresyonunu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inhibe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eder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LDLR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artış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LDL-K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plazmadaki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klirensinde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artış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Max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tolere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edilen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statin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tedavisi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ile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hedef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LDL-K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düzeyine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ulaşılamayan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ya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da statin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intoleransı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ve/veya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kontrendikasyonu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olan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hastalarda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kombinasyon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ve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monoterapide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kullanılır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…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Monoterapide LDL-K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düzeyinde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%10-18,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ApoB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düzeylerinde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ise %11- 16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Statin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kombinasyon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tedavisinde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 </a:t>
            </a:r>
            <a:r>
              <a:rPr lang="en-US" sz="2000" b="0" strike="noStrike" spc="-1" dirty="0">
                <a:solidFill>
                  <a:srgbClr val="000000"/>
                </a:solidFill>
                <a:latin typeface="Zapf Dingbats"/>
                <a:ea typeface="Zapf Dingbats"/>
              </a:rPr>
              <a:t>✚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%25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katkı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sağlar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Fenofibrat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ile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kombinasyonunda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LDL-K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düzeylerinde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%20-22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10 mg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yemeklerden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bağımsız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kullanılır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Hafif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KC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böbrek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yetmezliğinde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doz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ayarına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gerek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yoktur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CYP450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yoluyla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metabolize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olmaz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Safra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asit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sekestranları</a:t>
            </a:r>
            <a:endParaRPr lang="tr-TR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0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fontScale="89500"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İnce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bağırsakta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safra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asitlerine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bağlanarak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emilimini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%90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inhibe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ederler</a:t>
            </a:r>
            <a:endParaRPr lang="tr-TR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400"/>
              </a:spcBef>
            </a:pPr>
            <a:r>
              <a:rPr lang="tr-TR" sz="2000" b="0" strike="noStrike" spc="-1" dirty="0" smtClean="0">
                <a:solidFill>
                  <a:srgbClr val="000000"/>
                </a:solidFill>
                <a:latin typeface="Calibri"/>
              </a:rPr>
              <a:t>								</a:t>
            </a:r>
            <a:r>
              <a:rPr lang="en-US" sz="2000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endParaRPr lang="tr-TR" sz="2000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400"/>
              </a:spcBef>
            </a:pPr>
            <a:r>
              <a:rPr lang="tr-TR" sz="2000" b="0" strike="noStrike" spc="-1" dirty="0" smtClean="0">
                <a:solidFill>
                  <a:srgbClr val="000000"/>
                </a:solidFill>
                <a:latin typeface="Calibri"/>
              </a:rPr>
              <a:t>		</a:t>
            </a:r>
            <a:r>
              <a:rPr lang="en-US" sz="2000" spc="-1" dirty="0" smtClean="0">
                <a:solidFill>
                  <a:srgbClr val="000000"/>
                </a:solidFill>
                <a:latin typeface="Calibri"/>
                <a:ea typeface="Wingdings"/>
              </a:rPr>
              <a:t>KC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ea typeface="Wingdings"/>
              </a:rPr>
              <a:t>kolesterolden</a:t>
            </a:r>
            <a:r>
              <a:rPr lang="en-US" sz="2000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ea typeface="Wingdings"/>
              </a:rPr>
              <a:t>safra</a:t>
            </a:r>
            <a:r>
              <a:rPr lang="en-US" sz="2000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ea typeface="Wingdings"/>
              </a:rPr>
              <a:t>asidi</a:t>
            </a:r>
            <a:r>
              <a:rPr lang="en-US" sz="2000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ea typeface="Wingdings"/>
              </a:rPr>
              <a:t>sentezleyen</a:t>
            </a:r>
            <a:r>
              <a:rPr lang="en-US" sz="2000" spc="-1" dirty="0">
                <a:solidFill>
                  <a:srgbClr val="000000"/>
                </a:solidFill>
                <a:latin typeface="Calibri"/>
                <a:ea typeface="Wingdings"/>
              </a:rPr>
              <a:t> CYP7A1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ea typeface="Wingdings"/>
              </a:rPr>
              <a:t>enzimini</a:t>
            </a:r>
            <a:r>
              <a:rPr lang="en-US" sz="2000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ea typeface="Wingdings"/>
              </a:rPr>
              <a:t>indükler</a:t>
            </a:r>
            <a:r>
              <a:rPr lang="en-US" sz="2000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endParaRPr lang="tr-TR" sz="20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tr-TR" sz="2000" b="0" strike="noStrike" spc="-1" dirty="0" smtClean="0">
                <a:solidFill>
                  <a:srgbClr val="000000"/>
                </a:solidFill>
                <a:latin typeface="Calibri"/>
              </a:rPr>
              <a:t>		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		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Kolesterol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havuzunun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azalması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intrahepatik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kolesterol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 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endParaRPr lang="tr-TR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 dirty="0" smtClean="0">
                <a:solidFill>
                  <a:srgbClr val="000000"/>
                </a:solidFill>
                <a:latin typeface="Wingdings"/>
                <a:ea typeface="Wingdings"/>
              </a:rPr>
              <a:t>								</a:t>
            </a:r>
            <a:endParaRPr lang="tr-TR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tr-TR" sz="2000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tr-TR" sz="2000" spc="-1" dirty="0" smtClean="0">
                <a:solidFill>
                  <a:srgbClr val="000000"/>
                </a:solidFill>
                <a:latin typeface="Calibri"/>
              </a:rPr>
              <a:t>		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Apo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B/E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içeren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LDLR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sentezini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arttırır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								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		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LDLR’nin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artışı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LDL-K’ün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plazmadaki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klirensini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arttırarak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plazma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LDL-K 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100000"/>
              </a:lnSpc>
              <a:spcBef>
                <a:spcPts val="320"/>
              </a:spcBef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endParaRPr lang="tr-TR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Max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doz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statin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kombine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ya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da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monoterapide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(statin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intoleransı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/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kontrd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)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Safra asit sekestranları</a:t>
            </a:r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2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fontScale="89500"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Kolestiramin</a:t>
            </a: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 24 mg/</a:t>
            </a: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gün</a:t>
            </a:r>
            <a:endParaRPr lang="tr-TR" sz="2000" b="1" strike="noStrike" spc="-1" dirty="0">
              <a:solidFill>
                <a:srgbClr val="3366FF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Kolestipol</a:t>
            </a: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 20 mg/</a:t>
            </a: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gün</a:t>
            </a:r>
            <a:endParaRPr lang="tr-TR" sz="2000" b="1" strike="noStrike" spc="-1" dirty="0">
              <a:solidFill>
                <a:srgbClr val="3366FF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Kolesevelam</a:t>
            </a: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 4,5 mg/</a:t>
            </a: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gün</a:t>
            </a:r>
            <a:endParaRPr lang="tr-TR" sz="2000" b="1" strike="noStrike" spc="-1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Yemekle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birlikte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alınmalıdır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Kolesevelam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gebelikte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kullanılabilir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LDL-K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düzeylerinde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%18-25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HDL-K %3-5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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kombinasyon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ted </a:t>
            </a:r>
            <a:r>
              <a:rPr lang="en-US" sz="2000" b="0" strike="noStrike" spc="-1" dirty="0">
                <a:solidFill>
                  <a:srgbClr val="000000"/>
                </a:solidFill>
                <a:latin typeface="Zapf Dingbats"/>
                <a:ea typeface="Zapf Dingbats"/>
              </a:rPr>
              <a:t>✚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%10-20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KV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fayda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lehine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veri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yok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Konstipasyon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karın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ağrısı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bulantı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şişkinlik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dolgunluk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hissi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Yağda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eriyen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vitaminlerde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eksiklik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TG&gt;300 mg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başlanmamalı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tedavi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sırasında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TG&gt;400 mg ise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kesilmelidir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solidFill>
            <a:srgbClr val="FFFFFF"/>
          </a:solidFill>
          <a:ln w="25560">
            <a:solidFill>
              <a:srgbClr val="C0504D"/>
            </a:solidFill>
            <a:round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Vaka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strike="noStrike" spc="-1" dirty="0" smtClean="0">
                <a:solidFill>
                  <a:srgbClr val="000000"/>
                </a:solidFill>
                <a:latin typeface="Calibri"/>
              </a:rPr>
              <a:t>3 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2400" b="0" strike="noStrike" spc="-1" dirty="0" err="1" smtClean="0">
                <a:solidFill>
                  <a:srgbClr val="000000"/>
                </a:solidFill>
                <a:latin typeface="Calibri"/>
              </a:rPr>
              <a:t>Heterozigot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AH)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5" name="TextShape 2"/>
          <p:cNvSpPr txBox="1"/>
          <p:nvPr/>
        </p:nvSpPr>
        <p:spPr>
          <a:xfrm>
            <a:off x="457200" y="1200240"/>
            <a:ext cx="403812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42 y 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K, 16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yaş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HL</a:t>
            </a:r>
            <a:r>
              <a:rPr lang="en-US" sz="2000" spc="-1" dirty="0" smtClean="0">
                <a:solidFill>
                  <a:srgbClr val="000000"/>
                </a:solidFill>
                <a:latin typeface="Calibri"/>
                <a:sym typeface="Wingdings"/>
              </a:rPr>
              <a:t>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statin+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Abi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48 y ASKVH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yok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Abla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45 y ASKVH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yok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Anne 55 y CABG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Teyze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CABG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12 y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kızı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HL 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Rosuvastatin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10 mg)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Koroner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BTA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plaklı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LDLR </a:t>
            </a: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geni</a:t>
            </a: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 2. </a:t>
            </a: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ekzonda</a:t>
            </a: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 </a:t>
            </a:r>
            <a:endParaRPr lang="tr-TR" sz="2000" b="1" strike="noStrike" spc="-1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	c.97C&gt;T </a:t>
            </a: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heterozigot</a:t>
            </a:r>
            <a:endParaRPr lang="tr-TR" sz="2000" b="1" strike="noStrike" spc="-1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6" name="TextShape 3"/>
          <p:cNvSpPr txBox="1"/>
          <p:nvPr/>
        </p:nvSpPr>
        <p:spPr>
          <a:xfrm>
            <a:off x="4648320" y="1200240"/>
            <a:ext cx="4495320" cy="37476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LDL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234-507-420-249-232-388-475-394-430-297 mg/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dL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Rosuvastatin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10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</a:rPr>
              <a:t>mg+Ezetimib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 10 mg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06/2022</a:t>
            </a:r>
            <a:r>
              <a:rPr lang="en-US" sz="2000" b="0" strike="noStrike" spc="-1" dirty="0">
                <a:solidFill>
                  <a:srgbClr val="FF0000"/>
                </a:solidFill>
                <a:latin typeface="Wingdings"/>
              </a:rPr>
              <a:t>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Evolocumab 420mg/ay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427" name="Table 4"/>
          <p:cNvGraphicFramePr/>
          <p:nvPr>
            <p:extLst>
              <p:ext uri="{D42A27DB-BD31-4B8C-83A1-F6EECF244321}">
                <p14:modId xmlns:p14="http://schemas.microsoft.com/office/powerpoint/2010/main" val="641063805"/>
              </p:ext>
            </p:extLst>
          </p:nvPr>
        </p:nvGraphicFramePr>
        <p:xfrm>
          <a:off x="4788000" y="2571840"/>
          <a:ext cx="4032000" cy="1463040"/>
        </p:xfrm>
        <a:graphic>
          <a:graphicData uri="http://schemas.openxmlformats.org/drawingml/2006/table">
            <a:tbl>
              <a:tblPr/>
              <a:tblGrid>
                <a:gridCol w="806400"/>
                <a:gridCol w="806400"/>
                <a:gridCol w="806400"/>
                <a:gridCol w="806400"/>
                <a:gridCol w="806400"/>
              </a:tblGrid>
              <a:tr h="322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2016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2018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2022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 dirty="0" smtClean="0">
                          <a:solidFill>
                            <a:srgbClr val="FFFFFF"/>
                          </a:solidFill>
                          <a:latin typeface="Calibri"/>
                        </a:rPr>
                        <a:t>2022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22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LDL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355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394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420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192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22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TG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176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187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173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57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HDL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0000"/>
                          </a:solidFill>
                          <a:latin typeface="Wingdings"/>
                          <a:ea typeface="Wingdings"/>
                        </a:rPr>
                        <a:t>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/>
              <a:t/>
            </a:r>
            <a:br>
              <a:rPr dirty="0"/>
            </a:br>
            <a:r>
              <a:rPr lang="en-US" sz="2400" b="1" strike="noStrike" spc="-1" dirty="0">
                <a:solidFill>
                  <a:srgbClr val="000000"/>
                </a:solidFill>
                <a:latin typeface="Calibri"/>
              </a:rPr>
              <a:t>Proprotein convertase subtilisin/kexin type 9 inhibitors (PCSK9)  </a:t>
            </a:r>
            <a:r>
              <a:rPr dirty="0"/>
              <a:t/>
            </a:r>
            <a:br>
              <a:rPr dirty="0"/>
            </a:b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4264915478"/>
              </p:ext>
            </p:extLst>
          </p:nvPr>
        </p:nvGraphicFramePr>
        <p:xfrm>
          <a:off x="457200" y="1200240"/>
          <a:ext cx="8229240" cy="339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29" name="Picture 2"/>
          <p:cNvPicPr/>
          <p:nvPr/>
        </p:nvPicPr>
        <p:blipFill>
          <a:blip r:embed="rId7"/>
          <a:stretch/>
        </p:blipFill>
        <p:spPr>
          <a:xfrm>
            <a:off x="107640" y="2445926"/>
            <a:ext cx="2507619" cy="2559154"/>
          </a:xfrm>
          <a:prstGeom prst="rect">
            <a:avLst/>
          </a:prstGeom>
          <a:ln>
            <a:noFill/>
          </a:ln>
        </p:spPr>
      </p:pic>
      <p:pic>
        <p:nvPicPr>
          <p:cNvPr id="430" name="Picture 3"/>
          <p:cNvPicPr/>
          <p:nvPr/>
        </p:nvPicPr>
        <p:blipFill>
          <a:blip r:embed="rId8"/>
          <a:stretch/>
        </p:blipFill>
        <p:spPr>
          <a:xfrm>
            <a:off x="6387630" y="1062720"/>
            <a:ext cx="2412930" cy="2407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PCSK9 </a:t>
            </a:r>
            <a:r>
              <a:rPr lang="en-US" sz="2800" b="1" strike="noStrike" spc="-1" dirty="0" err="1" smtClean="0">
                <a:solidFill>
                  <a:srgbClr val="000000"/>
                </a:solidFill>
                <a:latin typeface="Calibri"/>
              </a:rPr>
              <a:t>inhibitörleri</a:t>
            </a:r>
            <a:r>
              <a:rPr lang="en-US" sz="2800" b="1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n-US" sz="2000" spc="-1" dirty="0" smtClean="0">
                <a:solidFill>
                  <a:srgbClr val="000000"/>
                </a:solidFill>
                <a:latin typeface="Calibri"/>
              </a:rPr>
              <a:t>Anti</a:t>
            </a:r>
            <a:r>
              <a:rPr lang="en-US" sz="2000" spc="-1" dirty="0">
                <a:solidFill>
                  <a:srgbClr val="000000"/>
                </a:solidFill>
                <a:latin typeface="Calibri"/>
              </a:rPr>
              <a:t>-PCSK9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</a:rPr>
              <a:t>monoklonal</a:t>
            </a:r>
            <a:r>
              <a:rPr lang="en-US" sz="20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</a:rPr>
              <a:t>antikorlardır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2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10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AH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olgularının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kısmında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PCSK9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fonksiyon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artışı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mutasyonu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PCSK9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fonksiyon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kaybı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mutasyonu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kişilerde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çok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daha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düşük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LDL-K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düzeyleri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 ASKVH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riskinde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azalma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  <a:ea typeface="Zapf Dingbats"/>
              </a:rPr>
              <a:t>Max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doz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statin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ile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elde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edilen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LDL-K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düşürücu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̈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etkiye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ilave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olarak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%50-70 </a:t>
            </a:r>
            <a:r>
              <a:rPr lang="en-US" sz="2000" spc="-1" dirty="0" smtClean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  <a:ea typeface="Zapf Dingbats"/>
              </a:rPr>
              <a:t>Lp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(a)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statinleri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etkisi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yok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)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</a:pPr>
            <a:r>
              <a:rPr lang="en-US" sz="2000" b="1" strike="noStrike" spc="-1" dirty="0" err="1">
                <a:solidFill>
                  <a:srgbClr val="FF0000"/>
                </a:solidFill>
                <a:latin typeface="Calibri"/>
                <a:ea typeface="Wingdings"/>
              </a:rPr>
              <a:t>Alirocumab</a:t>
            </a:r>
            <a:r>
              <a:rPr lang="en-US" sz="2000" b="1" strike="noStrike" spc="-1" dirty="0">
                <a:solidFill>
                  <a:srgbClr val="FF0000"/>
                </a:solidFill>
                <a:latin typeface="Calibri"/>
                <a:ea typeface="Wingdings"/>
              </a:rPr>
              <a:t> ve </a:t>
            </a:r>
            <a:r>
              <a:rPr lang="en-US" sz="2000" b="1" strike="noStrike" spc="-1" dirty="0" err="1">
                <a:solidFill>
                  <a:srgbClr val="FF0000"/>
                </a:solidFill>
                <a:latin typeface="Calibri"/>
                <a:ea typeface="Wingdings"/>
              </a:rPr>
              <a:t>Evolocumab</a:t>
            </a:r>
            <a:r>
              <a:rPr lang="en-US" sz="2000" b="1" strike="noStrike" spc="-1" dirty="0">
                <a:solidFill>
                  <a:srgbClr val="FF0000"/>
                </a:solidFill>
                <a:latin typeface="Calibri"/>
                <a:ea typeface="Wingdings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Alirocumab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iki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haftada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75mg veya 150 mg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Evolocumab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iki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haftada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140mg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veya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ayda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420mg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içeren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hazır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kalemlerle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Max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doz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statin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tedavisiyle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hedef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LDL-K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düzeyleri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sağlanamayan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ASKVH +  statin </a:t>
            </a:r>
            <a:r>
              <a:rPr lang="tr-TR" sz="20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ek olarak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Statin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intoleransı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olgularda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monoterapide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Homozigot AH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olgularında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kullanım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için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1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Evolocumab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Zapf Dingbats"/>
                <a:ea typeface="Zapf Dingbats"/>
              </a:rPr>
              <a:t>✔</a:t>
            </a:r>
            <a:r>
              <a:rPr lang="en-US" sz="2000" b="1" spc="-1" dirty="0" err="1" smtClean="0">
                <a:latin typeface="Calibri"/>
                <a:ea typeface="Wingdings"/>
              </a:rPr>
              <a:t>Alirocumab</a:t>
            </a:r>
            <a:r>
              <a:rPr lang="en-US" sz="2000" spc="-1" dirty="0">
                <a:solidFill>
                  <a:srgbClr val="000000"/>
                </a:solidFill>
                <a:latin typeface="Zapf Dingbats"/>
                <a:ea typeface="Zapf Dingbats"/>
              </a:rPr>
              <a:t>✔</a:t>
            </a:r>
            <a:endParaRPr lang="tr-TR" sz="2000" b="0" strike="noStrike" spc="-1" dirty="0"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En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sık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yan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etkisi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enjeksiyon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bölgesindeki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yanma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ağrıdır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TG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HDL-K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ApoA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-I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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3" name="CustomShape 3"/>
          <p:cNvSpPr/>
          <p:nvPr/>
        </p:nvSpPr>
        <p:spPr>
          <a:xfrm>
            <a:off x="551981" y="1200240"/>
            <a:ext cx="8229240" cy="253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/>
        </p:style>
        <p:txBody>
          <a:bodyPr>
            <a:normAutofit fontScale="880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Yüksek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yoğunluklu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veya max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tolere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edilen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statinler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ile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birlikte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Alirocumab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ve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Evolocumab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 smtClean="0">
                <a:solidFill>
                  <a:srgbClr val="000000"/>
                </a:solidFill>
                <a:latin typeface="Calibri"/>
              </a:rPr>
              <a:t>plaseboya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göre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% 46-73 ve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ezetimibe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göre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spc="-1" dirty="0">
                <a:solidFill>
                  <a:srgbClr val="000000"/>
                </a:solidFill>
                <a:latin typeface="Calibri"/>
              </a:rPr>
              <a:t>&gt;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</a:rPr>
              <a:t>%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30 </a:t>
            </a:r>
            <a:r>
              <a:rPr lang="en-US" sz="2400" spc="-1" dirty="0" smtClean="0">
                <a:solidFill>
                  <a:srgbClr val="000000"/>
                </a:solidFill>
                <a:latin typeface="Calibri"/>
              </a:rPr>
              <a:t>LDL</a:t>
            </a:r>
            <a:r>
              <a:rPr lang="en-US" sz="2400" spc="-1" dirty="0">
                <a:solidFill>
                  <a:srgbClr val="000000"/>
                </a:solidFill>
                <a:latin typeface="Calibri"/>
              </a:rPr>
              <a:t>-K 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endParaRPr lang="tr-T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24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TG %26</a:t>
            </a:r>
            <a:r>
              <a:rPr lang="en-US" sz="24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HDL-K %9,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ApoA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-I %4</a:t>
            </a:r>
            <a:r>
              <a:rPr lang="en-US" sz="24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</a:t>
            </a:r>
            <a:endParaRPr lang="tr-T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tr-TR" sz="24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Lp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(a) %30-40</a:t>
            </a:r>
            <a:r>
              <a:rPr lang="en-US" sz="24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endParaRPr lang="tr-T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															</a:t>
            </a:r>
            <a:r>
              <a:rPr lang="en-US" sz="14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ESC 2019</a:t>
            </a:r>
            <a:endParaRPr lang="tr-T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14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Picture 3"/>
          <p:cNvPicPr/>
          <p:nvPr/>
        </p:nvPicPr>
        <p:blipFill>
          <a:blip r:embed="rId2"/>
          <a:stretch/>
        </p:blipFill>
        <p:spPr>
          <a:xfrm>
            <a:off x="480550" y="152400"/>
            <a:ext cx="7602240" cy="4856480"/>
          </a:xfrm>
          <a:prstGeom prst="rect">
            <a:avLst/>
          </a:prstGeom>
          <a:ln>
            <a:noFill/>
          </a:ln>
        </p:spPr>
      </p:pic>
      <p:sp>
        <p:nvSpPr>
          <p:cNvPr id="2" name="Rounded Rectangle 1"/>
          <p:cNvSpPr/>
          <p:nvPr/>
        </p:nvSpPr>
        <p:spPr>
          <a:xfrm>
            <a:off x="4048804" y="3817800"/>
            <a:ext cx="3718560" cy="12114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hr-HR" sz="3200" b="1" strike="noStrike" spc="-1" dirty="0">
                <a:solidFill>
                  <a:srgbClr val="000000"/>
                </a:solidFill>
                <a:latin typeface="Calibri"/>
              </a:rPr>
              <a:t>Lomitapide</a:t>
            </a:r>
            <a:endParaRPr lang="tr-TR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6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HoAH'nin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po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tedavisi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için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tasarlanmış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MTP 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2000" spc="-1" dirty="0" err="1" smtClean="0">
                <a:solidFill>
                  <a:srgbClr val="000000"/>
                </a:solidFill>
                <a:latin typeface="Calibri"/>
              </a:rPr>
              <a:t>m</a:t>
            </a:r>
            <a:r>
              <a:rPr lang="en-US" sz="2000" spc="-1" dirty="0" err="1" smtClean="0">
                <a:solidFill>
                  <a:srgbClr val="000000"/>
                </a:solidFill>
                <a:latin typeface="Calibri"/>
              </a:rPr>
              <a:t>ikrozomal</a:t>
            </a:r>
            <a:r>
              <a:rPr lang="en-US" sz="2000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</a:rPr>
              <a:t>trigliserid</a:t>
            </a:r>
            <a:r>
              <a:rPr lang="en-US" sz="2000" spc="-1" dirty="0">
                <a:solidFill>
                  <a:srgbClr val="000000"/>
                </a:solidFill>
                <a:latin typeface="Calibri"/>
              </a:rPr>
              <a:t> transfer </a:t>
            </a:r>
            <a:r>
              <a:rPr lang="en-US" sz="2000" spc="-1" dirty="0" err="1" smtClean="0">
                <a:solidFill>
                  <a:srgbClr val="000000"/>
                </a:solidFill>
                <a:latin typeface="Calibri"/>
              </a:rPr>
              <a:t>proteini</a:t>
            </a:r>
            <a:r>
              <a:rPr lang="en-US" sz="2000" spc="-1" dirty="0" smtClean="0">
                <a:solidFill>
                  <a:srgbClr val="000000"/>
                </a:solidFill>
                <a:latin typeface="Calibri"/>
              </a:rPr>
              <a:t>)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</a:rPr>
              <a:t>inhibitörüdür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MTP,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VLDL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oluşumunda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gerekli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basamak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olarak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TG'leri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fosfolipitleri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endoplazmik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retikulumdan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ApoB'ye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aktarır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. MTP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inhibisyonu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KC’de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VLDL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bağırsakta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ŞM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oluşumunu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engellenir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LDL-K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azalma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ile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HoAH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hastalarında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aferez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sıklığını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azalttığı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da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gösterilmiştir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 fontScale="51000" lnSpcReduction="20000"/>
          </a:bodyPr>
          <a:lstStyle/>
          <a:p>
            <a:pPr algn="ctr">
              <a:lnSpc>
                <a:spcPct val="100000"/>
              </a:lnSpc>
            </a:pPr>
            <a:r>
              <a:rPr dirty="0"/>
              <a:t/>
            </a:r>
            <a:br>
              <a:rPr dirty="0"/>
            </a:br>
            <a:r>
              <a:rPr lang="hr-HR" sz="6300" b="1" strike="noStrike" spc="-1" dirty="0">
                <a:solidFill>
                  <a:srgbClr val="000000"/>
                </a:solidFill>
                <a:latin typeface="Calibri"/>
              </a:rPr>
              <a:t>Mipomersen </a:t>
            </a:r>
            <a:r>
              <a:rPr dirty="0"/>
              <a:t/>
            </a:r>
            <a:br>
              <a:rPr dirty="0"/>
            </a:br>
            <a:endParaRPr lang="tr-TR" sz="3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8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ApoB-100'ün mRNA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bağlanabilen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antisens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oligonükleotiddir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SC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enjeksiyondan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sonra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oligonükleotid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KC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taşınır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burada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ApoB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proteininin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translasyonunu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engelleyen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sonuç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olarak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LDL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Lp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(a)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dahil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olmak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üzere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aterojenik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lipidlerin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lipoproteinlerin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üretimini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azaltan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spesifik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mRNA'ya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bağlanır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HoAH'li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hastalarda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LDL-K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düşürür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FDA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tarafından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onay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✚, EMA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onayı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Zapf Dingbat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Zapf Dingbats"/>
              </a:rPr>
              <a:t>yoktur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solidFill>
            <a:srgbClr val="FFFFFF"/>
          </a:solidFill>
          <a:ln w="25560">
            <a:solidFill>
              <a:srgbClr val="C0504D"/>
            </a:solidFill>
            <a:round/>
          </a:ln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Vaka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4 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</a:rPr>
              <a:t>(AH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)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0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pc="-1" dirty="0">
                <a:solidFill>
                  <a:srgbClr val="000000"/>
                </a:solidFill>
                <a:latin typeface="Calibri"/>
              </a:rPr>
              <a:t>M.B.B 27 y E (</a:t>
            </a:r>
            <a:r>
              <a:rPr lang="en-US" sz="2000" b="1" spc="-1" dirty="0" err="1">
                <a:solidFill>
                  <a:srgbClr val="000000"/>
                </a:solidFill>
                <a:latin typeface="Calibri"/>
              </a:rPr>
              <a:t>heterozigot</a:t>
            </a:r>
            <a:r>
              <a:rPr lang="en-US" sz="2000" b="1" spc="-1" dirty="0">
                <a:solidFill>
                  <a:srgbClr val="000000"/>
                </a:solidFill>
                <a:latin typeface="Calibri"/>
              </a:rPr>
              <a:t>)</a:t>
            </a:r>
            <a:endParaRPr lang="tr-TR" sz="2000" b="1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E.B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. 41 y E 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homozigot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)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23 y ASKVH stent+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E.B. 40 y E 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homozigot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)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28 y ASKVH CABG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F.K. 37 y K 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homozigot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)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33 y </a:t>
            </a:r>
            <a:r>
              <a:rPr lang="en-US" sz="2000" spc="-1" dirty="0" smtClean="0">
                <a:solidFill>
                  <a:srgbClr val="000000"/>
                </a:solidFill>
                <a:latin typeface="Calibri"/>
              </a:rPr>
              <a:t>ASKVH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stent+	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5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kardeş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(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homozigot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?/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heterozigot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?) </a:t>
            </a:r>
          </a:p>
          <a:p>
            <a:pPr marL="343080" indent="-342720"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 err="1">
                <a:solidFill>
                  <a:srgbClr val="000000"/>
                </a:solidFill>
                <a:latin typeface="Calibri"/>
              </a:rPr>
              <a:t>SG:Anne</a:t>
            </a:r>
            <a:r>
              <a:rPr lang="en-US" sz="2000" spc="-1" dirty="0">
                <a:solidFill>
                  <a:srgbClr val="000000"/>
                </a:solidFill>
                <a:latin typeface="Calibri"/>
              </a:rPr>
              <a:t> ve baba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</a:rPr>
              <a:t>HL</a:t>
            </a:r>
            <a:r>
              <a:rPr lang="en-US" sz="2000" spc="-1" dirty="0" err="1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</a:rPr>
              <a:t>medikal</a:t>
            </a:r>
            <a:r>
              <a:rPr lang="en-US" sz="20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</a:rPr>
              <a:t>tedavi</a:t>
            </a:r>
            <a:endParaRPr lang="tr-TR" sz="2000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Dayı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45 y ex (CABG+),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dayı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CABG+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1" name="CustomShape 3"/>
          <p:cNvSpPr/>
          <p:nvPr/>
        </p:nvSpPr>
        <p:spPr>
          <a:xfrm>
            <a:off x="5436000" y="1275480"/>
            <a:ext cx="143640" cy="1728000"/>
          </a:xfrm>
          <a:prstGeom prst="rightBrace">
            <a:avLst>
              <a:gd name="adj1" fmla="val 8333"/>
              <a:gd name="adj2" fmla="val 50000"/>
            </a:avLst>
          </a:prstGeom>
          <a:noFill/>
          <a:ln>
            <a:round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42" name="CustomShape 4"/>
          <p:cNvSpPr/>
          <p:nvPr/>
        </p:nvSpPr>
        <p:spPr>
          <a:xfrm>
            <a:off x="5724000" y="1563480"/>
            <a:ext cx="2664000" cy="129564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Rosuvastatin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40 mg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Ezetimib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10 mg</a:t>
            </a: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LDL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aferez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 2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</a:rPr>
              <a:t>seans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/ay</a:t>
            </a:r>
            <a:endParaRPr lang="tr-TR" sz="1800" b="0" strike="noStrike" spc="-1" dirty="0">
              <a:latin typeface="Arial"/>
            </a:endParaRPr>
          </a:p>
        </p:txBody>
      </p:sp>
      <p:sp>
        <p:nvSpPr>
          <p:cNvPr id="443" name="CustomShape 5"/>
          <p:cNvSpPr/>
          <p:nvPr/>
        </p:nvSpPr>
        <p:spPr>
          <a:xfrm>
            <a:off x="6804360" y="3003840"/>
            <a:ext cx="143640" cy="503640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4" name="CustomShape 6"/>
          <p:cNvSpPr/>
          <p:nvPr/>
        </p:nvSpPr>
        <p:spPr>
          <a:xfrm>
            <a:off x="5940000" y="3579840"/>
            <a:ext cx="2448000" cy="98604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FFFFFF"/>
                </a:solidFill>
                <a:latin typeface="Calibri"/>
              </a:rPr>
              <a:t>LDL </a:t>
            </a:r>
            <a:endParaRPr lang="tr-T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FFFFFF"/>
                </a:solidFill>
                <a:latin typeface="Calibri"/>
              </a:rPr>
              <a:t>250-350 mg/dL</a:t>
            </a:r>
            <a:endParaRPr lang="tr-T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FFFFFF"/>
                </a:solidFill>
                <a:latin typeface="Calibri"/>
              </a:rPr>
              <a:t>150-250 mg/dL</a:t>
            </a:r>
            <a:endParaRPr lang="tr-T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TextShape 1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pPr marL="342900" indent="-342900">
              <a:lnSpc>
                <a:spcPct val="100000"/>
              </a:lnSpc>
              <a:spcBef>
                <a:spcPts val="641"/>
              </a:spcBef>
              <a:buFont typeface="Arial"/>
              <a:buChar char="•"/>
            </a:pPr>
            <a:r>
              <a:rPr lang="en-US" sz="2200" dirty="0" err="1" smtClean="0">
                <a:latin typeface="Calibri"/>
                <a:cs typeface="Calibri"/>
              </a:rPr>
              <a:t>Medikal</a:t>
            </a:r>
            <a:r>
              <a:rPr lang="en-US" sz="2200" dirty="0" smtClean="0">
                <a:latin typeface="Calibri"/>
                <a:cs typeface="Calibri"/>
              </a:rPr>
              <a:t> </a:t>
            </a:r>
            <a:r>
              <a:rPr lang="en-US" sz="2200" dirty="0" err="1">
                <a:latin typeface="Calibri"/>
                <a:cs typeface="Calibri"/>
              </a:rPr>
              <a:t>tedavi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US" sz="2200" dirty="0" err="1">
                <a:latin typeface="Calibri"/>
                <a:cs typeface="Calibri"/>
              </a:rPr>
              <a:t>ile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US" sz="2200" dirty="0" err="1">
                <a:latin typeface="Calibri"/>
                <a:cs typeface="Calibri"/>
              </a:rPr>
              <a:t>tedavi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US" sz="2200" dirty="0" err="1">
                <a:latin typeface="Calibri"/>
                <a:cs typeface="Calibri"/>
              </a:rPr>
              <a:t>hedefine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US" sz="2200" dirty="0" err="1">
                <a:latin typeface="Calibri"/>
                <a:cs typeface="Calibri"/>
              </a:rPr>
              <a:t>ulaşılamayan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US" sz="2200" dirty="0" err="1">
                <a:latin typeface="Calibri"/>
                <a:cs typeface="Calibri"/>
              </a:rPr>
              <a:t>belirlenmis</a:t>
            </a:r>
            <a:r>
              <a:rPr lang="en-US" sz="2200" dirty="0">
                <a:latin typeface="Calibri"/>
                <a:cs typeface="Calibri"/>
              </a:rPr>
              <a:t>̧ ASKVH veya </a:t>
            </a:r>
            <a:r>
              <a:rPr lang="en-US" sz="2200" dirty="0" err="1">
                <a:latin typeface="Calibri"/>
                <a:cs typeface="Calibri"/>
              </a:rPr>
              <a:t>kardiyovasküler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US" sz="2200" dirty="0" err="1">
                <a:latin typeface="Calibri"/>
                <a:cs typeface="Calibri"/>
              </a:rPr>
              <a:t>açıdan</a:t>
            </a:r>
            <a:r>
              <a:rPr lang="en-US" sz="2200" dirty="0">
                <a:latin typeface="Calibri"/>
                <a:cs typeface="Calibri"/>
              </a:rPr>
              <a:t> yüksek </a:t>
            </a:r>
            <a:r>
              <a:rPr lang="en-US" sz="2200" dirty="0" err="1">
                <a:latin typeface="Calibri"/>
                <a:cs typeface="Calibri"/>
              </a:rPr>
              <a:t>riskli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US" sz="2200" dirty="0" err="1" smtClean="0">
                <a:latin typeface="Calibri"/>
                <a:cs typeface="Calibri"/>
              </a:rPr>
              <a:t>hastalar</a:t>
            </a:r>
            <a:endParaRPr lang="en-US" sz="2200" dirty="0" smtClean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200" dirty="0" smtClean="0">
              <a:latin typeface="Calibri"/>
              <a:cs typeface="Calibri"/>
            </a:endParaRPr>
          </a:p>
          <a:p>
            <a:pPr marL="342900" indent="-342900">
              <a:spcBef>
                <a:spcPts val="641"/>
              </a:spcBef>
              <a:buFont typeface="Arial"/>
              <a:buChar char="•"/>
            </a:pPr>
            <a:r>
              <a:rPr lang="en-US" sz="2200" dirty="0" smtClean="0">
                <a:latin typeface="Calibri"/>
                <a:cs typeface="Calibri"/>
              </a:rPr>
              <a:t>HTG (TG</a:t>
            </a:r>
            <a:r>
              <a:rPr lang="en-US" sz="2200" dirty="0">
                <a:latin typeface="Calibri"/>
                <a:cs typeface="Calibri"/>
              </a:rPr>
              <a:t>≥1000 mg/</a:t>
            </a:r>
            <a:r>
              <a:rPr lang="en-US" sz="2200" dirty="0" err="1" smtClean="0">
                <a:latin typeface="Calibri"/>
                <a:cs typeface="Calibri"/>
              </a:rPr>
              <a:t>dL</a:t>
            </a:r>
            <a:r>
              <a:rPr lang="en-US" sz="2200" dirty="0" smtClean="0">
                <a:latin typeface="Calibri"/>
                <a:cs typeface="Calibri"/>
              </a:rPr>
              <a:t>)+ </a:t>
            </a:r>
            <a:r>
              <a:rPr lang="en-US" sz="2200" dirty="0" err="1" smtClean="0">
                <a:latin typeface="Calibri"/>
                <a:cs typeface="Calibri"/>
              </a:rPr>
              <a:t>Akut</a:t>
            </a:r>
            <a:r>
              <a:rPr lang="en-US" sz="2200" dirty="0" smtClean="0">
                <a:latin typeface="Calibri"/>
                <a:cs typeface="Calibri"/>
              </a:rPr>
              <a:t> </a:t>
            </a:r>
            <a:r>
              <a:rPr lang="en-US" sz="2200" dirty="0" err="1" smtClean="0">
                <a:latin typeface="Calibri"/>
                <a:cs typeface="Calibri"/>
              </a:rPr>
              <a:t>pankreatit</a:t>
            </a:r>
            <a:r>
              <a:rPr lang="en-US" sz="2200" dirty="0" smtClean="0">
                <a:latin typeface="Calibri"/>
                <a:cs typeface="Calibri"/>
              </a:rPr>
              <a:t>/ </a:t>
            </a:r>
            <a:r>
              <a:rPr lang="en-US" sz="2200" dirty="0" err="1" smtClean="0">
                <a:latin typeface="Calibri"/>
                <a:cs typeface="Calibri"/>
              </a:rPr>
              <a:t>pankraetit</a:t>
            </a:r>
            <a:r>
              <a:rPr lang="en-US" sz="2200" dirty="0" smtClean="0">
                <a:latin typeface="Calibri"/>
                <a:cs typeface="Calibri"/>
              </a:rPr>
              <a:t> </a:t>
            </a:r>
            <a:r>
              <a:rPr lang="en-US" sz="2200" dirty="0" err="1" smtClean="0">
                <a:latin typeface="Calibri"/>
                <a:cs typeface="Calibri"/>
              </a:rPr>
              <a:t>öyküsü</a:t>
            </a:r>
            <a:r>
              <a:rPr lang="en-US" sz="2200" dirty="0" smtClean="0">
                <a:latin typeface="Calibri"/>
                <a:cs typeface="Calibri"/>
              </a:rPr>
              <a:t> </a:t>
            </a:r>
            <a:r>
              <a:rPr lang="en-US" sz="2200" dirty="0" err="1" smtClean="0">
                <a:latin typeface="Calibri"/>
                <a:cs typeface="Calibri"/>
              </a:rPr>
              <a:t>olan</a:t>
            </a:r>
            <a:r>
              <a:rPr lang="en-US" sz="2200" dirty="0" smtClean="0">
                <a:latin typeface="Calibri"/>
                <a:cs typeface="Calibri"/>
              </a:rPr>
              <a:t> ve </a:t>
            </a:r>
            <a:r>
              <a:rPr lang="en-US" sz="2200" dirty="0" err="1" smtClean="0">
                <a:latin typeface="Calibri"/>
                <a:cs typeface="Calibri"/>
              </a:rPr>
              <a:t>ciddi</a:t>
            </a:r>
            <a:r>
              <a:rPr lang="en-US" sz="2200" dirty="0" smtClean="0">
                <a:latin typeface="Calibri"/>
                <a:cs typeface="Calibri"/>
              </a:rPr>
              <a:t> TG </a:t>
            </a:r>
            <a:r>
              <a:rPr lang="en-US" sz="2200" dirty="0" err="1" smtClean="0">
                <a:latin typeface="Calibri"/>
                <a:cs typeface="Calibri"/>
              </a:rPr>
              <a:t>yüksekliği</a:t>
            </a:r>
            <a:r>
              <a:rPr lang="en-US" sz="2200" dirty="0" smtClean="0">
                <a:latin typeface="Calibri"/>
                <a:cs typeface="Calibri"/>
              </a:rPr>
              <a:t> </a:t>
            </a:r>
            <a:r>
              <a:rPr lang="en-US" sz="2200" dirty="0" err="1" smtClean="0">
                <a:latin typeface="Calibri"/>
                <a:cs typeface="Calibri"/>
              </a:rPr>
              <a:t>olan</a:t>
            </a:r>
            <a:r>
              <a:rPr lang="en-US" sz="2200" dirty="0" smtClean="0">
                <a:latin typeface="Calibri"/>
                <a:cs typeface="Calibri"/>
              </a:rPr>
              <a:t> (&gt;1000 mg/</a:t>
            </a:r>
            <a:r>
              <a:rPr lang="en-US" sz="2200" dirty="0" err="1" smtClean="0">
                <a:latin typeface="Calibri"/>
                <a:cs typeface="Calibri"/>
              </a:rPr>
              <a:t>dL</a:t>
            </a:r>
            <a:r>
              <a:rPr lang="en-US" sz="2200" dirty="0" smtClean="0">
                <a:latin typeface="Calibri"/>
                <a:cs typeface="Calibri"/>
              </a:rPr>
              <a:t>)</a:t>
            </a:r>
          </a:p>
          <a:p>
            <a:pPr>
              <a:spcBef>
                <a:spcPts val="641"/>
              </a:spcBef>
            </a:pPr>
            <a:endParaRPr lang="en-US" sz="2200" dirty="0"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641"/>
              </a:spcBef>
              <a:buFont typeface="Arial"/>
              <a:buChar char="•"/>
            </a:pPr>
            <a:r>
              <a:rPr lang="en-US" sz="2200" dirty="0" err="1" smtClean="0">
                <a:latin typeface="Calibri"/>
                <a:cs typeface="Calibri"/>
              </a:rPr>
              <a:t>Gebelerde</a:t>
            </a:r>
            <a:r>
              <a:rPr lang="en-US" sz="2200" dirty="0" smtClean="0">
                <a:latin typeface="Calibri"/>
                <a:cs typeface="Calibri"/>
              </a:rPr>
              <a:t> </a:t>
            </a:r>
            <a:r>
              <a:rPr lang="en-US" sz="2200" dirty="0" err="1" smtClean="0">
                <a:latin typeface="Calibri"/>
                <a:cs typeface="Calibri"/>
              </a:rPr>
              <a:t>akut</a:t>
            </a:r>
            <a:r>
              <a:rPr lang="en-US" sz="2200" dirty="0" smtClean="0">
                <a:latin typeface="Calibri"/>
                <a:cs typeface="Calibri"/>
              </a:rPr>
              <a:t> </a:t>
            </a:r>
            <a:r>
              <a:rPr lang="en-US" sz="2200" dirty="0" err="1" smtClean="0">
                <a:latin typeface="Calibri"/>
                <a:cs typeface="Calibri"/>
              </a:rPr>
              <a:t>pankreatit</a:t>
            </a:r>
            <a:r>
              <a:rPr lang="en-US" sz="2200" dirty="0" smtClean="0">
                <a:latin typeface="Calibri"/>
                <a:cs typeface="Calibri"/>
              </a:rPr>
              <a:t> ve LDL&gt;300 </a:t>
            </a:r>
            <a:r>
              <a:rPr lang="en-US" sz="2200" dirty="0">
                <a:latin typeface="Calibri"/>
                <a:cs typeface="Calibri"/>
              </a:rPr>
              <a:t>mg/</a:t>
            </a:r>
            <a:r>
              <a:rPr lang="en-US" sz="2200" dirty="0" err="1" smtClean="0">
                <a:latin typeface="Calibri"/>
                <a:cs typeface="Calibri"/>
              </a:rPr>
              <a:t>dL</a:t>
            </a:r>
            <a:r>
              <a:rPr lang="en-US" sz="2200" dirty="0" smtClean="0">
                <a:latin typeface="Calibri"/>
                <a:cs typeface="Calibri"/>
              </a:rPr>
              <a:t> </a:t>
            </a:r>
            <a:r>
              <a:rPr lang="en-US" sz="2200" dirty="0" err="1" smtClean="0">
                <a:latin typeface="Calibri"/>
                <a:cs typeface="Calibri"/>
              </a:rPr>
              <a:t>ya</a:t>
            </a:r>
            <a:r>
              <a:rPr lang="en-US" sz="2200" dirty="0" smtClean="0">
                <a:latin typeface="Calibri"/>
                <a:cs typeface="Calibri"/>
              </a:rPr>
              <a:t> da ≥200 mg/</a:t>
            </a:r>
            <a:r>
              <a:rPr lang="en-US" sz="2200" dirty="0" err="1" smtClean="0">
                <a:latin typeface="Calibri"/>
                <a:cs typeface="Calibri"/>
              </a:rPr>
              <a:t>dL+ASKVH</a:t>
            </a:r>
            <a:endParaRPr lang="en-US" sz="2200" dirty="0" smtClean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200" dirty="0" smtClean="0">
              <a:latin typeface="Calibri"/>
              <a:cs typeface="Calibri"/>
            </a:endParaRPr>
          </a:p>
          <a:p>
            <a:pPr marL="342900" indent="-342900">
              <a:spcBef>
                <a:spcPts val="641"/>
              </a:spcBef>
              <a:buFont typeface="Arial"/>
              <a:buChar char="•"/>
            </a:pPr>
            <a:r>
              <a:rPr lang="en-US" sz="2200" dirty="0" err="1" smtClean="0">
                <a:latin typeface="Calibri"/>
                <a:cs typeface="Calibri"/>
              </a:rPr>
              <a:t>Plazmaferez</a:t>
            </a:r>
            <a:r>
              <a:rPr lang="en-US" sz="2200" dirty="0" smtClean="0">
                <a:latin typeface="Calibri"/>
                <a:cs typeface="Calibri"/>
              </a:rPr>
              <a:t>: </a:t>
            </a:r>
            <a:r>
              <a:rPr lang="en-US" sz="2200" dirty="0" err="1" smtClean="0">
                <a:latin typeface="Calibri"/>
                <a:cs typeface="Calibri"/>
              </a:rPr>
              <a:t>Nonspesifik</a:t>
            </a:r>
            <a:r>
              <a:rPr lang="en-US" sz="2200" dirty="0" smtClean="0">
                <a:latin typeface="Calibri"/>
                <a:cs typeface="Calibri"/>
              </a:rPr>
              <a:t> </a:t>
            </a:r>
            <a:r>
              <a:rPr lang="en-US" sz="2200" dirty="0" err="1" smtClean="0">
                <a:latin typeface="Calibri"/>
                <a:cs typeface="Calibri"/>
              </a:rPr>
              <a:t>metod</a:t>
            </a:r>
            <a:r>
              <a:rPr lang="en-US" sz="2200" dirty="0" smtClean="0">
                <a:latin typeface="Calibri"/>
                <a:cs typeface="Calibri"/>
              </a:rPr>
              <a:t> (</a:t>
            </a:r>
            <a:r>
              <a:rPr lang="en-US" sz="2200" dirty="0">
                <a:latin typeface="Calibri"/>
                <a:cs typeface="Calibri"/>
              </a:rPr>
              <a:t>LDL-K ve </a:t>
            </a:r>
            <a:r>
              <a:rPr lang="en-US" sz="2200" dirty="0" smtClean="0">
                <a:latin typeface="Calibri"/>
                <a:cs typeface="Calibri"/>
              </a:rPr>
              <a:t>TG, </a:t>
            </a:r>
            <a:r>
              <a:rPr lang="en-US" sz="2200" dirty="0" err="1" smtClean="0">
                <a:latin typeface="Calibri"/>
                <a:cs typeface="Calibri"/>
              </a:rPr>
              <a:t>Alb</a:t>
            </a:r>
            <a:r>
              <a:rPr lang="en-US" sz="2200" dirty="0" smtClean="0">
                <a:latin typeface="Calibri"/>
                <a:cs typeface="Calibri"/>
              </a:rPr>
              <a:t>, </a:t>
            </a:r>
            <a:r>
              <a:rPr lang="en-US" sz="2200" dirty="0" err="1" smtClean="0">
                <a:latin typeface="Calibri"/>
                <a:cs typeface="Calibri"/>
              </a:rPr>
              <a:t>Ig</a:t>
            </a:r>
            <a:r>
              <a:rPr lang="en-US" sz="2200" dirty="0" smtClean="0">
                <a:latin typeface="Calibri"/>
                <a:cs typeface="Calibri"/>
              </a:rPr>
              <a:t>, </a:t>
            </a:r>
            <a:r>
              <a:rPr lang="en-US" sz="2200" dirty="0" err="1">
                <a:latin typeface="Calibri"/>
                <a:cs typeface="Calibri"/>
              </a:rPr>
              <a:t>koagülasyon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US" sz="2200" dirty="0" err="1">
                <a:latin typeface="Calibri"/>
                <a:cs typeface="Calibri"/>
              </a:rPr>
              <a:t>faktörleri</a:t>
            </a:r>
            <a:r>
              <a:rPr lang="en-US" sz="2200" dirty="0">
                <a:latin typeface="Calibri"/>
                <a:cs typeface="Calibri"/>
              </a:rPr>
              <a:t>, </a:t>
            </a:r>
            <a:r>
              <a:rPr lang="en-US" sz="2200" dirty="0" err="1">
                <a:latin typeface="Calibri"/>
                <a:cs typeface="Calibri"/>
              </a:rPr>
              <a:t>fibrinolitik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US" sz="2200" dirty="0" err="1">
                <a:latin typeface="Calibri"/>
                <a:cs typeface="Calibri"/>
              </a:rPr>
              <a:t>faktörler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US" sz="2200" dirty="0" smtClean="0">
                <a:latin typeface="Calibri"/>
                <a:cs typeface="Calibri"/>
              </a:rPr>
              <a:t>HDL</a:t>
            </a:r>
            <a:r>
              <a:rPr lang="en-US" sz="2200" dirty="0">
                <a:latin typeface="Calibri"/>
                <a:cs typeface="Calibri"/>
              </a:rPr>
              <a:t>-K de </a:t>
            </a:r>
            <a:r>
              <a:rPr lang="en-US" sz="2200" dirty="0" err="1" smtClean="0">
                <a:latin typeface="Calibri"/>
                <a:cs typeface="Calibri"/>
              </a:rPr>
              <a:t>azalır</a:t>
            </a:r>
            <a:r>
              <a:rPr lang="en-US" sz="2200" dirty="0">
                <a:latin typeface="Calibri"/>
                <a:cs typeface="Calibri"/>
              </a:rPr>
              <a:t>)</a:t>
            </a:r>
            <a:r>
              <a:rPr lang="en-US" sz="2200" dirty="0" smtClean="0">
                <a:latin typeface="Calibri"/>
                <a:cs typeface="Calibri"/>
              </a:rPr>
              <a:t> </a:t>
            </a:r>
            <a:endParaRPr lang="en-US" sz="2200" dirty="0"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641"/>
              </a:spcBef>
              <a:buFont typeface="Arial"/>
              <a:buChar char="•"/>
            </a:pPr>
            <a:endParaRPr lang="en-US" sz="2200" dirty="0" smtClean="0">
              <a:latin typeface="Calibri"/>
              <a:cs typeface="Calibri"/>
            </a:endParaRPr>
          </a:p>
          <a:p>
            <a:pPr marL="342900" indent="-342900">
              <a:spcBef>
                <a:spcPts val="641"/>
              </a:spcBef>
              <a:buFont typeface="Arial"/>
              <a:buChar char="•"/>
            </a:pPr>
            <a:r>
              <a:rPr lang="en-US" sz="2200" dirty="0" smtClean="0">
                <a:latin typeface="Calibri"/>
                <a:cs typeface="Calibri"/>
              </a:rPr>
              <a:t>LDL-</a:t>
            </a:r>
            <a:r>
              <a:rPr lang="en-US" sz="2200" dirty="0" err="1">
                <a:latin typeface="Calibri"/>
                <a:cs typeface="Calibri"/>
              </a:rPr>
              <a:t>A</a:t>
            </a:r>
            <a:r>
              <a:rPr lang="en-US" sz="2200" dirty="0" err="1" smtClean="0">
                <a:latin typeface="Calibri"/>
                <a:cs typeface="Calibri"/>
              </a:rPr>
              <a:t>ferez</a:t>
            </a:r>
            <a:r>
              <a:rPr lang="en-US" sz="2200" dirty="0" smtClean="0">
                <a:latin typeface="Calibri"/>
                <a:cs typeface="Calibri"/>
              </a:rPr>
              <a:t>: </a:t>
            </a:r>
            <a:r>
              <a:rPr lang="en-US" sz="2200" dirty="0" err="1" smtClean="0">
                <a:latin typeface="Calibri"/>
                <a:cs typeface="Calibri"/>
              </a:rPr>
              <a:t>Selektif</a:t>
            </a:r>
            <a:r>
              <a:rPr lang="en-US" sz="2200" dirty="0" smtClean="0">
                <a:latin typeface="Calibri"/>
                <a:cs typeface="Calibri"/>
              </a:rPr>
              <a:t> </a:t>
            </a:r>
            <a:r>
              <a:rPr lang="en-US" sz="2200" dirty="0" err="1" smtClean="0">
                <a:latin typeface="Calibri"/>
                <a:cs typeface="Calibri"/>
              </a:rPr>
              <a:t>metod</a:t>
            </a:r>
            <a:r>
              <a:rPr lang="en-US" sz="2200" dirty="0" smtClean="0">
                <a:latin typeface="Calibri"/>
                <a:cs typeface="Calibri"/>
              </a:rPr>
              <a:t> (</a:t>
            </a:r>
            <a:r>
              <a:rPr lang="en-US" sz="2200" dirty="0">
                <a:latin typeface="Calibri"/>
                <a:cs typeface="Calibri"/>
              </a:rPr>
              <a:t>LDL-K ve </a:t>
            </a:r>
            <a:r>
              <a:rPr lang="en-US" sz="2200" dirty="0" err="1">
                <a:latin typeface="Calibri"/>
                <a:cs typeface="Calibri"/>
              </a:rPr>
              <a:t>apo</a:t>
            </a:r>
            <a:r>
              <a:rPr lang="en-US" sz="2200" dirty="0">
                <a:latin typeface="Calibri"/>
                <a:cs typeface="Calibri"/>
              </a:rPr>
              <a:t> </a:t>
            </a:r>
            <a:r>
              <a:rPr lang="en-US" sz="2200" dirty="0" smtClean="0">
                <a:latin typeface="Calibri"/>
                <a:cs typeface="Calibri"/>
              </a:rPr>
              <a:t>B)</a:t>
            </a:r>
          </a:p>
          <a:p>
            <a:pPr marL="342900" indent="-342900">
              <a:lnSpc>
                <a:spcPct val="100000"/>
              </a:lnSpc>
              <a:spcBef>
                <a:spcPts val="641"/>
              </a:spcBef>
              <a:buFont typeface="Arial"/>
              <a:buChar char="•"/>
            </a:pPr>
            <a:endParaRPr lang="en-US" sz="2000" dirty="0" smtClean="0"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641"/>
              </a:spcBef>
              <a:buFont typeface="Arial"/>
              <a:buChar char="•"/>
            </a:pPr>
            <a:endParaRPr lang="tr-TR" sz="20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46" name="TextShape 2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 dirty="0" smtClean="0">
                <a:solidFill>
                  <a:srgbClr val="000000"/>
                </a:solidFill>
                <a:latin typeface="Calibri"/>
              </a:rPr>
              <a:t>LDL-</a:t>
            </a:r>
            <a:r>
              <a:rPr lang="en-US" sz="3200" b="1" strike="noStrike" spc="-1" dirty="0" err="1" smtClean="0">
                <a:solidFill>
                  <a:srgbClr val="000000"/>
                </a:solidFill>
                <a:latin typeface="Calibri"/>
              </a:rPr>
              <a:t>Aferez</a:t>
            </a:r>
            <a:r>
              <a:rPr lang="en-US" sz="3200" b="1" strike="noStrike" spc="-1" dirty="0" smtClean="0">
                <a:solidFill>
                  <a:srgbClr val="000000"/>
                </a:solidFill>
                <a:latin typeface="Calibri"/>
              </a:rPr>
              <a:t> / </a:t>
            </a:r>
            <a:r>
              <a:rPr lang="en-US" sz="3200" b="1" strike="noStrike" spc="-1" dirty="0" err="1" smtClean="0">
                <a:solidFill>
                  <a:srgbClr val="000000"/>
                </a:solidFill>
                <a:latin typeface="Calibri"/>
              </a:rPr>
              <a:t>Plazmaferez</a:t>
            </a:r>
            <a:endParaRPr lang="tr-TR" sz="3200" b="1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468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TextShape 1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LDL-K ≥300 mg/dL olan tüm AH tanılı olgular</a:t>
            </a:r>
            <a:endParaRPr lang="tr-TR" sz="22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39"/>
              </a:spcBef>
            </a:pPr>
            <a:endParaRPr lang="tr-TR" sz="22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LDL-K ≥200 mg/dL ve çok yüksek ASKVH riski olan olgular:</a:t>
            </a:r>
            <a:endParaRPr lang="tr-TR" sz="22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39"/>
              </a:spcBef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		 Diyabet ve ikiden fazla risk faktörü</a:t>
            </a:r>
            <a:endParaRPr lang="tr-TR" sz="22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39"/>
              </a:spcBef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		 Heterozigot AH</a:t>
            </a:r>
            <a:endParaRPr lang="tr-TR" sz="22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39"/>
              </a:spcBef>
            </a:pPr>
            <a:endParaRPr lang="tr-TR" sz="22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LDL-K ≥160 mg/dL ve ciddi ASKVH mevcut olan olgular</a:t>
            </a:r>
            <a:endParaRPr lang="tr-TR" sz="22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tr-TR" sz="2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6" name="TextShape 2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Aferez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endikasyonları</a:t>
            </a:r>
            <a:endParaRPr lang="tr-TR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solidFill>
            <a:srgbClr val="FFFFFF"/>
          </a:solidFill>
          <a:ln w="25560">
            <a:solidFill>
              <a:srgbClr val="C0504D"/>
            </a:solidFill>
            <a:round/>
          </a:ln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Vaka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strike="noStrike" spc="-1" dirty="0" smtClean="0">
                <a:solidFill>
                  <a:srgbClr val="000000"/>
                </a:solidFill>
                <a:latin typeface="Calibri"/>
              </a:rPr>
              <a:t>5 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2400" spc="-1" dirty="0" err="1">
                <a:solidFill>
                  <a:srgbClr val="000000"/>
                </a:solidFill>
                <a:latin typeface="Calibri"/>
              </a:rPr>
              <a:t>K</a:t>
            </a:r>
            <a:r>
              <a:rPr lang="en-US" sz="2400" b="0" strike="noStrike" spc="-1" dirty="0" err="1" smtClean="0">
                <a:solidFill>
                  <a:srgbClr val="000000"/>
                </a:solidFill>
                <a:latin typeface="Calibri"/>
              </a:rPr>
              <a:t>ombine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hiperlipidemi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)</a:t>
            </a:r>
            <a:endParaRPr lang="tr-T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8" name="TextShape 2"/>
          <p:cNvSpPr txBox="1"/>
          <p:nvPr/>
        </p:nvSpPr>
        <p:spPr>
          <a:xfrm>
            <a:off x="457200" y="1200240"/>
            <a:ext cx="403812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51 y K, 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37y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HL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+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Hipotiroidi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(LT4 100 mcg/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gün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)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Calibri"/>
              </a:rPr>
              <a:t>2008-</a:t>
            </a:r>
            <a:r>
              <a:rPr lang="en-US" sz="2000" spc="-1" dirty="0" smtClean="0">
                <a:solidFill>
                  <a:srgbClr val="000000"/>
                </a:solidFill>
                <a:latin typeface="Calibri"/>
              </a:rPr>
              <a:t>2018</a:t>
            </a:r>
            <a:r>
              <a:rPr lang="en-US" sz="2000" spc="-1" dirty="0" smtClean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spc="-1" dirty="0">
                <a:solidFill>
                  <a:srgbClr val="000000"/>
                </a:solidFill>
                <a:latin typeface="Calibri"/>
              </a:rPr>
              <a:t>Gemfibrozil</a:t>
            </a:r>
            <a:endParaRPr lang="tr-TR" sz="2000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07/2016  TG:4628 mg/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</a:rPr>
              <a:t>dL</a:t>
            </a:r>
            <a:endParaRPr lang="tr-TR" sz="2000" spc="-1" dirty="0" smtClean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2018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Fenofibrat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449" name="Table 3"/>
          <p:cNvGraphicFramePr/>
          <p:nvPr>
            <p:extLst>
              <p:ext uri="{D42A27DB-BD31-4B8C-83A1-F6EECF244321}">
                <p14:modId xmlns:p14="http://schemas.microsoft.com/office/powerpoint/2010/main" val="1788070254"/>
              </p:ext>
            </p:extLst>
          </p:nvPr>
        </p:nvGraphicFramePr>
        <p:xfrm>
          <a:off x="4572000" y="915480"/>
          <a:ext cx="4038120" cy="4078800"/>
        </p:xfrm>
        <a:graphic>
          <a:graphicData uri="http://schemas.openxmlformats.org/drawingml/2006/table">
            <a:tbl>
              <a:tblPr/>
              <a:tblGrid>
                <a:gridCol w="807480"/>
                <a:gridCol w="807480"/>
                <a:gridCol w="807480"/>
                <a:gridCol w="807480"/>
                <a:gridCol w="808200"/>
              </a:tblGrid>
              <a:tr h="370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T.KOL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LDL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TG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HDL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2015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2327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2016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770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4628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1x600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2016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258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996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2x600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2016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183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289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Calibri"/>
                        <a:cs typeface="Calibr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2017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454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1520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2017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155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395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178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623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strike="noStrike" spc="-1" dirty="0" smtClean="0">
                          <a:solidFill>
                            <a:srgbClr val="FF0000"/>
                          </a:solidFill>
                          <a:latin typeface="Calibri"/>
                        </a:rPr>
                        <a:t>Omega-3</a:t>
                      </a:r>
                      <a:endParaRPr lang="tr-TR" sz="1200" b="1" strike="noStrike" spc="-1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2019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275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182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271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203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329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2021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282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198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142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0" name="Table 4"/>
          <p:cNvGraphicFramePr/>
          <p:nvPr/>
        </p:nvGraphicFramePr>
        <p:xfrm>
          <a:off x="179640" y="3651840"/>
          <a:ext cx="4032000" cy="1149480"/>
        </p:xfrm>
        <a:graphic>
          <a:graphicData uri="http://schemas.openxmlformats.org/drawingml/2006/table">
            <a:tbl>
              <a:tblPr/>
              <a:tblGrid>
                <a:gridCol w="806400"/>
                <a:gridCol w="806400"/>
                <a:gridCol w="806400"/>
                <a:gridCol w="806400"/>
                <a:gridCol w="806400"/>
              </a:tblGrid>
              <a:tr h="4179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T.KOL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LDL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TG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HDL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11/2022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350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156</a:t>
                      </a:r>
                      <a:endParaRPr lang="tr-T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627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  <a:endParaRPr lang="tr-T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 additive="repl">
                                        <p:cTn id="8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</a:pPr>
            <a:r>
              <a:rPr dirty="0"/>
              <a:t/>
            </a:r>
            <a:br>
              <a:rPr dirty="0"/>
            </a:br>
            <a:endParaRPr lang="tr-TR" dirty="0" smtClean="0"/>
          </a:p>
          <a:p>
            <a:pPr algn="ctr">
              <a:lnSpc>
                <a:spcPct val="100000"/>
              </a:lnSpc>
            </a:pPr>
            <a:endParaRPr lang="tr-TR" sz="12800" b="1" strike="noStrike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lang="en-US" sz="12800" b="1" strike="noStrike" spc="-1" dirty="0" err="1" smtClean="0">
                <a:solidFill>
                  <a:srgbClr val="000000"/>
                </a:solidFill>
                <a:latin typeface="Calibri"/>
                <a:cs typeface="Calibri"/>
              </a:rPr>
              <a:t>Fibratlar</a:t>
            </a:r>
            <a:r>
              <a:rPr sz="12800" dirty="0">
                <a:latin typeface="Calibri"/>
                <a:cs typeface="Calibri"/>
              </a:rPr>
              <a:t/>
            </a:r>
            <a:br>
              <a:rPr sz="12800" dirty="0">
                <a:latin typeface="Calibri"/>
                <a:cs typeface="Calibri"/>
              </a:rPr>
            </a:br>
            <a:endParaRPr lang="tr-TR" sz="128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56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>
            <a:normAutofit fontScale="835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Fenofibrat </a:t>
            </a:r>
            <a:endParaRPr lang="tr-TR" sz="2000" b="0" strike="noStrike" spc="-1" dirty="0">
              <a:solidFill>
                <a:srgbClr val="3366FF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Gemfibrozil</a:t>
            </a:r>
            <a:endParaRPr lang="tr-TR" sz="2000" b="0" strike="noStrike" spc="-1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TG&gt;500 mg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pankreatit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riskini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engellemek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TG=150-500 mg ASKVH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riskini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azaltmak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Peroksizom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proliferator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aktive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edici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reseptor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–α (PPAR-α)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</a:rPr>
              <a:t>agonistidir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 dirty="0">
                <a:solidFill>
                  <a:srgbClr val="000000"/>
                </a:solidFill>
                <a:latin typeface="ＭＳ ゴシック"/>
                <a:ea typeface="ＭＳ ゴシック"/>
              </a:rPr>
              <a:t>⏎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ＭＳ ゴシック"/>
              </a:rPr>
              <a:t>Lipid ve lipoprotein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ＭＳ ゴシック"/>
              </a:rPr>
              <a:t>metabolizmasının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ＭＳ ゴシック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ＭＳ ゴシック"/>
              </a:rPr>
              <a:t>çeşitli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ＭＳ ゴシック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ＭＳ ゴシック"/>
              </a:rPr>
              <a:t>basamaklarını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ＭＳ ゴシック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ＭＳ ゴシック"/>
              </a:rPr>
              <a:t>düzenleyen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ＭＳ ゴシック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ＭＳ ゴシック"/>
              </a:rPr>
              <a:t>genleri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ＭＳ ゴシック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ＭＳ ゴシック"/>
              </a:rPr>
              <a:t>modüle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ＭＳ ゴシック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ＭＳ ゴシック"/>
              </a:rPr>
              <a:t>eder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ＭＳ ゴシック"/>
              </a:rPr>
              <a:t>TG %25-30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 HDL-K %6-18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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ASKVH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bağlı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olay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ölümleri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azaltma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üzerine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etkisi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statinler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kadar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net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değildir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latin typeface="Calibri"/>
                <a:ea typeface="Wingdings"/>
              </a:rPr>
              <a:t>LDL </a:t>
            </a:r>
            <a:r>
              <a:rPr lang="en-US" sz="2000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hedefte</a:t>
            </a:r>
            <a:r>
              <a:rPr lang="en-US" sz="2000" spc="-1" dirty="0" smtClean="0">
                <a:solidFill>
                  <a:srgbClr val="000000"/>
                </a:solidFill>
                <a:latin typeface="Calibri"/>
                <a:ea typeface="Wingdings"/>
              </a:rPr>
              <a:t>, </a:t>
            </a:r>
            <a:r>
              <a:rPr lang="en-US" sz="2000" spc="-1" dirty="0" smtClean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</a:t>
            </a:r>
            <a:r>
              <a:rPr lang="en-US" sz="2000" spc="-1" dirty="0" smtClean="0">
                <a:solidFill>
                  <a:srgbClr val="000000"/>
                </a:solidFill>
                <a:latin typeface="Calibri"/>
                <a:ea typeface="Wingdings"/>
              </a:rPr>
              <a:t>HDL+</a:t>
            </a:r>
            <a:r>
              <a:rPr lang="en-US" sz="2000" spc="-1" dirty="0" smtClean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tr-TR" sz="2000" spc="-1" dirty="0" smtClean="0">
                <a:solidFill>
                  <a:srgbClr val="000000"/>
                </a:solidFill>
                <a:latin typeface="Calibri"/>
                <a:sym typeface="Wingdings"/>
              </a:rPr>
              <a:t>TG (yüksek riskli hastalarda) </a:t>
            </a:r>
            <a:r>
              <a:rPr lang="tr-TR" sz="2000" spc="-1" dirty="0" err="1" smtClean="0">
                <a:solidFill>
                  <a:srgbClr val="000000"/>
                </a:solidFill>
                <a:latin typeface="Calibri"/>
                <a:sym typeface="Wingdings"/>
              </a:rPr>
              <a:t>statin</a:t>
            </a:r>
            <a:r>
              <a:rPr lang="tr-TR" sz="2000" spc="-1" dirty="0">
                <a:solidFill>
                  <a:srgbClr val="000000"/>
                </a:solidFill>
                <a:latin typeface="Calibri"/>
                <a:sym typeface="Wingdings"/>
              </a:rPr>
              <a:t> </a:t>
            </a:r>
            <a:r>
              <a:rPr lang="tr-TR" sz="2000" spc="-1" dirty="0" smtClean="0">
                <a:solidFill>
                  <a:srgbClr val="000000"/>
                </a:solidFill>
                <a:latin typeface="Calibri"/>
                <a:sym typeface="Wingdings"/>
              </a:rPr>
              <a:t>ile kombinasyonu yararlı 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  <a:ea typeface="Wingdings"/>
              </a:rPr>
              <a:t>Miyopati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  <a:ea typeface="Wingdings"/>
              </a:rPr>
              <a:t>, KCFT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  <a:ea typeface="Wingdings"/>
              </a:rPr>
              <a:t>yüksekliği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  <a:ea typeface="Wingdings"/>
              </a:rPr>
              <a:t> ve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  <a:ea typeface="Wingdings"/>
              </a:rPr>
              <a:t>kolelitiazis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FF0000"/>
                </a:solidFill>
                <a:latin typeface="Calibri"/>
                <a:ea typeface="Wingdings"/>
              </a:rPr>
              <a:t>Serum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  <a:ea typeface="Wingdings"/>
              </a:rPr>
              <a:t>kreatinin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  <a:ea typeface="Wingdings"/>
              </a:rPr>
              <a:t> ve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  <a:ea typeface="Wingdings"/>
              </a:rPr>
              <a:t>homosistein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FF0000"/>
                </a:solidFill>
                <a:latin typeface="Calibri"/>
                <a:ea typeface="Wingdings"/>
              </a:rPr>
              <a:t>düzeylerinde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 smtClean="0">
                <a:solidFill>
                  <a:srgbClr val="FF0000"/>
                </a:solidFill>
                <a:latin typeface="Calibri"/>
                <a:ea typeface="Wingdings"/>
              </a:rPr>
              <a:t>artış</a:t>
            </a:r>
            <a:r>
              <a:rPr lang="en-US" sz="2000" spc="-1" dirty="0" err="1" smtClean="0">
                <a:solidFill>
                  <a:srgbClr val="FF0000"/>
                </a:solidFill>
                <a:latin typeface="Calibri"/>
                <a:ea typeface="Wingdings"/>
                <a:sym typeface="Wingdings"/>
              </a:rPr>
              <a:t></a:t>
            </a:r>
            <a:r>
              <a:rPr lang="en-US" sz="2000" b="0" strike="noStrike" spc="-1" dirty="0" err="1" smtClean="0">
                <a:solidFill>
                  <a:srgbClr val="FF0000"/>
                </a:solidFill>
                <a:latin typeface="Calibri"/>
                <a:ea typeface="Wingdings"/>
              </a:rPr>
              <a:t>DVT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6514464" y="1347684"/>
            <a:ext cx="1967911" cy="959862"/>
          </a:xfrm>
          <a:prstGeom prst="wedgeRoundRect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HHS ve VA-HIT</a:t>
            </a:r>
          </a:p>
          <a:p>
            <a:pPr algn="ctr"/>
            <a:r>
              <a:rPr lang="en-US" sz="1400" dirty="0" err="1" smtClean="0">
                <a:solidFill>
                  <a:srgbClr val="000000"/>
                </a:solidFill>
              </a:rPr>
              <a:t>Gemfibrozil</a:t>
            </a:r>
            <a:r>
              <a:rPr lang="en-US" sz="1400" dirty="0" smtClean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r>
              <a:rPr lang="en-US" sz="1400" dirty="0">
                <a:solidFill>
                  <a:srgbClr val="000000"/>
                </a:solidFill>
                <a:sym typeface="Wingdings"/>
              </a:rPr>
              <a:t> </a:t>
            </a:r>
            <a:endParaRPr lang="en-US" sz="1400" dirty="0" smtClean="0">
              <a:solidFill>
                <a:srgbClr val="000000"/>
              </a:solidFill>
              <a:sym typeface="Wingdings"/>
            </a:endParaRPr>
          </a:p>
          <a:p>
            <a:pPr algn="ctr"/>
            <a:r>
              <a:rPr lang="en-US" sz="1600" dirty="0" smtClean="0">
                <a:solidFill>
                  <a:srgbClr val="000000"/>
                </a:solidFill>
                <a:sym typeface="Wingdings"/>
              </a:rPr>
              <a:t>FIELD</a:t>
            </a:r>
          </a:p>
          <a:p>
            <a:pPr algn="ctr"/>
            <a:r>
              <a:rPr lang="en-US" sz="1400" dirty="0" smtClean="0">
                <a:solidFill>
                  <a:srgbClr val="000000"/>
                </a:solidFill>
                <a:sym typeface="Wingdings"/>
              </a:rPr>
              <a:t>Fenofibrat</a:t>
            </a:r>
            <a:r>
              <a:rPr lang="en-US" sz="1400" dirty="0" smtClean="0">
                <a:solidFill>
                  <a:srgbClr val="000000"/>
                </a:solidFill>
                <a:latin typeface="Webdings"/>
                <a:ea typeface="Webdings"/>
                <a:cs typeface="Webdings"/>
                <a:sym typeface="Webdings"/>
              </a:rPr>
              <a:t>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CustomShape 1"/>
          <p:cNvSpPr/>
          <p:nvPr/>
        </p:nvSpPr>
        <p:spPr>
          <a:xfrm>
            <a:off x="6964920" y="4679280"/>
            <a:ext cx="113220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ESC 2019</a:t>
            </a:r>
            <a:endParaRPr lang="tr-TR" sz="2000" b="0" strike="noStrike" spc="-1"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120" y="94074"/>
            <a:ext cx="4699409" cy="4983173"/>
          </a:xfrm>
          <a:prstGeom prst="rect">
            <a:avLst/>
          </a:prstGeom>
        </p:spPr>
      </p:pic>
      <p:sp>
        <p:nvSpPr>
          <p:cNvPr id="6" name="Subtitle 4"/>
          <p:cNvSpPr txBox="1">
            <a:spLocks/>
          </p:cNvSpPr>
          <p:nvPr/>
        </p:nvSpPr>
        <p:spPr>
          <a:xfrm>
            <a:off x="316091" y="1077437"/>
            <a:ext cx="8229240" cy="29829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alibri"/>
                <a:cs typeface="Calibri"/>
              </a:rPr>
              <a:t>TG&gt;200 mg/</a:t>
            </a:r>
            <a:r>
              <a:rPr lang="en-US" sz="2000" dirty="0" err="1" smtClean="0">
                <a:latin typeface="Calibri"/>
                <a:cs typeface="Calibri"/>
              </a:rPr>
              <a:t>dL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 ilk </a:t>
            </a:r>
            <a:r>
              <a:rPr lang="en-US" sz="2000" dirty="0" err="1" smtClean="0">
                <a:latin typeface="Calibri"/>
                <a:cs typeface="Calibri"/>
                <a:sym typeface="Wingdings"/>
              </a:rPr>
              <a:t>tercih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Calibri"/>
                <a:cs typeface="Calibri"/>
                <a:sym typeface="Wingdings"/>
              </a:rPr>
              <a:t>STATİN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Calibri"/>
              <a:cs typeface="Calibri"/>
              <a:sym typeface="Wingding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Calibri"/>
                <a:cs typeface="Calibri"/>
                <a:sym typeface="Wingdings"/>
              </a:rPr>
              <a:t>TG=135-499 mg/</a:t>
            </a:r>
            <a:r>
              <a:rPr lang="en-US" sz="2000" dirty="0" err="1" smtClean="0">
                <a:latin typeface="Calibri"/>
                <a:cs typeface="Calibri"/>
                <a:sym typeface="Wingdings"/>
              </a:rPr>
              <a:t>dL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 (statin ted </a:t>
            </a:r>
            <a:r>
              <a:rPr lang="en-US" sz="2000" dirty="0" err="1" smtClean="0">
                <a:latin typeface="Calibri"/>
                <a:cs typeface="Calibri"/>
                <a:sym typeface="Wingdings"/>
              </a:rPr>
              <a:t>rağmen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) </a:t>
            </a:r>
            <a:r>
              <a:rPr lang="en-US" sz="2000" dirty="0" err="1" smtClean="0">
                <a:latin typeface="Calibri"/>
                <a:cs typeface="Calibri"/>
                <a:sym typeface="Wingdings"/>
              </a:rPr>
              <a:t>çok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 yüksek ve yüksek </a:t>
            </a:r>
            <a:r>
              <a:rPr lang="en-US" sz="2000" dirty="0" err="1" smtClean="0">
                <a:latin typeface="Calibri"/>
                <a:cs typeface="Calibri"/>
                <a:sym typeface="Wingdings"/>
              </a:rPr>
              <a:t>riskli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 </a:t>
            </a:r>
            <a:r>
              <a:rPr lang="en-US" sz="2000" dirty="0" err="1" smtClean="0">
                <a:latin typeface="Calibri"/>
                <a:cs typeface="Calibri"/>
                <a:sym typeface="Wingdings"/>
              </a:rPr>
              <a:t>hastada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 </a:t>
            </a:r>
            <a:r>
              <a:rPr lang="en-US" sz="2000" b="1" dirty="0" smtClean="0"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STATİN+OMEGA-3 (2X2 gr/</a:t>
            </a:r>
            <a:r>
              <a:rPr lang="en-US" sz="2000" b="1" dirty="0" err="1" smtClean="0"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gün</a:t>
            </a:r>
            <a:r>
              <a:rPr lang="en-US" sz="2000" b="1" dirty="0" smtClean="0"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)</a:t>
            </a:r>
          </a:p>
          <a:p>
            <a:endParaRPr lang="en-US" sz="2000" dirty="0" smtClean="0">
              <a:latin typeface="Calibri"/>
              <a:cs typeface="Calibri"/>
              <a:sym typeface="Wingding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Calibri"/>
                <a:cs typeface="Calibri"/>
              </a:rPr>
              <a:t>TG&gt;200 mg/</a:t>
            </a:r>
            <a:r>
              <a:rPr lang="en-US" sz="2000" dirty="0" err="1" smtClean="0">
                <a:latin typeface="Calibri"/>
                <a:cs typeface="Calibri"/>
              </a:rPr>
              <a:t>dL</a:t>
            </a:r>
            <a:r>
              <a:rPr lang="en-US" sz="2000" dirty="0" smtClean="0">
                <a:latin typeface="Calibri"/>
                <a:cs typeface="Calibri"/>
              </a:rPr>
              <a:t> (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LDL </a:t>
            </a:r>
            <a:r>
              <a:rPr lang="en-US" sz="2000" dirty="0" err="1" smtClean="0">
                <a:latin typeface="Calibri"/>
                <a:cs typeface="Calibri"/>
                <a:sym typeface="Wingdings"/>
              </a:rPr>
              <a:t>hedefte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) Primer </a:t>
            </a:r>
            <a:r>
              <a:rPr lang="en-US" sz="2000" dirty="0" err="1" smtClean="0">
                <a:latin typeface="Calibri"/>
                <a:cs typeface="Calibri"/>
                <a:sym typeface="Wingdings"/>
              </a:rPr>
              <a:t>korumada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 </a:t>
            </a:r>
            <a:r>
              <a:rPr lang="en-US" sz="2000" b="1" dirty="0" smtClean="0"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STATİN+FENOFİBRAT</a:t>
            </a:r>
          </a:p>
          <a:p>
            <a:endParaRPr lang="en-US" sz="2000" dirty="0" smtClean="0">
              <a:latin typeface="Calibri"/>
              <a:cs typeface="Calibri"/>
              <a:sym typeface="Wingding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Calibri"/>
                <a:cs typeface="Calibri"/>
              </a:rPr>
              <a:t>TG&gt;200 mg/</a:t>
            </a:r>
            <a:r>
              <a:rPr lang="en-US" sz="2000" dirty="0" err="1" smtClean="0">
                <a:latin typeface="Calibri"/>
                <a:cs typeface="Calibri"/>
              </a:rPr>
              <a:t>dL</a:t>
            </a:r>
            <a:r>
              <a:rPr lang="en-US" sz="2000" dirty="0" smtClean="0">
                <a:latin typeface="Calibri"/>
                <a:cs typeface="Calibri"/>
              </a:rPr>
              <a:t> (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LDL </a:t>
            </a:r>
            <a:r>
              <a:rPr lang="en-US" sz="2000" dirty="0" err="1" smtClean="0">
                <a:latin typeface="Calibri"/>
                <a:cs typeface="Calibri"/>
                <a:sym typeface="Wingdings"/>
              </a:rPr>
              <a:t>hedefte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) yüksek </a:t>
            </a:r>
            <a:r>
              <a:rPr lang="en-US" sz="2000" dirty="0" err="1" smtClean="0">
                <a:latin typeface="Calibri"/>
                <a:cs typeface="Calibri"/>
                <a:sym typeface="Wingdings"/>
              </a:rPr>
              <a:t>riskli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 </a:t>
            </a:r>
            <a:r>
              <a:rPr lang="en-US" sz="2000" dirty="0" err="1" smtClean="0">
                <a:latin typeface="Calibri"/>
                <a:cs typeface="Calibri"/>
                <a:sym typeface="Wingdings"/>
              </a:rPr>
              <a:t>hastada</a:t>
            </a:r>
            <a:r>
              <a:rPr lang="en-US" sz="2000" dirty="0" smtClean="0">
                <a:latin typeface="Calibri"/>
                <a:cs typeface="Calibri"/>
                <a:sym typeface="Wingdings"/>
              </a:rPr>
              <a:t> </a:t>
            </a:r>
            <a:r>
              <a:rPr lang="en-US" sz="2000" b="1" dirty="0" smtClean="0"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STATİN+FENOFİBRAT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Calibri"/>
              <a:cs typeface="Calibri"/>
              <a:sym typeface="Wingdings"/>
            </a:endParaRP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Calibri"/>
              <a:cs typeface="Calibri"/>
              <a:sym typeface="Wingdings"/>
            </a:endParaRP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Calibri"/>
              <a:cs typeface="Calibri"/>
              <a:sym typeface="Wingdings"/>
            </a:endParaRP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Calibri"/>
              <a:cs typeface="Calibri"/>
              <a:sym typeface="Wingdings"/>
            </a:endParaRPr>
          </a:p>
          <a:p>
            <a:endParaRPr lang="en-US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565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 fontScale="55500" lnSpcReduction="20000"/>
          </a:bodyPr>
          <a:lstStyle/>
          <a:p>
            <a:pPr algn="ctr">
              <a:lnSpc>
                <a:spcPct val="100000"/>
              </a:lnSpc>
            </a:pPr>
            <a:r>
              <a:rPr dirty="0"/>
              <a:t/>
            </a:r>
            <a:br>
              <a:rPr dirty="0"/>
            </a:br>
            <a:r>
              <a:rPr lang="en-US" sz="5800" b="1" spc="-1" dirty="0">
                <a:solidFill>
                  <a:srgbClr val="000000"/>
                </a:solidFill>
                <a:latin typeface="Calibri"/>
              </a:rPr>
              <a:t>O</a:t>
            </a:r>
            <a:r>
              <a:rPr lang="en-US" sz="5800" b="1" strike="noStrike" spc="-1" dirty="0" smtClean="0">
                <a:solidFill>
                  <a:srgbClr val="000000"/>
                </a:solidFill>
                <a:latin typeface="Calibri"/>
              </a:rPr>
              <a:t>mega</a:t>
            </a:r>
            <a:r>
              <a:rPr lang="en-US" sz="5800" b="1" strike="noStrike" spc="-1" dirty="0">
                <a:solidFill>
                  <a:srgbClr val="000000"/>
                </a:solidFill>
                <a:latin typeface="Calibri"/>
              </a:rPr>
              <a:t>-</a:t>
            </a:r>
            <a:r>
              <a:rPr lang="en-US" sz="5800" b="1" strike="noStrike" spc="-1" dirty="0" smtClean="0">
                <a:solidFill>
                  <a:srgbClr val="000000"/>
                </a:solidFill>
                <a:latin typeface="Calibri"/>
              </a:rPr>
              <a:t>3 Yağ Asitleri</a:t>
            </a:r>
            <a:r>
              <a:rPr dirty="0"/>
              <a:t/>
            </a:r>
            <a:br>
              <a:rPr dirty="0"/>
            </a:br>
            <a:endParaRPr lang="tr-TR" sz="3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9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80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Eicosapentaenoic</a:t>
            </a: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 acid (EPA)  </a:t>
            </a:r>
            <a:endParaRPr lang="tr-TR" sz="2000" b="1" strike="noStrike" spc="-1" dirty="0">
              <a:solidFill>
                <a:srgbClr val="3366FF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 err="1">
                <a:solidFill>
                  <a:srgbClr val="3366FF"/>
                </a:solidFill>
                <a:latin typeface="Calibri"/>
              </a:rPr>
              <a:t>Docosahexaenoic</a:t>
            </a:r>
            <a:r>
              <a:rPr lang="en-US" sz="2000" b="1" strike="noStrike" spc="-1" dirty="0">
                <a:solidFill>
                  <a:srgbClr val="3366FF"/>
                </a:solidFill>
                <a:latin typeface="Calibri"/>
              </a:rPr>
              <a:t> acid (DHA</a:t>
            </a:r>
            <a:r>
              <a:rPr lang="en-US" sz="2000" b="1" strike="noStrike" spc="-1" dirty="0" smtClean="0">
                <a:solidFill>
                  <a:srgbClr val="3366FF"/>
                </a:solidFill>
                <a:latin typeface="Calibri"/>
              </a:rPr>
              <a:t>) </a:t>
            </a:r>
            <a:endParaRPr lang="tr-TR" sz="2000" b="1" strike="noStrike" spc="-1" dirty="0">
              <a:solidFill>
                <a:srgbClr val="3366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2-4 g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</a:rPr>
              <a:t>/</a:t>
            </a:r>
            <a:r>
              <a:rPr lang="en-US" sz="2000" spc="-1" dirty="0" err="1" smtClean="0">
                <a:solidFill>
                  <a:srgbClr val="000000"/>
                </a:solidFill>
                <a:latin typeface="Calibri"/>
              </a:rPr>
              <a:t>gün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TG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özellikle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VLDL) (%45)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KC DAG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açiltransferaz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yag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̆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asidi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sentetaz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açil-coA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karboksilaz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enzimleri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aktivitesini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baskılayarak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lipid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sentezini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azaltır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PPAR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aktivitesini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artırarak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KC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lipidlerin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beta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oksidasyonunu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artırır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VLDL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sekresyonunu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azaltır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şilomikron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katabolizmasını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artırır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HTG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fibratlar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yeterli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kontrolu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̈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sağlayamıyorsa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omega-3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yag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̆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asitlerinin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fibratlara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kombinasyonu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güvenle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önerilebilir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1" name="CustomShape 4"/>
          <p:cNvSpPr/>
          <p:nvPr/>
        </p:nvSpPr>
        <p:spPr>
          <a:xfrm>
            <a:off x="5348880" y="4731840"/>
            <a:ext cx="3381840" cy="40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baseline="30000">
                <a:solidFill>
                  <a:srgbClr val="000000"/>
                </a:solidFill>
                <a:latin typeface="Calibri"/>
              </a:rPr>
              <a:t>EpanoVa fOr Lowering Very high triglyceridEs II .</a:t>
            </a:r>
            <a:r>
              <a:rPr lang="en-US" sz="1800" b="0" strike="noStrike" spc="-1" baseline="-2500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800" b="0" strike="noStrike" spc="-1" baseline="30000">
                <a:solidFill>
                  <a:srgbClr val="000000"/>
                </a:solidFill>
                <a:latin typeface="Calibri"/>
              </a:rPr>
              <a:t>(EVOLVE II)</a:t>
            </a:r>
            <a:endParaRPr lang="tr-TR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gradFill rotWithShape="0">
            <a:gsLst>
              <a:gs pos="0">
                <a:srgbClr val="BFD4FE"/>
              </a:gs>
              <a:gs pos="100000">
                <a:srgbClr val="E5EF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 Kardiyovasküler morbidite ve mortaliteye etkisi</a:t>
            </a:r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3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Cochrane meta-analysis 112.059 kişi/79 trials</a:t>
            </a: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Toplam mortalite veya KV olaylar üzerinde genel bir etkisi olmadığı (rölatif risk 0.98,% 95 CI 0.90-1.03) (rölatif risk 0.99,% 95 Cl 0.94-1.04)</a:t>
            </a: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A Study of Cardiovascular Events iN Diabetes  (ASCEND) </a:t>
            </a: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15.480 patients DM+ atherosclerotic CV hastalık </a:t>
            </a:r>
            <a:r>
              <a:rPr lang="en-US" sz="2000" b="0" strike="noStrike" spc="-1">
                <a:solidFill>
                  <a:srgbClr val="000000"/>
                </a:solidFill>
                <a:latin typeface="Webdings"/>
                <a:ea typeface="Webdings"/>
              </a:rPr>
              <a:t>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Webdings"/>
              </a:rPr>
              <a:t>  n-3 fatty acids / placebo, 7.4 yıl takip(relative risk 1.00, 95% 0.91-1.09)  </a:t>
            </a:r>
            <a:r>
              <a:rPr lang="en-US" sz="2000" b="0" strike="noStrike" spc="-1">
                <a:solidFill>
                  <a:srgbClr val="000000"/>
                </a:solidFill>
                <a:latin typeface="Wingdings"/>
                <a:ea typeface="Wingdings"/>
              </a:rPr>
              <a:t>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Wingdings"/>
              </a:rPr>
              <a:t>  </a:t>
            </a:r>
            <a:r>
              <a:rPr lang="en-US" sz="2000" b="0" i="1" strike="noStrike" spc="-1">
                <a:solidFill>
                  <a:srgbClr val="000000"/>
                </a:solidFill>
                <a:latin typeface="Calibri"/>
                <a:ea typeface="Wingdings"/>
              </a:rPr>
              <a:t>ciddi vasküler olay riskinde önemli bir fark göstermedi</a:t>
            </a:r>
            <a:endParaRPr lang="tr-TR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4" name="CustomShape 3"/>
          <p:cNvSpPr/>
          <p:nvPr/>
        </p:nvSpPr>
        <p:spPr>
          <a:xfrm>
            <a:off x="6964920" y="4679280"/>
            <a:ext cx="113220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ESC 2019</a:t>
            </a:r>
            <a:endParaRPr lang="tr-TR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Nikotinik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asit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 (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</a:rPr>
              <a:t>Niasin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</a:rPr>
              <a:t>)</a:t>
            </a:r>
            <a:endParaRPr lang="tr-TR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6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85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HDL-K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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LDL-K ve TG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Lp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(a)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 </a:t>
            </a:r>
            <a:r>
              <a:rPr lang="en-US" sz="2000" b="0" strike="noStrike" spc="-1" dirty="0">
                <a:solidFill>
                  <a:srgbClr val="000000"/>
                </a:solidFill>
                <a:latin typeface="Zapf Dingbats"/>
                <a:ea typeface="Zapf Dingbats"/>
              </a:rPr>
              <a:t>★★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KC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diaçilgliserol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transferaz-2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enzimini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inhibe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eder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Wingdings"/>
                <a:ea typeface="Wingdings"/>
              </a:rPr>
              <a:t>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VLDL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partikül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sekresyonunu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azaltır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IDL +LDL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partikülleri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azalır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KC apoA1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üretimini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uyarır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HDL-K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artar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Hiperkolesterolemi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düşük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HDL-K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seviyeleri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kombine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dislipidemi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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2g/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gün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HDL-K ̈%25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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LDL-K ̈%15-18 ve TG %20-40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0" dur="500"/>
                                        <p:tgtEl>
                                          <p:spTgt spid="4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5" dur="500"/>
                                        <p:tgtEl>
                                          <p:spTgt spid="4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0" dur="500"/>
                                        <p:tgtEl>
                                          <p:spTgt spid="4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23" dur="500"/>
                                        <p:tgtEl>
                                          <p:spTgt spid="4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9360">
            <a:solidFill>
              <a:srgbClr val="BE4B48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 dirty="0" err="1">
                <a:solidFill>
                  <a:srgbClr val="000000"/>
                </a:solidFill>
                <a:latin typeface="Calibri"/>
              </a:rPr>
              <a:t>Kolesterilester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transfer protein </a:t>
            </a:r>
            <a:r>
              <a:rPr lang="en-US" sz="2800" b="1" strike="noStrike" spc="-1" dirty="0" err="1">
                <a:solidFill>
                  <a:srgbClr val="000000"/>
                </a:solidFill>
                <a:latin typeface="Calibri"/>
              </a:rPr>
              <a:t>inhibitörleri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</a:rPr>
              <a:t> (CETP)</a:t>
            </a:r>
            <a:endParaRPr lang="tr-T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8" name="TextShape 2"/>
          <p:cNvSpPr txBox="1"/>
          <p:nvPr/>
        </p:nvSpPr>
        <p:spPr>
          <a:xfrm>
            <a:off x="457200" y="1200240"/>
            <a:ext cx="403812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9" name="TextShape 3"/>
          <p:cNvSpPr txBox="1"/>
          <p:nvPr/>
        </p:nvSpPr>
        <p:spPr>
          <a:xfrm>
            <a:off x="4648320" y="1200240"/>
            <a:ext cx="403812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85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6600"/>
              </a:buClr>
              <a:buFont typeface="Wingdings" charset="2"/>
              <a:buChar char=""/>
            </a:pPr>
            <a:r>
              <a:rPr lang="en-US" sz="2000" b="0" strike="noStrike" spc="-1" dirty="0" err="1">
                <a:solidFill>
                  <a:srgbClr val="FF6600"/>
                </a:solidFill>
                <a:latin typeface="Calibri"/>
              </a:rPr>
              <a:t>Torcetrapib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6600"/>
              </a:buClr>
              <a:buFont typeface="Wingdings" charset="2"/>
              <a:buChar char=""/>
            </a:pPr>
            <a:r>
              <a:rPr lang="en-US" sz="2000" b="0" strike="noStrike" spc="-1" dirty="0" err="1">
                <a:solidFill>
                  <a:srgbClr val="FF6600"/>
                </a:solidFill>
                <a:latin typeface="Calibri"/>
              </a:rPr>
              <a:t>Dalcetrapib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6600"/>
              </a:buClr>
              <a:buFont typeface="Wingdings" charset="2"/>
              <a:buChar char=""/>
            </a:pPr>
            <a:r>
              <a:rPr lang="en-US" sz="2000" b="0" strike="noStrike" spc="-1" dirty="0" err="1">
                <a:solidFill>
                  <a:srgbClr val="FF6600"/>
                </a:solidFill>
                <a:latin typeface="Calibri"/>
              </a:rPr>
              <a:t>Anacetrapib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6600"/>
              </a:buClr>
              <a:buFont typeface="Wingdings" charset="2"/>
              <a:buChar char=""/>
            </a:pPr>
            <a:r>
              <a:rPr lang="en-US" sz="2000" b="0" strike="noStrike" spc="-1" dirty="0">
                <a:solidFill>
                  <a:srgbClr val="FF6600"/>
                </a:solidFill>
                <a:latin typeface="Calibri"/>
              </a:rPr>
              <a:t>Evacetrapib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</a:rPr>
              <a:t>HDL-K %150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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LDL-K %40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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Torcetrapib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mortaliteyi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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Evacetrapib ve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ea typeface="Wingdings"/>
              </a:rPr>
              <a:t>D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alcetrapibin</a:t>
            </a:r>
            <a:r>
              <a:rPr lang="en-US" sz="2000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AKS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etkin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değil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Anacetrapib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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faz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III 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0" name="CustomShape 4"/>
          <p:cNvSpPr/>
          <p:nvPr/>
        </p:nvSpPr>
        <p:spPr>
          <a:xfrm>
            <a:off x="3708000" y="1545480"/>
            <a:ext cx="360" cy="215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type="triangle" w="med" len="med"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graphicFrame>
        <p:nvGraphicFramePr>
          <p:cNvPr id="3" name="Diagram3"/>
          <p:cNvGraphicFramePr/>
          <p:nvPr>
            <p:extLst>
              <p:ext uri="{D42A27DB-BD31-4B8C-83A1-F6EECF244321}">
                <p14:modId xmlns:p14="http://schemas.microsoft.com/office/powerpoint/2010/main" val="479662301"/>
              </p:ext>
            </p:extLst>
          </p:nvPr>
        </p:nvGraphicFramePr>
        <p:xfrm>
          <a:off x="467640" y="1221480"/>
          <a:ext cx="4032000" cy="297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4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4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4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4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4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4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4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4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4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4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4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gradFill rotWithShape="0">
            <a:gsLst>
              <a:gs pos="0">
                <a:srgbClr val="7E5AAA"/>
              </a:gs>
              <a:gs pos="100000">
                <a:srgbClr val="C7AEED"/>
              </a:gs>
            </a:gsLst>
            <a:lin ang="16200000"/>
          </a:gradFill>
          <a:ln>
            <a:noFill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txBody>
          <a:bodyPr anchor="ctr">
            <a:normAutofit fontScale="65500" lnSpcReduction="20000"/>
          </a:bodyPr>
          <a:lstStyle/>
          <a:p>
            <a:pPr algn="ctr">
              <a:lnSpc>
                <a:spcPct val="100000"/>
              </a:lnSpc>
            </a:pPr>
            <a:r>
              <a:t/>
            </a:r>
            <a:br/>
            <a:r>
              <a:rPr lang="en-US" sz="3600" b="1" strike="noStrike" spc="-1">
                <a:solidFill>
                  <a:srgbClr val="000000"/>
                </a:solidFill>
                <a:latin typeface="Calibri"/>
              </a:rPr>
              <a:t>Future perspectives </a:t>
            </a:r>
            <a:r>
              <a:t/>
            </a:r>
            <a:br/>
            <a:endParaRPr lang="tr-TR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2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85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FF0000"/>
                </a:solidFill>
                <a:latin typeface="Calibri"/>
              </a:rPr>
              <a:t>LDL-K</a:t>
            </a:r>
            <a:r>
              <a:rPr lang="en-US" sz="2000" b="0" strike="noStrike" spc="-1" dirty="0">
                <a:solidFill>
                  <a:srgbClr val="FF0000"/>
                </a:solidFill>
                <a:latin typeface="Wingdings"/>
                <a:ea typeface="Wingdings"/>
              </a:rPr>
              <a:t>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>
                <a:solidFill>
                  <a:srgbClr val="000000"/>
                </a:solidFill>
                <a:latin typeface="Calibri"/>
                <a:ea typeface="Wingdings"/>
              </a:rPr>
              <a:t>İnclisiran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PCSK9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sentezini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engelleyen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siRNA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1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Bempedoik</a:t>
            </a:r>
            <a:r>
              <a:rPr lang="en-US" sz="2000" b="1" strike="noStrike" spc="-1" dirty="0">
                <a:solidFill>
                  <a:srgbClr val="000000"/>
                </a:solidFill>
                <a:latin typeface="Calibri"/>
                <a:ea typeface="Wingdings"/>
              </a:rPr>
              <a:t> asit</a:t>
            </a:r>
            <a:r>
              <a:rPr lang="en-US" sz="2000" b="0" strike="noStrike" spc="-1" dirty="0">
                <a:solidFill>
                  <a:srgbClr val="000000"/>
                </a:solidFill>
                <a:latin typeface="Wingdings"/>
                <a:ea typeface="Wingdings"/>
              </a:rPr>
              <a:t>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3-hidroksi-3-metilglutaryil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koenzim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redüktazın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üst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basamağındaki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sitozolik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enzim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ATP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sitrat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liyazın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etkisini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inhibe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ederek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kolesterol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sentezini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inhibe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eder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</a:pPr>
            <a:endParaRPr lang="en-US" sz="2000" b="0" strike="noStrike" spc="-1" dirty="0" smtClean="0">
              <a:solidFill>
                <a:srgbClr val="FF0000"/>
              </a:solidFill>
              <a:latin typeface="Calibri"/>
              <a:ea typeface="Wingdings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</a:pPr>
            <a:r>
              <a:rPr lang="en-US" sz="2000" b="0" strike="noStrike" spc="-1" dirty="0" smtClean="0">
                <a:solidFill>
                  <a:srgbClr val="FF0000"/>
                </a:solidFill>
                <a:latin typeface="Calibri"/>
                <a:ea typeface="Wingdings"/>
              </a:rPr>
              <a:t>HDL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  <a:ea typeface="Wingdings"/>
              </a:rPr>
              <a:t>-K</a:t>
            </a:r>
            <a:r>
              <a:rPr lang="en-US" sz="2000" b="0" strike="noStrike" spc="-1" dirty="0">
                <a:solidFill>
                  <a:srgbClr val="FF0000"/>
                </a:solidFill>
                <a:latin typeface="Wingdings"/>
                <a:ea typeface="Wingdings"/>
              </a:rPr>
              <a:t>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in vivo HDL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partikül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yeniden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modellemesi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artmış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kardiyoprotektif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aktivite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potansiyeline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sahip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olan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ApoA1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mimetik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peptidleri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ve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HDL'nin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rekombinant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formları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6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</a:pPr>
            <a:endParaRPr lang="en-US" sz="2000" b="0" strike="noStrike" spc="-1" dirty="0" smtClean="0">
              <a:solidFill>
                <a:srgbClr val="FF0000"/>
              </a:solidFill>
              <a:latin typeface="Calibri"/>
              <a:ea typeface="Wingdings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</a:pPr>
            <a:r>
              <a:rPr lang="en-US" sz="2000" b="0" strike="noStrike" spc="-1" dirty="0" smtClean="0">
                <a:solidFill>
                  <a:srgbClr val="FF0000"/>
                </a:solidFill>
                <a:latin typeface="Calibri"/>
                <a:ea typeface="Wingdings"/>
              </a:rPr>
              <a:t>LP</a:t>
            </a:r>
            <a:r>
              <a:rPr lang="en-US" sz="2000" b="0" strike="noStrike" spc="-1" dirty="0">
                <a:solidFill>
                  <a:srgbClr val="FF0000"/>
                </a:solidFill>
                <a:latin typeface="Calibri"/>
                <a:ea typeface="Wingdings"/>
              </a:rPr>
              <a:t>(a)</a:t>
            </a:r>
            <a:r>
              <a:rPr lang="en-US" sz="2000" b="0" strike="noStrike" spc="-1" dirty="0" smtClean="0">
                <a:solidFill>
                  <a:srgbClr val="FF0000"/>
                </a:solidFill>
                <a:latin typeface="Wingdings"/>
                <a:ea typeface="Wingdings"/>
              </a:rPr>
              <a:t>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antisens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oligonükleotid</a:t>
            </a: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?</a:t>
            </a:r>
            <a:endParaRPr lang="tr-T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200240"/>
            <a:ext cx="8229240" cy="13846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2656586"/>
            <a:ext cx="8229240" cy="120225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3781272"/>
            <a:ext cx="8229240" cy="81304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gradFill rotWithShape="0">
            <a:gsLst>
              <a:gs pos="0">
                <a:srgbClr val="7E5AAA"/>
              </a:gs>
              <a:gs pos="100000">
                <a:srgbClr val="C7AEED"/>
              </a:gs>
            </a:gsLst>
            <a:lin ang="16200000"/>
          </a:gradFill>
          <a:ln>
            <a:noFill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txBody>
          <a:bodyPr anchor="ctr">
            <a:normAutofit fontScale="65500" lnSpcReduction="20000"/>
          </a:bodyPr>
          <a:lstStyle/>
          <a:p>
            <a:pPr algn="ctr">
              <a:lnSpc>
                <a:spcPct val="100000"/>
              </a:lnSpc>
            </a:pPr>
            <a:r>
              <a:t/>
            </a:r>
            <a:br/>
            <a:r>
              <a:rPr lang="en-US" sz="3600" b="1" strike="noStrike" spc="-1">
                <a:solidFill>
                  <a:srgbClr val="000000"/>
                </a:solidFill>
                <a:latin typeface="Calibri"/>
              </a:rPr>
              <a:t>Future perspectives </a:t>
            </a:r>
            <a:r>
              <a:t/>
            </a:r>
            <a:br/>
            <a:endParaRPr lang="tr-TR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2" name="TextShape 2"/>
          <p:cNvSpPr txBox="1"/>
          <p:nvPr/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6000"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</a:pPr>
            <a:r>
              <a:rPr lang="en-US" b="0" strike="noStrike" spc="-1" dirty="0" smtClean="0">
                <a:solidFill>
                  <a:srgbClr val="FF0000"/>
                </a:solidFill>
                <a:latin typeface="Calibri"/>
                <a:ea typeface="Wingdings"/>
              </a:rPr>
              <a:t>TG</a:t>
            </a:r>
            <a:r>
              <a:rPr lang="en-US" b="0" strike="noStrike" spc="-1" dirty="0">
                <a:solidFill>
                  <a:srgbClr val="FF0000"/>
                </a:solidFill>
                <a:latin typeface="Wingdings"/>
                <a:ea typeface="Wingdings"/>
              </a:rPr>
              <a:t></a:t>
            </a:r>
            <a:endParaRPr lang="tr-TR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angiopoietin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-like protein 3 (ANGPTL3) eksikliğinin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aterosklerotik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hastalığa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karşı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koruduğunu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ve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bu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ilişkinin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nedensel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olduğu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gösterildiğinden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,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bir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ANGPTL3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antikoru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(</a:t>
            </a:r>
            <a:r>
              <a:rPr lang="en-US" b="1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Evinakumab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)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geliştirilmiş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. </a:t>
            </a:r>
            <a:r>
              <a:rPr lang="en-US" b="0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HoAH</a:t>
            </a:r>
            <a:r>
              <a:rPr lang="en-US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hastalarında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TG, 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LDL</a:t>
            </a:r>
            <a:r>
              <a:rPr lang="en-US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-K 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ve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Lp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(a)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düzeylerini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düşürür</a:t>
            </a:r>
            <a:endParaRPr lang="tr-TR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antisens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oligonükleotid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b="0" strike="noStrike" spc="-1" dirty="0" err="1">
                <a:solidFill>
                  <a:srgbClr val="000000"/>
                </a:solidFill>
                <a:latin typeface="Calibri"/>
                <a:ea typeface="Wingdings"/>
              </a:rPr>
              <a:t>olan</a:t>
            </a: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Wingdings"/>
              </a:rPr>
              <a:t> IONIS-ANGPTL3-</a:t>
            </a:r>
            <a:r>
              <a:rPr lang="en-US" b="0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LRx</a:t>
            </a: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b="1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Pradigastat</a:t>
            </a:r>
            <a:r>
              <a:rPr lang="en-US" b="1" spc="-1" dirty="0" smtClean="0">
                <a:solidFill>
                  <a:srgbClr val="000000"/>
                </a:solidFill>
                <a:latin typeface="Calibri"/>
                <a:ea typeface="Wingdings"/>
              </a:rPr>
              <a:t>: 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Wingdings"/>
              </a:rPr>
              <a:t>DGAT-1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inhibötürü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Wingdings"/>
              </a:rPr>
              <a:t>, TG %98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azaltır</a:t>
            </a:r>
            <a:endParaRPr lang="en-US" spc="-1" dirty="0" smtClean="0">
              <a:solidFill>
                <a:srgbClr val="000000"/>
              </a:solidFill>
              <a:latin typeface="Calibri"/>
              <a:ea typeface="Wingdings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b="1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Volanesorsen</a:t>
            </a:r>
            <a:r>
              <a:rPr lang="en-US" b="1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: </a:t>
            </a:r>
            <a:r>
              <a:rPr lang="en-US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ApoC3 </a:t>
            </a:r>
            <a:r>
              <a:rPr lang="en-US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antisens</a:t>
            </a:r>
            <a:r>
              <a:rPr lang="en-US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oligonükleotid</a:t>
            </a:r>
            <a:r>
              <a:rPr lang="en-US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EMA+ (</a:t>
            </a:r>
            <a:r>
              <a:rPr lang="en-US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pankreatit</a:t>
            </a:r>
            <a:r>
              <a:rPr lang="en-US" strike="noStrike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trike="noStrike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rsk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Wingdings"/>
              </a:rPr>
              <a:t>/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genetik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Wingdings"/>
              </a:rPr>
              <a:t>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kanıtlanmış</a:t>
            </a:r>
            <a:endParaRPr lang="en-US" spc="-1" dirty="0" smtClean="0">
              <a:solidFill>
                <a:srgbClr val="000000"/>
              </a:solidFill>
              <a:latin typeface="Calibri"/>
              <a:ea typeface="Wingdings"/>
            </a:endParaRPr>
          </a:p>
          <a:p>
            <a:pPr marL="343080" indent="-342720"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 smtClean="0">
                <a:solidFill>
                  <a:srgbClr val="000000"/>
                </a:solidFill>
                <a:latin typeface="Calibri"/>
                <a:ea typeface="Wingdings"/>
              </a:rPr>
              <a:t>Gen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tedavisi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Wingdings"/>
              </a:rPr>
              <a:t>: </a:t>
            </a:r>
            <a:r>
              <a:rPr lang="en-US" dirty="0" err="1">
                <a:latin typeface="Calibri"/>
                <a:cs typeface="Calibri"/>
              </a:rPr>
              <a:t>Alipogene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tiparvovec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Wingdings"/>
              </a:rPr>
              <a:t>(</a:t>
            </a:r>
            <a:r>
              <a:rPr lang="en-US" b="1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Glybera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Wingdings"/>
              </a:rPr>
              <a:t>) LPL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enzim</a:t>
            </a:r>
            <a:r>
              <a:rPr lang="en-US" spc="-1" dirty="0" smtClean="0">
                <a:solidFill>
                  <a:srgbClr val="000000"/>
                </a:solidFill>
                <a:latin typeface="Calibri"/>
                <a:ea typeface="Wingdings"/>
              </a:rPr>
              <a:t>  </a:t>
            </a:r>
            <a:r>
              <a:rPr lang="en-US" spc="-1" dirty="0" err="1" smtClean="0">
                <a:solidFill>
                  <a:srgbClr val="000000"/>
                </a:solidFill>
                <a:latin typeface="Calibri"/>
                <a:ea typeface="Wingdings"/>
              </a:rPr>
              <a:t>eksikliğinde</a:t>
            </a:r>
            <a:endParaRPr lang="en-US" spc="-1" dirty="0">
              <a:solidFill>
                <a:srgbClr val="000000"/>
              </a:solidFill>
              <a:latin typeface="Calibri"/>
              <a:ea typeface="Wingdings"/>
            </a:endParaRPr>
          </a:p>
          <a:p>
            <a:pPr marL="3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</a:pPr>
            <a:endParaRPr lang="en-US" strike="noStrike" spc="-1" dirty="0" smtClean="0">
              <a:solidFill>
                <a:srgbClr val="000000"/>
              </a:solidFill>
              <a:latin typeface="Calibri"/>
              <a:ea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200240"/>
            <a:ext cx="8229240" cy="292037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2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239" y="0"/>
            <a:ext cx="6533852" cy="51435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866164"/>
            <a:ext cx="35309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/>
              <a:t>TEMD DİSLİPİDEMİ TANI ve TEDAVİ KILAVUZU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26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38330" y="3608345"/>
            <a:ext cx="8229240" cy="858600"/>
          </a:xfrm>
        </p:spPr>
        <p:txBody>
          <a:bodyPr/>
          <a:lstStyle/>
          <a:p>
            <a:r>
              <a:rPr lang="en-US" dirty="0" smtClean="0"/>
              <a:t>				</a:t>
            </a:r>
            <a:r>
              <a:rPr lang="en-US" b="1" dirty="0" smtClean="0">
                <a:latin typeface="Comic Sans MS"/>
                <a:cs typeface="Comic Sans MS"/>
              </a:rPr>
              <a:t>TEŞEKKÜR EDERİM…</a:t>
            </a:r>
            <a:endParaRPr lang="en-US" b="1" dirty="0">
              <a:latin typeface="Comic Sans MS"/>
              <a:cs typeface="Comic Sans M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488" y="3286797"/>
            <a:ext cx="1198945" cy="88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01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8442</TotalTime>
  <Words>3402</Words>
  <Application>Microsoft Macintosh PowerPoint</Application>
  <PresentationFormat>On-screen Show (16:9)</PresentationFormat>
  <Paragraphs>564</Paragraphs>
  <Slides>59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59</vt:i4>
      </vt:variant>
    </vt:vector>
  </HeadingPairs>
  <TitlesOfParts>
    <vt:vector size="66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Dislipidemi Taraması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TEŞEKKÜR EDERİM…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subject/>
  <dc:creator>doktor</dc:creator>
  <dc:description/>
  <cp:lastModifiedBy>Bulent Unsal</cp:lastModifiedBy>
  <cp:revision>414</cp:revision>
  <dcterms:created xsi:type="dcterms:W3CDTF">2020-01-28T12:47:56Z</dcterms:created>
  <dcterms:modified xsi:type="dcterms:W3CDTF">2022-12-25T12:10:02Z</dcterms:modified>
  <dc:language>tr-TR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13</vt:i4>
  </property>
  <property fmtid="{D5CDD505-2E9C-101B-9397-08002B2CF9AE}" pid="8" name="PresentationFormat">
    <vt:lpwstr>On-screen Show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63</vt:i4>
  </property>
</Properties>
</file>