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2"/>
  </p:notesMasterIdLst>
  <p:sldIdLst>
    <p:sldId id="256" r:id="rId3"/>
    <p:sldId id="424" r:id="rId4"/>
    <p:sldId id="427" r:id="rId5"/>
    <p:sldId id="425" r:id="rId6"/>
    <p:sldId id="437" r:id="rId7"/>
    <p:sldId id="426" r:id="rId8"/>
    <p:sldId id="436" r:id="rId9"/>
    <p:sldId id="435" r:id="rId10"/>
    <p:sldId id="429" r:id="rId11"/>
    <p:sldId id="440" r:id="rId12"/>
    <p:sldId id="453" r:id="rId13"/>
    <p:sldId id="441" r:id="rId14"/>
    <p:sldId id="454" r:id="rId15"/>
    <p:sldId id="462" r:id="rId16"/>
    <p:sldId id="439" r:id="rId17"/>
    <p:sldId id="455" r:id="rId18"/>
    <p:sldId id="463" r:id="rId19"/>
    <p:sldId id="442" r:id="rId20"/>
    <p:sldId id="446" r:id="rId21"/>
    <p:sldId id="464" r:id="rId22"/>
    <p:sldId id="443" r:id="rId23"/>
    <p:sldId id="457" r:id="rId24"/>
    <p:sldId id="465" r:id="rId25"/>
    <p:sldId id="444" r:id="rId26"/>
    <p:sldId id="466" r:id="rId27"/>
    <p:sldId id="407" r:id="rId28"/>
    <p:sldId id="409" r:id="rId29"/>
    <p:sldId id="410" r:id="rId30"/>
    <p:sldId id="411" r:id="rId31"/>
    <p:sldId id="412" r:id="rId32"/>
    <p:sldId id="413" r:id="rId33"/>
    <p:sldId id="414" r:id="rId34"/>
    <p:sldId id="270" r:id="rId35"/>
    <p:sldId id="271" r:id="rId36"/>
    <p:sldId id="272" r:id="rId37"/>
    <p:sldId id="415" r:id="rId38"/>
    <p:sldId id="274" r:id="rId39"/>
    <p:sldId id="416" r:id="rId40"/>
    <p:sldId id="276" r:id="rId41"/>
    <p:sldId id="417" r:id="rId42"/>
    <p:sldId id="418" r:id="rId43"/>
    <p:sldId id="447" r:id="rId44"/>
    <p:sldId id="459" r:id="rId45"/>
    <p:sldId id="449" r:id="rId46"/>
    <p:sldId id="448" r:id="rId47"/>
    <p:sldId id="452" r:id="rId48"/>
    <p:sldId id="451" r:id="rId49"/>
    <p:sldId id="460" r:id="rId50"/>
    <p:sldId id="461" r:id="rId5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8E0A4C"/>
    <a:srgbClr val="FFFFFF"/>
    <a:srgbClr val="008000"/>
    <a:srgbClr val="0808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671" autoAdjust="0"/>
  </p:normalViewPr>
  <p:slideViewPr>
    <p:cSldViewPr snapToGrid="0">
      <p:cViewPr varScale="1">
        <p:scale>
          <a:sx n="53" d="100"/>
          <a:sy n="53" d="100"/>
        </p:scale>
        <p:origin x="11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00364A-55D7-42BD-B56D-2F67438F735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FE4890-2CDC-4A63-BF61-CE4CBD0CBFB7}">
      <dgm:prSet/>
      <dgm:spPr/>
      <dgm:t>
        <a:bodyPr/>
        <a:lstStyle/>
        <a:p>
          <a:r>
            <a:rPr lang="tr-TR" dirty="0"/>
            <a:t>Tüm Tiroid hastalıkları içinde en yaygın olanı</a:t>
          </a:r>
          <a:endParaRPr lang="en-US" dirty="0"/>
        </a:p>
      </dgm:t>
    </dgm:pt>
    <dgm:pt modelId="{B44B3D51-6E07-4822-B4A3-A9853DDD48B7}" type="parTrans" cxnId="{270844C7-98DD-43B5-BD83-8BC18BF5FEAB}">
      <dgm:prSet/>
      <dgm:spPr/>
      <dgm:t>
        <a:bodyPr/>
        <a:lstStyle/>
        <a:p>
          <a:endParaRPr lang="en-US"/>
        </a:p>
      </dgm:t>
    </dgm:pt>
    <dgm:pt modelId="{C77CF59D-266A-4909-95D1-5F0F93D1E89A}" type="sibTrans" cxnId="{270844C7-98DD-43B5-BD83-8BC18BF5FEAB}">
      <dgm:prSet/>
      <dgm:spPr/>
      <dgm:t>
        <a:bodyPr/>
        <a:lstStyle/>
        <a:p>
          <a:endParaRPr lang="en-US"/>
        </a:p>
      </dgm:t>
    </dgm:pt>
    <dgm:pt modelId="{0EBCC017-A619-4C89-A164-58343AD65BD5}">
      <dgm:prSet/>
      <dgm:spPr/>
      <dgm:t>
        <a:bodyPr/>
        <a:lstStyle/>
        <a:p>
          <a:r>
            <a:rPr lang="tr-TR" dirty="0"/>
            <a:t>Toplumun %2’sini etkiler. </a:t>
          </a:r>
        </a:p>
        <a:p>
          <a:r>
            <a:rPr lang="tr-TR" dirty="0"/>
            <a:t>Beyazlarda ve Asyalılarda daha sık</a:t>
          </a:r>
          <a:endParaRPr lang="en-US" dirty="0"/>
        </a:p>
      </dgm:t>
    </dgm:pt>
    <dgm:pt modelId="{A27A5494-0C20-4AE6-98E7-78083A532C0F}" type="parTrans" cxnId="{D6CB43F3-FE01-493B-9421-C059AD3B09F6}">
      <dgm:prSet/>
      <dgm:spPr/>
      <dgm:t>
        <a:bodyPr/>
        <a:lstStyle/>
        <a:p>
          <a:endParaRPr lang="en-US"/>
        </a:p>
      </dgm:t>
    </dgm:pt>
    <dgm:pt modelId="{5459161B-C515-44A6-BFAC-DE458978EE6D}" type="sibTrans" cxnId="{D6CB43F3-FE01-493B-9421-C059AD3B09F6}">
      <dgm:prSet/>
      <dgm:spPr/>
      <dgm:t>
        <a:bodyPr/>
        <a:lstStyle/>
        <a:p>
          <a:endParaRPr lang="en-US"/>
        </a:p>
      </dgm:t>
    </dgm:pt>
    <dgm:pt modelId="{B5D237DE-A61D-4B63-BC27-1EC8CC2EFADC}">
      <dgm:prSet/>
      <dgm:spPr/>
      <dgm:t>
        <a:bodyPr/>
        <a:lstStyle/>
        <a:p>
          <a:r>
            <a:rPr lang="tr-TR" dirty="0"/>
            <a:t>Kadınlarda erkeklerden %15-20 daha sık</a:t>
          </a:r>
          <a:endParaRPr lang="en-US" dirty="0"/>
        </a:p>
      </dgm:t>
    </dgm:pt>
    <dgm:pt modelId="{FC7EAA85-EE8D-4EF6-99D4-64907A6F16C7}" type="parTrans" cxnId="{E23FDEA4-BC3B-4A99-A043-98E7331185DE}">
      <dgm:prSet/>
      <dgm:spPr/>
      <dgm:t>
        <a:bodyPr/>
        <a:lstStyle/>
        <a:p>
          <a:endParaRPr lang="en-US"/>
        </a:p>
      </dgm:t>
    </dgm:pt>
    <dgm:pt modelId="{A7623829-17FE-42B1-98E7-C813AD04CF8D}" type="sibTrans" cxnId="{E23FDEA4-BC3B-4A99-A043-98E7331185DE}">
      <dgm:prSet/>
      <dgm:spPr/>
      <dgm:t>
        <a:bodyPr/>
        <a:lstStyle/>
        <a:p>
          <a:endParaRPr lang="en-US"/>
        </a:p>
      </dgm:t>
    </dgm:pt>
    <dgm:pt modelId="{B8413E3A-4170-4983-8243-FD9B79EB008A}">
      <dgm:prSet/>
      <dgm:spPr/>
      <dgm:t>
        <a:bodyPr/>
        <a:lstStyle/>
        <a:p>
          <a:r>
            <a:rPr lang="tr-TR"/>
            <a:t>En sık 30-50 yaş aralığında görülse de her yaşta tanı koyulabilir</a:t>
          </a:r>
          <a:endParaRPr lang="en-US"/>
        </a:p>
      </dgm:t>
    </dgm:pt>
    <dgm:pt modelId="{06A521F7-E7F5-495F-AC85-24228BD1FAD3}" type="parTrans" cxnId="{167CB9DE-D994-412C-91DF-30A73B308B78}">
      <dgm:prSet/>
      <dgm:spPr/>
      <dgm:t>
        <a:bodyPr/>
        <a:lstStyle/>
        <a:p>
          <a:endParaRPr lang="en-US"/>
        </a:p>
      </dgm:t>
    </dgm:pt>
    <dgm:pt modelId="{7C6E02C2-4DFC-45F7-B6DC-93D1D108A75B}" type="sibTrans" cxnId="{167CB9DE-D994-412C-91DF-30A73B308B78}">
      <dgm:prSet/>
      <dgm:spPr/>
      <dgm:t>
        <a:bodyPr/>
        <a:lstStyle/>
        <a:p>
          <a:endParaRPr lang="en-US"/>
        </a:p>
      </dgm:t>
    </dgm:pt>
    <dgm:pt modelId="{5E7A5AE3-32F4-48CF-8242-6C739685E600}" type="pres">
      <dgm:prSet presAssocID="{7B00364A-55D7-42BD-B56D-2F67438F735A}" presName="vert0" presStyleCnt="0">
        <dgm:presLayoutVars>
          <dgm:dir/>
          <dgm:animOne val="branch"/>
          <dgm:animLvl val="lvl"/>
        </dgm:presLayoutVars>
      </dgm:prSet>
      <dgm:spPr/>
    </dgm:pt>
    <dgm:pt modelId="{4E2B2990-BB60-4002-BFAB-19C5D91308F3}" type="pres">
      <dgm:prSet presAssocID="{F5FE4890-2CDC-4A63-BF61-CE4CBD0CBFB7}" presName="thickLine" presStyleLbl="alignNode1" presStyleIdx="0" presStyleCnt="4"/>
      <dgm:spPr/>
    </dgm:pt>
    <dgm:pt modelId="{F146E68F-EDD6-4A5C-AF47-D43EAF295548}" type="pres">
      <dgm:prSet presAssocID="{F5FE4890-2CDC-4A63-BF61-CE4CBD0CBFB7}" presName="horz1" presStyleCnt="0"/>
      <dgm:spPr/>
    </dgm:pt>
    <dgm:pt modelId="{64C94D1E-BEB8-4F8D-B83E-7CB7813FF2A0}" type="pres">
      <dgm:prSet presAssocID="{F5FE4890-2CDC-4A63-BF61-CE4CBD0CBFB7}" presName="tx1" presStyleLbl="revTx" presStyleIdx="0" presStyleCnt="4"/>
      <dgm:spPr/>
    </dgm:pt>
    <dgm:pt modelId="{3925FD26-9ADF-4ECE-A928-B7C5E650354C}" type="pres">
      <dgm:prSet presAssocID="{F5FE4890-2CDC-4A63-BF61-CE4CBD0CBFB7}" presName="vert1" presStyleCnt="0"/>
      <dgm:spPr/>
    </dgm:pt>
    <dgm:pt modelId="{DB5A9238-2E08-43D1-BF55-A5E237C41787}" type="pres">
      <dgm:prSet presAssocID="{0EBCC017-A619-4C89-A164-58343AD65BD5}" presName="thickLine" presStyleLbl="alignNode1" presStyleIdx="1" presStyleCnt="4"/>
      <dgm:spPr/>
    </dgm:pt>
    <dgm:pt modelId="{687D8E32-D7CC-4F40-987A-CDC6C959DFF2}" type="pres">
      <dgm:prSet presAssocID="{0EBCC017-A619-4C89-A164-58343AD65BD5}" presName="horz1" presStyleCnt="0"/>
      <dgm:spPr/>
    </dgm:pt>
    <dgm:pt modelId="{A02C4D56-3546-43B5-AFB5-6718D84AAB19}" type="pres">
      <dgm:prSet presAssocID="{0EBCC017-A619-4C89-A164-58343AD65BD5}" presName="tx1" presStyleLbl="revTx" presStyleIdx="1" presStyleCnt="4"/>
      <dgm:spPr/>
    </dgm:pt>
    <dgm:pt modelId="{AF37ACFD-A36B-44EA-86C3-9FE65AB40B65}" type="pres">
      <dgm:prSet presAssocID="{0EBCC017-A619-4C89-A164-58343AD65BD5}" presName="vert1" presStyleCnt="0"/>
      <dgm:spPr/>
    </dgm:pt>
    <dgm:pt modelId="{7704FD08-DAB2-4BB0-B6CF-DD4D7D47B95D}" type="pres">
      <dgm:prSet presAssocID="{B5D237DE-A61D-4B63-BC27-1EC8CC2EFADC}" presName="thickLine" presStyleLbl="alignNode1" presStyleIdx="2" presStyleCnt="4"/>
      <dgm:spPr/>
    </dgm:pt>
    <dgm:pt modelId="{847776D0-ACC6-4914-9CD8-99B08F58B211}" type="pres">
      <dgm:prSet presAssocID="{B5D237DE-A61D-4B63-BC27-1EC8CC2EFADC}" presName="horz1" presStyleCnt="0"/>
      <dgm:spPr/>
    </dgm:pt>
    <dgm:pt modelId="{ECEB065D-A884-450E-9249-2531030E78A2}" type="pres">
      <dgm:prSet presAssocID="{B5D237DE-A61D-4B63-BC27-1EC8CC2EFADC}" presName="tx1" presStyleLbl="revTx" presStyleIdx="2" presStyleCnt="4"/>
      <dgm:spPr/>
    </dgm:pt>
    <dgm:pt modelId="{B2B100C1-C7D1-461F-A25F-07AC4FD5DB95}" type="pres">
      <dgm:prSet presAssocID="{B5D237DE-A61D-4B63-BC27-1EC8CC2EFADC}" presName="vert1" presStyleCnt="0"/>
      <dgm:spPr/>
    </dgm:pt>
    <dgm:pt modelId="{B21ADA5E-CC85-4692-85DE-C354C5A0CAF7}" type="pres">
      <dgm:prSet presAssocID="{B8413E3A-4170-4983-8243-FD9B79EB008A}" presName="thickLine" presStyleLbl="alignNode1" presStyleIdx="3" presStyleCnt="4"/>
      <dgm:spPr/>
    </dgm:pt>
    <dgm:pt modelId="{58DF758D-49E8-41E7-9964-96812E533F6A}" type="pres">
      <dgm:prSet presAssocID="{B8413E3A-4170-4983-8243-FD9B79EB008A}" presName="horz1" presStyleCnt="0"/>
      <dgm:spPr/>
    </dgm:pt>
    <dgm:pt modelId="{1A581EF0-2442-4338-8FF9-3A92D548AA57}" type="pres">
      <dgm:prSet presAssocID="{B8413E3A-4170-4983-8243-FD9B79EB008A}" presName="tx1" presStyleLbl="revTx" presStyleIdx="3" presStyleCnt="4"/>
      <dgm:spPr/>
    </dgm:pt>
    <dgm:pt modelId="{C10A752F-6FD8-4F36-9516-C63D91D3E771}" type="pres">
      <dgm:prSet presAssocID="{B8413E3A-4170-4983-8243-FD9B79EB008A}" presName="vert1" presStyleCnt="0"/>
      <dgm:spPr/>
    </dgm:pt>
  </dgm:ptLst>
  <dgm:cxnLst>
    <dgm:cxn modelId="{3F8E331F-A4C9-4B8C-8728-7882CEE068E4}" type="presOf" srcId="{B8413E3A-4170-4983-8243-FD9B79EB008A}" destId="{1A581EF0-2442-4338-8FF9-3A92D548AA57}" srcOrd="0" destOrd="0" presId="urn:microsoft.com/office/officeart/2008/layout/LinedList"/>
    <dgm:cxn modelId="{2943E02B-20FC-4C36-87D4-BA97FDAF79FF}" type="presOf" srcId="{0EBCC017-A619-4C89-A164-58343AD65BD5}" destId="{A02C4D56-3546-43B5-AFB5-6718D84AAB19}" srcOrd="0" destOrd="0" presId="urn:microsoft.com/office/officeart/2008/layout/LinedList"/>
    <dgm:cxn modelId="{E23FDEA4-BC3B-4A99-A043-98E7331185DE}" srcId="{7B00364A-55D7-42BD-B56D-2F67438F735A}" destId="{B5D237DE-A61D-4B63-BC27-1EC8CC2EFADC}" srcOrd="2" destOrd="0" parTransId="{FC7EAA85-EE8D-4EF6-99D4-64907A6F16C7}" sibTransId="{A7623829-17FE-42B1-98E7-C813AD04CF8D}"/>
    <dgm:cxn modelId="{93528CB9-D146-44D6-AEA9-1CAEC508D4E6}" type="presOf" srcId="{7B00364A-55D7-42BD-B56D-2F67438F735A}" destId="{5E7A5AE3-32F4-48CF-8242-6C739685E600}" srcOrd="0" destOrd="0" presId="urn:microsoft.com/office/officeart/2008/layout/LinedList"/>
    <dgm:cxn modelId="{270844C7-98DD-43B5-BD83-8BC18BF5FEAB}" srcId="{7B00364A-55D7-42BD-B56D-2F67438F735A}" destId="{F5FE4890-2CDC-4A63-BF61-CE4CBD0CBFB7}" srcOrd="0" destOrd="0" parTransId="{B44B3D51-6E07-4822-B4A3-A9853DDD48B7}" sibTransId="{C77CF59D-266A-4909-95D1-5F0F93D1E89A}"/>
    <dgm:cxn modelId="{167CB9DE-D994-412C-91DF-30A73B308B78}" srcId="{7B00364A-55D7-42BD-B56D-2F67438F735A}" destId="{B8413E3A-4170-4983-8243-FD9B79EB008A}" srcOrd="3" destOrd="0" parTransId="{06A521F7-E7F5-495F-AC85-24228BD1FAD3}" sibTransId="{7C6E02C2-4DFC-45F7-B6DC-93D1D108A75B}"/>
    <dgm:cxn modelId="{FF3531E2-C20E-42ED-A670-88880D5042D1}" type="presOf" srcId="{F5FE4890-2CDC-4A63-BF61-CE4CBD0CBFB7}" destId="{64C94D1E-BEB8-4F8D-B83E-7CB7813FF2A0}" srcOrd="0" destOrd="0" presId="urn:microsoft.com/office/officeart/2008/layout/LinedList"/>
    <dgm:cxn modelId="{68FB7FF2-425D-4DF8-9280-FB42363A2498}" type="presOf" srcId="{B5D237DE-A61D-4B63-BC27-1EC8CC2EFADC}" destId="{ECEB065D-A884-450E-9249-2531030E78A2}" srcOrd="0" destOrd="0" presId="urn:microsoft.com/office/officeart/2008/layout/LinedList"/>
    <dgm:cxn modelId="{D6CB43F3-FE01-493B-9421-C059AD3B09F6}" srcId="{7B00364A-55D7-42BD-B56D-2F67438F735A}" destId="{0EBCC017-A619-4C89-A164-58343AD65BD5}" srcOrd="1" destOrd="0" parTransId="{A27A5494-0C20-4AE6-98E7-78083A532C0F}" sibTransId="{5459161B-C515-44A6-BFAC-DE458978EE6D}"/>
    <dgm:cxn modelId="{EF9863D6-7BAD-41D9-AEAF-35C92F55F749}" type="presParOf" srcId="{5E7A5AE3-32F4-48CF-8242-6C739685E600}" destId="{4E2B2990-BB60-4002-BFAB-19C5D91308F3}" srcOrd="0" destOrd="0" presId="urn:microsoft.com/office/officeart/2008/layout/LinedList"/>
    <dgm:cxn modelId="{B4A8A85D-4792-425D-B60A-674CA491A848}" type="presParOf" srcId="{5E7A5AE3-32F4-48CF-8242-6C739685E600}" destId="{F146E68F-EDD6-4A5C-AF47-D43EAF295548}" srcOrd="1" destOrd="0" presId="urn:microsoft.com/office/officeart/2008/layout/LinedList"/>
    <dgm:cxn modelId="{EF1755FA-8738-4EC9-B730-8883CEDF1A48}" type="presParOf" srcId="{F146E68F-EDD6-4A5C-AF47-D43EAF295548}" destId="{64C94D1E-BEB8-4F8D-B83E-7CB7813FF2A0}" srcOrd="0" destOrd="0" presId="urn:microsoft.com/office/officeart/2008/layout/LinedList"/>
    <dgm:cxn modelId="{8EA9ADDA-7241-4547-9294-0E0279C701A5}" type="presParOf" srcId="{F146E68F-EDD6-4A5C-AF47-D43EAF295548}" destId="{3925FD26-9ADF-4ECE-A928-B7C5E650354C}" srcOrd="1" destOrd="0" presId="urn:microsoft.com/office/officeart/2008/layout/LinedList"/>
    <dgm:cxn modelId="{4899F099-C193-4B3A-A980-4B29E725A4E5}" type="presParOf" srcId="{5E7A5AE3-32F4-48CF-8242-6C739685E600}" destId="{DB5A9238-2E08-43D1-BF55-A5E237C41787}" srcOrd="2" destOrd="0" presId="urn:microsoft.com/office/officeart/2008/layout/LinedList"/>
    <dgm:cxn modelId="{5CA82855-D230-480D-82E8-A93A6F575932}" type="presParOf" srcId="{5E7A5AE3-32F4-48CF-8242-6C739685E600}" destId="{687D8E32-D7CC-4F40-987A-CDC6C959DFF2}" srcOrd="3" destOrd="0" presId="urn:microsoft.com/office/officeart/2008/layout/LinedList"/>
    <dgm:cxn modelId="{6134FF07-D523-4077-BD70-764D374F236B}" type="presParOf" srcId="{687D8E32-D7CC-4F40-987A-CDC6C959DFF2}" destId="{A02C4D56-3546-43B5-AFB5-6718D84AAB19}" srcOrd="0" destOrd="0" presId="urn:microsoft.com/office/officeart/2008/layout/LinedList"/>
    <dgm:cxn modelId="{8C6D3B51-7486-430D-8E05-96FE0A5AE454}" type="presParOf" srcId="{687D8E32-D7CC-4F40-987A-CDC6C959DFF2}" destId="{AF37ACFD-A36B-44EA-86C3-9FE65AB40B65}" srcOrd="1" destOrd="0" presId="urn:microsoft.com/office/officeart/2008/layout/LinedList"/>
    <dgm:cxn modelId="{A70011BB-B9B0-4CEC-8550-E46B2C410FA2}" type="presParOf" srcId="{5E7A5AE3-32F4-48CF-8242-6C739685E600}" destId="{7704FD08-DAB2-4BB0-B6CF-DD4D7D47B95D}" srcOrd="4" destOrd="0" presId="urn:microsoft.com/office/officeart/2008/layout/LinedList"/>
    <dgm:cxn modelId="{19960B31-DC89-4E8F-93B6-A0DA2DACBF3A}" type="presParOf" srcId="{5E7A5AE3-32F4-48CF-8242-6C739685E600}" destId="{847776D0-ACC6-4914-9CD8-99B08F58B211}" srcOrd="5" destOrd="0" presId="urn:microsoft.com/office/officeart/2008/layout/LinedList"/>
    <dgm:cxn modelId="{768CDC47-4F2C-4F2C-8F52-DA8E446C7262}" type="presParOf" srcId="{847776D0-ACC6-4914-9CD8-99B08F58B211}" destId="{ECEB065D-A884-450E-9249-2531030E78A2}" srcOrd="0" destOrd="0" presId="urn:microsoft.com/office/officeart/2008/layout/LinedList"/>
    <dgm:cxn modelId="{1992E5B2-473C-4ACC-A97D-04DEA3DAD2CA}" type="presParOf" srcId="{847776D0-ACC6-4914-9CD8-99B08F58B211}" destId="{B2B100C1-C7D1-461F-A25F-07AC4FD5DB95}" srcOrd="1" destOrd="0" presId="urn:microsoft.com/office/officeart/2008/layout/LinedList"/>
    <dgm:cxn modelId="{41BB2272-BD16-429C-8F96-299A51E96A47}" type="presParOf" srcId="{5E7A5AE3-32F4-48CF-8242-6C739685E600}" destId="{B21ADA5E-CC85-4692-85DE-C354C5A0CAF7}" srcOrd="6" destOrd="0" presId="urn:microsoft.com/office/officeart/2008/layout/LinedList"/>
    <dgm:cxn modelId="{FD3A909D-8184-48D0-B91C-6A6BFB672698}" type="presParOf" srcId="{5E7A5AE3-32F4-48CF-8242-6C739685E600}" destId="{58DF758D-49E8-41E7-9964-96812E533F6A}" srcOrd="7" destOrd="0" presId="urn:microsoft.com/office/officeart/2008/layout/LinedList"/>
    <dgm:cxn modelId="{A9A5F957-274A-4D38-B71F-ACEE4780B1E8}" type="presParOf" srcId="{58DF758D-49E8-41E7-9964-96812E533F6A}" destId="{1A581EF0-2442-4338-8FF9-3A92D548AA57}" srcOrd="0" destOrd="0" presId="urn:microsoft.com/office/officeart/2008/layout/LinedList"/>
    <dgm:cxn modelId="{16F7E262-190E-466B-837D-1C5BFAE71681}" type="presParOf" srcId="{58DF758D-49E8-41E7-9964-96812E533F6A}" destId="{C10A752F-6FD8-4F36-9516-C63D91D3E77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B2990-BB60-4002-BFAB-19C5D91308F3}">
      <dsp:nvSpPr>
        <dsp:cNvPr id="0" name=""/>
        <dsp:cNvSpPr/>
      </dsp:nvSpPr>
      <dsp:spPr>
        <a:xfrm>
          <a:off x="0" y="0"/>
          <a:ext cx="67126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C94D1E-BEB8-4F8D-B83E-7CB7813FF2A0}">
      <dsp:nvSpPr>
        <dsp:cNvPr id="0" name=""/>
        <dsp:cNvSpPr/>
      </dsp:nvSpPr>
      <dsp:spPr>
        <a:xfrm>
          <a:off x="0" y="0"/>
          <a:ext cx="6712688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Tüm Tiroid hastalıkları içinde en yaygın olanı</a:t>
          </a:r>
          <a:endParaRPr lang="en-US" sz="2700" kern="1200" dirty="0"/>
        </a:p>
      </dsp:txBody>
      <dsp:txXfrm>
        <a:off x="0" y="0"/>
        <a:ext cx="6712688" cy="1131490"/>
      </dsp:txXfrm>
    </dsp:sp>
    <dsp:sp modelId="{DB5A9238-2E08-43D1-BF55-A5E237C41787}">
      <dsp:nvSpPr>
        <dsp:cNvPr id="0" name=""/>
        <dsp:cNvSpPr/>
      </dsp:nvSpPr>
      <dsp:spPr>
        <a:xfrm>
          <a:off x="0" y="1131490"/>
          <a:ext cx="67126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2C4D56-3546-43B5-AFB5-6718D84AAB19}">
      <dsp:nvSpPr>
        <dsp:cNvPr id="0" name=""/>
        <dsp:cNvSpPr/>
      </dsp:nvSpPr>
      <dsp:spPr>
        <a:xfrm>
          <a:off x="0" y="1131490"/>
          <a:ext cx="6712688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Toplumun %2’sini etkiler. </a:t>
          </a:r>
        </a:p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Beyazlarda ve Asyalılarda daha sık</a:t>
          </a:r>
          <a:endParaRPr lang="en-US" sz="2700" kern="1200" dirty="0"/>
        </a:p>
      </dsp:txBody>
      <dsp:txXfrm>
        <a:off x="0" y="1131490"/>
        <a:ext cx="6712688" cy="1131490"/>
      </dsp:txXfrm>
    </dsp:sp>
    <dsp:sp modelId="{7704FD08-DAB2-4BB0-B6CF-DD4D7D47B95D}">
      <dsp:nvSpPr>
        <dsp:cNvPr id="0" name=""/>
        <dsp:cNvSpPr/>
      </dsp:nvSpPr>
      <dsp:spPr>
        <a:xfrm>
          <a:off x="0" y="2262981"/>
          <a:ext cx="67126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B065D-A884-450E-9249-2531030E78A2}">
      <dsp:nvSpPr>
        <dsp:cNvPr id="0" name=""/>
        <dsp:cNvSpPr/>
      </dsp:nvSpPr>
      <dsp:spPr>
        <a:xfrm>
          <a:off x="0" y="2262981"/>
          <a:ext cx="6712688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Kadınlarda erkeklerden %15-20 daha sık</a:t>
          </a:r>
          <a:endParaRPr lang="en-US" sz="2700" kern="1200" dirty="0"/>
        </a:p>
      </dsp:txBody>
      <dsp:txXfrm>
        <a:off x="0" y="2262981"/>
        <a:ext cx="6712688" cy="1131490"/>
      </dsp:txXfrm>
    </dsp:sp>
    <dsp:sp modelId="{B21ADA5E-CC85-4692-85DE-C354C5A0CAF7}">
      <dsp:nvSpPr>
        <dsp:cNvPr id="0" name=""/>
        <dsp:cNvSpPr/>
      </dsp:nvSpPr>
      <dsp:spPr>
        <a:xfrm>
          <a:off x="0" y="3394472"/>
          <a:ext cx="67126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581EF0-2442-4338-8FF9-3A92D548AA57}">
      <dsp:nvSpPr>
        <dsp:cNvPr id="0" name=""/>
        <dsp:cNvSpPr/>
      </dsp:nvSpPr>
      <dsp:spPr>
        <a:xfrm>
          <a:off x="0" y="3394472"/>
          <a:ext cx="6712688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/>
            <a:t>En sık 30-50 yaş aralığında görülse de her yaşta tanı koyulabilir</a:t>
          </a:r>
          <a:endParaRPr lang="en-US" sz="2700" kern="1200"/>
        </a:p>
      </dsp:txBody>
      <dsp:txXfrm>
        <a:off x="0" y="3394472"/>
        <a:ext cx="6712688" cy="11314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0DC7A-4896-41D9-BC66-250D313558B5}" type="datetimeFigureOut">
              <a:rPr lang="tr-TR" smtClean="0"/>
              <a:t>25.12.2022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1DF21-547A-4A1F-9002-925F4F23108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01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Hashimoto hastalığında karakteristik histopatolojik bozukluk lenfositik infiltrasyon, lenfoid </a:t>
            </a:r>
            <a:r>
              <a:rPr lang="tr-TR" dirty="0" err="1"/>
              <a:t>germinal</a:t>
            </a:r>
            <a:r>
              <a:rPr lang="tr-TR" dirty="0"/>
              <a:t> hücreler ve tiroid foliküllerinin </a:t>
            </a:r>
            <a:r>
              <a:rPr lang="tr-TR" dirty="0" err="1"/>
              <a:t>destrüksiyonudur</a:t>
            </a:r>
            <a:r>
              <a:rPr lang="tr-TR" dirty="0"/>
              <a:t>. </a:t>
            </a:r>
            <a:r>
              <a:rPr lang="tr-TR" dirty="0" err="1"/>
              <a:t>İntratiroidal</a:t>
            </a:r>
            <a:r>
              <a:rPr lang="tr-TR" dirty="0"/>
              <a:t> lenfositler T ve B lenfositlerden oluşmaktadır. Patolojik değerlendirmede değişik formlar bildirilmiştir. Bunlardan klasik form, büyümüş, grimsi bir tiroid </a:t>
            </a:r>
            <a:r>
              <a:rPr lang="tr-TR" dirty="0" err="1"/>
              <a:t>glandı</a:t>
            </a:r>
            <a:r>
              <a:rPr lang="tr-TR" dirty="0"/>
              <a:t> ve lenfosit, plazma hücreleri ve makrofajlardan oluşan mononükleer hücreler tarafından </a:t>
            </a:r>
            <a:r>
              <a:rPr lang="tr-TR" dirty="0" err="1"/>
              <a:t>interstisyum</a:t>
            </a:r>
            <a:r>
              <a:rPr lang="tr-TR" dirty="0"/>
              <a:t> infiltrasyonu ile karakterizedir. Fibröz formunda büyük sert ve </a:t>
            </a:r>
            <a:r>
              <a:rPr lang="tr-TR" dirty="0" err="1"/>
              <a:t>lobule</a:t>
            </a:r>
            <a:r>
              <a:rPr lang="tr-TR" dirty="0"/>
              <a:t> tiroid bezi olup interstisyel fibrozis baskındır. IgG4 ilişkili HT varyantında ağırlıklı olarak IgG4 üreten </a:t>
            </a:r>
            <a:r>
              <a:rPr lang="tr-TR" dirty="0" err="1"/>
              <a:t>lenfoplazmositer</a:t>
            </a:r>
            <a:r>
              <a:rPr lang="tr-TR" dirty="0"/>
              <a:t> hücre infiltrasyonu gözlenir (2,4). Fibröz varyant kadar olmasa da interstisyel fibrozis bulunmaktadır. </a:t>
            </a:r>
            <a:r>
              <a:rPr lang="tr-TR" dirty="0" err="1"/>
              <a:t>HT’de</a:t>
            </a:r>
            <a:r>
              <a:rPr lang="tr-TR" dirty="0"/>
              <a:t> tiroid antijenlerine karşı gelişen çeşitli antikorlar ve antijen spesifik T hücreleri tanımlanmıştır. Bu majör antijenler; </a:t>
            </a:r>
            <a:r>
              <a:rPr lang="tr-TR" dirty="0" err="1"/>
              <a:t>tiroglobulin</a:t>
            </a:r>
            <a:r>
              <a:rPr lang="tr-TR" dirty="0"/>
              <a:t> (</a:t>
            </a:r>
            <a:r>
              <a:rPr lang="tr-TR" dirty="0" err="1"/>
              <a:t>Tg</a:t>
            </a:r>
            <a:r>
              <a:rPr lang="tr-TR" dirty="0"/>
              <a:t>), tiroid peroksidaz (TPO) ve </a:t>
            </a:r>
            <a:r>
              <a:rPr lang="tr-TR" dirty="0" err="1"/>
              <a:t>tirotiropin</a:t>
            </a:r>
            <a:r>
              <a:rPr lang="tr-TR" dirty="0"/>
              <a:t> (TSH) reseptörüdür. </a:t>
            </a:r>
            <a:r>
              <a:rPr lang="tr-TR" dirty="0" err="1"/>
              <a:t>Tg</a:t>
            </a:r>
            <a:r>
              <a:rPr lang="tr-TR" dirty="0"/>
              <a:t> folikül hücrelerinde sentezlenerek lümene taşınır ve kolloid olarak depolanır. TPO, </a:t>
            </a:r>
            <a:r>
              <a:rPr lang="tr-TR" dirty="0" err="1"/>
              <a:t>Tg’deki</a:t>
            </a:r>
            <a:r>
              <a:rPr lang="tr-TR" dirty="0"/>
              <a:t> tirozinin </a:t>
            </a:r>
            <a:r>
              <a:rPr lang="tr-TR" dirty="0" err="1"/>
              <a:t>iyodinasyonunu</a:t>
            </a:r>
            <a:r>
              <a:rPr lang="tr-TR" dirty="0"/>
              <a:t> </a:t>
            </a:r>
            <a:r>
              <a:rPr lang="tr-TR" dirty="0" err="1"/>
              <a:t>katalizleyerek</a:t>
            </a:r>
            <a:r>
              <a:rPr lang="tr-TR" dirty="0"/>
              <a:t> </a:t>
            </a:r>
            <a:r>
              <a:rPr lang="tr-TR" dirty="0" err="1"/>
              <a:t>monoiyodotirozin</a:t>
            </a:r>
            <a:r>
              <a:rPr lang="tr-TR" dirty="0"/>
              <a:t> ve </a:t>
            </a:r>
            <a:r>
              <a:rPr lang="tr-TR" dirty="0" err="1"/>
              <a:t>diiyodotirozin</a:t>
            </a:r>
            <a:r>
              <a:rPr lang="tr-TR" dirty="0"/>
              <a:t> oluşumunu sağlar. TSH uyarısı ile tiroid folikül hücreleri </a:t>
            </a:r>
            <a:r>
              <a:rPr lang="tr-TR" dirty="0" err="1"/>
              <a:t>Tg’yi</a:t>
            </a:r>
            <a:r>
              <a:rPr lang="tr-TR" dirty="0"/>
              <a:t> kolloidden alırlar. </a:t>
            </a:r>
            <a:r>
              <a:rPr lang="tr-TR" dirty="0" err="1"/>
              <a:t>Peptidazlar</a:t>
            </a:r>
            <a:r>
              <a:rPr lang="tr-TR" dirty="0"/>
              <a:t> ile </a:t>
            </a:r>
            <a:r>
              <a:rPr lang="tr-TR" dirty="0" err="1"/>
              <a:t>tiroglobuline</a:t>
            </a:r>
            <a:r>
              <a:rPr lang="tr-TR" dirty="0"/>
              <a:t> ayrılarak serbest T3 ve T4 oluşur (12). </a:t>
            </a:r>
          </a:p>
          <a:p>
            <a:r>
              <a:rPr lang="tr-TR" dirty="0"/>
              <a:t>B Lenfositlerinin Rolü Hashimoto tiroiditinde tiroid dokusunda B hücreleri aktive olmakta ve tiroid antikorları </a:t>
            </a:r>
            <a:r>
              <a:rPr lang="tr-TR" dirty="0" err="1"/>
              <a:t>sekrete</a:t>
            </a:r>
            <a:r>
              <a:rPr lang="tr-TR" dirty="0"/>
              <a:t> edilmektedir. Ayrıca </a:t>
            </a:r>
            <a:r>
              <a:rPr lang="tr-TR" dirty="0" err="1"/>
              <a:t>ekstratiroidal</a:t>
            </a:r>
            <a:r>
              <a:rPr lang="tr-TR" dirty="0"/>
              <a:t> lenfoid dokulardan da antikor üretimi olabilmektedir. Antikorlar genellikle </a:t>
            </a:r>
            <a:r>
              <a:rPr lang="tr-TR" dirty="0" err="1"/>
              <a:t>immunglobulin</a:t>
            </a:r>
            <a:r>
              <a:rPr lang="tr-TR" dirty="0"/>
              <a:t> G1 (IgG1), </a:t>
            </a:r>
            <a:r>
              <a:rPr lang="tr-TR" dirty="0" err="1"/>
              <a:t>immunglobulin</a:t>
            </a:r>
            <a:r>
              <a:rPr lang="tr-TR" dirty="0"/>
              <a:t> G3 (IgG3) ve </a:t>
            </a:r>
            <a:r>
              <a:rPr lang="tr-TR" dirty="0" err="1"/>
              <a:t>immunglobulin</a:t>
            </a:r>
            <a:r>
              <a:rPr lang="tr-TR" dirty="0"/>
              <a:t> G4 (IgG4) </a:t>
            </a:r>
            <a:r>
              <a:rPr lang="tr-TR" dirty="0" err="1"/>
              <a:t>subtipinde</a:t>
            </a:r>
            <a:r>
              <a:rPr lang="tr-TR" dirty="0"/>
              <a:t> olup plasentayı geçebilmektedirler (13,14). </a:t>
            </a:r>
            <a:r>
              <a:rPr lang="tr-TR" dirty="0" err="1"/>
              <a:t>HT’de</a:t>
            </a:r>
            <a:r>
              <a:rPr lang="tr-TR" dirty="0"/>
              <a:t> plazma hücrelerinin sayısının arttığı, IgG1 ve IgG4 seviyelerinin anti-</a:t>
            </a:r>
            <a:r>
              <a:rPr lang="tr-TR" dirty="0" err="1"/>
              <a:t>Tg</a:t>
            </a:r>
            <a:r>
              <a:rPr lang="tr-TR" dirty="0"/>
              <a:t> ve anti-TPO </a:t>
            </a:r>
            <a:r>
              <a:rPr lang="tr-TR" dirty="0" err="1"/>
              <a:t>titreleri</a:t>
            </a:r>
            <a:r>
              <a:rPr lang="tr-TR" dirty="0"/>
              <a:t> ile pozitif korelasyon gösterdiği bildirilmiştir (9). </a:t>
            </a:r>
            <a:r>
              <a:rPr lang="tr-TR" dirty="0" err="1"/>
              <a:t>Tg</a:t>
            </a:r>
            <a:r>
              <a:rPr lang="tr-TR" dirty="0"/>
              <a:t> ve TPO antikorları tiroid hücrelerinin </a:t>
            </a:r>
            <a:r>
              <a:rPr lang="tr-TR" dirty="0" err="1"/>
              <a:t>lizisine</a:t>
            </a:r>
            <a:r>
              <a:rPr lang="tr-TR" dirty="0"/>
              <a:t> yol açabildikleri gibi, TPO antikoru TPO enzim aktivitesini de inhibe etmektedirler (14). TSH reseptör antikoru (stimüle eden ve bloke eden antikorlar), reseptörün </a:t>
            </a:r>
            <a:r>
              <a:rPr lang="tr-TR" dirty="0" err="1"/>
              <a:t>ekstrasellüler</a:t>
            </a:r>
            <a:r>
              <a:rPr lang="tr-TR" dirty="0"/>
              <a:t> kısmına yapışır. Farklı dönemlerde hem HT hem de Graves hastalığı tanısı alan hastalar serumda </a:t>
            </a:r>
            <a:r>
              <a:rPr lang="tr-TR" dirty="0" err="1"/>
              <a:t>stimülan</a:t>
            </a:r>
            <a:r>
              <a:rPr lang="tr-TR" dirty="0"/>
              <a:t> antikorların ya da </a:t>
            </a:r>
            <a:r>
              <a:rPr lang="tr-TR" dirty="0" err="1"/>
              <a:t>blokan</a:t>
            </a:r>
            <a:r>
              <a:rPr lang="tr-TR" dirty="0"/>
              <a:t> antikorların baskın olmasına göre değişmektedir. Her iki tip TSH antikoru da plasentayı geçebilmektedir (15). T Lenfositlerinin Rolü Hashimoto tiroiditi olan hastaların tiroid dokusunda Th1 hücreleri baskın olmakla birlikte hem Th1 hem de Th2 hücreleri bulunmaktadır. Th1 lenfositleri IL-2, interferon-</a:t>
            </a:r>
            <a:r>
              <a:rPr lang="el-GR" dirty="0"/>
              <a:t>α, </a:t>
            </a:r>
            <a:r>
              <a:rPr lang="tr-TR" dirty="0"/>
              <a:t>TNF-</a:t>
            </a:r>
            <a:r>
              <a:rPr lang="el-GR" dirty="0"/>
              <a:t>α, </a:t>
            </a:r>
            <a:r>
              <a:rPr lang="tr-TR" dirty="0"/>
              <a:t>ve Th2 lenfositler IL-4 veIL-5 salgılar. Tiroid epitelyum hücre apoptozisinden sorumlu tutulmaktadır. İmmün sistemimizde </a:t>
            </a:r>
            <a:r>
              <a:rPr lang="tr-TR" dirty="0" err="1"/>
              <a:t>regülatuar</a:t>
            </a:r>
            <a:r>
              <a:rPr lang="tr-TR" dirty="0"/>
              <a:t> </a:t>
            </a:r>
            <a:r>
              <a:rPr lang="tr-TR" dirty="0" err="1"/>
              <a:t>süpresör</a:t>
            </a:r>
            <a:r>
              <a:rPr lang="tr-TR" dirty="0"/>
              <a:t> hücreler (CD4+, CD25+, Foxp3+) bulunmaktadır (16). Yakın dönemde yapılan araştırmalarda yeni tanımlanan T </a:t>
            </a:r>
            <a:r>
              <a:rPr lang="tr-TR" dirty="0" err="1"/>
              <a:t>helper</a:t>
            </a:r>
            <a:r>
              <a:rPr lang="tr-TR" dirty="0"/>
              <a:t> 17 hücreler (Th17) ve </a:t>
            </a:r>
            <a:r>
              <a:rPr lang="tr-TR" dirty="0" err="1"/>
              <a:t>regülatuar</a:t>
            </a:r>
            <a:r>
              <a:rPr lang="tr-TR" dirty="0"/>
              <a:t> T hücrelerinin (</a:t>
            </a:r>
            <a:r>
              <a:rPr lang="tr-TR" dirty="0" err="1"/>
              <a:t>Treg</a:t>
            </a:r>
            <a:r>
              <a:rPr lang="tr-TR" dirty="0"/>
              <a:t>) </a:t>
            </a:r>
            <a:r>
              <a:rPr lang="tr-TR" dirty="0" err="1"/>
              <a:t>otoimmunitede</a:t>
            </a:r>
            <a:r>
              <a:rPr lang="tr-TR" dirty="0"/>
              <a:t> önemli fonksiyonları bildirilmiştir (17). </a:t>
            </a:r>
            <a:r>
              <a:rPr lang="tr-TR" dirty="0" err="1"/>
              <a:t>HT’de</a:t>
            </a:r>
            <a:r>
              <a:rPr lang="tr-TR" dirty="0"/>
              <a:t> CD4+, CD25+ </a:t>
            </a:r>
            <a:r>
              <a:rPr lang="tr-TR" dirty="0" err="1"/>
              <a:t>regülatuar</a:t>
            </a:r>
            <a:r>
              <a:rPr lang="tr-TR" dirty="0"/>
              <a:t> hücrelerin sayısının az olması ya da fonksiyonunun az olabileceği öne sürülmüştür (16). Viral ya da bakteriyel enfeksiyon sonrası protein yapılarındaki benzerlik nedeniyle T hücrelerinin aktivasyonu, tiroid folikül hücrelerinde HLA sınıf II moleküllerinin ekspresyonu ve Fas-ligand-Fas sinyal sisteminin aktivasyonu sonrası tiroid hücre apoptozisi gerçekleşmektedir (16).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1DF21-547A-4A1F-9002-925F4F23108D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3031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37D3D8-AD0F-29E1-908E-D8F8FB3FEB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DB1DDC8-8EF8-698E-E17B-724EF3677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A5BFBC2-572E-E1D6-7050-05D6BCE9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11E6-E2FF-4D30-8ED9-378AABBA5D51}" type="datetimeFigureOut">
              <a:rPr lang="tr-TR" smtClean="0"/>
              <a:t>25.12.2022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A2E5214-A025-291B-8C19-CDBDAEF0C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E54C72D-C655-9A64-6030-528AC090D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2A4AD-9D01-446D-BAD8-ABBAFCB063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7968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F5586E-0648-9711-3F69-702081C6C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0A3ADD-6D79-7EF0-231B-0F34F81A7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B2572DF-CA2B-6C8E-9BDD-38F5768F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11E6-E2FF-4D30-8ED9-378AABBA5D51}" type="datetimeFigureOut">
              <a:rPr lang="tr-TR" smtClean="0"/>
              <a:t>25.12.2022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CA5DE6C-F416-966A-39BB-DE5A2AF7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7A2CCFA-3146-7EC8-3A1C-58EBEA234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2A4AD-9D01-446D-BAD8-ABBAFCB063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0319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2CA87B-4A1A-3075-7A33-E6ED51C0B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2D76C58-CFDE-A1D8-9DB7-ECCA91C0E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6B8085-916A-1EA1-513A-ED24F300F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11E6-E2FF-4D30-8ED9-378AABBA5D51}" type="datetimeFigureOut">
              <a:rPr lang="tr-TR" smtClean="0"/>
              <a:t>25.12.2022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999787A-C50B-3316-FD16-05B56D6A8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E91A103-D8DB-97A6-C195-6CA278B23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2A4AD-9D01-446D-BAD8-ABBAFCB063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324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6214B4-B293-7356-E2BC-26F7EEC1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D82876-F5DF-1099-D886-3C4B4DEB85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4B7B1BE-CC62-3B6E-0F58-11A0FAB3E2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A72D4ED-DBF1-BD93-DF75-93A05EC2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11E6-E2FF-4D30-8ED9-378AABBA5D51}" type="datetimeFigureOut">
              <a:rPr lang="tr-TR" smtClean="0"/>
              <a:t>25.12.2022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8D4D142-E22E-4B53-A3B8-788F4C00F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252416C-0298-1D48-2995-4E9EAD918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2A4AD-9D01-446D-BAD8-ABBAFCB063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7335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8578D6-9D5B-4766-D1CB-8021C4A7D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BA7E01C-CB6E-3EE3-FA83-F78CADBE4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485D45C-2EF3-EDD5-7A49-2A0970D86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9D8E943-D513-C0A5-FB53-26A6585D3F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33A596C-B6DD-BE81-C98A-B8E6A1D5A3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783D866A-BB06-6E8A-1513-060F1E40A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11E6-E2FF-4D30-8ED9-378AABBA5D51}" type="datetimeFigureOut">
              <a:rPr lang="tr-TR" smtClean="0"/>
              <a:t>25.12.2022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65A9695F-FEE2-27BC-3331-880B32A69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8E2882CE-BCCE-D324-C715-264752D41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2A4AD-9D01-446D-BAD8-ABBAFCB063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2410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A0F040-F549-0DAB-4322-FDB6C8994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96CC134-B235-D8F3-ACB8-F4FB1D6DE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11E6-E2FF-4D30-8ED9-378AABBA5D51}" type="datetimeFigureOut">
              <a:rPr lang="tr-TR" smtClean="0"/>
              <a:t>25.12.2022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77ACEE5-5A71-6571-5398-7F73582B6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68D7A12-1AF5-8AA8-0399-EBC61A163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2A4AD-9D01-446D-BAD8-ABBAFCB063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185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6B48A73B-FEB3-05F1-1138-E1C185283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11E6-E2FF-4D30-8ED9-378AABBA5D51}" type="datetimeFigureOut">
              <a:rPr lang="tr-TR" smtClean="0"/>
              <a:t>25.12.2022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FF2FE21-DC9D-B4C5-D621-E1F460C79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A48D3A2-850F-0AC0-9C7B-83236003F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2A4AD-9D01-446D-BAD8-ABBAFCB063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4866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FFE2DE-5F31-D812-610E-574F2C20D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4F6385-0A27-B356-2F30-D2823F82C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D32463F-B819-591C-85A5-5B7082A9B6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BDFE845-9450-D01F-7338-C62FCB2F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11E6-E2FF-4D30-8ED9-378AABBA5D51}" type="datetimeFigureOut">
              <a:rPr lang="tr-TR" smtClean="0"/>
              <a:t>25.12.2022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BF53055-F9CA-D320-AD59-C207A1E8D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BB84B2E-8118-9538-7CED-661FF74C1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2A4AD-9D01-446D-BAD8-ABBAFCB063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0098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29B291-0012-219D-1FAD-6C4921DD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A907E079-A2FC-2417-FDD3-A9FC6BC24A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8D5DF22-4E71-BFAB-AA5D-DCFBD6358F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12B686F-C38F-F29A-07C9-77006ECD0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11E6-E2FF-4D30-8ED9-378AABBA5D51}" type="datetimeFigureOut">
              <a:rPr lang="tr-TR" smtClean="0"/>
              <a:t>25.12.2022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17AF6C5-D09B-E29B-7DD0-2B1186DF5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98425E6-9F8B-399C-3BEF-C036DFC32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2A4AD-9D01-446D-BAD8-ABBAFCB063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9411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C972B5E-3434-CD89-52AD-AF9DE021A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CEA4270-D339-07A4-0DCB-698196C700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C26BB63-F786-71C7-4D28-E510ECA53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11E6-E2FF-4D30-8ED9-378AABBA5D51}" type="datetimeFigureOut">
              <a:rPr lang="tr-TR" smtClean="0"/>
              <a:t>25.12.2022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38316FE-9C94-E470-F393-E01DD583C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470DBE0-D1B3-8FA8-546C-F32AF2135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2A4AD-9D01-446D-BAD8-ABBAFCB063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4906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88D71108-0D0F-FC71-A30C-85D4A064EC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7C7DD73-676C-BFB2-6E56-C431D7A27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856D99C-C44C-32AF-5FDF-9F75B01DD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11E6-E2FF-4D30-8ED9-378AABBA5D51}" type="datetimeFigureOut">
              <a:rPr lang="tr-TR" smtClean="0"/>
              <a:t>25.12.2022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515E1A3-302C-E07A-53DB-2A6E6AED2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E77CB7A-2C05-4E1E-57EC-3F9CC556C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2A4AD-9D01-446D-BAD8-ABBAFCB063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3292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EA90-777A-4BB9-9DBE-0FA034EF444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8E57-EF9F-4AB7-932C-1808072076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114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EA90-777A-4BB9-9DBE-0FA034EF444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8E57-EF9F-4AB7-932C-1808072076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616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EA90-777A-4BB9-9DBE-0FA034EF444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8E57-EF9F-4AB7-932C-1808072076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2962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EA90-777A-4BB9-9DBE-0FA034EF444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8E57-EF9F-4AB7-932C-1808072076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3214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EA90-777A-4BB9-9DBE-0FA034EF444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8E57-EF9F-4AB7-932C-1808072076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6348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EA90-777A-4BB9-9DBE-0FA034EF444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8E57-EF9F-4AB7-932C-1808072076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3424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EA90-777A-4BB9-9DBE-0FA034EF444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8E57-EF9F-4AB7-932C-1808072076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58145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EA90-777A-4BB9-9DBE-0FA034EF444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8E57-EF9F-4AB7-932C-1808072076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01409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EA90-777A-4BB9-9DBE-0FA034EF444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8E57-EF9F-4AB7-932C-1808072076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215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EA90-777A-4BB9-9DBE-0FA034EF444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8E57-EF9F-4AB7-932C-1808072076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141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EA90-777A-4BB9-9DBE-0FA034EF444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8E57-EF9F-4AB7-932C-1808072076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9249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DC352C5-EDF9-2220-E81E-255ACD9BF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685D36C-5442-0939-FD38-7A14F6DA6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2EC9AD2-E3DC-2FE5-2F81-A9737ED840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A11E6-E2FF-4D30-8ED9-378AABBA5D51}" type="datetimeFigureOut">
              <a:rPr lang="tr-TR" smtClean="0"/>
              <a:t>25.12.2022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023BAD8-B2E7-3ACB-026C-E6F7D4D7E7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C98FC58-CBC0-2311-CF20-E74CAA2E8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2A4AD-9D01-446D-BAD8-ABBAFCB063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7722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7EA90-777A-4BB9-9DBE-0FA034EF4446}" type="datetimeFigureOut">
              <a:rPr lang="tr-TR" smtClean="0"/>
              <a:pPr/>
              <a:t>25.12.2022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58E57-EF9F-4AB7-932C-1808072076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4931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824E61E-2B8C-A7E8-2255-DA9FE0D5AA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611" y="340884"/>
            <a:ext cx="10984831" cy="2991416"/>
          </a:xfrm>
        </p:spPr>
        <p:txBody>
          <a:bodyPr anchor="b">
            <a:noAutofit/>
          </a:bodyPr>
          <a:lstStyle/>
          <a:p>
            <a:pPr algn="l"/>
            <a:r>
              <a:rPr lang="tr-TR" sz="3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ANKARA ŞEHİR</a:t>
            </a:r>
            <a:br>
              <a:rPr lang="tr-TR" sz="3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İÇ HASTALIKLARI-VAKALARLA ENDOKRİN GÜNÜ- </a:t>
            </a:r>
            <a:r>
              <a:rPr lang="tr-TR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25.12.2022</a:t>
            </a:r>
            <a:br>
              <a:rPr lang="tr-TR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tr-TR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KRONİK OTOİMMÜN TİROİDİTE </a:t>
            </a:r>
            <a:br>
              <a:rPr lang="tr-TR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VAKALARLA YAKLAŞIM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99160EB-B126-6E0B-F333-4B393A4CB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6431" y="4013374"/>
            <a:ext cx="4167115" cy="216355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t">
            <a:normAutofit/>
          </a:bodyPr>
          <a:lstStyle/>
          <a:p>
            <a:pPr algn="l"/>
            <a:endParaRPr lang="tr-TR" sz="3200" b="1" dirty="0">
              <a:solidFill>
                <a:srgbClr val="8E0A4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tr-TR" sz="3200" b="1" dirty="0">
                <a:solidFill>
                  <a:srgbClr val="8E0A4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Prof. Dr. Reyhan ERSOY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87EB52E-6A35-AE7F-FA97-A2EF82FAC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1103" y="2688107"/>
            <a:ext cx="2048993" cy="204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5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tr-TR" b="1" kern="1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KRONİK OTOİMMÜN TİROİDİT</a:t>
            </a:r>
          </a:p>
        </p:txBody>
      </p:sp>
      <p:sp>
        <p:nvSpPr>
          <p:cNvPr id="4" name="2 İçerik Yer Tutucusu"/>
          <p:cNvSpPr txBox="1">
            <a:spLocks/>
          </p:cNvSpPr>
          <p:nvPr/>
        </p:nvSpPr>
        <p:spPr>
          <a:xfrm>
            <a:off x="609600" y="1600201"/>
            <a:ext cx="66802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tr-TR" sz="3200" b="1" dirty="0"/>
          </a:p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Char char="q"/>
            </a:pPr>
            <a:r>
              <a:rPr lang="tr-TR" sz="3200" dirty="0"/>
              <a:t>Tiroid bezinin kronik seyirli, otoimmün, </a:t>
            </a:r>
            <a:r>
              <a:rPr lang="tr-TR" sz="3200" dirty="0" err="1"/>
              <a:t>destrüksiyon</a:t>
            </a:r>
            <a:r>
              <a:rPr lang="tr-TR" sz="3200" dirty="0"/>
              <a:t> ve inflamasyon ile seyreden hastalığı</a:t>
            </a:r>
          </a:p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Char char="q"/>
            </a:pPr>
            <a:r>
              <a:rPr lang="tr-TR" sz="3200" dirty="0"/>
              <a:t>İyot yeterli bölgelerde hipotiroidinin en sık nedenidir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4BB15B73-B009-585A-4E10-5B9FAF491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77668" y="1951832"/>
            <a:ext cx="4004732" cy="3822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b="1" kern="1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HİSTOPATOLOJİ</a:t>
            </a:r>
            <a:endParaRPr lang="tr-TR" kern="1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609600" y="1600201"/>
            <a:ext cx="5588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buFont typeface="Arial" pitchFamily="34" charset="0"/>
            </a:pPr>
            <a:r>
              <a:rPr lang="tr-TR" sz="2800" dirty="0"/>
              <a:t>Yoğun </a:t>
            </a:r>
            <a:r>
              <a:rPr lang="tr-TR" sz="2800" dirty="0" err="1"/>
              <a:t>folliküler</a:t>
            </a:r>
            <a:r>
              <a:rPr lang="tr-TR" sz="2800" dirty="0"/>
              <a:t> hücre </a:t>
            </a:r>
            <a:r>
              <a:rPr lang="tr-TR" sz="2800" dirty="0" err="1"/>
              <a:t>destrüksiyonu</a:t>
            </a:r>
            <a:r>
              <a:rPr lang="tr-TR" sz="2800" dirty="0"/>
              <a:t>, lenfosit  infiltrasyonu, </a:t>
            </a:r>
            <a:r>
              <a:rPr lang="tr-TR" sz="2800" dirty="0" err="1"/>
              <a:t>Oksifilik</a:t>
            </a:r>
            <a:r>
              <a:rPr lang="tr-TR" sz="2800" dirty="0"/>
              <a:t> </a:t>
            </a:r>
            <a:r>
              <a:rPr lang="tr-TR" sz="2800" dirty="0" err="1"/>
              <a:t>stoplazması</a:t>
            </a:r>
            <a:r>
              <a:rPr lang="tr-TR" sz="2800" dirty="0"/>
              <a:t> olan hipertrofiye </a:t>
            </a:r>
            <a:r>
              <a:rPr lang="tr-TR" sz="2800" dirty="0" err="1"/>
              <a:t>follikül</a:t>
            </a:r>
            <a:r>
              <a:rPr lang="tr-TR" sz="2800" dirty="0"/>
              <a:t> hücreleri (</a:t>
            </a:r>
            <a:r>
              <a:rPr lang="tr-TR" sz="2800" b="1" i="1" dirty="0"/>
              <a:t>HURTLE HÜCRESİ) </a:t>
            </a:r>
            <a:r>
              <a:rPr lang="tr-TR" sz="2800" dirty="0"/>
              <a:t>ve fibrozis …</a:t>
            </a:r>
          </a:p>
          <a:p>
            <a:pPr>
              <a:spcBef>
                <a:spcPct val="20000"/>
              </a:spcBef>
              <a:buFont typeface="Arial" pitchFamily="34" charset="0"/>
            </a:pPr>
            <a:endParaRPr lang="tr-TR" sz="2800" dirty="0"/>
          </a:p>
          <a:p>
            <a:pPr>
              <a:spcBef>
                <a:spcPct val="20000"/>
              </a:spcBef>
              <a:buFont typeface="Arial" pitchFamily="34" charset="0"/>
            </a:pPr>
            <a:r>
              <a:rPr lang="tr-TR" sz="2800" i="1" dirty="0"/>
              <a:t>Fibrozis varlığı ve derecesi hastalığı </a:t>
            </a:r>
            <a:r>
              <a:rPr lang="tr-TR" sz="2800" i="1" dirty="0" err="1"/>
              <a:t>Subakut</a:t>
            </a:r>
            <a:r>
              <a:rPr lang="tr-TR" sz="2800" i="1" dirty="0"/>
              <a:t> Lenfositik tiroiditten ayıran en önemli  farklılıktır</a:t>
            </a:r>
            <a:endParaRPr lang="tr-TR" sz="2800" dirty="0"/>
          </a:p>
        </p:txBody>
      </p:sp>
      <p:pic>
        <p:nvPicPr>
          <p:cNvPr id="2052" name="Picture 4" descr="Hashimoto's Thyroiditis | Pathology Made Simple">
            <a:extLst>
              <a:ext uri="{FF2B5EF4-FFF2-40B4-BE49-F238E27FC236}">
                <a16:creationId xmlns:a16="http://schemas.microsoft.com/office/drawing/2014/main" id="{83B27413-D0A3-039F-530E-B6249E1FB3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5" r="12742"/>
          <a:stretch/>
        </p:blipFill>
        <p:spPr bwMode="auto">
          <a:xfrm>
            <a:off x="6426200" y="1942064"/>
            <a:ext cx="5384800" cy="3842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b="1" kern="1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KRONİK OTOİMMÜN TİROİDİT</a:t>
            </a:r>
            <a:endParaRPr lang="tr-TR" kern="1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2 İçerik Yer Tutucusu"/>
          <p:cNvSpPr txBox="1">
            <a:spLocks/>
          </p:cNvSpPr>
          <p:nvPr/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tr-TR" sz="2800" b="1" dirty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tr-TR" sz="2800" b="1" dirty="0">
                <a:solidFill>
                  <a:schemeClr val="accent5">
                    <a:lumMod val="50000"/>
                  </a:schemeClr>
                </a:solidFill>
              </a:rPr>
              <a:t>DİĞER İSİMLER</a:t>
            </a:r>
          </a:p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Char char="q"/>
            </a:pPr>
            <a:r>
              <a:rPr lang="tr-TR" sz="2800" dirty="0"/>
              <a:t>Hashimoto Tiroiditi</a:t>
            </a:r>
          </a:p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Char char="q"/>
            </a:pPr>
            <a:r>
              <a:rPr lang="tr-TR" sz="2800" dirty="0"/>
              <a:t>Kronik Tiroidit</a:t>
            </a:r>
          </a:p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Char char="q"/>
            </a:pPr>
            <a:r>
              <a:rPr lang="tr-TR" sz="2800" dirty="0"/>
              <a:t>Otoimmün Tiroidit</a:t>
            </a:r>
          </a:p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Char char="q"/>
            </a:pPr>
            <a:r>
              <a:rPr lang="tr-TR" sz="2800" dirty="0"/>
              <a:t>Lenfositik Tiroidit</a:t>
            </a:r>
          </a:p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Char char="q"/>
            </a:pPr>
            <a:r>
              <a:rPr lang="tr-TR" sz="2800" dirty="0" err="1"/>
              <a:t>Lenfadenoid</a:t>
            </a:r>
            <a:r>
              <a:rPr lang="tr-TR" sz="2800" dirty="0"/>
              <a:t> Guatr</a:t>
            </a:r>
          </a:p>
        </p:txBody>
      </p:sp>
      <p:graphicFrame>
        <p:nvGraphicFramePr>
          <p:cNvPr id="8" name="2 İçerik Yer Tutucusu">
            <a:extLst>
              <a:ext uri="{FF2B5EF4-FFF2-40B4-BE49-F238E27FC236}">
                <a16:creationId xmlns:a16="http://schemas.microsoft.com/office/drawing/2014/main" id="{AC251BD0-6269-16A0-84C1-E37F7BD5A6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9712904"/>
              </p:ext>
            </p:extLst>
          </p:nvPr>
        </p:nvGraphicFramePr>
        <p:xfrm>
          <a:off x="4869712" y="1600201"/>
          <a:ext cx="671268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4632D35-1101-53EF-7566-EBCEF4021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ETİYOLOJİ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E75A68A-CD35-9DFC-EE6A-4E188DD28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Uygun genetik zeminde çevresel faktörlerin etkisi ile gelişir</a:t>
            </a:r>
          </a:p>
          <a:p>
            <a:pPr marL="0" indent="0">
              <a:buNone/>
            </a:pPr>
            <a:endParaRPr lang="tr-TR" sz="2800" dirty="0"/>
          </a:p>
          <a:p>
            <a:r>
              <a:rPr lang="tr-TR" sz="2800" dirty="0"/>
              <a:t>Genetik zemin; İnsan lökosit antijenleri (HLA DR-3, HLA-DR5), tiroid spesifik genler (TSHR, </a:t>
            </a:r>
            <a:r>
              <a:rPr lang="tr-TR" sz="2800" dirty="0" err="1"/>
              <a:t>Tg</a:t>
            </a:r>
            <a:r>
              <a:rPr lang="tr-TR" sz="2800" dirty="0"/>
              <a:t>) ve </a:t>
            </a:r>
            <a:r>
              <a:rPr lang="tr-TR" sz="2800" dirty="0" err="1"/>
              <a:t>immünoregülatör</a:t>
            </a:r>
            <a:r>
              <a:rPr lang="tr-TR" sz="2800" dirty="0"/>
              <a:t> genler (CTLA4, PTPN22, FOXP3, CD25, CD40, FRCL3) sorumlu olabilir</a:t>
            </a:r>
          </a:p>
          <a:p>
            <a:r>
              <a:rPr lang="tr-TR" sz="2800" dirty="0" err="1"/>
              <a:t>Non</a:t>
            </a:r>
            <a:r>
              <a:rPr lang="tr-TR" sz="2800" dirty="0"/>
              <a:t>-genetik faktörler; İyot, İlaçlar (</a:t>
            </a:r>
            <a:r>
              <a:rPr lang="tr-TR" sz="2800" dirty="0" err="1"/>
              <a:t>amiadaron</a:t>
            </a:r>
            <a:r>
              <a:rPr lang="tr-TR" sz="2800" dirty="0"/>
              <a:t>, İnterferon alfa), viral enfeksiyonlar, seks steroidleri, stres, sigara..</a:t>
            </a:r>
          </a:p>
        </p:txBody>
      </p:sp>
    </p:spTree>
    <p:extLst>
      <p:ext uri="{BB962C8B-B14F-4D97-AF65-F5344CB8AC3E}">
        <p14:creationId xmlns:p14="http://schemas.microsoft.com/office/powerpoint/2010/main" val="7433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TANI</a:t>
            </a:r>
            <a:endParaRPr lang="tr-TR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10972800" cy="4525963"/>
          </a:xfrm>
        </p:spPr>
        <p:txBody>
          <a:bodyPr>
            <a:normAutofit/>
          </a:bodyPr>
          <a:lstStyle/>
          <a:p>
            <a:r>
              <a:rPr lang="tr-TR" sz="3200" dirty="0"/>
              <a:t>Klinik ve tiroid fonksiyonlarının değerlendirilmesine dayanır;</a:t>
            </a:r>
          </a:p>
          <a:p>
            <a:pPr lvl="1"/>
            <a:r>
              <a:rPr lang="tr-TR" sz="2800" dirty="0"/>
              <a:t>Klinik: Tiroid bezinin </a:t>
            </a:r>
            <a:r>
              <a:rPr lang="tr-TR" sz="2800" dirty="0" err="1"/>
              <a:t>diffüz</a:t>
            </a:r>
            <a:r>
              <a:rPr lang="tr-TR" sz="2800" dirty="0"/>
              <a:t> genişlemesi </a:t>
            </a:r>
          </a:p>
          <a:p>
            <a:pPr lvl="1"/>
            <a:r>
              <a:rPr lang="tr-TR" sz="2800" dirty="0"/>
              <a:t>Laboratuvar: Tiroid antikor pozitifliği, </a:t>
            </a:r>
            <a:r>
              <a:rPr lang="tr-TR" sz="2800" dirty="0" err="1"/>
              <a:t>Ötiroid</a:t>
            </a:r>
            <a:r>
              <a:rPr lang="tr-TR" sz="2800" dirty="0"/>
              <a:t>/ </a:t>
            </a:r>
            <a:r>
              <a:rPr lang="tr-TR" sz="2800" dirty="0" err="1"/>
              <a:t>Hipotiroid</a:t>
            </a:r>
            <a:r>
              <a:rPr lang="tr-TR" sz="2800" dirty="0"/>
              <a:t>/ </a:t>
            </a:r>
            <a:r>
              <a:rPr lang="tr-TR" sz="2800" dirty="0" err="1"/>
              <a:t>Tirotoksik</a:t>
            </a:r>
            <a:r>
              <a:rPr lang="tr-TR" sz="2800" dirty="0"/>
              <a:t> (</a:t>
            </a:r>
            <a:r>
              <a:rPr lang="tr-TR" sz="2800" dirty="0" err="1"/>
              <a:t>Hashitoksikozis</a:t>
            </a:r>
            <a:r>
              <a:rPr lang="tr-TR" sz="2800" dirty="0"/>
              <a:t>) metabolik durum</a:t>
            </a:r>
          </a:p>
          <a:p>
            <a:pPr lvl="1"/>
            <a:r>
              <a:rPr lang="tr-TR" sz="2800" dirty="0"/>
              <a:t>Görüntüleme: Ultrasonografik incelemede heterojen görünüm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yroid Gland and Ultrasound Applications | Pocket Dentistry">
            <a:extLst>
              <a:ext uri="{FF2B5EF4-FFF2-40B4-BE49-F238E27FC236}">
                <a16:creationId xmlns:a16="http://schemas.microsoft.com/office/drawing/2014/main" id="{4FE6F4D6-E9D0-4F8D-704F-E6D1AF06CA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7"/>
          <a:stretch/>
        </p:blipFill>
        <p:spPr bwMode="auto">
          <a:xfrm>
            <a:off x="2947738" y="1762257"/>
            <a:ext cx="6837426" cy="459505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112A60D7-A406-5BE5-7AE4-6217FADF0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ULTRASONOGRAFİ</a:t>
            </a:r>
          </a:p>
        </p:txBody>
      </p:sp>
    </p:spTree>
    <p:extLst>
      <p:ext uri="{BB962C8B-B14F-4D97-AF65-F5344CB8AC3E}">
        <p14:creationId xmlns:p14="http://schemas.microsoft.com/office/powerpoint/2010/main" val="4277191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Shear wave elastography as a quantitative method for thyroid gland  elasticity assessment in pediatrics patients with autoimmune-related thyroid  disease, diagnostic utility and laboratory correlation | Egyptian Journal  of Radiology and Nuclear Medicine |">
            <a:extLst>
              <a:ext uri="{FF2B5EF4-FFF2-40B4-BE49-F238E27FC236}">
                <a16:creationId xmlns:a16="http://schemas.microsoft.com/office/drawing/2014/main" id="{82A7C111-11F9-76CC-ECC6-285D3276BD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2" t="6003" r="3747"/>
          <a:stretch/>
        </p:blipFill>
        <p:spPr bwMode="auto">
          <a:xfrm>
            <a:off x="3553711" y="1311442"/>
            <a:ext cx="5408970" cy="330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4.1.4 Thyroiditis and diffuse thyroid disease | Ultrasound Cases">
            <a:extLst>
              <a:ext uri="{FF2B5EF4-FFF2-40B4-BE49-F238E27FC236}">
                <a16:creationId xmlns:a16="http://schemas.microsoft.com/office/drawing/2014/main" id="{BF7D2B2F-616C-07B8-6646-D5A7905BB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251" y="1136299"/>
            <a:ext cx="5395430" cy="404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ypoechogenicity. A 35-year-old female with Hashimoto thyroiditis... |  Download Scientific Diagram">
            <a:extLst>
              <a:ext uri="{FF2B5EF4-FFF2-40B4-BE49-F238E27FC236}">
                <a16:creationId xmlns:a16="http://schemas.microsoft.com/office/drawing/2014/main" id="{C8FE6DB5-357D-C106-5E02-EAAD6406E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090" y="874128"/>
            <a:ext cx="4849752" cy="4672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The relationship between ultrasound findings and thyroid function in  children and adolescent autoimmune diffuse thyroid diseases | Scientific  Reports">
            <a:extLst>
              <a:ext uri="{FF2B5EF4-FFF2-40B4-BE49-F238E27FC236}">
                <a16:creationId xmlns:a16="http://schemas.microsoft.com/office/drawing/2014/main" id="{4CED17BF-AE84-1662-E443-EF5BBF371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36" y="1918845"/>
            <a:ext cx="11183128" cy="2954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Role of ultrasound and Doppler findings as a predictor of thyroid hormonal  levels in cases of Hashimoto thyroiditis | Beni-Suef University Journal of  Basic and Applied Sciences | Full Text">
            <a:extLst>
              <a:ext uri="{FF2B5EF4-FFF2-40B4-BE49-F238E27FC236}">
                <a16:creationId xmlns:a16="http://schemas.microsoft.com/office/drawing/2014/main" id="{715968EC-F1D0-3F78-972A-9FA144457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106" y="771599"/>
            <a:ext cx="8012180" cy="487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81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TEDAVİ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10972800" cy="452596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tr-TR" dirty="0" err="1"/>
              <a:t>Ötiroid</a:t>
            </a:r>
            <a:r>
              <a:rPr lang="tr-TR" dirty="0"/>
              <a:t> vakalarda tedavi </a:t>
            </a:r>
            <a:r>
              <a:rPr lang="tr-TR" i="1" dirty="0">
                <a:solidFill>
                  <a:srgbClr val="FF0000"/>
                </a:solidFill>
              </a:rPr>
              <a:t>genellikle</a:t>
            </a:r>
            <a:r>
              <a:rPr lang="tr-TR" dirty="0"/>
              <a:t> gerekli değildir</a:t>
            </a:r>
          </a:p>
          <a:p>
            <a:pPr>
              <a:lnSpc>
                <a:spcPct val="90000"/>
              </a:lnSpc>
            </a:pPr>
            <a:r>
              <a:rPr lang="tr-TR" dirty="0" err="1"/>
              <a:t>Subklinik</a:t>
            </a:r>
            <a:r>
              <a:rPr lang="tr-TR" dirty="0"/>
              <a:t> hipotiroidide tedavi </a:t>
            </a:r>
            <a:r>
              <a:rPr lang="tr-TR" i="1" dirty="0">
                <a:solidFill>
                  <a:srgbClr val="FF0000"/>
                </a:solidFill>
              </a:rPr>
              <a:t>genellikle</a:t>
            </a:r>
            <a:r>
              <a:rPr lang="tr-TR" dirty="0"/>
              <a:t> gereklidir </a:t>
            </a:r>
          </a:p>
          <a:p>
            <a:pPr>
              <a:lnSpc>
                <a:spcPct val="90000"/>
              </a:lnSpc>
            </a:pPr>
            <a:r>
              <a:rPr lang="tr-TR" dirty="0"/>
              <a:t>Aşikar hipotiroidi mevcutsa tedavi </a:t>
            </a:r>
            <a:r>
              <a:rPr lang="tr-TR" i="1" dirty="0">
                <a:solidFill>
                  <a:srgbClr val="FF0000"/>
                </a:solidFill>
              </a:rPr>
              <a:t>mutlaka</a:t>
            </a:r>
            <a:r>
              <a:rPr lang="tr-TR" dirty="0"/>
              <a:t> gerekir.</a:t>
            </a:r>
          </a:p>
          <a:p>
            <a:pPr marL="0" indent="0">
              <a:lnSpc>
                <a:spcPct val="90000"/>
              </a:lnSpc>
              <a:buNone/>
            </a:pPr>
            <a:endParaRPr lang="tr-TR" dirty="0"/>
          </a:p>
          <a:p>
            <a:pPr>
              <a:lnSpc>
                <a:spcPct val="90000"/>
              </a:lnSpc>
            </a:pPr>
            <a:r>
              <a:rPr lang="tr-TR" dirty="0"/>
              <a:t>Hashimoto tiroiditi olduğu bilinen bir hastada tiroid bezinde ani büyüme olursa lenfoma açısından araştırmak gereklidir</a:t>
            </a:r>
          </a:p>
          <a:p>
            <a:pPr>
              <a:lnSpc>
                <a:spcPct val="90000"/>
              </a:lnSpc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KİMİ TEDAVİ EDELİM?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10972800" cy="452596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sz="3200" dirty="0"/>
              <a:t>   TSH &gt; 10 </a:t>
            </a:r>
            <a:r>
              <a:rPr lang="tr-TR" sz="3200" dirty="0" err="1"/>
              <a:t>mIU</a:t>
            </a:r>
            <a:r>
              <a:rPr lang="tr-TR" sz="3200" dirty="0"/>
              <a:t>/L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sz="3200" dirty="0"/>
              <a:t>   TSH &gt; 4 </a:t>
            </a:r>
            <a:r>
              <a:rPr lang="tr-TR" sz="3200" dirty="0" err="1"/>
              <a:t>mIU</a:t>
            </a:r>
            <a:r>
              <a:rPr lang="tr-TR" sz="3200" dirty="0"/>
              <a:t>/L, sT4 ↓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sz="3200" dirty="0"/>
              <a:t>   TSH 4-10 </a:t>
            </a:r>
            <a:r>
              <a:rPr lang="tr-TR" sz="3200" dirty="0" err="1"/>
              <a:t>mIU</a:t>
            </a:r>
            <a:r>
              <a:rPr lang="tr-TR" sz="3200" dirty="0"/>
              <a:t>/L , sT4 normal ise, semptom varlığı ve/veya Tiroid </a:t>
            </a:r>
            <a:r>
              <a:rPr lang="tr-TR" sz="3200" dirty="0" err="1"/>
              <a:t>otoantikor</a:t>
            </a:r>
            <a:r>
              <a:rPr lang="tr-TR" sz="3200" dirty="0"/>
              <a:t> pozitifliği</a:t>
            </a:r>
          </a:p>
        </p:txBody>
      </p:sp>
    </p:spTree>
    <p:extLst>
      <p:ext uri="{BB962C8B-B14F-4D97-AF65-F5344CB8AC3E}">
        <p14:creationId xmlns:p14="http://schemas.microsoft.com/office/powerpoint/2010/main" val="155282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TEDAVİ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10972800" cy="4525963"/>
          </a:xfrm>
        </p:spPr>
        <p:txBody>
          <a:bodyPr>
            <a:noAutofit/>
          </a:bodyPr>
          <a:lstStyle/>
          <a:p>
            <a:r>
              <a:rPr lang="tr-TR" sz="3200" dirty="0"/>
              <a:t>CERRAHİ TEDAVİ</a:t>
            </a:r>
          </a:p>
          <a:p>
            <a:pPr lvl="1"/>
            <a:r>
              <a:rPr lang="tr-TR" sz="3200" dirty="0"/>
              <a:t>Büyük guatr ve bası semptomları varsa</a:t>
            </a:r>
          </a:p>
          <a:p>
            <a:pPr lvl="1"/>
            <a:r>
              <a:rPr lang="tr-TR" sz="3200" dirty="0"/>
              <a:t>Tekrarlayan </a:t>
            </a:r>
            <a:r>
              <a:rPr lang="tr-TR" sz="3200" dirty="0" err="1"/>
              <a:t>tirotoksikoz</a:t>
            </a:r>
            <a:r>
              <a:rPr lang="tr-TR" sz="3200" dirty="0"/>
              <a:t> atakları varsa (</a:t>
            </a:r>
            <a:r>
              <a:rPr lang="tr-TR" sz="3200" dirty="0" err="1"/>
              <a:t>Hashitoksikozis</a:t>
            </a:r>
            <a:r>
              <a:rPr lang="tr-TR" sz="3200" dirty="0"/>
              <a:t>)</a:t>
            </a:r>
          </a:p>
          <a:p>
            <a:pPr lvl="1"/>
            <a:r>
              <a:rPr lang="tr-TR" sz="3200" dirty="0"/>
              <a:t>Nodül var ise ve İİAB’ de malignite varlığı veya şüphesi varsa</a:t>
            </a:r>
          </a:p>
          <a:p>
            <a:pPr lvl="1"/>
            <a:r>
              <a:rPr lang="tr-TR" sz="3200" dirty="0" err="1"/>
              <a:t>Oftalmopati</a:t>
            </a:r>
            <a:r>
              <a:rPr lang="tr-TR" sz="3200" dirty="0"/>
              <a:t> varlığı (mutlak endikasyon değil)</a:t>
            </a:r>
          </a:p>
          <a:p>
            <a:pPr>
              <a:lnSpc>
                <a:spcPct val="90000"/>
              </a:lnSpc>
            </a:pP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874978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EB64E1CF-91CC-5FC4-351F-11B6916E6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OLGU 1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1D2B99F-D103-B78D-5063-EAB2A1C3D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6858"/>
            <a:ext cx="7463590" cy="4978509"/>
          </a:xfrm>
        </p:spPr>
        <p:txBody>
          <a:bodyPr>
            <a:normAutofit/>
          </a:bodyPr>
          <a:lstStyle/>
          <a:p>
            <a:r>
              <a:rPr lang="tr-TR" sz="2800" dirty="0"/>
              <a:t>40 Y, K, evli, 1 çocuklu</a:t>
            </a:r>
          </a:p>
          <a:p>
            <a:r>
              <a:rPr lang="tr-TR" sz="2800" dirty="0"/>
              <a:t>Şikayeti: halsizlik, uykuya eğilim, depresif duygu durumu, adet düzensizliği</a:t>
            </a:r>
          </a:p>
          <a:p>
            <a:r>
              <a:rPr lang="tr-TR" sz="2800" dirty="0"/>
              <a:t>Annede hipotiroidi öyküsü</a:t>
            </a:r>
          </a:p>
          <a:p>
            <a:r>
              <a:rPr lang="de-DE" sz="2800" b="1" dirty="0"/>
              <a:t>TSH : </a:t>
            </a:r>
            <a:r>
              <a:rPr lang="tr-TR" sz="2800" b="1" dirty="0"/>
              <a:t>1</a:t>
            </a:r>
            <a:r>
              <a:rPr lang="de-DE" sz="2800" b="1" dirty="0"/>
              <a:t>6.5 mU/L </a:t>
            </a:r>
            <a:r>
              <a:rPr lang="tr-TR" sz="2800" b="1" dirty="0"/>
              <a:t>(0.55-4.78)</a:t>
            </a:r>
          </a:p>
          <a:p>
            <a:r>
              <a:rPr lang="tr-TR" sz="2800" b="1" dirty="0"/>
              <a:t>s</a:t>
            </a:r>
            <a:r>
              <a:rPr lang="de-DE" sz="2800" b="1" dirty="0"/>
              <a:t>T4: </a:t>
            </a:r>
            <a:r>
              <a:rPr lang="tr-TR" sz="2800" b="1" dirty="0"/>
              <a:t>0</a:t>
            </a:r>
            <a:r>
              <a:rPr lang="de-DE" sz="2800" b="1" dirty="0"/>
              <a:t>.</a:t>
            </a:r>
            <a:r>
              <a:rPr lang="tr-TR" sz="2800" b="1" dirty="0"/>
              <a:t>74 </a:t>
            </a:r>
            <a:r>
              <a:rPr lang="de-DE" sz="2800" b="1" dirty="0" err="1"/>
              <a:t>ng</a:t>
            </a:r>
            <a:r>
              <a:rPr lang="de-DE" sz="2800" b="1" dirty="0"/>
              <a:t>/dl</a:t>
            </a:r>
            <a:r>
              <a:rPr lang="tr-TR" sz="2800" b="1" dirty="0"/>
              <a:t> (0.89-1.76)</a:t>
            </a:r>
          </a:p>
          <a:p>
            <a:r>
              <a:rPr lang="tr-TR" sz="2800" dirty="0"/>
              <a:t>AntiTPO (+), </a:t>
            </a:r>
            <a:r>
              <a:rPr lang="tr-TR" sz="2800" dirty="0" err="1"/>
              <a:t>AntiTg</a:t>
            </a:r>
            <a:r>
              <a:rPr lang="tr-TR" sz="2800" dirty="0"/>
              <a:t> (+)</a:t>
            </a:r>
          </a:p>
          <a:p>
            <a:r>
              <a:rPr lang="tr-TR" sz="2800" dirty="0"/>
              <a:t>USG: Kronik tiroidit ile uyumlu, nodül yok</a:t>
            </a:r>
          </a:p>
          <a:p>
            <a:r>
              <a:rPr lang="tr-TR" sz="2800" dirty="0">
                <a:solidFill>
                  <a:srgbClr val="FF0000"/>
                </a:solidFill>
              </a:rPr>
              <a:t>Hasta aşikar hipotiroididir, LT4 replasman tedavisi başlanmalıdır</a:t>
            </a:r>
          </a:p>
          <a:p>
            <a:endParaRPr lang="tr-TR" sz="2800" dirty="0"/>
          </a:p>
        </p:txBody>
      </p:sp>
      <p:pic>
        <p:nvPicPr>
          <p:cNvPr id="2050" name="Picture 2" descr="Silhouettes Vector Art &amp; Graphics | freevector.com">
            <a:extLst>
              <a:ext uri="{FF2B5EF4-FFF2-40B4-BE49-F238E27FC236}">
                <a16:creationId xmlns:a16="http://schemas.microsoft.com/office/drawing/2014/main" id="{DBF0BE48-14B3-7DC9-B887-30EA47413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9" r="23759"/>
          <a:stretch/>
        </p:blipFill>
        <p:spPr bwMode="auto">
          <a:xfrm>
            <a:off x="8614611" y="1256858"/>
            <a:ext cx="2791326" cy="497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89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1B0D4A-1082-3106-E003-3676E25A5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TEDAVİ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FCA244B-5257-7C31-190D-911E2346F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err="1"/>
              <a:t>Levotiroksin</a:t>
            </a:r>
            <a:r>
              <a:rPr lang="tr-TR" sz="2800" dirty="0"/>
              <a:t> (LT4), hipotiroidi tedavisinin temelidir</a:t>
            </a:r>
          </a:p>
          <a:p>
            <a:r>
              <a:rPr lang="tr-TR" sz="2800" dirty="0"/>
              <a:t>Günlük doz gereksinimi yaş, cins ve vücut ağırlığına göre değişmektedir </a:t>
            </a:r>
          </a:p>
          <a:p>
            <a:r>
              <a:rPr lang="tr-TR" sz="2800" dirty="0"/>
              <a:t>Genel bir yaklaşım olarak yetişkinlerde 1,6 µg/kg/gün olarak tedaviye başlanması,</a:t>
            </a:r>
          </a:p>
          <a:p>
            <a:r>
              <a:rPr lang="tr-TR" sz="2800" dirty="0"/>
              <a:t>Hasta genç olsa da düşük dozla başlanıp bir hafta sonra tedavi dozuna ulaşılması önerilmektedir </a:t>
            </a:r>
          </a:p>
        </p:txBody>
      </p:sp>
    </p:spTree>
    <p:extLst>
      <p:ext uri="{BB962C8B-B14F-4D97-AF65-F5344CB8AC3E}">
        <p14:creationId xmlns:p14="http://schemas.microsoft.com/office/powerpoint/2010/main" val="39153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59DC90C1-FA58-C0D4-10C1-080CFAE68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186671"/>
              </p:ext>
            </p:extLst>
          </p:nvPr>
        </p:nvGraphicFramePr>
        <p:xfrm>
          <a:off x="1155033" y="655101"/>
          <a:ext cx="10202777" cy="5478785"/>
        </p:xfrm>
        <a:graphic>
          <a:graphicData uri="http://schemas.openxmlformats.org/drawingml/2006/table">
            <a:tbl>
              <a:tblPr firstRow="1" firstCol="1" bandRow="1"/>
              <a:tblGrid>
                <a:gridCol w="3647641">
                  <a:extLst>
                    <a:ext uri="{9D8B030D-6E8A-4147-A177-3AD203B41FA5}">
                      <a16:colId xmlns:a16="http://schemas.microsoft.com/office/drawing/2014/main" val="2846394440"/>
                    </a:ext>
                  </a:extLst>
                </a:gridCol>
                <a:gridCol w="3277568">
                  <a:extLst>
                    <a:ext uri="{9D8B030D-6E8A-4147-A177-3AD203B41FA5}">
                      <a16:colId xmlns:a16="http://schemas.microsoft.com/office/drawing/2014/main" val="1636458096"/>
                    </a:ext>
                  </a:extLst>
                </a:gridCol>
                <a:gridCol w="3277568">
                  <a:extLst>
                    <a:ext uri="{9D8B030D-6E8A-4147-A177-3AD203B41FA5}">
                      <a16:colId xmlns:a16="http://schemas.microsoft.com/office/drawing/2014/main" val="588100232"/>
                    </a:ext>
                  </a:extLst>
                </a:gridCol>
              </a:tblGrid>
              <a:tr h="920017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endParaRPr lang="tr-TR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tr-TR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HİPOTİROİDİ TEDAVİSİNDE HEDEFLER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tr-T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832293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Yaş-Durum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TSH (</a:t>
                      </a:r>
                      <a:r>
                        <a:rPr lang="tr-TR" sz="2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</a:t>
                      </a: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/l)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873209"/>
                  </a:ext>
                </a:extLst>
              </a:tr>
              <a:tr h="35287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Aşikar Primer Hipotiroidi ve tedavi başlanan </a:t>
                      </a:r>
                      <a:r>
                        <a:rPr lang="tr-TR" sz="2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Subklinik</a:t>
                      </a: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Hipotiroidi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 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0.5-2.5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6291564"/>
                  </a:ext>
                </a:extLst>
              </a:tr>
              <a:tr h="35287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≥</a:t>
                      </a: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65-70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0310244"/>
                  </a:ext>
                </a:extLst>
              </a:tr>
              <a:tr h="75489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 80-85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≤</a:t>
                      </a: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7560143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Gebelik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I. </a:t>
                      </a:r>
                      <a:r>
                        <a:rPr lang="tr-TR" sz="24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Trimestr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0.1-2.5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8563610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II. Trimestr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0.2-3.0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6943732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III. Trimestr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0.3-3.0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0561665"/>
                  </a:ext>
                </a:extLst>
              </a:tr>
              <a:tr h="10913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Planlanan gebelik veya yardımcı üreme teknikleri öncesi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 TPO (+) ve TSH &gt;4 mU/l ise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 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635926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Santral Hipotiroidi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sT4 referans aralığın ½ üst yarısında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08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525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91645F5-71EE-6494-F62A-1660E28D5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tr-T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OLGU 2</a:t>
            </a:r>
          </a:p>
        </p:txBody>
      </p:sp>
      <p:pic>
        <p:nvPicPr>
          <p:cNvPr id="1026" name="Picture 2" descr="Bir Adam Vücut Siluet Vektör Stok Vektör Sanatı &amp; Adamlar'nin Daha Fazla  Görseli - Adamlar, Siluet, Şişman - iStock">
            <a:extLst>
              <a:ext uri="{FF2B5EF4-FFF2-40B4-BE49-F238E27FC236}">
                <a16:creationId xmlns:a16="http://schemas.microsoft.com/office/drawing/2014/main" id="{5987C913-06AD-8433-9563-F66873545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0482" y="1600200"/>
            <a:ext cx="2647688" cy="452596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364E5BA-6D0F-E32A-6166-B4B9068E5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60758" y="1600202"/>
            <a:ext cx="6557210" cy="4078704"/>
          </a:xfrm>
        </p:spPr>
        <p:txBody>
          <a:bodyPr>
            <a:normAutofit/>
          </a:bodyPr>
          <a:lstStyle/>
          <a:p>
            <a:r>
              <a:rPr lang="tr-TR" dirty="0"/>
              <a:t>50 Y, E, evli 2 çocuklu</a:t>
            </a:r>
          </a:p>
          <a:p>
            <a:r>
              <a:rPr lang="tr-TR" dirty="0"/>
              <a:t>Şikayeti: Kilo alımı </a:t>
            </a:r>
          </a:p>
          <a:p>
            <a:r>
              <a:rPr lang="tr-TR" b="1" dirty="0"/>
              <a:t>TSH: 8.2 </a:t>
            </a:r>
            <a:r>
              <a:rPr lang="de-DE" b="1" dirty="0"/>
              <a:t>mU/L </a:t>
            </a:r>
            <a:r>
              <a:rPr lang="tr-TR" b="1" dirty="0"/>
              <a:t>(0.55-4.78)</a:t>
            </a:r>
            <a:r>
              <a:rPr lang="tr-TR" dirty="0"/>
              <a:t> </a:t>
            </a:r>
          </a:p>
          <a:p>
            <a:r>
              <a:rPr lang="tr-TR" dirty="0"/>
              <a:t>sT4: 1.34 </a:t>
            </a:r>
            <a:r>
              <a:rPr lang="de-DE" dirty="0" err="1"/>
              <a:t>ng</a:t>
            </a:r>
            <a:r>
              <a:rPr lang="de-DE" dirty="0"/>
              <a:t>/dl</a:t>
            </a:r>
            <a:r>
              <a:rPr lang="tr-TR" dirty="0"/>
              <a:t> (0.89-1.76)</a:t>
            </a:r>
          </a:p>
          <a:p>
            <a:r>
              <a:rPr lang="tr-TR" dirty="0" err="1"/>
              <a:t>AntiTPO</a:t>
            </a:r>
            <a:r>
              <a:rPr lang="tr-TR" dirty="0"/>
              <a:t> (-) ve </a:t>
            </a:r>
            <a:r>
              <a:rPr lang="tr-TR" dirty="0" err="1"/>
              <a:t>AntiTg</a:t>
            </a:r>
            <a:r>
              <a:rPr lang="tr-TR" dirty="0"/>
              <a:t> (+)</a:t>
            </a:r>
          </a:p>
          <a:p>
            <a:r>
              <a:rPr lang="tr-TR" dirty="0"/>
              <a:t>USG: Kronik tiroidit ile uyumlu, nodül yok</a:t>
            </a:r>
          </a:p>
          <a:p>
            <a:r>
              <a:rPr lang="tr-TR" dirty="0">
                <a:solidFill>
                  <a:srgbClr val="FF0000"/>
                </a:solidFill>
              </a:rPr>
              <a:t>Hasta </a:t>
            </a:r>
            <a:r>
              <a:rPr lang="tr-TR" dirty="0" err="1">
                <a:solidFill>
                  <a:srgbClr val="FF0000"/>
                </a:solidFill>
              </a:rPr>
              <a:t>subklinik</a:t>
            </a:r>
            <a:r>
              <a:rPr lang="tr-TR" dirty="0">
                <a:solidFill>
                  <a:srgbClr val="FF0000"/>
                </a:solidFill>
              </a:rPr>
              <a:t> hipotiroididir, LT4 replasman tedavisi başlanmalıdır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4660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F09B7D-B468-5F57-1864-53C470497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TEDAVİ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EFE5ECD-2D5F-1298-D684-E8E24AA29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err="1"/>
              <a:t>Subklinik</a:t>
            </a:r>
            <a:r>
              <a:rPr lang="tr-TR" sz="2800" dirty="0"/>
              <a:t> hipotiroidide genel yaklaşım özellikle ≤70 yaşındaki hastalarda, düşük doz LT4'ün uygulanması yönündedir</a:t>
            </a:r>
          </a:p>
          <a:p>
            <a:r>
              <a:rPr lang="tr-TR" sz="2800" dirty="0"/>
              <a:t>Hastanın TSH düzeyi, yaşı ve </a:t>
            </a:r>
            <a:r>
              <a:rPr lang="tr-TR" sz="2800" dirty="0" err="1"/>
              <a:t>komorbid</a:t>
            </a:r>
            <a:r>
              <a:rPr lang="tr-TR" sz="2800" dirty="0"/>
              <a:t> hastalıkları göz önünde tutularak tedaviye başlanır. </a:t>
            </a:r>
          </a:p>
          <a:p>
            <a:r>
              <a:rPr lang="tr-TR" sz="2800" dirty="0"/>
              <a:t>Genellikle 25-75 µg/gün yeterli olur. </a:t>
            </a:r>
          </a:p>
          <a:p>
            <a:r>
              <a:rPr lang="tr-TR" sz="2800" dirty="0" err="1"/>
              <a:t>Subklinik</a:t>
            </a:r>
            <a:r>
              <a:rPr lang="tr-TR" sz="2800" dirty="0"/>
              <a:t> hipotiroidide hedef TSH değerleri aşikar hipotiroidiye benzerdir. </a:t>
            </a:r>
          </a:p>
        </p:txBody>
      </p:sp>
    </p:spTree>
    <p:extLst>
      <p:ext uri="{BB962C8B-B14F-4D97-AF65-F5344CB8AC3E}">
        <p14:creationId xmlns:p14="http://schemas.microsoft.com/office/powerpoint/2010/main" val="334507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59DC90C1-FA58-C0D4-10C1-080CFAE68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662725"/>
              </p:ext>
            </p:extLst>
          </p:nvPr>
        </p:nvGraphicFramePr>
        <p:xfrm>
          <a:off x="1155033" y="655101"/>
          <a:ext cx="10202777" cy="5478785"/>
        </p:xfrm>
        <a:graphic>
          <a:graphicData uri="http://schemas.openxmlformats.org/drawingml/2006/table">
            <a:tbl>
              <a:tblPr firstRow="1" firstCol="1" bandRow="1"/>
              <a:tblGrid>
                <a:gridCol w="3647641">
                  <a:extLst>
                    <a:ext uri="{9D8B030D-6E8A-4147-A177-3AD203B41FA5}">
                      <a16:colId xmlns:a16="http://schemas.microsoft.com/office/drawing/2014/main" val="2846394440"/>
                    </a:ext>
                  </a:extLst>
                </a:gridCol>
                <a:gridCol w="3277568">
                  <a:extLst>
                    <a:ext uri="{9D8B030D-6E8A-4147-A177-3AD203B41FA5}">
                      <a16:colId xmlns:a16="http://schemas.microsoft.com/office/drawing/2014/main" val="1636458096"/>
                    </a:ext>
                  </a:extLst>
                </a:gridCol>
                <a:gridCol w="3277568">
                  <a:extLst>
                    <a:ext uri="{9D8B030D-6E8A-4147-A177-3AD203B41FA5}">
                      <a16:colId xmlns:a16="http://schemas.microsoft.com/office/drawing/2014/main" val="588100232"/>
                    </a:ext>
                  </a:extLst>
                </a:gridCol>
              </a:tblGrid>
              <a:tr h="920017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endParaRPr lang="tr-TR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tr-TR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HİPOTİROİDİ TEDAVİSİNDE HEDEFLER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tr-T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832293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Yaş-Durum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TSH (</a:t>
                      </a:r>
                      <a:r>
                        <a:rPr lang="tr-TR" sz="2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</a:t>
                      </a: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/l)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873209"/>
                  </a:ext>
                </a:extLst>
              </a:tr>
              <a:tr h="35287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Aşikar Primer Hipotiroidi ve tedavi başlanan </a:t>
                      </a:r>
                      <a:r>
                        <a:rPr lang="tr-TR" sz="2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Subklinik</a:t>
                      </a: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Hipotiroidi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 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0.5-2.5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6291564"/>
                  </a:ext>
                </a:extLst>
              </a:tr>
              <a:tr h="35287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≥</a:t>
                      </a: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65-70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0310244"/>
                  </a:ext>
                </a:extLst>
              </a:tr>
              <a:tr h="75489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 80-85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≤</a:t>
                      </a: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7560143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Gebelik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I. </a:t>
                      </a:r>
                      <a:r>
                        <a:rPr lang="tr-TR" sz="24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Trimestr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0.1-2.5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8563610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II. Trimestr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0.2-3.0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6943732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III. Trimestr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0.3-3.0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0561665"/>
                  </a:ext>
                </a:extLst>
              </a:tr>
              <a:tr h="10913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Planlanan gebelik veya yardımcı üreme teknikleri öncesi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 TPO (+) ve TSH &gt;4 mU/l ise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 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635926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Santral Hipotiroidi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sT4 referans aralığın ½ üst yarısında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08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4125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B38F43-1FA1-E4DC-484D-D9B4D64EE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OLGU 3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9A466BD-FFE5-8120-90CF-328E90C82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8411" y="1417639"/>
            <a:ext cx="6853989" cy="4949120"/>
          </a:xfrm>
        </p:spPr>
        <p:txBody>
          <a:bodyPr>
            <a:normAutofit lnSpcReduction="10000"/>
          </a:bodyPr>
          <a:lstStyle/>
          <a:p>
            <a:r>
              <a:rPr lang="tr-TR" sz="2800" dirty="0"/>
              <a:t>74 Y, K</a:t>
            </a:r>
          </a:p>
          <a:p>
            <a:r>
              <a:rPr lang="tr-TR" sz="2800" dirty="0"/>
              <a:t>KKY ve Hipertansiyon hastası </a:t>
            </a:r>
          </a:p>
          <a:p>
            <a:r>
              <a:rPr lang="tr-TR" sz="2800" b="1" dirty="0"/>
              <a:t>TSH: 5.7 </a:t>
            </a:r>
            <a:r>
              <a:rPr lang="de-DE" sz="2800" b="1" dirty="0"/>
              <a:t>mU/L </a:t>
            </a:r>
            <a:r>
              <a:rPr lang="tr-TR" sz="2800" b="1" dirty="0"/>
              <a:t>(0.55-4.78)</a:t>
            </a:r>
            <a:r>
              <a:rPr lang="tr-TR" sz="2800" dirty="0"/>
              <a:t> </a:t>
            </a:r>
          </a:p>
          <a:p>
            <a:r>
              <a:rPr lang="tr-TR" sz="2800" dirty="0"/>
              <a:t>sT4: 1.17 </a:t>
            </a:r>
            <a:r>
              <a:rPr lang="de-DE" sz="2800" dirty="0" err="1"/>
              <a:t>ng</a:t>
            </a:r>
            <a:r>
              <a:rPr lang="de-DE" sz="2800" dirty="0"/>
              <a:t>/dl</a:t>
            </a:r>
            <a:r>
              <a:rPr lang="tr-TR" sz="2800" dirty="0"/>
              <a:t> (0.89-1.76)</a:t>
            </a:r>
          </a:p>
          <a:p>
            <a:r>
              <a:rPr lang="tr-TR" sz="2800" dirty="0" err="1"/>
              <a:t>AntiTPO</a:t>
            </a:r>
            <a:r>
              <a:rPr lang="tr-TR" sz="2800" dirty="0"/>
              <a:t> (+), </a:t>
            </a:r>
            <a:r>
              <a:rPr lang="tr-TR" sz="2800" dirty="0" err="1"/>
              <a:t>AntiTg</a:t>
            </a:r>
            <a:r>
              <a:rPr lang="tr-TR" sz="2800" dirty="0"/>
              <a:t> (+)</a:t>
            </a:r>
          </a:p>
          <a:p>
            <a:r>
              <a:rPr lang="tr-TR" sz="2800" dirty="0"/>
              <a:t>USG: Kronik tiroidit ile uyumlu, nodül yok</a:t>
            </a:r>
          </a:p>
          <a:p>
            <a:r>
              <a:rPr lang="tr-TR" sz="2800" dirty="0"/>
              <a:t>Tedavi başlar mısınız ?</a:t>
            </a:r>
          </a:p>
          <a:p>
            <a:r>
              <a:rPr lang="tr-TR" sz="2800" dirty="0">
                <a:solidFill>
                  <a:srgbClr val="FF0000"/>
                </a:solidFill>
              </a:rPr>
              <a:t>Hastanın yaşı, ek hastalıkları ve TSH düzeyi göz önünde tutularak tedavisiz takip edilmesi uygun olacaktır</a:t>
            </a:r>
          </a:p>
        </p:txBody>
      </p:sp>
      <p:pic>
        <p:nvPicPr>
          <p:cNvPr id="3074" name="Picture 2" descr="Vektör Yaşlı Kadın Küçük Resim | Yüksek Çözünürlüklü Premium Görüntüler">
            <a:extLst>
              <a:ext uri="{FF2B5EF4-FFF2-40B4-BE49-F238E27FC236}">
                <a16:creationId xmlns:a16="http://schemas.microsoft.com/office/drawing/2014/main" id="{17AFC746-2617-A364-462A-B1411BAC88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6" r="39142"/>
          <a:stretch/>
        </p:blipFill>
        <p:spPr bwMode="auto">
          <a:xfrm>
            <a:off x="1147011" y="1840795"/>
            <a:ext cx="2642936" cy="415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12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56C9B2F-0522-ED2E-38D5-914233735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OLGU 4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180A638-D029-EA36-3599-902743CC5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0443" y="1514935"/>
            <a:ext cx="6713621" cy="4525963"/>
          </a:xfrm>
        </p:spPr>
        <p:txBody>
          <a:bodyPr>
            <a:noAutofit/>
          </a:bodyPr>
          <a:lstStyle/>
          <a:p>
            <a:r>
              <a:rPr lang="tr-TR" sz="2800" dirty="0"/>
              <a:t>74 Y, K</a:t>
            </a:r>
          </a:p>
          <a:p>
            <a:r>
              <a:rPr lang="tr-TR" sz="2800" dirty="0"/>
              <a:t>KKY ve Hipertansiyon hastası </a:t>
            </a:r>
          </a:p>
          <a:p>
            <a:r>
              <a:rPr lang="tr-TR" sz="2800" b="1" dirty="0"/>
              <a:t>TSH: 13.8 </a:t>
            </a:r>
            <a:r>
              <a:rPr lang="de-DE" sz="2800" b="1" dirty="0" err="1"/>
              <a:t>mU</a:t>
            </a:r>
            <a:r>
              <a:rPr lang="de-DE" sz="2800" b="1" dirty="0"/>
              <a:t>/L </a:t>
            </a:r>
            <a:r>
              <a:rPr lang="tr-TR" sz="2800" b="1" dirty="0"/>
              <a:t>(0.55-4.78)</a:t>
            </a:r>
            <a:r>
              <a:rPr lang="tr-TR" sz="2800" dirty="0"/>
              <a:t> </a:t>
            </a:r>
          </a:p>
          <a:p>
            <a:r>
              <a:rPr lang="tr-TR" sz="2800" b="1" dirty="0"/>
              <a:t>sT4: 0.75 </a:t>
            </a:r>
            <a:r>
              <a:rPr lang="de-DE" sz="2800" b="1" dirty="0" err="1"/>
              <a:t>ng</a:t>
            </a:r>
            <a:r>
              <a:rPr lang="de-DE" sz="2800" b="1" dirty="0"/>
              <a:t>/dl</a:t>
            </a:r>
            <a:r>
              <a:rPr lang="tr-TR" sz="2800" b="1" dirty="0"/>
              <a:t> (0.89-1.76)</a:t>
            </a:r>
          </a:p>
          <a:p>
            <a:r>
              <a:rPr lang="tr-TR" sz="2800" dirty="0" err="1"/>
              <a:t>AntiTPO</a:t>
            </a:r>
            <a:r>
              <a:rPr lang="tr-TR" sz="2800" dirty="0"/>
              <a:t> (+), </a:t>
            </a:r>
            <a:r>
              <a:rPr lang="tr-TR" sz="2800" dirty="0" err="1"/>
              <a:t>AntiTg</a:t>
            </a:r>
            <a:r>
              <a:rPr lang="tr-TR" sz="2800" dirty="0"/>
              <a:t> (+)</a:t>
            </a:r>
          </a:p>
          <a:p>
            <a:r>
              <a:rPr lang="tr-TR" sz="2800" dirty="0"/>
              <a:t>USG: Kronik tiroidit ile uyumlu, nodül yok</a:t>
            </a:r>
          </a:p>
          <a:p>
            <a:r>
              <a:rPr lang="tr-TR" sz="2800" dirty="0"/>
              <a:t>Tedavi başlar mısınız ?</a:t>
            </a:r>
          </a:p>
          <a:p>
            <a:r>
              <a:rPr lang="tr-TR" sz="2800" dirty="0">
                <a:solidFill>
                  <a:srgbClr val="FF0000"/>
                </a:solidFill>
              </a:rPr>
              <a:t>Hastanın yaşı, ek hastalıkları ve TSH düzeyi göz önünde tutularak tedavi başlanması uygun olacaktır</a:t>
            </a:r>
          </a:p>
        </p:txBody>
      </p:sp>
      <p:pic>
        <p:nvPicPr>
          <p:cNvPr id="6152" name="Picture 8" descr="Hamile kadın siluetleri vektör bedava vektör">
            <a:extLst>
              <a:ext uri="{FF2B5EF4-FFF2-40B4-BE49-F238E27FC236}">
                <a16:creationId xmlns:a16="http://schemas.microsoft.com/office/drawing/2014/main" id="{EDC61E29-4873-F277-FDD7-4F362ED06A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21"/>
          <a:stretch/>
        </p:blipFill>
        <p:spPr bwMode="auto">
          <a:xfrm>
            <a:off x="877193" y="1346493"/>
            <a:ext cx="2407430" cy="486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46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59DC90C1-FA58-C0D4-10C1-080CFAE68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565520"/>
              </p:ext>
            </p:extLst>
          </p:nvPr>
        </p:nvGraphicFramePr>
        <p:xfrm>
          <a:off x="1155033" y="655101"/>
          <a:ext cx="10202777" cy="5478785"/>
        </p:xfrm>
        <a:graphic>
          <a:graphicData uri="http://schemas.openxmlformats.org/drawingml/2006/table">
            <a:tbl>
              <a:tblPr firstRow="1" firstCol="1" bandRow="1"/>
              <a:tblGrid>
                <a:gridCol w="3647641">
                  <a:extLst>
                    <a:ext uri="{9D8B030D-6E8A-4147-A177-3AD203B41FA5}">
                      <a16:colId xmlns:a16="http://schemas.microsoft.com/office/drawing/2014/main" val="2846394440"/>
                    </a:ext>
                  </a:extLst>
                </a:gridCol>
                <a:gridCol w="3277568">
                  <a:extLst>
                    <a:ext uri="{9D8B030D-6E8A-4147-A177-3AD203B41FA5}">
                      <a16:colId xmlns:a16="http://schemas.microsoft.com/office/drawing/2014/main" val="1636458096"/>
                    </a:ext>
                  </a:extLst>
                </a:gridCol>
                <a:gridCol w="3277568">
                  <a:extLst>
                    <a:ext uri="{9D8B030D-6E8A-4147-A177-3AD203B41FA5}">
                      <a16:colId xmlns:a16="http://schemas.microsoft.com/office/drawing/2014/main" val="588100232"/>
                    </a:ext>
                  </a:extLst>
                </a:gridCol>
              </a:tblGrid>
              <a:tr h="920017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endParaRPr lang="tr-TR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tr-TR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HİPOTİROİDİ TEDAVİSİNDE HEDEFLER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tr-T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832293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Yaş-Durum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TSH (</a:t>
                      </a:r>
                      <a:r>
                        <a:rPr lang="tr-TR" sz="2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</a:t>
                      </a: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/l)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873209"/>
                  </a:ext>
                </a:extLst>
              </a:tr>
              <a:tr h="35287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Aşikar Primer Hipotiroidi ve tedavi başlanan </a:t>
                      </a:r>
                      <a:r>
                        <a:rPr lang="tr-TR" sz="2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Subklinik</a:t>
                      </a: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Hipotiroidi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 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0.5-2.5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6291564"/>
                  </a:ext>
                </a:extLst>
              </a:tr>
              <a:tr h="35287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≥</a:t>
                      </a:r>
                      <a:r>
                        <a:rPr lang="tr-TR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65-70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0310244"/>
                  </a:ext>
                </a:extLst>
              </a:tr>
              <a:tr h="75489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 80-85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≤</a:t>
                      </a:r>
                      <a:r>
                        <a:rPr lang="tr-TR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7560143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Gebelik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I. </a:t>
                      </a:r>
                      <a:r>
                        <a:rPr lang="tr-TR" sz="24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Trimestr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0.1-2.5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8563610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II. Trimestr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0.2-3.0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6943732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III. Trimestr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0.3-3.0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0561665"/>
                  </a:ext>
                </a:extLst>
              </a:tr>
              <a:tr h="10913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Planlanan gebelik veya yardımcı üreme teknikleri öncesi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 TPO (+) ve TSH &gt;4 mU/l ise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 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635926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Santral Hipotiroidi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sT4 referans aralığın ½ üst yarısında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08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66275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C63D0F3-11DB-997E-936D-99352B2E0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OLGU 5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FB1028-6865-C6FB-795A-1C2D4BEEF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8"/>
            <a:ext cx="8029074" cy="4800599"/>
          </a:xfrm>
        </p:spPr>
        <p:txBody>
          <a:bodyPr>
            <a:normAutofit lnSpcReduction="10000"/>
          </a:bodyPr>
          <a:lstStyle/>
          <a:p>
            <a:r>
              <a:rPr lang="tr-TR" sz="2800" dirty="0"/>
              <a:t>28 Y, K, 8 </a:t>
            </a:r>
            <a:r>
              <a:rPr lang="tr-TR" sz="2800" dirty="0" err="1"/>
              <a:t>hf</a:t>
            </a:r>
            <a:r>
              <a:rPr lang="tr-TR" sz="2800" dirty="0"/>
              <a:t> gebe,</a:t>
            </a:r>
          </a:p>
          <a:p>
            <a:r>
              <a:rPr lang="tr-TR" sz="2800" dirty="0"/>
              <a:t>2 kez ilk trimesterde </a:t>
            </a:r>
            <a:r>
              <a:rPr lang="tr-TR" sz="2800" dirty="0" err="1"/>
              <a:t>abortus</a:t>
            </a:r>
            <a:r>
              <a:rPr lang="tr-TR" sz="2800" dirty="0"/>
              <a:t> öyküsü (8. </a:t>
            </a:r>
            <a:r>
              <a:rPr lang="tr-TR" sz="2800" dirty="0" err="1"/>
              <a:t>hf</a:t>
            </a:r>
            <a:r>
              <a:rPr lang="tr-TR" sz="2800" dirty="0"/>
              <a:t> ve 10.hf)</a:t>
            </a:r>
          </a:p>
          <a:p>
            <a:r>
              <a:rPr lang="de-DE" sz="2800" dirty="0"/>
              <a:t>TSH : </a:t>
            </a:r>
            <a:r>
              <a:rPr lang="tr-TR" sz="2800" dirty="0"/>
              <a:t>3.7</a:t>
            </a:r>
            <a:r>
              <a:rPr lang="de-DE" sz="2800" dirty="0"/>
              <a:t> mU/L </a:t>
            </a:r>
            <a:r>
              <a:rPr lang="tr-TR" sz="2800" dirty="0"/>
              <a:t>(0.55-4.78)</a:t>
            </a:r>
          </a:p>
          <a:p>
            <a:r>
              <a:rPr lang="tr-TR" sz="2800" dirty="0"/>
              <a:t>s</a:t>
            </a:r>
            <a:r>
              <a:rPr lang="de-DE" sz="2800" dirty="0"/>
              <a:t>T4: </a:t>
            </a:r>
            <a:r>
              <a:rPr lang="tr-TR" sz="2800" dirty="0"/>
              <a:t>1</a:t>
            </a:r>
            <a:r>
              <a:rPr lang="de-DE" sz="2800" dirty="0"/>
              <a:t>.</a:t>
            </a:r>
            <a:r>
              <a:rPr lang="tr-TR" sz="2800" dirty="0"/>
              <a:t>29 </a:t>
            </a:r>
            <a:r>
              <a:rPr lang="de-DE" sz="2800" dirty="0" err="1"/>
              <a:t>ng</a:t>
            </a:r>
            <a:r>
              <a:rPr lang="de-DE" sz="2800" dirty="0"/>
              <a:t>/dl</a:t>
            </a:r>
            <a:r>
              <a:rPr lang="tr-TR" sz="2800" dirty="0"/>
              <a:t> (0.89-1.76)</a:t>
            </a:r>
          </a:p>
          <a:p>
            <a:r>
              <a:rPr lang="tr-TR" sz="2800" dirty="0" err="1"/>
              <a:t>AntiTPO</a:t>
            </a:r>
            <a:r>
              <a:rPr lang="tr-TR" sz="2800" dirty="0"/>
              <a:t> (+) ve </a:t>
            </a:r>
            <a:r>
              <a:rPr lang="tr-TR" sz="2800" dirty="0" err="1"/>
              <a:t>AntiTg</a:t>
            </a:r>
            <a:r>
              <a:rPr lang="tr-TR" sz="2800" dirty="0"/>
              <a:t> (+)</a:t>
            </a:r>
          </a:p>
          <a:p>
            <a:r>
              <a:rPr lang="tr-TR" sz="2800" dirty="0"/>
              <a:t>USG: Kronik tiroidit ile uyumlu, nodül yok</a:t>
            </a:r>
          </a:p>
          <a:p>
            <a:r>
              <a:rPr lang="tr-TR" sz="2800" dirty="0"/>
              <a:t>KHD tarafından yönlendirilmiş</a:t>
            </a:r>
          </a:p>
          <a:p>
            <a:r>
              <a:rPr lang="tr-TR" sz="2800" dirty="0" err="1">
                <a:solidFill>
                  <a:srgbClr val="FF0000"/>
                </a:solidFill>
              </a:rPr>
              <a:t>Ötiroid</a:t>
            </a:r>
            <a:r>
              <a:rPr lang="tr-TR" sz="2800" dirty="0">
                <a:solidFill>
                  <a:srgbClr val="FF0000"/>
                </a:solidFill>
              </a:rPr>
              <a:t> Hashimoto, kötü obstetrik öykü ve TSH </a:t>
            </a:r>
            <a:r>
              <a:rPr lang="tr-TR" sz="2800" dirty="0" err="1">
                <a:solidFill>
                  <a:srgbClr val="FF0000"/>
                </a:solidFill>
              </a:rPr>
              <a:t>nın</a:t>
            </a:r>
            <a:r>
              <a:rPr lang="tr-TR" sz="2800" dirty="0">
                <a:solidFill>
                  <a:srgbClr val="FF0000"/>
                </a:solidFill>
              </a:rPr>
              <a:t> 1. </a:t>
            </a:r>
            <a:r>
              <a:rPr lang="tr-TR" sz="2800" dirty="0" err="1">
                <a:solidFill>
                  <a:srgbClr val="FF0000"/>
                </a:solidFill>
              </a:rPr>
              <a:t>trimestr</a:t>
            </a:r>
            <a:r>
              <a:rPr lang="tr-TR" sz="2800" dirty="0">
                <a:solidFill>
                  <a:srgbClr val="FF0000"/>
                </a:solidFill>
              </a:rPr>
              <a:t> için önerilen aralıkların üzerinde olması nedeniyle tedavi başlanır</a:t>
            </a:r>
            <a:endParaRPr lang="tr-TR" sz="2800" dirty="0"/>
          </a:p>
          <a:p>
            <a:endParaRPr lang="tr-TR" sz="2800" dirty="0"/>
          </a:p>
        </p:txBody>
      </p:sp>
      <p:pic>
        <p:nvPicPr>
          <p:cNvPr id="4100" name="Picture 4" descr="Siluet Hamile InsanlarÜcretsiz vektör grafiği">
            <a:extLst>
              <a:ext uri="{FF2B5EF4-FFF2-40B4-BE49-F238E27FC236}">
                <a16:creationId xmlns:a16="http://schemas.microsoft.com/office/drawing/2014/main" id="{0C8A77D8-958F-F221-5554-791707C6A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8325" y="1503947"/>
            <a:ext cx="2236392" cy="4472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20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CB7E2CD-1B1C-FB28-7091-A48391682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TEDAVİ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781698-EAC1-095E-6998-62270E234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İlk değerlendirmede serum TSH 2,5-4,0 </a:t>
            </a:r>
            <a:r>
              <a:rPr lang="tr-TR" sz="2800" dirty="0" err="1"/>
              <a:t>mU</a:t>
            </a:r>
            <a:r>
              <a:rPr lang="tr-TR" sz="2800" dirty="0"/>
              <a:t>/l aralığında ise, </a:t>
            </a:r>
            <a:r>
              <a:rPr lang="tr-TR" sz="2800" dirty="0" err="1"/>
              <a:t>AntiTPO</a:t>
            </a:r>
            <a:r>
              <a:rPr lang="tr-TR" sz="2800" dirty="0"/>
              <a:t> antikorları ölçülmelidir. </a:t>
            </a:r>
          </a:p>
          <a:p>
            <a:r>
              <a:rPr lang="tr-TR" sz="2800" dirty="0" err="1"/>
              <a:t>AntiTPO</a:t>
            </a:r>
            <a:r>
              <a:rPr lang="tr-TR" sz="2800" dirty="0"/>
              <a:t> pozitif olan kadınlar, olumsuz gebelik sonuçları açısından yüksek riske sahiptir. </a:t>
            </a:r>
          </a:p>
          <a:p>
            <a:r>
              <a:rPr lang="tr-TR" sz="2800" dirty="0"/>
              <a:t>Bu nedenle, </a:t>
            </a:r>
            <a:r>
              <a:rPr lang="tr-TR" sz="2800" dirty="0" err="1"/>
              <a:t>AntiTPO</a:t>
            </a:r>
            <a:r>
              <a:rPr lang="tr-TR" sz="2800" dirty="0"/>
              <a:t> pozitif ve/veya tekrarlayan düşük öyküsü durumunda bu hastalara LT4 tedavisinin düşük dozda başlanması önerilir </a:t>
            </a:r>
          </a:p>
        </p:txBody>
      </p:sp>
    </p:spTree>
    <p:extLst>
      <p:ext uri="{BB962C8B-B14F-4D97-AF65-F5344CB8AC3E}">
        <p14:creationId xmlns:p14="http://schemas.microsoft.com/office/powerpoint/2010/main" val="313747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59DC90C1-FA58-C0D4-10C1-080CFAE68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469960"/>
              </p:ext>
            </p:extLst>
          </p:nvPr>
        </p:nvGraphicFramePr>
        <p:xfrm>
          <a:off x="1155033" y="655101"/>
          <a:ext cx="10202777" cy="5478785"/>
        </p:xfrm>
        <a:graphic>
          <a:graphicData uri="http://schemas.openxmlformats.org/drawingml/2006/table">
            <a:tbl>
              <a:tblPr firstRow="1" firstCol="1" bandRow="1"/>
              <a:tblGrid>
                <a:gridCol w="3647641">
                  <a:extLst>
                    <a:ext uri="{9D8B030D-6E8A-4147-A177-3AD203B41FA5}">
                      <a16:colId xmlns:a16="http://schemas.microsoft.com/office/drawing/2014/main" val="2846394440"/>
                    </a:ext>
                  </a:extLst>
                </a:gridCol>
                <a:gridCol w="3277568">
                  <a:extLst>
                    <a:ext uri="{9D8B030D-6E8A-4147-A177-3AD203B41FA5}">
                      <a16:colId xmlns:a16="http://schemas.microsoft.com/office/drawing/2014/main" val="1636458096"/>
                    </a:ext>
                  </a:extLst>
                </a:gridCol>
                <a:gridCol w="3277568">
                  <a:extLst>
                    <a:ext uri="{9D8B030D-6E8A-4147-A177-3AD203B41FA5}">
                      <a16:colId xmlns:a16="http://schemas.microsoft.com/office/drawing/2014/main" val="588100232"/>
                    </a:ext>
                  </a:extLst>
                </a:gridCol>
              </a:tblGrid>
              <a:tr h="920017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endParaRPr lang="tr-TR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tr-TR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HİPOTİROİDİ TEDAVİSİNDE HEDEFLER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tr-T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832293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Yaş-Durum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TSH (</a:t>
                      </a:r>
                      <a:r>
                        <a:rPr lang="tr-TR" sz="2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</a:t>
                      </a: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/l)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873209"/>
                  </a:ext>
                </a:extLst>
              </a:tr>
              <a:tr h="35287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Aşikar Primer Hipotiroidi ve tedavi başlanan </a:t>
                      </a:r>
                      <a:r>
                        <a:rPr lang="tr-TR" sz="2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Subklinik</a:t>
                      </a: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Hipotiroidi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 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0.5-2.5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6291564"/>
                  </a:ext>
                </a:extLst>
              </a:tr>
              <a:tr h="35287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≥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65-70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0310244"/>
                  </a:ext>
                </a:extLst>
              </a:tr>
              <a:tr h="75489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 80-85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≤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7560143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Gebelik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I. </a:t>
                      </a:r>
                      <a:r>
                        <a:rPr lang="tr-TR" sz="2400" b="1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Trimestr</a:t>
                      </a:r>
                      <a:endParaRPr lang="tr-TR" sz="24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0.1-2.5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8563610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II. </a:t>
                      </a:r>
                      <a:r>
                        <a:rPr lang="tr-TR" sz="2400" b="1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Trimestr</a:t>
                      </a:r>
                      <a:endParaRPr lang="tr-TR" sz="24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0.2-3.0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6943732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III. Trimestr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0.3-3.0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0561665"/>
                  </a:ext>
                </a:extLst>
              </a:tr>
              <a:tr h="10913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Planlanan gebelik veya yardımcı üreme teknikleri öncesi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 TPO (+) ve TSH &gt;4 mU/l ise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 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635926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Santral Hipotiroidi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sT4 referans aralığın ½ üst yarısında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08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85401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AA8491-B2C4-46D9-0111-96095CC4E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OLGU 6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E14BCFC-CA16-B018-4E48-19BFD59B3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7932821" cy="4525963"/>
          </a:xfrm>
        </p:spPr>
        <p:txBody>
          <a:bodyPr>
            <a:noAutofit/>
          </a:bodyPr>
          <a:lstStyle/>
          <a:p>
            <a:r>
              <a:rPr lang="tr-TR" sz="2600" dirty="0"/>
              <a:t>32 Y, K, 4 yıldır evli, çocuk yok</a:t>
            </a:r>
          </a:p>
          <a:p>
            <a:r>
              <a:rPr lang="tr-TR" sz="2600" dirty="0"/>
              <a:t>İnfertilite nedeniyle 2 kez aşılama, 2 kez IVF uygulanmış</a:t>
            </a:r>
          </a:p>
          <a:p>
            <a:r>
              <a:rPr lang="tr-TR" sz="2600" dirty="0"/>
              <a:t>HT tanısı ile takipte, </a:t>
            </a:r>
            <a:r>
              <a:rPr lang="tr-TR" sz="2600" dirty="0" err="1"/>
              <a:t>ötiroid</a:t>
            </a:r>
            <a:r>
              <a:rPr lang="tr-TR" sz="2600" dirty="0"/>
              <a:t>, ilaç kullanmıyor</a:t>
            </a:r>
          </a:p>
          <a:p>
            <a:r>
              <a:rPr lang="de-DE" sz="2600" dirty="0"/>
              <a:t>TSH : </a:t>
            </a:r>
            <a:r>
              <a:rPr lang="tr-TR" sz="2600" dirty="0"/>
              <a:t>3.2</a:t>
            </a:r>
            <a:r>
              <a:rPr lang="de-DE" sz="2600" dirty="0"/>
              <a:t> mU/L </a:t>
            </a:r>
            <a:r>
              <a:rPr lang="tr-TR" sz="2600" dirty="0"/>
              <a:t>(0.55-4.78)</a:t>
            </a:r>
          </a:p>
          <a:p>
            <a:r>
              <a:rPr lang="tr-TR" sz="2600" dirty="0"/>
              <a:t>s</a:t>
            </a:r>
            <a:r>
              <a:rPr lang="de-DE" sz="2600" dirty="0"/>
              <a:t>T4: </a:t>
            </a:r>
            <a:r>
              <a:rPr lang="tr-TR" sz="2600" dirty="0"/>
              <a:t>1</a:t>
            </a:r>
            <a:r>
              <a:rPr lang="de-DE" sz="2600" dirty="0"/>
              <a:t>.</a:t>
            </a:r>
            <a:r>
              <a:rPr lang="tr-TR" sz="2600" dirty="0"/>
              <a:t>14 </a:t>
            </a:r>
            <a:r>
              <a:rPr lang="de-DE" sz="2600" dirty="0" err="1"/>
              <a:t>ng</a:t>
            </a:r>
            <a:r>
              <a:rPr lang="de-DE" sz="2600" dirty="0"/>
              <a:t>/dl</a:t>
            </a:r>
            <a:r>
              <a:rPr lang="tr-TR" sz="2600" dirty="0"/>
              <a:t> (0.89-1.76)</a:t>
            </a:r>
          </a:p>
          <a:p>
            <a:r>
              <a:rPr lang="tr-TR" sz="2600" dirty="0" err="1"/>
              <a:t>AntiTPO</a:t>
            </a:r>
            <a:r>
              <a:rPr lang="tr-TR" sz="2600" dirty="0"/>
              <a:t> (+) ve </a:t>
            </a:r>
            <a:r>
              <a:rPr lang="tr-TR" sz="2600" dirty="0" err="1"/>
              <a:t>AntiTg</a:t>
            </a:r>
            <a:r>
              <a:rPr lang="tr-TR" sz="2600" dirty="0"/>
              <a:t> (+)</a:t>
            </a:r>
          </a:p>
          <a:p>
            <a:r>
              <a:rPr lang="tr-TR" sz="2600" dirty="0"/>
              <a:t>KHD ‘Açıklanamayan İnfertilite’ tanısı ile yönlendirmiş</a:t>
            </a:r>
          </a:p>
          <a:p>
            <a:r>
              <a:rPr lang="tr-TR" sz="2600" dirty="0" err="1">
                <a:solidFill>
                  <a:srgbClr val="FF0000"/>
                </a:solidFill>
              </a:rPr>
              <a:t>Ötiroid</a:t>
            </a:r>
            <a:r>
              <a:rPr lang="tr-TR" sz="2600" dirty="0">
                <a:solidFill>
                  <a:srgbClr val="FF0000"/>
                </a:solidFill>
              </a:rPr>
              <a:t> Hashimoto. İnfertilite ve TSH </a:t>
            </a:r>
            <a:r>
              <a:rPr lang="tr-TR" sz="2600" dirty="0" err="1">
                <a:solidFill>
                  <a:srgbClr val="FF0000"/>
                </a:solidFill>
              </a:rPr>
              <a:t>nın</a:t>
            </a:r>
            <a:r>
              <a:rPr lang="tr-TR" sz="2600" dirty="0">
                <a:solidFill>
                  <a:srgbClr val="FF0000"/>
                </a:solidFill>
              </a:rPr>
              <a:t> gebelik öncesi ve 1. </a:t>
            </a:r>
            <a:r>
              <a:rPr lang="tr-TR" sz="2600" dirty="0" err="1">
                <a:solidFill>
                  <a:srgbClr val="FF0000"/>
                </a:solidFill>
              </a:rPr>
              <a:t>trimestr</a:t>
            </a:r>
            <a:r>
              <a:rPr lang="tr-TR" sz="2600" dirty="0">
                <a:solidFill>
                  <a:srgbClr val="FF0000"/>
                </a:solidFill>
              </a:rPr>
              <a:t> için önerilen aralıkların üzerinde olması nedeniyle tedavi başlanabilir</a:t>
            </a:r>
          </a:p>
        </p:txBody>
      </p:sp>
      <p:pic>
        <p:nvPicPr>
          <p:cNvPr id="5122" name="Picture 2" descr="Silhouette man and woman walking hand in hand Vector Image">
            <a:extLst>
              <a:ext uri="{FF2B5EF4-FFF2-40B4-BE49-F238E27FC236}">
                <a16:creationId xmlns:a16="http://schemas.microsoft.com/office/drawing/2014/main" id="{F7FC98F4-B3F8-85C5-8CB9-50E77E2A67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3" r="11934"/>
          <a:stretch/>
        </p:blipFill>
        <p:spPr bwMode="auto">
          <a:xfrm>
            <a:off x="8638674" y="1600201"/>
            <a:ext cx="306805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27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59DC90C1-FA58-C0D4-10C1-080CFAE68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387963"/>
              </p:ext>
            </p:extLst>
          </p:nvPr>
        </p:nvGraphicFramePr>
        <p:xfrm>
          <a:off x="1155033" y="655101"/>
          <a:ext cx="10202777" cy="5478785"/>
        </p:xfrm>
        <a:graphic>
          <a:graphicData uri="http://schemas.openxmlformats.org/drawingml/2006/table">
            <a:tbl>
              <a:tblPr firstRow="1" firstCol="1" bandRow="1"/>
              <a:tblGrid>
                <a:gridCol w="3647641">
                  <a:extLst>
                    <a:ext uri="{9D8B030D-6E8A-4147-A177-3AD203B41FA5}">
                      <a16:colId xmlns:a16="http://schemas.microsoft.com/office/drawing/2014/main" val="2846394440"/>
                    </a:ext>
                  </a:extLst>
                </a:gridCol>
                <a:gridCol w="3277568">
                  <a:extLst>
                    <a:ext uri="{9D8B030D-6E8A-4147-A177-3AD203B41FA5}">
                      <a16:colId xmlns:a16="http://schemas.microsoft.com/office/drawing/2014/main" val="1636458096"/>
                    </a:ext>
                  </a:extLst>
                </a:gridCol>
                <a:gridCol w="3277568">
                  <a:extLst>
                    <a:ext uri="{9D8B030D-6E8A-4147-A177-3AD203B41FA5}">
                      <a16:colId xmlns:a16="http://schemas.microsoft.com/office/drawing/2014/main" val="588100232"/>
                    </a:ext>
                  </a:extLst>
                </a:gridCol>
              </a:tblGrid>
              <a:tr h="920017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endParaRPr lang="tr-TR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tr-TR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HİPOTİROİDİ TEDAVİSİNDE HEDEFLER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tr-T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832293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Yaş-Durum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TSH (</a:t>
                      </a:r>
                      <a:r>
                        <a:rPr lang="tr-TR" sz="2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</a:t>
                      </a: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/l)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873209"/>
                  </a:ext>
                </a:extLst>
              </a:tr>
              <a:tr h="35287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Aşikar Primer Hipotiroidi ve tedavi başlanan </a:t>
                      </a:r>
                      <a:r>
                        <a:rPr lang="tr-TR" sz="2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Subklinik</a:t>
                      </a:r>
                      <a:r>
                        <a:rPr lang="tr-TR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Hipotiroidi</a:t>
                      </a:r>
                      <a:endParaRPr lang="tr-TR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 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0.5-2.5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6291564"/>
                  </a:ext>
                </a:extLst>
              </a:tr>
              <a:tr h="35287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≥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65-70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0310244"/>
                  </a:ext>
                </a:extLst>
              </a:tr>
              <a:tr h="75489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 80-85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≤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7560143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Gebelik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I.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Trimestr</a:t>
                      </a:r>
                      <a:endParaRPr lang="tr-TR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0.1-2.5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8563610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II.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Trimestr</a:t>
                      </a:r>
                      <a:endParaRPr lang="tr-TR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0.2-3.0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6943732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III. Trimestr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0.3-3.0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0561665"/>
                  </a:ext>
                </a:extLst>
              </a:tr>
              <a:tr h="10913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Planlanan gebelik veya yardımcı üreme teknikleri öncesi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 TPO (+) ve TSH &gt;4 </a:t>
                      </a:r>
                      <a:r>
                        <a:rPr lang="tr-TR" sz="2400" b="1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</a:t>
                      </a:r>
                      <a:r>
                        <a:rPr lang="tr-TR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/l ise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 2.5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635926"/>
                  </a:ext>
                </a:extLst>
              </a:tr>
              <a:tr h="35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Santral Hipotiroidi</a:t>
                      </a:r>
                      <a:endParaRPr lang="tr-TR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r-TR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sT4 referans aralığın ½ üst yarısında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08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33677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47B277-A97D-DFA8-264B-3E83B922E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OLGU 7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5774CD-0ACD-DD06-5365-35694611C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0242" y="1600201"/>
            <a:ext cx="8442158" cy="4525963"/>
          </a:xfrm>
        </p:spPr>
        <p:txBody>
          <a:bodyPr>
            <a:normAutofit fontScale="85000" lnSpcReduction="10000"/>
          </a:bodyPr>
          <a:lstStyle/>
          <a:p>
            <a:r>
              <a:rPr lang="tr-TR" sz="2800" dirty="0"/>
              <a:t>28 yaşında K, 17 haftalık gebe</a:t>
            </a:r>
          </a:p>
          <a:p>
            <a:r>
              <a:rPr lang="tr-TR" sz="2800" dirty="0"/>
              <a:t>Boyunda aniden gelişen ağrı, şişlik ve solunum sıkıntısı</a:t>
            </a:r>
          </a:p>
          <a:p>
            <a:r>
              <a:rPr lang="tr-TR" sz="2800" dirty="0"/>
              <a:t>17 yaşından beri HT tanısı var. </a:t>
            </a:r>
            <a:r>
              <a:rPr lang="tr-TR" sz="2800" b="1" dirty="0"/>
              <a:t>L-T4 50 </a:t>
            </a:r>
            <a:r>
              <a:rPr lang="tr-TR" sz="2800" b="1" dirty="0" err="1"/>
              <a:t>mcg</a:t>
            </a:r>
            <a:r>
              <a:rPr lang="tr-TR" sz="2800" b="1" dirty="0"/>
              <a:t>/gün kullanıyor</a:t>
            </a:r>
          </a:p>
          <a:p>
            <a:r>
              <a:rPr lang="tr-TR" sz="2800" dirty="0"/>
              <a:t>Anne ve 2 kız kardeşinde HT var</a:t>
            </a:r>
          </a:p>
          <a:p>
            <a:r>
              <a:rPr lang="tr-TR" sz="2800" dirty="0"/>
              <a:t>FM: Tiroid bezi diffüz olarak büyümüş, boyun hareketleri kısıtlı</a:t>
            </a:r>
          </a:p>
          <a:p>
            <a:r>
              <a:rPr lang="tr-TR" sz="2800" dirty="0"/>
              <a:t>USG: Tiroid bezinin boyutları belirgin olarak artmış, parankim yaygın </a:t>
            </a:r>
            <a:r>
              <a:rPr lang="tr-TR" sz="2800" dirty="0" err="1"/>
              <a:t>hipoekoik</a:t>
            </a:r>
            <a:r>
              <a:rPr lang="tr-TR" sz="2800" dirty="0"/>
              <a:t>-heterojen </a:t>
            </a:r>
          </a:p>
          <a:p>
            <a:r>
              <a:rPr lang="tr-TR" sz="2800" b="1" dirty="0"/>
              <a:t>TSH: 7,43 </a:t>
            </a:r>
            <a:r>
              <a:rPr lang="tr-TR" sz="2800" b="1" dirty="0" err="1"/>
              <a:t>mIU</a:t>
            </a:r>
            <a:r>
              <a:rPr lang="tr-TR" sz="2800" b="1" dirty="0"/>
              <a:t>/L (0,5-4,70), </a:t>
            </a:r>
          </a:p>
          <a:p>
            <a:r>
              <a:rPr lang="tr-TR" sz="2800" b="1" dirty="0"/>
              <a:t>sT3: 1,54 </a:t>
            </a:r>
            <a:r>
              <a:rPr lang="tr-TR" sz="2800" b="1" dirty="0" err="1"/>
              <a:t>pg</a:t>
            </a:r>
            <a:r>
              <a:rPr lang="tr-TR" sz="2800" b="1" dirty="0"/>
              <a:t>/</a:t>
            </a:r>
            <a:r>
              <a:rPr lang="tr-TR" sz="2800" b="1" dirty="0" err="1"/>
              <a:t>mL</a:t>
            </a:r>
            <a:r>
              <a:rPr lang="tr-TR" sz="2800" b="1" dirty="0"/>
              <a:t> (2,3-4,2), </a:t>
            </a:r>
          </a:p>
          <a:p>
            <a:r>
              <a:rPr lang="tr-TR" sz="2800" b="1" dirty="0"/>
              <a:t>sT4: 0,97 ng/L (0,8-1,8) </a:t>
            </a:r>
          </a:p>
          <a:p>
            <a:r>
              <a:rPr lang="tr-TR" sz="2800" dirty="0"/>
              <a:t>Anti-</a:t>
            </a:r>
            <a:r>
              <a:rPr lang="tr-TR" sz="2800" dirty="0" err="1"/>
              <a:t>Tg</a:t>
            </a:r>
            <a:r>
              <a:rPr lang="tr-TR" sz="2800" dirty="0"/>
              <a:t> (+), Anti-TPO (+)</a:t>
            </a:r>
          </a:p>
          <a:p>
            <a:endParaRPr lang="tr-TR" sz="2800" dirty="0"/>
          </a:p>
          <a:p>
            <a:pPr marL="0" indent="0">
              <a:buNone/>
            </a:pPr>
            <a:endParaRPr lang="fr-FR" sz="2800" dirty="0"/>
          </a:p>
        </p:txBody>
      </p:sp>
      <p:pic>
        <p:nvPicPr>
          <p:cNvPr id="7170" name="Picture 2" descr="Free photo Pregnant Woman Silhouette Motherhood Pregnancy - Max Pixel">
            <a:extLst>
              <a:ext uri="{FF2B5EF4-FFF2-40B4-BE49-F238E27FC236}">
                <a16:creationId xmlns:a16="http://schemas.microsoft.com/office/drawing/2014/main" id="{2F618EA1-2EBE-FD82-1090-29E44B082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98721"/>
            <a:ext cx="1931069" cy="386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4997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3A85DA42-E4A7-CD40-97E2-675FC20FEA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1"/>
          <a:stretch/>
        </p:blipFill>
        <p:spPr>
          <a:xfrm>
            <a:off x="939800" y="1883229"/>
            <a:ext cx="4840516" cy="3360963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945721FB-9FFD-567B-8A15-2FC6AFF787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21"/>
          <a:stretch/>
        </p:blipFill>
        <p:spPr>
          <a:xfrm>
            <a:off x="6524169" y="1883229"/>
            <a:ext cx="4840516" cy="33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5689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F69B170D-47C2-68F0-BBDC-5D9C3BC5ED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18"/>
          <a:stretch/>
        </p:blipFill>
        <p:spPr>
          <a:xfrm>
            <a:off x="2993570" y="1371600"/>
            <a:ext cx="6487887" cy="44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9798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B069E5-945C-B8E9-6D2E-36D4D056A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TEDAVİ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DB5FEAE-1A5E-0163-C7A8-43259636F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L-tiroksin dozu 100 µg/gün çıkıldı. </a:t>
            </a:r>
          </a:p>
          <a:p>
            <a:r>
              <a:rPr lang="tr-TR" sz="2800" dirty="0"/>
              <a:t>TİİAB; </a:t>
            </a:r>
            <a:r>
              <a:rPr lang="tr-TR" sz="2800" dirty="0" err="1"/>
              <a:t>nondiagnostik</a:t>
            </a:r>
            <a:endParaRPr lang="tr-TR" sz="2800" dirty="0"/>
          </a:p>
          <a:p>
            <a:r>
              <a:rPr lang="tr-TR" sz="2800" dirty="0"/>
              <a:t>Tiroid bezinin basısının neden olduğu şiddetli solunum sıkıntısı nedeniyle gebelik süreci de göz önünde tutularak </a:t>
            </a:r>
            <a:r>
              <a:rPr lang="tr-TR" sz="2800" b="1" dirty="0" err="1"/>
              <a:t>tiroidektomi</a:t>
            </a:r>
            <a:r>
              <a:rPr lang="tr-TR" sz="2800" dirty="0"/>
              <a:t> kararı alındı. </a:t>
            </a:r>
          </a:p>
          <a:p>
            <a:r>
              <a:rPr lang="tr-TR" sz="2800" dirty="0"/>
              <a:t>İntraoperatif, hastalığın </a:t>
            </a:r>
            <a:r>
              <a:rPr lang="tr-TR" sz="2800" dirty="0" err="1"/>
              <a:t>lokoregionel</a:t>
            </a:r>
            <a:r>
              <a:rPr lang="tr-TR" sz="2800" dirty="0"/>
              <a:t> kaslara da </a:t>
            </a:r>
            <a:r>
              <a:rPr lang="tr-TR" sz="2800" dirty="0" err="1"/>
              <a:t>invaze</a:t>
            </a:r>
            <a:r>
              <a:rPr lang="tr-TR" sz="2800" dirty="0"/>
              <a:t> bir tümörden kaynaklandığı ve bölgesel lenf nodlarının da etkilenmiş olabileceği anlaşıldı</a:t>
            </a:r>
          </a:p>
          <a:p>
            <a:pPr marL="0" indent="0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83350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DDB82FC-B674-BE26-9D70-46EEB213D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494" y="289037"/>
            <a:ext cx="10851452" cy="2577449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DA2A1318-61AA-AB78-05A8-00D0301913D7}"/>
              </a:ext>
            </a:extLst>
          </p:cNvPr>
          <p:cNvSpPr txBox="1"/>
          <p:nvPr/>
        </p:nvSpPr>
        <p:spPr>
          <a:xfrm>
            <a:off x="867734" y="3741395"/>
            <a:ext cx="1061821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/>
              <a:t>Mikroskobik olarak tiroid bezi, atipik, büyük lenfoid hücreler tarafından yaygın olarak infiltre edilmişti.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/>
              <a:t>Histolojik ve </a:t>
            </a:r>
            <a:r>
              <a:rPr lang="tr-TR" sz="2800" dirty="0" err="1"/>
              <a:t>immünohistokimyasal</a:t>
            </a:r>
            <a:r>
              <a:rPr lang="tr-TR" sz="2800" dirty="0"/>
              <a:t> analizler sonrası, yüksek proliferasyona sahip diffüz büyük B hücreli lenfoma (DLBCL), Ki-67: %80, CD20 (+) ve BCL6 (+) olarak raporlandı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1DCB2AA2-7421-A006-B752-E3CBD7923A75}"/>
              </a:ext>
            </a:extLst>
          </p:cNvPr>
          <p:cNvSpPr txBox="1"/>
          <p:nvPr/>
        </p:nvSpPr>
        <p:spPr>
          <a:xfrm>
            <a:off x="1306285" y="2876981"/>
            <a:ext cx="23295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/>
              <a:t>Haematoxilin</a:t>
            </a:r>
            <a:r>
              <a:rPr lang="en-US" sz="2000" b="1" dirty="0"/>
              <a:t>-eosin</a:t>
            </a:r>
            <a:endParaRPr lang="tr-TR" sz="2000" b="1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0F6B3631-BB36-A6B5-43AF-E4D6EBB4BED4}"/>
              </a:ext>
            </a:extLst>
          </p:cNvPr>
          <p:cNvSpPr txBox="1"/>
          <p:nvPr/>
        </p:nvSpPr>
        <p:spPr>
          <a:xfrm>
            <a:off x="5519057" y="2866486"/>
            <a:ext cx="1371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CD-20</a:t>
            </a:r>
            <a:endParaRPr lang="tr-TR" sz="20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24A145C3-C3A9-0CC6-7CAC-CE73DBE76373}"/>
              </a:ext>
            </a:extLst>
          </p:cNvPr>
          <p:cNvSpPr txBox="1"/>
          <p:nvPr/>
        </p:nvSpPr>
        <p:spPr>
          <a:xfrm>
            <a:off x="9448800" y="2901904"/>
            <a:ext cx="10885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Ki-67 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3337671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0626CC-3472-3C0D-54B7-BBEC858D7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TEDAVİ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B33692-50D7-A515-A51C-0FD3D948E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Evreleme prosedürleri sonrası hastalık Ann </a:t>
            </a:r>
            <a:r>
              <a:rPr lang="tr-TR" sz="2800" dirty="0" err="1"/>
              <a:t>Arbor</a:t>
            </a:r>
            <a:r>
              <a:rPr lang="tr-TR" sz="2800" dirty="0"/>
              <a:t> sınıflandırmasına göre </a:t>
            </a:r>
            <a:r>
              <a:rPr lang="tr-TR" sz="2800" b="1" dirty="0"/>
              <a:t>Evre IIB </a:t>
            </a:r>
            <a:r>
              <a:rPr lang="tr-TR" sz="2800" dirty="0"/>
              <a:t>olarak tanımlandı</a:t>
            </a:r>
          </a:p>
          <a:p>
            <a:r>
              <a:rPr lang="tr-TR" sz="2800" dirty="0"/>
              <a:t>Postoperatif L-T4 replasmanına devam edildi</a:t>
            </a:r>
          </a:p>
          <a:p>
            <a:r>
              <a:rPr lang="tr-TR" sz="2800" dirty="0"/>
              <a:t>Kemoterapi (</a:t>
            </a:r>
            <a:r>
              <a:rPr lang="tr-TR" sz="2800" dirty="0" err="1"/>
              <a:t>siklofosfamid</a:t>
            </a:r>
            <a:r>
              <a:rPr lang="tr-TR" sz="2800" dirty="0"/>
              <a:t>, </a:t>
            </a:r>
            <a:r>
              <a:rPr lang="tr-TR" sz="2800" dirty="0" err="1"/>
              <a:t>doksorubisin,vinkristin</a:t>
            </a:r>
            <a:r>
              <a:rPr lang="tr-TR" sz="2800" dirty="0"/>
              <a:t> ve prednizon (CHOP), 4 haftada bir 8 döngü) olarak planlandı ve hastaya ilk 4 kür tedavi uygulandı.</a:t>
            </a:r>
          </a:p>
        </p:txBody>
      </p:sp>
    </p:spTree>
    <p:extLst>
      <p:ext uri="{BB962C8B-B14F-4D97-AF65-F5344CB8AC3E}">
        <p14:creationId xmlns:p14="http://schemas.microsoft.com/office/powerpoint/2010/main" val="24267384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0626CC-3472-3C0D-54B7-BBEC858D7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TEDAVİ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B33692-50D7-A515-A51C-0FD3D948E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Kemoterapinin başlamasından yirmi hafta sonra 39. gebelik haftasında sağlıklı bir erkek bebek sezaryenle dünyaya geldi</a:t>
            </a:r>
          </a:p>
          <a:p>
            <a:r>
              <a:rPr lang="tr-TR" sz="2800" dirty="0"/>
              <a:t>Gebelik sonrası 4  kür kemoterapi daha uygulandı</a:t>
            </a:r>
          </a:p>
          <a:p>
            <a:r>
              <a:rPr lang="tr-TR" sz="2800" dirty="0"/>
              <a:t>KT sonrası yapılan tetkiklerde erken dönemde nüks saptanmadı.</a:t>
            </a:r>
          </a:p>
        </p:txBody>
      </p:sp>
    </p:spTree>
    <p:extLst>
      <p:ext uri="{BB962C8B-B14F-4D97-AF65-F5344CB8AC3E}">
        <p14:creationId xmlns:p14="http://schemas.microsoft.com/office/powerpoint/2010/main" val="31574260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E5FFBB6-6358-5D11-1246-43626B526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PRİMER TİROİD LENFOMASI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19925F-3F54-DF39-D6E8-A36B61914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2.1 milyonda bir</a:t>
            </a:r>
          </a:p>
          <a:p>
            <a:r>
              <a:rPr lang="tr-TR" sz="3200" dirty="0"/>
              <a:t>Nadir; </a:t>
            </a:r>
            <a:r>
              <a:rPr lang="tr-TR" sz="3200" dirty="0" err="1"/>
              <a:t>ekstranodal</a:t>
            </a:r>
            <a:r>
              <a:rPr lang="tr-TR" sz="3200" dirty="0"/>
              <a:t> lenfomaların %2'si ve tiroid malignitelerinin &lt; %5'ini oluşturur</a:t>
            </a:r>
          </a:p>
          <a:p>
            <a:r>
              <a:rPr lang="tr-TR" sz="3200" dirty="0"/>
              <a:t>Kadınlarda sık</a:t>
            </a:r>
          </a:p>
        </p:txBody>
      </p:sp>
    </p:spTree>
    <p:extLst>
      <p:ext uri="{BB962C8B-B14F-4D97-AF65-F5344CB8AC3E}">
        <p14:creationId xmlns:p14="http://schemas.microsoft.com/office/powerpoint/2010/main" val="11232195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A3FACFF-5422-3F41-43FF-C4F440E2C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ETİYOLOJİ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A84053D-5219-1BC2-689A-942FA3470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Hashimoto iyi bilinen tek risk faktörü </a:t>
            </a:r>
          </a:p>
          <a:p>
            <a:r>
              <a:rPr lang="tr-TR" sz="3200" dirty="0" err="1"/>
              <a:t>HT’li</a:t>
            </a:r>
            <a:r>
              <a:rPr lang="tr-TR" sz="3200" dirty="0"/>
              <a:t> hastalarda PTL riski HT olmayan hastalara göre 60-80 kat daha fazladır.</a:t>
            </a:r>
          </a:p>
          <a:p>
            <a:r>
              <a:rPr lang="tr-TR" sz="3200" dirty="0" err="1"/>
              <a:t>PTL'li</a:t>
            </a:r>
            <a:r>
              <a:rPr lang="tr-TR" sz="3200" dirty="0"/>
              <a:t> hastalarda HT insidansı %80’e yakın,</a:t>
            </a:r>
          </a:p>
          <a:p>
            <a:r>
              <a:rPr lang="tr-TR" sz="3200" dirty="0" err="1"/>
              <a:t>HT’li</a:t>
            </a:r>
            <a:r>
              <a:rPr lang="tr-TR" sz="3200" dirty="0"/>
              <a:t> hastaların sadece %0,6’sında PTL görülüyor..</a:t>
            </a:r>
          </a:p>
        </p:txBody>
      </p:sp>
    </p:spTree>
    <p:extLst>
      <p:ext uri="{BB962C8B-B14F-4D97-AF65-F5344CB8AC3E}">
        <p14:creationId xmlns:p14="http://schemas.microsoft.com/office/powerpoint/2010/main" val="22723209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425698C-0B79-1496-E743-FCAC2FF43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HİSTOLOJİK SUBTİPLER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E98E46-5951-862C-3999-926EA2209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%60</a:t>
            </a:r>
            <a:r>
              <a:rPr lang="en-US" dirty="0"/>
              <a:t> </a:t>
            </a:r>
            <a:r>
              <a:rPr lang="tr-TR" dirty="0"/>
              <a:t>- </a:t>
            </a:r>
            <a:r>
              <a:rPr lang="en-US" dirty="0"/>
              <a:t>80 </a:t>
            </a:r>
            <a:r>
              <a:rPr lang="tr-TR" dirty="0"/>
              <a:t>Diffüz Büyük B hücreli Lenfoma </a:t>
            </a:r>
          </a:p>
          <a:p>
            <a:pPr marL="0" indent="0">
              <a:buNone/>
            </a:pPr>
            <a:r>
              <a:rPr lang="tr-TR" dirty="0"/>
              <a:t>    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en-US" dirty="0"/>
              <a:t>MALT lymphomas </a:t>
            </a:r>
            <a:r>
              <a:rPr lang="tr-TR" dirty="0"/>
              <a:t>25-30%</a:t>
            </a:r>
          </a:p>
          <a:p>
            <a:pPr marL="0" indent="0">
              <a:buNone/>
            </a:pPr>
            <a:r>
              <a:rPr lang="tr-TR" dirty="0"/>
              <a:t>    </a:t>
            </a:r>
            <a:r>
              <a:rPr lang="tr-TR" dirty="0">
                <a:sym typeface="Wingdings" panose="05000000000000000000" pitchFamily="2" charset="2"/>
              </a:rPr>
              <a:t></a:t>
            </a:r>
            <a:r>
              <a:rPr lang="en-US" dirty="0"/>
              <a:t> </a:t>
            </a:r>
            <a:r>
              <a:rPr lang="tr-TR" dirty="0"/>
              <a:t>F</a:t>
            </a:r>
            <a:r>
              <a:rPr lang="en-US" dirty="0" err="1"/>
              <a:t>ollicular</a:t>
            </a:r>
            <a:r>
              <a:rPr lang="en-US" dirty="0"/>
              <a:t> lymphomas </a:t>
            </a:r>
            <a:r>
              <a:rPr lang="tr-TR" dirty="0"/>
              <a:t>%</a:t>
            </a:r>
            <a:r>
              <a:rPr lang="en-US" dirty="0"/>
              <a:t>3–5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tr-TR" dirty="0" err="1">
                <a:sym typeface="Wingdings" panose="05000000000000000000" pitchFamily="2" charset="2"/>
              </a:rPr>
              <a:t>E</a:t>
            </a:r>
            <a:r>
              <a:rPr lang="tr-TR" dirty="0" err="1"/>
              <a:t>ks</a:t>
            </a:r>
            <a:r>
              <a:rPr lang="en-US" dirty="0" err="1"/>
              <a:t>tranodal</a:t>
            </a:r>
            <a:r>
              <a:rPr lang="en-US" dirty="0"/>
              <a:t> </a:t>
            </a:r>
            <a:r>
              <a:rPr lang="tr-TR" dirty="0"/>
              <a:t>küçük</a:t>
            </a:r>
            <a:r>
              <a:rPr lang="en-US" dirty="0"/>
              <a:t> l</a:t>
            </a:r>
            <a:r>
              <a:rPr lang="tr-TR" dirty="0" err="1"/>
              <a:t>enfositik</a:t>
            </a:r>
            <a:r>
              <a:rPr lang="en-US" dirty="0"/>
              <a:t> </a:t>
            </a:r>
            <a:r>
              <a:rPr lang="tr-TR" dirty="0"/>
              <a:t>lenfoma %3</a:t>
            </a:r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78506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CA71AE-9085-0413-4250-21BBCA5F2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KLİNİK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20F2F2-7EEB-9448-F98B-BF7B72AF0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Tiroid lenfomasının en yaygın belirtisi hızla büyüyen, ağrısız bir guatrdır.</a:t>
            </a:r>
          </a:p>
          <a:p>
            <a:r>
              <a:rPr lang="tr-TR" sz="2800" dirty="0"/>
              <a:t>Kitlenin basınç etkisiyle nefes darlığı, yutma güçlüğü, ses kısıklığı gibi başka belirtiler de ortaya çıkabilir. Nadiren </a:t>
            </a:r>
            <a:r>
              <a:rPr lang="tr-TR" sz="2800" dirty="0" err="1"/>
              <a:t>stridor</a:t>
            </a:r>
            <a:r>
              <a:rPr lang="tr-TR" sz="2800" dirty="0"/>
              <a:t> veya </a:t>
            </a:r>
            <a:r>
              <a:rPr lang="tr-TR" sz="2800" dirty="0" err="1"/>
              <a:t>superior</a:t>
            </a:r>
            <a:r>
              <a:rPr lang="tr-TR" sz="2800" dirty="0"/>
              <a:t> vena cava obstrüksiyonu oluşabilir.</a:t>
            </a:r>
          </a:p>
          <a:p>
            <a:r>
              <a:rPr lang="tr-TR" sz="2800" dirty="0"/>
              <a:t>Vakaların çoğunda servikal lenfadenopati mevcuttur.</a:t>
            </a:r>
          </a:p>
          <a:p>
            <a:r>
              <a:rPr lang="tr-TR" sz="2800" dirty="0"/>
              <a:t>Kilo kaybı ve gece terlemesi gibi klasik B tipi semptomlar daha az görülür ve hastaların yaklaşık %20'sinde bildirilmiştir.</a:t>
            </a:r>
          </a:p>
          <a:p>
            <a:r>
              <a:rPr lang="tr-TR" sz="2800" dirty="0"/>
              <a:t> Hastaların çoğu (%30-60) başvuru anında biyokimyasal olarak </a:t>
            </a:r>
            <a:r>
              <a:rPr lang="tr-TR" sz="2800" dirty="0" err="1"/>
              <a:t>ötiroiddir</a:t>
            </a:r>
            <a:r>
              <a:rPr lang="tr-T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06792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30437C-DB5E-C12A-9A8C-395D710AA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EVRELEME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930FD2E-F30D-4BD3-80BE-4B91C9F91D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Ann </a:t>
            </a:r>
            <a:r>
              <a:rPr lang="tr-TR" dirty="0" err="1"/>
              <a:t>Arbor</a:t>
            </a:r>
            <a:r>
              <a:rPr lang="tr-TR" dirty="0"/>
              <a:t> evreleme sınıflandırmasındaki </a:t>
            </a:r>
            <a:r>
              <a:rPr lang="tr-TR" dirty="0" err="1"/>
              <a:t>Lugano</a:t>
            </a:r>
            <a:r>
              <a:rPr lang="tr-TR" dirty="0"/>
              <a:t> modifikasyonları en yaygın olarak primer tiroid lenfoması için kullanılır.</a:t>
            </a:r>
          </a:p>
          <a:p>
            <a:pPr lvl="1"/>
            <a:r>
              <a:rPr lang="tr-TR" dirty="0"/>
              <a:t>Evre IE: Tiroid beziyle sınırlı hastalık  %56</a:t>
            </a:r>
          </a:p>
          <a:p>
            <a:pPr lvl="1"/>
            <a:r>
              <a:rPr lang="tr-TR" dirty="0"/>
              <a:t>Evre IIE: Tiroid ve bölgesel lenf nodlarında sınırlı %32</a:t>
            </a:r>
          </a:p>
          <a:p>
            <a:pPr lvl="1"/>
            <a:r>
              <a:rPr lang="tr-TR" dirty="0"/>
              <a:t>Evre IIIE: Diyaframın her iki tarafında nodal gruplarda hastalık var %2</a:t>
            </a:r>
          </a:p>
          <a:p>
            <a:pPr lvl="1"/>
            <a:r>
              <a:rPr lang="tr-TR" dirty="0"/>
              <a:t>Evre IV: Yaygın organ tutulumu%11 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F28B935-405D-7ED4-2845-B107C4218828}"/>
              </a:ext>
            </a:extLst>
          </p:cNvPr>
          <p:cNvSpPr txBox="1"/>
          <p:nvPr/>
        </p:nvSpPr>
        <p:spPr>
          <a:xfrm>
            <a:off x="3004457" y="5581928"/>
            <a:ext cx="8686800" cy="1143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Cheson BD, Fisher RI, Barrington SF, et al. Recommendations for initial evaluation, staging, and response assessment 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f Hodgkin and non-Hodgkin lymphoma: The Lugano classification. J Clin Oncol 2014; 32(27):3059-67. Reprinted with permission. Copyright © 2014 American Society of Clinical Oncology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   					     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Graff-Baker A, Roman SA, Thomas DC, et al.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Prognosis 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of 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primary 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thyroid lymphoma: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Demographic, clinical,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and pathologic predictors of survival in 1,408 cases. Surgery. 2009;146:1105–1115.</a:t>
            </a:r>
          </a:p>
        </p:txBody>
      </p:sp>
    </p:spTree>
    <p:extLst>
      <p:ext uri="{BB962C8B-B14F-4D97-AF65-F5344CB8AC3E}">
        <p14:creationId xmlns:p14="http://schemas.microsoft.com/office/powerpoint/2010/main" val="8781664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EDDC5C-F21D-25FF-07E9-7CA9DE71C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LABORATUAR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5752159-F85B-47BF-7C80-FBDCA218C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Hastaların %95'inde </a:t>
            </a:r>
            <a:r>
              <a:rPr lang="tr-TR" dirty="0" err="1"/>
              <a:t>AntiTPO</a:t>
            </a:r>
            <a:r>
              <a:rPr lang="tr-TR" dirty="0"/>
              <a:t> ve </a:t>
            </a:r>
            <a:r>
              <a:rPr lang="tr-TR" dirty="0" err="1"/>
              <a:t>AntiTg</a:t>
            </a:r>
            <a:r>
              <a:rPr lang="tr-TR" dirty="0"/>
              <a:t> antikorları yükselir. </a:t>
            </a:r>
          </a:p>
          <a:p>
            <a:r>
              <a:rPr lang="tr-TR" dirty="0"/>
              <a:t>Bu parametreler tiroid lenfoması için spesifik değildir ve tanı aracı olarak kullanılmaz</a:t>
            </a:r>
          </a:p>
          <a:p>
            <a:r>
              <a:rPr lang="tr-TR" dirty="0"/>
              <a:t>Serum LDH artar</a:t>
            </a:r>
          </a:p>
          <a:p>
            <a:r>
              <a:rPr lang="el-GR" dirty="0"/>
              <a:t>β2 </a:t>
            </a:r>
            <a:r>
              <a:rPr lang="tr-TR" dirty="0" err="1"/>
              <a:t>mikroglobulin</a:t>
            </a:r>
            <a:r>
              <a:rPr lang="tr-TR" dirty="0"/>
              <a:t> seviyesi artar ve nüksü tespit etmek için kullanılabilir</a:t>
            </a:r>
          </a:p>
        </p:txBody>
      </p:sp>
    </p:spTree>
    <p:extLst>
      <p:ext uri="{BB962C8B-B14F-4D97-AF65-F5344CB8AC3E}">
        <p14:creationId xmlns:p14="http://schemas.microsoft.com/office/powerpoint/2010/main" val="27141828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B18068D-75F8-175C-7ACF-FDD1127E0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GÖRÜNTÜLEME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F41DDA1-9C9E-A6FB-AE6B-2E38DEA04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USG;</a:t>
            </a:r>
            <a:r>
              <a:rPr lang="tr-TR" dirty="0"/>
              <a:t> heterojen </a:t>
            </a:r>
            <a:r>
              <a:rPr lang="tr-TR" dirty="0" err="1"/>
              <a:t>hipoekoik</a:t>
            </a:r>
            <a:r>
              <a:rPr lang="tr-TR" dirty="0"/>
              <a:t> parankim, guatr</a:t>
            </a:r>
          </a:p>
          <a:p>
            <a:r>
              <a:rPr lang="tr-TR" b="1" dirty="0" err="1"/>
              <a:t>Radyonüklid</a:t>
            </a:r>
            <a:r>
              <a:rPr lang="tr-TR" b="1" dirty="0"/>
              <a:t> tarama: </a:t>
            </a:r>
            <a:r>
              <a:rPr lang="tr-TR" dirty="0"/>
              <a:t>Spesifik değildir</a:t>
            </a:r>
          </a:p>
          <a:p>
            <a:r>
              <a:rPr lang="tr-TR" b="1" dirty="0"/>
              <a:t>BT:</a:t>
            </a:r>
            <a:r>
              <a:rPr lang="tr-TR" dirty="0"/>
              <a:t> Kasa bitişik, </a:t>
            </a:r>
            <a:r>
              <a:rPr lang="tr-TR" dirty="0" err="1"/>
              <a:t>hipodens</a:t>
            </a:r>
            <a:r>
              <a:rPr lang="tr-TR" dirty="0"/>
              <a:t> ve heterojen </a:t>
            </a:r>
            <a:r>
              <a:rPr lang="tr-TR" dirty="0" err="1"/>
              <a:t>kontrastlanan</a:t>
            </a:r>
            <a:r>
              <a:rPr lang="tr-TR" dirty="0"/>
              <a:t> büyümüş tiroid</a:t>
            </a:r>
          </a:p>
          <a:p>
            <a:r>
              <a:rPr lang="tr-TR" b="1" dirty="0"/>
              <a:t>MR:</a:t>
            </a:r>
            <a:r>
              <a:rPr lang="tr-TR" dirty="0"/>
              <a:t> </a:t>
            </a:r>
            <a:r>
              <a:rPr lang="tr-TR" dirty="0" err="1"/>
              <a:t>Ekstratiroidal</a:t>
            </a:r>
            <a:r>
              <a:rPr lang="tr-TR" dirty="0"/>
              <a:t> tutulum varlığında önerilir</a:t>
            </a:r>
          </a:p>
          <a:p>
            <a:r>
              <a:rPr lang="tr-TR" b="1" dirty="0"/>
              <a:t>18F-FDG-PET: </a:t>
            </a:r>
            <a:r>
              <a:rPr lang="tr-TR" dirty="0"/>
              <a:t>Evreleme, yeniden evrelemede veya tedaviye yanıtı değerlendirmede faydalı</a:t>
            </a:r>
          </a:p>
        </p:txBody>
      </p:sp>
    </p:spTree>
    <p:extLst>
      <p:ext uri="{BB962C8B-B14F-4D97-AF65-F5344CB8AC3E}">
        <p14:creationId xmlns:p14="http://schemas.microsoft.com/office/powerpoint/2010/main" val="17125349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DABD89-5343-24E8-B1F6-B698CCDDC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TEDAVİ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9E29CC7-B3E7-5064-6FA2-3F08E5177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KT ve RT duyarlı</a:t>
            </a:r>
          </a:p>
          <a:p>
            <a:r>
              <a:rPr lang="tr-TR" dirty="0" err="1"/>
              <a:t>DLBCL'nin</a:t>
            </a:r>
            <a:r>
              <a:rPr lang="tr-TR" dirty="0"/>
              <a:t> altın standart tedavisi;</a:t>
            </a:r>
          </a:p>
          <a:p>
            <a:pPr lvl="1"/>
            <a:r>
              <a:rPr lang="tr-TR" dirty="0"/>
              <a:t>Monoklonal antikor </a:t>
            </a:r>
            <a:r>
              <a:rPr lang="tr-TR" dirty="0" err="1"/>
              <a:t>Rituksimab</a:t>
            </a:r>
            <a:r>
              <a:rPr lang="tr-TR" dirty="0"/>
              <a:t>, kemoterapi (</a:t>
            </a:r>
            <a:r>
              <a:rPr lang="tr-TR" dirty="0" err="1"/>
              <a:t>siklofosfamid</a:t>
            </a:r>
            <a:r>
              <a:rPr lang="tr-TR" dirty="0"/>
              <a:t>, doksorubisin, </a:t>
            </a:r>
            <a:r>
              <a:rPr lang="tr-TR" dirty="0" err="1"/>
              <a:t>vinkristin</a:t>
            </a:r>
            <a:r>
              <a:rPr lang="tr-TR" dirty="0"/>
              <a:t> ve prednizon [CHOP] kombinasyonu) ve RT kombinasyonu</a:t>
            </a:r>
          </a:p>
          <a:p>
            <a:r>
              <a:rPr lang="tr-TR" dirty="0"/>
              <a:t>MALT lenfoma tedavisi;</a:t>
            </a:r>
          </a:p>
          <a:p>
            <a:pPr lvl="1"/>
            <a:r>
              <a:rPr lang="tr-TR" dirty="0"/>
              <a:t>Cerrahi, RT veya her ikisinin kombinasyonu</a:t>
            </a:r>
          </a:p>
        </p:txBody>
      </p:sp>
    </p:spTree>
    <p:extLst>
      <p:ext uri="{BB962C8B-B14F-4D97-AF65-F5344CB8AC3E}">
        <p14:creationId xmlns:p14="http://schemas.microsoft.com/office/powerpoint/2010/main" val="25090815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DF7D58-1975-6D87-302C-6FBE91BA2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PROGNOZ</a:t>
            </a:r>
            <a:endParaRPr lang="tr-TR" i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8038538-C22C-6C56-9E3E-0B8A31C67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i="1" dirty="0"/>
              <a:t>Surveillance Epidemiology and End Results database</a:t>
            </a:r>
            <a:endParaRPr lang="tr-TR" sz="3200" dirty="0"/>
          </a:p>
          <a:p>
            <a:r>
              <a:rPr lang="tr-TR" sz="3200" dirty="0"/>
              <a:t>Tanı anında %56'sı evre IE olan </a:t>
            </a:r>
            <a:r>
              <a:rPr lang="tr-TR" sz="3200" dirty="0" err="1"/>
              <a:t>PTL'li</a:t>
            </a:r>
            <a:r>
              <a:rPr lang="tr-TR" sz="3200" dirty="0"/>
              <a:t> 1.408 hasta için 32 yıllık takip alındı.</a:t>
            </a:r>
          </a:p>
          <a:p>
            <a:r>
              <a:rPr lang="tr-TR" sz="3200" dirty="0"/>
              <a:t>Medyan OS 9.3 yıl ve 5 yıllık sağkalım %66 </a:t>
            </a:r>
          </a:p>
          <a:p>
            <a:r>
              <a:rPr lang="tr-TR" sz="3200" dirty="0" err="1"/>
              <a:t>Veritabanı</a:t>
            </a:r>
            <a:r>
              <a:rPr lang="tr-TR" sz="3200" dirty="0"/>
              <a:t> 5 yıllık hastalıksız sağkalımı tahmin ediyor;</a:t>
            </a:r>
          </a:p>
          <a:p>
            <a:pPr lvl="1"/>
            <a:r>
              <a:rPr lang="tr-TR" sz="2800" dirty="0"/>
              <a:t>MALT lenfoma %96</a:t>
            </a:r>
          </a:p>
          <a:p>
            <a:pPr lvl="1"/>
            <a:r>
              <a:rPr lang="tr-TR" sz="2800" dirty="0"/>
              <a:t>DLBCL %75</a:t>
            </a:r>
          </a:p>
          <a:p>
            <a:pPr lvl="1"/>
            <a:r>
              <a:rPr lang="tr-TR" sz="2800" dirty="0"/>
              <a:t>Foliküler PTL %87</a:t>
            </a:r>
          </a:p>
          <a:p>
            <a:pPr lvl="1"/>
            <a:r>
              <a:rPr lang="tr-TR" sz="2800" dirty="0"/>
              <a:t>Küçük lenfositik lenfoma %86</a:t>
            </a:r>
          </a:p>
        </p:txBody>
      </p:sp>
    </p:spTree>
    <p:extLst>
      <p:ext uri="{BB962C8B-B14F-4D97-AF65-F5344CB8AC3E}">
        <p14:creationId xmlns:p14="http://schemas.microsoft.com/office/powerpoint/2010/main" val="22092948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9C414F-DF3D-5ADC-FA10-0948FFC44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OLGU 8</a:t>
            </a:r>
            <a:endParaRPr lang="tr-TR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067400-2BEF-DF7F-3EE3-6758F0531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63715"/>
          </a:xfrm>
        </p:spPr>
        <p:txBody>
          <a:bodyPr>
            <a:normAutofit/>
          </a:bodyPr>
          <a:lstStyle/>
          <a:p>
            <a:r>
              <a:rPr lang="tr-TR" sz="2800" dirty="0"/>
              <a:t>52 Y, K, evde nöbet geçiriyor ve Acil servise getiriliyor</a:t>
            </a:r>
          </a:p>
          <a:p>
            <a:r>
              <a:rPr lang="tr-TR" sz="2800" dirty="0"/>
              <a:t>1 ay aralıkla 2 kez jeneralize tonik klonik nöbet öyküsü</a:t>
            </a:r>
          </a:p>
          <a:p>
            <a:r>
              <a:rPr lang="tr-TR" sz="2800" dirty="0"/>
              <a:t>HT tanısı olan hasta 75 </a:t>
            </a:r>
            <a:r>
              <a:rPr lang="tr-TR" sz="2800" dirty="0" err="1"/>
              <a:t>mcg</a:t>
            </a:r>
            <a:r>
              <a:rPr lang="tr-TR" sz="2800" dirty="0"/>
              <a:t>/gün LT4 kullanıyor</a:t>
            </a:r>
          </a:p>
          <a:p>
            <a:r>
              <a:rPr lang="tr-TR" sz="2800" dirty="0"/>
              <a:t>Acil servise başvuru anında bilinç bulanıklığı mevcut</a:t>
            </a:r>
          </a:p>
          <a:p>
            <a:r>
              <a:rPr lang="tr-TR" sz="2800" dirty="0"/>
              <a:t>Kranial MR normal</a:t>
            </a:r>
          </a:p>
        </p:txBody>
      </p:sp>
      <p:pic>
        <p:nvPicPr>
          <p:cNvPr id="8196" name="Picture 4" descr="Dead girl lying on the sidewalk vector silhouette. drunk girl canvas prints  for the wall • canvas prints youth, young, wine | myloview.com">
            <a:extLst>
              <a:ext uri="{FF2B5EF4-FFF2-40B4-BE49-F238E27FC236}">
                <a16:creationId xmlns:a16="http://schemas.microsoft.com/office/drawing/2014/main" id="{2F84042F-1C32-B6F0-5AB0-7761918D45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3" b="16089"/>
          <a:stretch/>
        </p:blipFill>
        <p:spPr bwMode="auto">
          <a:xfrm>
            <a:off x="6280486" y="4456245"/>
            <a:ext cx="5724022" cy="160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4375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9C414F-DF3D-5ADC-FA10-0948FFC44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OLGU 8</a:t>
            </a:r>
            <a:endParaRPr lang="tr-TR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067400-2BEF-DF7F-3EE3-6758F0531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63715"/>
          </a:xfrm>
        </p:spPr>
        <p:txBody>
          <a:bodyPr>
            <a:normAutofit/>
          </a:bodyPr>
          <a:lstStyle/>
          <a:p>
            <a:r>
              <a:rPr lang="tr-TR" sz="2800" b="1" dirty="0"/>
              <a:t>TSH: 17,04 µIU/</a:t>
            </a:r>
            <a:r>
              <a:rPr lang="tr-TR" sz="2800" b="1" dirty="0" err="1"/>
              <a:t>mL</a:t>
            </a:r>
            <a:r>
              <a:rPr lang="tr-TR" sz="2800" b="1" dirty="0"/>
              <a:t> (0,63-4,82) </a:t>
            </a:r>
          </a:p>
          <a:p>
            <a:r>
              <a:rPr lang="tr-TR" sz="2800" b="1" dirty="0"/>
              <a:t>sT3: 1,93 </a:t>
            </a:r>
            <a:r>
              <a:rPr lang="tr-TR" sz="2800" b="1" dirty="0" err="1"/>
              <a:t>pg</a:t>
            </a:r>
            <a:r>
              <a:rPr lang="tr-TR" sz="2800" b="1" dirty="0"/>
              <a:t>/</a:t>
            </a:r>
            <a:r>
              <a:rPr lang="tr-TR" sz="2800" b="1" dirty="0" err="1"/>
              <a:t>mL</a:t>
            </a:r>
            <a:r>
              <a:rPr lang="tr-TR" sz="2800" b="1" dirty="0"/>
              <a:t> (2,0-4,4)</a:t>
            </a:r>
          </a:p>
          <a:p>
            <a:r>
              <a:rPr lang="tr-TR" sz="2800" b="1" dirty="0"/>
              <a:t>sT4: 0,865 ng/</a:t>
            </a:r>
            <a:r>
              <a:rPr lang="tr-TR" sz="2800" b="1" dirty="0" err="1"/>
              <a:t>dL</a:t>
            </a:r>
            <a:r>
              <a:rPr lang="tr-TR" sz="2800" b="1" dirty="0"/>
              <a:t> (0,93-1,70)</a:t>
            </a:r>
          </a:p>
          <a:p>
            <a:r>
              <a:rPr lang="tr-TR" sz="2800" b="1" dirty="0"/>
              <a:t>A</a:t>
            </a:r>
            <a:r>
              <a:rPr lang="en-US" sz="2800" b="1" dirty="0" err="1"/>
              <a:t>ntiTPO</a:t>
            </a:r>
            <a:r>
              <a:rPr lang="tr-TR" sz="2800" b="1" dirty="0"/>
              <a:t> </a:t>
            </a:r>
            <a:r>
              <a:rPr lang="en-US" sz="2800" b="1" dirty="0"/>
              <a:t>Ab: &gt;600 IU/mL (0-35) </a:t>
            </a:r>
            <a:endParaRPr lang="tr-TR" sz="2800" b="1" dirty="0"/>
          </a:p>
          <a:p>
            <a:r>
              <a:rPr lang="tr-TR" sz="2800" b="1" dirty="0"/>
              <a:t>A</a:t>
            </a:r>
            <a:r>
              <a:rPr lang="en-US" sz="2800" b="1" dirty="0" err="1"/>
              <a:t>nti</a:t>
            </a:r>
            <a:r>
              <a:rPr lang="tr-TR" sz="2800" b="1" dirty="0" err="1"/>
              <a:t>Tg</a:t>
            </a:r>
            <a:r>
              <a:rPr lang="en-US" sz="2800" b="1" dirty="0"/>
              <a:t> Ab: 540.1IU/mL (0-115)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3191731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AEAE06-F491-7BFB-CFE2-ACCCF8C4E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EEG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EF0A075-D2A5-921F-DB56-3BC3FCB8B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63" y="1667773"/>
            <a:ext cx="4638757" cy="4874817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153D164C-A0FE-68BE-40FC-CA3B0AE31755}"/>
              </a:ext>
            </a:extLst>
          </p:cNvPr>
          <p:cNvSpPr txBox="1"/>
          <p:nvPr/>
        </p:nvSpPr>
        <p:spPr>
          <a:xfrm>
            <a:off x="5894472" y="2044005"/>
            <a:ext cx="550603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dirty="0"/>
              <a:t>Sol hemisferde belirgin olmak üzere hafif ve yaygın </a:t>
            </a:r>
            <a:r>
              <a:rPr lang="tr-TR" sz="2800" dirty="0" err="1"/>
              <a:t>biyoelektriksel</a:t>
            </a:r>
            <a:r>
              <a:rPr lang="tr-TR" sz="2800" dirty="0"/>
              <a:t> aktivitede bozulma</a:t>
            </a:r>
          </a:p>
        </p:txBody>
      </p:sp>
    </p:spTree>
    <p:extLst>
      <p:ext uri="{BB962C8B-B14F-4D97-AF65-F5344CB8AC3E}">
        <p14:creationId xmlns:p14="http://schemas.microsoft.com/office/powerpoint/2010/main" val="14629839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F1ECE2-09BC-88A1-A031-28BA9A72B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LABORATUAR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522D9C7-A923-A4CA-3CBC-E795994A5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sz="3000" dirty="0"/>
              <a:t>LP; Yaymada hücre yok, protein düzeyi 64,7 mg/</a:t>
            </a:r>
            <a:r>
              <a:rPr lang="tr-TR" sz="3000" dirty="0" err="1"/>
              <a:t>dL</a:t>
            </a:r>
            <a:r>
              <a:rPr lang="tr-TR" sz="3000" dirty="0"/>
              <a:t> (15-40) ve </a:t>
            </a:r>
            <a:r>
              <a:rPr lang="tr-TR" sz="3000" dirty="0" err="1"/>
              <a:t>BOS’ta</a:t>
            </a:r>
            <a:r>
              <a:rPr lang="tr-TR" sz="3000" dirty="0"/>
              <a:t> diğer biyokimyasal parametreler normal, bakteriyolojik ve viral belirteçler </a:t>
            </a:r>
            <a:r>
              <a:rPr lang="tr-TR" sz="3000" i="1" dirty="0">
                <a:solidFill>
                  <a:srgbClr val="FF0000"/>
                </a:solidFill>
              </a:rPr>
              <a:t>negatif</a:t>
            </a:r>
          </a:p>
          <a:p>
            <a:r>
              <a:rPr lang="tr-TR" sz="3000" dirty="0"/>
              <a:t>Limbik ensefalit, malignite, metabolik ensefalopati ve </a:t>
            </a:r>
            <a:r>
              <a:rPr lang="tr-TR" sz="3000" dirty="0" err="1"/>
              <a:t>vaskülit</a:t>
            </a:r>
            <a:r>
              <a:rPr lang="tr-TR" sz="3000" dirty="0"/>
              <a:t> açısından bakılan parametreler de </a:t>
            </a:r>
            <a:r>
              <a:rPr lang="tr-TR" sz="3000" i="1" dirty="0">
                <a:solidFill>
                  <a:srgbClr val="FF0000"/>
                </a:solidFill>
              </a:rPr>
              <a:t>negatif</a:t>
            </a:r>
          </a:p>
          <a:p>
            <a:pPr lvl="1"/>
            <a:r>
              <a:rPr lang="tr-TR" sz="2600" dirty="0"/>
              <a:t>NMDA-R, AMPA-R1 Ab, AMPA-R2 Ab, CASPER, Abu LGI1, GAD Ab, CEA, CA 125, CA 19-9, CA 15-3, CA 72-4, laktat, </a:t>
            </a:r>
            <a:r>
              <a:rPr lang="tr-TR" sz="2600" dirty="0" err="1"/>
              <a:t>piruvat</a:t>
            </a:r>
            <a:r>
              <a:rPr lang="tr-TR" sz="2600" dirty="0"/>
              <a:t>, amonyak, lupus antikoagülanı, protein C, protein S, ANA, ANCA, p-ANCA, </a:t>
            </a:r>
            <a:r>
              <a:rPr lang="tr-TR" sz="2600" dirty="0" err="1"/>
              <a:t>antikardiyolipin</a:t>
            </a:r>
            <a:r>
              <a:rPr lang="tr-TR" sz="2600" dirty="0"/>
              <a:t> antikorları, anti-</a:t>
            </a:r>
            <a:r>
              <a:rPr lang="tr-TR" sz="2600" dirty="0" err="1"/>
              <a:t>Ro</a:t>
            </a:r>
            <a:r>
              <a:rPr lang="tr-TR" sz="2600" dirty="0"/>
              <a:t>, anti-La, anti-</a:t>
            </a:r>
            <a:r>
              <a:rPr lang="tr-TR" sz="2600" dirty="0" err="1"/>
              <a:t>dsDNA</a:t>
            </a:r>
            <a:endParaRPr lang="tr-TR" sz="2600" dirty="0"/>
          </a:p>
          <a:p>
            <a:pPr marL="457200" lvl="1" indent="0">
              <a:buNone/>
            </a:pPr>
            <a:endParaRPr lang="tr-TR" sz="2600" dirty="0"/>
          </a:p>
          <a:p>
            <a:r>
              <a:rPr lang="tr-TR" b="1" dirty="0">
                <a:solidFill>
                  <a:srgbClr val="FF0000"/>
                </a:solidFill>
              </a:rPr>
              <a:t>HASHİMOTO ENSEFALOPATİSİ</a:t>
            </a:r>
          </a:p>
        </p:txBody>
      </p:sp>
    </p:spTree>
    <p:extLst>
      <p:ext uri="{BB962C8B-B14F-4D97-AF65-F5344CB8AC3E}">
        <p14:creationId xmlns:p14="http://schemas.microsoft.com/office/powerpoint/2010/main" val="330802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3AFC89-2320-C7A1-5ADA-0E07673BC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HASHİMOTO ENSEFALOPATİSİ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1C16C9-7709-F2B9-8FA9-017AF1AE0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Nadir görülen bir hastalıktır</a:t>
            </a:r>
          </a:p>
          <a:p>
            <a:r>
              <a:rPr lang="tr-TR" sz="2800" dirty="0"/>
              <a:t>Anti-tiroid </a:t>
            </a:r>
            <a:r>
              <a:rPr lang="tr-TR" sz="2800" dirty="0" err="1"/>
              <a:t>otoantikorları</a:t>
            </a:r>
            <a:r>
              <a:rPr lang="tr-TR" sz="2800" dirty="0"/>
              <a:t> ile ilişkili</a:t>
            </a:r>
          </a:p>
          <a:p>
            <a:r>
              <a:rPr lang="tr-TR" sz="2800" dirty="0" err="1"/>
              <a:t>Median</a:t>
            </a:r>
            <a:r>
              <a:rPr lang="tr-TR" sz="2800" dirty="0"/>
              <a:t> görülme ​​yaşı 44, kadın erkek oranı 4:1</a:t>
            </a:r>
          </a:p>
          <a:p>
            <a:r>
              <a:rPr lang="tr-TR" sz="2800" dirty="0"/>
              <a:t>Klinik; serebral </a:t>
            </a:r>
            <a:r>
              <a:rPr lang="tr-TR" sz="2800" dirty="0" err="1"/>
              <a:t>iskemi</a:t>
            </a:r>
            <a:r>
              <a:rPr lang="tr-TR" sz="2800" dirty="0"/>
              <a:t> benzeri ataklar, nöbetler, psikoz ve bozulmuş bilinç veya gizli depresyon, tremor, </a:t>
            </a:r>
            <a:r>
              <a:rPr lang="tr-TR" sz="2800" dirty="0" err="1"/>
              <a:t>seyirmeler</a:t>
            </a:r>
            <a:r>
              <a:rPr lang="tr-TR" sz="2800" dirty="0"/>
              <a:t> ve bilişsel bozukluklar</a:t>
            </a:r>
          </a:p>
          <a:p>
            <a:r>
              <a:rPr lang="tr-TR" sz="2800" dirty="0"/>
              <a:t>TSH seviyeleri değişken</a:t>
            </a:r>
          </a:p>
          <a:p>
            <a:r>
              <a:rPr lang="tr-TR" sz="2800" dirty="0"/>
              <a:t>BOS’ da protein seviyeleri genellikle hücre olmadan yükselmiştir. </a:t>
            </a:r>
          </a:p>
          <a:p>
            <a:r>
              <a:rPr lang="tr-TR" sz="2800" dirty="0"/>
              <a:t>EEG’ de </a:t>
            </a:r>
            <a:r>
              <a:rPr lang="tr-TR" sz="2800" dirty="0" err="1"/>
              <a:t>nonspesifik</a:t>
            </a:r>
            <a:r>
              <a:rPr lang="tr-TR" sz="2800" dirty="0"/>
              <a:t> elektrofizyolojik bulgular</a:t>
            </a:r>
          </a:p>
        </p:txBody>
      </p:sp>
    </p:spTree>
    <p:extLst>
      <p:ext uri="{BB962C8B-B14F-4D97-AF65-F5344CB8AC3E}">
        <p14:creationId xmlns:p14="http://schemas.microsoft.com/office/powerpoint/2010/main" val="322802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6A7BC7-A313-573C-5711-89C8BFDBA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HASHİMOTO ENSEFALOPATİSİ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9E1D085-49A6-18D0-52A8-E7AC1AF27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Akut nörolojik semptomlarla başvuran olgularda diğer tanıları ekarte etmek ve bu özel hastalığı akılda tutmak önemlidir</a:t>
            </a:r>
          </a:p>
          <a:p>
            <a:r>
              <a:rPr lang="tr-TR" sz="2800" dirty="0"/>
              <a:t>Steroid tedavisine iyi yanıt alınabilir</a:t>
            </a:r>
          </a:p>
          <a:p>
            <a:r>
              <a:rPr lang="tr-TR" sz="2800" dirty="0"/>
              <a:t>Cevapsız olgularda plazmaferez bir seçenek</a:t>
            </a:r>
          </a:p>
          <a:p>
            <a:pPr marL="0" indent="0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0907681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6A7BC7-A313-573C-5711-89C8BFDBA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OLGU 8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9E1D085-49A6-18D0-52A8-E7AC1AF27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L-T4 dozu artırıldı</a:t>
            </a:r>
          </a:p>
          <a:p>
            <a:r>
              <a:rPr lang="tr-TR" sz="2800" dirty="0"/>
              <a:t>Tedaviye M</a:t>
            </a:r>
            <a:r>
              <a:rPr lang="en-US" sz="2800" dirty="0" err="1"/>
              <a:t>ethylprednisolon</a:t>
            </a:r>
            <a:r>
              <a:rPr lang="en-US" sz="2800" dirty="0"/>
              <a:t> 1mg/kg/</a:t>
            </a:r>
            <a:r>
              <a:rPr lang="tr-TR" sz="2800" dirty="0"/>
              <a:t>gün eklendi</a:t>
            </a:r>
            <a:r>
              <a:rPr lang="en-US" sz="2800" dirty="0"/>
              <a:t>. </a:t>
            </a:r>
            <a:endParaRPr lang="tr-TR" sz="2800" dirty="0"/>
          </a:p>
          <a:p>
            <a:r>
              <a:rPr lang="tr-TR" sz="2800" dirty="0"/>
              <a:t>15 gün içinde klinik bulgularda belirgin olarak düzelme sağlandı</a:t>
            </a:r>
          </a:p>
        </p:txBody>
      </p:sp>
    </p:spTree>
    <p:extLst>
      <p:ext uri="{BB962C8B-B14F-4D97-AF65-F5344CB8AC3E}">
        <p14:creationId xmlns:p14="http://schemas.microsoft.com/office/powerpoint/2010/main" val="20361642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urumsal yeni yıl mesajları 2022! İş arkadaşlarına, patrona, şirket içi  arkadaşa yılbaşı mesajları - Yaşam Haberleri">
            <a:extLst>
              <a:ext uri="{FF2B5EF4-FFF2-40B4-BE49-F238E27FC236}">
                <a16:creationId xmlns:a16="http://schemas.microsoft.com/office/drawing/2014/main" id="{EA0F36BC-FA52-595C-188C-833F3C09E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842" y="-84221"/>
            <a:ext cx="7832558" cy="6858000"/>
          </a:xfrm>
          <a:prstGeom prst="rect">
            <a:avLst/>
          </a:prstGeom>
          <a:noFill/>
          <a:effectLst>
            <a:softEdge rad="482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869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2377</TotalTime>
  <Words>2815</Words>
  <Application>Microsoft Office PowerPoint</Application>
  <PresentationFormat>Geniş ekran</PresentationFormat>
  <Paragraphs>370</Paragraphs>
  <Slides>49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49</vt:i4>
      </vt:variant>
    </vt:vector>
  </HeadingPairs>
  <TitlesOfParts>
    <vt:vector size="56" baseType="lpstr">
      <vt:lpstr>Arial</vt:lpstr>
      <vt:lpstr>Calibri</vt:lpstr>
      <vt:lpstr>Calibri Light</vt:lpstr>
      <vt:lpstr>Wingdings</vt:lpstr>
      <vt:lpstr>Wingdings 3</vt:lpstr>
      <vt:lpstr>Office Teması</vt:lpstr>
      <vt:lpstr>Ofis Teması</vt:lpstr>
      <vt:lpstr>ANKARA ŞEHİR İÇ HASTALIKLARI-VAKALARLA ENDOKRİN GÜNÜ- 25.12.2022  KRONİK OTOİMMÜN TİROİDİTE  VAKALARLA YAKLAŞIM</vt:lpstr>
      <vt:lpstr>KRONİK OTOİMMÜN TİROİDİT</vt:lpstr>
      <vt:lpstr>HİSTOPATOLOJİ</vt:lpstr>
      <vt:lpstr>KRONİK OTOİMMÜN TİROİDİT</vt:lpstr>
      <vt:lpstr>ETİYOLOJİ</vt:lpstr>
      <vt:lpstr>TANI</vt:lpstr>
      <vt:lpstr>ULTRASONOGRAFİ</vt:lpstr>
      <vt:lpstr>PowerPoint Sunusu</vt:lpstr>
      <vt:lpstr>TEDAVİ</vt:lpstr>
      <vt:lpstr>KİMİ TEDAVİ EDELİM?</vt:lpstr>
      <vt:lpstr>TEDAVİ</vt:lpstr>
      <vt:lpstr>OLGU 1</vt:lpstr>
      <vt:lpstr>TEDAVİ</vt:lpstr>
      <vt:lpstr>PowerPoint Sunusu</vt:lpstr>
      <vt:lpstr>OLGU 2</vt:lpstr>
      <vt:lpstr>TEDAVİ</vt:lpstr>
      <vt:lpstr>PowerPoint Sunusu</vt:lpstr>
      <vt:lpstr>OLGU 3</vt:lpstr>
      <vt:lpstr>OLGU 4</vt:lpstr>
      <vt:lpstr>PowerPoint Sunusu</vt:lpstr>
      <vt:lpstr>OLGU 5</vt:lpstr>
      <vt:lpstr>TEDAVİ</vt:lpstr>
      <vt:lpstr>PowerPoint Sunusu</vt:lpstr>
      <vt:lpstr>OLGU 6</vt:lpstr>
      <vt:lpstr>PowerPoint Sunusu</vt:lpstr>
      <vt:lpstr>OLGU 7</vt:lpstr>
      <vt:lpstr>PowerPoint Sunusu</vt:lpstr>
      <vt:lpstr>PowerPoint Sunusu</vt:lpstr>
      <vt:lpstr>TEDAVİ</vt:lpstr>
      <vt:lpstr>PowerPoint Sunusu</vt:lpstr>
      <vt:lpstr>TEDAVİ</vt:lpstr>
      <vt:lpstr>TEDAVİ</vt:lpstr>
      <vt:lpstr>PRİMER TİROİD LENFOMASI</vt:lpstr>
      <vt:lpstr>ETİYOLOJİ</vt:lpstr>
      <vt:lpstr>HİSTOLOJİK SUBTİPLER</vt:lpstr>
      <vt:lpstr>KLİNİK</vt:lpstr>
      <vt:lpstr>EVRELEME</vt:lpstr>
      <vt:lpstr>LABORATUAR</vt:lpstr>
      <vt:lpstr>GÖRÜNTÜLEME</vt:lpstr>
      <vt:lpstr>TEDAVİ</vt:lpstr>
      <vt:lpstr>PROGNOZ</vt:lpstr>
      <vt:lpstr>OLGU 8</vt:lpstr>
      <vt:lpstr>OLGU 8</vt:lpstr>
      <vt:lpstr>EEG</vt:lpstr>
      <vt:lpstr>LABORATUAR</vt:lpstr>
      <vt:lpstr>HASHİMOTO ENSEFALOPATİSİ</vt:lpstr>
      <vt:lpstr>HASHİMOTO ENSEFALOPATİSİ</vt:lpstr>
      <vt:lpstr>OLGU 8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reyhanersoy@outlook.com</dc:creator>
  <cp:lastModifiedBy>reyhanersoy@outlook.com</cp:lastModifiedBy>
  <cp:revision>49</cp:revision>
  <dcterms:created xsi:type="dcterms:W3CDTF">2022-12-19T17:55:10Z</dcterms:created>
  <dcterms:modified xsi:type="dcterms:W3CDTF">2022-12-25T11:18:40Z</dcterms:modified>
</cp:coreProperties>
</file>