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47" r:id="rId3"/>
    <p:sldId id="463" r:id="rId4"/>
    <p:sldId id="448" r:id="rId5"/>
    <p:sldId id="450" r:id="rId6"/>
    <p:sldId id="427" r:id="rId7"/>
    <p:sldId id="259" r:id="rId8"/>
    <p:sldId id="257" r:id="rId9"/>
    <p:sldId id="261" r:id="rId10"/>
    <p:sldId id="394" r:id="rId11"/>
    <p:sldId id="260" r:id="rId12"/>
    <p:sldId id="407" r:id="rId13"/>
    <p:sldId id="404" r:id="rId14"/>
    <p:sldId id="258" r:id="rId15"/>
    <p:sldId id="409" r:id="rId16"/>
    <p:sldId id="452" r:id="rId17"/>
    <p:sldId id="410" r:id="rId18"/>
    <p:sldId id="395" r:id="rId19"/>
    <p:sldId id="425" r:id="rId20"/>
    <p:sldId id="412" r:id="rId21"/>
    <p:sldId id="458" r:id="rId22"/>
    <p:sldId id="460" r:id="rId23"/>
    <p:sldId id="462" r:id="rId24"/>
    <p:sldId id="461" r:id="rId25"/>
    <p:sldId id="456" r:id="rId26"/>
    <p:sldId id="453" r:id="rId27"/>
    <p:sldId id="311" r:id="rId28"/>
    <p:sldId id="310" r:id="rId29"/>
    <p:sldId id="434" r:id="rId30"/>
    <p:sldId id="275" r:id="rId31"/>
    <p:sldId id="312" r:id="rId32"/>
    <p:sldId id="390" r:id="rId33"/>
    <p:sldId id="278" r:id="rId34"/>
    <p:sldId id="435" r:id="rId35"/>
    <p:sldId id="279" r:id="rId36"/>
    <p:sldId id="415" r:id="rId37"/>
    <p:sldId id="280" r:id="rId38"/>
    <p:sldId id="396" r:id="rId39"/>
    <p:sldId id="416" r:id="rId40"/>
    <p:sldId id="417" r:id="rId41"/>
    <p:sldId id="436" r:id="rId42"/>
    <p:sldId id="437" r:id="rId43"/>
    <p:sldId id="432" r:id="rId44"/>
    <p:sldId id="464" r:id="rId45"/>
    <p:sldId id="281" r:id="rId46"/>
    <p:sldId id="282" r:id="rId47"/>
    <p:sldId id="438" r:id="rId48"/>
    <p:sldId id="283" r:id="rId49"/>
    <p:sldId id="439" r:id="rId50"/>
    <p:sldId id="284" r:id="rId51"/>
    <p:sldId id="440" r:id="rId52"/>
    <p:sldId id="285" r:id="rId53"/>
    <p:sldId id="286" r:id="rId54"/>
    <p:sldId id="287" r:id="rId55"/>
    <p:sldId id="393" r:id="rId56"/>
    <p:sldId id="441" r:id="rId57"/>
    <p:sldId id="288" r:id="rId58"/>
    <p:sldId id="289" r:id="rId59"/>
    <p:sldId id="421" r:id="rId60"/>
    <p:sldId id="442" r:id="rId61"/>
    <p:sldId id="290" r:id="rId62"/>
    <p:sldId id="443" r:id="rId63"/>
    <p:sldId id="291" r:id="rId64"/>
    <p:sldId id="419" r:id="rId65"/>
    <p:sldId id="292" r:id="rId66"/>
    <p:sldId id="293" r:id="rId67"/>
    <p:sldId id="298" r:id="rId68"/>
    <p:sldId id="303" r:id="rId69"/>
    <p:sldId id="444" r:id="rId70"/>
    <p:sldId id="294" r:id="rId71"/>
    <p:sldId id="295" r:id="rId72"/>
    <p:sldId id="445" r:id="rId73"/>
    <p:sldId id="296" r:id="rId74"/>
    <p:sldId id="297" r:id="rId75"/>
    <p:sldId id="299" r:id="rId76"/>
    <p:sldId id="304" r:id="rId77"/>
    <p:sldId id="305" r:id="rId78"/>
    <p:sldId id="465" r:id="rId79"/>
    <p:sldId id="397" r:id="rId80"/>
    <p:sldId id="398" r:id="rId81"/>
    <p:sldId id="455" r:id="rId82"/>
    <p:sldId id="399" r:id="rId83"/>
    <p:sldId id="454" r:id="rId84"/>
    <p:sldId id="309" r:id="rId85"/>
    <p:sldId id="400" r:id="rId86"/>
    <p:sldId id="466" r:id="rId8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Koyu Stil 2 - Vurgu 5/Vurgu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0" d="100"/>
          <a:sy n="70" d="100"/>
        </p:scale>
        <p:origin x="7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B8284D-74D3-48C6-ABBC-2382A716F3C1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87A5B0F1-66E9-44AF-BB8C-4F2B858F04DA}">
      <dgm:prSet phldrT="[Metin]"/>
      <dgm:spPr/>
      <dgm:t>
        <a:bodyPr/>
        <a:lstStyle/>
        <a:p>
          <a:r>
            <a:rPr lang="tr-TR" b="1" dirty="0"/>
            <a:t>1822</a:t>
          </a:r>
        </a:p>
        <a:p>
          <a:r>
            <a:rPr lang="tr-TR" dirty="0" err="1"/>
            <a:t>Astley</a:t>
          </a:r>
          <a:r>
            <a:rPr lang="tr-TR" dirty="0"/>
            <a:t> </a:t>
          </a:r>
          <a:r>
            <a:rPr lang="tr-TR" dirty="0" err="1"/>
            <a:t>Paston</a:t>
          </a:r>
          <a:r>
            <a:rPr lang="tr-TR" dirty="0"/>
            <a:t> Cooper</a:t>
          </a:r>
        </a:p>
        <a:p>
          <a:r>
            <a:rPr lang="tr-TR" dirty="0"/>
            <a:t>Anormal kemik ve kırıklar arasında bir ilişkiye dikkat çeker</a:t>
          </a:r>
        </a:p>
      </dgm:t>
    </dgm:pt>
    <dgm:pt modelId="{6DC1A8D9-2CEA-42AE-998A-C65C7778FB05}" type="parTrans" cxnId="{7F10C216-9C18-4E90-8E35-02B8ECEF9FBE}">
      <dgm:prSet/>
      <dgm:spPr/>
      <dgm:t>
        <a:bodyPr/>
        <a:lstStyle/>
        <a:p>
          <a:endParaRPr lang="tr-TR"/>
        </a:p>
      </dgm:t>
    </dgm:pt>
    <dgm:pt modelId="{D8C1062A-224A-407B-A3E2-52A26A86C6FE}" type="sibTrans" cxnId="{7F10C216-9C18-4E90-8E35-02B8ECEF9FBE}">
      <dgm:prSet/>
      <dgm:spPr/>
      <dgm:t>
        <a:bodyPr/>
        <a:lstStyle/>
        <a:p>
          <a:endParaRPr lang="tr-TR"/>
        </a:p>
      </dgm:t>
    </dgm:pt>
    <dgm:pt modelId="{227070B1-5BBA-471A-939C-D4CBFD7315E6}">
      <dgm:prSet phldrT="[Metin]"/>
      <dgm:spPr/>
      <dgm:t>
        <a:bodyPr/>
        <a:lstStyle/>
        <a:p>
          <a:r>
            <a:rPr lang="tr-TR" b="1" dirty="0"/>
            <a:t>1835</a:t>
          </a:r>
        </a:p>
        <a:p>
          <a:r>
            <a:rPr lang="tr-TR" dirty="0" err="1"/>
            <a:t>Lobstein</a:t>
          </a:r>
          <a:endParaRPr lang="tr-TR" dirty="0"/>
        </a:p>
        <a:p>
          <a:r>
            <a:rPr lang="tr-TR" dirty="0"/>
            <a:t>İlk defa Osteoporoz terimini kullanılır</a:t>
          </a:r>
        </a:p>
      </dgm:t>
    </dgm:pt>
    <dgm:pt modelId="{D51B1992-8D43-4CD3-8321-91A56EE939E7}" type="parTrans" cxnId="{3A3C5C0D-7E72-4B63-99D8-72EBA5C86978}">
      <dgm:prSet/>
      <dgm:spPr/>
      <dgm:t>
        <a:bodyPr/>
        <a:lstStyle/>
        <a:p>
          <a:endParaRPr lang="tr-TR"/>
        </a:p>
      </dgm:t>
    </dgm:pt>
    <dgm:pt modelId="{FB2CC1FE-60AE-4EEF-AA13-ABFF583E93B9}" type="sibTrans" cxnId="{3A3C5C0D-7E72-4B63-99D8-72EBA5C86978}">
      <dgm:prSet/>
      <dgm:spPr/>
      <dgm:t>
        <a:bodyPr/>
        <a:lstStyle/>
        <a:p>
          <a:endParaRPr lang="tr-TR"/>
        </a:p>
      </dgm:t>
    </dgm:pt>
    <dgm:pt modelId="{DFC2EA82-35A8-4C9C-AA0E-7784D9DD514F}">
      <dgm:prSet phldrT="[Metin]"/>
      <dgm:spPr/>
      <dgm:t>
        <a:bodyPr/>
        <a:lstStyle/>
        <a:p>
          <a:r>
            <a:rPr lang="tr-TR" b="1" dirty="0"/>
            <a:t>1941</a:t>
          </a:r>
        </a:p>
        <a:p>
          <a:r>
            <a:rPr lang="tr-TR" dirty="0"/>
            <a:t>Fuller </a:t>
          </a:r>
          <a:r>
            <a:rPr lang="tr-TR" dirty="0" err="1"/>
            <a:t>Albright</a:t>
          </a:r>
          <a:r>
            <a:rPr lang="tr-TR" dirty="0"/>
            <a:t> </a:t>
          </a:r>
          <a:r>
            <a:rPr lang="tr-TR" dirty="0" err="1"/>
            <a:t>over</a:t>
          </a:r>
          <a:r>
            <a:rPr lang="tr-TR" dirty="0"/>
            <a:t> fonksiyon kaybı sonrası omurga kırığı gelişen kadın olgular  bildirir</a:t>
          </a:r>
        </a:p>
      </dgm:t>
    </dgm:pt>
    <dgm:pt modelId="{A6C5EE52-7BD9-4EE4-A3B3-F86C5811038E}" type="parTrans" cxnId="{CFE170A4-BB9C-4C30-B39F-A0C6D7D99EEA}">
      <dgm:prSet/>
      <dgm:spPr/>
      <dgm:t>
        <a:bodyPr/>
        <a:lstStyle/>
        <a:p>
          <a:endParaRPr lang="tr-TR"/>
        </a:p>
      </dgm:t>
    </dgm:pt>
    <dgm:pt modelId="{4493AFFE-5BEA-4726-A01F-D64B1CAD1E0E}" type="sibTrans" cxnId="{CFE170A4-BB9C-4C30-B39F-A0C6D7D99EEA}">
      <dgm:prSet/>
      <dgm:spPr/>
      <dgm:t>
        <a:bodyPr/>
        <a:lstStyle/>
        <a:p>
          <a:endParaRPr lang="tr-TR"/>
        </a:p>
      </dgm:t>
    </dgm:pt>
    <dgm:pt modelId="{E4F676AA-C32C-4BBE-9226-C028CB892917}" type="pres">
      <dgm:prSet presAssocID="{9DB8284D-74D3-48C6-ABBC-2382A716F3C1}" presName="Name0" presStyleCnt="0">
        <dgm:presLayoutVars>
          <dgm:dir/>
          <dgm:resizeHandles val="exact"/>
        </dgm:presLayoutVars>
      </dgm:prSet>
      <dgm:spPr/>
    </dgm:pt>
    <dgm:pt modelId="{8E9CC532-7EE2-40D2-87FA-38C09A024461}" type="pres">
      <dgm:prSet presAssocID="{9DB8284D-74D3-48C6-ABBC-2382A716F3C1}" presName="arrow" presStyleLbl="bgShp" presStyleIdx="0" presStyleCnt="1"/>
      <dgm:spPr/>
    </dgm:pt>
    <dgm:pt modelId="{807401AC-69E1-48BB-A90A-95E410ECED87}" type="pres">
      <dgm:prSet presAssocID="{9DB8284D-74D3-48C6-ABBC-2382A716F3C1}" presName="points" presStyleCnt="0"/>
      <dgm:spPr/>
    </dgm:pt>
    <dgm:pt modelId="{D885F47D-8F89-42A2-8BC8-9664A2CA9FEF}" type="pres">
      <dgm:prSet presAssocID="{87A5B0F1-66E9-44AF-BB8C-4F2B858F04DA}" presName="compositeA" presStyleCnt="0"/>
      <dgm:spPr/>
    </dgm:pt>
    <dgm:pt modelId="{267B1379-0DFE-4269-B42F-B19A91685B07}" type="pres">
      <dgm:prSet presAssocID="{87A5B0F1-66E9-44AF-BB8C-4F2B858F04DA}" presName="textA" presStyleLbl="revTx" presStyleIdx="0" presStyleCnt="3">
        <dgm:presLayoutVars>
          <dgm:bulletEnabled val="1"/>
        </dgm:presLayoutVars>
      </dgm:prSet>
      <dgm:spPr/>
    </dgm:pt>
    <dgm:pt modelId="{EE392F43-1149-4E57-AC60-39AE04561EE3}" type="pres">
      <dgm:prSet presAssocID="{87A5B0F1-66E9-44AF-BB8C-4F2B858F04DA}" presName="circleA" presStyleLbl="node1" presStyleIdx="0" presStyleCnt="3"/>
      <dgm:spPr/>
    </dgm:pt>
    <dgm:pt modelId="{377EABA3-80C1-4436-909B-655DBB535292}" type="pres">
      <dgm:prSet presAssocID="{87A5B0F1-66E9-44AF-BB8C-4F2B858F04DA}" presName="spaceA" presStyleCnt="0"/>
      <dgm:spPr/>
    </dgm:pt>
    <dgm:pt modelId="{93FE81AA-03CC-4E6F-A316-83B29F344001}" type="pres">
      <dgm:prSet presAssocID="{D8C1062A-224A-407B-A3E2-52A26A86C6FE}" presName="space" presStyleCnt="0"/>
      <dgm:spPr/>
    </dgm:pt>
    <dgm:pt modelId="{187D560E-F26E-4534-AB10-B363C43DAFE7}" type="pres">
      <dgm:prSet presAssocID="{227070B1-5BBA-471A-939C-D4CBFD7315E6}" presName="compositeB" presStyleCnt="0"/>
      <dgm:spPr/>
    </dgm:pt>
    <dgm:pt modelId="{FD879970-8B70-4F37-A231-3753AE0228E7}" type="pres">
      <dgm:prSet presAssocID="{227070B1-5BBA-471A-939C-D4CBFD7315E6}" presName="textB" presStyleLbl="revTx" presStyleIdx="1" presStyleCnt="3">
        <dgm:presLayoutVars>
          <dgm:bulletEnabled val="1"/>
        </dgm:presLayoutVars>
      </dgm:prSet>
      <dgm:spPr/>
    </dgm:pt>
    <dgm:pt modelId="{7CD88341-E2E6-4374-ADE9-D186E6AB3431}" type="pres">
      <dgm:prSet presAssocID="{227070B1-5BBA-471A-939C-D4CBFD7315E6}" presName="circleB" presStyleLbl="node1" presStyleIdx="1" presStyleCnt="3"/>
      <dgm:spPr/>
    </dgm:pt>
    <dgm:pt modelId="{1ABEBFDD-9C1A-4EBA-816D-71C90015D050}" type="pres">
      <dgm:prSet presAssocID="{227070B1-5BBA-471A-939C-D4CBFD7315E6}" presName="spaceB" presStyleCnt="0"/>
      <dgm:spPr/>
    </dgm:pt>
    <dgm:pt modelId="{8D2F3753-FA49-4708-9E15-62C66A657E94}" type="pres">
      <dgm:prSet presAssocID="{FB2CC1FE-60AE-4EEF-AA13-ABFF583E93B9}" presName="space" presStyleCnt="0"/>
      <dgm:spPr/>
    </dgm:pt>
    <dgm:pt modelId="{907EAD16-EB67-4EBD-BBCD-B272B50317B6}" type="pres">
      <dgm:prSet presAssocID="{DFC2EA82-35A8-4C9C-AA0E-7784D9DD514F}" presName="compositeA" presStyleCnt="0"/>
      <dgm:spPr/>
    </dgm:pt>
    <dgm:pt modelId="{91E58194-DBDF-4AAD-AD74-3CCA020D1661}" type="pres">
      <dgm:prSet presAssocID="{DFC2EA82-35A8-4C9C-AA0E-7784D9DD514F}" presName="textA" presStyleLbl="revTx" presStyleIdx="2" presStyleCnt="3">
        <dgm:presLayoutVars>
          <dgm:bulletEnabled val="1"/>
        </dgm:presLayoutVars>
      </dgm:prSet>
      <dgm:spPr/>
    </dgm:pt>
    <dgm:pt modelId="{269F46DE-71DF-4948-9ADF-315B2CA17F8D}" type="pres">
      <dgm:prSet presAssocID="{DFC2EA82-35A8-4C9C-AA0E-7784D9DD514F}" presName="circleA" presStyleLbl="node1" presStyleIdx="2" presStyleCnt="3"/>
      <dgm:spPr/>
    </dgm:pt>
    <dgm:pt modelId="{C0707230-EF04-46CC-B992-40A4D14E1D73}" type="pres">
      <dgm:prSet presAssocID="{DFC2EA82-35A8-4C9C-AA0E-7784D9DD514F}" presName="spaceA" presStyleCnt="0"/>
      <dgm:spPr/>
    </dgm:pt>
  </dgm:ptLst>
  <dgm:cxnLst>
    <dgm:cxn modelId="{3A3C5C0D-7E72-4B63-99D8-72EBA5C86978}" srcId="{9DB8284D-74D3-48C6-ABBC-2382A716F3C1}" destId="{227070B1-5BBA-471A-939C-D4CBFD7315E6}" srcOrd="1" destOrd="0" parTransId="{D51B1992-8D43-4CD3-8321-91A56EE939E7}" sibTransId="{FB2CC1FE-60AE-4EEF-AA13-ABFF583E93B9}"/>
    <dgm:cxn modelId="{7F10C216-9C18-4E90-8E35-02B8ECEF9FBE}" srcId="{9DB8284D-74D3-48C6-ABBC-2382A716F3C1}" destId="{87A5B0F1-66E9-44AF-BB8C-4F2B858F04DA}" srcOrd="0" destOrd="0" parTransId="{6DC1A8D9-2CEA-42AE-998A-C65C7778FB05}" sibTransId="{D8C1062A-224A-407B-A3E2-52A26A86C6FE}"/>
    <dgm:cxn modelId="{7F0B7919-D4CA-443B-8460-67050CDE43FF}" type="presOf" srcId="{227070B1-5BBA-471A-939C-D4CBFD7315E6}" destId="{FD879970-8B70-4F37-A231-3753AE0228E7}" srcOrd="0" destOrd="0" presId="urn:microsoft.com/office/officeart/2005/8/layout/hProcess11"/>
    <dgm:cxn modelId="{54274362-DED5-491E-B843-5713D8893B7B}" type="presOf" srcId="{87A5B0F1-66E9-44AF-BB8C-4F2B858F04DA}" destId="{267B1379-0DFE-4269-B42F-B19A91685B07}" srcOrd="0" destOrd="0" presId="urn:microsoft.com/office/officeart/2005/8/layout/hProcess11"/>
    <dgm:cxn modelId="{97311247-8F26-4CCD-BFF7-2065AB147155}" type="presOf" srcId="{DFC2EA82-35A8-4C9C-AA0E-7784D9DD514F}" destId="{91E58194-DBDF-4AAD-AD74-3CCA020D1661}" srcOrd="0" destOrd="0" presId="urn:microsoft.com/office/officeart/2005/8/layout/hProcess11"/>
    <dgm:cxn modelId="{9225ED4E-0FD3-43F9-B5CB-1D1A9994DA12}" type="presOf" srcId="{9DB8284D-74D3-48C6-ABBC-2382A716F3C1}" destId="{E4F676AA-C32C-4BBE-9226-C028CB892917}" srcOrd="0" destOrd="0" presId="urn:microsoft.com/office/officeart/2005/8/layout/hProcess11"/>
    <dgm:cxn modelId="{CFE170A4-BB9C-4C30-B39F-A0C6D7D99EEA}" srcId="{9DB8284D-74D3-48C6-ABBC-2382A716F3C1}" destId="{DFC2EA82-35A8-4C9C-AA0E-7784D9DD514F}" srcOrd="2" destOrd="0" parTransId="{A6C5EE52-7BD9-4EE4-A3B3-F86C5811038E}" sibTransId="{4493AFFE-5BEA-4726-A01F-D64B1CAD1E0E}"/>
    <dgm:cxn modelId="{169C4412-A492-4FED-9B96-47207914870C}" type="presParOf" srcId="{E4F676AA-C32C-4BBE-9226-C028CB892917}" destId="{8E9CC532-7EE2-40D2-87FA-38C09A024461}" srcOrd="0" destOrd="0" presId="urn:microsoft.com/office/officeart/2005/8/layout/hProcess11"/>
    <dgm:cxn modelId="{4B70F43C-BE4D-4F02-B4A5-9C137A376505}" type="presParOf" srcId="{E4F676AA-C32C-4BBE-9226-C028CB892917}" destId="{807401AC-69E1-48BB-A90A-95E410ECED87}" srcOrd="1" destOrd="0" presId="urn:microsoft.com/office/officeart/2005/8/layout/hProcess11"/>
    <dgm:cxn modelId="{4F7041E8-01D7-4E26-A87A-970EA217D82D}" type="presParOf" srcId="{807401AC-69E1-48BB-A90A-95E410ECED87}" destId="{D885F47D-8F89-42A2-8BC8-9664A2CA9FEF}" srcOrd="0" destOrd="0" presId="urn:microsoft.com/office/officeart/2005/8/layout/hProcess11"/>
    <dgm:cxn modelId="{9C50BAB7-C01E-4683-96A8-1540C3741A07}" type="presParOf" srcId="{D885F47D-8F89-42A2-8BC8-9664A2CA9FEF}" destId="{267B1379-0DFE-4269-B42F-B19A91685B07}" srcOrd="0" destOrd="0" presId="urn:microsoft.com/office/officeart/2005/8/layout/hProcess11"/>
    <dgm:cxn modelId="{B77A6927-04A2-4131-9A3E-B935300987B3}" type="presParOf" srcId="{D885F47D-8F89-42A2-8BC8-9664A2CA9FEF}" destId="{EE392F43-1149-4E57-AC60-39AE04561EE3}" srcOrd="1" destOrd="0" presId="urn:microsoft.com/office/officeart/2005/8/layout/hProcess11"/>
    <dgm:cxn modelId="{4F560895-5254-4D59-9DF5-7EACA559FF6E}" type="presParOf" srcId="{D885F47D-8F89-42A2-8BC8-9664A2CA9FEF}" destId="{377EABA3-80C1-4436-909B-655DBB535292}" srcOrd="2" destOrd="0" presId="urn:microsoft.com/office/officeart/2005/8/layout/hProcess11"/>
    <dgm:cxn modelId="{7AE0A8B4-017A-44E6-A6BB-DAF7817569DD}" type="presParOf" srcId="{807401AC-69E1-48BB-A90A-95E410ECED87}" destId="{93FE81AA-03CC-4E6F-A316-83B29F344001}" srcOrd="1" destOrd="0" presId="urn:microsoft.com/office/officeart/2005/8/layout/hProcess11"/>
    <dgm:cxn modelId="{3A19A63C-9922-4FAF-8FF5-70EDC3DF2B2C}" type="presParOf" srcId="{807401AC-69E1-48BB-A90A-95E410ECED87}" destId="{187D560E-F26E-4534-AB10-B363C43DAFE7}" srcOrd="2" destOrd="0" presId="urn:microsoft.com/office/officeart/2005/8/layout/hProcess11"/>
    <dgm:cxn modelId="{6DEAA871-44C2-4048-9F1C-DF29C71E13FF}" type="presParOf" srcId="{187D560E-F26E-4534-AB10-B363C43DAFE7}" destId="{FD879970-8B70-4F37-A231-3753AE0228E7}" srcOrd="0" destOrd="0" presId="urn:microsoft.com/office/officeart/2005/8/layout/hProcess11"/>
    <dgm:cxn modelId="{C0A192E2-ABB3-4408-9EA2-4F2B9D9EA0FE}" type="presParOf" srcId="{187D560E-F26E-4534-AB10-B363C43DAFE7}" destId="{7CD88341-E2E6-4374-ADE9-D186E6AB3431}" srcOrd="1" destOrd="0" presId="urn:microsoft.com/office/officeart/2005/8/layout/hProcess11"/>
    <dgm:cxn modelId="{4B61AF4D-3172-4C2B-A7AB-4C9FD881A0A7}" type="presParOf" srcId="{187D560E-F26E-4534-AB10-B363C43DAFE7}" destId="{1ABEBFDD-9C1A-4EBA-816D-71C90015D050}" srcOrd="2" destOrd="0" presId="urn:microsoft.com/office/officeart/2005/8/layout/hProcess11"/>
    <dgm:cxn modelId="{8DAAE362-C66E-4374-9F5F-E066C967288E}" type="presParOf" srcId="{807401AC-69E1-48BB-A90A-95E410ECED87}" destId="{8D2F3753-FA49-4708-9E15-62C66A657E94}" srcOrd="3" destOrd="0" presId="urn:microsoft.com/office/officeart/2005/8/layout/hProcess11"/>
    <dgm:cxn modelId="{AB61A010-6E75-4F99-B1AC-68D7385C3389}" type="presParOf" srcId="{807401AC-69E1-48BB-A90A-95E410ECED87}" destId="{907EAD16-EB67-4EBD-BBCD-B272B50317B6}" srcOrd="4" destOrd="0" presId="urn:microsoft.com/office/officeart/2005/8/layout/hProcess11"/>
    <dgm:cxn modelId="{22BAC7BD-191B-4B5C-8C64-348971099BAB}" type="presParOf" srcId="{907EAD16-EB67-4EBD-BBCD-B272B50317B6}" destId="{91E58194-DBDF-4AAD-AD74-3CCA020D1661}" srcOrd="0" destOrd="0" presId="urn:microsoft.com/office/officeart/2005/8/layout/hProcess11"/>
    <dgm:cxn modelId="{F781449A-B7AD-4F71-8A60-7626586D2DFC}" type="presParOf" srcId="{907EAD16-EB67-4EBD-BBCD-B272B50317B6}" destId="{269F46DE-71DF-4948-9ADF-315B2CA17F8D}" srcOrd="1" destOrd="0" presId="urn:microsoft.com/office/officeart/2005/8/layout/hProcess11"/>
    <dgm:cxn modelId="{DB75C0E0-1CD4-4A07-B23D-25DE0A17B7D0}" type="presParOf" srcId="{907EAD16-EB67-4EBD-BBCD-B272B50317B6}" destId="{C0707230-EF04-46CC-B992-40A4D14E1D73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3F40A7-39B1-4328-AAF1-5077BBAA6992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F869CB9-018B-437B-8B10-FB6370E93807}">
      <dgm:prSet phldrT="[Metin]" custT="1"/>
      <dgm:spPr/>
      <dgm:t>
        <a:bodyPr/>
        <a:lstStyle/>
        <a:p>
          <a:r>
            <a:rPr lang="tr-TR" sz="2000" dirty="0"/>
            <a:t>İskelete ait</a:t>
          </a:r>
          <a:r>
            <a:rPr lang="tr-TR" sz="2000" b="1" dirty="0"/>
            <a:t> sistemik </a:t>
          </a:r>
          <a:r>
            <a:rPr lang="tr-TR" sz="2000" dirty="0"/>
            <a:t>bir hastalıktır</a:t>
          </a:r>
        </a:p>
      </dgm:t>
    </dgm:pt>
    <dgm:pt modelId="{C82F20C0-3379-4B1C-9084-4B13F0556909}" type="parTrans" cxnId="{AB8A0ECD-5B86-4254-B15A-CD81586C7870}">
      <dgm:prSet/>
      <dgm:spPr/>
      <dgm:t>
        <a:bodyPr/>
        <a:lstStyle/>
        <a:p>
          <a:endParaRPr lang="tr-TR"/>
        </a:p>
      </dgm:t>
    </dgm:pt>
    <dgm:pt modelId="{60055A31-2602-410B-B3A6-CD55AFF0CB11}" type="sibTrans" cxnId="{AB8A0ECD-5B86-4254-B15A-CD81586C7870}">
      <dgm:prSet/>
      <dgm:spPr/>
      <dgm:t>
        <a:bodyPr/>
        <a:lstStyle/>
        <a:p>
          <a:endParaRPr lang="tr-TR"/>
        </a:p>
      </dgm:t>
    </dgm:pt>
    <dgm:pt modelId="{8CF25C64-6D27-4DE7-9B39-BD9ACDBC9BAD}">
      <dgm:prSet phldrT="[Metin]" custT="1"/>
      <dgm:spPr/>
      <dgm:t>
        <a:bodyPr/>
        <a:lstStyle/>
        <a:p>
          <a:r>
            <a:rPr lang="tr-TR" sz="2000" b="1" dirty="0" err="1"/>
            <a:t>Mikromimaride</a:t>
          </a:r>
          <a:r>
            <a:rPr lang="tr-TR" sz="2000" dirty="0"/>
            <a:t>  bozukluk</a:t>
          </a:r>
        </a:p>
      </dgm:t>
    </dgm:pt>
    <dgm:pt modelId="{6D25A96C-99D8-4214-B67A-A9CE1014987F}" type="parTrans" cxnId="{BB0D8618-F3B3-46A5-A07B-76017A84750F}">
      <dgm:prSet/>
      <dgm:spPr/>
      <dgm:t>
        <a:bodyPr/>
        <a:lstStyle/>
        <a:p>
          <a:endParaRPr lang="tr-TR"/>
        </a:p>
      </dgm:t>
    </dgm:pt>
    <dgm:pt modelId="{413B0756-897C-46D7-A944-5A5018D6650D}" type="sibTrans" cxnId="{BB0D8618-F3B3-46A5-A07B-76017A84750F}">
      <dgm:prSet/>
      <dgm:spPr/>
      <dgm:t>
        <a:bodyPr/>
        <a:lstStyle/>
        <a:p>
          <a:endParaRPr lang="tr-TR"/>
        </a:p>
      </dgm:t>
    </dgm:pt>
    <dgm:pt modelId="{557C0FAC-43DA-4465-852E-F287D1DA264C}">
      <dgm:prSet phldrT="[Metin]" phldr="1"/>
      <dgm:spPr/>
      <dgm:t>
        <a:bodyPr/>
        <a:lstStyle/>
        <a:p>
          <a:endParaRPr lang="tr-TR" dirty="0"/>
        </a:p>
      </dgm:t>
    </dgm:pt>
    <dgm:pt modelId="{97ADB675-ABDD-4BAF-9291-10E8622C222A}" type="parTrans" cxnId="{26D3D405-9BC5-4789-892D-EC278EC93983}">
      <dgm:prSet/>
      <dgm:spPr/>
      <dgm:t>
        <a:bodyPr/>
        <a:lstStyle/>
        <a:p>
          <a:endParaRPr lang="tr-TR"/>
        </a:p>
      </dgm:t>
    </dgm:pt>
    <dgm:pt modelId="{28C247DE-8E0C-4986-9950-F265C55659B1}" type="sibTrans" cxnId="{26D3D405-9BC5-4789-892D-EC278EC93983}">
      <dgm:prSet/>
      <dgm:spPr/>
      <dgm:t>
        <a:bodyPr/>
        <a:lstStyle/>
        <a:p>
          <a:endParaRPr lang="tr-TR"/>
        </a:p>
      </dgm:t>
    </dgm:pt>
    <dgm:pt modelId="{04DD5652-5216-45D4-B6B5-465502770DFD}">
      <dgm:prSet custT="1"/>
      <dgm:spPr/>
      <dgm:t>
        <a:bodyPr/>
        <a:lstStyle/>
        <a:p>
          <a:r>
            <a:rPr lang="tr-TR" sz="2000" dirty="0"/>
            <a:t>Düşük kemik yoğunluğu</a:t>
          </a:r>
        </a:p>
      </dgm:t>
    </dgm:pt>
    <dgm:pt modelId="{B3682354-02D6-4EBE-9BF8-64AEC494A55C}" type="parTrans" cxnId="{10D06FB7-0B95-4801-A473-F12081029AFF}">
      <dgm:prSet/>
      <dgm:spPr/>
      <dgm:t>
        <a:bodyPr/>
        <a:lstStyle/>
        <a:p>
          <a:endParaRPr lang="tr-TR"/>
        </a:p>
      </dgm:t>
    </dgm:pt>
    <dgm:pt modelId="{7A932843-6C46-4C7B-A972-5D4795430EFA}" type="sibTrans" cxnId="{10D06FB7-0B95-4801-A473-F12081029AFF}">
      <dgm:prSet/>
      <dgm:spPr/>
      <dgm:t>
        <a:bodyPr/>
        <a:lstStyle/>
        <a:p>
          <a:endParaRPr lang="tr-TR"/>
        </a:p>
      </dgm:t>
    </dgm:pt>
    <dgm:pt modelId="{CE504F52-0685-4470-88FC-595F9B145F59}">
      <dgm:prSet phldrT="[Metin]" custT="1"/>
      <dgm:spPr/>
      <dgm:t>
        <a:bodyPr/>
        <a:lstStyle/>
        <a:p>
          <a:r>
            <a:rPr lang="tr-TR" sz="2000" dirty="0"/>
            <a:t>Kemik kırılganlığında artış ve kemik kırıklarına  eğilim </a:t>
          </a:r>
        </a:p>
      </dgm:t>
    </dgm:pt>
    <dgm:pt modelId="{2AF50A63-01C7-4C51-9972-107432B635DF}" type="sibTrans" cxnId="{99CB23E5-4161-4F66-8313-1B75DE0DC37C}">
      <dgm:prSet/>
      <dgm:spPr/>
      <dgm:t>
        <a:bodyPr/>
        <a:lstStyle/>
        <a:p>
          <a:endParaRPr lang="tr-TR"/>
        </a:p>
      </dgm:t>
    </dgm:pt>
    <dgm:pt modelId="{C11EB8D0-0EA0-4C4E-BD49-8660C088B6A6}" type="parTrans" cxnId="{99CB23E5-4161-4F66-8313-1B75DE0DC37C}">
      <dgm:prSet/>
      <dgm:spPr/>
      <dgm:t>
        <a:bodyPr/>
        <a:lstStyle/>
        <a:p>
          <a:endParaRPr lang="tr-TR"/>
        </a:p>
      </dgm:t>
    </dgm:pt>
    <dgm:pt modelId="{9AD9119B-E767-4795-85C1-6FFD6105EA48}" type="pres">
      <dgm:prSet presAssocID="{E93F40A7-39B1-4328-AAF1-5077BBAA6992}" presName="Name0" presStyleCnt="0">
        <dgm:presLayoutVars>
          <dgm:chMax val="4"/>
          <dgm:resizeHandles val="exact"/>
        </dgm:presLayoutVars>
      </dgm:prSet>
      <dgm:spPr/>
    </dgm:pt>
    <dgm:pt modelId="{7BB1704A-4C3B-492F-AC99-2B8FF798C535}" type="pres">
      <dgm:prSet presAssocID="{E93F40A7-39B1-4328-AAF1-5077BBAA6992}" presName="ellipse" presStyleLbl="trBgShp" presStyleIdx="0" presStyleCnt="1" custScaleX="299738" custScaleY="178428" custLinFactNeighborX="37345" custLinFactNeighborY="-2666"/>
      <dgm:spPr/>
    </dgm:pt>
    <dgm:pt modelId="{5A36619C-99B3-47B1-A4ED-5E6125350534}" type="pres">
      <dgm:prSet presAssocID="{E93F40A7-39B1-4328-AAF1-5077BBAA6992}" presName="arrow1" presStyleLbl="fgShp" presStyleIdx="0" presStyleCnt="1"/>
      <dgm:spPr/>
    </dgm:pt>
    <dgm:pt modelId="{3FFAC971-5953-4C30-BA2E-AD0CCF53676B}" type="pres">
      <dgm:prSet presAssocID="{E93F40A7-39B1-4328-AAF1-5077BBAA6992}" presName="rectangle" presStyleLbl="revTx" presStyleIdx="0" presStyleCnt="1" custScaleX="156683" custScaleY="83112">
        <dgm:presLayoutVars>
          <dgm:bulletEnabled val="1"/>
        </dgm:presLayoutVars>
      </dgm:prSet>
      <dgm:spPr/>
    </dgm:pt>
    <dgm:pt modelId="{97F5267B-CDE5-4D9D-B63E-D006F20CA9BF}" type="pres">
      <dgm:prSet presAssocID="{8CF25C64-6D27-4DE7-9B39-BD9ACDBC9BAD}" presName="item1" presStyleLbl="node1" presStyleIdx="0" presStyleCnt="3" custScaleX="180732">
        <dgm:presLayoutVars>
          <dgm:bulletEnabled val="1"/>
        </dgm:presLayoutVars>
      </dgm:prSet>
      <dgm:spPr/>
    </dgm:pt>
    <dgm:pt modelId="{BDD78136-C492-42ED-8203-627DADF67EFA}" type="pres">
      <dgm:prSet presAssocID="{04DD5652-5216-45D4-B6B5-465502770DFD}" presName="item2" presStyleLbl="node1" presStyleIdx="1" presStyleCnt="3" custScaleX="213820" custScaleY="146280" custLinFactNeighborX="-56874" custLinFactNeighborY="-31875">
        <dgm:presLayoutVars>
          <dgm:bulletEnabled val="1"/>
        </dgm:presLayoutVars>
      </dgm:prSet>
      <dgm:spPr/>
    </dgm:pt>
    <dgm:pt modelId="{9AC24886-12CB-4C8B-A2CA-C82AAEE5EDAB}" type="pres">
      <dgm:prSet presAssocID="{CE504F52-0685-4470-88FC-595F9B145F59}" presName="item3" presStyleLbl="node1" presStyleIdx="2" presStyleCnt="3" custScaleX="183935" custLinFactNeighborX="49068" custLinFactNeighborY="-25649">
        <dgm:presLayoutVars>
          <dgm:bulletEnabled val="1"/>
        </dgm:presLayoutVars>
      </dgm:prSet>
      <dgm:spPr/>
    </dgm:pt>
    <dgm:pt modelId="{3F0D02E5-7261-4EDA-B9E6-37040CC3781C}" type="pres">
      <dgm:prSet presAssocID="{E93F40A7-39B1-4328-AAF1-5077BBAA6992}" presName="funnel" presStyleLbl="trAlignAcc1" presStyleIdx="0" presStyleCnt="1" custScaleX="167277" custScaleY="111680" custLinFactNeighborY="-896"/>
      <dgm:spPr/>
    </dgm:pt>
  </dgm:ptLst>
  <dgm:cxnLst>
    <dgm:cxn modelId="{26D3D405-9BC5-4789-892D-EC278EC93983}" srcId="{E93F40A7-39B1-4328-AAF1-5077BBAA6992}" destId="{557C0FAC-43DA-4465-852E-F287D1DA264C}" srcOrd="4" destOrd="0" parTransId="{97ADB675-ABDD-4BAF-9291-10E8622C222A}" sibTransId="{28C247DE-8E0C-4986-9950-F265C55659B1}"/>
    <dgm:cxn modelId="{BB0D8618-F3B3-46A5-A07B-76017A84750F}" srcId="{E93F40A7-39B1-4328-AAF1-5077BBAA6992}" destId="{8CF25C64-6D27-4DE7-9B39-BD9ACDBC9BAD}" srcOrd="1" destOrd="0" parTransId="{6D25A96C-99D8-4214-B67A-A9CE1014987F}" sibTransId="{413B0756-897C-46D7-A944-5A5018D6650D}"/>
    <dgm:cxn modelId="{C14E3738-8FE1-40C6-A1F4-353209BB5BCD}" type="presOf" srcId="{04DD5652-5216-45D4-B6B5-465502770DFD}" destId="{97F5267B-CDE5-4D9D-B63E-D006F20CA9BF}" srcOrd="0" destOrd="0" presId="urn:microsoft.com/office/officeart/2005/8/layout/funnel1"/>
    <dgm:cxn modelId="{9AE1F253-B9FA-42A5-B8CC-10FCF9FE05BD}" type="presOf" srcId="{CE504F52-0685-4470-88FC-595F9B145F59}" destId="{3FFAC971-5953-4C30-BA2E-AD0CCF53676B}" srcOrd="0" destOrd="0" presId="urn:microsoft.com/office/officeart/2005/8/layout/funnel1"/>
    <dgm:cxn modelId="{3CB85F86-492A-4D8A-B56C-B86245A1C0E7}" type="presOf" srcId="{FF869CB9-018B-437B-8B10-FB6370E93807}" destId="{9AC24886-12CB-4C8B-A2CA-C82AAEE5EDAB}" srcOrd="0" destOrd="0" presId="urn:microsoft.com/office/officeart/2005/8/layout/funnel1"/>
    <dgm:cxn modelId="{F1FA2297-0798-41B2-8D81-6EBC1D1B8341}" type="presOf" srcId="{E93F40A7-39B1-4328-AAF1-5077BBAA6992}" destId="{9AD9119B-E767-4795-85C1-6FFD6105EA48}" srcOrd="0" destOrd="0" presId="urn:microsoft.com/office/officeart/2005/8/layout/funnel1"/>
    <dgm:cxn modelId="{10D06FB7-0B95-4801-A473-F12081029AFF}" srcId="{E93F40A7-39B1-4328-AAF1-5077BBAA6992}" destId="{04DD5652-5216-45D4-B6B5-465502770DFD}" srcOrd="2" destOrd="0" parTransId="{B3682354-02D6-4EBE-9BF8-64AEC494A55C}" sibTransId="{7A932843-6C46-4C7B-A972-5D4795430EFA}"/>
    <dgm:cxn modelId="{AB8A0ECD-5B86-4254-B15A-CD81586C7870}" srcId="{E93F40A7-39B1-4328-AAF1-5077BBAA6992}" destId="{FF869CB9-018B-437B-8B10-FB6370E93807}" srcOrd="0" destOrd="0" parTransId="{C82F20C0-3379-4B1C-9084-4B13F0556909}" sibTransId="{60055A31-2602-410B-B3A6-CD55AFF0CB11}"/>
    <dgm:cxn modelId="{756232D9-6592-4A1C-9C66-0A98870CED20}" type="presOf" srcId="{8CF25C64-6D27-4DE7-9B39-BD9ACDBC9BAD}" destId="{BDD78136-C492-42ED-8203-627DADF67EFA}" srcOrd="0" destOrd="0" presId="urn:microsoft.com/office/officeart/2005/8/layout/funnel1"/>
    <dgm:cxn modelId="{99CB23E5-4161-4F66-8313-1B75DE0DC37C}" srcId="{E93F40A7-39B1-4328-AAF1-5077BBAA6992}" destId="{CE504F52-0685-4470-88FC-595F9B145F59}" srcOrd="3" destOrd="0" parTransId="{C11EB8D0-0EA0-4C4E-BD49-8660C088B6A6}" sibTransId="{2AF50A63-01C7-4C51-9972-107432B635DF}"/>
    <dgm:cxn modelId="{F723EB58-7FD4-4F65-9ECD-018D3E58DEC2}" type="presParOf" srcId="{9AD9119B-E767-4795-85C1-6FFD6105EA48}" destId="{7BB1704A-4C3B-492F-AC99-2B8FF798C535}" srcOrd="0" destOrd="0" presId="urn:microsoft.com/office/officeart/2005/8/layout/funnel1"/>
    <dgm:cxn modelId="{BFED4DC0-74AC-4B8D-81FB-EBE5BC7A39A0}" type="presParOf" srcId="{9AD9119B-E767-4795-85C1-6FFD6105EA48}" destId="{5A36619C-99B3-47B1-A4ED-5E6125350534}" srcOrd="1" destOrd="0" presId="urn:microsoft.com/office/officeart/2005/8/layout/funnel1"/>
    <dgm:cxn modelId="{E22A9580-3B03-41A8-926D-21D2E60FD6DD}" type="presParOf" srcId="{9AD9119B-E767-4795-85C1-6FFD6105EA48}" destId="{3FFAC971-5953-4C30-BA2E-AD0CCF53676B}" srcOrd="2" destOrd="0" presId="urn:microsoft.com/office/officeart/2005/8/layout/funnel1"/>
    <dgm:cxn modelId="{4B6020FF-527E-4E21-912F-9B875ACB9D23}" type="presParOf" srcId="{9AD9119B-E767-4795-85C1-6FFD6105EA48}" destId="{97F5267B-CDE5-4D9D-B63E-D006F20CA9BF}" srcOrd="3" destOrd="0" presId="urn:microsoft.com/office/officeart/2005/8/layout/funnel1"/>
    <dgm:cxn modelId="{F206A193-960B-43C2-8859-3DAC03921E5C}" type="presParOf" srcId="{9AD9119B-E767-4795-85C1-6FFD6105EA48}" destId="{BDD78136-C492-42ED-8203-627DADF67EFA}" srcOrd="4" destOrd="0" presId="urn:microsoft.com/office/officeart/2005/8/layout/funnel1"/>
    <dgm:cxn modelId="{04C0C59C-F8B8-4125-BA50-93435813D0E6}" type="presParOf" srcId="{9AD9119B-E767-4795-85C1-6FFD6105EA48}" destId="{9AC24886-12CB-4C8B-A2CA-C82AAEE5EDAB}" srcOrd="5" destOrd="0" presId="urn:microsoft.com/office/officeart/2005/8/layout/funnel1"/>
    <dgm:cxn modelId="{FDE4A607-8258-41F4-ABAB-CC3F623D58F8}" type="presParOf" srcId="{9AD9119B-E767-4795-85C1-6FFD6105EA48}" destId="{3F0D02E5-7261-4EDA-B9E6-37040CC3781C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F0C8CA-68E9-4DC0-981E-2D669A3EB85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9589156-7F48-43CA-BC3E-2ACD39AFD3A7}">
      <dgm:prSet phldrT="[Metin]"/>
      <dgm:spPr/>
      <dgm:t>
        <a:bodyPr/>
        <a:lstStyle/>
        <a:p>
          <a:r>
            <a:rPr lang="tr-TR" dirty="0"/>
            <a:t>Primer Osteoporoz</a:t>
          </a:r>
        </a:p>
      </dgm:t>
    </dgm:pt>
    <dgm:pt modelId="{CC49F9F6-00D7-4DA5-B84E-578FD004BEA1}" type="parTrans" cxnId="{DC3220E0-CC94-4837-BCE7-A0139174D3BB}">
      <dgm:prSet/>
      <dgm:spPr/>
      <dgm:t>
        <a:bodyPr/>
        <a:lstStyle/>
        <a:p>
          <a:endParaRPr lang="tr-TR"/>
        </a:p>
      </dgm:t>
    </dgm:pt>
    <dgm:pt modelId="{02571250-3373-43DE-86E5-100D79EDF1FB}" type="sibTrans" cxnId="{DC3220E0-CC94-4837-BCE7-A0139174D3BB}">
      <dgm:prSet/>
      <dgm:spPr/>
      <dgm:t>
        <a:bodyPr/>
        <a:lstStyle/>
        <a:p>
          <a:endParaRPr lang="tr-TR"/>
        </a:p>
      </dgm:t>
    </dgm:pt>
    <dgm:pt modelId="{DCE93188-67C5-4FA5-AB43-C44AA82571C6}">
      <dgm:prSet phldrT="[Metin]"/>
      <dgm:spPr/>
      <dgm:t>
        <a:bodyPr/>
        <a:lstStyle/>
        <a:p>
          <a:r>
            <a:rPr lang="tr-TR" dirty="0"/>
            <a:t>Postmenopozal</a:t>
          </a:r>
        </a:p>
      </dgm:t>
    </dgm:pt>
    <dgm:pt modelId="{2DEEC05E-A502-4E7E-8F33-F4E7925D2A05}" type="parTrans" cxnId="{3FCA1C81-D724-4CB5-8616-7D2EAE913722}">
      <dgm:prSet/>
      <dgm:spPr/>
      <dgm:t>
        <a:bodyPr/>
        <a:lstStyle/>
        <a:p>
          <a:endParaRPr lang="tr-TR"/>
        </a:p>
      </dgm:t>
    </dgm:pt>
    <dgm:pt modelId="{A381969B-07A4-4325-B8EB-946B3BCEAEF9}" type="sibTrans" cxnId="{3FCA1C81-D724-4CB5-8616-7D2EAE913722}">
      <dgm:prSet/>
      <dgm:spPr/>
      <dgm:t>
        <a:bodyPr/>
        <a:lstStyle/>
        <a:p>
          <a:endParaRPr lang="tr-TR"/>
        </a:p>
      </dgm:t>
    </dgm:pt>
    <dgm:pt modelId="{836BD4B4-6BD3-49A5-9DE3-1C026693F1A0}">
      <dgm:prSet phldrT="[Metin]"/>
      <dgm:spPr/>
      <dgm:t>
        <a:bodyPr/>
        <a:lstStyle/>
        <a:p>
          <a:r>
            <a:rPr lang="tr-TR" dirty="0" err="1"/>
            <a:t>Senil</a:t>
          </a:r>
          <a:endParaRPr lang="tr-TR" dirty="0"/>
        </a:p>
      </dgm:t>
    </dgm:pt>
    <dgm:pt modelId="{83DAF7A3-3757-42A4-978A-2230418C1802}" type="parTrans" cxnId="{64CB55FA-7C38-4980-BB45-C34CBFA5E406}">
      <dgm:prSet/>
      <dgm:spPr/>
      <dgm:t>
        <a:bodyPr/>
        <a:lstStyle/>
        <a:p>
          <a:endParaRPr lang="tr-TR"/>
        </a:p>
      </dgm:t>
    </dgm:pt>
    <dgm:pt modelId="{AE259F30-DED6-4BDE-9A22-4D1CC225A0C9}" type="sibTrans" cxnId="{64CB55FA-7C38-4980-BB45-C34CBFA5E406}">
      <dgm:prSet/>
      <dgm:spPr/>
      <dgm:t>
        <a:bodyPr/>
        <a:lstStyle/>
        <a:p>
          <a:endParaRPr lang="tr-TR"/>
        </a:p>
      </dgm:t>
    </dgm:pt>
    <dgm:pt modelId="{6D563208-9B15-4C9C-82C9-D74E7A31AFA7}">
      <dgm:prSet phldrT="[Metin]"/>
      <dgm:spPr/>
      <dgm:t>
        <a:bodyPr/>
        <a:lstStyle/>
        <a:p>
          <a:r>
            <a:rPr lang="tr-TR" dirty="0"/>
            <a:t>Sekonder Osteoporoz</a:t>
          </a:r>
        </a:p>
      </dgm:t>
    </dgm:pt>
    <dgm:pt modelId="{A0EDDF06-C840-4EE6-B3B4-2C7CB1E9BA75}" type="parTrans" cxnId="{2850B4AA-7BCB-474B-995A-1F3E7CFC5B06}">
      <dgm:prSet/>
      <dgm:spPr/>
      <dgm:t>
        <a:bodyPr/>
        <a:lstStyle/>
        <a:p>
          <a:endParaRPr lang="tr-TR"/>
        </a:p>
      </dgm:t>
    </dgm:pt>
    <dgm:pt modelId="{7AAF57E2-8648-45CB-A5FA-D473BAADCD13}" type="sibTrans" cxnId="{2850B4AA-7BCB-474B-995A-1F3E7CFC5B06}">
      <dgm:prSet/>
      <dgm:spPr/>
      <dgm:t>
        <a:bodyPr/>
        <a:lstStyle/>
        <a:p>
          <a:endParaRPr lang="tr-TR"/>
        </a:p>
      </dgm:t>
    </dgm:pt>
    <dgm:pt modelId="{0AE4984C-B730-443C-9AAD-E72D9D7D2278}">
      <dgm:prSet phldrT="[Metin]"/>
      <dgm:spPr/>
      <dgm:t>
        <a:bodyPr/>
        <a:lstStyle/>
        <a:p>
          <a:r>
            <a:rPr lang="tr-TR" dirty="0"/>
            <a:t>Altta yatan bir hastalık veya ilaç varlığında </a:t>
          </a:r>
          <a:r>
            <a:rPr lang="tr-TR" dirty="0" err="1"/>
            <a:t>frajilite</a:t>
          </a:r>
          <a:r>
            <a:rPr lang="tr-TR" dirty="0"/>
            <a:t> kırıklarına yol açan kemikte </a:t>
          </a:r>
          <a:r>
            <a:rPr lang="tr-TR" dirty="0" err="1"/>
            <a:t>mikromimari</a:t>
          </a:r>
          <a:r>
            <a:rPr lang="tr-TR" dirty="0"/>
            <a:t> değişikliklerle birlikte düşük kemik kütlesi olarak tanımlanır</a:t>
          </a:r>
        </a:p>
      </dgm:t>
    </dgm:pt>
    <dgm:pt modelId="{D76B1988-63F3-468B-B550-C01E69592979}" type="parTrans" cxnId="{5C75F3C6-8461-4512-AF56-3FD818A546BE}">
      <dgm:prSet/>
      <dgm:spPr/>
      <dgm:t>
        <a:bodyPr/>
        <a:lstStyle/>
        <a:p>
          <a:endParaRPr lang="tr-TR"/>
        </a:p>
      </dgm:t>
    </dgm:pt>
    <dgm:pt modelId="{A711A35E-CDBE-4CFA-8646-2967939B33ED}" type="sibTrans" cxnId="{5C75F3C6-8461-4512-AF56-3FD818A546BE}">
      <dgm:prSet/>
      <dgm:spPr/>
      <dgm:t>
        <a:bodyPr/>
        <a:lstStyle/>
        <a:p>
          <a:endParaRPr lang="tr-TR"/>
        </a:p>
      </dgm:t>
    </dgm:pt>
    <dgm:pt modelId="{1FD7607B-2A49-4EF8-9E66-4D3921936713}">
      <dgm:prSet phldrT="[Metin]"/>
      <dgm:spPr/>
      <dgm:t>
        <a:bodyPr/>
        <a:lstStyle/>
        <a:p>
          <a:r>
            <a:rPr lang="tr-TR" dirty="0" err="1"/>
            <a:t>İdiyopatik</a:t>
          </a:r>
          <a:r>
            <a:rPr lang="tr-TR" dirty="0"/>
            <a:t> Osteoporoz</a:t>
          </a:r>
        </a:p>
      </dgm:t>
    </dgm:pt>
    <dgm:pt modelId="{B0C53353-7D28-45DC-AFB6-8BA2BD490B61}" type="parTrans" cxnId="{1503BCA0-BF91-43E4-9560-59CCE21CFD7C}">
      <dgm:prSet/>
      <dgm:spPr/>
      <dgm:t>
        <a:bodyPr/>
        <a:lstStyle/>
        <a:p>
          <a:endParaRPr lang="tr-TR"/>
        </a:p>
      </dgm:t>
    </dgm:pt>
    <dgm:pt modelId="{AEB78B0B-1DBB-4656-ACC4-1BCBC49E30F7}" type="sibTrans" cxnId="{1503BCA0-BF91-43E4-9560-59CCE21CFD7C}">
      <dgm:prSet/>
      <dgm:spPr/>
      <dgm:t>
        <a:bodyPr/>
        <a:lstStyle/>
        <a:p>
          <a:endParaRPr lang="tr-TR"/>
        </a:p>
      </dgm:t>
    </dgm:pt>
    <dgm:pt modelId="{CC07486C-DDFE-4218-AA1E-9A13C55EB844}">
      <dgm:prSet phldrT="[Metin]"/>
      <dgm:spPr/>
      <dgm:t>
        <a:bodyPr/>
        <a:lstStyle/>
        <a:p>
          <a:r>
            <a:rPr lang="tr-TR" dirty="0"/>
            <a:t>Düşük kemik yoğunluğu ve genç erişkinlerde nedeni bilinmeyen kırıklarla karakterize</a:t>
          </a:r>
        </a:p>
      </dgm:t>
    </dgm:pt>
    <dgm:pt modelId="{D4E1C80D-9F22-4E74-86E0-ED622951BB69}" type="parTrans" cxnId="{B825C85D-328B-44DC-A54B-EB1680339207}">
      <dgm:prSet/>
      <dgm:spPr/>
      <dgm:t>
        <a:bodyPr/>
        <a:lstStyle/>
        <a:p>
          <a:endParaRPr lang="tr-TR"/>
        </a:p>
      </dgm:t>
    </dgm:pt>
    <dgm:pt modelId="{33144A0B-426C-4EDE-9EF1-A5C0FB9198B5}" type="sibTrans" cxnId="{B825C85D-328B-44DC-A54B-EB1680339207}">
      <dgm:prSet/>
      <dgm:spPr/>
      <dgm:t>
        <a:bodyPr/>
        <a:lstStyle/>
        <a:p>
          <a:endParaRPr lang="tr-TR"/>
        </a:p>
      </dgm:t>
    </dgm:pt>
    <dgm:pt modelId="{FA3340D5-AA2A-4982-A9FF-93A29D202787}" type="pres">
      <dgm:prSet presAssocID="{B8F0C8CA-68E9-4DC0-981E-2D669A3EB85B}" presName="Name0" presStyleCnt="0">
        <dgm:presLayoutVars>
          <dgm:dir/>
          <dgm:animLvl val="lvl"/>
          <dgm:resizeHandles val="exact"/>
        </dgm:presLayoutVars>
      </dgm:prSet>
      <dgm:spPr/>
    </dgm:pt>
    <dgm:pt modelId="{E37A902E-5D5C-4D0D-9243-3032E8818901}" type="pres">
      <dgm:prSet presAssocID="{19589156-7F48-43CA-BC3E-2ACD39AFD3A7}" presName="composite" presStyleCnt="0"/>
      <dgm:spPr/>
    </dgm:pt>
    <dgm:pt modelId="{B2118078-1E2B-4989-8DDB-C8F35995AC7A}" type="pres">
      <dgm:prSet presAssocID="{19589156-7F48-43CA-BC3E-2ACD39AFD3A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893A14C-330D-42A3-A905-E3AFE789A77F}" type="pres">
      <dgm:prSet presAssocID="{19589156-7F48-43CA-BC3E-2ACD39AFD3A7}" presName="desTx" presStyleLbl="alignAccFollowNode1" presStyleIdx="0" presStyleCnt="3" custScaleX="62363" custLinFactNeighborX="-103" custLinFactNeighborY="1351">
        <dgm:presLayoutVars>
          <dgm:bulletEnabled val="1"/>
        </dgm:presLayoutVars>
      </dgm:prSet>
      <dgm:spPr/>
    </dgm:pt>
    <dgm:pt modelId="{CBA7844F-273C-4543-9CA5-83FCCCCC90DC}" type="pres">
      <dgm:prSet presAssocID="{02571250-3373-43DE-86E5-100D79EDF1FB}" presName="space" presStyleCnt="0"/>
      <dgm:spPr/>
    </dgm:pt>
    <dgm:pt modelId="{88F813A4-0E08-4271-8521-EE987A6D4901}" type="pres">
      <dgm:prSet presAssocID="{6D563208-9B15-4C9C-82C9-D74E7A31AFA7}" presName="composite" presStyleCnt="0"/>
      <dgm:spPr/>
    </dgm:pt>
    <dgm:pt modelId="{C3247079-0231-444B-99AA-97AC43101B46}" type="pres">
      <dgm:prSet presAssocID="{6D563208-9B15-4C9C-82C9-D74E7A31AFA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15576EAF-74FF-4885-9352-A10217CF086D}" type="pres">
      <dgm:prSet presAssocID="{6D563208-9B15-4C9C-82C9-D74E7A31AFA7}" presName="desTx" presStyleLbl="alignAccFollowNode1" presStyleIdx="1" presStyleCnt="3">
        <dgm:presLayoutVars>
          <dgm:bulletEnabled val="1"/>
        </dgm:presLayoutVars>
      </dgm:prSet>
      <dgm:spPr/>
    </dgm:pt>
    <dgm:pt modelId="{F7B8ACDF-3490-442A-8D4C-FE5AF3D4E850}" type="pres">
      <dgm:prSet presAssocID="{7AAF57E2-8648-45CB-A5FA-D473BAADCD13}" presName="space" presStyleCnt="0"/>
      <dgm:spPr/>
    </dgm:pt>
    <dgm:pt modelId="{EEC0980D-5FD0-485B-8617-0CFA065953E2}" type="pres">
      <dgm:prSet presAssocID="{1FD7607B-2A49-4EF8-9E66-4D3921936713}" presName="composite" presStyleCnt="0"/>
      <dgm:spPr/>
    </dgm:pt>
    <dgm:pt modelId="{CE0D9839-42A5-4057-84EF-579325990D4E}" type="pres">
      <dgm:prSet presAssocID="{1FD7607B-2A49-4EF8-9E66-4D392193671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81C32CD5-ADF9-4929-9580-C6E3D531692D}" type="pres">
      <dgm:prSet presAssocID="{1FD7607B-2A49-4EF8-9E66-4D3921936713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00A59B17-E9A6-487A-B3C4-2D2C2BE7D9BD}" type="presOf" srcId="{19589156-7F48-43CA-BC3E-2ACD39AFD3A7}" destId="{B2118078-1E2B-4989-8DDB-C8F35995AC7A}" srcOrd="0" destOrd="0" presId="urn:microsoft.com/office/officeart/2005/8/layout/hList1"/>
    <dgm:cxn modelId="{E5348F22-0031-4558-89C7-DC119BC8D422}" type="presOf" srcId="{CC07486C-DDFE-4218-AA1E-9A13C55EB844}" destId="{81C32CD5-ADF9-4929-9580-C6E3D531692D}" srcOrd="0" destOrd="0" presId="urn:microsoft.com/office/officeart/2005/8/layout/hList1"/>
    <dgm:cxn modelId="{B825C85D-328B-44DC-A54B-EB1680339207}" srcId="{1FD7607B-2A49-4EF8-9E66-4D3921936713}" destId="{CC07486C-DDFE-4218-AA1E-9A13C55EB844}" srcOrd="0" destOrd="0" parTransId="{D4E1C80D-9F22-4E74-86E0-ED622951BB69}" sibTransId="{33144A0B-426C-4EDE-9EF1-A5C0FB9198B5}"/>
    <dgm:cxn modelId="{73416066-58F6-4F8B-AAD7-8F78BB71EB66}" type="presOf" srcId="{DCE93188-67C5-4FA5-AB43-C44AA82571C6}" destId="{5893A14C-330D-42A3-A905-E3AFE789A77F}" srcOrd="0" destOrd="0" presId="urn:microsoft.com/office/officeart/2005/8/layout/hList1"/>
    <dgm:cxn modelId="{1BCED050-4E50-4CD7-94BC-DA1A4B130F01}" type="presOf" srcId="{836BD4B4-6BD3-49A5-9DE3-1C026693F1A0}" destId="{5893A14C-330D-42A3-A905-E3AFE789A77F}" srcOrd="0" destOrd="1" presId="urn:microsoft.com/office/officeart/2005/8/layout/hList1"/>
    <dgm:cxn modelId="{36699D55-0413-49B0-A186-D58EAAF18F96}" type="presOf" srcId="{6D563208-9B15-4C9C-82C9-D74E7A31AFA7}" destId="{C3247079-0231-444B-99AA-97AC43101B46}" srcOrd="0" destOrd="0" presId="urn:microsoft.com/office/officeart/2005/8/layout/hList1"/>
    <dgm:cxn modelId="{90484556-F87B-4A74-8C4F-177D78ACFA6B}" type="presOf" srcId="{B8F0C8CA-68E9-4DC0-981E-2D669A3EB85B}" destId="{FA3340D5-AA2A-4982-A9FF-93A29D202787}" srcOrd="0" destOrd="0" presId="urn:microsoft.com/office/officeart/2005/8/layout/hList1"/>
    <dgm:cxn modelId="{3FCA1C81-D724-4CB5-8616-7D2EAE913722}" srcId="{19589156-7F48-43CA-BC3E-2ACD39AFD3A7}" destId="{DCE93188-67C5-4FA5-AB43-C44AA82571C6}" srcOrd="0" destOrd="0" parTransId="{2DEEC05E-A502-4E7E-8F33-F4E7925D2A05}" sibTransId="{A381969B-07A4-4325-B8EB-946B3BCEAEF9}"/>
    <dgm:cxn modelId="{1503BCA0-BF91-43E4-9560-59CCE21CFD7C}" srcId="{B8F0C8CA-68E9-4DC0-981E-2D669A3EB85B}" destId="{1FD7607B-2A49-4EF8-9E66-4D3921936713}" srcOrd="2" destOrd="0" parTransId="{B0C53353-7D28-45DC-AFB6-8BA2BD490B61}" sibTransId="{AEB78B0B-1DBB-4656-ACC4-1BCBC49E30F7}"/>
    <dgm:cxn modelId="{2850B4AA-7BCB-474B-995A-1F3E7CFC5B06}" srcId="{B8F0C8CA-68E9-4DC0-981E-2D669A3EB85B}" destId="{6D563208-9B15-4C9C-82C9-D74E7A31AFA7}" srcOrd="1" destOrd="0" parTransId="{A0EDDF06-C840-4EE6-B3B4-2C7CB1E9BA75}" sibTransId="{7AAF57E2-8648-45CB-A5FA-D473BAADCD13}"/>
    <dgm:cxn modelId="{5C75F3C6-8461-4512-AF56-3FD818A546BE}" srcId="{6D563208-9B15-4C9C-82C9-D74E7A31AFA7}" destId="{0AE4984C-B730-443C-9AAD-E72D9D7D2278}" srcOrd="0" destOrd="0" parTransId="{D76B1988-63F3-468B-B550-C01E69592979}" sibTransId="{A711A35E-CDBE-4CFA-8646-2967939B33ED}"/>
    <dgm:cxn modelId="{DC3220E0-CC94-4837-BCE7-A0139174D3BB}" srcId="{B8F0C8CA-68E9-4DC0-981E-2D669A3EB85B}" destId="{19589156-7F48-43CA-BC3E-2ACD39AFD3A7}" srcOrd="0" destOrd="0" parTransId="{CC49F9F6-00D7-4DA5-B84E-578FD004BEA1}" sibTransId="{02571250-3373-43DE-86E5-100D79EDF1FB}"/>
    <dgm:cxn modelId="{7F0365E2-5774-41E3-A54A-D714BF579060}" type="presOf" srcId="{0AE4984C-B730-443C-9AAD-E72D9D7D2278}" destId="{15576EAF-74FF-4885-9352-A10217CF086D}" srcOrd="0" destOrd="0" presId="urn:microsoft.com/office/officeart/2005/8/layout/hList1"/>
    <dgm:cxn modelId="{B7F2F0F4-9E57-475E-89E6-31C06B31548D}" type="presOf" srcId="{1FD7607B-2A49-4EF8-9E66-4D3921936713}" destId="{CE0D9839-42A5-4057-84EF-579325990D4E}" srcOrd="0" destOrd="0" presId="urn:microsoft.com/office/officeart/2005/8/layout/hList1"/>
    <dgm:cxn modelId="{64CB55FA-7C38-4980-BB45-C34CBFA5E406}" srcId="{19589156-7F48-43CA-BC3E-2ACD39AFD3A7}" destId="{836BD4B4-6BD3-49A5-9DE3-1C026693F1A0}" srcOrd="1" destOrd="0" parTransId="{83DAF7A3-3757-42A4-978A-2230418C1802}" sibTransId="{AE259F30-DED6-4BDE-9A22-4D1CC225A0C9}"/>
    <dgm:cxn modelId="{32E3CC14-2ABA-48C3-9EC9-2FA670E0E647}" type="presParOf" srcId="{FA3340D5-AA2A-4982-A9FF-93A29D202787}" destId="{E37A902E-5D5C-4D0D-9243-3032E8818901}" srcOrd="0" destOrd="0" presId="urn:microsoft.com/office/officeart/2005/8/layout/hList1"/>
    <dgm:cxn modelId="{03AE17E7-682F-4EA3-9994-4438AD1B820D}" type="presParOf" srcId="{E37A902E-5D5C-4D0D-9243-3032E8818901}" destId="{B2118078-1E2B-4989-8DDB-C8F35995AC7A}" srcOrd="0" destOrd="0" presId="urn:microsoft.com/office/officeart/2005/8/layout/hList1"/>
    <dgm:cxn modelId="{B840482C-958C-49D0-BDF6-9A875EEBC281}" type="presParOf" srcId="{E37A902E-5D5C-4D0D-9243-3032E8818901}" destId="{5893A14C-330D-42A3-A905-E3AFE789A77F}" srcOrd="1" destOrd="0" presId="urn:microsoft.com/office/officeart/2005/8/layout/hList1"/>
    <dgm:cxn modelId="{E523BD91-F0DA-4DF8-BE27-82BA23ED475E}" type="presParOf" srcId="{FA3340D5-AA2A-4982-A9FF-93A29D202787}" destId="{CBA7844F-273C-4543-9CA5-83FCCCCC90DC}" srcOrd="1" destOrd="0" presId="urn:microsoft.com/office/officeart/2005/8/layout/hList1"/>
    <dgm:cxn modelId="{F9F00822-072B-4B7D-9B9B-BB4985D4AFB4}" type="presParOf" srcId="{FA3340D5-AA2A-4982-A9FF-93A29D202787}" destId="{88F813A4-0E08-4271-8521-EE987A6D4901}" srcOrd="2" destOrd="0" presId="urn:microsoft.com/office/officeart/2005/8/layout/hList1"/>
    <dgm:cxn modelId="{3311EDF4-BCB7-4ED1-808C-3DDD386C2717}" type="presParOf" srcId="{88F813A4-0E08-4271-8521-EE987A6D4901}" destId="{C3247079-0231-444B-99AA-97AC43101B46}" srcOrd="0" destOrd="0" presId="urn:microsoft.com/office/officeart/2005/8/layout/hList1"/>
    <dgm:cxn modelId="{3F4A1ABA-F6E4-4EA9-9174-85B294313062}" type="presParOf" srcId="{88F813A4-0E08-4271-8521-EE987A6D4901}" destId="{15576EAF-74FF-4885-9352-A10217CF086D}" srcOrd="1" destOrd="0" presId="urn:microsoft.com/office/officeart/2005/8/layout/hList1"/>
    <dgm:cxn modelId="{46FD77E3-B1F8-4629-BE32-15AFE951F360}" type="presParOf" srcId="{FA3340D5-AA2A-4982-A9FF-93A29D202787}" destId="{F7B8ACDF-3490-442A-8D4C-FE5AF3D4E850}" srcOrd="3" destOrd="0" presId="urn:microsoft.com/office/officeart/2005/8/layout/hList1"/>
    <dgm:cxn modelId="{35CE494B-5083-4E23-B468-C35E8555693E}" type="presParOf" srcId="{FA3340D5-AA2A-4982-A9FF-93A29D202787}" destId="{EEC0980D-5FD0-485B-8617-0CFA065953E2}" srcOrd="4" destOrd="0" presId="urn:microsoft.com/office/officeart/2005/8/layout/hList1"/>
    <dgm:cxn modelId="{C5E4458E-BCC9-4456-8B27-382289837517}" type="presParOf" srcId="{EEC0980D-5FD0-485B-8617-0CFA065953E2}" destId="{CE0D9839-42A5-4057-84EF-579325990D4E}" srcOrd="0" destOrd="0" presId="urn:microsoft.com/office/officeart/2005/8/layout/hList1"/>
    <dgm:cxn modelId="{71E88D14-DAC2-4235-952D-A76D745849AE}" type="presParOf" srcId="{EEC0980D-5FD0-485B-8617-0CFA065953E2}" destId="{81C32CD5-ADF9-4929-9580-C6E3D531692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86E3F9-1306-4B50-8643-3684923244B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14112EAF-3BD5-4890-A443-20EAEBF03CAF}">
      <dgm:prSet phldrT="[Metin]"/>
      <dgm:spPr/>
      <dgm:t>
        <a:bodyPr/>
        <a:lstStyle/>
        <a:p>
          <a:r>
            <a:rPr lang="tr-TR" dirty="0"/>
            <a:t>Ayrıntılı </a:t>
          </a:r>
          <a:r>
            <a:rPr lang="tr-TR" dirty="0" err="1"/>
            <a:t>anamnez</a:t>
          </a:r>
          <a:r>
            <a:rPr lang="tr-TR" dirty="0"/>
            <a:t> ve fizik muayene</a:t>
          </a:r>
        </a:p>
      </dgm:t>
    </dgm:pt>
    <dgm:pt modelId="{991565F4-AFF1-4277-8C29-13F5D7A9AC11}" type="parTrans" cxnId="{B40EEA56-CF7A-442F-AB90-B29B54C04C90}">
      <dgm:prSet/>
      <dgm:spPr/>
      <dgm:t>
        <a:bodyPr/>
        <a:lstStyle/>
        <a:p>
          <a:endParaRPr lang="tr-TR"/>
        </a:p>
      </dgm:t>
    </dgm:pt>
    <dgm:pt modelId="{4F01C778-7DB2-4321-8637-D63E1BAF7DBD}" type="sibTrans" cxnId="{B40EEA56-CF7A-442F-AB90-B29B54C04C90}">
      <dgm:prSet/>
      <dgm:spPr/>
      <dgm:t>
        <a:bodyPr/>
        <a:lstStyle/>
        <a:p>
          <a:endParaRPr lang="tr-TR"/>
        </a:p>
      </dgm:t>
    </dgm:pt>
    <dgm:pt modelId="{6FC29728-559F-422D-95E8-1595B2221FDC}">
      <dgm:prSet phldrT="[Metin]"/>
      <dgm:spPr/>
      <dgm:t>
        <a:bodyPr/>
        <a:lstStyle/>
        <a:p>
          <a:r>
            <a:rPr lang="tr-TR" dirty="0"/>
            <a:t>Rutin </a:t>
          </a:r>
          <a:r>
            <a:rPr lang="tr-TR" dirty="0" err="1"/>
            <a:t>laboratuar</a:t>
          </a:r>
          <a:r>
            <a:rPr lang="tr-TR" dirty="0"/>
            <a:t> incelemeleri</a:t>
          </a:r>
        </a:p>
      </dgm:t>
    </dgm:pt>
    <dgm:pt modelId="{D64A07BD-3A0F-4787-9B1B-1020DD3B909F}" type="parTrans" cxnId="{395395AD-C4EB-4A77-AA4E-9ECC842411FF}">
      <dgm:prSet/>
      <dgm:spPr/>
      <dgm:t>
        <a:bodyPr/>
        <a:lstStyle/>
        <a:p>
          <a:endParaRPr lang="tr-TR"/>
        </a:p>
      </dgm:t>
    </dgm:pt>
    <dgm:pt modelId="{286DD1EB-D423-4A00-9DD3-2E62346E3B38}" type="sibTrans" cxnId="{395395AD-C4EB-4A77-AA4E-9ECC842411FF}">
      <dgm:prSet/>
      <dgm:spPr/>
      <dgm:t>
        <a:bodyPr/>
        <a:lstStyle/>
        <a:p>
          <a:endParaRPr lang="tr-TR"/>
        </a:p>
      </dgm:t>
    </dgm:pt>
    <dgm:pt modelId="{779BFE07-EB50-40A0-BF47-ED0CBDC2DFB9}">
      <dgm:prSet phldrT="[Metin]"/>
      <dgm:spPr/>
      <dgm:t>
        <a:bodyPr/>
        <a:lstStyle/>
        <a:p>
          <a:r>
            <a:rPr lang="tr-TR" dirty="0"/>
            <a:t>Ek </a:t>
          </a:r>
          <a:r>
            <a:rPr lang="tr-TR" dirty="0" err="1"/>
            <a:t>laboratuar</a:t>
          </a:r>
          <a:r>
            <a:rPr lang="tr-TR" dirty="0"/>
            <a:t> testler</a:t>
          </a:r>
        </a:p>
      </dgm:t>
    </dgm:pt>
    <dgm:pt modelId="{0C7AF610-91E8-4224-9A67-357270CB6B64}" type="parTrans" cxnId="{98841328-CBE9-4224-802F-9347CB704D5B}">
      <dgm:prSet/>
      <dgm:spPr/>
      <dgm:t>
        <a:bodyPr/>
        <a:lstStyle/>
        <a:p>
          <a:endParaRPr lang="tr-TR"/>
        </a:p>
      </dgm:t>
    </dgm:pt>
    <dgm:pt modelId="{A2B5D4E8-30C7-4FC3-B7B2-3865CEE778C9}" type="sibTrans" cxnId="{98841328-CBE9-4224-802F-9347CB704D5B}">
      <dgm:prSet/>
      <dgm:spPr/>
      <dgm:t>
        <a:bodyPr/>
        <a:lstStyle/>
        <a:p>
          <a:endParaRPr lang="tr-TR"/>
        </a:p>
      </dgm:t>
    </dgm:pt>
    <dgm:pt modelId="{16AC70C3-D4CA-40E1-92D4-6637563B6491}" type="pres">
      <dgm:prSet presAssocID="{8B86E3F9-1306-4B50-8643-3684923244BB}" presName="Name0" presStyleCnt="0">
        <dgm:presLayoutVars>
          <dgm:dir/>
          <dgm:resizeHandles val="exact"/>
        </dgm:presLayoutVars>
      </dgm:prSet>
      <dgm:spPr/>
    </dgm:pt>
    <dgm:pt modelId="{ED576A1E-625F-4D46-96EA-B0A21DAED7C8}" type="pres">
      <dgm:prSet presAssocID="{14112EAF-3BD5-4890-A443-20EAEBF03CAF}" presName="node" presStyleLbl="node1" presStyleIdx="0" presStyleCnt="3">
        <dgm:presLayoutVars>
          <dgm:bulletEnabled val="1"/>
        </dgm:presLayoutVars>
      </dgm:prSet>
      <dgm:spPr/>
    </dgm:pt>
    <dgm:pt modelId="{DBD9E93B-6375-4922-BD98-9B86A7815BDD}" type="pres">
      <dgm:prSet presAssocID="{4F01C778-7DB2-4321-8637-D63E1BAF7DBD}" presName="sibTrans" presStyleLbl="sibTrans2D1" presStyleIdx="0" presStyleCnt="2"/>
      <dgm:spPr/>
    </dgm:pt>
    <dgm:pt modelId="{015D02FD-E139-473A-8768-B2A89CED7A23}" type="pres">
      <dgm:prSet presAssocID="{4F01C778-7DB2-4321-8637-D63E1BAF7DBD}" presName="connectorText" presStyleLbl="sibTrans2D1" presStyleIdx="0" presStyleCnt="2"/>
      <dgm:spPr/>
    </dgm:pt>
    <dgm:pt modelId="{27D87EE8-C79B-4DC0-B0C7-BEF341CE525A}" type="pres">
      <dgm:prSet presAssocID="{6FC29728-559F-422D-95E8-1595B2221FDC}" presName="node" presStyleLbl="node1" presStyleIdx="1" presStyleCnt="3">
        <dgm:presLayoutVars>
          <dgm:bulletEnabled val="1"/>
        </dgm:presLayoutVars>
      </dgm:prSet>
      <dgm:spPr/>
    </dgm:pt>
    <dgm:pt modelId="{87C536CD-03BE-4AE4-AB40-89243067FF9D}" type="pres">
      <dgm:prSet presAssocID="{286DD1EB-D423-4A00-9DD3-2E62346E3B38}" presName="sibTrans" presStyleLbl="sibTrans2D1" presStyleIdx="1" presStyleCnt="2"/>
      <dgm:spPr/>
    </dgm:pt>
    <dgm:pt modelId="{CC214E40-3FEB-49D4-B8D3-BC95A4A7D2EF}" type="pres">
      <dgm:prSet presAssocID="{286DD1EB-D423-4A00-9DD3-2E62346E3B38}" presName="connectorText" presStyleLbl="sibTrans2D1" presStyleIdx="1" presStyleCnt="2"/>
      <dgm:spPr/>
    </dgm:pt>
    <dgm:pt modelId="{49C60133-123D-4B65-BCF5-F6E9A4F915A3}" type="pres">
      <dgm:prSet presAssocID="{779BFE07-EB50-40A0-BF47-ED0CBDC2DFB9}" presName="node" presStyleLbl="node1" presStyleIdx="2" presStyleCnt="3">
        <dgm:presLayoutVars>
          <dgm:bulletEnabled val="1"/>
        </dgm:presLayoutVars>
      </dgm:prSet>
      <dgm:spPr/>
    </dgm:pt>
  </dgm:ptLst>
  <dgm:cxnLst>
    <dgm:cxn modelId="{98841328-CBE9-4224-802F-9347CB704D5B}" srcId="{8B86E3F9-1306-4B50-8643-3684923244BB}" destId="{779BFE07-EB50-40A0-BF47-ED0CBDC2DFB9}" srcOrd="2" destOrd="0" parTransId="{0C7AF610-91E8-4224-9A67-357270CB6B64}" sibTransId="{A2B5D4E8-30C7-4FC3-B7B2-3865CEE778C9}"/>
    <dgm:cxn modelId="{C9224739-9462-48ED-89A1-24D2BE5AAC19}" type="presOf" srcId="{4F01C778-7DB2-4321-8637-D63E1BAF7DBD}" destId="{DBD9E93B-6375-4922-BD98-9B86A7815BDD}" srcOrd="0" destOrd="0" presId="urn:microsoft.com/office/officeart/2005/8/layout/process1"/>
    <dgm:cxn modelId="{E73BC13F-7143-4FFA-A6AA-707C3541B581}" type="presOf" srcId="{4F01C778-7DB2-4321-8637-D63E1BAF7DBD}" destId="{015D02FD-E139-473A-8768-B2A89CED7A23}" srcOrd="1" destOrd="0" presId="urn:microsoft.com/office/officeart/2005/8/layout/process1"/>
    <dgm:cxn modelId="{78E10A44-9FD8-471C-AAC5-E566A0B0EE0A}" type="presOf" srcId="{286DD1EB-D423-4A00-9DD3-2E62346E3B38}" destId="{CC214E40-3FEB-49D4-B8D3-BC95A4A7D2EF}" srcOrd="1" destOrd="0" presId="urn:microsoft.com/office/officeart/2005/8/layout/process1"/>
    <dgm:cxn modelId="{B40EEA56-CF7A-442F-AB90-B29B54C04C90}" srcId="{8B86E3F9-1306-4B50-8643-3684923244BB}" destId="{14112EAF-3BD5-4890-A443-20EAEBF03CAF}" srcOrd="0" destOrd="0" parTransId="{991565F4-AFF1-4277-8C29-13F5D7A9AC11}" sibTransId="{4F01C778-7DB2-4321-8637-D63E1BAF7DBD}"/>
    <dgm:cxn modelId="{90D6A195-F2D9-4B2F-B968-746F2FBDDF15}" type="presOf" srcId="{8B86E3F9-1306-4B50-8643-3684923244BB}" destId="{16AC70C3-D4CA-40E1-92D4-6637563B6491}" srcOrd="0" destOrd="0" presId="urn:microsoft.com/office/officeart/2005/8/layout/process1"/>
    <dgm:cxn modelId="{395395AD-C4EB-4A77-AA4E-9ECC842411FF}" srcId="{8B86E3F9-1306-4B50-8643-3684923244BB}" destId="{6FC29728-559F-422D-95E8-1595B2221FDC}" srcOrd="1" destOrd="0" parTransId="{D64A07BD-3A0F-4787-9B1B-1020DD3B909F}" sibTransId="{286DD1EB-D423-4A00-9DD3-2E62346E3B38}"/>
    <dgm:cxn modelId="{0350F9B8-EDFC-4BC0-BC95-C45272818709}" type="presOf" srcId="{286DD1EB-D423-4A00-9DD3-2E62346E3B38}" destId="{87C536CD-03BE-4AE4-AB40-89243067FF9D}" srcOrd="0" destOrd="0" presId="urn:microsoft.com/office/officeart/2005/8/layout/process1"/>
    <dgm:cxn modelId="{4C8732C9-A4E6-42A3-924C-293183D1B04C}" type="presOf" srcId="{14112EAF-3BD5-4890-A443-20EAEBF03CAF}" destId="{ED576A1E-625F-4D46-96EA-B0A21DAED7C8}" srcOrd="0" destOrd="0" presId="urn:microsoft.com/office/officeart/2005/8/layout/process1"/>
    <dgm:cxn modelId="{75F1EACE-FBAB-41F1-97FD-D25FFA1F7A4D}" type="presOf" srcId="{779BFE07-EB50-40A0-BF47-ED0CBDC2DFB9}" destId="{49C60133-123D-4B65-BCF5-F6E9A4F915A3}" srcOrd="0" destOrd="0" presId="urn:microsoft.com/office/officeart/2005/8/layout/process1"/>
    <dgm:cxn modelId="{36ED68DB-B43C-47F7-9D51-9D06CBD92B6B}" type="presOf" srcId="{6FC29728-559F-422D-95E8-1595B2221FDC}" destId="{27D87EE8-C79B-4DC0-B0C7-BEF341CE525A}" srcOrd="0" destOrd="0" presId="urn:microsoft.com/office/officeart/2005/8/layout/process1"/>
    <dgm:cxn modelId="{C881B32E-2DEB-4CB5-86FB-C07025587A7E}" type="presParOf" srcId="{16AC70C3-D4CA-40E1-92D4-6637563B6491}" destId="{ED576A1E-625F-4D46-96EA-B0A21DAED7C8}" srcOrd="0" destOrd="0" presId="urn:microsoft.com/office/officeart/2005/8/layout/process1"/>
    <dgm:cxn modelId="{4903AFE0-BF53-4191-9DE9-D4675B03668C}" type="presParOf" srcId="{16AC70C3-D4CA-40E1-92D4-6637563B6491}" destId="{DBD9E93B-6375-4922-BD98-9B86A7815BDD}" srcOrd="1" destOrd="0" presId="urn:microsoft.com/office/officeart/2005/8/layout/process1"/>
    <dgm:cxn modelId="{C0E5063F-8C24-4EAC-9164-A2B160F0AD26}" type="presParOf" srcId="{DBD9E93B-6375-4922-BD98-9B86A7815BDD}" destId="{015D02FD-E139-473A-8768-B2A89CED7A23}" srcOrd="0" destOrd="0" presId="urn:microsoft.com/office/officeart/2005/8/layout/process1"/>
    <dgm:cxn modelId="{65202853-CD1D-405B-9F1E-C17278788BC5}" type="presParOf" srcId="{16AC70C3-D4CA-40E1-92D4-6637563B6491}" destId="{27D87EE8-C79B-4DC0-B0C7-BEF341CE525A}" srcOrd="2" destOrd="0" presId="urn:microsoft.com/office/officeart/2005/8/layout/process1"/>
    <dgm:cxn modelId="{376266C9-48F7-4155-A605-4886501D7EC0}" type="presParOf" srcId="{16AC70C3-D4CA-40E1-92D4-6637563B6491}" destId="{87C536CD-03BE-4AE4-AB40-89243067FF9D}" srcOrd="3" destOrd="0" presId="urn:microsoft.com/office/officeart/2005/8/layout/process1"/>
    <dgm:cxn modelId="{1AB487DE-5CB3-4751-9603-F34DF9B3DDC2}" type="presParOf" srcId="{87C536CD-03BE-4AE4-AB40-89243067FF9D}" destId="{CC214E40-3FEB-49D4-B8D3-BC95A4A7D2EF}" srcOrd="0" destOrd="0" presId="urn:microsoft.com/office/officeart/2005/8/layout/process1"/>
    <dgm:cxn modelId="{C6C840EB-6105-46BA-8574-477E08806649}" type="presParOf" srcId="{16AC70C3-D4CA-40E1-92D4-6637563B6491}" destId="{49C60133-123D-4B65-BCF5-F6E9A4F915A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9CC532-7EE2-40D2-87FA-38C09A024461}">
      <dsp:nvSpPr>
        <dsp:cNvPr id="0" name=""/>
        <dsp:cNvSpPr/>
      </dsp:nvSpPr>
      <dsp:spPr>
        <a:xfrm>
          <a:off x="0" y="1625600"/>
          <a:ext cx="8128000" cy="2167466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7B1379-0DFE-4269-B42F-B19A91685B07}">
      <dsp:nvSpPr>
        <dsp:cNvPr id="0" name=""/>
        <dsp:cNvSpPr/>
      </dsp:nvSpPr>
      <dsp:spPr>
        <a:xfrm>
          <a:off x="3571" y="0"/>
          <a:ext cx="2357437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b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b="1" kern="1200" dirty="0"/>
            <a:t>1822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 err="1"/>
            <a:t>Astley</a:t>
          </a:r>
          <a:r>
            <a:rPr lang="tr-TR" sz="1900" kern="1200" dirty="0"/>
            <a:t> </a:t>
          </a:r>
          <a:r>
            <a:rPr lang="tr-TR" sz="1900" kern="1200" dirty="0" err="1"/>
            <a:t>Paston</a:t>
          </a:r>
          <a:r>
            <a:rPr lang="tr-TR" sz="1900" kern="1200" dirty="0"/>
            <a:t> Cooper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/>
            <a:t>Anormal kemik ve kırıklar arasında bir ilişkiye dikkat çeker</a:t>
          </a:r>
        </a:p>
      </dsp:txBody>
      <dsp:txXfrm>
        <a:off x="3571" y="0"/>
        <a:ext cx="2357437" cy="2167466"/>
      </dsp:txXfrm>
    </dsp:sp>
    <dsp:sp modelId="{EE392F43-1149-4E57-AC60-39AE04561EE3}">
      <dsp:nvSpPr>
        <dsp:cNvPr id="0" name=""/>
        <dsp:cNvSpPr/>
      </dsp:nvSpPr>
      <dsp:spPr>
        <a:xfrm>
          <a:off x="911357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879970-8B70-4F37-A231-3753AE0228E7}">
      <dsp:nvSpPr>
        <dsp:cNvPr id="0" name=""/>
        <dsp:cNvSpPr/>
      </dsp:nvSpPr>
      <dsp:spPr>
        <a:xfrm>
          <a:off x="2478881" y="3251200"/>
          <a:ext cx="2357437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b="1" kern="1200" dirty="0"/>
            <a:t>1835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 err="1"/>
            <a:t>Lobstein</a:t>
          </a:r>
          <a:endParaRPr lang="tr-TR" sz="1900" kern="1200" dirty="0"/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/>
            <a:t>İlk defa Osteoporoz terimini kullanılır</a:t>
          </a:r>
        </a:p>
      </dsp:txBody>
      <dsp:txXfrm>
        <a:off x="2478881" y="3251200"/>
        <a:ext cx="2357437" cy="2167466"/>
      </dsp:txXfrm>
    </dsp:sp>
    <dsp:sp modelId="{7CD88341-E2E6-4374-ADE9-D186E6AB3431}">
      <dsp:nvSpPr>
        <dsp:cNvPr id="0" name=""/>
        <dsp:cNvSpPr/>
      </dsp:nvSpPr>
      <dsp:spPr>
        <a:xfrm>
          <a:off x="3386666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E58194-DBDF-4AAD-AD74-3CCA020D1661}">
      <dsp:nvSpPr>
        <dsp:cNvPr id="0" name=""/>
        <dsp:cNvSpPr/>
      </dsp:nvSpPr>
      <dsp:spPr>
        <a:xfrm>
          <a:off x="4954190" y="0"/>
          <a:ext cx="2357437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b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b="1" kern="1200" dirty="0"/>
            <a:t>1941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/>
            <a:t>Fuller </a:t>
          </a:r>
          <a:r>
            <a:rPr lang="tr-TR" sz="1900" kern="1200" dirty="0" err="1"/>
            <a:t>Albright</a:t>
          </a:r>
          <a:r>
            <a:rPr lang="tr-TR" sz="1900" kern="1200" dirty="0"/>
            <a:t> </a:t>
          </a:r>
          <a:r>
            <a:rPr lang="tr-TR" sz="1900" kern="1200" dirty="0" err="1"/>
            <a:t>over</a:t>
          </a:r>
          <a:r>
            <a:rPr lang="tr-TR" sz="1900" kern="1200" dirty="0"/>
            <a:t> fonksiyon kaybı sonrası omurga kırığı gelişen kadın olgular  bildirir</a:t>
          </a:r>
        </a:p>
      </dsp:txBody>
      <dsp:txXfrm>
        <a:off x="4954190" y="0"/>
        <a:ext cx="2357437" cy="2167466"/>
      </dsp:txXfrm>
    </dsp:sp>
    <dsp:sp modelId="{269F46DE-71DF-4948-9ADF-315B2CA17F8D}">
      <dsp:nvSpPr>
        <dsp:cNvPr id="0" name=""/>
        <dsp:cNvSpPr/>
      </dsp:nvSpPr>
      <dsp:spPr>
        <a:xfrm>
          <a:off x="5861976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B1704A-4C3B-492F-AC99-2B8FF798C535}">
      <dsp:nvSpPr>
        <dsp:cNvPr id="0" name=""/>
        <dsp:cNvSpPr/>
      </dsp:nvSpPr>
      <dsp:spPr>
        <a:xfrm>
          <a:off x="-889106" y="-119781"/>
          <a:ext cx="12293812" cy="2541534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36619C-99B3-47B1-A4ED-5E6125350534}">
      <dsp:nvSpPr>
        <dsp:cNvPr id="0" name=""/>
        <dsp:cNvSpPr/>
      </dsp:nvSpPr>
      <dsp:spPr>
        <a:xfrm>
          <a:off x="4866724" y="3926665"/>
          <a:ext cx="794868" cy="508715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FAC971-5953-4C30-BA2E-AD0CCF53676B}">
      <dsp:nvSpPr>
        <dsp:cNvPr id="0" name=""/>
        <dsp:cNvSpPr/>
      </dsp:nvSpPr>
      <dsp:spPr>
        <a:xfrm>
          <a:off x="2275143" y="4414180"/>
          <a:ext cx="5978031" cy="7927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Kemik kırılganlığında artış ve kemik kırıklarına  eğilim </a:t>
          </a:r>
        </a:p>
      </dsp:txBody>
      <dsp:txXfrm>
        <a:off x="2275143" y="4414180"/>
        <a:ext cx="5978031" cy="792756"/>
      </dsp:txXfrm>
    </dsp:sp>
    <dsp:sp modelId="{97F5267B-CDE5-4D9D-B63E-D006F20CA9BF}">
      <dsp:nvSpPr>
        <dsp:cNvPr id="0" name=""/>
        <dsp:cNvSpPr/>
      </dsp:nvSpPr>
      <dsp:spPr>
        <a:xfrm>
          <a:off x="4120671" y="1973197"/>
          <a:ext cx="2585845" cy="14307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Düşük kemik yoğunluğu</a:t>
          </a:r>
        </a:p>
      </dsp:txBody>
      <dsp:txXfrm>
        <a:off x="4499359" y="2182727"/>
        <a:ext cx="1828469" cy="1011702"/>
      </dsp:txXfrm>
    </dsp:sp>
    <dsp:sp modelId="{BDD78136-C492-42ED-8203-627DADF67EFA}">
      <dsp:nvSpPr>
        <dsp:cNvPr id="0" name=""/>
        <dsp:cNvSpPr/>
      </dsp:nvSpPr>
      <dsp:spPr>
        <a:xfrm>
          <a:off x="2046443" y="112673"/>
          <a:ext cx="3059256" cy="20929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 err="1"/>
            <a:t>Mikromimaride</a:t>
          </a:r>
          <a:r>
            <a:rPr lang="tr-TR" sz="2000" kern="1200" dirty="0"/>
            <a:t>  bozukluk</a:t>
          </a:r>
        </a:p>
      </dsp:txBody>
      <dsp:txXfrm>
        <a:off x="2494461" y="419174"/>
        <a:ext cx="2163220" cy="1479917"/>
      </dsp:txXfrm>
    </dsp:sp>
    <dsp:sp modelId="{9AC24886-12CB-4C8B-A2CA-C82AAEE5EDAB}">
      <dsp:nvSpPr>
        <dsp:cNvPr id="0" name=""/>
        <dsp:cNvSpPr/>
      </dsp:nvSpPr>
      <dsp:spPr>
        <a:xfrm>
          <a:off x="5238571" y="186904"/>
          <a:ext cx="2631673" cy="14307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İskelete ait</a:t>
          </a:r>
          <a:r>
            <a:rPr lang="tr-TR" sz="2000" b="1" kern="1200" dirty="0"/>
            <a:t> sistemik </a:t>
          </a:r>
          <a:r>
            <a:rPr lang="tr-TR" sz="2000" kern="1200" dirty="0"/>
            <a:t>bir hastalıktır</a:t>
          </a:r>
        </a:p>
      </dsp:txBody>
      <dsp:txXfrm>
        <a:off x="5623971" y="396434"/>
        <a:ext cx="1860873" cy="1011702"/>
      </dsp:txXfrm>
    </dsp:sp>
    <dsp:sp modelId="{3F0D02E5-7261-4EDA-B9E6-37040CC3781C}">
      <dsp:nvSpPr>
        <dsp:cNvPr id="0" name=""/>
        <dsp:cNvSpPr/>
      </dsp:nvSpPr>
      <dsp:spPr>
        <a:xfrm>
          <a:off x="1541190" y="24043"/>
          <a:ext cx="7445936" cy="3976935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118078-1E2B-4989-8DDB-C8F35995AC7A}">
      <dsp:nvSpPr>
        <dsp:cNvPr id="0" name=""/>
        <dsp:cNvSpPr/>
      </dsp:nvSpPr>
      <dsp:spPr>
        <a:xfrm>
          <a:off x="3286" y="314828"/>
          <a:ext cx="3203971" cy="691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/>
            <a:t>Primer Osteoporoz</a:t>
          </a:r>
        </a:p>
      </dsp:txBody>
      <dsp:txXfrm>
        <a:off x="3286" y="314828"/>
        <a:ext cx="3203971" cy="691200"/>
      </dsp:txXfrm>
    </dsp:sp>
    <dsp:sp modelId="{5893A14C-330D-42A3-A905-E3AFE789A77F}">
      <dsp:nvSpPr>
        <dsp:cNvPr id="0" name=""/>
        <dsp:cNvSpPr/>
      </dsp:nvSpPr>
      <dsp:spPr>
        <a:xfrm>
          <a:off x="602925" y="1046970"/>
          <a:ext cx="1998092" cy="30304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dirty="0"/>
            <a:t>Postmenopozal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dirty="0" err="1"/>
            <a:t>Senil</a:t>
          </a:r>
          <a:endParaRPr lang="tr-TR" sz="1900" kern="1200" dirty="0"/>
        </a:p>
      </dsp:txBody>
      <dsp:txXfrm>
        <a:off x="602925" y="1046970"/>
        <a:ext cx="1998092" cy="3030480"/>
      </dsp:txXfrm>
    </dsp:sp>
    <dsp:sp modelId="{C3247079-0231-444B-99AA-97AC43101B46}">
      <dsp:nvSpPr>
        <dsp:cNvPr id="0" name=""/>
        <dsp:cNvSpPr/>
      </dsp:nvSpPr>
      <dsp:spPr>
        <a:xfrm>
          <a:off x="3655814" y="314828"/>
          <a:ext cx="3203971" cy="691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/>
            <a:t>Sekonder Osteoporoz</a:t>
          </a:r>
        </a:p>
      </dsp:txBody>
      <dsp:txXfrm>
        <a:off x="3655814" y="314828"/>
        <a:ext cx="3203971" cy="691200"/>
      </dsp:txXfrm>
    </dsp:sp>
    <dsp:sp modelId="{15576EAF-74FF-4885-9352-A10217CF086D}">
      <dsp:nvSpPr>
        <dsp:cNvPr id="0" name=""/>
        <dsp:cNvSpPr/>
      </dsp:nvSpPr>
      <dsp:spPr>
        <a:xfrm>
          <a:off x="3655814" y="1006029"/>
          <a:ext cx="3203971" cy="30304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dirty="0"/>
            <a:t>Altta yatan bir hastalık veya ilaç varlığında </a:t>
          </a:r>
          <a:r>
            <a:rPr lang="tr-TR" sz="1900" kern="1200" dirty="0" err="1"/>
            <a:t>frajilite</a:t>
          </a:r>
          <a:r>
            <a:rPr lang="tr-TR" sz="1900" kern="1200" dirty="0"/>
            <a:t> kırıklarına yol açan kemikte </a:t>
          </a:r>
          <a:r>
            <a:rPr lang="tr-TR" sz="1900" kern="1200" dirty="0" err="1"/>
            <a:t>mikromimari</a:t>
          </a:r>
          <a:r>
            <a:rPr lang="tr-TR" sz="1900" kern="1200" dirty="0"/>
            <a:t> değişikliklerle birlikte düşük kemik kütlesi olarak tanımlanır</a:t>
          </a:r>
        </a:p>
      </dsp:txBody>
      <dsp:txXfrm>
        <a:off x="3655814" y="1006029"/>
        <a:ext cx="3203971" cy="3030480"/>
      </dsp:txXfrm>
    </dsp:sp>
    <dsp:sp modelId="{CE0D9839-42A5-4057-84EF-579325990D4E}">
      <dsp:nvSpPr>
        <dsp:cNvPr id="0" name=""/>
        <dsp:cNvSpPr/>
      </dsp:nvSpPr>
      <dsp:spPr>
        <a:xfrm>
          <a:off x="7308342" y="314828"/>
          <a:ext cx="3203971" cy="691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 err="1"/>
            <a:t>İdiyopatik</a:t>
          </a:r>
          <a:r>
            <a:rPr lang="tr-TR" sz="1900" kern="1200" dirty="0"/>
            <a:t> Osteoporoz</a:t>
          </a:r>
        </a:p>
      </dsp:txBody>
      <dsp:txXfrm>
        <a:off x="7308342" y="314828"/>
        <a:ext cx="3203971" cy="691200"/>
      </dsp:txXfrm>
    </dsp:sp>
    <dsp:sp modelId="{81C32CD5-ADF9-4929-9580-C6E3D531692D}">
      <dsp:nvSpPr>
        <dsp:cNvPr id="0" name=""/>
        <dsp:cNvSpPr/>
      </dsp:nvSpPr>
      <dsp:spPr>
        <a:xfrm>
          <a:off x="7308342" y="1006029"/>
          <a:ext cx="3203971" cy="30304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dirty="0"/>
            <a:t>Düşük kemik yoğunluğu ve genç erişkinlerde nedeni bilinmeyen kırıklarla karakterize</a:t>
          </a:r>
        </a:p>
      </dsp:txBody>
      <dsp:txXfrm>
        <a:off x="7308342" y="1006029"/>
        <a:ext cx="3203971" cy="30304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576A1E-625F-4D46-96EA-B0A21DAED7C8}">
      <dsp:nvSpPr>
        <dsp:cNvPr id="0" name=""/>
        <dsp:cNvSpPr/>
      </dsp:nvSpPr>
      <dsp:spPr>
        <a:xfrm>
          <a:off x="9242" y="1482704"/>
          <a:ext cx="2762398" cy="16574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/>
            <a:t>Ayrıntılı </a:t>
          </a:r>
          <a:r>
            <a:rPr lang="tr-TR" sz="3100" kern="1200" dirty="0" err="1"/>
            <a:t>anamnez</a:t>
          </a:r>
          <a:r>
            <a:rPr lang="tr-TR" sz="3100" kern="1200" dirty="0"/>
            <a:t> ve fizik muayene</a:t>
          </a:r>
        </a:p>
      </dsp:txBody>
      <dsp:txXfrm>
        <a:off x="57787" y="1531249"/>
        <a:ext cx="2665308" cy="1560349"/>
      </dsp:txXfrm>
    </dsp:sp>
    <dsp:sp modelId="{DBD9E93B-6375-4922-BD98-9B86A7815BDD}">
      <dsp:nvSpPr>
        <dsp:cNvPr id="0" name=""/>
        <dsp:cNvSpPr/>
      </dsp:nvSpPr>
      <dsp:spPr>
        <a:xfrm>
          <a:off x="3047880" y="1968886"/>
          <a:ext cx="585628" cy="68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500" kern="1200"/>
        </a:p>
      </dsp:txBody>
      <dsp:txXfrm>
        <a:off x="3047880" y="2105901"/>
        <a:ext cx="409940" cy="411044"/>
      </dsp:txXfrm>
    </dsp:sp>
    <dsp:sp modelId="{27D87EE8-C79B-4DC0-B0C7-BEF341CE525A}">
      <dsp:nvSpPr>
        <dsp:cNvPr id="0" name=""/>
        <dsp:cNvSpPr/>
      </dsp:nvSpPr>
      <dsp:spPr>
        <a:xfrm>
          <a:off x="3876600" y="1482704"/>
          <a:ext cx="2762398" cy="16574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/>
            <a:t>Rutin </a:t>
          </a:r>
          <a:r>
            <a:rPr lang="tr-TR" sz="3100" kern="1200" dirty="0" err="1"/>
            <a:t>laboratuar</a:t>
          </a:r>
          <a:r>
            <a:rPr lang="tr-TR" sz="3100" kern="1200" dirty="0"/>
            <a:t> incelemeleri</a:t>
          </a:r>
        </a:p>
      </dsp:txBody>
      <dsp:txXfrm>
        <a:off x="3925145" y="1531249"/>
        <a:ext cx="2665308" cy="1560349"/>
      </dsp:txXfrm>
    </dsp:sp>
    <dsp:sp modelId="{87C536CD-03BE-4AE4-AB40-89243067FF9D}">
      <dsp:nvSpPr>
        <dsp:cNvPr id="0" name=""/>
        <dsp:cNvSpPr/>
      </dsp:nvSpPr>
      <dsp:spPr>
        <a:xfrm>
          <a:off x="6915239" y="1968886"/>
          <a:ext cx="585628" cy="68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500" kern="1200"/>
        </a:p>
      </dsp:txBody>
      <dsp:txXfrm>
        <a:off x="6915239" y="2105901"/>
        <a:ext cx="409940" cy="411044"/>
      </dsp:txXfrm>
    </dsp:sp>
    <dsp:sp modelId="{49C60133-123D-4B65-BCF5-F6E9A4F915A3}">
      <dsp:nvSpPr>
        <dsp:cNvPr id="0" name=""/>
        <dsp:cNvSpPr/>
      </dsp:nvSpPr>
      <dsp:spPr>
        <a:xfrm>
          <a:off x="7743958" y="1482704"/>
          <a:ext cx="2762398" cy="16574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/>
            <a:t>Ek </a:t>
          </a:r>
          <a:r>
            <a:rPr lang="tr-TR" sz="3100" kern="1200" dirty="0" err="1"/>
            <a:t>laboratuar</a:t>
          </a:r>
          <a:r>
            <a:rPr lang="tr-TR" sz="3100" kern="1200" dirty="0"/>
            <a:t> testler</a:t>
          </a:r>
        </a:p>
      </dsp:txBody>
      <dsp:txXfrm>
        <a:off x="7792503" y="1531249"/>
        <a:ext cx="2665308" cy="15603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2C5006-3567-7990-4786-3C22D5C60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53C6029-8C35-96AE-8838-2425A05990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20DF8C6-E4BF-82E7-8CA5-CF8EC9F8A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D877D-C3D3-47A0-9339-9C6CC08DD37D}" type="datetimeFigureOut">
              <a:rPr lang="tr-TR" smtClean="0"/>
              <a:t>24.12.2022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3BC9213-1583-F6C8-961C-C12E81534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8F05B9F-5641-C08A-B1B6-63991E6E1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0C02-8BD5-4888-9BFA-D863DA81A09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0765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EE4D001-C37C-191C-47D3-3CBAB09F4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1306DF3-BFE5-6295-463F-0F7E3B00C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BF46DD0-A5D3-85BA-7820-5BE3F12F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D877D-C3D3-47A0-9339-9C6CC08DD37D}" type="datetimeFigureOut">
              <a:rPr lang="tr-TR" smtClean="0"/>
              <a:t>24.12.2022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BC4F246-5896-574D-74C3-6772987DC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96FB0CD-7541-E04E-B5E0-F3D127909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0C02-8BD5-4888-9BFA-D863DA81A09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6893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600F07-244B-B135-7DCE-59B68971C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BEA7CD3-60EE-541C-3797-5C278C9C9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25D02F4-BFC8-8CA4-A44A-7432D8A04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D877D-C3D3-47A0-9339-9C6CC08DD37D}" type="datetimeFigureOut">
              <a:rPr lang="tr-TR" smtClean="0"/>
              <a:t>24.12.2022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4E34E6A-FED0-811C-8F18-6DABB99BF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F99E7DC-1128-1799-5C95-FC7247485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0C02-8BD5-4888-9BFA-D863DA81A09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9586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82B80EC-7D6A-88A0-384B-ED86CB846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7C8E268-5F2D-F19C-1397-221C412A22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36EEF0A-1590-3ACF-D80F-C85BBC5B9D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7FDB8BD-57BE-7195-5947-A1B33AF85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D877D-C3D3-47A0-9339-9C6CC08DD37D}" type="datetimeFigureOut">
              <a:rPr lang="tr-TR" smtClean="0"/>
              <a:t>24.12.2022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A6BFA06-06AD-DA1D-9485-93401E7BD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FD036D1-CD01-E3B9-0609-235E93168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0C02-8BD5-4888-9BFA-D863DA81A09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6091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576766-0EEC-A880-9B04-EED039651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7F517BD-C956-B68F-2CEA-2ADBFBEEF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52D930C-0A00-A229-C566-585EA8D61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029D54DF-7A1C-EF00-E90A-56AB967A66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41CFE2B-440F-8147-307E-6A9463B0A4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38AC331C-EE14-E401-4A5B-C026B6EC1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D877D-C3D3-47A0-9339-9C6CC08DD37D}" type="datetimeFigureOut">
              <a:rPr lang="tr-TR" smtClean="0"/>
              <a:t>24.12.2022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26186F59-561D-0CBA-8930-090DE533B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6D97314-EA51-5CDB-CF65-E95B37D11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0C02-8BD5-4888-9BFA-D863DA81A09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8064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3B59CC-4602-E15B-ACFA-813907E6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FFDF3D7-2DC2-9605-6DF8-EC76048F6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D877D-C3D3-47A0-9339-9C6CC08DD37D}" type="datetimeFigureOut">
              <a:rPr lang="tr-TR" smtClean="0"/>
              <a:t>24.12.2022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06CEFCB-A82B-567D-8508-13A56A9F2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7180AE9-0D42-8ACD-E874-C121D365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0C02-8BD5-4888-9BFA-D863DA81A09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5145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4FC872E5-530C-C908-A79E-654D41AF9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D877D-C3D3-47A0-9339-9C6CC08DD37D}" type="datetimeFigureOut">
              <a:rPr lang="tr-TR" smtClean="0"/>
              <a:t>24.12.2022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B154B74-290F-CD24-256B-C0671B48E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62DABAE-3674-4D99-D568-8349D67C7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0C02-8BD5-4888-9BFA-D863DA81A09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4700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48DA4D-010A-A876-258F-D5227EB86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3F0C31A-938B-03DB-37D0-7AFCB9895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4C7547D-C411-684E-8170-FDDB88657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573303D-C102-2CD1-3E7B-9AC2D702F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D877D-C3D3-47A0-9339-9C6CC08DD37D}" type="datetimeFigureOut">
              <a:rPr lang="tr-TR" smtClean="0"/>
              <a:t>24.12.2022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DC17ED1-1765-27D9-904E-7BA40A849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6966C4D-EEBA-17D8-EC3C-3D321E3E2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0C02-8BD5-4888-9BFA-D863DA81A09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5846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D7D673-7275-3D53-03CF-D9C437D2B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B8D7744D-9173-2757-480B-814800433F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C0176A6-7B5A-92E0-AB6A-68989E73E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4D52DE0-4034-646A-8FD7-5055F54F2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D877D-C3D3-47A0-9339-9C6CC08DD37D}" type="datetimeFigureOut">
              <a:rPr lang="tr-TR" smtClean="0"/>
              <a:t>24.12.2022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D3039BB-6E4F-456B-007B-B8A15B595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F48DC4D-34FF-9ADB-131D-E768144E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0C02-8BD5-4888-9BFA-D863DA81A09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4839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1DAD58-AC48-3FDE-4817-E08618DEA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839FBC0D-F8E1-C66C-952D-0FD76F5967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4E8434F-1651-E554-C5EF-F20205363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D877D-C3D3-47A0-9339-9C6CC08DD37D}" type="datetimeFigureOut">
              <a:rPr lang="tr-TR" smtClean="0"/>
              <a:t>24.12.2022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E71ED39-FF8C-5D34-E9FE-78093E1F6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0E8A96B-98BD-9845-5926-7B6DBBC0A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0C02-8BD5-4888-9BFA-D863DA81A09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2704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7BB9896E-CA15-F2C7-DDF6-FAEAE87258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1BE014F-55F2-4B4E-89AF-FA157D0262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38DE471-F723-23B1-7960-6E9E8EFF0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D877D-C3D3-47A0-9339-9C6CC08DD37D}" type="datetimeFigureOut">
              <a:rPr lang="tr-TR" smtClean="0"/>
              <a:t>24.12.2022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7029496-B499-04E6-8DE7-7FE368C5E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CD54977-F137-C3D6-EAAD-5BC97CAA9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0C02-8BD5-4888-9BFA-D863DA81A09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2206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FFB48CC-DDAC-9381-A6F3-2FF5B1BB0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93C88E0-1E86-8151-6461-A9D48C60D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6BAFC36-0048-3E67-D24C-42045A0A94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D877D-C3D3-47A0-9339-9C6CC08DD37D}" type="datetimeFigureOut">
              <a:rPr lang="tr-TR" smtClean="0"/>
              <a:t>24.12.2022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9BD98E6-9AD9-9F7A-6475-2AD3FDF7EE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90F198D-BA30-1EEC-5E86-CB8220DF66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50C02-8BD5-4888-9BFA-D863DA81A09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8291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2B063E-FAD5-B265-3177-15EB588011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Sekonder Osteoporoz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F8F5155-0CDA-DF27-EB9F-B4DCAE6AA2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Prof. Dr. Cevdet Aydın</a:t>
            </a:r>
          </a:p>
          <a:p>
            <a:r>
              <a:rPr lang="tr-TR" dirty="0"/>
              <a:t>Ankara Yıldırım Beyazıt Üniversitesi Tıp Fakültesi, Bilkent Şehir Hastanesi</a:t>
            </a:r>
          </a:p>
          <a:p>
            <a:r>
              <a:rPr lang="tr-TR" dirty="0"/>
              <a:t>25.12.2022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3F65ED7-EF0E-3760-A43F-334109B66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105" y="420949"/>
            <a:ext cx="1365622" cy="1310754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ADD8DA14-FD1D-9B97-04BB-10678F2E5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8198" y="653856"/>
            <a:ext cx="1237595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750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69B51A55-C8D7-FAE8-F54C-B4B69CCE4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463" y="764275"/>
            <a:ext cx="6277970" cy="5117909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2C00374-74BB-17C9-E6AE-8152C5B12E70}"/>
              </a:ext>
            </a:extLst>
          </p:cNvPr>
          <p:cNvSpPr/>
          <p:nvPr/>
        </p:nvSpPr>
        <p:spPr>
          <a:xfrm>
            <a:off x="10112991" y="955343"/>
            <a:ext cx="1915236" cy="21426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dirty="0"/>
              <a:t>Değil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D926E2C3-1CD7-69B1-9975-6549CC44BB42}"/>
              </a:ext>
            </a:extLst>
          </p:cNvPr>
          <p:cNvSpPr/>
          <p:nvPr/>
        </p:nvSpPr>
        <p:spPr>
          <a:xfrm>
            <a:off x="627797" y="955343"/>
            <a:ext cx="2088108" cy="18833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……………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0363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69B51A55-C8D7-FAE8-F54C-B4B69CCE4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463" y="764275"/>
            <a:ext cx="6277970" cy="5117909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2C00374-74BB-17C9-E6AE-8152C5B12E70}"/>
              </a:ext>
            </a:extLst>
          </p:cNvPr>
          <p:cNvSpPr/>
          <p:nvPr/>
        </p:nvSpPr>
        <p:spPr>
          <a:xfrm>
            <a:off x="10112991" y="955343"/>
            <a:ext cx="1915236" cy="21426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dirty="0"/>
              <a:t>Değil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D926E2C3-1CD7-69B1-9975-6549CC44BB42}"/>
              </a:ext>
            </a:extLst>
          </p:cNvPr>
          <p:cNvSpPr/>
          <p:nvPr/>
        </p:nvSpPr>
        <p:spPr>
          <a:xfrm>
            <a:off x="286604" y="955343"/>
            <a:ext cx="2351963" cy="24736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>
                <a:solidFill>
                  <a:schemeClr val="tx1"/>
                </a:solidFill>
              </a:rPr>
              <a:t>İNERT</a:t>
            </a:r>
          </a:p>
          <a:p>
            <a:pPr algn="ctr"/>
            <a:r>
              <a:rPr lang="tr-TR" dirty="0"/>
              <a:t>(</a:t>
            </a:r>
            <a:r>
              <a:rPr lang="tr-TR" dirty="0" err="1"/>
              <a:t>durağan,hareketsiz,eylemsiz,uyuşuk,atıl</a:t>
            </a:r>
            <a:r>
              <a:rPr lang="tr-TR" dirty="0"/>
              <a:t>,</a:t>
            </a:r>
          </a:p>
          <a:p>
            <a:pPr algn="ctr"/>
            <a:r>
              <a:rPr lang="tr-TR" dirty="0"/>
              <a:t>tesirsiz)</a:t>
            </a:r>
          </a:p>
        </p:txBody>
      </p:sp>
    </p:spTree>
    <p:extLst>
      <p:ext uri="{BB962C8B-B14F-4D97-AF65-F5344CB8AC3E}">
        <p14:creationId xmlns:p14="http://schemas.microsoft.com/office/powerpoint/2010/main" val="4060081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3FA66003-0856-5A7C-EBD5-C275B22B2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036" y="1460310"/>
            <a:ext cx="4567451" cy="3807726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F5A307DA-A25E-A212-8B29-D7606C1D898E}"/>
              </a:ext>
            </a:extLst>
          </p:cNvPr>
          <p:cNvSpPr/>
          <p:nvPr/>
        </p:nvSpPr>
        <p:spPr>
          <a:xfrm>
            <a:off x="709685" y="281353"/>
            <a:ext cx="2863510" cy="27348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‘</a:t>
            </a:r>
            <a:r>
              <a:rPr lang="tr-TR" sz="3200" dirty="0"/>
              <a:t>’</a:t>
            </a:r>
            <a:r>
              <a:rPr lang="tr-TR" sz="3200" dirty="0" err="1"/>
              <a:t>porous</a:t>
            </a:r>
            <a:r>
              <a:rPr lang="tr-TR" sz="3200" dirty="0"/>
              <a:t> bone” (gözenekli kemik) 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231572FF-648F-A930-4AF0-E6ACA631C4D5}"/>
              </a:ext>
            </a:extLst>
          </p:cNvPr>
          <p:cNvSpPr/>
          <p:nvPr/>
        </p:nvSpPr>
        <p:spPr>
          <a:xfrm>
            <a:off x="8447965" y="468222"/>
            <a:ext cx="2504049" cy="23610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/>
              <a:t>“</a:t>
            </a:r>
            <a:r>
              <a:rPr lang="tr-TR" sz="2800" dirty="0" err="1"/>
              <a:t>too</a:t>
            </a:r>
            <a:r>
              <a:rPr lang="tr-TR" sz="2800" dirty="0"/>
              <a:t> </a:t>
            </a:r>
            <a:r>
              <a:rPr lang="tr-TR" sz="2800" dirty="0" err="1"/>
              <a:t>little</a:t>
            </a:r>
            <a:r>
              <a:rPr lang="tr-TR" sz="2800" dirty="0"/>
              <a:t> bone in bone” (kemik içinde çok az kemik)</a:t>
            </a:r>
          </a:p>
        </p:txBody>
      </p:sp>
    </p:spTree>
    <p:extLst>
      <p:ext uri="{BB962C8B-B14F-4D97-AF65-F5344CB8AC3E}">
        <p14:creationId xmlns:p14="http://schemas.microsoft.com/office/powerpoint/2010/main" val="1506828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9D31045F-835A-080C-C80A-1AE254911B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995753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etin kutusu 3">
            <a:extLst>
              <a:ext uri="{FF2B5EF4-FFF2-40B4-BE49-F238E27FC236}">
                <a16:creationId xmlns:a16="http://schemas.microsoft.com/office/drawing/2014/main" id="{3843EA11-E1A6-A4A3-C63A-4F4828EE586D}"/>
              </a:ext>
            </a:extLst>
          </p:cNvPr>
          <p:cNvSpPr txBox="1"/>
          <p:nvPr/>
        </p:nvSpPr>
        <p:spPr>
          <a:xfrm>
            <a:off x="2473657" y="5815167"/>
            <a:ext cx="6093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Intern Med 2015;277: 650–661</a:t>
            </a:r>
          </a:p>
          <a:p>
            <a:r>
              <a:rPr lang="en-US" dirty="0"/>
              <a:t>Endocrinology. 5th ed. Philadelphia: Elsevier; 2006. p.1751-3</a:t>
            </a:r>
          </a:p>
        </p:txBody>
      </p:sp>
    </p:spTree>
    <p:extLst>
      <p:ext uri="{BB962C8B-B14F-4D97-AF65-F5344CB8AC3E}">
        <p14:creationId xmlns:p14="http://schemas.microsoft.com/office/powerpoint/2010/main" val="3430179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2082E39-F599-00B9-AC99-D759C2814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Modeling</a:t>
            </a:r>
            <a:r>
              <a:rPr lang="tr-TR" dirty="0"/>
              <a:t>/</a:t>
            </a:r>
            <a:r>
              <a:rPr lang="tr-TR" b="1" i="1" dirty="0" err="1"/>
              <a:t>Remodeling</a:t>
            </a:r>
            <a:endParaRPr lang="tr-TR" b="1" i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4E29D69-E68C-70D5-631A-C2B593233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b="1" dirty="0"/>
              <a:t>Strese uyum </a:t>
            </a:r>
            <a:r>
              <a:rPr lang="tr-TR" dirty="0"/>
              <a:t>sağlamak ve </a:t>
            </a:r>
            <a:r>
              <a:rPr lang="tr-TR" b="1" dirty="0"/>
              <a:t>kalsiyum homeostazını </a:t>
            </a:r>
            <a:r>
              <a:rPr lang="tr-TR" dirty="0"/>
              <a:t>sürdürmek için iskelet sürekli yeniden şekillenmeye uğrar. </a:t>
            </a:r>
          </a:p>
          <a:p>
            <a:r>
              <a:rPr lang="tr-TR" dirty="0"/>
              <a:t>Yetişkin insanlarda, iskelet neredeyse </a:t>
            </a:r>
            <a:r>
              <a:rPr lang="tr-TR" b="1" dirty="0"/>
              <a:t>her 10 yılda </a:t>
            </a:r>
            <a:r>
              <a:rPr lang="tr-TR" dirty="0"/>
              <a:t>bir kendini tamamen yeniler. </a:t>
            </a:r>
          </a:p>
          <a:p>
            <a:r>
              <a:rPr lang="tr-TR" dirty="0"/>
              <a:t>Bu yeniden şekillenme sürecinde, osteoblastlar tarafından oluşturulan yeni kemik, osteoklastlar tarafından </a:t>
            </a:r>
            <a:r>
              <a:rPr lang="tr-TR" dirty="0" err="1"/>
              <a:t>rezorbe</a:t>
            </a:r>
            <a:r>
              <a:rPr lang="tr-TR" dirty="0"/>
              <a:t> edilen kemiğin yerini ince ayarlı bir şekilde almalıdır. </a:t>
            </a:r>
          </a:p>
          <a:p>
            <a:r>
              <a:rPr lang="tr-TR" dirty="0"/>
              <a:t>Bununla birlikte, yaşla birlikte, </a:t>
            </a:r>
            <a:r>
              <a:rPr lang="tr-TR" b="1" dirty="0"/>
              <a:t>30 yaşından sonra yılda yaklaşık %1 oranında </a:t>
            </a:r>
            <a:r>
              <a:rPr lang="tr-TR" dirty="0"/>
              <a:t>artmış </a:t>
            </a:r>
            <a:r>
              <a:rPr lang="tr-TR" dirty="0" err="1"/>
              <a:t>osteoklastik</a:t>
            </a:r>
            <a:r>
              <a:rPr lang="tr-TR" dirty="0"/>
              <a:t> aktivite ve/veya azalmış osteoblastik aktivitenin bir sonucu olarak </a:t>
            </a:r>
            <a:r>
              <a:rPr lang="tr-TR" b="1" dirty="0"/>
              <a:t>net kemik kaybı </a:t>
            </a:r>
            <a:r>
              <a:rPr lang="tr-TR" dirty="0"/>
              <a:t>meydana gelir. </a:t>
            </a:r>
          </a:p>
          <a:p>
            <a:r>
              <a:rPr lang="tr-TR" dirty="0"/>
              <a:t>Kemiğin yeniden şekillenme süreci </a:t>
            </a:r>
            <a:r>
              <a:rPr lang="tr-TR" b="1" dirty="0"/>
              <a:t>endokrin, </a:t>
            </a:r>
            <a:r>
              <a:rPr lang="tr-TR" b="1" dirty="0" err="1"/>
              <a:t>parakrin</a:t>
            </a:r>
            <a:r>
              <a:rPr lang="tr-TR" b="1" dirty="0"/>
              <a:t>, mekanik ve </a:t>
            </a:r>
            <a:r>
              <a:rPr lang="tr-TR" b="1" i="1" dirty="0"/>
              <a:t>nöronal</a:t>
            </a:r>
            <a:r>
              <a:rPr lang="tr-TR" b="1" dirty="0"/>
              <a:t> faktörler</a:t>
            </a:r>
            <a:r>
              <a:rPr lang="tr-TR" dirty="0"/>
              <a:t> tarafından düzenlenir.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52066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C4D5DB1C-4469-722F-4549-E28D4006A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434" y="573206"/>
            <a:ext cx="6220641" cy="5036024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BA87B734-3B59-3412-AEFF-67D6C6ACE11F}"/>
              </a:ext>
            </a:extLst>
          </p:cNvPr>
          <p:cNvSpPr txBox="1"/>
          <p:nvPr/>
        </p:nvSpPr>
        <p:spPr>
          <a:xfrm rot="10800000" flipV="1">
            <a:off x="6095999" y="5827885"/>
            <a:ext cx="37087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F. E. </a:t>
            </a:r>
            <a:r>
              <a:rPr lang="en-US" dirty="0" err="1"/>
              <a:t>Wondisford</a:t>
            </a:r>
            <a:r>
              <a:rPr lang="en-US" dirty="0"/>
              <a:t>, Essentials of Endocrinology and Metabolism,2020</a:t>
            </a:r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30F43BB3-A108-9BA6-99E3-81773E32D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917" y="1426191"/>
            <a:ext cx="3998793" cy="333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647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ACBAFF11-FBA1-7D56-A4B5-EF86A4109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76" y="873721"/>
            <a:ext cx="10626249" cy="5438103"/>
          </a:xfrm>
          <a:prstGeom prst="rect">
            <a:avLst/>
          </a:prstGeom>
        </p:spPr>
      </p:pic>
      <p:sp>
        <p:nvSpPr>
          <p:cNvPr id="3" name="Akış Çizelgesi: Öteki İşlem 2">
            <a:extLst>
              <a:ext uri="{FF2B5EF4-FFF2-40B4-BE49-F238E27FC236}">
                <a16:creationId xmlns:a16="http://schemas.microsoft.com/office/drawing/2014/main" id="{ADF31C40-5014-413D-9275-2145CD6D5645}"/>
              </a:ext>
            </a:extLst>
          </p:cNvPr>
          <p:cNvSpPr/>
          <p:nvPr/>
        </p:nvSpPr>
        <p:spPr>
          <a:xfrm>
            <a:off x="782875" y="3306170"/>
            <a:ext cx="3125337" cy="241224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dirty="0"/>
              <a:t>SOST geni 17q12-21'de bulunur ve </a:t>
            </a:r>
            <a:r>
              <a:rPr lang="tr-TR" sz="1200" dirty="0" err="1"/>
              <a:t>sklerostin</a:t>
            </a:r>
            <a:r>
              <a:rPr lang="tr-TR" sz="1200" dirty="0"/>
              <a:t> proteinini kodlar. </a:t>
            </a:r>
            <a:r>
              <a:rPr lang="tr-TR" sz="1200" dirty="0" err="1"/>
              <a:t>Sklerostin</a:t>
            </a:r>
            <a:r>
              <a:rPr lang="tr-TR" sz="1200" dirty="0"/>
              <a:t> esas olarak osteositler tarafından yapılır ve kemik oluşumunu inhibe eder ve osteoblastların apoptozunu arttırır.</a:t>
            </a:r>
          </a:p>
          <a:p>
            <a:pPr algn="ctr"/>
            <a:r>
              <a:rPr lang="tr-TR" sz="1200" dirty="0"/>
              <a:t>SOST geninde mutasyon olan hastalar çok yüksek kemik yoğunluğuna sahiptir.</a:t>
            </a:r>
          </a:p>
          <a:p>
            <a:pPr algn="ctr"/>
            <a:r>
              <a:rPr lang="tr-TR" sz="1200" dirty="0"/>
              <a:t>SOST, LRP5'e (düşük yoğunluklu lipoprotein reseptörü ile ilişkili protein 5) bağlanır ve </a:t>
            </a:r>
            <a:r>
              <a:rPr lang="tr-TR" sz="1200" dirty="0" err="1"/>
              <a:t>Wnt</a:t>
            </a:r>
            <a:r>
              <a:rPr lang="tr-TR" sz="1200" dirty="0"/>
              <a:t> sinyal yolunu inhibe eder. Aynı zamanda hafif bir BMP antagonistidir. İki anti-</a:t>
            </a:r>
            <a:r>
              <a:rPr lang="tr-TR" sz="1200" dirty="0" err="1"/>
              <a:t>sklerostin</a:t>
            </a:r>
            <a:r>
              <a:rPr lang="tr-TR" sz="1200" dirty="0"/>
              <a:t> antikoru vardır: </a:t>
            </a:r>
            <a:r>
              <a:rPr lang="tr-TR" sz="1200" dirty="0" err="1"/>
              <a:t>Romosozumab</a:t>
            </a:r>
            <a:r>
              <a:rPr lang="tr-TR" sz="1200" dirty="0"/>
              <a:t> ve </a:t>
            </a:r>
            <a:r>
              <a:rPr lang="tr-TR" sz="1200" dirty="0" err="1"/>
              <a:t>Blosozumab</a:t>
            </a:r>
            <a:r>
              <a:rPr lang="tr-TR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8247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FF212DB5-805F-CEDC-9B5D-7275A4B8E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198" y="697808"/>
            <a:ext cx="9827604" cy="5791702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F67FBD8-66D6-991A-0AF6-5F14B4D2A453}"/>
              </a:ext>
            </a:extLst>
          </p:cNvPr>
          <p:cNvSpPr/>
          <p:nvPr/>
        </p:nvSpPr>
        <p:spPr>
          <a:xfrm>
            <a:off x="8188656" y="873457"/>
            <a:ext cx="2224586" cy="1351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Hangi organ/organlar noksan?</a:t>
            </a:r>
          </a:p>
        </p:txBody>
      </p:sp>
    </p:spTree>
    <p:extLst>
      <p:ext uri="{BB962C8B-B14F-4D97-AF65-F5344CB8AC3E}">
        <p14:creationId xmlns:p14="http://schemas.microsoft.com/office/powerpoint/2010/main" val="2626995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FF212DB5-805F-CEDC-9B5D-7275A4B8E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720" y="557766"/>
            <a:ext cx="9827604" cy="5791702"/>
          </a:xfrm>
          <a:prstGeom prst="rect">
            <a:avLst/>
          </a:prstGeom>
        </p:spPr>
      </p:pic>
      <p:pic>
        <p:nvPicPr>
          <p:cNvPr id="5" name="Grafik 4" descr="Beyin ana hat">
            <a:extLst>
              <a:ext uri="{FF2B5EF4-FFF2-40B4-BE49-F238E27FC236}">
                <a16:creationId xmlns:a16="http://schemas.microsoft.com/office/drawing/2014/main" id="{A4ACE09F-C90F-29CB-6222-1F271DBF0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66243" y="533148"/>
            <a:ext cx="1642281" cy="2005335"/>
          </a:xfrm>
          <a:prstGeom prst="rect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F5F09E1F-06FB-7E2D-8181-6518509B81B2}"/>
              </a:ext>
            </a:extLst>
          </p:cNvPr>
          <p:cNvSpPr/>
          <p:nvPr/>
        </p:nvSpPr>
        <p:spPr>
          <a:xfrm>
            <a:off x="709684" y="533148"/>
            <a:ext cx="1746913" cy="14867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Leptin</a:t>
            </a:r>
            <a:endParaRPr lang="tr-TR" dirty="0"/>
          </a:p>
          <a:p>
            <a:pPr algn="ctr"/>
            <a:r>
              <a:rPr lang="tr-TR" dirty="0"/>
              <a:t>Otonom sinir sisteminin nöral tonusu</a:t>
            </a:r>
          </a:p>
        </p:txBody>
      </p:sp>
      <p:pic>
        <p:nvPicPr>
          <p:cNvPr id="6" name="Grafik 5" descr="Böbrekler düz dolguyla">
            <a:extLst>
              <a:ext uri="{FF2B5EF4-FFF2-40B4-BE49-F238E27FC236}">
                <a16:creationId xmlns:a16="http://schemas.microsoft.com/office/drawing/2014/main" id="{B09873C5-F678-C407-6687-1387C8EB3E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7508" y="4392020"/>
            <a:ext cx="1554480" cy="1625876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4F1D0DCA-BACD-F0AB-6C20-A6D85CA0F8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0931" y="2483807"/>
            <a:ext cx="5445457" cy="353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158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957C1104-BB4C-124B-A4BE-42D45F36F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594" y="491318"/>
            <a:ext cx="9144000" cy="593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075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F4F5433-4E89-8915-23B5-94EA1256A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7639"/>
          </a:xfrm>
        </p:spPr>
        <p:txBody>
          <a:bodyPr/>
          <a:lstStyle/>
          <a:p>
            <a:r>
              <a:rPr lang="tr-TR" dirty="0"/>
              <a:t>Osteoporoz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CE413F01-00EA-D153-140A-5917DA9AEB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6481301"/>
              </p:ext>
            </p:extLst>
          </p:nvPr>
        </p:nvGraphicFramePr>
        <p:xfrm>
          <a:off x="838200" y="1405719"/>
          <a:ext cx="10515600" cy="5087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Dalga 7">
            <a:extLst>
              <a:ext uri="{FF2B5EF4-FFF2-40B4-BE49-F238E27FC236}">
                <a16:creationId xmlns:a16="http://schemas.microsoft.com/office/drawing/2014/main" id="{CDA3E684-A0ED-0392-DE4A-514D7D19E92D}"/>
              </a:ext>
            </a:extLst>
          </p:cNvPr>
          <p:cNvSpPr/>
          <p:nvPr/>
        </p:nvSpPr>
        <p:spPr>
          <a:xfrm>
            <a:off x="395784" y="3220872"/>
            <a:ext cx="3370998" cy="2688609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/>
              <a:t>Kemik mineralizasyonunda problem yoktur  </a:t>
            </a:r>
            <a:br>
              <a:rPr lang="tr-TR" sz="2000" dirty="0"/>
            </a:br>
            <a:r>
              <a:rPr lang="tr-TR" sz="2000" dirty="0"/>
              <a:t>Kemiğin yenden yapılanması (</a:t>
            </a:r>
            <a:r>
              <a:rPr lang="tr-TR" sz="2000" dirty="0" err="1"/>
              <a:t>remodeling</a:t>
            </a:r>
            <a:r>
              <a:rPr lang="tr-TR" sz="2000" dirty="0"/>
              <a:t>) bozulmuştur</a:t>
            </a:r>
            <a:r>
              <a:rPr lang="tr-TR" dirty="0"/>
              <a:t>.</a:t>
            </a: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35845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5FADB22-AE57-456C-DB87-E39E28276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Sınıflama ve Tanım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00CAF6CC-CC28-3BAB-7B95-0F98C7D3CC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824737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6240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95361FE1-BB65-238C-ECC7-559EF0D6F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488" y="322819"/>
            <a:ext cx="6633023" cy="6212362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BA44BC63-6DCF-3486-6961-5DC25835FC0E}"/>
              </a:ext>
            </a:extLst>
          </p:cNvPr>
          <p:cNvSpPr/>
          <p:nvPr/>
        </p:nvSpPr>
        <p:spPr>
          <a:xfrm>
            <a:off x="464023" y="614149"/>
            <a:ext cx="1965277" cy="18697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Primer Osteoporoz</a:t>
            </a:r>
          </a:p>
        </p:txBody>
      </p:sp>
    </p:spTree>
    <p:extLst>
      <p:ext uri="{BB962C8B-B14F-4D97-AF65-F5344CB8AC3E}">
        <p14:creationId xmlns:p14="http://schemas.microsoft.com/office/powerpoint/2010/main" val="2458528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EFFADF-7070-7BE8-E628-4CC0E41F1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Epidemiyoloji</a:t>
            </a:r>
          </a:p>
        </p:txBody>
      </p:sp>
      <p:pic>
        <p:nvPicPr>
          <p:cNvPr id="8" name="İçerik Yer Tutucusu 7" descr="Renkli bir dünya haritasını dijital olarak işleme">
            <a:extLst>
              <a:ext uri="{FF2B5EF4-FFF2-40B4-BE49-F238E27FC236}">
                <a16:creationId xmlns:a16="http://schemas.microsoft.com/office/drawing/2014/main" id="{9ADBAFCA-C69E-AA63-1CB7-C1104C6AA08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02772"/>
            <a:ext cx="5181600" cy="3597044"/>
          </a:xfrm>
        </p:spPr>
      </p:pic>
      <p:sp>
        <p:nvSpPr>
          <p:cNvPr id="9" name="Akış Çizelgesi: Bağlayıcı 8">
            <a:extLst>
              <a:ext uri="{FF2B5EF4-FFF2-40B4-BE49-F238E27FC236}">
                <a16:creationId xmlns:a16="http://schemas.microsoft.com/office/drawing/2014/main" id="{E8EF357C-EBE8-885D-9935-C32CBB5C158D}"/>
              </a:ext>
            </a:extLst>
          </p:cNvPr>
          <p:cNvSpPr/>
          <p:nvPr/>
        </p:nvSpPr>
        <p:spPr>
          <a:xfrm>
            <a:off x="1542197" y="4626591"/>
            <a:ext cx="2129051" cy="124667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200 milyon Osteoporozlu</a:t>
            </a:r>
          </a:p>
        </p:txBody>
      </p:sp>
      <p:sp>
        <p:nvSpPr>
          <p:cNvPr id="3" name="Akış Çizelgesi: Öteki İşlem 2">
            <a:extLst>
              <a:ext uri="{FF2B5EF4-FFF2-40B4-BE49-F238E27FC236}">
                <a16:creationId xmlns:a16="http://schemas.microsoft.com/office/drawing/2014/main" id="{85056D97-C764-167E-618E-5DA6E7D6F3FA}"/>
              </a:ext>
            </a:extLst>
          </p:cNvPr>
          <p:cNvSpPr/>
          <p:nvPr/>
        </p:nvSpPr>
        <p:spPr>
          <a:xfrm>
            <a:off x="6933062" y="2489208"/>
            <a:ext cx="1746914" cy="163241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1990 </a:t>
            </a:r>
            <a:r>
              <a:rPr lang="tr-TR" dirty="0" err="1"/>
              <a:t>lı</a:t>
            </a:r>
            <a:r>
              <a:rPr lang="tr-TR" dirty="0"/>
              <a:t> yıllarda Yılda 1.66 milyon kalça kırığı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D24C24D6-8059-D170-9D51-D15352C74056}"/>
              </a:ext>
            </a:extLst>
          </p:cNvPr>
          <p:cNvSpPr txBox="1"/>
          <p:nvPr/>
        </p:nvSpPr>
        <p:spPr>
          <a:xfrm rot="10800000" flipV="1">
            <a:off x="1160060" y="5846543"/>
            <a:ext cx="56228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/>
              <a:t>Osteoporos</a:t>
            </a:r>
            <a:r>
              <a:rPr lang="en-US" sz="1200" dirty="0"/>
              <a:t> Int. 1992;2(6):285-289.</a:t>
            </a:r>
          </a:p>
          <a:p>
            <a:r>
              <a:rPr lang="en-US" sz="1200" dirty="0"/>
              <a:t>Bone (New York, NY). 2006;38(2):4-9</a:t>
            </a:r>
            <a:endParaRPr lang="tr-TR" sz="1200" dirty="0"/>
          </a:p>
          <a:p>
            <a:r>
              <a:rPr lang="en-US" sz="1200" dirty="0"/>
              <a:t>Bone,2006 Feb;38(2 Suppl 1):S4-9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382F5751-5EB4-C6BE-6D1A-E3E52981ED7A}"/>
              </a:ext>
            </a:extLst>
          </p:cNvPr>
          <p:cNvSpPr/>
          <p:nvPr/>
        </p:nvSpPr>
        <p:spPr>
          <a:xfrm>
            <a:off x="8475260" y="4626591"/>
            <a:ext cx="2019868" cy="1173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2025’de  tahmini yıllık  yılda 2.5 milyon kalça kırığı</a:t>
            </a:r>
          </a:p>
        </p:txBody>
      </p:sp>
    </p:spTree>
    <p:extLst>
      <p:ext uri="{BB962C8B-B14F-4D97-AF65-F5344CB8AC3E}">
        <p14:creationId xmlns:p14="http://schemas.microsoft.com/office/powerpoint/2010/main" val="1157389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2DE84B-0ECF-BCC6-C222-4077C02DF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Moral bozucu istatistik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B8E0BD3-63E1-850C-9949-4231CBD1BC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/>
              <a:t>50 yaşından büyük  her</a:t>
            </a:r>
          </a:p>
          <a:p>
            <a:r>
              <a:rPr lang="tr-TR" dirty="0"/>
              <a:t>3  kadından biri</a:t>
            </a:r>
          </a:p>
          <a:p>
            <a:r>
              <a:rPr lang="tr-TR" dirty="0"/>
              <a:t>5  erkekten biri</a:t>
            </a:r>
          </a:p>
          <a:p>
            <a:endParaRPr lang="tr-TR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305F666A-9105-8A66-51CF-71B5C46C31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04151" y="1825625"/>
            <a:ext cx="4241604" cy="370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639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C26D608-5C0B-CC86-5046-9FA2C6269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Sekonder Osteoporoz/Osteoporoz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81A5298-3166-9D46-BDCE-54E5A76C03B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/>
              <a:t>Postmenopozal kadınların %30 </a:t>
            </a:r>
          </a:p>
          <a:p>
            <a:r>
              <a:rPr lang="tr-TR" dirty="0"/>
              <a:t>Premenopozal kadınların &gt;%50'sinde </a:t>
            </a:r>
          </a:p>
          <a:p>
            <a:r>
              <a:rPr lang="tr-TR" dirty="0"/>
              <a:t>Erkeklerin %50 ila %80'inde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D4B30D8-8403-0751-CD69-12F59F14E7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/>
              <a:t>Bu nedenle, dünya çapında osteoporozlu 200 milyondan fazla bireyin yaklaşık %40'ı veya 80 milyonu ikincil osteoporoza sahip olacaktır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3247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091B143-21BD-BA6E-6EA6-2F202F459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982" y="490905"/>
            <a:ext cx="9116705" cy="5555054"/>
          </a:xfrm>
          <a:prstGeom prst="rect">
            <a:avLst/>
          </a:prstGeom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4A1D6063-28D2-998D-A97A-DBF06784C10A}"/>
              </a:ext>
            </a:extLst>
          </p:cNvPr>
          <p:cNvSpPr/>
          <p:nvPr/>
        </p:nvSpPr>
        <p:spPr>
          <a:xfrm>
            <a:off x="300251" y="1487606"/>
            <a:ext cx="1883391" cy="16513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/>
              <a:t>Transplantasyon sonrası gelişen OP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87486AF4-80A2-A86C-A7FE-3B318CDF6C6E}"/>
              </a:ext>
            </a:extLst>
          </p:cNvPr>
          <p:cNvSpPr txBox="1"/>
          <p:nvPr/>
        </p:nvSpPr>
        <p:spPr>
          <a:xfrm>
            <a:off x="750627" y="6367096"/>
            <a:ext cx="49131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dirty="0"/>
              <a:t>J. Clin. Med. 2022, 11, 2382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10454483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77AD6D4-32FD-DF84-843A-3A264F689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540" y="173587"/>
            <a:ext cx="8407020" cy="5956827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13E0971E-9BCE-B7AE-6E0E-68CF8CE329DD}"/>
              </a:ext>
            </a:extLst>
          </p:cNvPr>
          <p:cNvSpPr txBox="1"/>
          <p:nvPr/>
        </p:nvSpPr>
        <p:spPr>
          <a:xfrm rot="10800000" flipV="1">
            <a:off x="1828800" y="6345858"/>
            <a:ext cx="60561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dirty="0" err="1"/>
              <a:t>Inflammation</a:t>
            </a:r>
            <a:r>
              <a:rPr lang="tr-TR" sz="1400" dirty="0"/>
              <a:t> </a:t>
            </a:r>
            <a:r>
              <a:rPr lang="tr-TR" sz="1400" dirty="0" err="1"/>
              <a:t>Research</a:t>
            </a:r>
            <a:r>
              <a:rPr lang="tr-TR" sz="1400" dirty="0"/>
              <a:t> (2022) 71:1025–1040</a:t>
            </a:r>
          </a:p>
        </p:txBody>
      </p:sp>
    </p:spTree>
    <p:extLst>
      <p:ext uri="{BB962C8B-B14F-4D97-AF65-F5344CB8AC3E}">
        <p14:creationId xmlns:p14="http://schemas.microsoft.com/office/powerpoint/2010/main" val="1906378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40A764B1-6B1E-C1D3-9BDB-82D69404E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744" y="668740"/>
            <a:ext cx="10516511" cy="563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146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D79BF0D-D8AA-15A3-23F5-2E80889A4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36101"/>
            <a:ext cx="10515600" cy="815028"/>
          </a:xfrm>
        </p:spPr>
        <p:txBody>
          <a:bodyPr>
            <a:normAutofit/>
          </a:bodyPr>
          <a:lstStyle/>
          <a:p>
            <a:r>
              <a:rPr lang="pl-PL" sz="3200" dirty="0"/>
              <a:t>Klinik ve KMY ile Osteoporoz</a:t>
            </a:r>
            <a:r>
              <a:rPr lang="tr-TR" sz="3200" dirty="0"/>
              <a:t> tanısı konulduğunda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854BDBB2-0D91-7D92-424A-398347F02F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0557657"/>
              </p:ext>
            </p:extLst>
          </p:nvPr>
        </p:nvGraphicFramePr>
        <p:xfrm>
          <a:off x="838200" y="1554115"/>
          <a:ext cx="10515600" cy="4622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kış Çizelgesi: Bağlayıcı 5">
            <a:extLst>
              <a:ext uri="{FF2B5EF4-FFF2-40B4-BE49-F238E27FC236}">
                <a16:creationId xmlns:a16="http://schemas.microsoft.com/office/drawing/2014/main" id="{200638C9-2E00-8AB2-EE2C-4FE64DA448C8}"/>
              </a:ext>
            </a:extLst>
          </p:cNvPr>
          <p:cNvSpPr/>
          <p:nvPr/>
        </p:nvSpPr>
        <p:spPr>
          <a:xfrm>
            <a:off x="5106537" y="1554115"/>
            <a:ext cx="1978925" cy="146031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Primer Osteoporoz bir dışlama tanısıdır</a:t>
            </a:r>
          </a:p>
        </p:txBody>
      </p:sp>
    </p:spTree>
    <p:extLst>
      <p:ext uri="{BB962C8B-B14F-4D97-AF65-F5344CB8AC3E}">
        <p14:creationId xmlns:p14="http://schemas.microsoft.com/office/powerpoint/2010/main" val="3416534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EB0ABDD-E17A-8C36-9F4D-B7B04DBCFF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668337"/>
            <a:ext cx="5157787" cy="805621"/>
          </a:xfrm>
        </p:spPr>
        <p:txBody>
          <a:bodyPr/>
          <a:lstStyle/>
          <a:p>
            <a:r>
              <a:rPr lang="tr-TR" dirty="0"/>
              <a:t>Ayrıntılı </a:t>
            </a:r>
            <a:r>
              <a:rPr lang="tr-TR" dirty="0" err="1"/>
              <a:t>anamnez</a:t>
            </a:r>
            <a:r>
              <a:rPr lang="tr-TR" dirty="0"/>
              <a:t> ve fizik muayene</a:t>
            </a:r>
          </a:p>
          <a:p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71D265E-82C7-BCB9-D4FB-9649E6A436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269242"/>
            <a:ext cx="5157787" cy="4920421"/>
          </a:xfrm>
        </p:spPr>
        <p:txBody>
          <a:bodyPr>
            <a:normAutofit fontScale="32500" lnSpcReduction="20000"/>
          </a:bodyPr>
          <a:lstStyle/>
          <a:p>
            <a:r>
              <a:rPr lang="tr-TR" sz="6200" dirty="0"/>
              <a:t>Yaşam tarzı/Egzersiz </a:t>
            </a:r>
          </a:p>
          <a:p>
            <a:r>
              <a:rPr lang="tr-TR" sz="6200" dirty="0"/>
              <a:t>Beslenme şekli</a:t>
            </a:r>
          </a:p>
          <a:p>
            <a:r>
              <a:rPr lang="tr-TR" sz="6200" dirty="0"/>
              <a:t>Sigara ve alkol</a:t>
            </a:r>
          </a:p>
          <a:p>
            <a:r>
              <a:rPr lang="tr-TR" sz="6200" dirty="0"/>
              <a:t>Endokrinolojik disfonksiyon</a:t>
            </a:r>
          </a:p>
          <a:p>
            <a:r>
              <a:rPr lang="tr-TR" sz="6200" dirty="0"/>
              <a:t>Otoimmün hastalık belirti/bulgusu</a:t>
            </a:r>
          </a:p>
          <a:p>
            <a:r>
              <a:rPr lang="tr-TR" sz="6200" dirty="0"/>
              <a:t>İlaç </a:t>
            </a:r>
          </a:p>
          <a:p>
            <a:r>
              <a:rPr lang="tr-TR" sz="6200" dirty="0"/>
              <a:t>KBH/böbrek taşı</a:t>
            </a:r>
          </a:p>
          <a:p>
            <a:r>
              <a:rPr lang="tr-TR" sz="6200" dirty="0"/>
              <a:t>Kronik Karaciğer hastalığı</a:t>
            </a:r>
          </a:p>
          <a:p>
            <a:r>
              <a:rPr lang="tr-TR" sz="6200" dirty="0"/>
              <a:t>Malignite</a:t>
            </a:r>
          </a:p>
          <a:p>
            <a:r>
              <a:rPr lang="tr-TR" sz="6200" dirty="0"/>
              <a:t>Açlık/Anoreksiya </a:t>
            </a:r>
            <a:r>
              <a:rPr lang="tr-TR" sz="6200" dirty="0" err="1"/>
              <a:t>nervoza</a:t>
            </a:r>
            <a:endParaRPr lang="tr-TR" sz="6200" dirty="0"/>
          </a:p>
          <a:p>
            <a:r>
              <a:rPr lang="tr-TR" sz="6200" dirty="0"/>
              <a:t>İBH/Malabsorbsiyon</a:t>
            </a:r>
          </a:p>
          <a:p>
            <a:r>
              <a:rPr lang="tr-TR" sz="6200" dirty="0"/>
              <a:t>İnfeksiyon(</a:t>
            </a:r>
            <a:r>
              <a:rPr lang="tr-TR" sz="6200" dirty="0" err="1"/>
              <a:t>HIV,HBV,HCV,Osteomiyelit,Covid</a:t>
            </a:r>
            <a:r>
              <a:rPr lang="tr-TR" sz="6200" dirty="0"/>
              <a:t> 19</a:t>
            </a:r>
          </a:p>
          <a:p>
            <a:r>
              <a:rPr lang="tr-TR" sz="6200" dirty="0"/>
              <a:t>Osteoporoz ve/veya kemik kırığına ait aile öyküsü</a:t>
            </a:r>
          </a:p>
          <a:p>
            <a:endParaRPr lang="tr-TR" dirty="0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F947321-14CF-68EE-2B45-C95674E8FF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668337"/>
            <a:ext cx="5183188" cy="805621"/>
          </a:xfrm>
        </p:spPr>
        <p:txBody>
          <a:bodyPr/>
          <a:lstStyle/>
          <a:p>
            <a:r>
              <a:rPr lang="tr-TR" dirty="0"/>
              <a:t>Rutin </a:t>
            </a:r>
            <a:r>
              <a:rPr lang="tr-TR" dirty="0" err="1"/>
              <a:t>laboratuar</a:t>
            </a:r>
            <a:r>
              <a:rPr lang="tr-TR" dirty="0"/>
              <a:t> incelemeleri</a:t>
            </a:r>
          </a:p>
          <a:p>
            <a:endParaRPr lang="tr-TR" dirty="0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1B4D5EA-9511-AB58-0D6E-C2E21AFC78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69052" y="1269242"/>
            <a:ext cx="5160961" cy="4408227"/>
          </a:xfrm>
        </p:spPr>
        <p:txBody>
          <a:bodyPr>
            <a:normAutofit fontScale="32500" lnSpcReduction="20000"/>
          </a:bodyPr>
          <a:lstStyle/>
          <a:p>
            <a:r>
              <a:rPr lang="tr-TR" sz="6200" dirty="0"/>
              <a:t>Tam kan sayımı</a:t>
            </a:r>
          </a:p>
          <a:p>
            <a:r>
              <a:rPr lang="tr-TR" sz="6200" dirty="0"/>
              <a:t>Sedim </a:t>
            </a:r>
          </a:p>
          <a:p>
            <a:r>
              <a:rPr lang="tr-TR" sz="6200" dirty="0"/>
              <a:t>CRP</a:t>
            </a:r>
          </a:p>
          <a:p>
            <a:r>
              <a:rPr lang="tr-TR" sz="6200" dirty="0"/>
              <a:t>Ayrıntılı metabolik panel</a:t>
            </a:r>
          </a:p>
          <a:p>
            <a:r>
              <a:rPr lang="tr-TR" sz="6200" dirty="0"/>
              <a:t>TFT</a:t>
            </a:r>
          </a:p>
          <a:p>
            <a:r>
              <a:rPr lang="tr-TR" sz="6200" dirty="0"/>
              <a:t>PTH</a:t>
            </a:r>
          </a:p>
          <a:p>
            <a:r>
              <a:rPr lang="tr-TR" sz="6200" dirty="0"/>
              <a:t>25OH Vitamin D</a:t>
            </a:r>
          </a:p>
          <a:p>
            <a:r>
              <a:rPr lang="tr-TR" sz="6200" dirty="0"/>
              <a:t>ALP</a:t>
            </a:r>
          </a:p>
          <a:p>
            <a:endParaRPr lang="tr-TR" sz="6200" dirty="0"/>
          </a:p>
        </p:txBody>
      </p:sp>
    </p:spTree>
    <p:extLst>
      <p:ext uri="{BB962C8B-B14F-4D97-AF65-F5344CB8AC3E}">
        <p14:creationId xmlns:p14="http://schemas.microsoft.com/office/powerpoint/2010/main" val="21333744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k: Yukarı 2">
            <a:extLst>
              <a:ext uri="{FF2B5EF4-FFF2-40B4-BE49-F238E27FC236}">
                <a16:creationId xmlns:a16="http://schemas.microsoft.com/office/drawing/2014/main" id="{C9FA87DE-B081-786B-6E1F-BFBF2DB0C99D}"/>
              </a:ext>
            </a:extLst>
          </p:cNvPr>
          <p:cNvSpPr/>
          <p:nvPr/>
        </p:nvSpPr>
        <p:spPr>
          <a:xfrm>
            <a:off x="750627" y="559558"/>
            <a:ext cx="4653888" cy="55819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Artmış kemik döngüsü (</a:t>
            </a:r>
            <a:r>
              <a:rPr lang="tr-TR" sz="2400" dirty="0" err="1"/>
              <a:t>örn</a:t>
            </a:r>
            <a:r>
              <a:rPr lang="tr-TR" sz="2400" dirty="0"/>
              <a:t>. osteomalazi, metastatik kemik hastalığı, </a:t>
            </a:r>
            <a:r>
              <a:rPr lang="tr-TR" sz="2400" dirty="0" err="1"/>
              <a:t>Paget</a:t>
            </a:r>
            <a:r>
              <a:rPr lang="tr-TR" sz="2400" dirty="0"/>
              <a:t> hastalığı, böbrek hastalığı</a:t>
            </a:r>
          </a:p>
        </p:txBody>
      </p:sp>
      <p:sp>
        <p:nvSpPr>
          <p:cNvPr id="6" name="Ok: Aşağı 5">
            <a:extLst>
              <a:ext uri="{FF2B5EF4-FFF2-40B4-BE49-F238E27FC236}">
                <a16:creationId xmlns:a16="http://schemas.microsoft.com/office/drawing/2014/main" id="{3AD83126-4BA5-8B1D-1EB0-CB05F04535CD}"/>
              </a:ext>
            </a:extLst>
          </p:cNvPr>
          <p:cNvSpPr/>
          <p:nvPr/>
        </p:nvSpPr>
        <p:spPr>
          <a:xfrm>
            <a:off x="5404515" y="709683"/>
            <a:ext cx="4148919" cy="54318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err="1"/>
              <a:t>Hipofosfatazya</a:t>
            </a:r>
            <a:endParaRPr lang="tr-TR" sz="2400" dirty="0"/>
          </a:p>
        </p:txBody>
      </p:sp>
      <p:sp>
        <p:nvSpPr>
          <p:cNvPr id="7" name="Akış Çizelgesi: Bağlayıcı 6">
            <a:extLst>
              <a:ext uri="{FF2B5EF4-FFF2-40B4-BE49-F238E27FC236}">
                <a16:creationId xmlns:a16="http://schemas.microsoft.com/office/drawing/2014/main" id="{F67829CC-05C1-EE8F-C3DD-51A22D83F2F8}"/>
              </a:ext>
            </a:extLst>
          </p:cNvPr>
          <p:cNvSpPr/>
          <p:nvPr/>
        </p:nvSpPr>
        <p:spPr>
          <a:xfrm>
            <a:off x="3919182" y="204715"/>
            <a:ext cx="1960728" cy="1392072"/>
          </a:xfrm>
          <a:prstGeom prst="flowChartConnector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err="1">
                <a:solidFill>
                  <a:schemeClr val="tx1"/>
                </a:solidFill>
              </a:rPr>
              <a:t>Alkalen</a:t>
            </a:r>
            <a:r>
              <a:rPr lang="tr-TR" sz="2400" dirty="0">
                <a:solidFill>
                  <a:schemeClr val="tx1"/>
                </a:solidFill>
              </a:rPr>
              <a:t> Fosfataz</a:t>
            </a:r>
          </a:p>
        </p:txBody>
      </p:sp>
    </p:spTree>
    <p:extLst>
      <p:ext uri="{BB962C8B-B14F-4D97-AF65-F5344CB8AC3E}">
        <p14:creationId xmlns:p14="http://schemas.microsoft.com/office/powerpoint/2010/main" val="2532626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6584CE4-E607-494C-B1D1-17DE01BA3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/>
              <a:t>Ek </a:t>
            </a:r>
            <a:r>
              <a:rPr lang="tr-TR" sz="3600" dirty="0" err="1"/>
              <a:t>laboratuar</a:t>
            </a:r>
            <a:r>
              <a:rPr lang="tr-TR" sz="3600" dirty="0"/>
              <a:t> testler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6CF9E4A-C9D4-9B03-9CE7-2AE75DB37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24  saatlik idrar kalsiyumu</a:t>
            </a:r>
          </a:p>
          <a:p>
            <a:r>
              <a:rPr lang="tr-TR" dirty="0"/>
              <a:t>Romatolojik serolojik testler</a:t>
            </a:r>
          </a:p>
          <a:p>
            <a:r>
              <a:rPr lang="tr-TR" dirty="0"/>
              <a:t>Çölyak </a:t>
            </a:r>
            <a:r>
              <a:rPr lang="tr-TR" dirty="0" err="1"/>
              <a:t>serolojisi</a:t>
            </a:r>
            <a:endParaRPr lang="tr-TR" dirty="0"/>
          </a:p>
          <a:p>
            <a:r>
              <a:rPr lang="tr-TR" dirty="0"/>
              <a:t>İnflamatuar barsak hastalığı ile ilgili testler</a:t>
            </a:r>
          </a:p>
          <a:p>
            <a:r>
              <a:rPr lang="tr-TR" dirty="0"/>
              <a:t>Miyelom testleri</a:t>
            </a:r>
          </a:p>
          <a:p>
            <a:r>
              <a:rPr lang="tr-TR" dirty="0"/>
              <a:t>Premenopozal kadınlarda </a:t>
            </a:r>
            <a:r>
              <a:rPr lang="tr-TR" dirty="0" err="1"/>
              <a:t>Östrojen,progesteron,FSH,LH</a:t>
            </a:r>
            <a:endParaRPr lang="tr-TR" dirty="0"/>
          </a:p>
          <a:p>
            <a:r>
              <a:rPr lang="tr-TR" dirty="0"/>
              <a:t>Erkekte </a:t>
            </a:r>
            <a:r>
              <a:rPr lang="tr-TR" dirty="0" err="1"/>
              <a:t>testosteron,FSH,LH,SHBG,</a:t>
            </a:r>
            <a:r>
              <a:rPr lang="tr-TR" b="1" dirty="0" err="1"/>
              <a:t>Östradiol</a:t>
            </a:r>
            <a:endParaRPr lang="tr-TR" b="1" dirty="0"/>
          </a:p>
          <a:p>
            <a:r>
              <a:rPr lang="tr-TR" dirty="0"/>
              <a:t>Serum kortizol/24 saatlik idrar kortizolü/</a:t>
            </a:r>
            <a:r>
              <a:rPr lang="tr-TR" dirty="0" err="1"/>
              <a:t>Dexametazon</a:t>
            </a:r>
            <a:r>
              <a:rPr lang="tr-TR" dirty="0"/>
              <a:t> supresyon testi</a:t>
            </a:r>
          </a:p>
          <a:p>
            <a:r>
              <a:rPr lang="tr-TR" dirty="0" err="1"/>
              <a:t>Triptaz,IgE</a:t>
            </a:r>
            <a:r>
              <a:rPr lang="tr-TR" b="1" dirty="0"/>
              <a:t>(</a:t>
            </a:r>
            <a:r>
              <a:rPr lang="tr-TR" b="1" dirty="0" err="1"/>
              <a:t>Mastositoz</a:t>
            </a:r>
            <a:r>
              <a:rPr lang="tr-TR" b="1" dirty="0"/>
              <a:t>)</a:t>
            </a:r>
          </a:p>
          <a:p>
            <a:r>
              <a:rPr lang="tr-TR" dirty="0"/>
              <a:t>Kemik yapım/yıkım belirteçleri</a:t>
            </a:r>
          </a:p>
          <a:p>
            <a:r>
              <a:rPr lang="tr-TR" dirty="0"/>
              <a:t>Mutasyon analizi(</a:t>
            </a:r>
            <a:r>
              <a:rPr lang="tr-TR" dirty="0" err="1"/>
              <a:t>Ehler</a:t>
            </a:r>
            <a:r>
              <a:rPr lang="tr-TR" dirty="0"/>
              <a:t> </a:t>
            </a:r>
            <a:r>
              <a:rPr lang="tr-TR" dirty="0" err="1"/>
              <a:t>Danlos,Osteogenesis</a:t>
            </a:r>
            <a:r>
              <a:rPr lang="tr-TR" dirty="0"/>
              <a:t> </a:t>
            </a:r>
            <a:r>
              <a:rPr lang="tr-TR" dirty="0" err="1"/>
              <a:t>İmperfekta</a:t>
            </a:r>
            <a:r>
              <a:rPr lang="tr-TR" dirty="0"/>
              <a:t> için)</a:t>
            </a:r>
          </a:p>
          <a:p>
            <a:r>
              <a:rPr lang="tr-TR" dirty="0"/>
              <a:t>Kemik biyopsisi</a:t>
            </a:r>
          </a:p>
        </p:txBody>
      </p:sp>
    </p:spTree>
    <p:extLst>
      <p:ext uri="{BB962C8B-B14F-4D97-AF65-F5344CB8AC3E}">
        <p14:creationId xmlns:p14="http://schemas.microsoft.com/office/powerpoint/2010/main" val="1739044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438117E-E9AF-0D62-D9EE-57996985F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627" y="532264"/>
            <a:ext cx="10495128" cy="5827594"/>
          </a:xfrm>
          <a:prstGeom prst="rect">
            <a:avLst/>
          </a:prstGeom>
        </p:spPr>
      </p:pic>
      <p:sp>
        <p:nvSpPr>
          <p:cNvPr id="4" name="Açıklama Balonu: Bükülü Çift Çizgi (Kenarlık Yok) 3">
            <a:extLst>
              <a:ext uri="{FF2B5EF4-FFF2-40B4-BE49-F238E27FC236}">
                <a16:creationId xmlns:a16="http://schemas.microsoft.com/office/drawing/2014/main" id="{AE1330DF-D0D6-7937-20B9-C3D2EB1338F8}"/>
              </a:ext>
            </a:extLst>
          </p:cNvPr>
          <p:cNvSpPr/>
          <p:nvPr/>
        </p:nvSpPr>
        <p:spPr>
          <a:xfrm>
            <a:off x="8980227" y="1201003"/>
            <a:ext cx="2115403" cy="1760562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46973"/>
              <a:gd name="adj8" fmla="val -689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dirty="0"/>
              <a:t>FRAX?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3C59897-82ED-8EEE-5346-65F716F1F815}"/>
              </a:ext>
            </a:extLst>
          </p:cNvPr>
          <p:cNvSpPr txBox="1"/>
          <p:nvPr/>
        </p:nvSpPr>
        <p:spPr>
          <a:xfrm>
            <a:off x="2391770" y="6359858"/>
            <a:ext cx="60937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dirty="0"/>
              <a:t>J. Clin. Med. 2022, 11, 2382</a:t>
            </a:r>
          </a:p>
        </p:txBody>
      </p:sp>
    </p:spTree>
    <p:extLst>
      <p:ext uri="{BB962C8B-B14F-4D97-AF65-F5344CB8AC3E}">
        <p14:creationId xmlns:p14="http://schemas.microsoft.com/office/powerpoint/2010/main" val="17302744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35B76F3-8E1C-D5FD-887A-6DBB87C5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Sekonder neden çok/7 vaka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156822-EB11-A427-071C-250BEE3A2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87569"/>
          </a:xfrm>
        </p:spPr>
        <p:txBody>
          <a:bodyPr/>
          <a:lstStyle/>
          <a:p>
            <a:r>
              <a:rPr lang="tr-TR" dirty="0"/>
              <a:t>Biri tuzak olmak üzere literatürden 6 vaka ,1 vakada polikliniğimizden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6D9F07A-3CCB-EC67-E9C5-584641098D20}"/>
              </a:ext>
            </a:extLst>
          </p:cNvPr>
          <p:cNvSpPr txBox="1"/>
          <p:nvPr/>
        </p:nvSpPr>
        <p:spPr>
          <a:xfrm>
            <a:off x="1026994" y="5624626"/>
            <a:ext cx="6093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Curr</a:t>
            </a:r>
            <a:r>
              <a:rPr lang="en-US" dirty="0"/>
              <a:t> Med Issues 2020;18:229‑35.</a:t>
            </a:r>
          </a:p>
          <a:p>
            <a:r>
              <a:rPr lang="en-US" dirty="0"/>
              <a:t>Cleveland </a:t>
            </a:r>
            <a:r>
              <a:rPr lang="en-US" dirty="0" err="1"/>
              <a:t>Clınıc</a:t>
            </a:r>
            <a:r>
              <a:rPr lang="en-US" dirty="0"/>
              <a:t> Journal Of </a:t>
            </a:r>
            <a:r>
              <a:rPr lang="en-US" dirty="0" err="1"/>
              <a:t>Medıcıne</a:t>
            </a:r>
            <a:r>
              <a:rPr lang="en-US" dirty="0"/>
              <a:t> ,2006,73(5)    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2245E265-6686-D27F-7590-E106C0326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673" y="2971760"/>
            <a:ext cx="914479" cy="914479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B67157CA-61A9-71DF-3B37-83CD914B5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4927" y="2753396"/>
            <a:ext cx="914479" cy="914479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D101ED67-9C7E-FE56-0F1A-7779909334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908" y="3159455"/>
            <a:ext cx="914479" cy="914479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9813BA4C-6818-CB90-7C16-6F4BCF07EA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4879" y="2553875"/>
            <a:ext cx="914479" cy="914479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CB13069F-0BA4-4EE3-534C-B3A0FC8065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7133" y="3428999"/>
            <a:ext cx="914479" cy="914479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E8FC8177-3630-A329-59C0-8D8A88167D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7813" y="3026584"/>
            <a:ext cx="914479" cy="914479"/>
          </a:xfrm>
          <a:prstGeom prst="rect">
            <a:avLst/>
          </a:prstGeom>
        </p:spPr>
      </p:pic>
      <p:pic>
        <p:nvPicPr>
          <p:cNvPr id="13" name="Grafik 12" descr="Rozet Soru İşareti düz dolguyla">
            <a:extLst>
              <a:ext uri="{FF2B5EF4-FFF2-40B4-BE49-F238E27FC236}">
                <a16:creationId xmlns:a16="http://schemas.microsoft.com/office/drawing/2014/main" id="{B825C3A7-1D3D-3AC8-F13B-B4DA8C0FB5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38800" y="432816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576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6CBC34A1-EAC6-9DDF-CBDF-430F71BB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tr-TR" sz="3200" b="1" dirty="0"/>
              <a:t>Vaka</a:t>
            </a:r>
            <a:r>
              <a:rPr lang="tr-TR" sz="3600" b="1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2CBEFCF-63C1-63BC-046E-B26DBC10B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r>
              <a:rPr lang="tr-TR" sz="2400" dirty="0"/>
              <a:t>40 yaşında premenopozal bir kadın, akut başlangıçlı sırt ağrısı öyküsü ile başvurur</a:t>
            </a:r>
          </a:p>
          <a:p>
            <a:r>
              <a:rPr lang="tr-TR" sz="2400" dirty="0"/>
              <a:t>Ağrısı, bir kova su almak için eğildikten sonra  başlamış</a:t>
            </a:r>
          </a:p>
          <a:p>
            <a:r>
              <a:rPr lang="tr-TR" sz="2400" dirty="0"/>
              <a:t>Röntgende, </a:t>
            </a:r>
            <a:r>
              <a:rPr lang="tr-TR" sz="2400" dirty="0" err="1"/>
              <a:t>Torakal</a:t>
            </a:r>
            <a:r>
              <a:rPr lang="tr-TR" sz="2400" dirty="0"/>
              <a:t> 12.  vertebrada bir kompresyon kırığı saptanmış</a:t>
            </a:r>
          </a:p>
          <a:p>
            <a:pPr marL="0" indent="0">
              <a:buNone/>
            </a:pPr>
            <a:endParaRPr lang="tr-TR" sz="2000" dirty="0"/>
          </a:p>
        </p:txBody>
      </p:sp>
      <p:pic>
        <p:nvPicPr>
          <p:cNvPr id="4" name="Resim 3" descr="metin içeren bir resim&#10;&#10;Açıklama otomatik olarak oluşturuldu">
            <a:extLst>
              <a:ext uri="{FF2B5EF4-FFF2-40B4-BE49-F238E27FC236}">
                <a16:creationId xmlns:a16="http://schemas.microsoft.com/office/drawing/2014/main" id="{E95288BE-BF5A-A30E-6DBC-D55A6843DB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02" r="1423" b="1"/>
          <a:stretch/>
        </p:blipFill>
        <p:spPr>
          <a:xfrm>
            <a:off x="7199440" y="327546"/>
            <a:ext cx="4992560" cy="5936776"/>
          </a:xfrm>
          <a:prstGeom prst="rect">
            <a:avLst/>
          </a:prstGeom>
          <a:effectLst/>
        </p:spPr>
      </p:pic>
      <p:pic>
        <p:nvPicPr>
          <p:cNvPr id="6" name="Grafik 5" descr="Rozet 1 düz dolguyla">
            <a:extLst>
              <a:ext uri="{FF2B5EF4-FFF2-40B4-BE49-F238E27FC236}">
                <a16:creationId xmlns:a16="http://schemas.microsoft.com/office/drawing/2014/main" id="{DA8B59D6-F329-164D-260B-A78F59DF1F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21892" y="94059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174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E9A0FE7-800E-6119-BB03-CF3D1C679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KMD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3542B412-247D-0D71-A207-5AE89E617F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6883025"/>
              </p:ext>
            </p:extLst>
          </p:nvPr>
        </p:nvGraphicFramePr>
        <p:xfrm>
          <a:off x="1978926" y="2402007"/>
          <a:ext cx="7151427" cy="2922747"/>
        </p:xfrm>
        <a:graphic>
          <a:graphicData uri="http://schemas.openxmlformats.org/drawingml/2006/table">
            <a:tbl>
              <a:tblPr firstRow="1" firstCol="1" bandRow="1"/>
              <a:tblGrid>
                <a:gridCol w="2093971">
                  <a:extLst>
                    <a:ext uri="{9D8B030D-6E8A-4147-A177-3AD203B41FA5}">
                      <a16:colId xmlns:a16="http://schemas.microsoft.com/office/drawing/2014/main" val="1088303872"/>
                    </a:ext>
                  </a:extLst>
                </a:gridCol>
                <a:gridCol w="1696394">
                  <a:extLst>
                    <a:ext uri="{9D8B030D-6E8A-4147-A177-3AD203B41FA5}">
                      <a16:colId xmlns:a16="http://schemas.microsoft.com/office/drawing/2014/main" val="3131948495"/>
                    </a:ext>
                  </a:extLst>
                </a:gridCol>
                <a:gridCol w="1680531">
                  <a:extLst>
                    <a:ext uri="{9D8B030D-6E8A-4147-A177-3AD203B41FA5}">
                      <a16:colId xmlns:a16="http://schemas.microsoft.com/office/drawing/2014/main" val="3448690101"/>
                    </a:ext>
                  </a:extLst>
                </a:gridCol>
                <a:gridCol w="1680531">
                  <a:extLst>
                    <a:ext uri="{9D8B030D-6E8A-4147-A177-3AD203B41FA5}">
                      <a16:colId xmlns:a16="http://schemas.microsoft.com/office/drawing/2014/main" val="2449770670"/>
                    </a:ext>
                  </a:extLst>
                </a:gridCol>
              </a:tblGrid>
              <a:tr h="734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KMD(</a:t>
                      </a:r>
                      <a:r>
                        <a:rPr lang="tr-TR" sz="2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</a:t>
                      </a: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/cm</a:t>
                      </a:r>
                      <a:r>
                        <a:rPr lang="tr-T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²</a:t>
                      </a: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 skoru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 skoru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939946"/>
                  </a:ext>
                </a:extLst>
              </a:tr>
              <a:tr h="7197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L1-L4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-4.3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-4.2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3680948"/>
                  </a:ext>
                </a:extLst>
              </a:tr>
              <a:tr h="7197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Femur boyun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-4.0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-3.9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3810452"/>
                  </a:ext>
                </a:extLst>
              </a:tr>
              <a:tr h="7197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1/3 radius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0.859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6030685"/>
                  </a:ext>
                </a:extLst>
              </a:tr>
            </a:tbl>
          </a:graphicData>
        </a:graphic>
      </p:graphicFrame>
      <p:pic>
        <p:nvPicPr>
          <p:cNvPr id="3" name="Resim 2">
            <a:extLst>
              <a:ext uri="{FF2B5EF4-FFF2-40B4-BE49-F238E27FC236}">
                <a16:creationId xmlns:a16="http://schemas.microsoft.com/office/drawing/2014/main" id="{4A912F15-A9B9-5141-901F-C5467C086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3007" y="1970408"/>
            <a:ext cx="2341067" cy="378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2572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DE2EAC0-9529-3042-1442-AF8187DDC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Hastada osteoporoz var mı?</a:t>
            </a:r>
          </a:p>
        </p:txBody>
      </p:sp>
    </p:spTree>
    <p:extLst>
      <p:ext uri="{BB962C8B-B14F-4D97-AF65-F5344CB8AC3E}">
        <p14:creationId xmlns:p14="http://schemas.microsoft.com/office/powerpoint/2010/main" val="30119962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190D2A-4396-5A5E-296A-C2C2F6CD2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/>
              <a:t>Frajilite</a:t>
            </a:r>
            <a:r>
              <a:rPr lang="tr-TR" sz="3200" b="1" dirty="0"/>
              <a:t> kırığı/Osteoporozun klinik yansıması/DEXA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701008A-923C-B5E7-8344-096500AB4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Normal şartlarda bir kırığa neden olacak düzeyde  olmayan bir kuvvet/zorlama ile kırık gelişmiş</a:t>
            </a:r>
          </a:p>
          <a:p>
            <a:r>
              <a:rPr lang="tr-TR" dirty="0" err="1"/>
              <a:t>Frajilite</a:t>
            </a:r>
            <a:r>
              <a:rPr lang="tr-TR" dirty="0"/>
              <a:t> veya düşük enerjili veya düşük travmalı  kırık </a:t>
            </a:r>
            <a:r>
              <a:rPr lang="tr-TR" dirty="0" err="1"/>
              <a:t>sözkonusudur</a:t>
            </a:r>
            <a:r>
              <a:rPr lang="tr-TR" dirty="0"/>
              <a:t>.</a:t>
            </a:r>
          </a:p>
          <a:p>
            <a:r>
              <a:rPr lang="tr-TR" dirty="0"/>
              <a:t>Bu durum , kemiklerin kırılgan ve kırılmaya yatkın olduğu bir patoloji olan osteoporozun klinik yansımasıdır</a:t>
            </a:r>
          </a:p>
          <a:p>
            <a:r>
              <a:rPr lang="tr-TR" dirty="0"/>
              <a:t>Rutin klinik uygulamada, KMY kemik kütlesinin yaklaşık bir ölçüsü olarak kabul edilir</a:t>
            </a:r>
          </a:p>
          <a:p>
            <a:r>
              <a:rPr lang="tr-TR" dirty="0"/>
              <a:t>Çift enerjili X ışını </a:t>
            </a:r>
            <a:r>
              <a:rPr lang="tr-TR" dirty="0" err="1"/>
              <a:t>absorpsiyometrisi</a:t>
            </a:r>
            <a:r>
              <a:rPr lang="tr-TR" dirty="0"/>
              <a:t> (DEXA) ile ölçülür ve g/cm</a:t>
            </a:r>
            <a:r>
              <a:rPr lang="tr-TR" dirty="0">
                <a:latin typeface="Calibri" panose="020F0502020204030204" pitchFamily="34" charset="0"/>
              </a:rPr>
              <a:t>²</a:t>
            </a:r>
            <a:r>
              <a:rPr lang="tr-TR" dirty="0"/>
              <a:t> cinsinden ifade edilir.</a:t>
            </a:r>
          </a:p>
          <a:p>
            <a:r>
              <a:rPr lang="tr-TR" dirty="0"/>
              <a:t>KMY değerlendirmesinin olağan bölgeleri kalça veya omurgadır. </a:t>
            </a:r>
          </a:p>
          <a:p>
            <a:r>
              <a:rPr lang="tr-TR" dirty="0"/>
              <a:t>Distal ön kol KMY ölçümü, kalça/omurga </a:t>
            </a:r>
            <a:r>
              <a:rPr lang="tr-TR" dirty="0" err="1"/>
              <a:t>KMY'sinin</a:t>
            </a:r>
            <a:r>
              <a:rPr lang="tr-TR" dirty="0"/>
              <a:t> değerlendirilemediği durumlarda veya hiperparatiroidizm durumlarında yapılabilir</a:t>
            </a:r>
          </a:p>
        </p:txBody>
      </p:sp>
    </p:spTree>
    <p:extLst>
      <p:ext uri="{BB962C8B-B14F-4D97-AF65-F5344CB8AC3E}">
        <p14:creationId xmlns:p14="http://schemas.microsoft.com/office/powerpoint/2010/main" val="19107339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F9EA4FA-EBD4-2ADE-556E-9517259CA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KMY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73D80A2-325A-5A51-7CA1-B18CB79905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T skoru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B3D5599-8611-BCA8-2344-FB5641AC1AB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sz="3100" dirty="0"/>
              <a:t>Hastanın KMY ölçümlerinin aynı cinsiyetteki genç erişkinlerin KMY ölçümlerinin ortalamasının kaç standart sapma altında ya da üstünde olduğunun ifadesidir</a:t>
            </a:r>
          </a:p>
          <a:p>
            <a:r>
              <a:rPr lang="tr-TR" sz="3100" dirty="0"/>
              <a:t>Sağlıklı premenopozal kadınlara, 50 yaş altı erkeklere ve çocuklara uygulanamaz</a:t>
            </a:r>
            <a:r>
              <a:rPr lang="tr-TR" dirty="0"/>
              <a:t>.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6FD1E8E-7F3D-2A2F-B99C-2497FA2E3F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Z skoru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3C180377-2ECC-C278-271D-7516AC4C924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sz="3100" dirty="0"/>
              <a:t>Hastanın KMY ölçümlerinin aynı cinsiyetteki ve aynı yaştaki KMY ölçümlerinin ortalamasının kaç standart sapma altında ya da üstünde olduğunun ifadesidir</a:t>
            </a:r>
          </a:p>
          <a:p>
            <a:r>
              <a:rPr lang="tr-TR" sz="3100" dirty="0"/>
              <a:t>Z skoru sağlıklı premenopozal kadınlarda, 50 yaşın altındaki erkeklerde ve çocuklarda </a:t>
            </a:r>
            <a:r>
              <a:rPr lang="tr-TR" sz="3100" dirty="0" err="1"/>
              <a:t>BMD'yi</a:t>
            </a:r>
            <a:r>
              <a:rPr lang="tr-TR" sz="3100" dirty="0"/>
              <a:t> yorumlamak için kullanışlıdır.</a:t>
            </a:r>
          </a:p>
          <a:p>
            <a:r>
              <a:rPr lang="tr-TR" sz="3100" dirty="0"/>
              <a:t>-2.0'ın üzerindeki Z skoru “yaşa göre beklenen aralık içinde” olarak tanımlanır.</a:t>
            </a:r>
          </a:p>
          <a:p>
            <a:r>
              <a:rPr lang="tr-TR" sz="3100" dirty="0"/>
              <a:t>Z skoru -2.0 veya altı, “yaşa göre beklenen aralığın altında” olarak tanımlanır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218226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Unvan 1">
            <a:extLst>
              <a:ext uri="{FF2B5EF4-FFF2-40B4-BE49-F238E27FC236}">
                <a16:creationId xmlns:a16="http://schemas.microsoft.com/office/drawing/2014/main" id="{75102079-E719-382F-CC56-1D7A841BF9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54238" y="365125"/>
            <a:ext cx="7886700" cy="1325563"/>
          </a:xfrm>
        </p:spPr>
        <p:txBody>
          <a:bodyPr/>
          <a:lstStyle/>
          <a:p>
            <a:pPr eaLnBrk="1" hangingPunct="1"/>
            <a:r>
              <a:rPr lang="tr-TR" altLang="tr-TR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45059" name="Metin Yer Tutucusu 2">
            <a:extLst>
              <a:ext uri="{FF2B5EF4-FFF2-40B4-BE49-F238E27FC236}">
                <a16:creationId xmlns:a16="http://schemas.microsoft.com/office/drawing/2014/main" id="{B81296B6-1F51-8CC2-218A-BC401077CC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54238" y="1681163"/>
            <a:ext cx="3868737" cy="823912"/>
          </a:xfrm>
        </p:spPr>
        <p:txBody>
          <a:bodyPr/>
          <a:lstStyle/>
          <a:p>
            <a:pPr eaLnBrk="1" hangingPunct="1"/>
            <a:r>
              <a:rPr lang="tr-TR" altLang="tr-TR" dirty="0"/>
              <a:t>T skoru</a:t>
            </a:r>
          </a:p>
        </p:txBody>
      </p:sp>
      <p:pic>
        <p:nvPicPr>
          <p:cNvPr id="45060" name="Picture 2" descr="http://ichastaliklaridergisi.org/managete/fu_folder/2003-04/images/2003-10-4-170-184Denklem2.jpg">
            <a:extLst>
              <a:ext uri="{FF2B5EF4-FFF2-40B4-BE49-F238E27FC236}">
                <a16:creationId xmlns:a16="http://schemas.microsoft.com/office/drawing/2014/main" id="{352E276B-1FF8-4019-422B-5021BA25D3E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54238" y="3573463"/>
            <a:ext cx="3654425" cy="965200"/>
          </a:xfrm>
          <a:noFill/>
        </p:spPr>
      </p:pic>
      <p:sp>
        <p:nvSpPr>
          <p:cNvPr id="45061" name="Metin Yer Tutucusu 4">
            <a:extLst>
              <a:ext uri="{FF2B5EF4-FFF2-40B4-BE49-F238E27FC236}">
                <a16:creationId xmlns:a16="http://schemas.microsoft.com/office/drawing/2014/main" id="{439D0346-11CC-EEEB-C803-FA760CC7D60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6153150" y="1681163"/>
            <a:ext cx="3887788" cy="823912"/>
          </a:xfrm>
        </p:spPr>
        <p:txBody>
          <a:bodyPr/>
          <a:lstStyle/>
          <a:p>
            <a:pPr eaLnBrk="1" hangingPunct="1"/>
            <a:r>
              <a:rPr lang="tr-TR" altLang="tr-TR"/>
              <a:t>Z skoru</a:t>
            </a:r>
          </a:p>
        </p:txBody>
      </p:sp>
      <p:pic>
        <p:nvPicPr>
          <p:cNvPr id="45062" name="Picture 4" descr="http://ichastaliklaridergisi.org/managete/fu_folder/2003-04/images/2003-10-4-170-184Denklem1.jpg">
            <a:extLst>
              <a:ext uri="{FF2B5EF4-FFF2-40B4-BE49-F238E27FC236}">
                <a16:creationId xmlns:a16="http://schemas.microsoft.com/office/drawing/2014/main" id="{D4D3453F-3DCC-DB23-6B6C-78567C891392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24625" y="3573463"/>
            <a:ext cx="3603625" cy="987425"/>
          </a:xfrm>
          <a:noFill/>
        </p:spPr>
      </p:pic>
    </p:spTree>
    <p:extLst>
      <p:ext uri="{BB962C8B-B14F-4D97-AF65-F5344CB8AC3E}">
        <p14:creationId xmlns:p14="http://schemas.microsoft.com/office/powerpoint/2010/main" val="467085876"/>
      </p:ext>
    </p:extLst>
  </p:cSld>
  <p:clrMapOvr>
    <a:masterClrMapping/>
  </p:clrMapOvr>
  <p:transition spd="slow" advTm="32007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7B1B4E-FBC8-B627-103F-CFC8F4858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009B566-98ED-DD49-800B-20D909E97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Dolayısıyla bu hasta hem klinik hem de KMY tanımlarına göre osteoporoza sahiptir</a:t>
            </a:r>
          </a:p>
        </p:txBody>
      </p:sp>
      <p:sp>
        <p:nvSpPr>
          <p:cNvPr id="4" name="Akış Çizelgesi: Öteki İşlem 3">
            <a:extLst>
              <a:ext uri="{FF2B5EF4-FFF2-40B4-BE49-F238E27FC236}">
                <a16:creationId xmlns:a16="http://schemas.microsoft.com/office/drawing/2014/main" id="{C1FCBEA5-7FFA-425F-38E5-AE1512019AB0}"/>
              </a:ext>
            </a:extLst>
          </p:cNvPr>
          <p:cNvSpPr/>
          <p:nvPr/>
        </p:nvSpPr>
        <p:spPr>
          <a:xfrm>
            <a:off x="3889612" y="3043451"/>
            <a:ext cx="6182436" cy="230647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altLang="tr-TR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*T/Z skoru -1  den büyük  ancak </a:t>
            </a:r>
            <a:r>
              <a:rPr lang="tr-TR" altLang="tr-TR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frajilite</a:t>
            </a:r>
            <a:r>
              <a:rPr lang="tr-TR" altLang="tr-TR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kırığı olan  bir hastada patolojik kırığın diğer nedenleri(örneğin kemik metastazı) aranmalıdır</a:t>
            </a:r>
            <a:endParaRPr lang="tr-TR" dirty="0"/>
          </a:p>
        </p:txBody>
      </p:sp>
      <p:sp>
        <p:nvSpPr>
          <p:cNvPr id="5" name="Ok: Sağ 4">
            <a:extLst>
              <a:ext uri="{FF2B5EF4-FFF2-40B4-BE49-F238E27FC236}">
                <a16:creationId xmlns:a16="http://schemas.microsoft.com/office/drawing/2014/main" id="{6DCB7E9F-1E5E-2ADC-4E8F-491B19C3E793}"/>
              </a:ext>
            </a:extLst>
          </p:cNvPr>
          <p:cNvSpPr/>
          <p:nvPr/>
        </p:nvSpPr>
        <p:spPr>
          <a:xfrm>
            <a:off x="1091821" y="3630304"/>
            <a:ext cx="2524836" cy="10372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TUZAK</a:t>
            </a:r>
          </a:p>
        </p:txBody>
      </p:sp>
    </p:spTree>
    <p:extLst>
      <p:ext uri="{BB962C8B-B14F-4D97-AF65-F5344CB8AC3E}">
        <p14:creationId xmlns:p14="http://schemas.microsoft.com/office/powerpoint/2010/main" val="34095554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65414E-96D6-E1EE-D741-EE3CFB03E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Bu hasta osteoporozun sekonder nedenleri açısından taranmalı mı?</a:t>
            </a:r>
          </a:p>
        </p:txBody>
      </p:sp>
    </p:spTree>
    <p:extLst>
      <p:ext uri="{BB962C8B-B14F-4D97-AF65-F5344CB8AC3E}">
        <p14:creationId xmlns:p14="http://schemas.microsoft.com/office/powerpoint/2010/main" val="35693230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7E4CF4B-5388-8E08-C3B4-591C8DC24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Premenopozal/Postmenopozal OP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4B0141-E731-1460-68F1-1BE66711B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Premenopozal osteoporozlu olguların yarısından fazlasında sekonder etyoloji </a:t>
            </a:r>
            <a:r>
              <a:rPr lang="tr-TR" dirty="0" err="1"/>
              <a:t>sözkonusudur</a:t>
            </a:r>
            <a:r>
              <a:rPr lang="tr-TR" dirty="0"/>
              <a:t>  </a:t>
            </a:r>
          </a:p>
          <a:p>
            <a:r>
              <a:rPr lang="tr-TR" dirty="0"/>
              <a:t>Genel olarak kadınlarda osteoporozun en yaygın etiyolojisi postmenopozal osteoporozdur. </a:t>
            </a:r>
          </a:p>
          <a:p>
            <a:r>
              <a:rPr lang="tr-TR" dirty="0"/>
              <a:t>Ancak premenopozal dönemde kadınlarda en yaygın nedenler:</a:t>
            </a:r>
          </a:p>
          <a:p>
            <a:pPr marL="0" indent="0">
              <a:buNone/>
            </a:pPr>
            <a:r>
              <a:rPr lang="tr-TR" dirty="0"/>
              <a:t>-</a:t>
            </a:r>
            <a:r>
              <a:rPr lang="tr-TR" dirty="0" err="1"/>
              <a:t>Hipoöstrojenemi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-Kortikosteroid kullanımı </a:t>
            </a:r>
          </a:p>
          <a:p>
            <a:pPr marL="0" indent="0">
              <a:buNone/>
            </a:pPr>
            <a:r>
              <a:rPr lang="tr-TR" dirty="0"/>
              <a:t>-</a:t>
            </a:r>
            <a:r>
              <a:rPr lang="tr-TR" dirty="0" err="1"/>
              <a:t>Antikonvülsan</a:t>
            </a:r>
            <a:r>
              <a:rPr lang="tr-TR" dirty="0"/>
              <a:t> tedavi </a:t>
            </a:r>
          </a:p>
          <a:p>
            <a:pPr marL="0" indent="0">
              <a:buNone/>
            </a:pPr>
            <a:r>
              <a:rPr lang="tr-TR" dirty="0"/>
              <a:t>-Hipertiroidizm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668238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A583E45-08E8-2EE7-83B6-BD64E91A3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470" y="491320"/>
            <a:ext cx="8966578" cy="5076968"/>
          </a:xfrm>
          <a:prstGeom prst="rect">
            <a:avLst/>
          </a:prstGeom>
        </p:spPr>
      </p:pic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07A10121-C4AF-3853-BB51-1AD0817D8E7B}"/>
              </a:ext>
            </a:extLst>
          </p:cNvPr>
          <p:cNvSpPr/>
          <p:nvPr/>
        </p:nvSpPr>
        <p:spPr>
          <a:xfrm>
            <a:off x="8625385" y="846161"/>
            <a:ext cx="2110854" cy="29206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Düşük dozda steroid (örneğin günde 2.5 mg prednizolon) ve </a:t>
            </a:r>
            <a:r>
              <a:rPr lang="en-US" dirty="0"/>
              <a:t>  </a:t>
            </a:r>
            <a:r>
              <a:rPr lang="tr-TR" dirty="0"/>
              <a:t>yüksek doz </a:t>
            </a:r>
            <a:r>
              <a:rPr lang="tr-TR" dirty="0" err="1"/>
              <a:t>inhaler</a:t>
            </a:r>
            <a:r>
              <a:rPr lang="tr-TR" dirty="0"/>
              <a:t> steroid kullanımı kemik kaybına neden olabilir. </a:t>
            </a:r>
          </a:p>
          <a:p>
            <a:pPr algn="ctr"/>
            <a:r>
              <a:rPr lang="en-US" dirty="0"/>
              <a:t>.</a:t>
            </a:r>
            <a:endParaRPr lang="tr-TR" dirty="0"/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017552B4-0D4E-7DD5-6782-7C5C2218EFF6}"/>
              </a:ext>
            </a:extLst>
          </p:cNvPr>
          <p:cNvSpPr/>
          <p:nvPr/>
        </p:nvSpPr>
        <p:spPr>
          <a:xfrm>
            <a:off x="441279" y="4258103"/>
            <a:ext cx="2169994" cy="22587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Gerçekten glukokortikoid nedenli osteoporozu olan hastaların büyük kısmında  </a:t>
            </a:r>
            <a:r>
              <a:rPr lang="en-US" dirty="0"/>
              <a:t> </a:t>
            </a:r>
            <a:r>
              <a:rPr lang="tr-TR" dirty="0" err="1"/>
              <a:t>Cushingoid</a:t>
            </a:r>
            <a:r>
              <a:rPr lang="tr-TR" dirty="0"/>
              <a:t>  görünüm izlenmez</a:t>
            </a:r>
          </a:p>
        </p:txBody>
      </p:sp>
    </p:spTree>
    <p:extLst>
      <p:ext uri="{BB962C8B-B14F-4D97-AF65-F5344CB8AC3E}">
        <p14:creationId xmlns:p14="http://schemas.microsoft.com/office/powerpoint/2010/main" val="4799111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F7B8F30-AF24-988F-6A62-518EF9414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32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8D32648-D500-74F9-26C9-89BCDFCEF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Bu faktörler dikkate alınarak hastadan detaylı öykü alındığında</a:t>
            </a:r>
          </a:p>
          <a:p>
            <a:r>
              <a:rPr lang="tr-TR" dirty="0"/>
              <a:t>Son 10 yıldır   spesifik olmayan eklem ağrısı için reçetesiz satılan ilaçlar kullandığını belirtmiş.</a:t>
            </a:r>
          </a:p>
          <a:p>
            <a:r>
              <a:rPr lang="tr-TR" dirty="0"/>
              <a:t>İlaçlarının gözden geçirilmesi, bu tabletlerin steroid olduğu anlaşılmış (</a:t>
            </a:r>
            <a:r>
              <a:rPr lang="tr-TR" dirty="0" err="1"/>
              <a:t>Prednisolone</a:t>
            </a:r>
            <a:r>
              <a:rPr lang="tr-TR" dirty="0"/>
              <a:t> 5 mg tablet).</a:t>
            </a:r>
          </a:p>
          <a:p>
            <a:r>
              <a:rPr lang="tr-TR" dirty="0"/>
              <a:t>Sabah saat 8’de bakılan  serum kortizol seviyesi 0,5 </a:t>
            </a:r>
            <a:r>
              <a:rPr lang="tr-TR" dirty="0" err="1"/>
              <a:t>mcg</a:t>
            </a:r>
            <a:r>
              <a:rPr lang="tr-TR" dirty="0"/>
              <a:t>/</a:t>
            </a:r>
            <a:r>
              <a:rPr lang="tr-TR" dirty="0" err="1"/>
              <a:t>dL</a:t>
            </a:r>
            <a:r>
              <a:rPr lang="tr-TR" dirty="0"/>
              <a:t>,</a:t>
            </a:r>
          </a:p>
          <a:p>
            <a:r>
              <a:rPr lang="tr-TR" dirty="0"/>
              <a:t>Bu durum  hipotalamik-hipofiz-adrenal ekseninin baskılandığının göstergesidir </a:t>
            </a:r>
          </a:p>
          <a:p>
            <a:r>
              <a:rPr lang="tr-TR" dirty="0"/>
              <a:t>Bu nedenle kendisine </a:t>
            </a:r>
            <a:r>
              <a:rPr lang="tr-TR" dirty="0" err="1"/>
              <a:t>ekzojen</a:t>
            </a:r>
            <a:r>
              <a:rPr lang="tr-TR" dirty="0"/>
              <a:t> kortikosteroidlerle kronik kendi kendine ilaç tedavisine ikincil ciddi osteoporoz teşhisi kondu.</a:t>
            </a:r>
          </a:p>
          <a:p>
            <a:endParaRPr lang="tr-TR" dirty="0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15C565FA-DDE8-1170-3066-0229E9E46901}"/>
              </a:ext>
            </a:extLst>
          </p:cNvPr>
          <p:cNvSpPr/>
          <p:nvPr/>
        </p:nvSpPr>
        <p:spPr>
          <a:xfrm>
            <a:off x="6096000" y="532263"/>
            <a:ext cx="5518245" cy="900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Glu</a:t>
            </a:r>
            <a:r>
              <a:rPr lang="tr-TR" dirty="0"/>
              <a:t>k</a:t>
            </a:r>
            <a:r>
              <a:rPr lang="en-US" dirty="0"/>
              <a:t>o</a:t>
            </a:r>
            <a:r>
              <a:rPr lang="tr-TR" dirty="0"/>
              <a:t>k</a:t>
            </a:r>
            <a:r>
              <a:rPr lang="en-US" dirty="0" err="1"/>
              <a:t>orti</a:t>
            </a:r>
            <a:r>
              <a:rPr lang="tr-TR" dirty="0"/>
              <a:t>k</a:t>
            </a:r>
            <a:r>
              <a:rPr lang="en-US" dirty="0" err="1"/>
              <a:t>oid</a:t>
            </a:r>
            <a:r>
              <a:rPr lang="tr-TR" dirty="0"/>
              <a:t> nedenli OP, sekonder osteoporozun en sık görülen nedenidir</a:t>
            </a:r>
          </a:p>
        </p:txBody>
      </p:sp>
    </p:spTree>
    <p:extLst>
      <p:ext uri="{BB962C8B-B14F-4D97-AF65-F5344CB8AC3E}">
        <p14:creationId xmlns:p14="http://schemas.microsoft.com/office/powerpoint/2010/main" val="17657935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35B2D1-6321-6DCE-9857-96E4E2252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Tedavi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44227D-7788-9881-75B5-A7DD0080F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Glukokortikoid Nedenli Osteoporozun optimal yönetimi, mümkün olan en kısa süre için en düşük ve en az güçlü glukokortikoid kullanımını gerektirir.</a:t>
            </a:r>
          </a:p>
          <a:p>
            <a:r>
              <a:rPr lang="tr-TR" dirty="0" err="1"/>
              <a:t>Alendronat</a:t>
            </a:r>
            <a:r>
              <a:rPr lang="tr-TR" dirty="0"/>
              <a:t>, </a:t>
            </a:r>
            <a:r>
              <a:rPr lang="tr-TR" dirty="0" err="1"/>
              <a:t>risedronat</a:t>
            </a:r>
            <a:r>
              <a:rPr lang="tr-TR" dirty="0"/>
              <a:t> ve </a:t>
            </a:r>
            <a:r>
              <a:rPr lang="tr-TR" dirty="0" err="1"/>
              <a:t>zoledronik</a:t>
            </a:r>
            <a:r>
              <a:rPr lang="tr-TR" dirty="0"/>
              <a:t> asidin tümü, </a:t>
            </a:r>
            <a:r>
              <a:rPr lang="tr-TR" dirty="0" err="1"/>
              <a:t>GIO'da</a:t>
            </a:r>
            <a:r>
              <a:rPr lang="tr-TR" dirty="0"/>
              <a:t> lomber omurga ve kalça </a:t>
            </a:r>
            <a:r>
              <a:rPr lang="tr-TR" dirty="0" err="1"/>
              <a:t>KMY'sini</a:t>
            </a:r>
            <a:r>
              <a:rPr lang="tr-TR" dirty="0"/>
              <a:t> arttırır.</a:t>
            </a:r>
          </a:p>
          <a:p>
            <a:r>
              <a:rPr lang="tr-TR" dirty="0"/>
              <a:t>Tedavi süresi, glukokortikoid tedavisi reçete edildiği sürece olmalıdır.</a:t>
            </a:r>
          </a:p>
          <a:p>
            <a:r>
              <a:rPr lang="tr-TR" dirty="0"/>
              <a:t>Bununla birlikte, glukokortikoid tedavisi kesilse bile, devam eden düşük </a:t>
            </a:r>
            <a:r>
              <a:rPr lang="tr-TR" dirty="0" err="1"/>
              <a:t>KMY'si</a:t>
            </a:r>
            <a:r>
              <a:rPr lang="tr-TR" dirty="0"/>
              <a:t> olan ve kırığı devam eden hastalarda </a:t>
            </a:r>
            <a:r>
              <a:rPr lang="tr-TR" dirty="0" err="1"/>
              <a:t>bisfosfonat</a:t>
            </a:r>
            <a:r>
              <a:rPr lang="tr-TR" dirty="0"/>
              <a:t> tedavisine devam edilmesi gerekecektir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741233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1AB65E-405E-1769-401B-41E1F0212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/>
              <a:t>Denosumab</a:t>
            </a:r>
            <a:endParaRPr lang="tr-TR" sz="32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1CA6C65-9159-684C-A25A-55EB474A6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Denosumab</a:t>
            </a:r>
            <a:r>
              <a:rPr lang="tr-TR" dirty="0"/>
              <a:t> Glukokortikoid nedenli OP  tedavisinde de kullanılabilir</a:t>
            </a:r>
          </a:p>
          <a:p>
            <a:r>
              <a:rPr lang="tr-TR" dirty="0"/>
              <a:t>Randomize kontrollü çalışmalarda , </a:t>
            </a:r>
            <a:r>
              <a:rPr lang="tr-TR" dirty="0" err="1"/>
              <a:t>denosumabın</a:t>
            </a:r>
            <a:r>
              <a:rPr lang="tr-TR" dirty="0"/>
              <a:t> omurga ve toplam kalçada </a:t>
            </a:r>
            <a:r>
              <a:rPr lang="tr-TR" dirty="0" err="1"/>
              <a:t>BMD'yi</a:t>
            </a:r>
            <a:r>
              <a:rPr lang="tr-TR" dirty="0"/>
              <a:t> artırmada </a:t>
            </a:r>
            <a:r>
              <a:rPr lang="tr-TR" dirty="0" err="1"/>
              <a:t>alendronat</a:t>
            </a:r>
            <a:r>
              <a:rPr lang="tr-TR" dirty="0"/>
              <a:t> ve </a:t>
            </a:r>
            <a:r>
              <a:rPr lang="tr-TR" dirty="0" err="1"/>
              <a:t>risedronattan</a:t>
            </a:r>
            <a:r>
              <a:rPr lang="tr-TR" dirty="0"/>
              <a:t> üstün olduğu bulunmuştur.</a:t>
            </a:r>
          </a:p>
          <a:p>
            <a:r>
              <a:rPr lang="tr-TR" dirty="0"/>
              <a:t> Ancak çalışmalar , kırıklardaki bir farkı saptamak için yeterince güçlü değildir</a:t>
            </a:r>
          </a:p>
        </p:txBody>
      </p:sp>
    </p:spTree>
    <p:extLst>
      <p:ext uri="{BB962C8B-B14F-4D97-AF65-F5344CB8AC3E}">
        <p14:creationId xmlns:p14="http://schemas.microsoft.com/office/powerpoint/2010/main" val="14959206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139395-5A60-B905-F963-9C141FD72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 err="1"/>
              <a:t>Teriparatid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3A2064-E2E9-979A-859C-6EEEAF472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Glukortikoid</a:t>
            </a:r>
            <a:r>
              <a:rPr lang="tr-T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nedenli OP , azalmış kemik oluşumu </a:t>
            </a:r>
            <a:r>
              <a:rPr lang="tr-TR" sz="2400" dirty="0">
                <a:ea typeface="Calibri" panose="020F0502020204030204" pitchFamily="34" charset="0"/>
                <a:cs typeface="Times New Roman" panose="02020603050405020304" pitchFamily="18" charset="0"/>
              </a:rPr>
              <a:t>ile karakterizedir </a:t>
            </a:r>
            <a:r>
              <a:rPr lang="tr-T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ve bu nedenle </a:t>
            </a:r>
            <a:r>
              <a:rPr lang="tr-TR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teriparatid</a:t>
            </a:r>
            <a:r>
              <a:rPr lang="tr-T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kullanımı özellikle isabetli olabilir.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Teriparatid</a:t>
            </a:r>
            <a:r>
              <a:rPr lang="tr-T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osteoblast oluşumunu arttırır ve osteoblast apoptozunu azaltır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Alendronat</a:t>
            </a:r>
            <a:r>
              <a:rPr lang="tr-T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ile karşılaştırıldığında, 3 yıllık </a:t>
            </a:r>
            <a:r>
              <a:rPr lang="tr-TR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teriparatid</a:t>
            </a:r>
            <a:r>
              <a:rPr lang="tr-T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tedavisi, omurga </a:t>
            </a:r>
            <a:r>
              <a:rPr lang="tr-TR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BMD'sinde</a:t>
            </a:r>
            <a:r>
              <a:rPr lang="tr-T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üstün bir artış, daha az vertebra kırığı vakası, ancak vertebral olmayan kırıklarda benzer bir insidans ile sonuçlandı.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Daha önce </a:t>
            </a:r>
            <a:r>
              <a:rPr lang="tr-TR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bisfosfonat</a:t>
            </a:r>
            <a:r>
              <a:rPr lang="tr-T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ea typeface="Calibri" panose="020F0502020204030204" pitchFamily="34" charset="0"/>
                <a:cs typeface="Times New Roman" panose="02020603050405020304" pitchFamily="18" charset="0"/>
              </a:rPr>
              <a:t>kullanan </a:t>
            </a:r>
            <a:r>
              <a:rPr lang="tr-T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Glukokortikoid nedenli </a:t>
            </a:r>
            <a:r>
              <a:rPr lang="tr-TR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osteoporuzlu</a:t>
            </a:r>
            <a:r>
              <a:rPr lang="tr-T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hastalarda </a:t>
            </a:r>
            <a:r>
              <a:rPr lang="tr-TR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denosumab</a:t>
            </a:r>
            <a:r>
              <a:rPr lang="tr-T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ile </a:t>
            </a:r>
            <a:r>
              <a:rPr lang="tr-TR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teriparatidi</a:t>
            </a:r>
            <a:r>
              <a:rPr lang="tr-T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karşılaştıran 24 aylık bir çalışmada, </a:t>
            </a:r>
            <a:r>
              <a:rPr lang="tr-TR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teriparatid</a:t>
            </a:r>
            <a:r>
              <a:rPr lang="tr-T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lomber omurga ve femur boynu </a:t>
            </a:r>
            <a:r>
              <a:rPr lang="tr-TR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KMY'sini</a:t>
            </a:r>
            <a:r>
              <a:rPr lang="tr-T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artırırken, </a:t>
            </a:r>
            <a:r>
              <a:rPr lang="tr-TR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denosumab</a:t>
            </a:r>
            <a:r>
              <a:rPr lang="tr-T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yalnızca lomber omurga </a:t>
            </a:r>
            <a:r>
              <a:rPr lang="tr-TR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BMD'sini</a:t>
            </a:r>
            <a:r>
              <a:rPr lang="tr-T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artırmıştır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519063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38509A-DF53-7F4D-6551-94765DCB5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Tuzak Vaka</a:t>
            </a:r>
            <a:endParaRPr lang="tr-TR" sz="32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83C3FD2-3FB4-6558-F50C-F4863639A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55 yaşında bir kadın, son 2 yıl içinde açıklanamayan birkaç kaburga kırığı geçirmiş.</a:t>
            </a:r>
          </a:p>
          <a:p>
            <a:r>
              <a:rPr lang="tr-TR" dirty="0"/>
              <a:t>5 yıl önce menopoza girdiğinden beri hormon replasman tedavisi kullanıyor.</a:t>
            </a:r>
          </a:p>
          <a:p>
            <a:r>
              <a:rPr lang="tr-TR" dirty="0"/>
              <a:t>Gençken koliti olduğunu söylüyor.</a:t>
            </a:r>
          </a:p>
          <a:p>
            <a:r>
              <a:rPr lang="tr-TR" dirty="0"/>
              <a:t>Sigara ve içki kullanmıyor, her gün egzersiz yapıyor, kalsiyum ve vitamin takviyeleri kullanıyor.</a:t>
            </a:r>
          </a:p>
          <a:p>
            <a:r>
              <a:rPr lang="tr-TR" dirty="0"/>
              <a:t>Ailesinde osteoporoz öyküsü yok.</a:t>
            </a:r>
          </a:p>
          <a:p>
            <a:endParaRPr lang="tr-TR" dirty="0"/>
          </a:p>
        </p:txBody>
      </p:sp>
      <p:pic>
        <p:nvPicPr>
          <p:cNvPr id="5" name="Grafik 4" descr="Rozet Soru İşareti düz dolguyla">
            <a:extLst>
              <a:ext uri="{FF2B5EF4-FFF2-40B4-BE49-F238E27FC236}">
                <a16:creationId xmlns:a16="http://schemas.microsoft.com/office/drawing/2014/main" id="{A86CFEAE-2EAF-8908-9CAF-5B55861AE0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00316" y="57070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991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7CD43D4-6B74-6D5C-9AB1-7F2160FA6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KMY/</a:t>
            </a:r>
            <a:r>
              <a:rPr lang="tr-TR" dirty="0" err="1"/>
              <a:t>Laboratuar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E562F76-585A-207E-33DA-BE101941F96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  <a:p>
            <a:r>
              <a:rPr lang="tr-TR" dirty="0"/>
              <a:t>Vertebra T skoru: –2.8</a:t>
            </a:r>
          </a:p>
          <a:p>
            <a:r>
              <a:rPr lang="tr-TR" dirty="0"/>
              <a:t>Kalça  T skoru : –1.9</a:t>
            </a:r>
          </a:p>
          <a:p>
            <a:r>
              <a:rPr lang="tr-TR" dirty="0"/>
              <a:t> Vertebra Z skoru :–1.6</a:t>
            </a:r>
          </a:p>
          <a:p>
            <a:r>
              <a:rPr lang="tr-TR" dirty="0"/>
              <a:t> Kalça  Z skoru :–1.6.</a:t>
            </a:r>
          </a:p>
          <a:p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DFC9111-9CA4-C5C8-A10D-49697A015C3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/>
              <a:t>25OH </a:t>
            </a:r>
            <a:r>
              <a:rPr lang="tr-TR" dirty="0" err="1"/>
              <a:t>Vit.D</a:t>
            </a:r>
            <a:r>
              <a:rPr lang="tr-TR" dirty="0"/>
              <a:t> :  29  ng/</a:t>
            </a:r>
            <a:r>
              <a:rPr lang="tr-TR" dirty="0" err="1"/>
              <a:t>mL</a:t>
            </a:r>
            <a:r>
              <a:rPr lang="tr-TR" dirty="0"/>
              <a:t>  ( 10–60)</a:t>
            </a:r>
          </a:p>
          <a:p>
            <a:r>
              <a:rPr lang="tr-TR" dirty="0"/>
              <a:t> İdrar kalsiyumu:  20  mg/gün (100–300)</a:t>
            </a:r>
          </a:p>
          <a:p>
            <a:r>
              <a:rPr lang="tr-TR" dirty="0"/>
              <a:t> Serum  PTH:  75 </a:t>
            </a:r>
            <a:r>
              <a:rPr lang="tr-TR" dirty="0" err="1"/>
              <a:t>pg</a:t>
            </a:r>
            <a:r>
              <a:rPr lang="tr-TR" dirty="0"/>
              <a:t>/</a:t>
            </a:r>
            <a:r>
              <a:rPr lang="tr-TR" dirty="0" err="1"/>
              <a:t>mL</a:t>
            </a:r>
            <a:r>
              <a:rPr lang="tr-TR" dirty="0"/>
              <a:t> (10–60)</a:t>
            </a:r>
          </a:p>
          <a:p>
            <a:r>
              <a:rPr lang="tr-TR" dirty="0"/>
              <a:t> Serum kalsiyum :8.9 mg/</a:t>
            </a:r>
            <a:r>
              <a:rPr lang="tr-TR" dirty="0" err="1"/>
              <a:t>dL</a:t>
            </a:r>
            <a:r>
              <a:rPr lang="tr-TR" dirty="0"/>
              <a:t> (8.5–10.5)</a:t>
            </a:r>
          </a:p>
          <a:p>
            <a:r>
              <a:rPr lang="tr-TR" dirty="0"/>
              <a:t>?.........:………..?</a:t>
            </a:r>
          </a:p>
          <a:p>
            <a:r>
              <a:rPr lang="tr-TR" dirty="0"/>
              <a:t>?..........:…………?</a:t>
            </a:r>
          </a:p>
          <a:p>
            <a:endParaRPr lang="tr-TR" dirty="0"/>
          </a:p>
        </p:txBody>
      </p:sp>
      <p:sp>
        <p:nvSpPr>
          <p:cNvPr id="5" name="Akış Çizelgesi: Bağlayıcı 4">
            <a:extLst>
              <a:ext uri="{FF2B5EF4-FFF2-40B4-BE49-F238E27FC236}">
                <a16:creationId xmlns:a16="http://schemas.microsoft.com/office/drawing/2014/main" id="{44705E93-C814-BA72-65F7-BCDD5997A0EF}"/>
              </a:ext>
            </a:extLst>
          </p:cNvPr>
          <p:cNvSpPr/>
          <p:nvPr/>
        </p:nvSpPr>
        <p:spPr>
          <a:xfrm>
            <a:off x="1708245" y="4483100"/>
            <a:ext cx="2702256" cy="18288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Primer Osteoporoz??</a:t>
            </a:r>
          </a:p>
        </p:txBody>
      </p:sp>
    </p:spTree>
    <p:extLst>
      <p:ext uri="{BB962C8B-B14F-4D97-AF65-F5344CB8AC3E}">
        <p14:creationId xmlns:p14="http://schemas.microsoft.com/office/powerpoint/2010/main" val="16685037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3FFC96-96AC-DF04-26AE-54AF8AEBE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Değerlendirme ve Tanı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825946-765E-5A5A-5175-5F2E6C29E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Alt sınıra yakın serum ve düşük  idrar kalsiyumu ve artan PTH, kalsiyum takviyeleri kullanan biri için beklenmeyen bir tablo</a:t>
            </a:r>
          </a:p>
          <a:p>
            <a:r>
              <a:rPr lang="tr-TR" dirty="0"/>
              <a:t>Serum D vitamini düşük olmasa da günlük takviye kullanan biri için uygunsuz bir düzey</a:t>
            </a:r>
          </a:p>
          <a:p>
            <a:r>
              <a:rPr lang="tr-TR" dirty="0"/>
              <a:t>Tüm bu bulgular, bir tür </a:t>
            </a:r>
            <a:r>
              <a:rPr lang="tr-TR" dirty="0" err="1"/>
              <a:t>malabsorpsiyon</a:t>
            </a:r>
            <a:r>
              <a:rPr lang="tr-TR" dirty="0"/>
              <a:t> lehine yorumlanıyor. </a:t>
            </a:r>
          </a:p>
          <a:p>
            <a:r>
              <a:rPr lang="tr-TR" dirty="0"/>
              <a:t>Çölyak hastalığı için serolojik/endoskopik değerlendirme pozitif saptanır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587694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3FFC96-96AC-DF04-26AE-54AF8AEBE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Değerlendirme ve Tanı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825946-765E-5A5A-5175-5F2E6C29E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Anamnez</a:t>
            </a:r>
            <a:r>
              <a:rPr lang="tr-TR" dirty="0"/>
              <a:t> ve T skoru hastanın primer osteoporozu olabileceğini gösterse de</a:t>
            </a:r>
          </a:p>
          <a:p>
            <a:r>
              <a:rPr lang="tr-TR" dirty="0"/>
              <a:t>Tıbbi geçmişiyle birleştirilen laboratuvar sonuçları ile  </a:t>
            </a:r>
            <a:r>
              <a:rPr lang="tr-TR" sz="3600" dirty="0"/>
              <a:t>osteomalazi</a:t>
            </a:r>
            <a:r>
              <a:rPr lang="tr-TR" dirty="0"/>
              <a:t> olduğunu düşünmek uygun olur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Ok: Sağ 3">
            <a:extLst>
              <a:ext uri="{FF2B5EF4-FFF2-40B4-BE49-F238E27FC236}">
                <a16:creationId xmlns:a16="http://schemas.microsoft.com/office/drawing/2014/main" id="{03DD1533-5BA7-FC48-910D-D466DABE973E}"/>
              </a:ext>
            </a:extLst>
          </p:cNvPr>
          <p:cNvSpPr/>
          <p:nvPr/>
        </p:nvSpPr>
        <p:spPr>
          <a:xfrm>
            <a:off x="1610436" y="4067033"/>
            <a:ext cx="3234519" cy="11054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/>
              <a:t>Kesin Tanı için?</a:t>
            </a:r>
          </a:p>
        </p:txBody>
      </p:sp>
    </p:spTree>
    <p:extLst>
      <p:ext uri="{BB962C8B-B14F-4D97-AF65-F5344CB8AC3E}">
        <p14:creationId xmlns:p14="http://schemas.microsoft.com/office/powerpoint/2010/main" val="4078569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60AEDA3-5CE2-626C-534F-0AF0DEBB5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Vaka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946A88-E103-9AB0-0746-B1FE07E38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35 yaşında bir erkek, karaciğer nakli açısından değerlendirilir</a:t>
            </a:r>
          </a:p>
          <a:p>
            <a:r>
              <a:rPr lang="tr-TR" dirty="0"/>
              <a:t>Kronik hepatit B ile ilişkili dekompanse karaciğer hastalığı teşhisi olan hasta   son 10 yıldır </a:t>
            </a:r>
            <a:r>
              <a:rPr lang="tr-TR" dirty="0" err="1"/>
              <a:t>tenofovir</a:t>
            </a:r>
            <a:r>
              <a:rPr lang="tr-TR" dirty="0"/>
              <a:t> ile antiviral tedavi görmekteymiş</a:t>
            </a:r>
          </a:p>
          <a:p>
            <a:r>
              <a:rPr lang="tr-TR" dirty="0"/>
              <a:t>Ayrıca 5 yıl kadar alkol kullanım öyküsü mevcutmuş. Son  8 yıldır alkol almıyormuş.</a:t>
            </a:r>
          </a:p>
          <a:p>
            <a:r>
              <a:rPr lang="tr-TR" dirty="0"/>
              <a:t>Muayenede, kronik karaciğer hastalığı ile uyumlu bulguları var</a:t>
            </a:r>
          </a:p>
          <a:p>
            <a:r>
              <a:rPr lang="tr-TR" dirty="0"/>
              <a:t>VKİ: 19 kg/m</a:t>
            </a:r>
            <a:r>
              <a:rPr lang="tr-TR" dirty="0">
                <a:latin typeface="Calibri" panose="020F0502020204030204" pitchFamily="34" charset="0"/>
              </a:rPr>
              <a:t>²</a:t>
            </a:r>
            <a:r>
              <a:rPr lang="tr-TR" dirty="0"/>
              <a:t>  </a:t>
            </a:r>
          </a:p>
          <a:p>
            <a:r>
              <a:rPr lang="tr-TR" dirty="0" err="1"/>
              <a:t>Tanner</a:t>
            </a:r>
            <a:r>
              <a:rPr lang="tr-TR" dirty="0"/>
              <a:t> 4 </a:t>
            </a:r>
            <a:r>
              <a:rPr lang="tr-TR" dirty="0" err="1"/>
              <a:t>pubik</a:t>
            </a:r>
            <a:r>
              <a:rPr lang="tr-TR" dirty="0"/>
              <a:t> kıllanma </a:t>
            </a:r>
          </a:p>
          <a:p>
            <a:r>
              <a:rPr lang="tr-TR" dirty="0"/>
              <a:t>Testis hacmi iki taraflı 15 ml </a:t>
            </a:r>
          </a:p>
          <a:p>
            <a:endParaRPr lang="tr-TR" dirty="0"/>
          </a:p>
        </p:txBody>
      </p:sp>
      <p:pic>
        <p:nvPicPr>
          <p:cNvPr id="5" name="Grafik 4" descr="Rozet düz dolguyla">
            <a:extLst>
              <a:ext uri="{FF2B5EF4-FFF2-40B4-BE49-F238E27FC236}">
                <a16:creationId xmlns:a16="http://schemas.microsoft.com/office/drawing/2014/main" id="{9D8DB3A7-E62E-7BD5-BD30-7D938CC24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61100" y="57070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860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E9A0FE7-800E-6119-BB03-CF3D1C679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 KMD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3542B412-247D-0D71-A207-5AE89E617F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1484339"/>
              </p:ext>
            </p:extLst>
          </p:nvPr>
        </p:nvGraphicFramePr>
        <p:xfrm>
          <a:off x="1978926" y="2402007"/>
          <a:ext cx="7151427" cy="2922747"/>
        </p:xfrm>
        <a:graphic>
          <a:graphicData uri="http://schemas.openxmlformats.org/drawingml/2006/table">
            <a:tbl>
              <a:tblPr firstRow="1" firstCol="1" bandRow="1"/>
              <a:tblGrid>
                <a:gridCol w="2093971">
                  <a:extLst>
                    <a:ext uri="{9D8B030D-6E8A-4147-A177-3AD203B41FA5}">
                      <a16:colId xmlns:a16="http://schemas.microsoft.com/office/drawing/2014/main" val="1088303872"/>
                    </a:ext>
                  </a:extLst>
                </a:gridCol>
                <a:gridCol w="1696394">
                  <a:extLst>
                    <a:ext uri="{9D8B030D-6E8A-4147-A177-3AD203B41FA5}">
                      <a16:colId xmlns:a16="http://schemas.microsoft.com/office/drawing/2014/main" val="3131948495"/>
                    </a:ext>
                  </a:extLst>
                </a:gridCol>
                <a:gridCol w="1680531">
                  <a:extLst>
                    <a:ext uri="{9D8B030D-6E8A-4147-A177-3AD203B41FA5}">
                      <a16:colId xmlns:a16="http://schemas.microsoft.com/office/drawing/2014/main" val="3448690101"/>
                    </a:ext>
                  </a:extLst>
                </a:gridCol>
                <a:gridCol w="1680531">
                  <a:extLst>
                    <a:ext uri="{9D8B030D-6E8A-4147-A177-3AD203B41FA5}">
                      <a16:colId xmlns:a16="http://schemas.microsoft.com/office/drawing/2014/main" val="2449770670"/>
                    </a:ext>
                  </a:extLst>
                </a:gridCol>
              </a:tblGrid>
              <a:tr h="734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KMD(</a:t>
                      </a:r>
                      <a:r>
                        <a:rPr lang="tr-TR" sz="2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</a:t>
                      </a: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/cm</a:t>
                      </a:r>
                      <a:r>
                        <a:rPr lang="tr-T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²</a:t>
                      </a: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 skoru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 skoru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939946"/>
                  </a:ext>
                </a:extLst>
              </a:tr>
              <a:tr h="7197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L1-L4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3680948"/>
                  </a:ext>
                </a:extLst>
              </a:tr>
              <a:tr h="7197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Femur boyun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-3.0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-2.9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3810452"/>
                  </a:ext>
                </a:extLst>
              </a:tr>
              <a:tr h="7197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1/3 radius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6030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69352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8D879D-E56C-2165-9B37-13343A775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/>
              <a:t>Bu hastada olası sekonder osteoporoz nedenlerini araştırmalı mıdır?</a:t>
            </a:r>
          </a:p>
        </p:txBody>
      </p:sp>
    </p:spTree>
    <p:extLst>
      <p:ext uri="{BB962C8B-B14F-4D97-AF65-F5344CB8AC3E}">
        <p14:creationId xmlns:p14="http://schemas.microsoft.com/office/powerpoint/2010/main" val="29412689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AB52CBC-CA70-4478-D862-A77CBF28C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Evet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1546C42-911D-D52C-C5EE-67B815D02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  <a:p>
            <a:r>
              <a:rPr lang="tr-TR" dirty="0"/>
              <a:t>Erkeklerin </a:t>
            </a:r>
            <a:r>
              <a:rPr lang="tr-TR" b="1" dirty="0"/>
              <a:t>üçte iki kadarında </a:t>
            </a:r>
            <a:r>
              <a:rPr lang="tr-TR" dirty="0"/>
              <a:t>ikincil osteoporoz etiyolojileri vardır.</a:t>
            </a:r>
          </a:p>
          <a:p>
            <a:r>
              <a:rPr lang="tr-TR" dirty="0"/>
              <a:t>Erkeklerde osteoporozun </a:t>
            </a:r>
            <a:r>
              <a:rPr lang="tr-TR" b="1" dirty="0"/>
              <a:t>en yaygın </a:t>
            </a:r>
            <a:r>
              <a:rPr lang="tr-TR" dirty="0"/>
              <a:t>etiyolojileri şunlardır: </a:t>
            </a:r>
          </a:p>
          <a:p>
            <a:pPr marL="0" indent="0">
              <a:buNone/>
            </a:pPr>
            <a:r>
              <a:rPr lang="tr-TR" dirty="0"/>
              <a:t>-Alkol alışkanlığı </a:t>
            </a:r>
          </a:p>
          <a:p>
            <a:pPr marL="0" indent="0">
              <a:buNone/>
            </a:pPr>
            <a:r>
              <a:rPr lang="tr-TR" dirty="0"/>
              <a:t>-Glukokortikoid fazlalığı (ya endojen </a:t>
            </a:r>
            <a:r>
              <a:rPr lang="tr-TR" dirty="0" err="1"/>
              <a:t>Cushing</a:t>
            </a:r>
            <a:r>
              <a:rPr lang="tr-TR" dirty="0"/>
              <a:t> sendromu ya da daha yaygın olarak kronik glukokortikoid tedavisi) </a:t>
            </a:r>
          </a:p>
          <a:p>
            <a:pPr marL="0" indent="0">
              <a:buNone/>
            </a:pPr>
            <a:r>
              <a:rPr lang="tr-TR" dirty="0"/>
              <a:t>-</a:t>
            </a:r>
            <a:r>
              <a:rPr lang="tr-TR" dirty="0" err="1"/>
              <a:t>Hipogonadizm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004381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1B97AB1-5C6F-2193-EBAC-BDA618C80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/>
              <a:t>Sekonder osteoporoz incelemesinin bir parçası olarak hangi araştırmaların yapılması gerekiyor</a:t>
            </a:r>
          </a:p>
        </p:txBody>
      </p:sp>
    </p:spTree>
    <p:extLst>
      <p:ext uri="{BB962C8B-B14F-4D97-AF65-F5344CB8AC3E}">
        <p14:creationId xmlns:p14="http://schemas.microsoft.com/office/powerpoint/2010/main" val="4240808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226BEB-0BF1-8FF4-1137-3729932F5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/>
              <a:t>Laboratuar</a:t>
            </a:r>
            <a:endParaRPr lang="tr-TR" sz="32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4132A76-9691-9178-1295-16A8941CF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Hemoglobin:14,0 g/</a:t>
            </a:r>
            <a:r>
              <a:rPr lang="tr-TR" dirty="0" err="1"/>
              <a:t>dL</a:t>
            </a:r>
            <a:r>
              <a:rPr lang="tr-TR" dirty="0"/>
              <a:t> (13–17)</a:t>
            </a:r>
          </a:p>
          <a:p>
            <a:r>
              <a:rPr lang="tr-TR" dirty="0"/>
              <a:t>Kalsiyum:8,96 mg/</a:t>
            </a:r>
            <a:r>
              <a:rPr lang="tr-TR" dirty="0" err="1"/>
              <a:t>dL</a:t>
            </a:r>
            <a:r>
              <a:rPr lang="tr-TR" dirty="0"/>
              <a:t> (8,3–10,4)</a:t>
            </a:r>
          </a:p>
          <a:p>
            <a:r>
              <a:rPr lang="tr-TR" dirty="0"/>
              <a:t>Fosfor:2,9 mg/</a:t>
            </a:r>
            <a:r>
              <a:rPr lang="tr-TR" dirty="0" err="1"/>
              <a:t>dL</a:t>
            </a:r>
            <a:r>
              <a:rPr lang="tr-TR" dirty="0"/>
              <a:t> (2,5–4,6)</a:t>
            </a:r>
          </a:p>
          <a:p>
            <a:r>
              <a:rPr lang="tr-TR" b="1" dirty="0"/>
              <a:t>Albümin:2,4 g/dl </a:t>
            </a:r>
            <a:r>
              <a:rPr lang="tr-TR" dirty="0"/>
              <a:t>(3,5–5,0)</a:t>
            </a:r>
          </a:p>
          <a:p>
            <a:r>
              <a:rPr lang="tr-TR" dirty="0"/>
              <a:t>25 (OH) D Vitamini:32,7 ng/</a:t>
            </a:r>
            <a:r>
              <a:rPr lang="tr-TR" dirty="0" err="1"/>
              <a:t>mL</a:t>
            </a:r>
            <a:r>
              <a:rPr lang="tr-TR" dirty="0"/>
              <a:t> (30–70) </a:t>
            </a:r>
          </a:p>
          <a:p>
            <a:r>
              <a:rPr lang="tr-TR" dirty="0"/>
              <a:t>Kreatinin:0,60 mg/</a:t>
            </a:r>
            <a:r>
              <a:rPr lang="tr-TR" dirty="0" err="1"/>
              <a:t>dL</a:t>
            </a:r>
            <a:r>
              <a:rPr lang="tr-TR" dirty="0"/>
              <a:t> (0,5–1,4) </a:t>
            </a:r>
          </a:p>
          <a:p>
            <a:r>
              <a:rPr lang="tr-TR" b="1" dirty="0"/>
              <a:t>Alkalin fosfataz : 170 U/L </a:t>
            </a:r>
            <a:r>
              <a:rPr lang="tr-TR" dirty="0"/>
              <a:t>(40–125)</a:t>
            </a:r>
          </a:p>
          <a:p>
            <a:r>
              <a:rPr lang="tr-TR" dirty="0"/>
              <a:t>Sabah 08 de </a:t>
            </a:r>
            <a:r>
              <a:rPr lang="tr-TR" b="1" dirty="0"/>
              <a:t>Testosteron</a:t>
            </a:r>
            <a:r>
              <a:rPr lang="tr-TR" dirty="0"/>
              <a:t>: 678 ng/dl ( 270–1030)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999419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613A02E-E1E7-44A0-8211-1BA166006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Vaka 2  için  olası osteoporoz etiyolojisi nedir?</a:t>
            </a:r>
          </a:p>
        </p:txBody>
      </p:sp>
    </p:spTree>
    <p:extLst>
      <p:ext uri="{BB962C8B-B14F-4D97-AF65-F5344CB8AC3E}">
        <p14:creationId xmlns:p14="http://schemas.microsoft.com/office/powerpoint/2010/main" val="37973520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B10B321-638D-B8B6-510A-AA96EB692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200" b="1" dirty="0"/>
              <a:t>Bu hastada osteoporoz/düşük kemik kütlesi etiyolojisi </a:t>
            </a:r>
            <a:r>
              <a:rPr lang="tr-TR" sz="3200" b="1" dirty="0" err="1"/>
              <a:t>multifaktöryeldir</a:t>
            </a:r>
            <a:r>
              <a:rPr lang="tr-TR" sz="3200" b="1" dirty="0"/>
              <a:t> </a:t>
            </a:r>
            <a:br>
              <a:rPr lang="tr-TR" sz="3200" b="1" dirty="0"/>
            </a:br>
            <a:endParaRPr lang="tr-TR" sz="32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A717C58-D8D6-1B4F-CB78-92A9B5A61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Kronik Karaciğer Hastalığı ( inflamatuar bir durumdur)</a:t>
            </a:r>
          </a:p>
          <a:p>
            <a:r>
              <a:rPr lang="tr-TR" dirty="0"/>
              <a:t>Kronik hepatit B enfeksiyonu</a:t>
            </a:r>
          </a:p>
          <a:p>
            <a:r>
              <a:rPr lang="tr-TR" dirty="0"/>
              <a:t>Yetersiz beslenme </a:t>
            </a:r>
          </a:p>
          <a:p>
            <a:r>
              <a:rPr lang="tr-TR" dirty="0"/>
              <a:t>Kronik </a:t>
            </a:r>
            <a:r>
              <a:rPr lang="tr-TR" dirty="0" err="1"/>
              <a:t>tenofovir</a:t>
            </a:r>
            <a:r>
              <a:rPr lang="tr-TR" dirty="0"/>
              <a:t> tedavisi</a:t>
            </a:r>
          </a:p>
          <a:p>
            <a:r>
              <a:rPr lang="tr-TR" dirty="0"/>
              <a:t>Alkol </a:t>
            </a:r>
          </a:p>
          <a:p>
            <a:r>
              <a:rPr lang="tr-TR" dirty="0"/>
              <a:t>Düşük VKİ</a:t>
            </a:r>
          </a:p>
        </p:txBody>
      </p:sp>
    </p:spTree>
    <p:extLst>
      <p:ext uri="{BB962C8B-B14F-4D97-AF65-F5344CB8AC3E}">
        <p14:creationId xmlns:p14="http://schemas.microsoft.com/office/powerpoint/2010/main" val="33739858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1D5162-068E-A0FF-E162-43F524D69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Vaka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8E9F22D-2A16-6DC4-9571-DAE8167C6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72 yaşında erkek hastaya metastatik olmayan prostat karsinomu teşhisi konulur.</a:t>
            </a:r>
          </a:p>
          <a:p>
            <a:r>
              <a:rPr lang="tr-TR" dirty="0"/>
              <a:t>8 yıl önce bilateral </a:t>
            </a:r>
            <a:r>
              <a:rPr lang="tr-TR" dirty="0" err="1"/>
              <a:t>orşiektomi</a:t>
            </a:r>
            <a:r>
              <a:rPr lang="tr-TR" dirty="0"/>
              <a:t> yapılır.</a:t>
            </a:r>
          </a:p>
          <a:p>
            <a:r>
              <a:rPr lang="tr-TR" dirty="0"/>
              <a:t>Ameliyattan sonra kendisine kalsiyum ve D Vitamini takviyesi başlanır.</a:t>
            </a:r>
          </a:p>
          <a:p>
            <a:r>
              <a:rPr lang="tr-TR" dirty="0"/>
              <a:t>Kemik sağlığının değerlendirilmesi için daha fazla tetkik önerilir</a:t>
            </a:r>
          </a:p>
          <a:p>
            <a:r>
              <a:rPr lang="tr-TR" dirty="0"/>
              <a:t>Sekiz  yıl boyunca </a:t>
            </a:r>
            <a:r>
              <a:rPr lang="tr-TR" dirty="0" err="1"/>
              <a:t>izlemsiz</a:t>
            </a:r>
            <a:r>
              <a:rPr lang="tr-TR" dirty="0"/>
              <a:t> kalır.</a:t>
            </a:r>
          </a:p>
          <a:p>
            <a:endParaRPr lang="tr-TR" dirty="0"/>
          </a:p>
        </p:txBody>
      </p:sp>
      <p:pic>
        <p:nvPicPr>
          <p:cNvPr id="5" name="Grafik 4" descr="Rozet 3 düz dolguyla">
            <a:extLst>
              <a:ext uri="{FF2B5EF4-FFF2-40B4-BE49-F238E27FC236}">
                <a16:creationId xmlns:a16="http://schemas.microsoft.com/office/drawing/2014/main" id="{3B78E82C-3F35-5AE6-41E6-D347DD916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85666" y="68103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9834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E9A0FE7-800E-6119-BB03-CF3D1C679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Son başvurusundaki KMY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3542B412-247D-0D71-A207-5AE89E617F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5935336"/>
              </p:ext>
            </p:extLst>
          </p:nvPr>
        </p:nvGraphicFramePr>
        <p:xfrm>
          <a:off x="1978926" y="2402007"/>
          <a:ext cx="7151427" cy="2893323"/>
        </p:xfrm>
        <a:graphic>
          <a:graphicData uri="http://schemas.openxmlformats.org/drawingml/2006/table">
            <a:tbl>
              <a:tblPr firstRow="1" firstCol="1" bandRow="1"/>
              <a:tblGrid>
                <a:gridCol w="2093971">
                  <a:extLst>
                    <a:ext uri="{9D8B030D-6E8A-4147-A177-3AD203B41FA5}">
                      <a16:colId xmlns:a16="http://schemas.microsoft.com/office/drawing/2014/main" val="1088303872"/>
                    </a:ext>
                  </a:extLst>
                </a:gridCol>
                <a:gridCol w="2014004">
                  <a:extLst>
                    <a:ext uri="{9D8B030D-6E8A-4147-A177-3AD203B41FA5}">
                      <a16:colId xmlns:a16="http://schemas.microsoft.com/office/drawing/2014/main" val="3131948495"/>
                    </a:ext>
                  </a:extLst>
                </a:gridCol>
                <a:gridCol w="1362921">
                  <a:extLst>
                    <a:ext uri="{9D8B030D-6E8A-4147-A177-3AD203B41FA5}">
                      <a16:colId xmlns:a16="http://schemas.microsoft.com/office/drawing/2014/main" val="3448690101"/>
                    </a:ext>
                  </a:extLst>
                </a:gridCol>
                <a:gridCol w="1680531">
                  <a:extLst>
                    <a:ext uri="{9D8B030D-6E8A-4147-A177-3AD203B41FA5}">
                      <a16:colId xmlns:a16="http://schemas.microsoft.com/office/drawing/2014/main" val="2449770670"/>
                    </a:ext>
                  </a:extLst>
                </a:gridCol>
              </a:tblGrid>
              <a:tr h="734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KMD(</a:t>
                      </a:r>
                      <a:r>
                        <a:rPr lang="tr-TR" sz="2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</a:t>
                      </a: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/cm</a:t>
                      </a:r>
                      <a:r>
                        <a:rPr lang="tr-T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²</a:t>
                      </a: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 skoru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 skoru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939946"/>
                  </a:ext>
                </a:extLst>
              </a:tr>
              <a:tr h="7197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L1-L4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0.772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3680948"/>
                  </a:ext>
                </a:extLst>
              </a:tr>
              <a:tr h="7197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Femur boyun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-2.7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3810452"/>
                  </a:ext>
                </a:extLst>
              </a:tr>
              <a:tr h="7197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1/3 radius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6030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73739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1D5162-068E-A0FF-E162-43F524D69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 err="1"/>
              <a:t>Laboratuar</a:t>
            </a:r>
            <a:r>
              <a:rPr lang="tr-TR" sz="3200" b="1" dirty="0"/>
              <a:t> değerleri</a:t>
            </a:r>
            <a:br>
              <a:rPr lang="tr-TR" dirty="0">
                <a:solidFill>
                  <a:srgbClr val="FF0000"/>
                </a:solidFill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8E9F22D-2A16-6DC4-9571-DAE8167C6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tr-TR" dirty="0">
              <a:solidFill>
                <a:srgbClr val="FF0000"/>
              </a:solidFill>
            </a:endParaRPr>
          </a:p>
          <a:p>
            <a:r>
              <a:rPr lang="tr-TR" dirty="0"/>
              <a:t>Hemoglobin:13.2 g/dl (13–17)</a:t>
            </a:r>
          </a:p>
          <a:p>
            <a:r>
              <a:rPr lang="tr-TR" dirty="0"/>
              <a:t>Kalsiyum:9.64 mg/dl (8.3–10.4)</a:t>
            </a:r>
          </a:p>
          <a:p>
            <a:r>
              <a:rPr lang="tr-TR" dirty="0"/>
              <a:t>Fosforu:3.9 mg/</a:t>
            </a:r>
            <a:r>
              <a:rPr lang="tr-TR" dirty="0" err="1"/>
              <a:t>dL</a:t>
            </a:r>
            <a:r>
              <a:rPr lang="tr-TR" dirty="0"/>
              <a:t> (2.5–4.6)</a:t>
            </a:r>
          </a:p>
          <a:p>
            <a:r>
              <a:rPr lang="tr-TR" dirty="0"/>
              <a:t>Albümin: 4 g/dl (3.5–5.0) </a:t>
            </a:r>
          </a:p>
          <a:p>
            <a:r>
              <a:rPr lang="tr-TR" dirty="0"/>
              <a:t>Alkalin fosfataz:75 U/L</a:t>
            </a:r>
          </a:p>
          <a:p>
            <a:r>
              <a:rPr lang="tr-TR" dirty="0"/>
              <a:t>25 (OH) </a:t>
            </a:r>
            <a:r>
              <a:rPr lang="tr-TR" dirty="0" err="1"/>
              <a:t>Vit</a:t>
            </a:r>
            <a:r>
              <a:rPr lang="tr-TR" dirty="0"/>
              <a:t> D :30.5 ng/ml (30–70)</a:t>
            </a:r>
          </a:p>
          <a:p>
            <a:r>
              <a:rPr lang="tr-TR" dirty="0"/>
              <a:t>Kreatinin:0,75 mg/dl (0.5–1.4)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01261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5C6A7B-5CCD-2FF1-D228-D8A97EE59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/>
              <a:t>Asemptomatik bir erkekte osteoporoz için ne zaman araştırma yapmalısınız</a:t>
            </a:r>
          </a:p>
        </p:txBody>
      </p:sp>
    </p:spTree>
    <p:extLst>
      <p:ext uri="{BB962C8B-B14F-4D97-AF65-F5344CB8AC3E}">
        <p14:creationId xmlns:p14="http://schemas.microsoft.com/office/powerpoint/2010/main" val="25178812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BC0EFF-5928-F434-BB04-65B61204E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Yaş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CA38AE4-239B-F5BE-20C4-DBA8C67F5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Erkeklerin de yaşa bağlı kemik kütlesi kaybı olur</a:t>
            </a:r>
          </a:p>
          <a:p>
            <a:r>
              <a:rPr lang="tr-TR" dirty="0"/>
              <a:t>Ancak kadınlar ile karılaştırıldığında daha yavaş düzeyde</a:t>
            </a:r>
          </a:p>
          <a:p>
            <a:r>
              <a:rPr lang="tr-TR" dirty="0"/>
              <a:t>Hem yaşlı erkeklerde hem de kadınlarda yaş ilerledikçe kemik kaybı hızlanır. </a:t>
            </a:r>
          </a:p>
          <a:p>
            <a:r>
              <a:rPr lang="tr-TR" dirty="0"/>
              <a:t>Bu nedenle, </a:t>
            </a:r>
            <a:r>
              <a:rPr lang="tr-TR" b="1" dirty="0"/>
              <a:t>60(70) yaşın üzerindeki tüm erkeklerin </a:t>
            </a:r>
            <a:r>
              <a:rPr lang="tr-TR" dirty="0"/>
              <a:t>yaşa bağlı/birincil osteoporozu ekarte etmek için </a:t>
            </a:r>
            <a:r>
              <a:rPr lang="tr-TR" b="1" dirty="0"/>
              <a:t>KMD  testine ihtiyacı </a:t>
            </a:r>
            <a:r>
              <a:rPr lang="tr-TR" dirty="0"/>
              <a:t>vardır. </a:t>
            </a:r>
          </a:p>
          <a:p>
            <a:r>
              <a:rPr lang="tr-TR" b="1" dirty="0"/>
              <a:t>60(70) yaşın altındaki erkekler</a:t>
            </a:r>
            <a:r>
              <a:rPr lang="tr-TR" dirty="0"/>
              <a:t>, yalnızca kemik üzerinde olumsuz etkileri olduğu bilinen </a:t>
            </a:r>
            <a:r>
              <a:rPr lang="tr-TR" b="1" dirty="0"/>
              <a:t>risk faktörlerinin varlığında </a:t>
            </a:r>
            <a:r>
              <a:rPr lang="tr-TR" dirty="0"/>
              <a:t>kemik yoğunluğu değerlendirmesine ihtiyaç duyar.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747788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0A1C35-6B3E-E7F7-F6D7-90F9290E7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1F9B81-7793-E30C-4412-6DFF1C953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/>
              <a:t>Seks steroidi</a:t>
            </a:r>
            <a:r>
              <a:rPr lang="tr-TR" dirty="0"/>
              <a:t>, her iki cinsiyette de kemik bütünlüğünün sağlanması ve sürdürülmesi için önemlidir. </a:t>
            </a:r>
          </a:p>
          <a:p>
            <a:r>
              <a:rPr lang="tr-TR" dirty="0"/>
              <a:t>Hastamızda </a:t>
            </a:r>
            <a:r>
              <a:rPr lang="tr-TR" b="1" dirty="0"/>
              <a:t>bilateral </a:t>
            </a:r>
            <a:r>
              <a:rPr lang="tr-TR" b="1" dirty="0" err="1"/>
              <a:t>orşiektomi</a:t>
            </a:r>
            <a:r>
              <a:rPr lang="tr-TR" b="1" dirty="0"/>
              <a:t> </a:t>
            </a:r>
            <a:r>
              <a:rPr lang="tr-TR" dirty="0"/>
              <a:t>öyküsü var</a:t>
            </a:r>
          </a:p>
          <a:p>
            <a:r>
              <a:rPr lang="tr-TR" dirty="0"/>
              <a:t>Prostat kanseri için </a:t>
            </a:r>
            <a:r>
              <a:rPr lang="tr-TR" dirty="0" err="1"/>
              <a:t>antiandrojen</a:t>
            </a:r>
            <a:r>
              <a:rPr lang="tr-TR" dirty="0"/>
              <a:t> tedavisi ciddi </a:t>
            </a:r>
            <a:r>
              <a:rPr lang="tr-TR" dirty="0" err="1"/>
              <a:t>hipogonadizm</a:t>
            </a:r>
            <a:r>
              <a:rPr lang="tr-TR" dirty="0"/>
              <a:t> nedenidir. Bu tür tedaviler ile önemli oranda  kemik kaybı gelişir </a:t>
            </a:r>
          </a:p>
          <a:p>
            <a:r>
              <a:rPr lang="tr-TR" b="1" dirty="0"/>
              <a:t>5 yıllık Androjen </a:t>
            </a:r>
            <a:r>
              <a:rPr lang="tr-TR" b="1" dirty="0" err="1"/>
              <a:t>deprivasyon</a:t>
            </a:r>
            <a:r>
              <a:rPr lang="tr-TR" b="1" dirty="0"/>
              <a:t> </a:t>
            </a:r>
            <a:r>
              <a:rPr lang="tr-TR" dirty="0"/>
              <a:t>tedavisinden  sonra </a:t>
            </a:r>
            <a:r>
              <a:rPr lang="tr-TR" b="1" dirty="0"/>
              <a:t>%20 kırık riski </a:t>
            </a:r>
            <a:r>
              <a:rPr lang="tr-TR" dirty="0"/>
              <a:t>vardır. </a:t>
            </a:r>
          </a:p>
          <a:p>
            <a:r>
              <a:rPr lang="tr-TR" dirty="0"/>
              <a:t>Bu nedenle, androjen </a:t>
            </a:r>
            <a:r>
              <a:rPr lang="tr-TR" dirty="0" err="1"/>
              <a:t>deprivasyon</a:t>
            </a:r>
            <a:r>
              <a:rPr lang="tr-TR" dirty="0"/>
              <a:t>  tedavisi gören erkeklerin osteoporoz ve kırık riski açısından zamanında değerlendirilmesi gerekir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184826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A1C0A26-1E1B-65C4-7868-A46ED858C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/>
              <a:t>Erkeklerde KMD testi endikasyonu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69173E4-2E79-1D64-B583-BC6EC4F63A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Yaş ilişkili osteoporoz için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87242CB-7CBC-FA20-B670-8415F08BBC0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&gt;60(70) </a:t>
            </a:r>
            <a:r>
              <a:rPr lang="tr-TR" dirty="0"/>
              <a:t>yaş üstü tüm hastalar</a:t>
            </a:r>
          </a:p>
          <a:p>
            <a:endParaRPr lang="tr-TR" dirty="0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877938C0-9E3D-C97B-D0A6-B6679CEBD4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endParaRPr lang="tr-TR" dirty="0"/>
          </a:p>
          <a:p>
            <a:r>
              <a:rPr lang="tr-TR" dirty="0"/>
              <a:t>Sekonder Osteoporoz için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3C3A3EE-5452-1B29-EAF7-FAFD648807F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&gt;50 yaşında </a:t>
            </a:r>
            <a:r>
              <a:rPr lang="tr-TR" dirty="0" err="1"/>
              <a:t>frajilite</a:t>
            </a:r>
            <a:r>
              <a:rPr lang="tr-TR" dirty="0"/>
              <a:t> kırığı ve /veya  </a:t>
            </a:r>
            <a:r>
              <a:rPr lang="tr-TR" b="1" dirty="0"/>
              <a:t>boy kısalması olan</a:t>
            </a:r>
          </a:p>
          <a:p>
            <a:r>
              <a:rPr lang="tr-TR" dirty="0" err="1"/>
              <a:t>Frajilite</a:t>
            </a:r>
            <a:r>
              <a:rPr lang="tr-TR" dirty="0"/>
              <a:t> kırığı olan genç hastalar</a:t>
            </a:r>
          </a:p>
          <a:p>
            <a:r>
              <a:rPr lang="tr-TR" dirty="0" err="1"/>
              <a:t>Glukokokortikoid</a:t>
            </a:r>
            <a:r>
              <a:rPr lang="tr-TR" dirty="0"/>
              <a:t>  veya  diğer OP ilişkili ilaç kullananlar</a:t>
            </a:r>
          </a:p>
          <a:p>
            <a:r>
              <a:rPr lang="tr-TR" dirty="0" err="1"/>
              <a:t>Hipogonad</a:t>
            </a:r>
            <a:r>
              <a:rPr lang="tr-TR" dirty="0"/>
              <a:t> bireyler</a:t>
            </a:r>
          </a:p>
          <a:p>
            <a:r>
              <a:rPr lang="tr-TR" dirty="0"/>
              <a:t>Androjen </a:t>
            </a:r>
            <a:r>
              <a:rPr lang="tr-TR" dirty="0" err="1"/>
              <a:t>deprivasyon</a:t>
            </a:r>
            <a:r>
              <a:rPr lang="tr-TR" dirty="0"/>
              <a:t> tedavisi alanlar</a:t>
            </a:r>
          </a:p>
          <a:p>
            <a:r>
              <a:rPr lang="tr-TR" dirty="0"/>
              <a:t>Malabsorbsiyonu olanlar</a:t>
            </a:r>
          </a:p>
          <a:p>
            <a:endParaRPr lang="tr-TR" dirty="0"/>
          </a:p>
        </p:txBody>
      </p:sp>
      <p:sp>
        <p:nvSpPr>
          <p:cNvPr id="7" name="Konuşma Balonu: Köşeleri Yuvarlanmış Dikdörtgen 6">
            <a:extLst>
              <a:ext uri="{FF2B5EF4-FFF2-40B4-BE49-F238E27FC236}">
                <a16:creationId xmlns:a16="http://schemas.microsoft.com/office/drawing/2014/main" id="{10768155-D3C6-EDBC-9E8E-2FDF25B48541}"/>
              </a:ext>
            </a:extLst>
          </p:cNvPr>
          <p:cNvSpPr/>
          <p:nvPr/>
        </p:nvSpPr>
        <p:spPr>
          <a:xfrm>
            <a:off x="6837528" y="232012"/>
            <a:ext cx="4692485" cy="1624084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tr-TR" dirty="0">
                <a:latin typeface="+mn-lt"/>
              </a:rPr>
              <a:t>Hastanın boyunun ölçülmesi, muayenede hastanın gençliğinde (20 yaşındaki) bildiği boy uzunluğundan 4.0 cm veya, daha önceki muayenede kaydedilmiş boy uzunluğundan 1.5- 2 cm daha az olması önemli bir bulgudur</a:t>
            </a:r>
            <a:endParaRPr lang="tr-TR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8907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CDCDDC-4F7A-D0FF-40FB-055837934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/>
              <a:t>Risk altındaki popülasyonda kemik kaybı ve kırılması nasıl önlenebilir?</a:t>
            </a:r>
          </a:p>
        </p:txBody>
      </p:sp>
    </p:spTree>
    <p:extLst>
      <p:ext uri="{BB962C8B-B14F-4D97-AF65-F5344CB8AC3E}">
        <p14:creationId xmlns:p14="http://schemas.microsoft.com/office/powerpoint/2010/main" val="2435458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6789D8-5E6F-07FB-B462-90CCC81FB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Yaşam tarzı/Risk faktörleri/Replasman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EF2A21-2870-FB67-FF3D-9D04B5C74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b="1" dirty="0"/>
              <a:t>Yaşam tarzı değişiklikleri</a:t>
            </a:r>
            <a:r>
              <a:rPr lang="tr-TR" dirty="0"/>
              <a:t>, risk altındaki popülasyonda kemik gücünü artırabilir ve kırıkları önleyebilir. </a:t>
            </a:r>
          </a:p>
          <a:p>
            <a:r>
              <a:rPr lang="tr-TR" dirty="0"/>
              <a:t>Bunlar arasında </a:t>
            </a:r>
            <a:r>
              <a:rPr lang="tr-TR" b="1" dirty="0"/>
              <a:t>yeterli miktarda kalsiyum ve D vitamini </a:t>
            </a:r>
            <a:r>
              <a:rPr lang="tr-TR" dirty="0"/>
              <a:t>alımı</a:t>
            </a:r>
          </a:p>
          <a:p>
            <a:r>
              <a:rPr lang="tr-TR" b="1" dirty="0"/>
              <a:t>Tütün ve alkol </a:t>
            </a:r>
            <a:r>
              <a:rPr lang="tr-TR" dirty="0"/>
              <a:t>kullanımından kaçınma</a:t>
            </a:r>
          </a:p>
          <a:p>
            <a:r>
              <a:rPr lang="tr-TR" dirty="0"/>
              <a:t>Düzenli ağırlık verme ve dengeleme </a:t>
            </a:r>
            <a:r>
              <a:rPr lang="tr-TR" b="1" dirty="0"/>
              <a:t>egzersizleri</a:t>
            </a:r>
            <a:r>
              <a:rPr lang="tr-TR" dirty="0"/>
              <a:t>  </a:t>
            </a:r>
          </a:p>
          <a:p>
            <a:r>
              <a:rPr lang="tr-TR" dirty="0"/>
              <a:t>Düşmeler için potansiyel risk faktörlerinin ortadan kaldırılması </a:t>
            </a:r>
          </a:p>
          <a:p>
            <a:r>
              <a:rPr lang="tr-TR" dirty="0"/>
              <a:t>Özellikle yaşlılarda diyet kaynağından </a:t>
            </a:r>
            <a:r>
              <a:rPr lang="tr-TR" b="1" dirty="0"/>
              <a:t>en az 1000 mg </a:t>
            </a:r>
            <a:r>
              <a:rPr lang="tr-TR" b="1" dirty="0" err="1"/>
              <a:t>elemental</a:t>
            </a:r>
            <a:r>
              <a:rPr lang="tr-TR" b="1" dirty="0"/>
              <a:t> kalsiyum </a:t>
            </a:r>
            <a:r>
              <a:rPr lang="tr-TR" dirty="0"/>
              <a:t>ve </a:t>
            </a:r>
            <a:r>
              <a:rPr lang="tr-TR" b="1" dirty="0"/>
              <a:t>takviye önerilir. </a:t>
            </a:r>
          </a:p>
          <a:p>
            <a:r>
              <a:rPr lang="tr-TR" dirty="0"/>
              <a:t>Ayrıca, </a:t>
            </a:r>
            <a:r>
              <a:rPr lang="tr-TR" b="1" dirty="0"/>
              <a:t>risk altındaki popülasyonda </a:t>
            </a:r>
            <a:r>
              <a:rPr lang="tr-TR" dirty="0"/>
              <a:t>kemik kaybını önlemek için </a:t>
            </a:r>
            <a:r>
              <a:rPr lang="tr-TR" b="1" dirty="0"/>
              <a:t>günde 1000–2000 </a:t>
            </a:r>
            <a:r>
              <a:rPr lang="tr-TR" dirty="0"/>
              <a:t>ünite veya </a:t>
            </a:r>
            <a:r>
              <a:rPr lang="tr-TR" b="1" dirty="0"/>
              <a:t>2 ayda bir 60.000 ünite kolekalsiferol </a:t>
            </a:r>
            <a:r>
              <a:rPr lang="tr-TR" dirty="0"/>
              <a:t>takviyesi önerilir.</a:t>
            </a:r>
          </a:p>
          <a:p>
            <a:r>
              <a:rPr lang="tr-TR" dirty="0"/>
              <a:t> Kolekalsiferol takviyesine başlamadan önce D vitamini testi zorunlu değildir.</a:t>
            </a:r>
          </a:p>
          <a:p>
            <a:r>
              <a:rPr lang="tr-TR" dirty="0"/>
              <a:t> Ancak kalsiyum, fosfor ve albümin, hiperkalsemi ile ilişkili sekonder osteoporoz nedenlerini ekarte etmek için test edilmelidir.</a:t>
            </a:r>
          </a:p>
        </p:txBody>
      </p:sp>
    </p:spTree>
    <p:extLst>
      <p:ext uri="{BB962C8B-B14F-4D97-AF65-F5344CB8AC3E}">
        <p14:creationId xmlns:p14="http://schemas.microsoft.com/office/powerpoint/2010/main" val="6386145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2614A2-3031-980C-0191-D74F3EEA8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Teşhis doğrulandıktan sonra sekonder osteoporozu nasıl tedavi edelim?</a:t>
            </a:r>
          </a:p>
        </p:txBody>
      </p:sp>
    </p:spTree>
    <p:extLst>
      <p:ext uri="{BB962C8B-B14F-4D97-AF65-F5344CB8AC3E}">
        <p14:creationId xmlns:p14="http://schemas.microsoft.com/office/powerpoint/2010/main" val="37709178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5C43E3-FEA3-5A0E-00B2-DCA82C19B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/>
              <a:t>Antiresorbtif</a:t>
            </a:r>
            <a:endParaRPr lang="tr-TR" sz="32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FFD4BE1-5B83-CC47-D09E-97B6D9742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Sekonder osteoporozun yönetimi, altta yatan faktörün tedavisini/ortadan kaldırılmasını ve osteoporozun tedavisini içerir.</a:t>
            </a:r>
          </a:p>
          <a:p>
            <a:r>
              <a:rPr lang="tr-TR" dirty="0" err="1"/>
              <a:t>Bisfosfonat</a:t>
            </a:r>
            <a:r>
              <a:rPr lang="tr-TR" dirty="0"/>
              <a:t> ile </a:t>
            </a:r>
            <a:r>
              <a:rPr lang="tr-TR" dirty="0" err="1"/>
              <a:t>antiresorptif</a:t>
            </a:r>
            <a:r>
              <a:rPr lang="tr-TR" dirty="0"/>
              <a:t> tedavinin </a:t>
            </a:r>
            <a:r>
              <a:rPr lang="tr-TR" dirty="0" err="1"/>
              <a:t>BMD'yi</a:t>
            </a:r>
            <a:r>
              <a:rPr lang="tr-TR" dirty="0"/>
              <a:t> artırdığı ve kırık riskini azalttığı belgelenmiştir.</a:t>
            </a:r>
          </a:p>
          <a:p>
            <a:r>
              <a:rPr lang="tr-TR" dirty="0"/>
              <a:t>Bunlar birinci basamak ajanlar olarak kullanılmaktadır (Yaygın olarak kullanılan </a:t>
            </a:r>
            <a:r>
              <a:rPr lang="tr-TR" dirty="0" err="1"/>
              <a:t>bisfosfonat</a:t>
            </a:r>
            <a:r>
              <a:rPr lang="tr-TR" dirty="0"/>
              <a:t>, oral </a:t>
            </a:r>
            <a:r>
              <a:rPr lang="tr-TR" dirty="0" err="1"/>
              <a:t>alendronat</a:t>
            </a:r>
            <a:r>
              <a:rPr lang="tr-TR" dirty="0"/>
              <a:t> 70 mg/hafta ve intravenöz </a:t>
            </a:r>
            <a:r>
              <a:rPr lang="tr-TR" dirty="0" err="1"/>
              <a:t>zoledronik</a:t>
            </a:r>
            <a:r>
              <a:rPr lang="tr-TR" dirty="0"/>
              <a:t> asit yılda bir kez 4-5 mg'dır.) </a:t>
            </a:r>
          </a:p>
          <a:p>
            <a:r>
              <a:rPr lang="tr-TR" dirty="0"/>
              <a:t>Ancak, kronik böbrek hastalığı olan hastalar gibi seçilmiş durumlarda, </a:t>
            </a:r>
            <a:r>
              <a:rPr lang="tr-TR" dirty="0" err="1"/>
              <a:t>Denosumab</a:t>
            </a:r>
            <a:r>
              <a:rPr lang="tr-TR" dirty="0"/>
              <a:t> 60 mg 6 ayda bir </a:t>
            </a:r>
            <a:r>
              <a:rPr lang="tr-TR" dirty="0" err="1"/>
              <a:t>subkutan</a:t>
            </a:r>
            <a:r>
              <a:rPr lang="tr-TR" dirty="0"/>
              <a:t> olarak verilebilir.</a:t>
            </a:r>
          </a:p>
          <a:p>
            <a:r>
              <a:rPr lang="tr-TR" dirty="0"/>
              <a:t>Özellikle böbrek fonksiyon bozukluğu  varlığında şiddetli semptomatik hipokalsemiye  neden olabileceğinden dikkatli olunmalıdır.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903231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834712-C6D5-0A80-474E-B615E309E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/>
              <a:t>Bisfosfonat</a:t>
            </a:r>
            <a:r>
              <a:rPr lang="tr-TR" sz="3200" b="1" dirty="0"/>
              <a:t> tedavisinin yan etkileri ve kontrendikasyonları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C99A4FA-40D4-FF48-553A-4C6581B292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Yan Etkiler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646618B-3B5E-011C-5CB5-ABFAA6393DF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err="1"/>
              <a:t>Gastrointestinal</a:t>
            </a:r>
            <a:r>
              <a:rPr lang="tr-TR" dirty="0"/>
              <a:t> toksisite(oral formlar ile)</a:t>
            </a:r>
          </a:p>
          <a:p>
            <a:r>
              <a:rPr lang="tr-TR" dirty="0"/>
              <a:t>Akut faz </a:t>
            </a:r>
            <a:r>
              <a:rPr lang="tr-TR" dirty="0" err="1"/>
              <a:t>reaksiyonları:Ateş,vücut</a:t>
            </a:r>
            <a:r>
              <a:rPr lang="tr-TR" dirty="0"/>
              <a:t> </a:t>
            </a:r>
            <a:r>
              <a:rPr lang="tr-TR" dirty="0" err="1"/>
              <a:t>ağrısı,eklem</a:t>
            </a:r>
            <a:r>
              <a:rPr lang="tr-TR" dirty="0"/>
              <a:t> ağrısı</a:t>
            </a:r>
          </a:p>
          <a:p>
            <a:r>
              <a:rPr lang="tr-TR" dirty="0" err="1"/>
              <a:t>Uveit</a:t>
            </a:r>
            <a:endParaRPr lang="tr-TR" dirty="0"/>
          </a:p>
          <a:p>
            <a:r>
              <a:rPr lang="tr-TR" dirty="0"/>
              <a:t>Atriyal fibrilasyon</a:t>
            </a:r>
          </a:p>
          <a:p>
            <a:r>
              <a:rPr lang="tr-TR" dirty="0"/>
              <a:t>Hipokalsemi</a:t>
            </a:r>
          </a:p>
          <a:p>
            <a:r>
              <a:rPr lang="tr-TR" b="1" dirty="0"/>
              <a:t>Atipik femur  kırığı</a:t>
            </a:r>
          </a:p>
          <a:p>
            <a:r>
              <a:rPr lang="tr-TR" b="1" dirty="0"/>
              <a:t>Çene nekrozu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1A12185B-E2E2-48C5-59AA-CB5A70EC08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/>
              <a:t>Kontrendikasyonlar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EE41F13-5AB2-044C-4AE6-596B6C65076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İlaca bağlı hipersensitivite</a:t>
            </a:r>
          </a:p>
          <a:p>
            <a:r>
              <a:rPr lang="tr-TR" dirty="0"/>
              <a:t>Hipokalsemi</a:t>
            </a:r>
          </a:p>
          <a:p>
            <a:r>
              <a:rPr lang="tr-TR" dirty="0"/>
              <a:t>Azalmış renal fonksiyon(</a:t>
            </a:r>
            <a:r>
              <a:rPr lang="tr-TR" dirty="0" err="1"/>
              <a:t>Zolendronik</a:t>
            </a:r>
            <a:r>
              <a:rPr lang="tr-TR" dirty="0"/>
              <a:t> asit  ve </a:t>
            </a:r>
            <a:r>
              <a:rPr lang="tr-TR" dirty="0" err="1"/>
              <a:t>alendronat</a:t>
            </a:r>
            <a:r>
              <a:rPr lang="tr-TR" dirty="0"/>
              <a:t> için GFR &lt;35 ml/dk)</a:t>
            </a:r>
          </a:p>
        </p:txBody>
      </p:sp>
    </p:spTree>
    <p:extLst>
      <p:ext uri="{BB962C8B-B14F-4D97-AF65-F5344CB8AC3E}">
        <p14:creationId xmlns:p14="http://schemas.microsoft.com/office/powerpoint/2010/main" val="17710284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1D60DA-29E8-6F96-91F5-754DF8949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Vaka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49172D6-3707-9716-D07B-1FCD16CF68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73 yaşında, postmenopozal hasta </a:t>
            </a:r>
          </a:p>
          <a:p>
            <a:r>
              <a:rPr lang="tr-TR" dirty="0"/>
              <a:t>1 yıldır bel ağrısı öyküsü varmış  </a:t>
            </a:r>
          </a:p>
          <a:p>
            <a:r>
              <a:rPr lang="tr-TR" dirty="0"/>
              <a:t>4 ay önce kayıp düştükten sonrası ağrısı artmış</a:t>
            </a:r>
          </a:p>
          <a:p>
            <a:r>
              <a:rPr lang="tr-TR" dirty="0"/>
              <a:t>Başka bir merkezde  T12 kompresyon kırığı teşhisi konmuş.</a:t>
            </a:r>
          </a:p>
          <a:p>
            <a:r>
              <a:rPr lang="tr-TR" dirty="0"/>
              <a:t>Kalsiyum ve D Vitamini takviyesine başlanmış</a:t>
            </a:r>
          </a:p>
          <a:p>
            <a:r>
              <a:rPr lang="tr-TR" dirty="0"/>
              <a:t>Bir ay sonra, her iki alt ekstremitede ilerleyici güç kaybı gelişmiş. </a:t>
            </a:r>
          </a:p>
          <a:p>
            <a:r>
              <a:rPr lang="tr-TR" dirty="0" err="1"/>
              <a:t>Miyelopatiye</a:t>
            </a:r>
            <a:r>
              <a:rPr lang="tr-TR" dirty="0"/>
              <a:t> neden olan T12 kompresyon kırığının tedavisi için beyin cerrahisi kliniğine yönlendirilir</a:t>
            </a:r>
          </a:p>
          <a:p>
            <a:r>
              <a:rPr lang="tr-TR" dirty="0"/>
              <a:t>Ameliyat öncesi değerlendirmede , </a:t>
            </a:r>
            <a:r>
              <a:rPr lang="tr-TR" dirty="0" err="1"/>
              <a:t>hiperkalsemi,hipofosfatemi</a:t>
            </a:r>
            <a:r>
              <a:rPr lang="tr-TR" dirty="0"/>
              <a:t>, yüksek PTH saptanmış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Grafik 4" descr="Rozet 4 düz dolguyla">
            <a:extLst>
              <a:ext uri="{FF2B5EF4-FFF2-40B4-BE49-F238E27FC236}">
                <a16:creationId xmlns:a16="http://schemas.microsoft.com/office/drawing/2014/main" id="{461FD181-27BB-F717-E01D-BEE07B1D4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85666" y="57070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662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1B42A98-3A0B-FAC1-5AA7-7996FD7E5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 </a:t>
            </a:r>
            <a:r>
              <a:rPr lang="tr-TR" sz="3200" b="1" dirty="0" err="1"/>
              <a:t>Laboratuar</a:t>
            </a:r>
            <a:endParaRPr lang="tr-TR" sz="32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A561CA4-6AB8-BF51-BA01-86F3D7DCE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Hemoglobin :14 .2 g/dl ( 1 3 – 1 7 ) </a:t>
            </a:r>
          </a:p>
          <a:p>
            <a:r>
              <a:rPr lang="tr-TR" b="1" dirty="0"/>
              <a:t>Kalsiyum:12.15 mg/dl </a:t>
            </a:r>
            <a:r>
              <a:rPr lang="tr-TR" dirty="0"/>
              <a:t>(8,3–10,4)</a:t>
            </a:r>
          </a:p>
          <a:p>
            <a:r>
              <a:rPr lang="tr-TR" b="1" dirty="0"/>
              <a:t>Fosfor:2 mg/dl </a:t>
            </a:r>
            <a:r>
              <a:rPr lang="tr-TR" dirty="0"/>
              <a:t>(2,5–4,6)</a:t>
            </a:r>
          </a:p>
          <a:p>
            <a:r>
              <a:rPr lang="tr-TR" dirty="0"/>
              <a:t>Albümin:3,8 g/dl (3,5–5,0)</a:t>
            </a:r>
          </a:p>
          <a:p>
            <a:r>
              <a:rPr lang="tr-TR" dirty="0"/>
              <a:t>Alkalin fosfataz:63 U/L</a:t>
            </a:r>
          </a:p>
          <a:p>
            <a:r>
              <a:rPr lang="tr-TR" b="1" dirty="0"/>
              <a:t>PTH:140.6 </a:t>
            </a:r>
            <a:r>
              <a:rPr lang="tr-TR" b="1" dirty="0" err="1"/>
              <a:t>pg</a:t>
            </a:r>
            <a:r>
              <a:rPr lang="tr-TR" b="1" dirty="0"/>
              <a:t>/</a:t>
            </a:r>
            <a:r>
              <a:rPr lang="tr-TR" b="1" dirty="0" err="1"/>
              <a:t>mL</a:t>
            </a:r>
            <a:r>
              <a:rPr lang="tr-TR" b="1" dirty="0"/>
              <a:t> </a:t>
            </a:r>
            <a:r>
              <a:rPr lang="tr-TR" dirty="0"/>
              <a:t>(8,0–50)</a:t>
            </a:r>
          </a:p>
          <a:p>
            <a:r>
              <a:rPr lang="tr-TR" dirty="0"/>
              <a:t>25 (OH) Vit.D:53.3 ng/</a:t>
            </a:r>
            <a:r>
              <a:rPr lang="tr-TR" dirty="0" err="1"/>
              <a:t>mL</a:t>
            </a:r>
            <a:r>
              <a:rPr lang="tr-TR" dirty="0"/>
              <a:t> (30–70) </a:t>
            </a:r>
          </a:p>
          <a:p>
            <a:r>
              <a:rPr lang="tr-TR" dirty="0"/>
              <a:t>Kreatinin:0.75 mg/</a:t>
            </a:r>
            <a:r>
              <a:rPr lang="tr-TR" dirty="0" err="1"/>
              <a:t>dL</a:t>
            </a:r>
            <a:r>
              <a:rPr lang="tr-TR" dirty="0"/>
              <a:t> (0,5–1,4)</a:t>
            </a:r>
          </a:p>
          <a:p>
            <a:r>
              <a:rPr lang="tr-TR" b="1" dirty="0"/>
              <a:t>24 saatlik idrar kalsiyum:382 mg/gün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0816730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E9A0FE7-800E-6119-BB03-CF3D1C679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  KMD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3542B412-247D-0D71-A207-5AE89E617F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4670483"/>
              </p:ext>
            </p:extLst>
          </p:nvPr>
        </p:nvGraphicFramePr>
        <p:xfrm>
          <a:off x="1978926" y="2402007"/>
          <a:ext cx="7151427" cy="2893323"/>
        </p:xfrm>
        <a:graphic>
          <a:graphicData uri="http://schemas.openxmlformats.org/drawingml/2006/table">
            <a:tbl>
              <a:tblPr firstRow="1" firstCol="1" bandRow="1"/>
              <a:tblGrid>
                <a:gridCol w="2093971">
                  <a:extLst>
                    <a:ext uri="{9D8B030D-6E8A-4147-A177-3AD203B41FA5}">
                      <a16:colId xmlns:a16="http://schemas.microsoft.com/office/drawing/2014/main" val="1088303872"/>
                    </a:ext>
                  </a:extLst>
                </a:gridCol>
                <a:gridCol w="2014004">
                  <a:extLst>
                    <a:ext uri="{9D8B030D-6E8A-4147-A177-3AD203B41FA5}">
                      <a16:colId xmlns:a16="http://schemas.microsoft.com/office/drawing/2014/main" val="3131948495"/>
                    </a:ext>
                  </a:extLst>
                </a:gridCol>
                <a:gridCol w="1362921">
                  <a:extLst>
                    <a:ext uri="{9D8B030D-6E8A-4147-A177-3AD203B41FA5}">
                      <a16:colId xmlns:a16="http://schemas.microsoft.com/office/drawing/2014/main" val="3448690101"/>
                    </a:ext>
                  </a:extLst>
                </a:gridCol>
                <a:gridCol w="1680531">
                  <a:extLst>
                    <a:ext uri="{9D8B030D-6E8A-4147-A177-3AD203B41FA5}">
                      <a16:colId xmlns:a16="http://schemas.microsoft.com/office/drawing/2014/main" val="2449770670"/>
                    </a:ext>
                  </a:extLst>
                </a:gridCol>
              </a:tblGrid>
              <a:tr h="734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KMD(</a:t>
                      </a:r>
                      <a:r>
                        <a:rPr lang="tr-TR" sz="2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</a:t>
                      </a: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/cm</a:t>
                      </a:r>
                      <a:r>
                        <a:rPr lang="tr-T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²</a:t>
                      </a: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 skoru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 skoru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939946"/>
                  </a:ext>
                </a:extLst>
              </a:tr>
              <a:tr h="7197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L1-L4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0.772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3680948"/>
                  </a:ext>
                </a:extLst>
              </a:tr>
              <a:tr h="7197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Femur boyun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-2.8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3810452"/>
                  </a:ext>
                </a:extLst>
              </a:tr>
              <a:tr h="7197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1/3 radius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6030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76327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E64E947-C4B8-AF1A-5800-1C9B4013E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165" y="900752"/>
            <a:ext cx="7970292" cy="5076967"/>
          </a:xfrm>
          <a:prstGeom prst="rect">
            <a:avLst/>
          </a:prstGeom>
        </p:spPr>
      </p:pic>
      <p:sp>
        <p:nvSpPr>
          <p:cNvPr id="2" name="Akış Çizelgesi: Öteki İşlem 1">
            <a:extLst>
              <a:ext uri="{FF2B5EF4-FFF2-40B4-BE49-F238E27FC236}">
                <a16:creationId xmlns:a16="http://schemas.microsoft.com/office/drawing/2014/main" id="{AAB8D622-90FA-676B-80B8-B268E407B0AC}"/>
              </a:ext>
            </a:extLst>
          </p:cNvPr>
          <p:cNvSpPr/>
          <p:nvPr/>
        </p:nvSpPr>
        <p:spPr>
          <a:xfrm>
            <a:off x="5932228" y="0"/>
            <a:ext cx="5308979" cy="1842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/>
              <a:t>Paratiroid sintigrafisi ve boyun ultrasonu, yüksek </a:t>
            </a:r>
            <a:r>
              <a:rPr lang="tr-TR" dirty="0" err="1"/>
              <a:t>PTH'nin</a:t>
            </a:r>
            <a:r>
              <a:rPr lang="tr-TR" dirty="0"/>
              <a:t> kaynağı olarak sağ alt paratiroid adenomunu lokalize etti</a:t>
            </a:r>
          </a:p>
          <a:p>
            <a:r>
              <a:rPr lang="tr-TR" dirty="0"/>
              <a:t>Hiperkalsemi hidrasyon ve intravenöz </a:t>
            </a:r>
            <a:r>
              <a:rPr lang="tr-TR" dirty="0" err="1"/>
              <a:t>zoledronik</a:t>
            </a:r>
            <a:r>
              <a:rPr lang="tr-TR" dirty="0"/>
              <a:t> asit ile tedavi edilmiş</a:t>
            </a:r>
          </a:p>
          <a:p>
            <a:r>
              <a:rPr lang="tr-TR" dirty="0"/>
              <a:t>Minimal invaziv  sağ alt </a:t>
            </a:r>
            <a:r>
              <a:rPr lang="tr-TR" dirty="0" err="1"/>
              <a:t>paratiroidektomi</a:t>
            </a:r>
            <a:r>
              <a:rPr lang="tr-TR" dirty="0"/>
              <a:t> yapılmış</a:t>
            </a:r>
          </a:p>
        </p:txBody>
      </p:sp>
    </p:spTree>
    <p:extLst>
      <p:ext uri="{BB962C8B-B14F-4D97-AF65-F5344CB8AC3E}">
        <p14:creationId xmlns:p14="http://schemas.microsoft.com/office/powerpoint/2010/main" val="23805245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F4393D-9558-C3A0-2E95-98836AEA2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Primer hiperparatiroidizmden ne zaman şüphelenmeliyiz?</a:t>
            </a:r>
          </a:p>
        </p:txBody>
      </p:sp>
    </p:spTree>
    <p:extLst>
      <p:ext uri="{BB962C8B-B14F-4D97-AF65-F5344CB8AC3E}">
        <p14:creationId xmlns:p14="http://schemas.microsoft.com/office/powerpoint/2010/main" val="299119643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E40DF9-67D5-21F8-C909-202F839C4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PHPT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C4BAC8-5179-7E4C-E063-D6EDD7705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000" dirty="0"/>
              <a:t>Primer hiperparatiroidizmin klasik klinik bulgusu </a:t>
            </a:r>
            <a:r>
              <a:rPr lang="tr-TR" sz="2000" b="1" dirty="0"/>
              <a:t>“stone , bone, </a:t>
            </a:r>
            <a:r>
              <a:rPr lang="tr-TR" sz="2000" b="1" dirty="0" err="1"/>
              <a:t>groans</a:t>
            </a:r>
            <a:r>
              <a:rPr lang="tr-TR" sz="2000" b="1" dirty="0"/>
              <a:t>, </a:t>
            </a:r>
            <a:r>
              <a:rPr lang="tr-TR" sz="2000" b="1" dirty="0" err="1"/>
              <a:t>moans</a:t>
            </a:r>
            <a:r>
              <a:rPr lang="tr-TR" sz="2000" dirty="0"/>
              <a:t>” klinik uygulamada </a:t>
            </a:r>
            <a:r>
              <a:rPr lang="tr-TR" sz="2000" b="1" dirty="0"/>
              <a:t>sıklıkla görülmez.</a:t>
            </a:r>
          </a:p>
          <a:p>
            <a:r>
              <a:rPr lang="tr-TR" sz="2000" b="1" dirty="0"/>
              <a:t>Kemik ağrısı ve/veya kırığı olan </a:t>
            </a:r>
            <a:r>
              <a:rPr lang="tr-TR" sz="2000" dirty="0"/>
              <a:t>bir hastada </a:t>
            </a:r>
            <a:r>
              <a:rPr lang="tr-TR" sz="2000" b="1" dirty="0"/>
              <a:t>hiperkalsemi </a:t>
            </a:r>
            <a:r>
              <a:rPr lang="tr-TR" sz="2000" dirty="0"/>
              <a:t>önemli bir ipucudur. </a:t>
            </a:r>
          </a:p>
          <a:p>
            <a:r>
              <a:rPr lang="tr-TR" sz="2000" dirty="0"/>
              <a:t>Bu nedenle, klinik veya radyolojik olarak osteoporoz kanıtı olan tüm hastalarda açlık serum kalsiyum, fosfor ve albümini bakılmalıdır </a:t>
            </a:r>
          </a:p>
          <a:p>
            <a:r>
              <a:rPr lang="tr-TR" sz="2000" dirty="0"/>
              <a:t>Total serum kalsiyum konsantrasyonu albümin konsantrasyonundan etkilenir</a:t>
            </a:r>
          </a:p>
          <a:p>
            <a:r>
              <a:rPr lang="tr-TR" sz="2000" dirty="0"/>
              <a:t> Anormal albümin seviyeleri olan bir hastada kalsiyum seviyeleri aşağıdaki formül kullanılarak düzeltilmelidir.</a:t>
            </a:r>
          </a:p>
          <a:p>
            <a:r>
              <a:rPr lang="tr-TR" sz="2000" b="1" dirty="0"/>
              <a:t>Düzeltilmiş kalsiyum (mg/dl) </a:t>
            </a:r>
            <a:r>
              <a:rPr lang="tr-TR" sz="2000" dirty="0"/>
              <a:t>= ölçülen toplam kalsiyum (mg/</a:t>
            </a:r>
            <a:r>
              <a:rPr lang="tr-TR" sz="2000" dirty="0" err="1"/>
              <a:t>dL</a:t>
            </a:r>
            <a:r>
              <a:rPr lang="tr-TR" sz="2000" dirty="0"/>
              <a:t>)+0,8 (4,0‑serum albümini [g/dl]).</a:t>
            </a:r>
          </a:p>
          <a:p>
            <a:r>
              <a:rPr lang="tr-TR" sz="2000" dirty="0"/>
              <a:t>Baskılanmamış  PTH seviyeleri ile yüksek </a:t>
            </a:r>
            <a:r>
              <a:rPr lang="tr-TR" sz="2000" dirty="0" err="1"/>
              <a:t>kalsiyum,hiperparatiroidizmin</a:t>
            </a:r>
            <a:r>
              <a:rPr lang="tr-TR" sz="2000" dirty="0"/>
              <a:t> tanısı koydurur</a:t>
            </a:r>
          </a:p>
        </p:txBody>
      </p:sp>
    </p:spTree>
    <p:extLst>
      <p:ext uri="{BB962C8B-B14F-4D97-AF65-F5344CB8AC3E}">
        <p14:creationId xmlns:p14="http://schemas.microsoft.com/office/powerpoint/2010/main" val="184312563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0B7494-B075-1D5E-E04B-E1B48F4E8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PHPT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A113656-63CC-5B61-8F5B-9B7891FDD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Primer hiperparatiroidizm </a:t>
            </a:r>
            <a:r>
              <a:rPr lang="tr-TR" sz="2400" b="1" dirty="0"/>
              <a:t>özellikle yaşlı postmenopozal kadınlarda </a:t>
            </a:r>
            <a:r>
              <a:rPr lang="tr-TR" sz="2400" dirty="0"/>
              <a:t>yaygındır, ancak her yaştan etkileyebilir. </a:t>
            </a:r>
          </a:p>
          <a:p>
            <a:r>
              <a:rPr lang="tr-TR" sz="2400" dirty="0"/>
              <a:t>Daha </a:t>
            </a:r>
            <a:r>
              <a:rPr lang="tr-TR" sz="2400" b="1" dirty="0"/>
              <a:t>genç hastalarda, sendromik </a:t>
            </a:r>
            <a:r>
              <a:rPr lang="tr-TR" sz="2400" dirty="0"/>
              <a:t>bir ilişki olasılığı göz önünde bulundurulup ;dışlanmalıdır</a:t>
            </a:r>
          </a:p>
          <a:p>
            <a:r>
              <a:rPr lang="tr-TR" sz="2400" dirty="0"/>
              <a:t>Osteoporoz tanısında genellikle omurga, femur boynu ve kalçadan oluşan merkezi DEXA tercih edilir.</a:t>
            </a:r>
          </a:p>
          <a:p>
            <a:r>
              <a:rPr lang="tr-TR" sz="2400" dirty="0"/>
              <a:t>Hiperparatiroidizm</a:t>
            </a:r>
            <a:r>
              <a:rPr lang="tr-TR" sz="2400" b="1" dirty="0"/>
              <a:t>, süngerimsi kemikten (omurga) ziyade kortikal kemiği </a:t>
            </a:r>
            <a:r>
              <a:rPr lang="tr-TR" sz="2400" dirty="0"/>
              <a:t>(ön kolun orta üçte biri ve femur boynu) tercihen etkiler ve bu nedenle bu hastalara ön kol </a:t>
            </a:r>
            <a:r>
              <a:rPr lang="tr-TR" sz="2400" dirty="0" err="1"/>
              <a:t>KMY'si</a:t>
            </a:r>
            <a:r>
              <a:rPr lang="tr-TR" sz="2400" dirty="0"/>
              <a:t> dahil edilmelidir. </a:t>
            </a:r>
          </a:p>
          <a:p>
            <a:r>
              <a:rPr lang="tr-TR" sz="2400" b="1" dirty="0" err="1"/>
              <a:t>Nefrolitiazis</a:t>
            </a:r>
            <a:r>
              <a:rPr lang="tr-TR" sz="2400" dirty="0"/>
              <a:t>  için renal ultrason görüntüleme istenmelidir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0709234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6F0D1B-FA5E-7F34-1040-559CF62E7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PHPT Tedavi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D92146-35EF-8A3F-C9F1-B82C98F83C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/>
              <a:t>Paratiroidektomi</a:t>
            </a:r>
            <a:r>
              <a:rPr lang="tr-TR" dirty="0"/>
              <a:t> kesin tedavidir, başarılı kür anormal bezin ameliyat öncesi lokalizasyonuna bağlıdır. </a:t>
            </a:r>
          </a:p>
          <a:p>
            <a:r>
              <a:rPr lang="tr-TR" dirty="0"/>
              <a:t>Postoperatif hipokalsemiyi önlemek için D vitamini preoperatif olarak </a:t>
            </a:r>
            <a:r>
              <a:rPr lang="tr-TR" dirty="0" err="1"/>
              <a:t>replase</a:t>
            </a:r>
            <a:r>
              <a:rPr lang="tr-TR" dirty="0"/>
              <a:t>  edilmelidir</a:t>
            </a:r>
          </a:p>
          <a:p>
            <a:r>
              <a:rPr lang="tr-TR" dirty="0" err="1"/>
              <a:t>Opere</a:t>
            </a:r>
            <a:r>
              <a:rPr lang="tr-TR" dirty="0"/>
              <a:t> olmak istemeyen/edilemeyen </a:t>
            </a:r>
            <a:r>
              <a:rPr lang="tr-TR" b="1" dirty="0" err="1"/>
              <a:t>sinakalset</a:t>
            </a:r>
            <a:r>
              <a:rPr lang="tr-TR" b="1" dirty="0"/>
              <a:t> </a:t>
            </a:r>
            <a:r>
              <a:rPr lang="tr-TR" dirty="0"/>
              <a:t>ve hidrasyon ile kalsiyum seviyelerinin düşürülür. </a:t>
            </a:r>
          </a:p>
          <a:p>
            <a:r>
              <a:rPr lang="tr-TR" dirty="0"/>
              <a:t>Ek olarak bu hastalarda </a:t>
            </a:r>
            <a:r>
              <a:rPr lang="tr-TR" b="1" dirty="0"/>
              <a:t>kemik koruması </a:t>
            </a:r>
            <a:r>
              <a:rPr lang="tr-TR" dirty="0"/>
              <a:t>için </a:t>
            </a:r>
            <a:r>
              <a:rPr lang="tr-TR" b="1" dirty="0" err="1"/>
              <a:t>bisfosfonatlar</a:t>
            </a:r>
            <a:r>
              <a:rPr lang="tr-TR" dirty="0"/>
              <a:t> veya </a:t>
            </a:r>
            <a:r>
              <a:rPr lang="tr-TR" b="1" dirty="0" err="1"/>
              <a:t>denosumab</a:t>
            </a:r>
            <a:r>
              <a:rPr lang="tr-TR" dirty="0"/>
              <a:t> tedavisi gerekir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7648005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029E86-91D8-F364-0D64-E2D88F16D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Vaka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77338C-F2F2-B1EB-A540-A906A9952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59 yaşında kadın  </a:t>
            </a:r>
          </a:p>
          <a:p>
            <a:r>
              <a:rPr lang="tr-TR" dirty="0"/>
              <a:t>3 aydır bel ağrısı varmış. </a:t>
            </a:r>
          </a:p>
          <a:p>
            <a:r>
              <a:rPr lang="tr-TR" dirty="0"/>
              <a:t>Acil birime başvurudan 12 saat önce alt ekstremite hareketlerinde ağrılı kısıtlama ile ani kötüleşme olmuş</a:t>
            </a:r>
          </a:p>
          <a:p>
            <a:r>
              <a:rPr lang="tr-TR" dirty="0"/>
              <a:t>Acil serviste torakolomber vertebra  grafisi çekilmiş.</a:t>
            </a:r>
          </a:p>
          <a:p>
            <a:r>
              <a:rPr lang="tr-TR" dirty="0"/>
              <a:t>T11 ile L3 vertebra kırıkları görülmüş. </a:t>
            </a:r>
          </a:p>
        </p:txBody>
      </p:sp>
      <p:pic>
        <p:nvPicPr>
          <p:cNvPr id="5" name="Grafik 4" descr="Rozet 5 düz dolguyla">
            <a:extLst>
              <a:ext uri="{FF2B5EF4-FFF2-40B4-BE49-F238E27FC236}">
                <a16:creationId xmlns:a16="http://schemas.microsoft.com/office/drawing/2014/main" id="{5D0D8491-04E6-4BFA-620F-02759E186C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3065" y="57070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71946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12D0DBA-41A7-0574-4D41-D1879BF09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/>
              <a:t>Laboratuar</a:t>
            </a:r>
            <a:endParaRPr lang="tr-TR" sz="32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9D29FD4-0124-1BCF-4155-D8E2AD4F0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tr-TR" dirty="0"/>
          </a:p>
          <a:p>
            <a:r>
              <a:rPr lang="tr-TR" b="1" dirty="0"/>
              <a:t>Hemoglobin:7,3 g/</a:t>
            </a:r>
            <a:r>
              <a:rPr lang="tr-TR" b="1" dirty="0" err="1"/>
              <a:t>dL</a:t>
            </a:r>
            <a:r>
              <a:rPr lang="tr-TR" b="1" dirty="0"/>
              <a:t> </a:t>
            </a:r>
            <a:r>
              <a:rPr lang="tr-TR" dirty="0"/>
              <a:t>(13–17)</a:t>
            </a:r>
          </a:p>
          <a:p>
            <a:r>
              <a:rPr lang="tr-TR" b="1" dirty="0"/>
              <a:t>Kalsiyum:14,2 mg/</a:t>
            </a:r>
            <a:r>
              <a:rPr lang="tr-TR" b="1" dirty="0" err="1"/>
              <a:t>dL</a:t>
            </a:r>
            <a:r>
              <a:rPr lang="tr-TR" b="1" dirty="0"/>
              <a:t> </a:t>
            </a:r>
            <a:r>
              <a:rPr lang="tr-TR" dirty="0"/>
              <a:t>(8,3–10,4)</a:t>
            </a:r>
          </a:p>
          <a:p>
            <a:r>
              <a:rPr lang="tr-TR" b="1" dirty="0"/>
              <a:t>Fosfor:6,4 mg/</a:t>
            </a:r>
            <a:r>
              <a:rPr lang="tr-TR" b="1" dirty="0" err="1"/>
              <a:t>dL</a:t>
            </a:r>
            <a:r>
              <a:rPr lang="tr-TR" b="1" dirty="0"/>
              <a:t> </a:t>
            </a:r>
            <a:r>
              <a:rPr lang="tr-TR" dirty="0"/>
              <a:t>(2,5–4,6)</a:t>
            </a:r>
          </a:p>
          <a:p>
            <a:r>
              <a:rPr lang="tr-TR" dirty="0"/>
              <a:t>Albümin:3,2 g/</a:t>
            </a:r>
            <a:r>
              <a:rPr lang="tr-TR" b="1" dirty="0" err="1"/>
              <a:t>dL</a:t>
            </a:r>
            <a:r>
              <a:rPr lang="tr-TR" b="1" dirty="0"/>
              <a:t> (</a:t>
            </a:r>
            <a:r>
              <a:rPr lang="tr-TR" dirty="0"/>
              <a:t>3,5–5,0)</a:t>
            </a:r>
          </a:p>
          <a:p>
            <a:r>
              <a:rPr lang="tr-TR" b="1" dirty="0"/>
              <a:t>Globulin</a:t>
            </a:r>
            <a:r>
              <a:rPr lang="tr-TR" dirty="0"/>
              <a:t>:</a:t>
            </a:r>
            <a:r>
              <a:rPr lang="tr-TR" b="1" dirty="0"/>
              <a:t>4,3 g/</a:t>
            </a:r>
            <a:r>
              <a:rPr lang="tr-TR" b="1" dirty="0" err="1"/>
              <a:t>dL</a:t>
            </a:r>
            <a:r>
              <a:rPr lang="tr-TR" dirty="0"/>
              <a:t>,</a:t>
            </a:r>
          </a:p>
          <a:p>
            <a:r>
              <a:rPr lang="tr-TR" dirty="0"/>
              <a:t> Alkalin fosfataz:111 U/L, </a:t>
            </a:r>
          </a:p>
          <a:p>
            <a:r>
              <a:rPr lang="tr-TR" b="1" dirty="0"/>
              <a:t>PTH :25 </a:t>
            </a:r>
            <a:r>
              <a:rPr lang="tr-TR" b="1" dirty="0" err="1"/>
              <a:t>pg</a:t>
            </a:r>
            <a:r>
              <a:rPr lang="tr-TR" b="1" dirty="0"/>
              <a:t>/</a:t>
            </a:r>
            <a:r>
              <a:rPr lang="tr-TR" b="1" dirty="0" err="1"/>
              <a:t>mL</a:t>
            </a:r>
            <a:r>
              <a:rPr lang="tr-TR" b="1" dirty="0"/>
              <a:t> </a:t>
            </a:r>
            <a:r>
              <a:rPr lang="tr-TR" dirty="0"/>
              <a:t>(8,0–50), </a:t>
            </a:r>
          </a:p>
          <a:p>
            <a:r>
              <a:rPr lang="tr-TR" b="1" dirty="0"/>
              <a:t>Kreatinin:4,4 mg/</a:t>
            </a:r>
            <a:r>
              <a:rPr lang="tr-TR" b="1" dirty="0" err="1"/>
              <a:t>dL</a:t>
            </a:r>
            <a:r>
              <a:rPr lang="tr-TR" b="1" dirty="0"/>
              <a:t> </a:t>
            </a:r>
            <a:r>
              <a:rPr lang="tr-TR" dirty="0"/>
              <a:t>(0,5–1,4), </a:t>
            </a:r>
          </a:p>
          <a:p>
            <a:endParaRPr lang="tr-TR" dirty="0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D1498F4A-2349-1316-89DB-3FBCB82ED929}"/>
              </a:ext>
            </a:extLst>
          </p:cNvPr>
          <p:cNvSpPr/>
          <p:nvPr/>
        </p:nvSpPr>
        <p:spPr>
          <a:xfrm>
            <a:off x="6537278" y="2033515"/>
            <a:ext cx="4258101" cy="25384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/>
              <a:t>Anemi, böbrek fonksiyon bozukluğu, hiperkalsemi ve albümin globülin oranının tersine dönmesi</a:t>
            </a:r>
          </a:p>
        </p:txBody>
      </p:sp>
    </p:spTree>
    <p:extLst>
      <p:ext uri="{BB962C8B-B14F-4D97-AF65-F5344CB8AC3E}">
        <p14:creationId xmlns:p14="http://schemas.microsoft.com/office/powerpoint/2010/main" val="90705353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E9A0FE7-800E-6119-BB03-CF3D1C679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KMD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3542B412-247D-0D71-A207-5AE89E617F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1250140"/>
              </p:ext>
            </p:extLst>
          </p:nvPr>
        </p:nvGraphicFramePr>
        <p:xfrm>
          <a:off x="1978926" y="2402007"/>
          <a:ext cx="7151427" cy="2893323"/>
        </p:xfrm>
        <a:graphic>
          <a:graphicData uri="http://schemas.openxmlformats.org/drawingml/2006/table">
            <a:tbl>
              <a:tblPr firstRow="1" firstCol="1" bandRow="1"/>
              <a:tblGrid>
                <a:gridCol w="2093971">
                  <a:extLst>
                    <a:ext uri="{9D8B030D-6E8A-4147-A177-3AD203B41FA5}">
                      <a16:colId xmlns:a16="http://schemas.microsoft.com/office/drawing/2014/main" val="1088303872"/>
                    </a:ext>
                  </a:extLst>
                </a:gridCol>
                <a:gridCol w="2014004">
                  <a:extLst>
                    <a:ext uri="{9D8B030D-6E8A-4147-A177-3AD203B41FA5}">
                      <a16:colId xmlns:a16="http://schemas.microsoft.com/office/drawing/2014/main" val="3131948495"/>
                    </a:ext>
                  </a:extLst>
                </a:gridCol>
                <a:gridCol w="1362921">
                  <a:extLst>
                    <a:ext uri="{9D8B030D-6E8A-4147-A177-3AD203B41FA5}">
                      <a16:colId xmlns:a16="http://schemas.microsoft.com/office/drawing/2014/main" val="3448690101"/>
                    </a:ext>
                  </a:extLst>
                </a:gridCol>
                <a:gridCol w="1680531">
                  <a:extLst>
                    <a:ext uri="{9D8B030D-6E8A-4147-A177-3AD203B41FA5}">
                      <a16:colId xmlns:a16="http://schemas.microsoft.com/office/drawing/2014/main" val="2449770670"/>
                    </a:ext>
                  </a:extLst>
                </a:gridCol>
              </a:tblGrid>
              <a:tr h="7340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KMD(</a:t>
                      </a:r>
                      <a:r>
                        <a:rPr lang="tr-TR" sz="2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</a:t>
                      </a: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/cm</a:t>
                      </a:r>
                      <a:r>
                        <a:rPr lang="tr-T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²</a:t>
                      </a: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 skoru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 skoru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939946"/>
                  </a:ext>
                </a:extLst>
              </a:tr>
              <a:tr h="7197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L1-L4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-3.9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-2.8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3680948"/>
                  </a:ext>
                </a:extLst>
              </a:tr>
              <a:tr h="7197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Femur boyun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-1.8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3810452"/>
                  </a:ext>
                </a:extLst>
              </a:tr>
              <a:tr h="7197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1/3 radius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-1.8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6030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80564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DBD6C1F-FC85-2A06-38F1-965FC3FB8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4599" y="494730"/>
            <a:ext cx="5377218" cy="5868539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264C325-685E-14F9-EC33-ADB406C54814}"/>
              </a:ext>
            </a:extLst>
          </p:cNvPr>
          <p:cNvSpPr/>
          <p:nvPr/>
        </p:nvSpPr>
        <p:spPr>
          <a:xfrm>
            <a:off x="518615" y="764274"/>
            <a:ext cx="3057098" cy="25248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Serum /idrar </a:t>
            </a:r>
            <a:r>
              <a:rPr lang="tr-TR" dirty="0" err="1"/>
              <a:t>immünelektroforezi</a:t>
            </a:r>
            <a:r>
              <a:rPr lang="tr-TR" dirty="0"/>
              <a:t> ve kemik iliği biyopsisi Multipl Miyelom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BB3B8752-0973-A02E-0AD1-91BB8638EEBB}"/>
              </a:ext>
            </a:extLst>
          </p:cNvPr>
          <p:cNvSpPr/>
          <p:nvPr/>
        </p:nvSpPr>
        <p:spPr>
          <a:xfrm>
            <a:off x="518615" y="3568890"/>
            <a:ext cx="4562903" cy="25248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/>
              <a:t>Yeni teşhis edilmiş multipl </a:t>
            </a:r>
            <a:r>
              <a:rPr lang="tr-TR" dirty="0" err="1"/>
              <a:t>miyelomlu</a:t>
            </a:r>
            <a:r>
              <a:rPr lang="tr-TR" dirty="0"/>
              <a:t> hastaların %80'inde kemik hastalığı görülür ve hastaların üçte ikisinde ortaya çıkan semptom kemik ağrısıdır. </a:t>
            </a:r>
          </a:p>
          <a:p>
            <a:r>
              <a:rPr lang="tr-TR" dirty="0"/>
              <a:t>Hem osteoporoz hem de multipl miyelomun prevalansı yaşla birlikte arttığından, osteoporoz ve kırık ile başvuran hastalarda multipl miyelom olasılığı dikkate alınmalıdır</a:t>
            </a:r>
          </a:p>
        </p:txBody>
      </p:sp>
    </p:spTree>
    <p:extLst>
      <p:ext uri="{BB962C8B-B14F-4D97-AF65-F5344CB8AC3E}">
        <p14:creationId xmlns:p14="http://schemas.microsoft.com/office/powerpoint/2010/main" val="41053538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DFACD5-6829-7817-111C-FA0C15CD9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Vaka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416DBF7-E399-022B-7882-46D76FC86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25 yaşında erkek</a:t>
            </a:r>
          </a:p>
          <a:p>
            <a:r>
              <a:rPr lang="tr-TR" dirty="0"/>
              <a:t>5  yıldır Tip 1 DM</a:t>
            </a:r>
          </a:p>
          <a:p>
            <a:r>
              <a:rPr lang="tr-TR" dirty="0"/>
              <a:t>4 yıl önce Hipotiroidi tanısı almış 1  yıl süre ile 25 mikrogram </a:t>
            </a:r>
            <a:r>
              <a:rPr lang="tr-TR" dirty="0" err="1"/>
              <a:t>levotiroksin</a:t>
            </a:r>
            <a:r>
              <a:rPr lang="tr-TR" dirty="0"/>
              <a:t> kullanmış.</a:t>
            </a:r>
          </a:p>
          <a:p>
            <a:r>
              <a:rPr lang="tr-TR" dirty="0"/>
              <a:t>4 yıl önce KŞ düşük iken bayılması ve vücutta kasılması olmuş</a:t>
            </a:r>
          </a:p>
          <a:p>
            <a:r>
              <a:rPr lang="tr-TR" dirty="0"/>
              <a:t>3 yıl önce evdeyken sabaha karşı vücudu kasılmış KŞ düşük bulunmuş. (ailesi görmüş, vücudu kaskatı kesilmiş)</a:t>
            </a:r>
          </a:p>
          <a:p>
            <a:r>
              <a:rPr lang="tr-TR" dirty="0"/>
              <a:t>1 ay kadar önce sabah şiddetli sırt ağrısı ile T12 de şüpheli kompresyon kırığı fark edilmiş</a:t>
            </a:r>
          </a:p>
          <a:p>
            <a:r>
              <a:rPr lang="tr-TR" dirty="0"/>
              <a:t>3 hafta sonra bel ağrısı ile başvurduğunda CK yüksekliği saptanmış (sabah uyandığında dilinin yan tarafını ısırmış vaziyette bulmuş).Bu tarihte </a:t>
            </a:r>
            <a:r>
              <a:rPr lang="tr-TR" dirty="0" err="1"/>
              <a:t>Rabdomiyoliz</a:t>
            </a:r>
            <a:r>
              <a:rPr lang="tr-TR" dirty="0"/>
              <a:t> -Akut Böbrek yetmezliği nedeni ile yatmış</a:t>
            </a:r>
          </a:p>
          <a:p>
            <a:r>
              <a:rPr lang="tr-TR" dirty="0"/>
              <a:t>FTR tarafından   Endokrinoloji Polikliniğimize  yönlendirilmiş</a:t>
            </a:r>
          </a:p>
          <a:p>
            <a:endParaRPr lang="tr-TR" dirty="0"/>
          </a:p>
        </p:txBody>
      </p:sp>
      <p:pic>
        <p:nvPicPr>
          <p:cNvPr id="5" name="Grafik 4" descr="Rozet 6 düz dolguyla">
            <a:extLst>
              <a:ext uri="{FF2B5EF4-FFF2-40B4-BE49-F238E27FC236}">
                <a16:creationId xmlns:a16="http://schemas.microsoft.com/office/drawing/2014/main" id="{619B8C90-7287-52AF-069E-82F42BCF9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3778" y="57070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93452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F45E66B9-9CA1-7CEE-231B-36CE55377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…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1A4EF25-60C1-F513-BBC4-031A20705F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MR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759B5A70-966D-2166-B0F2-D5DC778584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b="1" dirty="0"/>
              <a:t>T5,T6,T7,T8,T12 vertebra korpusunda </a:t>
            </a:r>
            <a:r>
              <a:rPr lang="tr-TR" dirty="0"/>
              <a:t>ödemin eşlik ettiği </a:t>
            </a:r>
            <a:r>
              <a:rPr lang="tr-TR" dirty="0" err="1"/>
              <a:t>diffüz</a:t>
            </a:r>
            <a:r>
              <a:rPr lang="tr-TR" dirty="0"/>
              <a:t> yükseklik kaybı ve vertebra korpuslarında lineer kırık hatları izlenmektedir. </a:t>
            </a:r>
          </a:p>
          <a:p>
            <a:r>
              <a:rPr lang="tr-TR" dirty="0"/>
              <a:t>Tanımlanan bulgular öncelikle tanımlanan seviyelerdeki hafif düzeyli kompresyon kırıklarını düşündürmüştür.</a:t>
            </a:r>
          </a:p>
          <a:p>
            <a:r>
              <a:rPr lang="tr-TR" dirty="0"/>
              <a:t>T7 vertebradaki yükseklik kaybı diğer vertebralara göre daha belirgindir. T7 vertebradaki ödem bulguları da diğer vertebralara göre daha belirgin olarak izlenmiştir.</a:t>
            </a:r>
          </a:p>
          <a:p>
            <a:r>
              <a:rPr lang="tr-TR" dirty="0"/>
              <a:t>Bulguların multipl olması nedeniyle </a:t>
            </a:r>
            <a:r>
              <a:rPr lang="tr-TR" b="1" dirty="0" err="1"/>
              <a:t>postural</a:t>
            </a:r>
            <a:r>
              <a:rPr lang="tr-TR" b="1" dirty="0"/>
              <a:t> kompresyon kırıklarına </a:t>
            </a:r>
            <a:r>
              <a:rPr lang="tr-TR" dirty="0"/>
              <a:t>öncelikle ait olabilir. </a:t>
            </a:r>
          </a:p>
          <a:p>
            <a:endParaRPr lang="tr-TR" dirty="0"/>
          </a:p>
        </p:txBody>
      </p:sp>
      <p:sp>
        <p:nvSpPr>
          <p:cNvPr id="7" name="Metin Yer Tutucusu 6">
            <a:extLst>
              <a:ext uri="{FF2B5EF4-FFF2-40B4-BE49-F238E27FC236}">
                <a16:creationId xmlns:a16="http://schemas.microsoft.com/office/drawing/2014/main" id="{6E6F7B49-52DE-8F42-0865-A12ABC6134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/>
              <a:t>KMY</a:t>
            </a:r>
          </a:p>
        </p:txBody>
      </p:sp>
      <p:pic>
        <p:nvPicPr>
          <p:cNvPr id="9" name="İçerik Yer Tutucusu 8">
            <a:extLst>
              <a:ext uri="{FF2B5EF4-FFF2-40B4-BE49-F238E27FC236}">
                <a16:creationId xmlns:a16="http://schemas.microsoft.com/office/drawing/2014/main" id="{40B3EA12-EA7C-0716-4118-A9DB571EAB3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463805" y="2505075"/>
            <a:ext cx="4599977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965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F3B794-D6E0-CF19-8AF5-AC2BB4C26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Mayıs</a:t>
            </a:r>
            <a:r>
              <a:rPr lang="tr-TR" sz="3200" dirty="0"/>
              <a:t>  </a:t>
            </a:r>
            <a:r>
              <a:rPr lang="tr-TR" sz="3200" b="1" dirty="0"/>
              <a:t>2022 Endokrinoloji başvurusunda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F54D894-8DC3-D8AD-541F-6B66A6BFFB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Boy kısalması 4-5 cm tarifliyor</a:t>
            </a:r>
          </a:p>
          <a:p>
            <a:r>
              <a:rPr lang="tr-TR" dirty="0"/>
              <a:t>Boy:170  Kilo:66 VKI:21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87F9BC14-CBCA-1872-EB11-B5FE3574C2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Tedavi önerisi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7E4BB2E-B85A-B526-E7C2-7BB8C019227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tr-TR" dirty="0" err="1"/>
              <a:t>Calciday</a:t>
            </a:r>
            <a:r>
              <a:rPr lang="tr-TR" dirty="0"/>
              <a:t>  1x1  D  </a:t>
            </a:r>
            <a:r>
              <a:rPr lang="tr-TR" dirty="0" err="1"/>
              <a:t>colefor</a:t>
            </a:r>
            <a:r>
              <a:rPr lang="tr-TR" dirty="0"/>
              <a:t>  20000 Ü  haftada  2  </a:t>
            </a:r>
            <a:r>
              <a:rPr lang="tr-TR" dirty="0" err="1"/>
              <a:t>cap</a:t>
            </a:r>
            <a:r>
              <a:rPr lang="tr-TR" dirty="0"/>
              <a:t> başlanmış</a:t>
            </a:r>
          </a:p>
        </p:txBody>
      </p:sp>
      <p:sp>
        <p:nvSpPr>
          <p:cNvPr id="8" name="İçerik Yer Tutucusu 7">
            <a:extLst>
              <a:ext uri="{FF2B5EF4-FFF2-40B4-BE49-F238E27FC236}">
                <a16:creationId xmlns:a16="http://schemas.microsoft.com/office/drawing/2014/main" id="{2900F640-871A-527F-5C97-1EA60CD2CF8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/>
              <a:t>Biyokimyasal ve </a:t>
            </a:r>
            <a:r>
              <a:rPr lang="tr-TR" dirty="0" err="1"/>
              <a:t>hormonal</a:t>
            </a:r>
            <a:r>
              <a:rPr lang="tr-TR" dirty="0"/>
              <a:t> tetkikleri normal</a:t>
            </a:r>
          </a:p>
          <a:p>
            <a:r>
              <a:rPr lang="tr-TR" dirty="0"/>
              <a:t>Çölyak antikorları negatif</a:t>
            </a:r>
          </a:p>
          <a:p>
            <a:r>
              <a:rPr lang="tr-TR" dirty="0"/>
              <a:t>Serum </a:t>
            </a:r>
            <a:r>
              <a:rPr lang="tr-TR" dirty="0" err="1"/>
              <a:t>immünelektroforez</a:t>
            </a:r>
            <a:r>
              <a:rPr lang="tr-TR" dirty="0"/>
              <a:t>  normal</a:t>
            </a:r>
          </a:p>
          <a:p>
            <a:r>
              <a:rPr lang="tr-TR" dirty="0"/>
              <a:t>25 OH </a:t>
            </a:r>
            <a:r>
              <a:rPr lang="tr-TR" dirty="0" err="1"/>
              <a:t>Vit</a:t>
            </a:r>
            <a:r>
              <a:rPr lang="tr-TR" dirty="0"/>
              <a:t> D:27 mmol/L eksiklik düzeyinde düşük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3474747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E6FDF8-E625-246A-F187-F127D91F2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Eylül 2022 de  Endokrinoloji kontrolünde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55C967F-4F7D-AA72-9A91-A02C8A3964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İlaçlar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C1EB61B-2246-2E38-0520-63A0C8D614E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Lantus</a:t>
            </a:r>
            <a:r>
              <a:rPr lang="tr-TR" dirty="0"/>
              <a:t>  12  </a:t>
            </a:r>
            <a:r>
              <a:rPr lang="tr-TR" dirty="0" err="1"/>
              <a:t>Novorapid</a:t>
            </a:r>
            <a:r>
              <a:rPr lang="tr-TR" dirty="0"/>
              <a:t>  12/12/12,</a:t>
            </a:r>
          </a:p>
          <a:p>
            <a:r>
              <a:rPr lang="tr-TR" dirty="0" err="1"/>
              <a:t>Calciday</a:t>
            </a:r>
            <a:r>
              <a:rPr lang="tr-TR" dirty="0"/>
              <a:t>  1x1  D  </a:t>
            </a:r>
            <a:r>
              <a:rPr lang="tr-TR" dirty="0" err="1"/>
              <a:t>colefor</a:t>
            </a:r>
            <a:r>
              <a:rPr lang="tr-TR" dirty="0"/>
              <a:t>  20000 Ü  haftada  2  </a:t>
            </a:r>
            <a:r>
              <a:rPr lang="tr-TR" dirty="0" err="1"/>
              <a:t>cap</a:t>
            </a:r>
            <a:endParaRPr lang="tr-TR" dirty="0"/>
          </a:p>
          <a:p>
            <a:r>
              <a:rPr lang="tr-TR" b="1" dirty="0"/>
              <a:t>Ayrıca   ,</a:t>
            </a:r>
            <a:r>
              <a:rPr lang="tr-TR" b="1" dirty="0" err="1"/>
              <a:t>Dideral</a:t>
            </a:r>
            <a:r>
              <a:rPr lang="tr-TR" b="1" dirty="0"/>
              <a:t>, 2-3 yıldır </a:t>
            </a:r>
            <a:r>
              <a:rPr lang="tr-TR" b="1" dirty="0" err="1"/>
              <a:t>Selectra</a:t>
            </a:r>
            <a:r>
              <a:rPr lang="tr-TR" b="1" dirty="0"/>
              <a:t> kullandığı öğrenilmiş</a:t>
            </a:r>
            <a:endParaRPr lang="tr-TR" b="1" i="1" dirty="0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B824A23D-11A2-B415-CD23-7259696ADE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/>
              <a:t>Öneri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440FABAC-9F50-C36A-01AA-58E2FD448D9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FSH,LH,T.Testosteron</a:t>
            </a:r>
            <a:r>
              <a:rPr lang="tr-TR" dirty="0"/>
              <a:t> </a:t>
            </a:r>
            <a:r>
              <a:rPr lang="tr-TR" b="1" dirty="0"/>
              <a:t>Östradiol kontrolü</a:t>
            </a:r>
          </a:p>
          <a:p>
            <a:r>
              <a:rPr lang="tr-TR" dirty="0" err="1"/>
              <a:t>Osteokalsin</a:t>
            </a:r>
            <a:r>
              <a:rPr lang="tr-TR" dirty="0"/>
              <a:t>, Kolajen Tip 1 C </a:t>
            </a:r>
            <a:r>
              <a:rPr lang="tr-TR" dirty="0" err="1"/>
              <a:t>telopeptid</a:t>
            </a:r>
            <a:r>
              <a:rPr lang="tr-TR" dirty="0"/>
              <a:t> </a:t>
            </a:r>
          </a:p>
          <a:p>
            <a:r>
              <a:rPr lang="tr-TR" dirty="0"/>
              <a:t>24  saatlik idrar kalsiyumu </a:t>
            </a:r>
          </a:p>
          <a:p>
            <a:r>
              <a:rPr lang="tr-TR" dirty="0" err="1"/>
              <a:t>Osteogenesis</a:t>
            </a:r>
            <a:r>
              <a:rPr lang="tr-TR" dirty="0"/>
              <a:t> </a:t>
            </a:r>
            <a:r>
              <a:rPr lang="tr-TR" dirty="0" err="1"/>
              <a:t>İmperfekta</a:t>
            </a:r>
            <a:r>
              <a:rPr lang="tr-TR" dirty="0"/>
              <a:t> mutasyon analizi  açısından genetik konsültasyon</a:t>
            </a:r>
          </a:p>
        </p:txBody>
      </p:sp>
      <p:sp>
        <p:nvSpPr>
          <p:cNvPr id="7" name="Konuşma Balonu: Köşeleri Yuvarlanmış Dikdörtgen 6">
            <a:extLst>
              <a:ext uri="{FF2B5EF4-FFF2-40B4-BE49-F238E27FC236}">
                <a16:creationId xmlns:a16="http://schemas.microsoft.com/office/drawing/2014/main" id="{09C53237-60CA-1E70-39CF-5717A5FB50C2}"/>
              </a:ext>
            </a:extLst>
          </p:cNvPr>
          <p:cNvSpPr/>
          <p:nvPr/>
        </p:nvSpPr>
        <p:spPr>
          <a:xfrm>
            <a:off x="8461612" y="866775"/>
            <a:ext cx="3068401" cy="823912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İlaçlar ve Osteoporoz</a:t>
            </a:r>
          </a:p>
        </p:txBody>
      </p:sp>
    </p:spTree>
    <p:extLst>
      <p:ext uri="{BB962C8B-B14F-4D97-AF65-F5344CB8AC3E}">
        <p14:creationId xmlns:p14="http://schemas.microsoft.com/office/powerpoint/2010/main" val="31143259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749CEF-06C7-646A-EA95-A9898B38A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/>
              <a:t>Sekonder Osteoporoza neden olan ilaçlar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B3FC725-348E-32EA-4AAB-63D2F4BFD35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dirty="0"/>
              <a:t>Kortikosteroidler</a:t>
            </a:r>
          </a:p>
          <a:p>
            <a:r>
              <a:rPr lang="tr-TR" dirty="0" err="1"/>
              <a:t>Tiazolidinedionlar</a:t>
            </a:r>
            <a:r>
              <a:rPr lang="tr-TR" dirty="0"/>
              <a:t>: </a:t>
            </a:r>
            <a:r>
              <a:rPr lang="tr-TR" dirty="0" err="1"/>
              <a:t>Pioglitazon</a:t>
            </a:r>
            <a:endParaRPr lang="tr-TR" dirty="0"/>
          </a:p>
          <a:p>
            <a:r>
              <a:rPr lang="tr-TR" dirty="0"/>
              <a:t>SGLT2i(?)</a:t>
            </a:r>
          </a:p>
          <a:p>
            <a:r>
              <a:rPr lang="tr-TR" dirty="0" err="1"/>
              <a:t>İmmünsupresif</a:t>
            </a:r>
            <a:r>
              <a:rPr lang="tr-TR" dirty="0"/>
              <a:t> İlaçlar(Siklosporin)</a:t>
            </a:r>
          </a:p>
          <a:p>
            <a:r>
              <a:rPr lang="tr-TR" dirty="0" err="1"/>
              <a:t>Antikuagülan</a:t>
            </a:r>
            <a:endParaRPr lang="tr-TR" dirty="0"/>
          </a:p>
          <a:p>
            <a:r>
              <a:rPr lang="tr-TR" dirty="0"/>
              <a:t>Aşırı </a:t>
            </a:r>
            <a:r>
              <a:rPr lang="tr-TR" dirty="0" err="1"/>
              <a:t>tirod</a:t>
            </a:r>
            <a:r>
              <a:rPr lang="tr-TR" dirty="0"/>
              <a:t> hormon replasmanı</a:t>
            </a:r>
          </a:p>
          <a:p>
            <a:r>
              <a:rPr lang="tr-TR" dirty="0"/>
              <a:t>Proton pompa inhibitörleri: </a:t>
            </a:r>
            <a:r>
              <a:rPr lang="tr-TR" dirty="0" err="1"/>
              <a:t>Pantoprazol</a:t>
            </a:r>
            <a:r>
              <a:rPr lang="tr-TR" dirty="0"/>
              <a:t>, </a:t>
            </a:r>
            <a:r>
              <a:rPr lang="tr-TR" dirty="0" err="1"/>
              <a:t>omeprazol</a:t>
            </a:r>
            <a:endParaRPr lang="tr-TR" dirty="0"/>
          </a:p>
          <a:p>
            <a:r>
              <a:rPr lang="tr-TR" dirty="0"/>
              <a:t>Antiviral ilaçlar: Proteaz </a:t>
            </a:r>
            <a:r>
              <a:rPr lang="tr-TR" dirty="0" err="1"/>
              <a:t>inhibitorleri</a:t>
            </a:r>
            <a:r>
              <a:rPr lang="tr-TR" dirty="0"/>
              <a:t>, </a:t>
            </a:r>
            <a:r>
              <a:rPr lang="tr-TR" dirty="0" err="1"/>
              <a:t>tenofovir</a:t>
            </a:r>
            <a:endParaRPr lang="tr-TR" dirty="0"/>
          </a:p>
          <a:p>
            <a:r>
              <a:rPr lang="tr-TR" dirty="0" err="1"/>
              <a:t>Antideprasan</a:t>
            </a:r>
            <a:r>
              <a:rPr lang="tr-TR" dirty="0"/>
              <a:t>: SSRI (</a:t>
            </a:r>
            <a:r>
              <a:rPr lang="tr-TR" dirty="0" err="1"/>
              <a:t>citalopram</a:t>
            </a:r>
            <a:r>
              <a:rPr lang="tr-TR" dirty="0"/>
              <a:t>, </a:t>
            </a:r>
            <a:r>
              <a:rPr lang="tr-TR" dirty="0" err="1"/>
              <a:t>fluoxetine</a:t>
            </a:r>
            <a:r>
              <a:rPr lang="tr-TR" dirty="0"/>
              <a:t>)</a:t>
            </a:r>
          </a:p>
          <a:p>
            <a:r>
              <a:rPr lang="tr-TR" dirty="0"/>
              <a:t>Antiepileptik ilaçlar: Fenitoin, </a:t>
            </a:r>
            <a:r>
              <a:rPr lang="tr-TR" dirty="0" err="1"/>
              <a:t>Fenobarbital</a:t>
            </a:r>
            <a:endParaRPr lang="tr-TR" dirty="0"/>
          </a:p>
          <a:p>
            <a:r>
              <a:rPr lang="tr-TR" dirty="0" err="1"/>
              <a:t>Aromataz</a:t>
            </a:r>
            <a:r>
              <a:rPr lang="tr-TR" dirty="0"/>
              <a:t> </a:t>
            </a:r>
            <a:r>
              <a:rPr lang="tr-TR" dirty="0" err="1"/>
              <a:t>inhibitorleri</a:t>
            </a:r>
            <a:r>
              <a:rPr lang="tr-TR" dirty="0"/>
              <a:t> </a:t>
            </a:r>
          </a:p>
          <a:p>
            <a:r>
              <a:rPr lang="tr-TR" dirty="0"/>
              <a:t>Androjen </a:t>
            </a:r>
            <a:r>
              <a:rPr lang="tr-TR" dirty="0" err="1"/>
              <a:t>deprivasyon</a:t>
            </a:r>
            <a:r>
              <a:rPr lang="tr-TR" dirty="0"/>
              <a:t> tedavileri</a:t>
            </a:r>
          </a:p>
          <a:p>
            <a:endParaRPr lang="tr-TR" dirty="0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7BEF08F6-D7D4-5DFF-AE61-9E9C267CE8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825624"/>
            <a:ext cx="5181600" cy="4351337"/>
          </a:xfrm>
        </p:spPr>
      </p:pic>
    </p:spTree>
    <p:extLst>
      <p:ext uri="{BB962C8B-B14F-4D97-AF65-F5344CB8AC3E}">
        <p14:creationId xmlns:p14="http://schemas.microsoft.com/office/powerpoint/2010/main" val="158135368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D821F3-9BE9-C10B-8886-32D73F513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30.9 2022 tarihli Endokrinoloji kontrolünde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55557DB-B46B-5CDE-EF17-198304E6D4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err="1"/>
              <a:t>Osteokalsin</a:t>
            </a:r>
            <a:r>
              <a:rPr lang="tr-TR" dirty="0"/>
              <a:t> </a:t>
            </a:r>
            <a:r>
              <a:rPr lang="tr-TR" sz="2000" dirty="0"/>
              <a:t>(ng/</a:t>
            </a:r>
            <a:r>
              <a:rPr lang="tr-TR" sz="2000" dirty="0" err="1"/>
              <a:t>mL</a:t>
            </a:r>
            <a:r>
              <a:rPr lang="tr-TR" sz="2000" dirty="0"/>
              <a:t> 24 - 70 )</a:t>
            </a:r>
            <a:r>
              <a:rPr lang="tr-TR" dirty="0"/>
              <a:t>:</a:t>
            </a:r>
            <a:r>
              <a:rPr lang="tr-TR" b="1" dirty="0"/>
              <a:t>19.05</a:t>
            </a:r>
          </a:p>
          <a:p>
            <a:r>
              <a:rPr lang="fi-FI" dirty="0"/>
              <a:t>Kolajen Tip 1 C</a:t>
            </a:r>
            <a:r>
              <a:rPr lang="tr-TR" dirty="0"/>
              <a:t> </a:t>
            </a:r>
            <a:r>
              <a:rPr lang="fi-FI" dirty="0"/>
              <a:t>telopeptid </a:t>
            </a:r>
            <a:r>
              <a:rPr lang="fi-FI" sz="2000" dirty="0"/>
              <a:t>(ng/mL 0 - 0.85 )</a:t>
            </a:r>
            <a:r>
              <a:rPr lang="tr-TR" dirty="0"/>
              <a:t>:0,638</a:t>
            </a:r>
          </a:p>
          <a:p>
            <a:r>
              <a:rPr lang="tr-TR" dirty="0"/>
              <a:t>-24  saatlik İdrar kalsiyumu:250 mg/gün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1E3076E-1EAA-5810-C25D-D5410C7659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/>
              <a:t>D </a:t>
            </a:r>
            <a:r>
              <a:rPr lang="tr-TR" dirty="0" err="1"/>
              <a:t>vit</a:t>
            </a:r>
            <a:r>
              <a:rPr lang="tr-TR" dirty="0"/>
              <a:t> dozu  günlük 1000 ünite /gün</a:t>
            </a:r>
          </a:p>
          <a:p>
            <a:r>
              <a:rPr lang="tr-TR" dirty="0"/>
              <a:t>1  ay sonra kalsiyum , idrar kalsiyum kontrolü</a:t>
            </a:r>
          </a:p>
          <a:p>
            <a:r>
              <a:rPr lang="tr-TR" dirty="0"/>
              <a:t>Genetik sonuç beklenecek</a:t>
            </a:r>
          </a:p>
          <a:p>
            <a:r>
              <a:rPr lang="tr-TR" dirty="0"/>
              <a:t>Antidepresanı değiştirildi</a:t>
            </a:r>
          </a:p>
          <a:p>
            <a:r>
              <a:rPr lang="tr-TR" dirty="0"/>
              <a:t>3  ay sonra kemik yapım ve yapım ve yıkım parametreleri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647897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2CA26E2-BBC0-9D4B-9C73-69A3A32F4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Vaka 6  ile ilgili sorular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9C5A323-6147-3733-1ECE-6905C8EDD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Hastada </a:t>
            </a:r>
            <a:r>
              <a:rPr lang="tr-TR" dirty="0" err="1"/>
              <a:t>frajilite</a:t>
            </a:r>
            <a:r>
              <a:rPr lang="tr-TR" dirty="0"/>
              <a:t> kırığı var mı?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EDEA0B1-4385-EA83-FF27-6DB91AC8D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2689" y="2470245"/>
            <a:ext cx="6986622" cy="297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0635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2CA26E2-BBC0-9D4B-9C73-69A3A32F4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Vaka 6  ile ilgili sorular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9C5A323-6147-3733-1ECE-6905C8EDD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Hastada osteoporoz var mı?</a:t>
            </a:r>
          </a:p>
          <a:p>
            <a:r>
              <a:rPr lang="tr-TR" dirty="0"/>
              <a:t>Hastada kemik kırığına eğilim oluşturacak faktörler nelerdir?</a:t>
            </a:r>
          </a:p>
          <a:p>
            <a:r>
              <a:rPr lang="tr-TR" dirty="0"/>
              <a:t>Hastada farmakolojik tedavi düşünelim mi?</a:t>
            </a:r>
          </a:p>
        </p:txBody>
      </p:sp>
    </p:spTree>
    <p:extLst>
      <p:ext uri="{BB962C8B-B14F-4D97-AF65-F5344CB8AC3E}">
        <p14:creationId xmlns:p14="http://schemas.microsoft.com/office/powerpoint/2010/main" val="125764778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3E208F8-6BE1-DBB5-12CD-E9DF7E3C2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/>
              <a:t>Sonuç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47FC82C-B2FF-6CCE-B94A-771483099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tr-TR" sz="1800" kern="150" dirty="0">
              <a:effectLst/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r>
              <a:rPr lang="tr-TR" sz="2400" kern="15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Sekonder osteoporoz en yaygın olarak </a:t>
            </a:r>
            <a:r>
              <a:rPr lang="tr-TR" sz="2400" kern="150" dirty="0">
                <a:ea typeface="SimSun" panose="02010600030101010101" pitchFamily="2" charset="-122"/>
                <a:cs typeface="Arial" panose="020B0604020202020204" pitchFamily="34" charset="0"/>
              </a:rPr>
              <a:t>premenopozal</a:t>
            </a:r>
            <a:r>
              <a:rPr lang="tr-TR" sz="2400" kern="15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 kadınlar ve erkekler de dahil olmak üzere </a:t>
            </a:r>
            <a:r>
              <a:rPr lang="tr-TR" sz="2400" b="1" kern="15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osteoporoz için klasik risk faktörleri olmayan </a:t>
            </a:r>
            <a:r>
              <a:rPr lang="tr-TR" sz="2400" kern="15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bireyleri etkiler.</a:t>
            </a:r>
          </a:p>
          <a:p>
            <a:r>
              <a:rPr lang="tr-TR" sz="2400" kern="15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FRAX gibi  kırık riski hesaplayıcıları, 40 yaşın altındaki erkekler ve kadınlar için </a:t>
            </a:r>
            <a:r>
              <a:rPr lang="tr-TR" sz="2400" b="1" kern="15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doğrulanmamıştır</a:t>
            </a:r>
            <a:r>
              <a:rPr lang="tr-TR" sz="2400" kern="15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.</a:t>
            </a:r>
          </a:p>
          <a:p>
            <a:r>
              <a:rPr lang="tr-TR" sz="2400" kern="15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Vertebral kırıkların </a:t>
            </a:r>
            <a:r>
              <a:rPr lang="tr-TR" sz="2400" b="1" kern="15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çoğunluğu asemptomatik </a:t>
            </a:r>
            <a:r>
              <a:rPr lang="tr-TR" sz="2400" kern="15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olduğundan, </a:t>
            </a:r>
            <a:r>
              <a:rPr lang="tr-TR" sz="2400" kern="150" dirty="0">
                <a:ea typeface="SimSun" panose="02010600030101010101" pitchFamily="2" charset="-122"/>
                <a:cs typeface="Arial" panose="020B0604020202020204" pitchFamily="34" charset="0"/>
              </a:rPr>
              <a:t>KMY ölçümüne  ek olarak </a:t>
            </a:r>
            <a:r>
              <a:rPr lang="tr-TR" sz="2400" kern="15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lomber başlangıç ​​</a:t>
            </a:r>
            <a:r>
              <a:rPr lang="tr-TR" sz="2400" b="1" kern="15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torakolomber </a:t>
            </a:r>
            <a:r>
              <a:rPr lang="tr-TR" sz="2400" b="1" kern="150" dirty="0">
                <a:ea typeface="SimSun" panose="02010600030101010101" pitchFamily="2" charset="-122"/>
                <a:cs typeface="Arial" panose="020B0604020202020204" pitchFamily="34" charset="0"/>
              </a:rPr>
              <a:t>grafi </a:t>
            </a:r>
            <a:r>
              <a:rPr lang="tr-TR" sz="2400" kern="150" dirty="0">
                <a:ea typeface="SimSun" panose="02010600030101010101" pitchFamily="2" charset="-122"/>
                <a:cs typeface="Arial" panose="020B0604020202020204" pitchFamily="34" charset="0"/>
              </a:rPr>
              <a:t>çekilmelidir</a:t>
            </a:r>
            <a:endParaRPr lang="tr-TR" sz="2400" kern="150" dirty="0">
              <a:effectLst/>
              <a:ea typeface="SimSun" panose="02010600030101010101" pitchFamily="2" charset="-122"/>
              <a:cs typeface="Arial" panose="020B0604020202020204" pitchFamily="34" charset="0"/>
            </a:endParaRPr>
          </a:p>
          <a:p>
            <a:r>
              <a:rPr lang="tr-TR" sz="2400" kern="15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Altta yatan durumun etkili tedavisi genellikle kemik sağlığında iyileşmelere yol açar.</a:t>
            </a:r>
          </a:p>
          <a:p>
            <a:r>
              <a:rPr lang="tr-TR" sz="2400" b="1" kern="15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Farmakoterapi</a:t>
            </a:r>
            <a:r>
              <a:rPr lang="tr-TR" sz="2400" kern="15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, hastanın </a:t>
            </a:r>
            <a:r>
              <a:rPr lang="tr-TR" sz="2400" b="1" kern="15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yaşına, gebelik isteğine, tıbbi komorbiditelere </a:t>
            </a:r>
            <a:r>
              <a:rPr lang="tr-TR" sz="2400" kern="150" dirty="0">
                <a:effectLst/>
                <a:ea typeface="SimSun" panose="02010600030101010101" pitchFamily="2" charset="-122"/>
                <a:cs typeface="Arial" panose="020B0604020202020204" pitchFamily="34" charset="0"/>
              </a:rPr>
              <a:t>ve her bir spesifik durum için mevcut bulgulara göre kişiselleştirilmelidir.</a:t>
            </a:r>
          </a:p>
          <a:p>
            <a:endParaRPr lang="tr-TR" sz="1800" kern="150" dirty="0">
              <a:effectLst/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6312299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F9389AA2-A585-998E-9448-E54A1D9227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061" b="7899"/>
          <a:stretch/>
        </p:blipFill>
        <p:spPr>
          <a:xfrm rot="21600000">
            <a:off x="1009935" y="504966"/>
            <a:ext cx="7683690" cy="4653887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914D4333-6372-4BE6-F780-3547BDD293B1}"/>
              </a:ext>
            </a:extLst>
          </p:cNvPr>
          <p:cNvSpPr txBox="1"/>
          <p:nvPr/>
        </p:nvSpPr>
        <p:spPr>
          <a:xfrm>
            <a:off x="5909481" y="5663819"/>
            <a:ext cx="4817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dirty="0"/>
              <a:t>Sabrınız için teşekkürler</a:t>
            </a:r>
          </a:p>
        </p:txBody>
      </p:sp>
    </p:spTree>
    <p:extLst>
      <p:ext uri="{BB962C8B-B14F-4D97-AF65-F5344CB8AC3E}">
        <p14:creationId xmlns:p14="http://schemas.microsoft.com/office/powerpoint/2010/main" val="211798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2054</TotalTime>
  <Words>3804</Words>
  <Application>Microsoft Office PowerPoint</Application>
  <PresentationFormat>Geniş ekran</PresentationFormat>
  <Paragraphs>532</Paragraphs>
  <Slides>86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86</vt:i4>
      </vt:variant>
    </vt:vector>
  </HeadingPairs>
  <TitlesOfParts>
    <vt:vector size="92" baseType="lpstr">
      <vt:lpstr>Arial</vt:lpstr>
      <vt:lpstr>Calibri</vt:lpstr>
      <vt:lpstr>Calibri Light</vt:lpstr>
      <vt:lpstr>Liberation Serif</vt:lpstr>
      <vt:lpstr>Times New Roman</vt:lpstr>
      <vt:lpstr>Office Teması</vt:lpstr>
      <vt:lpstr>Sekonder Osteoporoz</vt:lpstr>
      <vt:lpstr>PowerPoint Sunusu</vt:lpstr>
      <vt:lpstr>PowerPoint Sunusu</vt:lpstr>
      <vt:lpstr>PowerPoint Sunusu</vt:lpstr>
      <vt:lpstr>PowerPoint Sunusu</vt:lpstr>
      <vt:lpstr>Modeling/Remodeling</vt:lpstr>
      <vt:lpstr>PowerPoint Sunusu</vt:lpstr>
      <vt:lpstr>PowerPoint Sunusu</vt:lpstr>
      <vt:lpstr>PowerPoint Sunusu</vt:lpstr>
      <vt:lpstr>PowerPoint Sunusu</vt:lpstr>
      <vt:lpstr>PowerPoint Sunusu</vt:lpstr>
      <vt:lpstr>Osteoporoz</vt:lpstr>
      <vt:lpstr>Sınıflama ve Tanım</vt:lpstr>
      <vt:lpstr>PowerPoint Sunusu</vt:lpstr>
      <vt:lpstr>Epidemiyoloji</vt:lpstr>
      <vt:lpstr>Moral bozucu istatistik</vt:lpstr>
      <vt:lpstr>Sekonder Osteoporoz/Osteoporoz</vt:lpstr>
      <vt:lpstr>PowerPoint Sunusu</vt:lpstr>
      <vt:lpstr>PowerPoint Sunusu</vt:lpstr>
      <vt:lpstr>PowerPoint Sunusu</vt:lpstr>
      <vt:lpstr>Klinik ve KMY ile Osteoporoz tanısı konulduğunda</vt:lpstr>
      <vt:lpstr>PowerPoint Sunusu</vt:lpstr>
      <vt:lpstr>PowerPoint Sunusu</vt:lpstr>
      <vt:lpstr>Ek laboratuar testler </vt:lpstr>
      <vt:lpstr>PowerPoint Sunusu</vt:lpstr>
      <vt:lpstr>Sekonder neden çok/7 vaka</vt:lpstr>
      <vt:lpstr>Vaka </vt:lpstr>
      <vt:lpstr>KMD</vt:lpstr>
      <vt:lpstr>Hastada osteoporoz var mı?</vt:lpstr>
      <vt:lpstr>Frajilite kırığı/Osteoporozun klinik yansıması/DEXA</vt:lpstr>
      <vt:lpstr>KMY</vt:lpstr>
      <vt:lpstr>…</vt:lpstr>
      <vt:lpstr> </vt:lpstr>
      <vt:lpstr>Bu hasta osteoporozun sekonder nedenleri açısından taranmalı mı?</vt:lpstr>
      <vt:lpstr>Premenopozal/Postmenopozal OP</vt:lpstr>
      <vt:lpstr>PowerPoint Sunusu</vt:lpstr>
      <vt:lpstr>PowerPoint Sunusu</vt:lpstr>
      <vt:lpstr>Tedavi</vt:lpstr>
      <vt:lpstr>Denosumab</vt:lpstr>
      <vt:lpstr>Teriparatid </vt:lpstr>
      <vt:lpstr>Tuzak Vaka</vt:lpstr>
      <vt:lpstr>KMY/Laboratuar</vt:lpstr>
      <vt:lpstr>Değerlendirme ve Tanı</vt:lpstr>
      <vt:lpstr>Değerlendirme ve Tanı</vt:lpstr>
      <vt:lpstr>Vaka </vt:lpstr>
      <vt:lpstr> KMD</vt:lpstr>
      <vt:lpstr>Bu hastada olası sekonder osteoporoz nedenlerini araştırmalı mıdır?</vt:lpstr>
      <vt:lpstr>Evet</vt:lpstr>
      <vt:lpstr>Sekonder osteoporoz incelemesinin bir parçası olarak hangi araştırmaların yapılması gerekiyor</vt:lpstr>
      <vt:lpstr>Laboratuar</vt:lpstr>
      <vt:lpstr>Vaka 2  için  olası osteoporoz etiyolojisi nedir?</vt:lpstr>
      <vt:lpstr>Bu hastada osteoporoz/düşük kemik kütlesi etiyolojisi multifaktöryeldir  </vt:lpstr>
      <vt:lpstr>Vaka </vt:lpstr>
      <vt:lpstr>Son başvurusundaki KMY</vt:lpstr>
      <vt:lpstr>Laboratuar değerleri </vt:lpstr>
      <vt:lpstr>Asemptomatik bir erkekte osteoporoz için ne zaman araştırma yapmalısınız</vt:lpstr>
      <vt:lpstr>Yaş</vt:lpstr>
      <vt:lpstr>PowerPoint Sunusu</vt:lpstr>
      <vt:lpstr>Erkeklerde KMD testi endikasyonu</vt:lpstr>
      <vt:lpstr>Risk altındaki popülasyonda kemik kaybı ve kırılması nasıl önlenebilir?</vt:lpstr>
      <vt:lpstr>Yaşam tarzı/Risk faktörleri/Replasman</vt:lpstr>
      <vt:lpstr>Teşhis doğrulandıktan sonra sekonder osteoporozu nasıl tedavi edelim?</vt:lpstr>
      <vt:lpstr>Antiresorbtif</vt:lpstr>
      <vt:lpstr>Bisfosfonat tedavisinin yan etkileri ve kontrendikasyonları </vt:lpstr>
      <vt:lpstr>Vaka </vt:lpstr>
      <vt:lpstr> Laboratuar</vt:lpstr>
      <vt:lpstr>  KMD</vt:lpstr>
      <vt:lpstr>PowerPoint Sunusu</vt:lpstr>
      <vt:lpstr>Primer hiperparatiroidizmden ne zaman şüphelenmeliyiz?</vt:lpstr>
      <vt:lpstr>PHPT</vt:lpstr>
      <vt:lpstr>PHPT</vt:lpstr>
      <vt:lpstr>PHPT Tedavi</vt:lpstr>
      <vt:lpstr>Vaka </vt:lpstr>
      <vt:lpstr>Laboratuar</vt:lpstr>
      <vt:lpstr>KMD</vt:lpstr>
      <vt:lpstr>PowerPoint Sunusu</vt:lpstr>
      <vt:lpstr>Vaka </vt:lpstr>
      <vt:lpstr>…</vt:lpstr>
      <vt:lpstr>Mayıs  2022 Endokrinoloji başvurusunda</vt:lpstr>
      <vt:lpstr>Eylül 2022 de  Endokrinoloji kontrolünde </vt:lpstr>
      <vt:lpstr>Sekonder Osteoporoza neden olan ilaçlar</vt:lpstr>
      <vt:lpstr>30.9 2022 tarihli Endokrinoloji kontrolünde </vt:lpstr>
      <vt:lpstr>Vaka 6  ile ilgili sorular</vt:lpstr>
      <vt:lpstr>Vaka 6  ile ilgili sorular</vt:lpstr>
      <vt:lpstr>Sonuç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Sekonder Osteoporoz</dc:title>
  <dc:creator>cevdet aydın</dc:creator>
  <cp:lastModifiedBy>cevdet aydın</cp:lastModifiedBy>
  <cp:revision>140</cp:revision>
  <dcterms:created xsi:type="dcterms:W3CDTF">2022-11-15T19:05:24Z</dcterms:created>
  <dcterms:modified xsi:type="dcterms:W3CDTF">2022-12-24T17:00:20Z</dcterms:modified>
</cp:coreProperties>
</file>