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sldIdLst>
    <p:sldId id="256" r:id="rId2"/>
    <p:sldId id="285" r:id="rId3"/>
    <p:sldId id="258" r:id="rId4"/>
    <p:sldId id="259" r:id="rId5"/>
    <p:sldId id="260" r:id="rId6"/>
    <p:sldId id="322" r:id="rId7"/>
    <p:sldId id="282" r:id="rId8"/>
    <p:sldId id="283" r:id="rId9"/>
    <p:sldId id="284" r:id="rId10"/>
    <p:sldId id="273" r:id="rId11"/>
    <p:sldId id="261" r:id="rId12"/>
    <p:sldId id="274" r:id="rId13"/>
    <p:sldId id="262" r:id="rId14"/>
    <p:sldId id="277" r:id="rId15"/>
    <p:sldId id="279" r:id="rId16"/>
    <p:sldId id="281" r:id="rId17"/>
    <p:sldId id="264" r:id="rId18"/>
    <p:sldId id="265" r:id="rId19"/>
    <p:sldId id="263" r:id="rId20"/>
    <p:sldId id="309" r:id="rId21"/>
    <p:sldId id="310" r:id="rId22"/>
    <p:sldId id="311" r:id="rId23"/>
    <p:sldId id="312" r:id="rId24"/>
    <p:sldId id="313" r:id="rId25"/>
    <p:sldId id="303" r:id="rId26"/>
    <p:sldId id="304" r:id="rId27"/>
    <p:sldId id="305" r:id="rId28"/>
    <p:sldId id="307" r:id="rId29"/>
    <p:sldId id="308" r:id="rId30"/>
    <p:sldId id="314" r:id="rId31"/>
    <p:sldId id="315" r:id="rId32"/>
    <p:sldId id="320" r:id="rId33"/>
    <p:sldId id="323" r:id="rId34"/>
    <p:sldId id="287" r:id="rId35"/>
    <p:sldId id="288" r:id="rId36"/>
    <p:sldId id="289" r:id="rId37"/>
    <p:sldId id="316" r:id="rId38"/>
    <p:sldId id="317" r:id="rId39"/>
    <p:sldId id="267" r:id="rId40"/>
    <p:sldId id="321" r:id="rId41"/>
    <p:sldId id="324" r:id="rId42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85" autoAdjust="0"/>
    <p:restoredTop sz="94660"/>
  </p:normalViewPr>
  <p:slideViewPr>
    <p:cSldViewPr>
      <p:cViewPr>
        <p:scale>
          <a:sx n="70" d="100"/>
          <a:sy n="70" d="100"/>
        </p:scale>
        <p:origin x="-1428" y="-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550DD6-408B-4EC2-BE72-1D28ACBB574A}" type="datetimeFigureOut">
              <a:rPr lang="tr-TR" smtClean="0"/>
              <a:t>14.01.2023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1739F6-2D41-4B47-B337-ECE69F4238F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39710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4D106B4-A094-497B-AD80-685B2BC71979}" type="slidenum">
              <a:rPr lang="tr-TR"/>
              <a:pPr/>
              <a:t>2</a:t>
            </a:fld>
            <a:endParaRPr lang="tr-TR"/>
          </a:p>
        </p:txBody>
      </p:sp>
      <p:sp>
        <p:nvSpPr>
          <p:cNvPr id="179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9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14.01.2023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14.01.2023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14.01.2023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14.01.2023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14.01.2023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14.01.2023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14.01.2023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14.01.2023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14.01.2023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14.01.2023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14.01.2023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t>14.01.2023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smtClean="0"/>
              <a:t>Vakalarla</a:t>
            </a:r>
            <a:br>
              <a:rPr lang="tr-TR" dirty="0" smtClean="0"/>
            </a:br>
            <a:r>
              <a:rPr lang="tr-TR" dirty="0" smtClean="0"/>
              <a:t>Acil Alt GİS Kanamalara Yaklaşım</a:t>
            </a:r>
            <a:endParaRPr lang="tr-TR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4077072"/>
            <a:ext cx="6400800" cy="1561728"/>
          </a:xfrm>
        </p:spPr>
        <p:txBody>
          <a:bodyPr>
            <a:normAutofit fontScale="92500" lnSpcReduction="20000"/>
          </a:bodyPr>
          <a:lstStyle/>
          <a:p>
            <a:r>
              <a:rPr lang="tr-TR" dirty="0" err="1" smtClean="0"/>
              <a:t>Doç.Dr.Harun</a:t>
            </a:r>
            <a:r>
              <a:rPr lang="tr-TR" dirty="0" smtClean="0"/>
              <a:t> Erdal</a:t>
            </a:r>
          </a:p>
          <a:p>
            <a:endParaRPr lang="tr-TR" sz="2400" dirty="0" smtClean="0"/>
          </a:p>
          <a:p>
            <a:r>
              <a:rPr lang="tr-TR" sz="2400" dirty="0" smtClean="0"/>
              <a:t>Ankara Etlik Şehir Hastanesi</a:t>
            </a:r>
          </a:p>
          <a:p>
            <a:r>
              <a:rPr lang="tr-TR" sz="2400" dirty="0" smtClean="0"/>
              <a:t>Gastroenteroloji Kliniği</a:t>
            </a: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3166459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GİS Kanama</a:t>
            </a:r>
            <a:endParaRPr lang="en-US" dirty="0"/>
          </a:p>
        </p:txBody>
      </p:sp>
      <p:sp>
        <p:nvSpPr>
          <p:cNvPr id="78851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552450" y="1989138"/>
            <a:ext cx="7926388" cy="596900"/>
          </a:xfrm>
        </p:spPr>
        <p:txBody>
          <a:bodyPr>
            <a:normAutofit/>
          </a:bodyPr>
          <a:lstStyle/>
          <a:p>
            <a:pPr marL="0" indent="0" algn="ctr">
              <a:lnSpc>
                <a:spcPct val="90000"/>
              </a:lnSpc>
              <a:spcBef>
                <a:spcPct val="15000"/>
              </a:spcBef>
              <a:buFontTx/>
              <a:buNone/>
            </a:pPr>
            <a:r>
              <a:rPr lang="tr-TR" sz="2600" b="1" dirty="0" smtClean="0">
                <a:latin typeface="Arial" pitchFamily="34" charset="0"/>
                <a:cs typeface="Arial" pitchFamily="34" charset="0"/>
              </a:rPr>
              <a:t>Üst GİS Kanama</a:t>
            </a:r>
            <a:endParaRPr lang="en-US" sz="2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8852" name="Rectangle 1028"/>
          <p:cNvSpPr>
            <a:spLocks noChangeArrowheads="1"/>
          </p:cNvSpPr>
          <p:nvPr/>
        </p:nvSpPr>
        <p:spPr bwMode="auto">
          <a:xfrm>
            <a:off x="552450" y="3644900"/>
            <a:ext cx="7926388" cy="59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lnSpc>
                <a:spcPct val="90000"/>
              </a:lnSpc>
              <a:spcBef>
                <a:spcPct val="15000"/>
              </a:spcBef>
              <a:buSzPct val="95000"/>
            </a:pPr>
            <a:r>
              <a:rPr lang="tr-TR" sz="2600" b="1" dirty="0" err="1">
                <a:latin typeface="Arial" charset="0"/>
              </a:rPr>
              <a:t>Treitz</a:t>
            </a:r>
            <a:r>
              <a:rPr lang="tr-TR" sz="2600" b="1" dirty="0">
                <a:latin typeface="Arial" charset="0"/>
              </a:rPr>
              <a:t> </a:t>
            </a:r>
            <a:r>
              <a:rPr lang="tr-TR" sz="2600" b="1" dirty="0" err="1" smtClean="0">
                <a:latin typeface="Arial" charset="0"/>
              </a:rPr>
              <a:t>Ligament</a:t>
            </a:r>
            <a:endParaRPr lang="en-US" sz="2600" b="1" dirty="0">
              <a:latin typeface="Arial" charset="0"/>
            </a:endParaRPr>
          </a:p>
        </p:txBody>
      </p:sp>
      <p:sp>
        <p:nvSpPr>
          <p:cNvPr id="78853" name="Rectangle 1029"/>
          <p:cNvSpPr>
            <a:spLocks noChangeArrowheads="1"/>
          </p:cNvSpPr>
          <p:nvPr/>
        </p:nvSpPr>
        <p:spPr bwMode="auto">
          <a:xfrm>
            <a:off x="552450" y="5300663"/>
            <a:ext cx="7926388" cy="59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lnSpc>
                <a:spcPct val="90000"/>
              </a:lnSpc>
              <a:spcBef>
                <a:spcPct val="15000"/>
              </a:spcBef>
              <a:buSzPct val="95000"/>
            </a:pPr>
            <a:r>
              <a:rPr lang="tr-TR" sz="2600" b="1" dirty="0" smtClean="0">
                <a:latin typeface="Arial" charset="0"/>
              </a:rPr>
              <a:t>Alt GİS Kanama</a:t>
            </a:r>
            <a:endParaRPr lang="en-US" sz="2600" b="1" dirty="0">
              <a:latin typeface="Arial" charset="0"/>
            </a:endParaRPr>
          </a:p>
        </p:txBody>
      </p:sp>
      <p:pic>
        <p:nvPicPr>
          <p:cNvPr id="78854" name="Picture 1030" descr="Eğik ok - pembex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841369">
            <a:off x="2255838" y="2195513"/>
            <a:ext cx="930275" cy="187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855" name="Picture 1031" descr="Eğik ok - pembex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841369">
            <a:off x="5926138" y="3744913"/>
            <a:ext cx="930275" cy="187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3089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>
                <a:latin typeface="Arial" pitchFamily="34" charset="0"/>
                <a:cs typeface="Arial" pitchFamily="34" charset="0"/>
              </a:rPr>
              <a:t>Alt </a:t>
            </a:r>
            <a:r>
              <a:rPr lang="tr-TR" dirty="0" err="1" smtClean="0">
                <a:latin typeface="Arial" pitchFamily="34" charset="0"/>
                <a:cs typeface="Arial" pitchFamily="34" charset="0"/>
              </a:rPr>
              <a:t>gastrointestinal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tr-TR" dirty="0">
                <a:latin typeface="Arial" pitchFamily="34" charset="0"/>
                <a:cs typeface="Arial" pitchFamily="34" charset="0"/>
              </a:rPr>
              <a:t>sistem kanaması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800" dirty="0">
                <a:latin typeface="Arial" pitchFamily="34" charset="0"/>
                <a:cs typeface="Arial" pitchFamily="34" charset="0"/>
              </a:rPr>
              <a:t>%80-85 </a:t>
            </a:r>
            <a:r>
              <a:rPr lang="tr-TR" sz="2800" dirty="0" err="1">
                <a:latin typeface="Arial" pitchFamily="34" charset="0"/>
                <a:cs typeface="Arial" pitchFamily="34" charset="0"/>
              </a:rPr>
              <a:t>spontan</a:t>
            </a:r>
            <a:r>
              <a:rPr lang="tr-TR" sz="2800" dirty="0">
                <a:latin typeface="Arial" pitchFamily="34" charset="0"/>
                <a:cs typeface="Arial" pitchFamily="34" charset="0"/>
              </a:rPr>
              <a:t> durur</a:t>
            </a:r>
          </a:p>
          <a:p>
            <a:endParaRPr lang="tr-TR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tr-TR" sz="2800" dirty="0" err="1" smtClean="0">
                <a:latin typeface="Arial" pitchFamily="34" charset="0"/>
                <a:cs typeface="Arial" pitchFamily="34" charset="0"/>
              </a:rPr>
              <a:t>Mortalite</a:t>
            </a:r>
            <a:r>
              <a:rPr lang="tr-TR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tr-TR" sz="2800" dirty="0">
                <a:latin typeface="Arial" pitchFamily="34" charset="0"/>
                <a:cs typeface="Arial" pitchFamily="34" charset="0"/>
              </a:rPr>
              <a:t>%</a:t>
            </a:r>
            <a:r>
              <a:rPr lang="tr-TR" sz="2800" dirty="0" smtClean="0">
                <a:latin typeface="Arial" pitchFamily="34" charset="0"/>
                <a:cs typeface="Arial" pitchFamily="34" charset="0"/>
              </a:rPr>
              <a:t>2-4 (yaşlılarda artar)</a:t>
            </a:r>
          </a:p>
          <a:p>
            <a:endParaRPr lang="tr-TR" sz="2800" dirty="0">
              <a:latin typeface="Arial" pitchFamily="34" charset="0"/>
              <a:cs typeface="Arial" pitchFamily="34" charset="0"/>
            </a:endParaRPr>
          </a:p>
          <a:p>
            <a:r>
              <a:rPr lang="tr-TR" sz="2800" dirty="0" err="1" smtClean="0">
                <a:latin typeface="Arial" pitchFamily="34" charset="0"/>
                <a:cs typeface="Arial" pitchFamily="34" charset="0"/>
              </a:rPr>
              <a:t>Hematokezya</a:t>
            </a:r>
            <a:r>
              <a:rPr lang="tr-TR" sz="2800" dirty="0" smtClean="0">
                <a:latin typeface="Arial" pitchFamily="34" charset="0"/>
                <a:cs typeface="Arial" pitchFamily="34" charset="0"/>
              </a:rPr>
              <a:t> ile </a:t>
            </a:r>
            <a:r>
              <a:rPr lang="tr-TR" sz="2800" dirty="0" err="1" smtClean="0">
                <a:latin typeface="Arial" pitchFamily="34" charset="0"/>
                <a:cs typeface="Arial" pitchFamily="34" charset="0"/>
              </a:rPr>
              <a:t>prezente</a:t>
            </a:r>
            <a:r>
              <a:rPr lang="tr-TR" sz="2800" dirty="0" smtClean="0">
                <a:latin typeface="Arial" pitchFamily="34" charset="0"/>
                <a:cs typeface="Arial" pitchFamily="34" charset="0"/>
              </a:rPr>
              <a:t> olur</a:t>
            </a:r>
          </a:p>
          <a:p>
            <a:pPr lvl="1"/>
            <a:r>
              <a:rPr lang="tr-TR" dirty="0" err="1" smtClean="0">
                <a:latin typeface="Arial" pitchFamily="34" charset="0"/>
                <a:cs typeface="Arial" pitchFamily="34" charset="0"/>
              </a:rPr>
              <a:t>Massif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üst GİS veya ince barsak kanamasında </a:t>
            </a:r>
            <a:r>
              <a:rPr lang="tr-TR" dirty="0" err="1" smtClean="0">
                <a:latin typeface="Arial" pitchFamily="34" charset="0"/>
                <a:cs typeface="Arial" pitchFamily="34" charset="0"/>
              </a:rPr>
              <a:t>hematokezya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olabilir!</a:t>
            </a:r>
          </a:p>
          <a:p>
            <a:pPr lvl="1"/>
            <a:r>
              <a:rPr lang="tr-TR" dirty="0" smtClean="0">
                <a:latin typeface="Arial" pitchFamily="34" charset="0"/>
                <a:cs typeface="Arial" pitchFamily="34" charset="0"/>
              </a:rPr>
              <a:t>Sağ kolon kaynaklı kanamalar </a:t>
            </a:r>
            <a:r>
              <a:rPr lang="tr-TR" dirty="0" err="1" smtClean="0">
                <a:latin typeface="Arial" pitchFamily="34" charset="0"/>
                <a:cs typeface="Arial" pitchFamily="34" charset="0"/>
              </a:rPr>
              <a:t>melena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olabilir!</a:t>
            </a:r>
          </a:p>
        </p:txBody>
      </p:sp>
    </p:spTree>
    <p:extLst>
      <p:ext uri="{BB962C8B-B14F-4D97-AF65-F5344CB8AC3E}">
        <p14:creationId xmlns:p14="http://schemas.microsoft.com/office/powerpoint/2010/main" val="1344768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056591"/>
            <a:ext cx="7200800" cy="48926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Metin kutusu 2"/>
          <p:cNvSpPr txBox="1"/>
          <p:nvPr/>
        </p:nvSpPr>
        <p:spPr>
          <a:xfrm>
            <a:off x="323529" y="6021288"/>
            <a:ext cx="85689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dirty="0" err="1"/>
              <a:t>Sleisenger</a:t>
            </a:r>
            <a:r>
              <a:rPr lang="tr-TR" sz="1400" dirty="0"/>
              <a:t> </a:t>
            </a:r>
            <a:r>
              <a:rPr lang="tr-TR" sz="1400" dirty="0" err="1"/>
              <a:t>and</a:t>
            </a:r>
            <a:r>
              <a:rPr lang="tr-TR" sz="1400" dirty="0"/>
              <a:t> </a:t>
            </a:r>
            <a:r>
              <a:rPr lang="tr-TR" sz="1400" dirty="0" err="1"/>
              <a:t>Fordtran’s</a:t>
            </a:r>
            <a:r>
              <a:rPr lang="tr-TR" sz="1400" dirty="0"/>
              <a:t> </a:t>
            </a:r>
            <a:r>
              <a:rPr lang="tr-TR" sz="1400" dirty="0" err="1"/>
              <a:t>Gastrointestinal</a:t>
            </a:r>
            <a:r>
              <a:rPr lang="tr-TR" sz="1400" dirty="0"/>
              <a:t> </a:t>
            </a:r>
            <a:r>
              <a:rPr lang="tr-TR" sz="1400" dirty="0" err="1"/>
              <a:t>and</a:t>
            </a:r>
            <a:r>
              <a:rPr lang="tr-TR" sz="1400" dirty="0"/>
              <a:t> </a:t>
            </a:r>
            <a:r>
              <a:rPr lang="tr-TR" sz="1400" dirty="0" err="1"/>
              <a:t>Liver</a:t>
            </a:r>
            <a:r>
              <a:rPr lang="tr-TR" sz="1400" dirty="0"/>
              <a:t> </a:t>
            </a:r>
            <a:r>
              <a:rPr lang="tr-TR" sz="1400" dirty="0" err="1"/>
              <a:t>disease</a:t>
            </a:r>
            <a:r>
              <a:rPr lang="tr-TR" sz="1400" dirty="0"/>
              <a:t>: </a:t>
            </a:r>
            <a:r>
              <a:rPr lang="tr-TR" sz="1400" dirty="0" err="1"/>
              <a:t>Pathophysiology</a:t>
            </a:r>
            <a:r>
              <a:rPr lang="tr-TR" sz="1400" dirty="0"/>
              <a:t>/</a:t>
            </a:r>
            <a:r>
              <a:rPr lang="tr-TR" sz="1400" dirty="0" err="1"/>
              <a:t>Diagnosis</a:t>
            </a:r>
            <a:r>
              <a:rPr lang="tr-TR" sz="1400" dirty="0"/>
              <a:t>/ Management, 9</a:t>
            </a:r>
            <a:r>
              <a:rPr lang="tr-TR" sz="1400" dirty="0" smtClean="0"/>
              <a:t> </a:t>
            </a:r>
            <a:r>
              <a:rPr lang="tr-TR" sz="1400" dirty="0" err="1"/>
              <a:t>th</a:t>
            </a:r>
            <a:r>
              <a:rPr lang="tr-TR" sz="1400" dirty="0"/>
              <a:t> </a:t>
            </a:r>
            <a:r>
              <a:rPr lang="tr-TR" sz="1400" dirty="0" smtClean="0"/>
              <a:t>Edition</a:t>
            </a:r>
            <a:endParaRPr lang="tr-TR" sz="1400" dirty="0"/>
          </a:p>
        </p:txBody>
      </p:sp>
    </p:spTree>
    <p:extLst>
      <p:ext uri="{BB962C8B-B14F-4D97-AF65-F5344CB8AC3E}">
        <p14:creationId xmlns:p14="http://schemas.microsoft.com/office/powerpoint/2010/main" val="368162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11560" y="274638"/>
            <a:ext cx="7498080" cy="778098"/>
          </a:xfrm>
        </p:spPr>
        <p:txBody>
          <a:bodyPr>
            <a:noAutofit/>
          </a:bodyPr>
          <a:lstStyle/>
          <a:p>
            <a:r>
              <a:rPr lang="tr-TR" sz="4000" dirty="0" smtClean="0">
                <a:latin typeface="Arial" pitchFamily="34" charset="0"/>
                <a:cs typeface="Arial" pitchFamily="34" charset="0"/>
              </a:rPr>
              <a:t>Akut alt </a:t>
            </a:r>
            <a:r>
              <a:rPr lang="tr-TR" sz="4000" dirty="0" err="1" smtClean="0">
                <a:latin typeface="Arial" pitchFamily="34" charset="0"/>
                <a:cs typeface="Arial" pitchFamily="34" charset="0"/>
              </a:rPr>
              <a:t>gastrointestinal</a:t>
            </a:r>
            <a:r>
              <a:rPr lang="tr-TR" sz="4000" dirty="0" smtClean="0">
                <a:latin typeface="Arial" pitchFamily="34" charset="0"/>
                <a:cs typeface="Arial" pitchFamily="34" charset="0"/>
              </a:rPr>
              <a:t> sistem kanaması nedenleri</a:t>
            </a:r>
            <a:endParaRPr lang="tr-TR" sz="4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27584" y="1268760"/>
            <a:ext cx="7498080" cy="5410200"/>
          </a:xfrm>
        </p:spPr>
        <p:txBody>
          <a:bodyPr>
            <a:noAutofit/>
          </a:bodyPr>
          <a:lstStyle/>
          <a:p>
            <a:r>
              <a:rPr lang="tr-TR" sz="2400" dirty="0" err="1" smtClean="0">
                <a:latin typeface="Arial" pitchFamily="34" charset="0"/>
                <a:cs typeface="Arial" pitchFamily="34" charset="0"/>
              </a:rPr>
              <a:t>Hemoroidler</a:t>
            </a:r>
            <a:endParaRPr lang="tr-TR" sz="2400" dirty="0">
              <a:latin typeface="Arial" pitchFamily="34" charset="0"/>
              <a:cs typeface="Arial" pitchFamily="34" charset="0"/>
            </a:endParaRPr>
          </a:p>
          <a:p>
            <a:r>
              <a:rPr lang="tr-TR" sz="2400" dirty="0" smtClean="0">
                <a:latin typeface="Arial" pitchFamily="34" charset="0"/>
                <a:cs typeface="Arial" pitchFamily="34" charset="0"/>
              </a:rPr>
              <a:t>Anal </a:t>
            </a:r>
            <a:r>
              <a:rPr lang="tr-TR" sz="2400" dirty="0" err="1" smtClean="0">
                <a:latin typeface="Arial" pitchFamily="34" charset="0"/>
                <a:cs typeface="Arial" pitchFamily="34" charset="0"/>
              </a:rPr>
              <a:t>fissur</a:t>
            </a:r>
            <a:r>
              <a:rPr lang="tr-TR" sz="24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tr-TR" sz="2400" dirty="0" err="1" smtClean="0">
                <a:latin typeface="Arial" pitchFamily="34" charset="0"/>
                <a:cs typeface="Arial" pitchFamily="34" charset="0"/>
              </a:rPr>
              <a:t>Kolorektal</a:t>
            </a:r>
            <a:r>
              <a:rPr lang="tr-TR" sz="2400" dirty="0" smtClean="0">
                <a:latin typeface="Arial" pitchFamily="34" charset="0"/>
                <a:cs typeface="Arial" pitchFamily="34" charset="0"/>
              </a:rPr>
              <a:t> polipler</a:t>
            </a:r>
          </a:p>
          <a:p>
            <a:r>
              <a:rPr lang="tr-TR" sz="2400" dirty="0" err="1" smtClean="0">
                <a:latin typeface="Arial" pitchFamily="34" charset="0"/>
                <a:cs typeface="Arial" pitchFamily="34" charset="0"/>
              </a:rPr>
              <a:t>Kolorektal</a:t>
            </a:r>
            <a:r>
              <a:rPr lang="tr-TR" sz="2400" dirty="0" smtClean="0">
                <a:latin typeface="Arial" pitchFamily="34" charset="0"/>
                <a:cs typeface="Arial" pitchFamily="34" charset="0"/>
              </a:rPr>
              <a:t> kanser</a:t>
            </a:r>
          </a:p>
          <a:p>
            <a:r>
              <a:rPr lang="tr-TR" sz="2400" dirty="0" err="1" smtClean="0">
                <a:latin typeface="Arial" pitchFamily="34" charset="0"/>
                <a:cs typeface="Arial" pitchFamily="34" charset="0"/>
              </a:rPr>
              <a:t>Ülseratif</a:t>
            </a:r>
            <a:r>
              <a:rPr lang="tr-TR" sz="2400" dirty="0" smtClean="0">
                <a:latin typeface="Arial" pitchFamily="34" charset="0"/>
                <a:cs typeface="Arial" pitchFamily="34" charset="0"/>
              </a:rPr>
              <a:t> kolit &gt; </a:t>
            </a:r>
            <a:r>
              <a:rPr lang="tr-TR" sz="2400" dirty="0" err="1" smtClean="0">
                <a:latin typeface="Arial" pitchFamily="34" charset="0"/>
                <a:cs typeface="Arial" pitchFamily="34" charset="0"/>
              </a:rPr>
              <a:t>Crohn’s</a:t>
            </a:r>
            <a:r>
              <a:rPr lang="tr-TR" sz="2400" dirty="0" smtClean="0">
                <a:latin typeface="Arial" pitchFamily="34" charset="0"/>
                <a:cs typeface="Arial" pitchFamily="34" charset="0"/>
              </a:rPr>
              <a:t> koliti</a:t>
            </a:r>
          </a:p>
          <a:p>
            <a:r>
              <a:rPr lang="tr-TR" sz="2400" dirty="0" err="1" smtClean="0">
                <a:latin typeface="Arial" pitchFamily="34" charset="0"/>
                <a:cs typeface="Arial" pitchFamily="34" charset="0"/>
              </a:rPr>
              <a:t>Rektal</a:t>
            </a:r>
            <a:r>
              <a:rPr lang="tr-T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tr-TR" sz="2400" dirty="0" err="1" smtClean="0">
                <a:latin typeface="Arial" pitchFamily="34" charset="0"/>
                <a:cs typeface="Arial" pitchFamily="34" charset="0"/>
              </a:rPr>
              <a:t>prolapsus</a:t>
            </a:r>
            <a:endParaRPr lang="tr-TR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tr-TR" sz="2400" dirty="0" err="1" smtClean="0">
                <a:latin typeface="Arial" pitchFamily="34" charset="0"/>
                <a:cs typeface="Arial" pitchFamily="34" charset="0"/>
              </a:rPr>
              <a:t>Divertiküler</a:t>
            </a:r>
            <a:r>
              <a:rPr lang="tr-TR" sz="2400" dirty="0" smtClean="0">
                <a:latin typeface="Arial" pitchFamily="34" charset="0"/>
                <a:cs typeface="Arial" pitchFamily="34" charset="0"/>
              </a:rPr>
              <a:t> hastalık</a:t>
            </a:r>
          </a:p>
          <a:p>
            <a:r>
              <a:rPr lang="tr-TR" sz="2400" dirty="0" err="1" smtClean="0">
                <a:latin typeface="Arial" pitchFamily="34" charset="0"/>
                <a:cs typeface="Arial" pitchFamily="34" charset="0"/>
              </a:rPr>
              <a:t>Anjiodisplazi</a:t>
            </a:r>
            <a:endParaRPr lang="tr-TR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tr-TR" sz="2400" dirty="0" err="1" smtClean="0">
                <a:latin typeface="Arial" pitchFamily="34" charset="0"/>
                <a:cs typeface="Arial" pitchFamily="34" charset="0"/>
              </a:rPr>
              <a:t>İskemik</a:t>
            </a:r>
            <a:r>
              <a:rPr lang="tr-TR" sz="2400" dirty="0" smtClean="0">
                <a:latin typeface="Arial" pitchFamily="34" charset="0"/>
                <a:cs typeface="Arial" pitchFamily="34" charset="0"/>
              </a:rPr>
              <a:t> kolit</a:t>
            </a:r>
          </a:p>
          <a:p>
            <a:r>
              <a:rPr lang="tr-TR" sz="2400" dirty="0" err="1" smtClean="0">
                <a:latin typeface="Arial" pitchFamily="34" charset="0"/>
                <a:cs typeface="Arial" pitchFamily="34" charset="0"/>
              </a:rPr>
              <a:t>Soliter</a:t>
            </a:r>
            <a:r>
              <a:rPr lang="tr-T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tr-TR" sz="2400" dirty="0" err="1" smtClean="0">
                <a:latin typeface="Arial" pitchFamily="34" charset="0"/>
                <a:cs typeface="Arial" pitchFamily="34" charset="0"/>
              </a:rPr>
              <a:t>rektal</a:t>
            </a:r>
            <a:r>
              <a:rPr lang="tr-TR" sz="2400" dirty="0" smtClean="0">
                <a:latin typeface="Arial" pitchFamily="34" charset="0"/>
                <a:cs typeface="Arial" pitchFamily="34" charset="0"/>
              </a:rPr>
              <a:t> ülser </a:t>
            </a:r>
          </a:p>
          <a:p>
            <a:r>
              <a:rPr lang="tr-TR" sz="2400" dirty="0" err="1" smtClean="0">
                <a:latin typeface="Arial" pitchFamily="34" charset="0"/>
                <a:cs typeface="Arial" pitchFamily="34" charset="0"/>
              </a:rPr>
              <a:t>Vaskülit</a:t>
            </a:r>
            <a:endParaRPr lang="tr-TR" sz="2400" dirty="0" smtClean="0">
              <a:latin typeface="Arial" pitchFamily="34" charset="0"/>
              <a:cs typeface="Arial" pitchFamily="34" charset="0"/>
            </a:endParaRPr>
          </a:p>
          <a:p>
            <a:endParaRPr lang="tr-TR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3653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394716"/>
            <a:ext cx="5400600" cy="54183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Metin kutusu 1"/>
          <p:cNvSpPr txBox="1"/>
          <p:nvPr/>
        </p:nvSpPr>
        <p:spPr>
          <a:xfrm>
            <a:off x="323529" y="6021288"/>
            <a:ext cx="85689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dirty="0" err="1"/>
              <a:t>Sleisenger</a:t>
            </a:r>
            <a:r>
              <a:rPr lang="tr-TR" sz="1400" dirty="0"/>
              <a:t> </a:t>
            </a:r>
            <a:r>
              <a:rPr lang="tr-TR" sz="1400" dirty="0" err="1"/>
              <a:t>and</a:t>
            </a:r>
            <a:r>
              <a:rPr lang="tr-TR" sz="1400" dirty="0"/>
              <a:t> </a:t>
            </a:r>
            <a:r>
              <a:rPr lang="tr-TR" sz="1400" dirty="0" err="1"/>
              <a:t>Fordtran’s</a:t>
            </a:r>
            <a:r>
              <a:rPr lang="tr-TR" sz="1400" dirty="0"/>
              <a:t> </a:t>
            </a:r>
            <a:r>
              <a:rPr lang="tr-TR" sz="1400" dirty="0" err="1"/>
              <a:t>Gastrointestinal</a:t>
            </a:r>
            <a:r>
              <a:rPr lang="tr-TR" sz="1400" dirty="0"/>
              <a:t> </a:t>
            </a:r>
            <a:r>
              <a:rPr lang="tr-TR" sz="1400" dirty="0" err="1"/>
              <a:t>and</a:t>
            </a:r>
            <a:r>
              <a:rPr lang="tr-TR" sz="1400" dirty="0"/>
              <a:t> </a:t>
            </a:r>
            <a:r>
              <a:rPr lang="tr-TR" sz="1400" dirty="0" err="1"/>
              <a:t>Liver</a:t>
            </a:r>
            <a:r>
              <a:rPr lang="tr-TR" sz="1400" dirty="0"/>
              <a:t> </a:t>
            </a:r>
            <a:r>
              <a:rPr lang="tr-TR" sz="1400" dirty="0" err="1"/>
              <a:t>disease</a:t>
            </a:r>
            <a:r>
              <a:rPr lang="tr-TR" sz="1400" dirty="0"/>
              <a:t>: </a:t>
            </a:r>
            <a:r>
              <a:rPr lang="tr-TR" sz="1400" dirty="0" err="1"/>
              <a:t>Pathophysiology</a:t>
            </a:r>
            <a:r>
              <a:rPr lang="tr-TR" sz="1400" dirty="0"/>
              <a:t>/</a:t>
            </a:r>
            <a:r>
              <a:rPr lang="tr-TR" sz="1400" dirty="0" err="1"/>
              <a:t>Diagnosis</a:t>
            </a:r>
            <a:r>
              <a:rPr lang="tr-TR" sz="1400" dirty="0"/>
              <a:t>/ Management, 9</a:t>
            </a:r>
            <a:r>
              <a:rPr lang="tr-TR" sz="1400" dirty="0" smtClean="0"/>
              <a:t> </a:t>
            </a:r>
            <a:r>
              <a:rPr lang="tr-TR" sz="1400" dirty="0" err="1"/>
              <a:t>th</a:t>
            </a:r>
            <a:r>
              <a:rPr lang="tr-TR" sz="1400" dirty="0"/>
              <a:t> </a:t>
            </a:r>
            <a:r>
              <a:rPr lang="tr-TR" sz="1400" dirty="0" smtClean="0"/>
              <a:t>Edition</a:t>
            </a:r>
            <a:endParaRPr lang="tr-TR" sz="1400" dirty="0"/>
          </a:p>
        </p:txBody>
      </p:sp>
    </p:spTree>
    <p:extLst>
      <p:ext uri="{BB962C8B-B14F-4D97-AF65-F5344CB8AC3E}">
        <p14:creationId xmlns:p14="http://schemas.microsoft.com/office/powerpoint/2010/main" val="1456057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dirty="0" err="1" smtClean="0">
                <a:latin typeface="Arial" pitchFamily="34" charset="0"/>
                <a:cs typeface="Arial" pitchFamily="34" charset="0"/>
              </a:rPr>
              <a:t>Anamnez</a:t>
            </a:r>
            <a:endParaRPr lang="tr-TR" sz="4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tr-TR" dirty="0">
                <a:latin typeface="Arial" pitchFamily="34" charset="0"/>
                <a:cs typeface="Arial" pitchFamily="34" charset="0"/>
              </a:rPr>
              <a:t>A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spirin</a:t>
            </a:r>
            <a:r>
              <a:rPr lang="en-US" dirty="0">
                <a:latin typeface="Arial" pitchFamily="34" charset="0"/>
                <a:cs typeface="Arial" pitchFamily="34" charset="0"/>
              </a:rPr>
              <a:t>,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anti</a:t>
            </a:r>
            <a:r>
              <a:rPr lang="tr-TR" dirty="0" err="1" smtClean="0">
                <a:latin typeface="Arial" pitchFamily="34" charset="0"/>
                <a:cs typeface="Arial" pitchFamily="34" charset="0"/>
              </a:rPr>
              <a:t>koagülan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,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>
                <a:latin typeface="Arial" pitchFamily="34" charset="0"/>
                <a:cs typeface="Arial" pitchFamily="34" charset="0"/>
              </a:rPr>
              <a:t>antiplatelet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ajan kullanımı</a:t>
            </a:r>
            <a:endParaRPr lang="tr-TR" dirty="0">
              <a:latin typeface="Arial" pitchFamily="34" charset="0"/>
              <a:cs typeface="Arial" pitchFamily="34" charset="0"/>
            </a:endParaRPr>
          </a:p>
          <a:p>
            <a:pPr>
              <a:spcAft>
                <a:spcPts val="1200"/>
              </a:spcAft>
            </a:pP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pPr>
              <a:spcAft>
                <a:spcPts val="1200"/>
              </a:spcAft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Semptom ve bulgular</a:t>
            </a:r>
          </a:p>
          <a:p>
            <a:pPr lvl="1">
              <a:spcAft>
                <a:spcPts val="1200"/>
              </a:spcAft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Karın ağrısı, barsak alışkanlıklarında değişiklik</a:t>
            </a:r>
          </a:p>
          <a:p>
            <a:endParaRPr lang="tr-TR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077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dirty="0">
                <a:latin typeface="Arial" pitchFamily="34" charset="0"/>
                <a:cs typeface="Arial" pitchFamily="34" charset="0"/>
              </a:rPr>
              <a:t>Fizik muayene</a:t>
            </a:r>
          </a:p>
        </p:txBody>
      </p:sp>
      <p:sp>
        <p:nvSpPr>
          <p:cNvPr id="4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Aft>
                <a:spcPts val="600"/>
              </a:spcAft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Taşikardi</a:t>
            </a:r>
          </a:p>
          <a:p>
            <a:pPr>
              <a:spcAft>
                <a:spcPts val="600"/>
              </a:spcAft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O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r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t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ostati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k kan basıncı değişikliği </a:t>
            </a:r>
          </a:p>
          <a:p>
            <a:pPr lvl="1">
              <a:spcAft>
                <a:spcPts val="600"/>
              </a:spcAft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Orta-şiddetli kan kaybını gösterir</a:t>
            </a:r>
          </a:p>
          <a:p>
            <a:pPr>
              <a:spcAft>
                <a:spcPts val="600"/>
              </a:spcAft>
            </a:pPr>
            <a:r>
              <a:rPr lang="tr-TR" dirty="0" err="1" smtClean="0">
                <a:latin typeface="Arial" pitchFamily="34" charset="0"/>
                <a:cs typeface="Arial" pitchFamily="34" charset="0"/>
              </a:rPr>
              <a:t>Hip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ot</a:t>
            </a:r>
            <a:r>
              <a:rPr lang="tr-TR" dirty="0" err="1" smtClean="0">
                <a:latin typeface="Arial" pitchFamily="34" charset="0"/>
                <a:cs typeface="Arial" pitchFamily="34" charset="0"/>
              </a:rPr>
              <a:t>ansiyo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n </a:t>
            </a:r>
            <a:endParaRPr lang="tr-TR" dirty="0">
              <a:latin typeface="Arial" pitchFamily="34" charset="0"/>
              <a:cs typeface="Arial" pitchFamily="34" charset="0"/>
            </a:endParaRPr>
          </a:p>
          <a:p>
            <a:pPr lvl="1">
              <a:spcAft>
                <a:spcPts val="600"/>
              </a:spcAft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Hayat  tehdit eden kan kaybını gösterir</a:t>
            </a:r>
          </a:p>
          <a:p>
            <a:pPr>
              <a:spcAft>
                <a:spcPts val="600"/>
              </a:spcAft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Ciddi </a:t>
            </a:r>
            <a:r>
              <a:rPr lang="tr-TR" dirty="0" err="1" smtClean="0">
                <a:latin typeface="Arial" pitchFamily="34" charset="0"/>
                <a:cs typeface="Arial" pitchFamily="34" charset="0"/>
              </a:rPr>
              <a:t>abdominal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hassasiyet</a:t>
            </a:r>
          </a:p>
          <a:p>
            <a:pPr lvl="1">
              <a:spcAft>
                <a:spcPts val="600"/>
              </a:spcAft>
            </a:pPr>
            <a:r>
              <a:rPr lang="tr-TR" dirty="0" err="1" smtClean="0">
                <a:latin typeface="Arial" pitchFamily="34" charset="0"/>
                <a:cs typeface="Arial" pitchFamily="34" charset="0"/>
              </a:rPr>
              <a:t>Perforasyon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spcAft>
                <a:spcPts val="600"/>
              </a:spcAft>
            </a:pP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pPr>
              <a:spcAft>
                <a:spcPts val="600"/>
              </a:spcAft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Di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j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ital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re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k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tal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muayene</a:t>
            </a:r>
          </a:p>
          <a:p>
            <a:pPr marL="0" indent="0">
              <a:spcAft>
                <a:spcPts val="600"/>
              </a:spcAft>
              <a:buNone/>
            </a:pP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4297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latin typeface="Arial" pitchFamily="34" charset="0"/>
                <a:cs typeface="Arial" pitchFamily="34" charset="0"/>
              </a:rPr>
              <a:t>Fizik muayene</a:t>
            </a:r>
            <a:endParaRPr lang="tr-T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İçerik Yer Tutucusu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525963"/>
          </a:xfrm>
        </p:spPr>
        <p:txBody>
          <a:bodyPr>
            <a:noAutofit/>
          </a:bodyPr>
          <a:lstStyle/>
          <a:p>
            <a:pPr marL="82296" indent="0">
              <a:spcAft>
                <a:spcPts val="1200"/>
              </a:spcAft>
              <a:buNone/>
            </a:pPr>
            <a:r>
              <a:rPr lang="tr-TR" sz="2400" b="1" u="sng" dirty="0" err="1" smtClean="0">
                <a:latin typeface="Arial" pitchFamily="34" charset="0"/>
                <a:cs typeface="Arial" pitchFamily="34" charset="0"/>
              </a:rPr>
              <a:t>Hipovolemi</a:t>
            </a:r>
            <a:r>
              <a:rPr lang="tr-TR" sz="2400" b="1" u="sng" dirty="0" smtClean="0">
                <a:latin typeface="Arial" pitchFamily="34" charset="0"/>
                <a:cs typeface="Arial" pitchFamily="34" charset="0"/>
              </a:rPr>
              <a:t> bulguları</a:t>
            </a:r>
          </a:p>
          <a:p>
            <a:pPr>
              <a:spcAft>
                <a:spcPts val="1200"/>
              </a:spcAft>
            </a:pPr>
            <a:r>
              <a:rPr lang="tr-TR" sz="2400" dirty="0" smtClean="0">
                <a:latin typeface="Arial" pitchFamily="34" charset="0"/>
                <a:cs typeface="Arial" pitchFamily="34" charset="0"/>
              </a:rPr>
              <a:t>500 ml akut kan kaybı</a:t>
            </a:r>
          </a:p>
          <a:p>
            <a:pPr lvl="1">
              <a:spcAft>
                <a:spcPts val="1200"/>
              </a:spcAft>
            </a:pPr>
            <a:r>
              <a:rPr lang="tr-TR" sz="2000" dirty="0" err="1" smtClean="0">
                <a:latin typeface="Arial" pitchFamily="34" charset="0"/>
                <a:cs typeface="Arial" pitchFamily="34" charset="0"/>
              </a:rPr>
              <a:t>Farkedilebilen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 fiziksel değişiklikler olmaz</a:t>
            </a:r>
          </a:p>
          <a:p>
            <a:pPr>
              <a:spcAft>
                <a:spcPts val="1200"/>
              </a:spcAft>
            </a:pPr>
            <a:r>
              <a:rPr lang="tr-TR" sz="2400" dirty="0" smtClean="0">
                <a:latin typeface="Arial" pitchFamily="34" charset="0"/>
                <a:cs typeface="Arial" pitchFamily="34" charset="0"/>
              </a:rPr>
              <a:t>Hafif – orta </a:t>
            </a:r>
            <a:r>
              <a:rPr lang="tr-TR" sz="2400" dirty="0" err="1" smtClean="0">
                <a:latin typeface="Arial" pitchFamily="34" charset="0"/>
                <a:cs typeface="Arial" pitchFamily="34" charset="0"/>
              </a:rPr>
              <a:t>hipovolemi</a:t>
            </a:r>
            <a:endParaRPr lang="tr-TR" sz="2400" dirty="0" smtClean="0">
              <a:latin typeface="Arial" pitchFamily="34" charset="0"/>
              <a:cs typeface="Arial" pitchFamily="34" charset="0"/>
            </a:endParaRPr>
          </a:p>
          <a:p>
            <a:pPr lvl="1">
              <a:spcAft>
                <a:spcPts val="1200"/>
              </a:spcAft>
            </a:pPr>
            <a:r>
              <a:rPr lang="tr-TR" sz="2000" dirty="0" smtClean="0">
                <a:latin typeface="Arial" pitchFamily="34" charset="0"/>
                <a:cs typeface="Arial" pitchFamily="34" charset="0"/>
              </a:rPr>
              <a:t>İstirahat taşikardisi</a:t>
            </a:r>
          </a:p>
          <a:p>
            <a:pPr>
              <a:spcAft>
                <a:spcPts val="1200"/>
              </a:spcAft>
            </a:pPr>
            <a:r>
              <a:rPr lang="tr-TR" sz="2400" dirty="0">
                <a:latin typeface="Arial" pitchFamily="34" charset="0"/>
                <a:cs typeface="Arial" pitchFamily="34" charset="0"/>
              </a:rPr>
              <a:t>Kan </a:t>
            </a:r>
            <a:r>
              <a:rPr lang="tr-TR" sz="2400" dirty="0" err="1">
                <a:latin typeface="Arial" pitchFamily="34" charset="0"/>
                <a:cs typeface="Arial" pitchFamily="34" charset="0"/>
              </a:rPr>
              <a:t>volum</a:t>
            </a:r>
            <a:r>
              <a:rPr lang="tr-TR" sz="2400" dirty="0">
                <a:latin typeface="Arial" pitchFamily="34" charset="0"/>
                <a:cs typeface="Arial" pitchFamily="34" charset="0"/>
              </a:rPr>
              <a:t> kaybı </a:t>
            </a:r>
            <a:r>
              <a:rPr lang="tr-TR" sz="2400" dirty="0" smtClean="0">
                <a:latin typeface="Arial" pitchFamily="34" charset="0"/>
                <a:cs typeface="Arial" pitchFamily="34" charset="0"/>
              </a:rPr>
              <a:t>%15 veya 1000 ml </a:t>
            </a:r>
          </a:p>
          <a:p>
            <a:pPr lvl="1">
              <a:spcAft>
                <a:spcPts val="1200"/>
              </a:spcAft>
            </a:pPr>
            <a:r>
              <a:rPr lang="tr-TR" sz="2000" dirty="0" err="1" smtClean="0">
                <a:latin typeface="Arial" pitchFamily="34" charset="0"/>
                <a:cs typeface="Arial" pitchFamily="34" charset="0"/>
              </a:rPr>
              <a:t>Sistolik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 kan basıncında 10-20 </a:t>
            </a:r>
            <a:r>
              <a:rPr lang="tr-TR" sz="2000" dirty="0" err="1" smtClean="0">
                <a:latin typeface="Arial" pitchFamily="34" charset="0"/>
                <a:cs typeface="Arial" pitchFamily="34" charset="0"/>
              </a:rPr>
              <a:t>mmHg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tr-TR" sz="2000" dirty="0" err="1" smtClean="0">
                <a:latin typeface="Arial" pitchFamily="34" charset="0"/>
                <a:cs typeface="Arial" pitchFamily="34" charset="0"/>
              </a:rPr>
              <a:t>ortostatik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 değişiklikler ve  </a:t>
            </a:r>
            <a:r>
              <a:rPr lang="tr-TR" sz="2000" u="sng" dirty="0" smtClean="0">
                <a:latin typeface="Arial" pitchFamily="34" charset="0"/>
                <a:cs typeface="Arial" pitchFamily="34" charset="0"/>
              </a:rPr>
              <a:t>&gt;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20 atım/</a:t>
            </a:r>
            <a:r>
              <a:rPr lang="tr-TR" sz="2000" dirty="0" err="1" smtClean="0">
                <a:latin typeface="Arial" pitchFamily="34" charset="0"/>
                <a:cs typeface="Arial" pitchFamily="34" charset="0"/>
              </a:rPr>
              <a:t>dk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 nabız artışı</a:t>
            </a:r>
          </a:p>
          <a:p>
            <a:pPr>
              <a:spcAft>
                <a:spcPts val="1200"/>
              </a:spcAft>
            </a:pPr>
            <a:r>
              <a:rPr lang="tr-TR" sz="2400" dirty="0" smtClean="0">
                <a:latin typeface="Arial" pitchFamily="34" charset="0"/>
                <a:cs typeface="Arial" pitchFamily="34" charset="0"/>
              </a:rPr>
              <a:t>Kan </a:t>
            </a:r>
            <a:r>
              <a:rPr lang="tr-TR" sz="2400" dirty="0" err="1" smtClean="0">
                <a:latin typeface="Arial" pitchFamily="34" charset="0"/>
                <a:cs typeface="Arial" pitchFamily="34" charset="0"/>
              </a:rPr>
              <a:t>volum</a:t>
            </a:r>
            <a:r>
              <a:rPr lang="tr-TR" sz="2400" dirty="0" smtClean="0">
                <a:latin typeface="Arial" pitchFamily="34" charset="0"/>
                <a:cs typeface="Arial" pitchFamily="34" charset="0"/>
              </a:rPr>
              <a:t> kaybı </a:t>
            </a:r>
            <a:r>
              <a:rPr lang="tr-TR" sz="2400" u="sng" dirty="0" smtClean="0">
                <a:latin typeface="Arial" pitchFamily="34" charset="0"/>
                <a:cs typeface="Arial" pitchFamily="34" charset="0"/>
              </a:rPr>
              <a:t>&gt;</a:t>
            </a:r>
            <a:r>
              <a:rPr lang="tr-TR" sz="2400" dirty="0" smtClean="0">
                <a:latin typeface="Arial" pitchFamily="34" charset="0"/>
                <a:cs typeface="Arial" pitchFamily="34" charset="0"/>
              </a:rPr>
              <a:t>%40 veya </a:t>
            </a:r>
            <a:r>
              <a:rPr lang="tr-TR" sz="2400" u="sng" dirty="0" smtClean="0">
                <a:latin typeface="Arial" pitchFamily="34" charset="0"/>
                <a:cs typeface="Arial" pitchFamily="34" charset="0"/>
              </a:rPr>
              <a:t>&gt;</a:t>
            </a:r>
            <a:r>
              <a:rPr lang="tr-TR" sz="2400" dirty="0" smtClean="0">
                <a:latin typeface="Arial" pitchFamily="34" charset="0"/>
                <a:cs typeface="Arial" pitchFamily="34" charset="0"/>
              </a:rPr>
              <a:t>2000 ml </a:t>
            </a:r>
            <a:endParaRPr lang="tr-TR" sz="2400" dirty="0">
              <a:latin typeface="Arial" pitchFamily="34" charset="0"/>
              <a:cs typeface="Arial" pitchFamily="34" charset="0"/>
            </a:endParaRPr>
          </a:p>
          <a:p>
            <a:pPr lvl="1">
              <a:spcAft>
                <a:spcPts val="1200"/>
              </a:spcAft>
            </a:pPr>
            <a:r>
              <a:rPr lang="tr-TR" sz="2000" dirty="0" smtClean="0">
                <a:latin typeface="Arial" pitchFamily="34" charset="0"/>
                <a:cs typeface="Arial" pitchFamily="34" charset="0"/>
              </a:rPr>
              <a:t>Şok/</a:t>
            </a:r>
            <a:r>
              <a:rPr lang="tr-TR" sz="2000" dirty="0" err="1" smtClean="0">
                <a:latin typeface="Arial" pitchFamily="34" charset="0"/>
                <a:cs typeface="Arial" pitchFamily="34" charset="0"/>
              </a:rPr>
              <a:t>supin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 hipotansiyon </a:t>
            </a:r>
            <a:endParaRPr lang="tr-TR" sz="2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9220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dirty="0" smtClean="0">
                <a:latin typeface="Arial" pitchFamily="34" charset="0"/>
                <a:cs typeface="Arial" pitchFamily="34" charset="0"/>
              </a:rPr>
              <a:t>Kanama yönetimi - 1</a:t>
            </a:r>
            <a:endParaRPr lang="tr-TR" sz="4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smtClean="0">
                <a:latin typeface="Arial" pitchFamily="34" charset="0"/>
                <a:cs typeface="Arial" pitchFamily="34" charset="0"/>
              </a:rPr>
              <a:t>Amaç</a:t>
            </a:r>
          </a:p>
          <a:p>
            <a:pPr lvl="1"/>
            <a:r>
              <a:rPr lang="tr-TR" sz="36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Hastanın </a:t>
            </a:r>
            <a:r>
              <a:rPr lang="tr-TR" sz="3600" b="1" dirty="0" err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resusitasyonu</a:t>
            </a:r>
            <a:endParaRPr lang="tr-TR" sz="3600" b="1" dirty="0" smtClean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pPr lvl="1"/>
            <a:r>
              <a:rPr lang="tr-TR" dirty="0" smtClean="0">
                <a:latin typeface="Arial" pitchFamily="34" charset="0"/>
                <a:cs typeface="Arial" pitchFamily="34" charset="0"/>
              </a:rPr>
              <a:t>Kanamanın durdurulması</a:t>
            </a:r>
          </a:p>
          <a:p>
            <a:pPr lvl="1"/>
            <a:r>
              <a:rPr lang="tr-TR" dirty="0" smtClean="0">
                <a:latin typeface="Arial" pitchFamily="34" charset="0"/>
                <a:cs typeface="Arial" pitchFamily="34" charset="0"/>
              </a:rPr>
              <a:t>Tekrar kanamanın önlenmesi</a:t>
            </a:r>
            <a:endParaRPr lang="tr-TR" b="1" dirty="0" smtClean="0">
              <a:latin typeface="Arial" pitchFamily="34" charset="0"/>
              <a:cs typeface="Arial" pitchFamily="34" charset="0"/>
            </a:endParaRPr>
          </a:p>
          <a:p>
            <a:endParaRPr lang="tr-TR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4893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dirty="0">
                <a:latin typeface="Arial" pitchFamily="34" charset="0"/>
                <a:cs typeface="Arial" pitchFamily="34" charset="0"/>
              </a:rPr>
              <a:t>Kanama yönetimi - 2</a:t>
            </a:r>
            <a:endParaRPr lang="tr-TR" sz="40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tr-TR" sz="2400" dirty="0">
                <a:latin typeface="Arial" pitchFamily="34" charset="0"/>
                <a:cs typeface="Arial" pitchFamily="34" charset="0"/>
              </a:rPr>
              <a:t>İlk </a:t>
            </a:r>
            <a:r>
              <a:rPr lang="tr-TR" sz="2400" dirty="0" err="1" smtClean="0">
                <a:latin typeface="Arial" pitchFamily="34" charset="0"/>
                <a:cs typeface="Arial" pitchFamily="34" charset="0"/>
              </a:rPr>
              <a:t>resüsitasyon</a:t>
            </a:r>
            <a:endParaRPr lang="tr-TR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tr-TR" sz="2400" dirty="0" smtClean="0">
                <a:latin typeface="Arial" pitchFamily="34" charset="0"/>
                <a:cs typeface="Arial" pitchFamily="34" charset="0"/>
              </a:rPr>
              <a:t>İlk muayene</a:t>
            </a:r>
          </a:p>
          <a:p>
            <a:r>
              <a:rPr lang="tr-TR" sz="2400" dirty="0" smtClean="0">
                <a:latin typeface="Arial" pitchFamily="34" charset="0"/>
                <a:cs typeface="Arial" pitchFamily="34" charset="0"/>
              </a:rPr>
              <a:t>CBC</a:t>
            </a:r>
            <a:r>
              <a:rPr lang="tr-TR" sz="2400" dirty="0">
                <a:latin typeface="Arial" pitchFamily="34" charset="0"/>
                <a:cs typeface="Arial" pitchFamily="34" charset="0"/>
              </a:rPr>
              <a:t>, böbrek ve karaciğer fonksiyonu, pıhtılaşma durumu için kanları kontrol </a:t>
            </a:r>
            <a:r>
              <a:rPr lang="tr-TR" sz="2400" dirty="0" smtClean="0">
                <a:latin typeface="Arial" pitchFamily="34" charset="0"/>
                <a:cs typeface="Arial" pitchFamily="34" charset="0"/>
              </a:rPr>
              <a:t>edin</a:t>
            </a:r>
          </a:p>
          <a:p>
            <a:r>
              <a:rPr lang="tr-TR" sz="2400" dirty="0" smtClean="0">
                <a:latin typeface="Arial" pitchFamily="34" charset="0"/>
                <a:cs typeface="Arial" pitchFamily="34" charset="0"/>
              </a:rPr>
              <a:t>Eğer </a:t>
            </a:r>
            <a:r>
              <a:rPr lang="tr-TR" sz="2400" dirty="0">
                <a:latin typeface="Arial" pitchFamily="34" charset="0"/>
                <a:cs typeface="Arial" pitchFamily="34" charset="0"/>
              </a:rPr>
              <a:t>majör kan kaybı </a:t>
            </a:r>
            <a:r>
              <a:rPr lang="tr-TR" sz="2400" dirty="0" err="1">
                <a:latin typeface="Arial" pitchFamily="34" charset="0"/>
                <a:cs typeface="Arial" pitchFamily="34" charset="0"/>
              </a:rPr>
              <a:t>cross-match</a:t>
            </a:r>
            <a:r>
              <a:rPr lang="tr-TR" sz="2400" dirty="0">
                <a:latin typeface="Arial" pitchFamily="34" charset="0"/>
                <a:cs typeface="Arial" pitchFamily="34" charset="0"/>
              </a:rPr>
              <a:t> kan ise; Değilse, gruplandırın ve </a:t>
            </a:r>
            <a:r>
              <a:rPr lang="tr-TR" sz="2400" dirty="0" smtClean="0">
                <a:latin typeface="Arial" pitchFamily="34" charset="0"/>
                <a:cs typeface="Arial" pitchFamily="34" charset="0"/>
              </a:rPr>
              <a:t>kanı rezerve edin</a:t>
            </a:r>
          </a:p>
        </p:txBody>
      </p:sp>
    </p:spTree>
    <p:extLst>
      <p:ext uri="{BB962C8B-B14F-4D97-AF65-F5344CB8AC3E}">
        <p14:creationId xmlns:p14="http://schemas.microsoft.com/office/powerpoint/2010/main" val="330945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dirty="0">
                <a:latin typeface="Arial" pitchFamily="34" charset="0"/>
                <a:cs typeface="Arial" pitchFamily="34" charset="0"/>
              </a:rPr>
              <a:t>Kanama yönetimi - 3</a:t>
            </a:r>
            <a:endParaRPr lang="tr-TR" sz="4000" dirty="0"/>
          </a:p>
        </p:txBody>
      </p:sp>
      <p:sp>
        <p:nvSpPr>
          <p:cNvPr id="4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Aft>
                <a:spcPts val="1200"/>
              </a:spcAft>
            </a:pPr>
            <a:r>
              <a:rPr lang="tr-TR" sz="33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İlk yaklaşım: </a:t>
            </a:r>
            <a:r>
              <a:rPr lang="tr-TR" sz="3300" b="1" dirty="0" err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Resusitasyon</a:t>
            </a:r>
            <a:endParaRPr lang="tr-TR" sz="3300" b="1" dirty="0" smtClean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pPr>
              <a:spcAft>
                <a:spcPts val="1200"/>
              </a:spcAft>
            </a:pPr>
            <a:r>
              <a:rPr lang="tr-TR" sz="2400" dirty="0" err="1" smtClean="0">
                <a:latin typeface="Arial" pitchFamily="34" charset="0"/>
                <a:cs typeface="Arial" pitchFamily="34" charset="0"/>
              </a:rPr>
              <a:t>Intravenöz</a:t>
            </a:r>
            <a:r>
              <a:rPr lang="tr-TR" sz="2400" dirty="0" smtClean="0">
                <a:latin typeface="Arial" pitchFamily="34" charset="0"/>
                <a:cs typeface="Arial" pitchFamily="34" charset="0"/>
              </a:rPr>
              <a:t> giriş yolu: Geniş </a:t>
            </a:r>
            <a:r>
              <a:rPr lang="tr-TR" sz="2400" dirty="0" err="1" smtClean="0">
                <a:latin typeface="Arial" pitchFamily="34" charset="0"/>
                <a:cs typeface="Arial" pitchFamily="34" charset="0"/>
              </a:rPr>
              <a:t>lümenli</a:t>
            </a:r>
            <a:r>
              <a:rPr lang="tr-TR" sz="2400" dirty="0" smtClean="0">
                <a:latin typeface="Arial" pitchFamily="34" charset="0"/>
                <a:cs typeface="Arial" pitchFamily="34" charset="0"/>
              </a:rPr>
              <a:t> iki IV damar yolu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tr-TR" sz="2400" u="sng" dirty="0" smtClean="0">
                <a:latin typeface="Arial" pitchFamily="34" charset="0"/>
                <a:cs typeface="Arial" pitchFamily="34" charset="0"/>
              </a:rPr>
              <a:t>&gt;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16 gauge</a:t>
            </a:r>
            <a:r>
              <a:rPr lang="tr-TR" sz="2400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pPr>
              <a:spcAft>
                <a:spcPts val="1200"/>
              </a:spcAft>
            </a:pPr>
            <a:r>
              <a:rPr lang="tr-TR" sz="2400" dirty="0" smtClean="0">
                <a:latin typeface="Arial" pitchFamily="34" charset="0"/>
                <a:cs typeface="Arial" pitchFamily="34" charset="0"/>
              </a:rPr>
              <a:t>IV </a:t>
            </a:r>
            <a:r>
              <a:rPr lang="tr-TR" sz="2400" dirty="0" err="1" smtClean="0">
                <a:latin typeface="Arial" pitchFamily="34" charset="0"/>
                <a:cs typeface="Arial" pitchFamily="34" charset="0"/>
              </a:rPr>
              <a:t>Hidrasyon</a:t>
            </a:r>
            <a:endParaRPr lang="tr-TR" sz="2400" dirty="0" smtClean="0">
              <a:latin typeface="Arial" pitchFamily="34" charset="0"/>
              <a:cs typeface="Arial" pitchFamily="34" charset="0"/>
            </a:endParaRPr>
          </a:p>
          <a:p>
            <a:pPr lvl="1">
              <a:spcAft>
                <a:spcPts val="1200"/>
              </a:spcAft>
            </a:pPr>
            <a:r>
              <a:rPr lang="tr-TR" sz="2400" dirty="0" smtClean="0">
                <a:latin typeface="Arial" pitchFamily="34" charset="0"/>
                <a:cs typeface="Arial" pitchFamily="34" charset="0"/>
              </a:rPr>
              <a:t>Eğer </a:t>
            </a:r>
            <a:r>
              <a:rPr lang="tr-TR" sz="2400" dirty="0" err="1">
                <a:latin typeface="Arial" pitchFamily="34" charset="0"/>
                <a:cs typeface="Arial" pitchFamily="34" charset="0"/>
              </a:rPr>
              <a:t>hipotansif</a:t>
            </a:r>
            <a:r>
              <a:rPr lang="tr-TR" sz="2400" dirty="0">
                <a:latin typeface="Arial" pitchFamily="34" charset="0"/>
                <a:cs typeface="Arial" pitchFamily="34" charset="0"/>
              </a:rPr>
              <a:t> veya </a:t>
            </a:r>
            <a:r>
              <a:rPr lang="tr-TR" sz="2400" dirty="0" err="1" smtClean="0">
                <a:latin typeface="Arial" pitchFamily="34" charset="0"/>
                <a:cs typeface="Arial" pitchFamily="34" charset="0"/>
              </a:rPr>
              <a:t>taşikardik</a:t>
            </a:r>
            <a:r>
              <a:rPr lang="tr-TR" sz="2400" dirty="0" smtClean="0">
                <a:latin typeface="Arial" pitchFamily="34" charset="0"/>
                <a:cs typeface="Arial" pitchFamily="34" charset="0"/>
              </a:rPr>
              <a:t> ise </a:t>
            </a:r>
            <a:r>
              <a:rPr lang="tr-TR" sz="2400" b="1" dirty="0" err="1" smtClean="0">
                <a:latin typeface="Arial" pitchFamily="34" charset="0"/>
                <a:cs typeface="Arial" pitchFamily="34" charset="0"/>
              </a:rPr>
              <a:t>Kolloid</a:t>
            </a:r>
            <a:r>
              <a:rPr lang="tr-TR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tr-TR" sz="2400" b="1" dirty="0" err="1" smtClean="0">
                <a:latin typeface="Arial" pitchFamily="34" charset="0"/>
                <a:cs typeface="Arial" pitchFamily="34" charset="0"/>
              </a:rPr>
              <a:t>replasmanı</a:t>
            </a:r>
            <a:r>
              <a:rPr lang="tr-TR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tr-TR" sz="24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tr-TR" sz="2400" dirty="0" err="1" smtClean="0">
                <a:latin typeface="Arial" pitchFamily="34" charset="0"/>
                <a:cs typeface="Arial" pitchFamily="34" charset="0"/>
              </a:rPr>
              <a:t>kristalloid</a:t>
            </a:r>
            <a:r>
              <a:rPr lang="tr-TR" sz="2400" dirty="0" smtClean="0">
                <a:latin typeface="Arial" pitchFamily="34" charset="0"/>
                <a:cs typeface="Arial" pitchFamily="34" charset="0"/>
              </a:rPr>
              <a:t> 0.9</a:t>
            </a:r>
            <a:r>
              <a:rPr lang="tr-TR" sz="2400" dirty="0">
                <a:latin typeface="Arial" pitchFamily="34" charset="0"/>
                <a:cs typeface="Arial" pitchFamily="34" charset="0"/>
              </a:rPr>
              <a:t>% </a:t>
            </a:r>
            <a:r>
              <a:rPr lang="tr-TR" sz="2400" dirty="0" err="1">
                <a:latin typeface="Arial" pitchFamily="34" charset="0"/>
                <a:cs typeface="Arial" pitchFamily="34" charset="0"/>
              </a:rPr>
              <a:t>NaCl</a:t>
            </a:r>
            <a:r>
              <a:rPr lang="tr-TR" sz="2400" dirty="0">
                <a:latin typeface="Arial" pitchFamily="34" charset="0"/>
                <a:cs typeface="Arial" pitchFamily="34" charset="0"/>
              </a:rPr>
              <a:t>/</a:t>
            </a:r>
            <a:r>
              <a:rPr lang="tr-TR" sz="2400" dirty="0" err="1">
                <a:latin typeface="Arial" pitchFamily="34" charset="0"/>
                <a:cs typeface="Arial" pitchFamily="34" charset="0"/>
              </a:rPr>
              <a:t>Ringer's</a:t>
            </a:r>
            <a:r>
              <a:rPr lang="tr-TR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tr-TR" sz="2400" dirty="0" err="1" smtClean="0">
                <a:latin typeface="Arial" pitchFamily="34" charset="0"/>
                <a:cs typeface="Arial" pitchFamily="34" charset="0"/>
              </a:rPr>
              <a:t>Lactate</a:t>
            </a:r>
            <a:r>
              <a:rPr lang="tr-TR" sz="2400" dirty="0" smtClean="0">
                <a:latin typeface="Arial" pitchFamily="34" charset="0"/>
                <a:cs typeface="Arial" pitchFamily="34" charset="0"/>
              </a:rPr>
              <a:t> göre tercihen) </a:t>
            </a:r>
          </a:p>
          <a:p>
            <a:pPr>
              <a:spcAft>
                <a:spcPts val="1200"/>
              </a:spcAft>
            </a:pPr>
            <a:r>
              <a:rPr lang="tr-TR" sz="2400" dirty="0" smtClean="0">
                <a:latin typeface="Arial" pitchFamily="34" charset="0"/>
                <a:cs typeface="Arial" pitchFamily="34" charset="0"/>
              </a:rPr>
              <a:t>Nazal Oksijen</a:t>
            </a:r>
          </a:p>
          <a:p>
            <a:pPr>
              <a:spcAft>
                <a:spcPts val="1200"/>
              </a:spcAft>
            </a:pPr>
            <a:r>
              <a:rPr lang="tr-TR" sz="2400" dirty="0" smtClean="0">
                <a:latin typeface="Arial" pitchFamily="34" charset="0"/>
                <a:cs typeface="Arial" pitchFamily="34" charset="0"/>
              </a:rPr>
              <a:t>Oral alımın kesilmesi (endoskopiye kadar)</a:t>
            </a:r>
          </a:p>
          <a:p>
            <a:pPr>
              <a:spcAft>
                <a:spcPts val="1200"/>
              </a:spcAft>
            </a:pPr>
            <a:r>
              <a:rPr lang="tr-TR" sz="2400" dirty="0" err="1" smtClean="0">
                <a:latin typeface="Arial" pitchFamily="34" charset="0"/>
                <a:cs typeface="Arial" pitchFamily="34" charset="0"/>
              </a:rPr>
              <a:t>Monitörizasyon</a:t>
            </a:r>
            <a:r>
              <a:rPr lang="tr-TR" sz="2400" dirty="0" smtClean="0">
                <a:latin typeface="Arial" pitchFamily="34" charset="0"/>
                <a:cs typeface="Arial" pitchFamily="34" charset="0"/>
              </a:rPr>
              <a:t> (kalp hızı, kan basıncı vs.)</a:t>
            </a:r>
            <a:endParaRPr lang="tr-TR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7169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dirty="0">
                <a:latin typeface="Arial" pitchFamily="34" charset="0"/>
                <a:cs typeface="Arial" pitchFamily="34" charset="0"/>
              </a:rPr>
              <a:t>Kanama yönetimi - 4</a:t>
            </a:r>
            <a:endParaRPr lang="tr-TR" sz="40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400" dirty="0">
                <a:latin typeface="Arial" pitchFamily="34" charset="0"/>
                <a:cs typeface="Arial" pitchFamily="34" charset="0"/>
              </a:rPr>
              <a:t>Alt GI Endoskopi istemi</a:t>
            </a:r>
          </a:p>
          <a:p>
            <a:pPr lvl="1"/>
            <a:r>
              <a:rPr lang="tr-TR" sz="2400" dirty="0">
                <a:latin typeface="Arial" pitchFamily="34" charset="0"/>
                <a:cs typeface="Arial" pitchFamily="34" charset="0"/>
              </a:rPr>
              <a:t>Kanama </a:t>
            </a:r>
            <a:r>
              <a:rPr lang="tr-TR" sz="2400" dirty="0" smtClean="0">
                <a:latin typeface="Arial" pitchFamily="34" charset="0"/>
                <a:cs typeface="Arial" pitchFamily="34" charset="0"/>
              </a:rPr>
              <a:t>özelliği değiştiyse </a:t>
            </a:r>
            <a:r>
              <a:rPr lang="tr-TR" sz="2400" dirty="0" err="1">
                <a:latin typeface="Arial" pitchFamily="34" charset="0"/>
                <a:cs typeface="Arial" pitchFamily="34" charset="0"/>
              </a:rPr>
              <a:t>kolonoskopi</a:t>
            </a:r>
            <a:endParaRPr lang="tr-TR" sz="2400" dirty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tr-TR" sz="2400" dirty="0">
                <a:latin typeface="Arial" pitchFamily="34" charset="0"/>
                <a:cs typeface="Arial" pitchFamily="34" charset="0"/>
              </a:rPr>
              <a:t>Taze </a:t>
            </a:r>
            <a:r>
              <a:rPr lang="tr-TR" sz="2400" dirty="0" err="1">
                <a:latin typeface="Arial" pitchFamily="34" charset="0"/>
                <a:cs typeface="Arial" pitchFamily="34" charset="0"/>
              </a:rPr>
              <a:t>rektal</a:t>
            </a:r>
            <a:r>
              <a:rPr lang="tr-TR" sz="2400" dirty="0">
                <a:latin typeface="Arial" pitchFamily="34" charset="0"/>
                <a:cs typeface="Arial" pitchFamily="34" charset="0"/>
              </a:rPr>
              <a:t> kanama varsa </a:t>
            </a:r>
            <a:r>
              <a:rPr lang="tr-TR" sz="2400" dirty="0" err="1">
                <a:latin typeface="Arial" pitchFamily="34" charset="0"/>
                <a:cs typeface="Arial" pitchFamily="34" charset="0"/>
              </a:rPr>
              <a:t>fleksibl</a:t>
            </a:r>
            <a:r>
              <a:rPr lang="tr-TR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tr-TR" sz="2400" dirty="0" err="1">
                <a:latin typeface="Arial" pitchFamily="34" charset="0"/>
                <a:cs typeface="Arial" pitchFamily="34" charset="0"/>
              </a:rPr>
              <a:t>sigmoidoskopi</a:t>
            </a:r>
            <a:endParaRPr lang="tr-TR" sz="2400" dirty="0">
              <a:latin typeface="Arial" pitchFamily="34" charset="0"/>
              <a:cs typeface="Arial" pitchFamily="34" charset="0"/>
            </a:endParaRPr>
          </a:p>
          <a:p>
            <a:endParaRPr lang="tr-TR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tr-TR" sz="2400" dirty="0" smtClean="0">
                <a:latin typeface="Arial" pitchFamily="34" charset="0"/>
                <a:cs typeface="Arial" pitchFamily="34" charset="0"/>
              </a:rPr>
              <a:t>Üst </a:t>
            </a:r>
            <a:r>
              <a:rPr lang="tr-TR" sz="2400" dirty="0">
                <a:latin typeface="Arial" pitchFamily="34" charset="0"/>
                <a:cs typeface="Arial" pitchFamily="34" charset="0"/>
              </a:rPr>
              <a:t>GI Endoskopi yalnızca büyük dolaşım </a:t>
            </a:r>
            <a:r>
              <a:rPr lang="tr-TR" sz="2400" dirty="0" err="1">
                <a:latin typeface="Arial" pitchFamily="34" charset="0"/>
                <a:cs typeface="Arial" pitchFamily="34" charset="0"/>
              </a:rPr>
              <a:t>kollapsı</a:t>
            </a:r>
            <a:r>
              <a:rPr lang="tr-TR" sz="2400" dirty="0">
                <a:latin typeface="Arial" pitchFamily="34" charset="0"/>
                <a:cs typeface="Arial" pitchFamily="34" charset="0"/>
              </a:rPr>
              <a:t> varsa </a:t>
            </a:r>
            <a:r>
              <a:rPr lang="tr-TR" sz="2400" dirty="0" smtClean="0">
                <a:latin typeface="Arial" pitchFamily="34" charset="0"/>
                <a:cs typeface="Arial" pitchFamily="34" charset="0"/>
              </a:rPr>
              <a:t>gereklidir</a:t>
            </a:r>
          </a:p>
          <a:p>
            <a:endParaRPr lang="tr-TR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tr-TR" sz="2400" dirty="0" err="1" smtClean="0">
                <a:latin typeface="Arial" pitchFamily="34" charset="0"/>
                <a:cs typeface="Arial" pitchFamily="34" charset="0"/>
              </a:rPr>
              <a:t>Mezenterik</a:t>
            </a:r>
            <a:r>
              <a:rPr lang="tr-T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tr-TR" sz="2400" dirty="0">
                <a:latin typeface="Arial" pitchFamily="34" charset="0"/>
                <a:cs typeface="Arial" pitchFamily="34" charset="0"/>
              </a:rPr>
              <a:t>anjiyografi yalnızca devam eden ağır kanama varsa gereklidir (kayıp &gt; 1 </a:t>
            </a:r>
            <a:r>
              <a:rPr lang="tr-TR" sz="2400" dirty="0" err="1">
                <a:latin typeface="Arial" pitchFamily="34" charset="0"/>
                <a:cs typeface="Arial" pitchFamily="34" charset="0"/>
              </a:rPr>
              <a:t>gHb</a:t>
            </a:r>
            <a:r>
              <a:rPr lang="tr-TR" sz="2400" dirty="0">
                <a:latin typeface="Arial" pitchFamily="34" charset="0"/>
                <a:cs typeface="Arial" pitchFamily="34" charset="0"/>
              </a:rPr>
              <a:t>/4 saat)</a:t>
            </a:r>
          </a:p>
          <a:p>
            <a:endParaRPr lang="tr-TR" sz="2400" dirty="0">
              <a:latin typeface="Arial" pitchFamily="34" charset="0"/>
              <a:cs typeface="Arial" pitchFamily="34" charset="0"/>
            </a:endParaRP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234246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dirty="0">
                <a:latin typeface="Arial" pitchFamily="34" charset="0"/>
                <a:cs typeface="Arial" pitchFamily="34" charset="0"/>
              </a:rPr>
              <a:t>Kanama yönetimi - 5</a:t>
            </a:r>
            <a:endParaRPr lang="tr-TR" sz="4000" dirty="0"/>
          </a:p>
        </p:txBody>
      </p:sp>
      <p:sp>
        <p:nvSpPr>
          <p:cNvPr id="7" name="İçerik Yer Tutucusu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525963"/>
          </a:xfrm>
        </p:spPr>
        <p:txBody>
          <a:bodyPr>
            <a:noAutofit/>
          </a:bodyPr>
          <a:lstStyle/>
          <a:p>
            <a:pPr marL="0" indent="0">
              <a:spcAft>
                <a:spcPts val="600"/>
              </a:spcAft>
              <a:buNone/>
            </a:pPr>
            <a:endParaRPr lang="tr-TR" sz="2400" dirty="0" smtClean="0">
              <a:latin typeface="Arial" pitchFamily="34" charset="0"/>
              <a:cs typeface="Arial" pitchFamily="34" charset="0"/>
            </a:endParaRPr>
          </a:p>
          <a:p>
            <a:pPr>
              <a:spcAft>
                <a:spcPts val="600"/>
              </a:spcAft>
            </a:pPr>
            <a:r>
              <a:rPr lang="tr-TR" sz="2400" dirty="0" smtClean="0">
                <a:latin typeface="Arial" pitchFamily="34" charset="0"/>
                <a:cs typeface="Arial" pitchFamily="34" charset="0"/>
              </a:rPr>
              <a:t>İlk hemoglobin genellikle hastanın başlangıç seviyesinde </a:t>
            </a:r>
          </a:p>
          <a:p>
            <a:pPr>
              <a:spcAft>
                <a:spcPts val="600"/>
              </a:spcAft>
            </a:pPr>
            <a:r>
              <a:rPr lang="tr-TR" sz="2400" dirty="0" smtClean="0">
                <a:latin typeface="Arial" pitchFamily="34" charset="0"/>
                <a:cs typeface="Arial" pitchFamily="34" charset="0"/>
              </a:rPr>
              <a:t>Zamanla (tipik olarak 24 saat veya daha fazla sonra) hemoglobin azalır (</a:t>
            </a:r>
            <a:r>
              <a:rPr lang="tr-TR" sz="2400" dirty="0" err="1" smtClean="0">
                <a:latin typeface="Arial" pitchFamily="34" charset="0"/>
                <a:cs typeface="Arial" pitchFamily="34" charset="0"/>
              </a:rPr>
              <a:t>ekstravasküler</a:t>
            </a:r>
            <a:r>
              <a:rPr lang="tr-TR" sz="2400" dirty="0" smtClean="0">
                <a:latin typeface="Arial" pitchFamily="34" charset="0"/>
                <a:cs typeface="Arial" pitchFamily="34" charset="0"/>
              </a:rPr>
              <a:t> sıvı ve </a:t>
            </a:r>
            <a:r>
              <a:rPr lang="tr-TR" sz="2400" dirty="0" err="1" smtClean="0">
                <a:latin typeface="Arial" pitchFamily="34" charset="0"/>
                <a:cs typeface="Arial" pitchFamily="34" charset="0"/>
              </a:rPr>
              <a:t>resüsitasyon</a:t>
            </a:r>
            <a:r>
              <a:rPr lang="tr-TR" sz="2400" dirty="0" smtClean="0">
                <a:latin typeface="Arial" pitchFamily="34" charset="0"/>
                <a:cs typeface="Arial" pitchFamily="34" charset="0"/>
              </a:rPr>
              <a:t> sırasında verilen sıvı ile seyreltme)</a:t>
            </a:r>
          </a:p>
          <a:p>
            <a:pPr>
              <a:spcAft>
                <a:spcPts val="600"/>
              </a:spcAft>
            </a:pPr>
            <a:r>
              <a:rPr lang="tr-TR" sz="2400" dirty="0" err="1">
                <a:latin typeface="Arial" pitchFamily="34" charset="0"/>
                <a:cs typeface="Arial" pitchFamily="34" charset="0"/>
              </a:rPr>
              <a:t>Htc'nin</a:t>
            </a:r>
            <a:r>
              <a:rPr lang="tr-TR" sz="2400" dirty="0">
                <a:latin typeface="Arial" pitchFamily="34" charset="0"/>
                <a:cs typeface="Arial" pitchFamily="34" charset="0"/>
              </a:rPr>
              <a:t> son düşüşünün </a:t>
            </a:r>
            <a:r>
              <a:rPr lang="tr-TR" sz="2400" dirty="0" smtClean="0">
                <a:latin typeface="Arial" pitchFamily="34" charset="0"/>
                <a:cs typeface="Arial" pitchFamily="34" charset="0"/>
              </a:rPr>
              <a:t>yaklaşık %</a:t>
            </a:r>
            <a:r>
              <a:rPr lang="tr-TR" sz="2400" dirty="0">
                <a:latin typeface="Arial" pitchFamily="34" charset="0"/>
                <a:cs typeface="Arial" pitchFamily="34" charset="0"/>
              </a:rPr>
              <a:t>25'i 2 saatte ve yaklaşık %50'si 8 saatte </a:t>
            </a:r>
          </a:p>
          <a:p>
            <a:pPr>
              <a:spcAft>
                <a:spcPts val="600"/>
              </a:spcAft>
            </a:pPr>
            <a:r>
              <a:rPr lang="tr-TR" sz="2400" dirty="0">
                <a:latin typeface="Arial" pitchFamily="34" charset="0"/>
                <a:cs typeface="Arial" pitchFamily="34" charset="0"/>
              </a:rPr>
              <a:t>Nihai </a:t>
            </a:r>
            <a:r>
              <a:rPr lang="tr-TR" sz="2400" dirty="0" err="1">
                <a:latin typeface="Arial" pitchFamily="34" charset="0"/>
                <a:cs typeface="Arial" pitchFamily="34" charset="0"/>
              </a:rPr>
              <a:t>Hct</a:t>
            </a:r>
            <a:r>
              <a:rPr lang="tr-TR" sz="2400" dirty="0">
                <a:latin typeface="Arial" pitchFamily="34" charset="0"/>
                <a:cs typeface="Arial" pitchFamily="34" charset="0"/>
              </a:rPr>
              <a:t> değeri, ilk akut kan kaybından 72 saat sonra görülecektir</a:t>
            </a:r>
            <a:r>
              <a:rPr lang="tr-TR" sz="2400" dirty="0" smtClean="0">
                <a:latin typeface="Arial" pitchFamily="34" charset="0"/>
                <a:cs typeface="Arial" pitchFamily="34" charset="0"/>
              </a:rPr>
              <a:t>.</a:t>
            </a:r>
            <a:endParaRPr lang="tr-TR" sz="2400" dirty="0">
              <a:latin typeface="Arial" pitchFamily="34" charset="0"/>
              <a:cs typeface="Arial" pitchFamily="34" charset="0"/>
            </a:endParaRPr>
          </a:p>
          <a:p>
            <a:pPr>
              <a:spcAft>
                <a:spcPts val="600"/>
              </a:spcAft>
            </a:pPr>
            <a:r>
              <a:rPr lang="tr-TR" sz="2400" dirty="0" err="1">
                <a:latin typeface="Arial" pitchFamily="34" charset="0"/>
                <a:cs typeface="Arial" pitchFamily="34" charset="0"/>
              </a:rPr>
              <a:t>Kardiyopulmoner</a:t>
            </a:r>
            <a:r>
              <a:rPr lang="tr-TR" sz="2400" dirty="0">
                <a:latin typeface="Arial" pitchFamily="34" charset="0"/>
                <a:cs typeface="Arial" pitchFamily="34" charset="0"/>
              </a:rPr>
              <a:t> hastalık varsa:    AKG, akciğer </a:t>
            </a:r>
            <a:r>
              <a:rPr lang="tr-TR" sz="2400" dirty="0" err="1">
                <a:latin typeface="Arial" pitchFamily="34" charset="0"/>
                <a:cs typeface="Arial" pitchFamily="34" charset="0"/>
              </a:rPr>
              <a:t>grafisi</a:t>
            </a:r>
            <a:r>
              <a:rPr lang="tr-TR" sz="2400" dirty="0">
                <a:latin typeface="Arial" pitchFamily="34" charset="0"/>
                <a:cs typeface="Arial" pitchFamily="34" charset="0"/>
              </a:rPr>
              <a:t> ve EKG</a:t>
            </a:r>
          </a:p>
          <a:p>
            <a:pPr>
              <a:spcAft>
                <a:spcPts val="600"/>
              </a:spcAft>
            </a:pPr>
            <a:endParaRPr lang="tr-TR" sz="2400" dirty="0">
              <a:latin typeface="Arial" pitchFamily="34" charset="0"/>
              <a:cs typeface="Arial" pitchFamily="34" charset="0"/>
            </a:endParaRPr>
          </a:p>
          <a:p>
            <a:pPr>
              <a:spcAft>
                <a:spcPts val="600"/>
              </a:spcAft>
            </a:pPr>
            <a:endParaRPr lang="tr-TR" sz="240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0551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dirty="0" smtClean="0">
                <a:latin typeface="Arial" pitchFamily="34" charset="0"/>
                <a:cs typeface="Arial" pitchFamily="34" charset="0"/>
              </a:rPr>
              <a:t>Transfüzyon</a:t>
            </a:r>
            <a:endParaRPr lang="tr-TR" sz="4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spcAft>
                <a:spcPts val="1200"/>
              </a:spcAft>
            </a:pPr>
            <a:r>
              <a:rPr lang="tr-TR" sz="2400" dirty="0" err="1" smtClean="0">
                <a:latin typeface="Arial" pitchFamily="34" charset="0"/>
                <a:cs typeface="Arial" pitchFamily="34" charset="0"/>
              </a:rPr>
              <a:t>Kristaloid</a:t>
            </a:r>
            <a:r>
              <a:rPr lang="tr-T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tr-TR" sz="2400" dirty="0" err="1" smtClean="0">
                <a:latin typeface="Arial" pitchFamily="34" charset="0"/>
                <a:cs typeface="Arial" pitchFamily="34" charset="0"/>
              </a:rPr>
              <a:t>replasmanına</a:t>
            </a:r>
            <a:r>
              <a:rPr lang="tr-TR" sz="2400" dirty="0" smtClean="0">
                <a:latin typeface="Arial" pitchFamily="34" charset="0"/>
                <a:cs typeface="Arial" pitchFamily="34" charset="0"/>
              </a:rPr>
              <a:t> rağmen </a:t>
            </a:r>
            <a:r>
              <a:rPr lang="tr-TR" sz="2400" dirty="0" err="1" smtClean="0">
                <a:latin typeface="Arial" pitchFamily="34" charset="0"/>
                <a:cs typeface="Arial" pitchFamily="34" charset="0"/>
              </a:rPr>
              <a:t>hemodinamik</a:t>
            </a:r>
            <a:r>
              <a:rPr lang="tr-T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tr-TR" sz="2400" dirty="0" err="1" smtClean="0">
                <a:latin typeface="Arial" pitchFamily="34" charset="0"/>
                <a:cs typeface="Arial" pitchFamily="34" charset="0"/>
              </a:rPr>
              <a:t>instabilite</a:t>
            </a:r>
            <a:r>
              <a:rPr lang="tr-TR" sz="2400" dirty="0" smtClean="0">
                <a:latin typeface="Arial" pitchFamily="34" charset="0"/>
                <a:cs typeface="Arial" pitchFamily="34" charset="0"/>
              </a:rPr>
              <a:t> varsa</a:t>
            </a:r>
          </a:p>
          <a:p>
            <a:pPr>
              <a:spcAft>
                <a:spcPts val="1200"/>
              </a:spcAft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Hemoglobin &lt;10 g/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dL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tr-TR" sz="2400" dirty="0" smtClean="0">
                <a:latin typeface="Arial" pitchFamily="34" charset="0"/>
                <a:cs typeface="Arial" pitchFamily="34" charset="0"/>
              </a:rPr>
              <a:t> yüksek riskli hastalarda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(</a:t>
            </a:r>
            <a:r>
              <a:rPr lang="tr-TR" sz="2400" dirty="0" smtClean="0">
                <a:latin typeface="Arial" pitchFamily="34" charset="0"/>
                <a:cs typeface="Arial" pitchFamily="34" charset="0"/>
              </a:rPr>
              <a:t>yaşlı, koroner arter hastalığı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)</a:t>
            </a:r>
            <a:endParaRPr lang="tr-TR" sz="2400" dirty="0" smtClean="0">
              <a:latin typeface="Arial" pitchFamily="34" charset="0"/>
              <a:cs typeface="Arial" pitchFamily="34" charset="0"/>
            </a:endParaRPr>
          </a:p>
          <a:p>
            <a:pPr>
              <a:spcAft>
                <a:spcPts val="1200"/>
              </a:spcAft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Hemoglobin &lt;7 g/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dL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tr-TR" sz="2400" dirty="0" smtClean="0">
                <a:latin typeface="Arial" pitchFamily="34" charset="0"/>
                <a:cs typeface="Arial" pitchFamily="34" charset="0"/>
              </a:rPr>
              <a:t> düşük riskli hastalarda</a:t>
            </a:r>
          </a:p>
          <a:p>
            <a:pPr>
              <a:spcAft>
                <a:spcPts val="1200"/>
              </a:spcAft>
            </a:pPr>
            <a:r>
              <a:rPr lang="tr-TR" sz="2400" dirty="0" err="1" smtClean="0">
                <a:latin typeface="Arial" pitchFamily="34" charset="0"/>
                <a:cs typeface="Arial" pitchFamily="34" charset="0"/>
              </a:rPr>
              <a:t>Koagülopati</a:t>
            </a:r>
            <a:r>
              <a:rPr lang="tr-TR" sz="2400" dirty="0" smtClean="0">
                <a:latin typeface="Arial" pitchFamily="34" charset="0"/>
                <a:cs typeface="Arial" pitchFamily="34" charset="0"/>
              </a:rPr>
              <a:t> varsa TDP</a:t>
            </a:r>
          </a:p>
          <a:p>
            <a:pPr>
              <a:spcAft>
                <a:spcPts val="1200"/>
              </a:spcAft>
            </a:pPr>
            <a:r>
              <a:rPr lang="tr-TR" sz="2400" dirty="0" err="1" smtClean="0">
                <a:latin typeface="Arial" pitchFamily="34" charset="0"/>
                <a:cs typeface="Arial" pitchFamily="34" charset="0"/>
              </a:rPr>
              <a:t>Trombositopeni</a:t>
            </a:r>
            <a:r>
              <a:rPr lang="tr-TR" sz="2400" dirty="0" smtClean="0">
                <a:latin typeface="Arial" pitchFamily="34" charset="0"/>
                <a:cs typeface="Arial" pitchFamily="34" charset="0"/>
              </a:rPr>
              <a:t> (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&lt;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50,000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)</a:t>
            </a:r>
            <a:r>
              <a:rPr lang="tr-TR" sz="2400" dirty="0" smtClean="0">
                <a:latin typeface="Arial" pitchFamily="34" charset="0"/>
                <a:cs typeface="Arial" pitchFamily="34" charset="0"/>
              </a:rPr>
              <a:t> veya </a:t>
            </a:r>
            <a:r>
              <a:rPr lang="tr-TR" sz="2400" dirty="0" err="1" smtClean="0">
                <a:latin typeface="Arial" pitchFamily="34" charset="0"/>
                <a:cs typeface="Arial" pitchFamily="34" charset="0"/>
              </a:rPr>
              <a:t>trombosit</a:t>
            </a:r>
            <a:r>
              <a:rPr lang="tr-TR" sz="2400" dirty="0" smtClean="0">
                <a:latin typeface="Arial" pitchFamily="34" charset="0"/>
                <a:cs typeface="Arial" pitchFamily="34" charset="0"/>
              </a:rPr>
              <a:t> fonksiyon bozukluğu varsa </a:t>
            </a:r>
            <a:r>
              <a:rPr lang="tr-TR" sz="2400" dirty="0" err="1" smtClean="0">
                <a:latin typeface="Arial" pitchFamily="34" charset="0"/>
                <a:cs typeface="Arial" pitchFamily="34" charset="0"/>
              </a:rPr>
              <a:t>trombosit</a:t>
            </a:r>
            <a:r>
              <a:rPr lang="tr-T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tr-TR" sz="2400" dirty="0" err="1" smtClean="0">
                <a:latin typeface="Arial" pitchFamily="34" charset="0"/>
                <a:cs typeface="Arial" pitchFamily="34" charset="0"/>
              </a:rPr>
              <a:t>replasmanı</a:t>
            </a:r>
            <a:endParaRPr lang="tr-TR" sz="2400" dirty="0" smtClean="0">
              <a:latin typeface="Arial" pitchFamily="34" charset="0"/>
              <a:cs typeface="Arial" pitchFamily="34" charset="0"/>
            </a:endParaRPr>
          </a:p>
          <a:p>
            <a:pPr>
              <a:spcAft>
                <a:spcPts val="1200"/>
              </a:spcAft>
            </a:pPr>
            <a:r>
              <a:rPr lang="tr-TR" sz="2400" dirty="0" smtClean="0">
                <a:latin typeface="Arial" pitchFamily="34" charset="0"/>
                <a:cs typeface="Arial" pitchFamily="34" charset="0"/>
              </a:rPr>
              <a:t>Aktif kanamalı ve </a:t>
            </a:r>
            <a:r>
              <a:rPr lang="tr-TR" sz="2400" dirty="0" err="1" smtClean="0">
                <a:latin typeface="Arial" pitchFamily="34" charset="0"/>
                <a:cs typeface="Arial" pitchFamily="34" charset="0"/>
              </a:rPr>
              <a:t>hipovolemik</a:t>
            </a:r>
            <a:r>
              <a:rPr lang="tr-TR" sz="2400" dirty="0" smtClean="0">
                <a:latin typeface="Arial" pitchFamily="34" charset="0"/>
                <a:cs typeface="Arial" pitchFamily="34" charset="0"/>
              </a:rPr>
              <a:t> hastalarda </a:t>
            </a:r>
            <a:r>
              <a:rPr lang="tr-TR" sz="24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hb</a:t>
            </a:r>
            <a:r>
              <a:rPr lang="tr-T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normal </a:t>
            </a:r>
            <a:r>
              <a:rPr lang="tr-TR" sz="2400" dirty="0" smtClean="0">
                <a:latin typeface="Arial" pitchFamily="34" charset="0"/>
                <a:cs typeface="Arial" pitchFamily="34" charset="0"/>
              </a:rPr>
              <a:t>görünmesine rağmen kan transfüzyonu değerlendirilmelidir</a:t>
            </a:r>
            <a:endParaRPr lang="tr-TR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5754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dirty="0">
                <a:latin typeface="Arial" pitchFamily="34" charset="0"/>
                <a:cs typeface="Arial" pitchFamily="34" charset="0"/>
              </a:rPr>
              <a:t>Kanama yönetimi - </a:t>
            </a:r>
            <a:r>
              <a:rPr lang="tr-TR" sz="4000" dirty="0" smtClean="0">
                <a:latin typeface="Arial" pitchFamily="34" charset="0"/>
                <a:cs typeface="Arial" pitchFamily="34" charset="0"/>
              </a:rPr>
              <a:t>6</a:t>
            </a:r>
            <a:endParaRPr lang="tr-TR" sz="40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tr-TR" sz="2600" dirty="0" smtClean="0">
                <a:latin typeface="Arial" pitchFamily="34" charset="0"/>
                <a:cs typeface="Arial" pitchFamily="34" charset="0"/>
              </a:rPr>
              <a:t>YBÜ takip gereken hastalar</a:t>
            </a:r>
          </a:p>
          <a:p>
            <a:pPr lvl="1"/>
            <a:r>
              <a:rPr lang="tr-TR" sz="2400" dirty="0" err="1" smtClean="0">
                <a:latin typeface="Arial" pitchFamily="34" charset="0"/>
                <a:cs typeface="Arial" pitchFamily="34" charset="0"/>
              </a:rPr>
              <a:t>Hemodinamik</a:t>
            </a:r>
            <a:r>
              <a:rPr lang="tr-T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tr-TR" sz="2400" dirty="0" err="1">
                <a:latin typeface="Arial" pitchFamily="34" charset="0"/>
                <a:cs typeface="Arial" pitchFamily="34" charset="0"/>
              </a:rPr>
              <a:t>instabilitesi</a:t>
            </a:r>
            <a:r>
              <a:rPr lang="tr-TR" sz="2400" dirty="0">
                <a:latin typeface="Arial" pitchFamily="34" charset="0"/>
                <a:cs typeface="Arial" pitchFamily="34" charset="0"/>
              </a:rPr>
              <a:t> (şok, </a:t>
            </a:r>
            <a:r>
              <a:rPr lang="tr-TR" sz="2400" dirty="0" err="1">
                <a:latin typeface="Arial" pitchFamily="34" charset="0"/>
                <a:cs typeface="Arial" pitchFamily="34" charset="0"/>
              </a:rPr>
              <a:t>ortostatik</a:t>
            </a:r>
            <a:r>
              <a:rPr lang="tr-TR" sz="2400" dirty="0">
                <a:latin typeface="Arial" pitchFamily="34" charset="0"/>
                <a:cs typeface="Arial" pitchFamily="34" charset="0"/>
              </a:rPr>
              <a:t> hipotansiyon) veya aktif </a:t>
            </a:r>
            <a:r>
              <a:rPr lang="tr-TR" sz="2400" dirty="0" smtClean="0">
                <a:latin typeface="Arial" pitchFamily="34" charset="0"/>
                <a:cs typeface="Arial" pitchFamily="34" charset="0"/>
              </a:rPr>
              <a:t>kanaması olan </a:t>
            </a:r>
            <a:r>
              <a:rPr lang="tr-TR" sz="2400" dirty="0">
                <a:latin typeface="Arial" pitchFamily="34" charset="0"/>
                <a:cs typeface="Arial" pitchFamily="34" charset="0"/>
              </a:rPr>
              <a:t>tüm </a:t>
            </a:r>
            <a:r>
              <a:rPr lang="tr-TR" sz="2400" dirty="0" smtClean="0">
                <a:latin typeface="Arial" pitchFamily="34" charset="0"/>
                <a:cs typeface="Arial" pitchFamily="34" charset="0"/>
              </a:rPr>
              <a:t>hastalar</a:t>
            </a:r>
          </a:p>
          <a:p>
            <a:pPr marL="457200" lvl="1" indent="0">
              <a:buNone/>
            </a:pPr>
            <a:r>
              <a:rPr lang="tr-TR" sz="26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tr-TR" sz="2600" dirty="0" smtClean="0">
                <a:latin typeface="Arial" pitchFamily="34" charset="0"/>
                <a:cs typeface="Arial" pitchFamily="34" charset="0"/>
              </a:rPr>
              <a:t>Gastroenteroloji konsültasyonu</a:t>
            </a:r>
          </a:p>
          <a:p>
            <a:endParaRPr lang="tr-TR" sz="2600" dirty="0">
              <a:latin typeface="Arial" pitchFamily="34" charset="0"/>
              <a:cs typeface="Arial" pitchFamily="34" charset="0"/>
            </a:endParaRPr>
          </a:p>
          <a:p>
            <a:r>
              <a:rPr lang="tr-TR" sz="2600" dirty="0" smtClean="0">
                <a:latin typeface="Arial" pitchFamily="34" charset="0"/>
                <a:cs typeface="Arial" pitchFamily="34" charset="0"/>
              </a:rPr>
              <a:t>Cerrahi </a:t>
            </a:r>
            <a:r>
              <a:rPr lang="tr-TR" sz="2600" dirty="0">
                <a:latin typeface="Arial" pitchFamily="34" charset="0"/>
                <a:cs typeface="Arial" pitchFamily="34" charset="0"/>
              </a:rPr>
              <a:t>ve girişimsel radyoloji </a:t>
            </a:r>
            <a:r>
              <a:rPr lang="tr-TR" sz="2600" dirty="0" smtClean="0">
                <a:latin typeface="Arial" pitchFamily="34" charset="0"/>
                <a:cs typeface="Arial" pitchFamily="34" charset="0"/>
              </a:rPr>
              <a:t>konsültasyonu</a:t>
            </a:r>
          </a:p>
          <a:p>
            <a:pPr lvl="1"/>
            <a:r>
              <a:rPr lang="tr-TR" sz="2400" dirty="0" smtClean="0">
                <a:latin typeface="Arial" pitchFamily="34" charset="0"/>
                <a:cs typeface="Arial" pitchFamily="34" charset="0"/>
              </a:rPr>
              <a:t>Endoskopik müdahale edilemeyen kanama</a:t>
            </a:r>
            <a:endParaRPr lang="tr-TR" sz="2400" dirty="0">
              <a:latin typeface="Arial" pitchFamily="34" charset="0"/>
              <a:cs typeface="Arial" pitchFamily="34" charset="0"/>
            </a:endParaRPr>
          </a:p>
          <a:p>
            <a:endParaRPr lang="tr-TR" sz="2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3146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dirty="0">
                <a:latin typeface="Arial" pitchFamily="34" charset="0"/>
                <a:cs typeface="Arial" pitchFamily="34" charset="0"/>
              </a:rPr>
              <a:t>Kanama yönetimi - 7</a:t>
            </a:r>
            <a:endParaRPr lang="tr-TR" sz="40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tr-TR" sz="2400" dirty="0" smtClean="0">
                <a:latin typeface="Arial" pitchFamily="34" charset="0"/>
                <a:cs typeface="Arial" pitchFamily="34" charset="0"/>
              </a:rPr>
              <a:t>Tekrarlayan </a:t>
            </a:r>
            <a:r>
              <a:rPr lang="tr-TR" sz="2400" dirty="0">
                <a:latin typeface="Arial" pitchFamily="34" charset="0"/>
                <a:cs typeface="Arial" pitchFamily="34" charset="0"/>
              </a:rPr>
              <a:t>kanama varsa ve kaynak </a:t>
            </a:r>
            <a:r>
              <a:rPr lang="tr-TR" sz="2400" dirty="0" smtClean="0">
                <a:latin typeface="Arial" pitchFamily="34" charset="0"/>
                <a:cs typeface="Arial" pitchFamily="34" charset="0"/>
              </a:rPr>
              <a:t>belirlenmemişse</a:t>
            </a:r>
          </a:p>
          <a:p>
            <a:pPr marL="0" indent="0">
              <a:buNone/>
            </a:pPr>
            <a:endParaRPr lang="tr-TR" sz="2400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tr-TR" sz="2400" dirty="0" err="1" smtClean="0">
                <a:latin typeface="Arial" pitchFamily="34" charset="0"/>
                <a:cs typeface="Arial" pitchFamily="34" charset="0"/>
              </a:rPr>
              <a:t>Kolonoskopi</a:t>
            </a:r>
            <a:r>
              <a:rPr lang="tr-TR" sz="2400" dirty="0" smtClean="0">
                <a:latin typeface="Arial" pitchFamily="34" charset="0"/>
                <a:cs typeface="Arial" pitchFamily="34" charset="0"/>
              </a:rPr>
              <a:t> tekrarı </a:t>
            </a:r>
            <a:endParaRPr lang="tr-TR" sz="2400" dirty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tr-TR" sz="2400" dirty="0" smtClean="0">
                <a:latin typeface="Arial" pitchFamily="34" charset="0"/>
                <a:cs typeface="Arial" pitchFamily="34" charset="0"/>
              </a:rPr>
              <a:t>Baryumlu </a:t>
            </a:r>
            <a:r>
              <a:rPr lang="tr-TR" sz="2400" dirty="0">
                <a:latin typeface="Arial" pitchFamily="34" charset="0"/>
                <a:cs typeface="Arial" pitchFamily="34" charset="0"/>
              </a:rPr>
              <a:t>ince barsak </a:t>
            </a:r>
            <a:r>
              <a:rPr lang="tr-TR" sz="2400" dirty="0" err="1" smtClean="0">
                <a:latin typeface="Arial" pitchFamily="34" charset="0"/>
                <a:cs typeface="Arial" pitchFamily="34" charset="0"/>
              </a:rPr>
              <a:t>grafisi</a:t>
            </a:r>
            <a:r>
              <a:rPr lang="tr-TR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tr-TR" sz="2400" dirty="0" smtClean="0">
                <a:latin typeface="Arial" pitchFamily="34" charset="0"/>
                <a:cs typeface="Arial" pitchFamily="34" charset="0"/>
              </a:rPr>
              <a:t>(?), </a:t>
            </a:r>
          </a:p>
          <a:p>
            <a:pPr lvl="1"/>
            <a:r>
              <a:rPr lang="tr-TR" sz="2400" dirty="0" smtClean="0">
                <a:latin typeface="Arial" pitchFamily="34" charset="0"/>
                <a:cs typeface="Arial" pitchFamily="34" charset="0"/>
              </a:rPr>
              <a:t>Video-kapsül </a:t>
            </a:r>
            <a:r>
              <a:rPr lang="tr-TR" sz="2400" dirty="0" err="1" smtClean="0">
                <a:latin typeface="Arial" pitchFamily="34" charset="0"/>
                <a:cs typeface="Arial" pitchFamily="34" charset="0"/>
              </a:rPr>
              <a:t>enteroskopi</a:t>
            </a:r>
            <a:endParaRPr lang="tr-TR" sz="2400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tr-TR" sz="2400" dirty="0" smtClean="0">
                <a:latin typeface="Arial" pitchFamily="34" charset="0"/>
                <a:cs typeface="Arial" pitchFamily="34" charset="0"/>
              </a:rPr>
              <a:t>Çift balon </a:t>
            </a:r>
            <a:r>
              <a:rPr lang="tr-TR" sz="2400" dirty="0" err="1" smtClean="0">
                <a:latin typeface="Arial" pitchFamily="34" charset="0"/>
                <a:cs typeface="Arial" pitchFamily="34" charset="0"/>
              </a:rPr>
              <a:t>enteroskopi</a:t>
            </a:r>
            <a:endParaRPr lang="tr-TR" sz="2400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tr-TR" sz="2400" dirty="0" err="1" smtClean="0">
                <a:latin typeface="Arial" pitchFamily="34" charset="0"/>
                <a:cs typeface="Arial" pitchFamily="34" charset="0"/>
              </a:rPr>
              <a:t>Meckel</a:t>
            </a:r>
            <a:r>
              <a:rPr lang="tr-T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tr-TR" sz="2400" dirty="0">
                <a:latin typeface="Arial" pitchFamily="34" charset="0"/>
                <a:cs typeface="Arial" pitchFamily="34" charset="0"/>
              </a:rPr>
              <a:t>taraması veya Kırmızı hücre </a:t>
            </a:r>
            <a:r>
              <a:rPr lang="tr-TR" sz="2400" dirty="0" smtClean="0">
                <a:latin typeface="Arial" pitchFamily="34" charset="0"/>
                <a:cs typeface="Arial" pitchFamily="34" charset="0"/>
              </a:rPr>
              <a:t>taraması</a:t>
            </a:r>
          </a:p>
          <a:p>
            <a:pPr lvl="1"/>
            <a:endParaRPr lang="tr-TR" sz="240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6331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dirty="0">
                <a:latin typeface="Arial" pitchFamily="34" charset="0"/>
                <a:cs typeface="Arial" pitchFamily="34" charset="0"/>
              </a:rPr>
              <a:t>Kanama yönetimi - 8</a:t>
            </a:r>
            <a:endParaRPr lang="tr-TR" sz="40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tr-TR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tr-TR" sz="2400" dirty="0" smtClean="0">
                <a:latin typeface="Arial" pitchFamily="34" charset="0"/>
                <a:cs typeface="Arial" pitchFamily="34" charset="0"/>
              </a:rPr>
              <a:t>Tanımlanmış </a:t>
            </a:r>
            <a:r>
              <a:rPr lang="tr-TR" sz="2400" dirty="0">
                <a:latin typeface="Arial" pitchFamily="34" charset="0"/>
                <a:cs typeface="Arial" pitchFamily="34" charset="0"/>
              </a:rPr>
              <a:t>bir kaynaktan kan kaybı devam ediyorsa </a:t>
            </a:r>
            <a:r>
              <a:rPr lang="tr-TR" sz="2400" b="1" dirty="0" smtClean="0">
                <a:latin typeface="Arial" pitchFamily="34" charset="0"/>
                <a:cs typeface="Arial" pitchFamily="34" charset="0"/>
              </a:rPr>
              <a:t>cerrahi </a:t>
            </a:r>
            <a:r>
              <a:rPr lang="tr-TR" sz="2400" dirty="0">
                <a:latin typeface="Arial" pitchFamily="34" charset="0"/>
                <a:cs typeface="Arial" pitchFamily="34" charset="0"/>
              </a:rPr>
              <a:t>rezeksiyonun </a:t>
            </a:r>
            <a:r>
              <a:rPr lang="tr-TR" sz="2400" dirty="0" smtClean="0">
                <a:latin typeface="Arial" pitchFamily="34" charset="0"/>
                <a:cs typeface="Arial" pitchFamily="34" charset="0"/>
              </a:rPr>
              <a:t>düşünülmelidir</a:t>
            </a:r>
          </a:p>
          <a:p>
            <a:endParaRPr lang="tr-TR" sz="2400" dirty="0">
              <a:latin typeface="Arial" pitchFamily="34" charset="0"/>
              <a:cs typeface="Arial" pitchFamily="34" charset="0"/>
            </a:endParaRPr>
          </a:p>
          <a:p>
            <a:r>
              <a:rPr lang="tr-TR" sz="2400" dirty="0" smtClean="0">
                <a:latin typeface="Arial" pitchFamily="34" charset="0"/>
                <a:cs typeface="Arial" pitchFamily="34" charset="0"/>
              </a:rPr>
              <a:t>Tanımlanamayan </a:t>
            </a:r>
            <a:r>
              <a:rPr lang="tr-TR" sz="2400" dirty="0">
                <a:latin typeface="Arial" pitchFamily="34" charset="0"/>
                <a:cs typeface="Arial" pitchFamily="34" charset="0"/>
              </a:rPr>
              <a:t>bir kaynaktan kan kaybı devam ediyorsa, </a:t>
            </a:r>
            <a:r>
              <a:rPr lang="tr-TR" sz="2400" b="1" dirty="0" err="1">
                <a:latin typeface="Arial" pitchFamily="34" charset="0"/>
                <a:cs typeface="Arial" pitchFamily="34" charset="0"/>
              </a:rPr>
              <a:t>intraoperatif</a:t>
            </a:r>
            <a:r>
              <a:rPr lang="tr-TR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tr-TR" sz="2400" b="1" dirty="0" err="1">
                <a:latin typeface="Arial" pitchFamily="34" charset="0"/>
                <a:cs typeface="Arial" pitchFamily="34" charset="0"/>
              </a:rPr>
              <a:t>kolonoskopi</a:t>
            </a:r>
            <a:r>
              <a:rPr lang="tr-TR" sz="2400" b="1" dirty="0">
                <a:latin typeface="Arial" pitchFamily="34" charset="0"/>
                <a:cs typeface="Arial" pitchFamily="34" charset="0"/>
              </a:rPr>
              <a:t> ile </a:t>
            </a:r>
            <a:r>
              <a:rPr lang="tr-TR" sz="2400" b="1" dirty="0" err="1">
                <a:latin typeface="Arial" pitchFamily="34" charset="0"/>
                <a:cs typeface="Arial" pitchFamily="34" charset="0"/>
              </a:rPr>
              <a:t>laparatomi</a:t>
            </a:r>
            <a:endParaRPr lang="tr-TR" sz="2400" b="1" dirty="0">
              <a:latin typeface="Arial" pitchFamily="34" charset="0"/>
              <a:cs typeface="Arial" pitchFamily="34" charset="0"/>
            </a:endParaRPr>
          </a:p>
          <a:p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4131909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dirty="0" smtClean="0">
                <a:latin typeface="Arial" pitchFamily="34" charset="0"/>
                <a:cs typeface="Arial" pitchFamily="34" charset="0"/>
              </a:rPr>
              <a:t>Endoskopik Tedavi Seçenekleri</a:t>
            </a:r>
            <a:endParaRPr lang="tr-TR" sz="4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800" dirty="0" smtClean="0">
                <a:latin typeface="Arial" pitchFamily="34" charset="0"/>
                <a:cs typeface="Arial" pitchFamily="34" charset="0"/>
              </a:rPr>
              <a:t>Adrenalin enjeksiyonu</a:t>
            </a:r>
          </a:p>
          <a:p>
            <a:r>
              <a:rPr lang="tr-TR" sz="2800" dirty="0" err="1" smtClean="0">
                <a:latin typeface="Arial" pitchFamily="34" charset="0"/>
                <a:cs typeface="Arial" pitchFamily="34" charset="0"/>
              </a:rPr>
              <a:t>Termokoagülasyon</a:t>
            </a:r>
            <a:endParaRPr lang="tr-TR" sz="2800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tr-TR" dirty="0" err="1" smtClean="0">
                <a:latin typeface="Arial" pitchFamily="34" charset="0"/>
                <a:cs typeface="Arial" pitchFamily="34" charset="0"/>
              </a:rPr>
              <a:t>Heater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tr-TR" dirty="0" err="1" smtClean="0">
                <a:latin typeface="Arial" pitchFamily="34" charset="0"/>
                <a:cs typeface="Arial" pitchFamily="34" charset="0"/>
              </a:rPr>
              <a:t>probe</a:t>
            </a: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tr-TR" dirty="0" err="1" smtClean="0">
                <a:latin typeface="Arial" pitchFamily="34" charset="0"/>
                <a:cs typeface="Arial" pitchFamily="34" charset="0"/>
              </a:rPr>
              <a:t>Bipolar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tr-TR" dirty="0" err="1" smtClean="0">
                <a:latin typeface="Arial" pitchFamily="34" charset="0"/>
                <a:cs typeface="Arial" pitchFamily="34" charset="0"/>
              </a:rPr>
              <a:t>probe</a:t>
            </a: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tr-TR" dirty="0" smtClean="0">
                <a:latin typeface="Arial" pitchFamily="34" charset="0"/>
                <a:cs typeface="Arial" pitchFamily="34" charset="0"/>
              </a:rPr>
              <a:t>Argon </a:t>
            </a:r>
            <a:r>
              <a:rPr lang="tr-TR" dirty="0" err="1" smtClean="0">
                <a:latin typeface="Arial" pitchFamily="34" charset="0"/>
                <a:cs typeface="Arial" pitchFamily="34" charset="0"/>
              </a:rPr>
              <a:t>plasma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tr-TR" dirty="0" err="1" smtClean="0">
                <a:latin typeface="Arial" pitchFamily="34" charset="0"/>
                <a:cs typeface="Arial" pitchFamily="34" charset="0"/>
              </a:rPr>
              <a:t>coagulation</a:t>
            </a: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r>
              <a:rPr lang="tr-TR" sz="2800" dirty="0" err="1" smtClean="0">
                <a:latin typeface="Arial" pitchFamily="34" charset="0"/>
                <a:cs typeface="Arial" pitchFamily="34" charset="0"/>
              </a:rPr>
              <a:t>Hemoclip</a:t>
            </a:r>
            <a:endParaRPr lang="tr-TR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tr-TR" sz="2800" dirty="0" err="1" smtClean="0">
                <a:latin typeface="Arial" pitchFamily="34" charset="0"/>
                <a:cs typeface="Arial" pitchFamily="34" charset="0"/>
              </a:rPr>
              <a:t>Skleroterapi</a:t>
            </a:r>
            <a:endParaRPr lang="tr-TR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tr-TR" sz="2800" dirty="0" err="1" smtClean="0">
                <a:latin typeface="Arial" pitchFamily="34" charset="0"/>
                <a:cs typeface="Arial" pitchFamily="34" charset="0"/>
              </a:rPr>
              <a:t>Band</a:t>
            </a:r>
            <a:r>
              <a:rPr lang="tr-TR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tr-TR" sz="2800" dirty="0" err="1" smtClean="0">
                <a:latin typeface="Arial" pitchFamily="34" charset="0"/>
                <a:cs typeface="Arial" pitchFamily="34" charset="0"/>
              </a:rPr>
              <a:t>Ligasyonu</a:t>
            </a:r>
            <a:endParaRPr lang="tr-TR" sz="2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618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>
                <a:latin typeface="Arial" pitchFamily="34" charset="0"/>
                <a:cs typeface="Arial" pitchFamily="34" charset="0"/>
              </a:rPr>
              <a:t/>
            </a:r>
            <a:br>
              <a:rPr lang="tr-TR" dirty="0" smtClean="0">
                <a:latin typeface="Arial" pitchFamily="34" charset="0"/>
                <a:cs typeface="Arial" pitchFamily="34" charset="0"/>
              </a:rPr>
            </a:br>
            <a:r>
              <a:rPr lang="tr-TR" dirty="0" smtClean="0">
                <a:latin typeface="Arial" pitchFamily="34" charset="0"/>
                <a:cs typeface="Arial" pitchFamily="34" charset="0"/>
              </a:rPr>
              <a:t>Endoskopik </a:t>
            </a:r>
            <a:r>
              <a:rPr lang="tr-TR" dirty="0">
                <a:latin typeface="Arial" pitchFamily="34" charset="0"/>
                <a:cs typeface="Arial" pitchFamily="34" charset="0"/>
              </a:rPr>
              <a:t>tedavi</a:t>
            </a:r>
            <a:br>
              <a:rPr lang="tr-TR" dirty="0">
                <a:latin typeface="Arial" pitchFamily="34" charset="0"/>
                <a:cs typeface="Arial" pitchFamily="34" charset="0"/>
              </a:rPr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/>
          </a:bodyPr>
          <a:lstStyle/>
          <a:p>
            <a:endParaRPr lang="tr-TR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tr-TR" sz="2800" dirty="0" err="1" smtClean="0">
                <a:latin typeface="Arial" pitchFamily="34" charset="0"/>
                <a:cs typeface="Arial" pitchFamily="34" charset="0"/>
              </a:rPr>
              <a:t>Divertikül</a:t>
            </a:r>
            <a:r>
              <a:rPr lang="tr-TR" sz="2800" dirty="0">
                <a:latin typeface="Arial" pitchFamily="34" charset="0"/>
                <a:cs typeface="Arial" pitchFamily="34" charset="0"/>
              </a:rPr>
              <a:t>, </a:t>
            </a:r>
            <a:r>
              <a:rPr lang="tr-TR" sz="2800" dirty="0" err="1">
                <a:latin typeface="Arial" pitchFamily="34" charset="0"/>
                <a:cs typeface="Arial" pitchFamily="34" charset="0"/>
              </a:rPr>
              <a:t>anjiyodisplazi</a:t>
            </a:r>
            <a:r>
              <a:rPr lang="tr-TR" sz="2800" dirty="0">
                <a:latin typeface="Arial" pitchFamily="34" charset="0"/>
                <a:cs typeface="Arial" pitchFamily="34" charset="0"/>
              </a:rPr>
              <a:t>, </a:t>
            </a:r>
            <a:r>
              <a:rPr lang="tr-TR" sz="2800" dirty="0" err="1">
                <a:latin typeface="Arial" pitchFamily="34" charset="0"/>
                <a:cs typeface="Arial" pitchFamily="34" charset="0"/>
              </a:rPr>
              <a:t>hemoroid</a:t>
            </a:r>
            <a:r>
              <a:rPr lang="tr-TR" sz="2800" dirty="0">
                <a:latin typeface="Arial" pitchFamily="34" charset="0"/>
                <a:cs typeface="Arial" pitchFamily="34" charset="0"/>
              </a:rPr>
              <a:t>, </a:t>
            </a:r>
            <a:r>
              <a:rPr lang="tr-TR" sz="2800" dirty="0" err="1">
                <a:latin typeface="Arial" pitchFamily="34" charset="0"/>
                <a:cs typeface="Arial" pitchFamily="34" charset="0"/>
              </a:rPr>
              <a:t>postpolipektomi</a:t>
            </a:r>
            <a:r>
              <a:rPr lang="tr-TR" sz="2800" dirty="0">
                <a:latin typeface="Arial" pitchFamily="34" charset="0"/>
                <a:cs typeface="Arial" pitchFamily="34" charset="0"/>
              </a:rPr>
              <a:t> kanaması ve radyasyon </a:t>
            </a:r>
            <a:r>
              <a:rPr lang="tr-TR" sz="2800" dirty="0" err="1">
                <a:latin typeface="Arial" pitchFamily="34" charset="0"/>
                <a:cs typeface="Arial" pitchFamily="34" charset="0"/>
              </a:rPr>
              <a:t>telanjiektazisi</a:t>
            </a:r>
            <a:r>
              <a:rPr lang="tr-TR" sz="2800" dirty="0">
                <a:latin typeface="Arial" pitchFamily="34" charset="0"/>
                <a:cs typeface="Arial" pitchFamily="34" charset="0"/>
              </a:rPr>
              <a:t> veya </a:t>
            </a:r>
            <a:r>
              <a:rPr lang="tr-TR" sz="2800" dirty="0" err="1">
                <a:latin typeface="Arial" pitchFamily="34" charset="0"/>
                <a:cs typeface="Arial" pitchFamily="34" charset="0"/>
              </a:rPr>
              <a:t>proktit</a:t>
            </a:r>
            <a:r>
              <a:rPr lang="tr-TR" sz="2800" dirty="0">
                <a:latin typeface="Arial" pitchFamily="34" charset="0"/>
                <a:cs typeface="Arial" pitchFamily="34" charset="0"/>
              </a:rPr>
              <a:t> </a:t>
            </a:r>
            <a:endParaRPr lang="tr-TR" sz="2800" dirty="0" smtClean="0">
              <a:latin typeface="Arial" pitchFamily="34" charset="0"/>
              <a:cs typeface="Arial" pitchFamily="34" charset="0"/>
            </a:endParaRPr>
          </a:p>
          <a:p>
            <a:endParaRPr lang="tr-TR" sz="2800" dirty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INR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1.5-2.5,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endos</a:t>
            </a:r>
            <a:r>
              <a:rPr lang="tr-TR" sz="2800" dirty="0" err="1">
                <a:latin typeface="Arial" pitchFamily="34" charset="0"/>
                <a:cs typeface="Arial" pitchFamily="34" charset="0"/>
              </a:rPr>
              <a:t>kopik</a:t>
            </a:r>
            <a:r>
              <a:rPr lang="tr-TR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hemosta</a:t>
            </a:r>
            <a:r>
              <a:rPr lang="tr-TR" sz="2800" dirty="0">
                <a:latin typeface="Arial" pitchFamily="34" charset="0"/>
                <a:cs typeface="Arial" pitchFamily="34" charset="0"/>
              </a:rPr>
              <a:t>z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tr-TR" sz="2800" dirty="0">
                <a:latin typeface="Arial" pitchFamily="34" charset="0"/>
                <a:cs typeface="Arial" pitchFamily="34" charset="0"/>
              </a:rPr>
              <a:t>yapılabilir</a:t>
            </a:r>
          </a:p>
          <a:p>
            <a:endParaRPr lang="tr-TR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INR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&gt;2.5, </a:t>
            </a:r>
            <a:r>
              <a:rPr lang="tr-TR" sz="2800" dirty="0">
                <a:latin typeface="Arial" pitchFamily="34" charset="0"/>
                <a:cs typeface="Arial" pitchFamily="34" charset="0"/>
              </a:rPr>
              <a:t>endoskopi öncesi </a:t>
            </a:r>
            <a:r>
              <a:rPr lang="tr-TR" sz="2800" dirty="0" err="1">
                <a:latin typeface="Arial" pitchFamily="34" charset="0"/>
                <a:cs typeface="Arial" pitchFamily="34" charset="0"/>
              </a:rPr>
              <a:t>koagülasyon</a:t>
            </a:r>
            <a:r>
              <a:rPr lang="tr-TR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tr-TR" sz="2800" dirty="0" smtClean="0">
                <a:latin typeface="Arial" pitchFamily="34" charset="0"/>
                <a:cs typeface="Arial" pitchFamily="34" charset="0"/>
              </a:rPr>
              <a:t>düzeltilmeli</a:t>
            </a:r>
          </a:p>
          <a:p>
            <a:endParaRPr lang="tr-TR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0303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 smtClean="0">
                <a:latin typeface="Arial" pitchFamily="34" charset="0"/>
                <a:cs typeface="Arial" pitchFamily="34" charset="0"/>
              </a:rPr>
              <a:t>Alt GİS kanamada </a:t>
            </a:r>
            <a:r>
              <a:rPr lang="tr-TR" sz="3600" dirty="0" err="1" smtClean="0">
                <a:latin typeface="Arial" pitchFamily="34" charset="0"/>
                <a:cs typeface="Arial" pitchFamily="34" charset="0"/>
              </a:rPr>
              <a:t>kolonoskopi</a:t>
            </a:r>
            <a:r>
              <a:rPr lang="tr-TR" sz="3600" dirty="0" smtClean="0">
                <a:latin typeface="Arial" pitchFamily="34" charset="0"/>
                <a:cs typeface="Arial" pitchFamily="34" charset="0"/>
              </a:rPr>
              <a:t> - 1</a:t>
            </a:r>
            <a:endParaRPr lang="tr-TR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tr-TR" dirty="0" err="1" smtClean="0">
                <a:latin typeface="Arial" pitchFamily="34" charset="0"/>
                <a:cs typeface="Arial" pitchFamily="34" charset="0"/>
              </a:rPr>
              <a:t>Kolonoskopide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alt GİS kanama kesin veya olası odağı saptanması %45-90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tr-TR" sz="2600" dirty="0" smtClean="0">
                <a:cs typeface="Arial" pitchFamily="34" charset="0"/>
              </a:rPr>
              <a:t>                                                                             </a:t>
            </a:r>
            <a:r>
              <a:rPr lang="en-US" sz="2600" dirty="0" err="1" smtClean="0">
                <a:cs typeface="Arial" pitchFamily="34" charset="0"/>
              </a:rPr>
              <a:t>Strate</a:t>
            </a:r>
            <a:r>
              <a:rPr lang="en-US" sz="2600" dirty="0" smtClean="0">
                <a:cs typeface="Arial" pitchFamily="34" charset="0"/>
              </a:rPr>
              <a:t> </a:t>
            </a:r>
            <a:r>
              <a:rPr lang="en-US" sz="2600" dirty="0">
                <a:cs typeface="Arial" pitchFamily="34" charset="0"/>
              </a:rPr>
              <a:t>LL. </a:t>
            </a:r>
            <a:r>
              <a:rPr lang="en-US" sz="2600" dirty="0" err="1" smtClean="0">
                <a:cs typeface="Arial" pitchFamily="34" charset="0"/>
              </a:rPr>
              <a:t>Gastroenterol</a:t>
            </a:r>
            <a:r>
              <a:rPr lang="en-US" sz="2600" dirty="0" smtClean="0">
                <a:cs typeface="Arial" pitchFamily="34" charset="0"/>
              </a:rPr>
              <a:t> </a:t>
            </a:r>
            <a:r>
              <a:rPr lang="en-US" sz="2600" dirty="0" err="1">
                <a:cs typeface="Arial" pitchFamily="34" charset="0"/>
              </a:rPr>
              <a:t>Clin</a:t>
            </a:r>
            <a:r>
              <a:rPr lang="en-US" sz="2600" dirty="0">
                <a:cs typeface="Arial" pitchFamily="34" charset="0"/>
              </a:rPr>
              <a:t> North Am 2005; 34:643.</a:t>
            </a:r>
          </a:p>
          <a:p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r>
              <a:rPr lang="tr-TR" dirty="0" smtClean="0">
                <a:latin typeface="Arial" pitchFamily="34" charset="0"/>
                <a:cs typeface="Arial" pitchFamily="34" charset="0"/>
              </a:rPr>
              <a:t>Kanama odağı her zaman bulunamayabilir.</a:t>
            </a:r>
          </a:p>
          <a:p>
            <a:pPr marL="0" indent="0">
              <a:buNone/>
            </a:pPr>
            <a:r>
              <a:rPr lang="tr-TR" sz="2600" dirty="0" smtClean="0">
                <a:cs typeface="Arial" pitchFamily="34" charset="0"/>
              </a:rPr>
              <a:t>                                                                             </a:t>
            </a:r>
            <a:r>
              <a:rPr lang="en-US" sz="2600" dirty="0" err="1" smtClean="0">
                <a:cs typeface="Arial" pitchFamily="34" charset="0"/>
              </a:rPr>
              <a:t>Angtuaco</a:t>
            </a:r>
            <a:r>
              <a:rPr lang="en-US" sz="2600" dirty="0" smtClean="0">
                <a:cs typeface="Arial" pitchFamily="34" charset="0"/>
              </a:rPr>
              <a:t> </a:t>
            </a:r>
            <a:r>
              <a:rPr lang="en-US" sz="2600" dirty="0">
                <a:cs typeface="Arial" pitchFamily="34" charset="0"/>
              </a:rPr>
              <a:t>TL, </a:t>
            </a:r>
            <a:r>
              <a:rPr lang="en-US" sz="2600" dirty="0" smtClean="0">
                <a:cs typeface="Arial" pitchFamily="34" charset="0"/>
              </a:rPr>
              <a:t>et </a:t>
            </a:r>
            <a:r>
              <a:rPr lang="en-US" sz="2600" dirty="0">
                <a:cs typeface="Arial" pitchFamily="34" charset="0"/>
              </a:rPr>
              <a:t>al. </a:t>
            </a:r>
            <a:r>
              <a:rPr lang="en-US" sz="2600" dirty="0" smtClean="0">
                <a:cs typeface="Arial" pitchFamily="34" charset="0"/>
              </a:rPr>
              <a:t>Am </a:t>
            </a:r>
            <a:r>
              <a:rPr lang="en-US" sz="2600" dirty="0">
                <a:cs typeface="Arial" pitchFamily="34" charset="0"/>
              </a:rPr>
              <a:t>J </a:t>
            </a:r>
            <a:r>
              <a:rPr lang="en-US" sz="2600" dirty="0" err="1">
                <a:cs typeface="Arial" pitchFamily="34" charset="0"/>
              </a:rPr>
              <a:t>Gastroenterol</a:t>
            </a:r>
            <a:r>
              <a:rPr lang="en-US" sz="2600" dirty="0">
                <a:cs typeface="Arial" pitchFamily="34" charset="0"/>
              </a:rPr>
              <a:t> 2001; 96:1782.</a:t>
            </a:r>
          </a:p>
          <a:p>
            <a:pPr marL="0" indent="0">
              <a:buNone/>
            </a:pPr>
            <a:r>
              <a:rPr lang="tr-TR" sz="2600" dirty="0" smtClean="0">
                <a:cs typeface="Arial" pitchFamily="34" charset="0"/>
              </a:rPr>
              <a:t>                                                                                                    </a:t>
            </a:r>
            <a:r>
              <a:rPr lang="tr-TR" sz="2600" dirty="0" err="1" smtClean="0">
                <a:cs typeface="Arial" pitchFamily="34" charset="0"/>
              </a:rPr>
              <a:t>Chaudhry</a:t>
            </a:r>
            <a:r>
              <a:rPr lang="tr-TR" sz="2600" dirty="0" smtClean="0">
                <a:cs typeface="Arial" pitchFamily="34" charset="0"/>
              </a:rPr>
              <a:t> </a:t>
            </a:r>
            <a:r>
              <a:rPr lang="tr-TR" sz="2600" dirty="0">
                <a:cs typeface="Arial" pitchFamily="34" charset="0"/>
              </a:rPr>
              <a:t>V, </a:t>
            </a:r>
            <a:r>
              <a:rPr lang="tr-TR" sz="2600" dirty="0" smtClean="0">
                <a:cs typeface="Arial" pitchFamily="34" charset="0"/>
              </a:rPr>
              <a:t>et al. Am </a:t>
            </a:r>
            <a:r>
              <a:rPr lang="tr-TR" sz="2600" dirty="0" err="1">
                <a:cs typeface="Arial" pitchFamily="34" charset="0"/>
              </a:rPr>
              <a:t>Surg</a:t>
            </a:r>
            <a:r>
              <a:rPr lang="tr-TR" sz="2600" dirty="0">
                <a:cs typeface="Arial" pitchFamily="34" charset="0"/>
              </a:rPr>
              <a:t> 1998; 64:723</a:t>
            </a:r>
            <a:r>
              <a:rPr lang="tr-TR" sz="2600" dirty="0">
                <a:latin typeface="Arial" pitchFamily="34" charset="0"/>
                <a:cs typeface="Arial" pitchFamily="34" charset="0"/>
              </a:rPr>
              <a:t>.</a:t>
            </a:r>
          </a:p>
          <a:p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r>
              <a:rPr lang="tr-TR" dirty="0" smtClean="0">
                <a:latin typeface="Arial" pitchFamily="34" charset="0"/>
                <a:cs typeface="Arial" pitchFamily="34" charset="0"/>
              </a:rPr>
              <a:t>Aktif </a:t>
            </a:r>
            <a:r>
              <a:rPr lang="tr-TR" dirty="0">
                <a:latin typeface="Arial" pitchFamily="34" charset="0"/>
                <a:cs typeface="Arial" pitchFamily="34" charset="0"/>
              </a:rPr>
              <a:t>kanamayan olası kanama odağı gözlenmesi başka odak varlığını dışlamaz. Birden fazla kanama odağı olması da nadir değildir (</a:t>
            </a:r>
            <a:r>
              <a:rPr lang="tr-TR" dirty="0" err="1">
                <a:latin typeface="Arial" pitchFamily="34" charset="0"/>
                <a:cs typeface="Arial" pitchFamily="34" charset="0"/>
              </a:rPr>
              <a:t>örn;divertikülozis</a:t>
            </a:r>
            <a:r>
              <a:rPr lang="tr-TR" dirty="0">
                <a:latin typeface="Arial" pitchFamily="34" charset="0"/>
                <a:cs typeface="Arial" pitchFamily="34" charset="0"/>
              </a:rPr>
              <a:t> ve </a:t>
            </a:r>
            <a:r>
              <a:rPr lang="tr-TR" dirty="0" err="1">
                <a:latin typeface="Arial" pitchFamily="34" charset="0"/>
                <a:cs typeface="Arial" pitchFamily="34" charset="0"/>
              </a:rPr>
              <a:t>hemoroid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endParaRPr lang="tr-TR" dirty="0">
              <a:latin typeface="Arial" pitchFamily="34" charset="0"/>
              <a:cs typeface="Arial" pitchFamily="34" charset="0"/>
            </a:endParaRPr>
          </a:p>
          <a:p>
            <a:r>
              <a:rPr lang="en-US" dirty="0" err="1" smtClean="0">
                <a:latin typeface="Arial" pitchFamily="34" charset="0"/>
                <a:cs typeface="Arial" pitchFamily="34" charset="0"/>
              </a:rPr>
              <a:t>Divertiküler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kanama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durumunda</a:t>
            </a:r>
            <a:r>
              <a:rPr lang="en-US" dirty="0">
                <a:latin typeface="Arial" pitchFamily="34" charset="0"/>
                <a:cs typeface="Arial" pitchFamily="34" charset="0"/>
              </a:rPr>
              <a:t>,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çok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sayıda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kanamayan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divertikülde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kan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ve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pıhtılar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görülebilir</a:t>
            </a:r>
            <a:r>
              <a:rPr lang="en-US" dirty="0">
                <a:latin typeface="Arial" pitchFamily="34" charset="0"/>
                <a:cs typeface="Arial" pitchFamily="34" charset="0"/>
              </a:rPr>
              <a:t>,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bu</a:t>
            </a:r>
            <a:r>
              <a:rPr lang="en-US" dirty="0">
                <a:latin typeface="Arial" pitchFamily="34" charset="0"/>
                <a:cs typeface="Arial" pitchFamily="34" charset="0"/>
              </a:rPr>
              <a:t> da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kanamalı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divertikülün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tanımlanmasını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zorlaştırır</a:t>
            </a:r>
            <a:r>
              <a:rPr lang="en-US" dirty="0">
                <a:latin typeface="Arial" pitchFamily="34" charset="0"/>
                <a:cs typeface="Arial" pitchFamily="34" charset="0"/>
              </a:rPr>
              <a:t>.</a:t>
            </a:r>
            <a:endParaRPr lang="tr-TR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1153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>
                <a:latin typeface="Arial" pitchFamily="34" charset="0"/>
                <a:cs typeface="Arial" pitchFamily="34" charset="0"/>
              </a:rPr>
              <a:t>Alt GİS kanamada </a:t>
            </a:r>
            <a:r>
              <a:rPr lang="tr-TR" dirty="0" err="1">
                <a:latin typeface="Arial" pitchFamily="34" charset="0"/>
                <a:cs typeface="Arial" pitchFamily="34" charset="0"/>
              </a:rPr>
              <a:t>kolonoskopi</a:t>
            </a:r>
            <a:r>
              <a:rPr lang="tr-TR" dirty="0">
                <a:latin typeface="Arial" pitchFamily="34" charset="0"/>
                <a:cs typeface="Arial" pitchFamily="34" charset="0"/>
              </a:rPr>
              <a:t> -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2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 fontScale="62500" lnSpcReduction="20000"/>
          </a:bodyPr>
          <a:lstStyle/>
          <a:p>
            <a:r>
              <a:rPr lang="tr-TR" dirty="0" smtClean="0">
                <a:latin typeface="Arial" pitchFamily="34" charset="0"/>
                <a:cs typeface="Arial" pitchFamily="34" charset="0"/>
              </a:rPr>
              <a:t>Bazı </a:t>
            </a:r>
            <a:r>
              <a:rPr lang="tr-TR" dirty="0" err="1" smtClean="0">
                <a:latin typeface="Arial" pitchFamily="34" charset="0"/>
                <a:cs typeface="Arial" pitchFamily="34" charset="0"/>
              </a:rPr>
              <a:t>klinisyenler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, barsak lümenindeki kanın </a:t>
            </a:r>
            <a:r>
              <a:rPr lang="tr-TR" dirty="0" err="1" smtClean="0">
                <a:latin typeface="Arial" pitchFamily="34" charset="0"/>
                <a:cs typeface="Arial" pitchFamily="34" charset="0"/>
              </a:rPr>
              <a:t>katartik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etkisi ile hazırlıksız bir </a:t>
            </a:r>
            <a:r>
              <a:rPr lang="tr-TR" dirty="0" err="1" smtClean="0">
                <a:latin typeface="Arial" pitchFamily="34" charset="0"/>
                <a:cs typeface="Arial" pitchFamily="34" charset="0"/>
              </a:rPr>
              <a:t>barsakta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tr-TR" dirty="0" err="1" smtClean="0">
                <a:latin typeface="Arial" pitchFamily="34" charset="0"/>
                <a:cs typeface="Arial" pitchFamily="34" charset="0"/>
              </a:rPr>
              <a:t>kolonoskopi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yaparlar </a:t>
            </a:r>
          </a:p>
          <a:p>
            <a:pPr marL="0" indent="0">
              <a:buNone/>
            </a:pPr>
            <a:r>
              <a:rPr lang="tr-TR" sz="2600" dirty="0" smtClean="0"/>
              <a:t>                                                   </a:t>
            </a:r>
            <a:r>
              <a:rPr lang="it-IT" sz="2600" dirty="0" smtClean="0"/>
              <a:t>Rossini FP, et al. Emergency colonoscopy. World J Surg 1989; 13:190.</a:t>
            </a:r>
            <a:endParaRPr lang="tr-TR" sz="2600" dirty="0" smtClean="0">
              <a:cs typeface="Arial" pitchFamily="34" charset="0"/>
            </a:endParaRPr>
          </a:p>
          <a:p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r>
              <a:rPr lang="tr-TR" dirty="0" smtClean="0">
                <a:latin typeface="Arial" pitchFamily="34" charset="0"/>
                <a:cs typeface="Arial" pitchFamily="34" charset="0"/>
              </a:rPr>
              <a:t>Bununla birlikte, alt GİS kanamada hazırlık yapılmadan yapılan </a:t>
            </a:r>
            <a:r>
              <a:rPr lang="tr-TR" dirty="0" err="1" smtClean="0">
                <a:latin typeface="Arial" pitchFamily="34" charset="0"/>
                <a:cs typeface="Arial" pitchFamily="34" charset="0"/>
              </a:rPr>
              <a:t>kolonoskopide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lvl="1"/>
            <a:r>
              <a:rPr lang="tr-TR" sz="3200" dirty="0" smtClean="0">
                <a:latin typeface="Arial" pitchFamily="34" charset="0"/>
                <a:cs typeface="Arial" pitchFamily="34" charset="0"/>
              </a:rPr>
              <a:t>Düşük </a:t>
            </a:r>
            <a:r>
              <a:rPr lang="tr-TR" sz="3200" dirty="0" err="1" smtClean="0">
                <a:latin typeface="Arial" pitchFamily="34" charset="0"/>
                <a:cs typeface="Arial" pitchFamily="34" charset="0"/>
              </a:rPr>
              <a:t>çekal</a:t>
            </a:r>
            <a:r>
              <a:rPr lang="tr-TR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tr-TR" sz="3200" dirty="0" err="1" smtClean="0">
                <a:latin typeface="Arial" pitchFamily="34" charset="0"/>
                <a:cs typeface="Arial" pitchFamily="34" charset="0"/>
              </a:rPr>
              <a:t>entübasyon</a:t>
            </a:r>
            <a:r>
              <a:rPr lang="tr-TR" sz="3200" dirty="0" smtClean="0">
                <a:latin typeface="Arial" pitchFamily="34" charset="0"/>
                <a:cs typeface="Arial" pitchFamily="34" charset="0"/>
              </a:rPr>
              <a:t> oranı</a:t>
            </a:r>
          </a:p>
          <a:p>
            <a:pPr lvl="1"/>
            <a:r>
              <a:rPr lang="tr-TR" sz="3200" dirty="0" smtClean="0">
                <a:latin typeface="Arial" pitchFamily="34" charset="0"/>
                <a:cs typeface="Arial" pitchFamily="34" charset="0"/>
              </a:rPr>
              <a:t>Kolon lümenindeki kan veya gaita, kanama kaynağını gizleyebilir </a:t>
            </a:r>
          </a:p>
          <a:p>
            <a:pPr marL="0" indent="0">
              <a:buNone/>
            </a:pPr>
            <a:r>
              <a:rPr lang="tr-TR" sz="2600" dirty="0" smtClean="0">
                <a:latin typeface="+mj-lt"/>
              </a:rPr>
              <a:t>                                                                                  </a:t>
            </a:r>
            <a:r>
              <a:rPr lang="en-US" sz="2600" dirty="0" smtClean="0">
                <a:latin typeface="+mj-lt"/>
              </a:rPr>
              <a:t>Jensen DM, </a:t>
            </a:r>
            <a:r>
              <a:rPr lang="tr-TR" sz="2600" dirty="0" smtClean="0">
                <a:latin typeface="+mj-lt"/>
              </a:rPr>
              <a:t>et al. </a:t>
            </a:r>
            <a:r>
              <a:rPr lang="en-US" sz="2600" dirty="0" smtClean="0">
                <a:latin typeface="+mj-lt"/>
              </a:rPr>
              <a:t>Gastroenterology 1988; 95:1569.</a:t>
            </a:r>
          </a:p>
          <a:p>
            <a:pPr marL="0" indent="0">
              <a:buNone/>
            </a:pPr>
            <a:r>
              <a:rPr lang="tr-TR" sz="2600" dirty="0" smtClean="0">
                <a:latin typeface="+mj-lt"/>
              </a:rPr>
              <a:t>                                                                   Van </a:t>
            </a:r>
            <a:r>
              <a:rPr lang="tr-TR" sz="2600" dirty="0" err="1" smtClean="0">
                <a:latin typeface="+mj-lt"/>
              </a:rPr>
              <a:t>Gossum</a:t>
            </a:r>
            <a:r>
              <a:rPr lang="tr-TR" sz="2600" dirty="0" smtClean="0">
                <a:latin typeface="+mj-lt"/>
              </a:rPr>
              <a:t> A, et al. </a:t>
            </a:r>
            <a:r>
              <a:rPr lang="tr-TR" sz="2600" dirty="0" err="1" smtClean="0">
                <a:latin typeface="+mj-lt"/>
              </a:rPr>
              <a:t>Acta</a:t>
            </a:r>
            <a:r>
              <a:rPr lang="tr-TR" sz="2600" dirty="0" smtClean="0">
                <a:latin typeface="+mj-lt"/>
              </a:rPr>
              <a:t> </a:t>
            </a:r>
            <a:r>
              <a:rPr lang="tr-TR" sz="2600" dirty="0" err="1" smtClean="0">
                <a:latin typeface="+mj-lt"/>
              </a:rPr>
              <a:t>Gastroenterol</a:t>
            </a:r>
            <a:r>
              <a:rPr lang="tr-TR" sz="2600" dirty="0" smtClean="0">
                <a:latin typeface="+mj-lt"/>
              </a:rPr>
              <a:t> </a:t>
            </a:r>
            <a:r>
              <a:rPr lang="tr-TR" sz="2600" dirty="0" err="1" smtClean="0">
                <a:latin typeface="+mj-lt"/>
              </a:rPr>
              <a:t>Belg</a:t>
            </a:r>
            <a:r>
              <a:rPr lang="tr-TR" sz="2600" dirty="0" smtClean="0">
                <a:latin typeface="+mj-lt"/>
              </a:rPr>
              <a:t> 1992; 55:314.</a:t>
            </a:r>
          </a:p>
          <a:p>
            <a:pPr lvl="1"/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r>
              <a:rPr lang="tr-TR" dirty="0" smtClean="0">
                <a:latin typeface="Arial" pitchFamily="34" charset="0"/>
                <a:cs typeface="Arial" pitchFamily="34" charset="0"/>
              </a:rPr>
              <a:t>Gaita ve </a:t>
            </a:r>
            <a:r>
              <a:rPr lang="tr-TR" dirty="0">
                <a:latin typeface="Arial" pitchFamily="34" charset="0"/>
                <a:cs typeface="Arial" pitchFamily="34" charset="0"/>
              </a:rPr>
              <a:t>kanın kolondan 4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ile </a:t>
            </a:r>
            <a:r>
              <a:rPr lang="tr-TR" dirty="0">
                <a:latin typeface="Arial" pitchFamily="34" charset="0"/>
                <a:cs typeface="Arial" pitchFamily="34" charset="0"/>
              </a:rPr>
              <a:t>6 litre polietilen glikol ile temizlenmesi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önerilir </a:t>
            </a:r>
          </a:p>
          <a:p>
            <a:pPr marL="0" indent="0">
              <a:buNone/>
            </a:pP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tr-TR" sz="2600" dirty="0" smtClean="0">
                <a:cs typeface="Arial" pitchFamily="34" charset="0"/>
              </a:rPr>
              <a:t>                                                                                    </a:t>
            </a:r>
            <a:r>
              <a:rPr lang="en-US" sz="2600" dirty="0" smtClean="0">
                <a:cs typeface="Arial" pitchFamily="34" charset="0"/>
              </a:rPr>
              <a:t>Jensen </a:t>
            </a:r>
            <a:r>
              <a:rPr lang="en-US" sz="2600" dirty="0">
                <a:cs typeface="Arial" pitchFamily="34" charset="0"/>
              </a:rPr>
              <a:t>DM, </a:t>
            </a:r>
            <a:r>
              <a:rPr lang="tr-TR" sz="2600" dirty="0" smtClean="0">
                <a:cs typeface="Arial" pitchFamily="34" charset="0"/>
              </a:rPr>
              <a:t>et al.</a:t>
            </a:r>
            <a:r>
              <a:rPr lang="en-US" sz="2600" dirty="0" smtClean="0">
                <a:cs typeface="Arial" pitchFamily="34" charset="0"/>
              </a:rPr>
              <a:t> </a:t>
            </a:r>
            <a:r>
              <a:rPr lang="en-US" sz="2600" dirty="0">
                <a:cs typeface="Arial" pitchFamily="34" charset="0"/>
              </a:rPr>
              <a:t>Gastroenterology 1988; 95:1569</a:t>
            </a:r>
            <a:r>
              <a:rPr lang="en-US" sz="2600" dirty="0" smtClean="0">
                <a:cs typeface="Arial" pitchFamily="34" charset="0"/>
              </a:rPr>
              <a:t>.</a:t>
            </a:r>
            <a:endParaRPr lang="tr-TR" sz="2600" dirty="0" smtClean="0">
              <a:cs typeface="Arial" pitchFamily="34" charset="0"/>
            </a:endParaRPr>
          </a:p>
          <a:p>
            <a:pPr marL="0" indent="0">
              <a:buNone/>
            </a:pPr>
            <a:r>
              <a:rPr lang="tr-TR" sz="2600" dirty="0" smtClean="0">
                <a:cs typeface="Arial" pitchFamily="34" charset="0"/>
              </a:rPr>
              <a:t>                                                                                </a:t>
            </a:r>
            <a:r>
              <a:rPr lang="en-US" sz="2600" dirty="0" err="1" smtClean="0">
                <a:cs typeface="Arial" pitchFamily="34" charset="0"/>
              </a:rPr>
              <a:t>Machicado</a:t>
            </a:r>
            <a:r>
              <a:rPr lang="en-US" sz="2600" dirty="0" smtClean="0">
                <a:cs typeface="Arial" pitchFamily="34" charset="0"/>
              </a:rPr>
              <a:t> </a:t>
            </a:r>
            <a:r>
              <a:rPr lang="en-US" sz="2600" dirty="0">
                <a:cs typeface="Arial" pitchFamily="34" charset="0"/>
              </a:rPr>
              <a:t>GA, </a:t>
            </a:r>
            <a:r>
              <a:rPr lang="tr-TR" sz="2600" dirty="0" smtClean="0">
                <a:cs typeface="Arial" pitchFamily="34" charset="0"/>
              </a:rPr>
              <a:t>et al.</a:t>
            </a:r>
            <a:r>
              <a:rPr lang="en-US" sz="2600" dirty="0" smtClean="0">
                <a:cs typeface="Arial" pitchFamily="34" charset="0"/>
              </a:rPr>
              <a:t> </a:t>
            </a:r>
            <a:r>
              <a:rPr lang="en-US" sz="2600" dirty="0">
                <a:cs typeface="Arial" pitchFamily="34" charset="0"/>
              </a:rPr>
              <a:t>Gastroenterologist 1997; 5:189.</a:t>
            </a:r>
          </a:p>
          <a:p>
            <a:endParaRPr lang="en-US" dirty="0"/>
          </a:p>
          <a:p>
            <a:endParaRPr lang="tr-TR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1591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>
                <a:latin typeface="Arial" pitchFamily="34" charset="0"/>
                <a:cs typeface="Arial" pitchFamily="34" charset="0"/>
              </a:rPr>
              <a:t>Alt GİS kanamada </a:t>
            </a:r>
            <a:r>
              <a:rPr lang="tr-TR" dirty="0" err="1">
                <a:latin typeface="Arial" pitchFamily="34" charset="0"/>
                <a:cs typeface="Arial" pitchFamily="34" charset="0"/>
              </a:rPr>
              <a:t>kolonoskopi</a:t>
            </a:r>
            <a:r>
              <a:rPr lang="tr-TR" dirty="0">
                <a:latin typeface="Arial" pitchFamily="34" charset="0"/>
                <a:cs typeface="Arial" pitchFamily="34" charset="0"/>
              </a:rPr>
              <a:t> -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3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tr-TR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tr-TR" sz="2800" dirty="0" smtClean="0">
                <a:latin typeface="Arial" pitchFamily="34" charset="0"/>
                <a:cs typeface="Arial" pitchFamily="34" charset="0"/>
              </a:rPr>
              <a:t>Barsak temizliği sırasında</a:t>
            </a:r>
            <a:r>
              <a:rPr lang="tr-TR" sz="2800" dirty="0">
                <a:latin typeface="Arial" pitchFamily="34" charset="0"/>
                <a:cs typeface="Arial" pitchFamily="34" charset="0"/>
              </a:rPr>
              <a:t>, kanın kolondan hızla temizlenmesi nedeniyle kanama oranı artmış gibi görünebilir</a:t>
            </a:r>
            <a:r>
              <a:rPr lang="tr-TR" sz="28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buNone/>
            </a:pPr>
            <a:r>
              <a:rPr lang="tr-TR" sz="28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tr-TR" sz="2800" dirty="0" smtClean="0">
                <a:latin typeface="Arial" pitchFamily="34" charset="0"/>
                <a:cs typeface="Arial" pitchFamily="34" charset="0"/>
              </a:rPr>
              <a:t>Bununla </a:t>
            </a:r>
            <a:r>
              <a:rPr lang="tr-TR" sz="2800" dirty="0">
                <a:latin typeface="Arial" pitchFamily="34" charset="0"/>
                <a:cs typeface="Arial" pitchFamily="34" charset="0"/>
              </a:rPr>
              <a:t>birlikte, barsak hazırlığının kanama oranını yeniden etkinleştirdiğine veya arttırdığına dair bir kanıt yoktur. </a:t>
            </a:r>
            <a:endParaRPr lang="tr-TR" sz="2800" dirty="0" smtClean="0">
              <a:latin typeface="Arial" pitchFamily="34" charset="0"/>
              <a:cs typeface="Arial" pitchFamily="34" charset="0"/>
            </a:endParaRPr>
          </a:p>
          <a:p>
            <a:endParaRPr lang="tr-TR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tr-TR" sz="2800" dirty="0" err="1">
                <a:latin typeface="Arial" pitchFamily="34" charset="0"/>
                <a:cs typeface="Arial" pitchFamily="34" charset="0"/>
              </a:rPr>
              <a:t>Perforasyon</a:t>
            </a:r>
            <a:r>
              <a:rPr lang="tr-TR" sz="2800" dirty="0">
                <a:latin typeface="Arial" pitchFamily="34" charset="0"/>
                <a:cs typeface="Arial" pitchFamily="34" charset="0"/>
              </a:rPr>
              <a:t> veya obstrüksiyondan şüpheleniliyorsa kolon hazırlığından önce radyografik incelemeler yapılmalıdır</a:t>
            </a:r>
          </a:p>
          <a:p>
            <a:endParaRPr lang="tr-TR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9179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>
                <a:latin typeface="Arial" pitchFamily="34" charset="0"/>
                <a:cs typeface="Arial" pitchFamily="34" charset="0"/>
              </a:rPr>
              <a:t>Alt GİS kanamada </a:t>
            </a:r>
            <a:r>
              <a:rPr lang="tr-TR" dirty="0" err="1">
                <a:latin typeface="Arial" pitchFamily="34" charset="0"/>
                <a:cs typeface="Arial" pitchFamily="34" charset="0"/>
              </a:rPr>
              <a:t>kolonoskopi</a:t>
            </a:r>
            <a:r>
              <a:rPr lang="tr-TR" dirty="0">
                <a:latin typeface="Arial" pitchFamily="34" charset="0"/>
                <a:cs typeface="Arial" pitchFamily="34" charset="0"/>
              </a:rPr>
              <a:t> -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4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r>
              <a:rPr lang="tr-TR" dirty="0" smtClean="0">
                <a:latin typeface="Arial" pitchFamily="34" charset="0"/>
                <a:cs typeface="Arial" pitchFamily="34" charset="0"/>
              </a:rPr>
              <a:t>RCT </a:t>
            </a:r>
            <a:r>
              <a:rPr lang="tr-TR" dirty="0">
                <a:latin typeface="Arial" pitchFamily="34" charset="0"/>
                <a:cs typeface="Arial" pitchFamily="34" charset="0"/>
              </a:rPr>
              <a:t>– 159 hasta  (15 merkez)</a:t>
            </a:r>
          </a:p>
          <a:p>
            <a:pPr lvl="1"/>
            <a:r>
              <a:rPr lang="tr-TR" dirty="0" err="1">
                <a:latin typeface="Arial" pitchFamily="34" charset="0"/>
                <a:cs typeface="Arial" pitchFamily="34" charset="0"/>
              </a:rPr>
              <a:t>Kolonoskopi</a:t>
            </a:r>
            <a:r>
              <a:rPr lang="tr-TR" dirty="0">
                <a:latin typeface="Arial" pitchFamily="34" charset="0"/>
                <a:cs typeface="Arial" pitchFamily="34" charset="0"/>
              </a:rPr>
              <a:t> ilk 24 saat &amp; 24-96 saat </a:t>
            </a:r>
          </a:p>
          <a:p>
            <a:pPr lvl="1"/>
            <a:r>
              <a:rPr lang="tr-TR" dirty="0">
                <a:latin typeface="Arial" pitchFamily="34" charset="0"/>
                <a:cs typeface="Arial" pitchFamily="34" charset="0"/>
              </a:rPr>
              <a:t>Kanama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tespiti, </a:t>
            </a:r>
            <a:r>
              <a:rPr lang="tr-TR" dirty="0">
                <a:latin typeface="Arial" pitchFamily="34" charset="0"/>
                <a:cs typeface="Arial" pitchFamily="34" charset="0"/>
              </a:rPr>
              <a:t>tekrar kanama veya transfüzyon ihtiyacı açısından fark yok</a:t>
            </a:r>
          </a:p>
          <a:p>
            <a:pPr marL="0" indent="0">
              <a:buNone/>
            </a:pPr>
            <a:r>
              <a:rPr lang="tr-TR" sz="1900" dirty="0"/>
              <a:t>                                                          </a:t>
            </a:r>
            <a:r>
              <a:rPr lang="tr-TR" sz="1900" dirty="0" err="1" smtClean="0"/>
              <a:t>Niikura</a:t>
            </a:r>
            <a:r>
              <a:rPr lang="tr-TR" sz="1900" dirty="0" smtClean="0"/>
              <a:t> </a:t>
            </a:r>
            <a:r>
              <a:rPr lang="tr-TR" sz="1900" dirty="0"/>
              <a:t>R, et al. </a:t>
            </a:r>
            <a:r>
              <a:rPr lang="tr-TR" sz="1900" dirty="0" err="1"/>
              <a:t>Gastroenterology</a:t>
            </a:r>
            <a:r>
              <a:rPr lang="tr-TR" sz="1900" dirty="0"/>
              <a:t> 2020; 158:168</a:t>
            </a:r>
            <a:r>
              <a:rPr lang="tr-TR" sz="1900" dirty="0" smtClean="0"/>
              <a:t>.</a:t>
            </a:r>
          </a:p>
          <a:p>
            <a:pPr marL="0" indent="0">
              <a:buNone/>
            </a:pPr>
            <a:endParaRPr lang="tr-TR" sz="1900" dirty="0"/>
          </a:p>
          <a:p>
            <a:endParaRPr lang="tr-TR" dirty="0">
              <a:latin typeface="Arial" pitchFamily="34" charset="0"/>
              <a:cs typeface="Arial" pitchFamily="34" charset="0"/>
            </a:endParaRP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40445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Vaka-1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tr-TR" dirty="0" smtClean="0"/>
              <a:t>78y, E</a:t>
            </a:r>
          </a:p>
          <a:p>
            <a:r>
              <a:rPr lang="tr-TR" dirty="0" smtClean="0"/>
              <a:t>Ş:Parlak kırmızı renkli makattan kanama, halsizlik, baş dönmesi</a:t>
            </a:r>
          </a:p>
          <a:p>
            <a:r>
              <a:rPr lang="tr-TR" dirty="0" smtClean="0"/>
              <a:t>H: 6 ay önce siyah dışkılama nedeniyle yapılan</a:t>
            </a:r>
          </a:p>
          <a:p>
            <a:pPr lvl="1"/>
            <a:r>
              <a:rPr lang="tr-TR" dirty="0" smtClean="0"/>
              <a:t>endoskopi normal, </a:t>
            </a:r>
          </a:p>
          <a:p>
            <a:pPr lvl="1"/>
            <a:r>
              <a:rPr lang="tr-TR" dirty="0" err="1" smtClean="0"/>
              <a:t>kolonoskopi</a:t>
            </a:r>
            <a:r>
              <a:rPr lang="tr-TR" dirty="0" smtClean="0"/>
              <a:t> </a:t>
            </a:r>
            <a:r>
              <a:rPr lang="tr-TR" dirty="0" err="1" smtClean="0"/>
              <a:t>suboptimal</a:t>
            </a:r>
            <a:r>
              <a:rPr lang="tr-TR" dirty="0" smtClean="0"/>
              <a:t> (yetersiz temizlik)/normal</a:t>
            </a:r>
          </a:p>
          <a:p>
            <a:pPr marL="457200" lvl="1" indent="0">
              <a:buNone/>
            </a:pPr>
            <a:r>
              <a:rPr lang="tr-TR" dirty="0" smtClean="0"/>
              <a:t>ÖG:AF – (</a:t>
            </a:r>
            <a:r>
              <a:rPr lang="tr-TR" dirty="0" err="1" smtClean="0"/>
              <a:t>kumadinize</a:t>
            </a:r>
            <a:r>
              <a:rPr lang="tr-TR" dirty="0" smtClean="0"/>
              <a:t>)</a:t>
            </a:r>
          </a:p>
          <a:p>
            <a:r>
              <a:rPr lang="tr-TR" dirty="0" smtClean="0"/>
              <a:t> TA:100/60 </a:t>
            </a:r>
            <a:r>
              <a:rPr lang="tr-TR" dirty="0" err="1" smtClean="0"/>
              <a:t>mmHg</a:t>
            </a:r>
            <a:r>
              <a:rPr lang="tr-TR" dirty="0" smtClean="0"/>
              <a:t>, Nabız: 123/</a:t>
            </a:r>
            <a:r>
              <a:rPr lang="tr-TR" dirty="0" err="1" smtClean="0"/>
              <a:t>dk</a:t>
            </a:r>
            <a:endParaRPr lang="tr-TR" dirty="0" smtClean="0"/>
          </a:p>
          <a:p>
            <a:endParaRPr lang="tr-TR" dirty="0" smtClean="0"/>
          </a:p>
          <a:p>
            <a:r>
              <a:rPr lang="tr-TR" dirty="0" smtClean="0"/>
              <a:t>Hb:6.4 gr/dl INR:5,3</a:t>
            </a:r>
          </a:p>
          <a:p>
            <a:r>
              <a:rPr lang="tr-TR" dirty="0" smtClean="0"/>
              <a:t>BUN:72 cre:1.4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262507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Vaka-1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dirty="0" err="1" smtClean="0"/>
              <a:t>Ybü</a:t>
            </a:r>
            <a:r>
              <a:rPr lang="tr-TR" dirty="0" smtClean="0"/>
              <a:t>  - yakın </a:t>
            </a:r>
            <a:r>
              <a:rPr lang="tr-TR" dirty="0" err="1" smtClean="0"/>
              <a:t>monitörizasyon</a:t>
            </a:r>
            <a:endParaRPr lang="tr-TR" dirty="0" smtClean="0"/>
          </a:p>
          <a:p>
            <a:r>
              <a:rPr lang="tr-TR" dirty="0" smtClean="0"/>
              <a:t>Oral alımı kesildi</a:t>
            </a:r>
          </a:p>
          <a:p>
            <a:r>
              <a:rPr lang="tr-TR" dirty="0" err="1" smtClean="0"/>
              <a:t>Iv</a:t>
            </a:r>
            <a:r>
              <a:rPr lang="tr-TR" dirty="0" smtClean="0"/>
              <a:t> </a:t>
            </a:r>
            <a:r>
              <a:rPr lang="tr-TR" dirty="0" err="1" smtClean="0"/>
              <a:t>hidrasyon</a:t>
            </a:r>
            <a:r>
              <a:rPr lang="tr-TR" dirty="0" smtClean="0"/>
              <a:t> </a:t>
            </a:r>
            <a:endParaRPr lang="tr-TR" dirty="0"/>
          </a:p>
          <a:p>
            <a:r>
              <a:rPr lang="tr-TR" dirty="0" smtClean="0"/>
              <a:t>ES,TDP </a:t>
            </a:r>
            <a:r>
              <a:rPr lang="tr-TR" dirty="0" err="1" smtClean="0"/>
              <a:t>replasmanı</a:t>
            </a:r>
            <a:endParaRPr lang="tr-TR" dirty="0" smtClean="0"/>
          </a:p>
          <a:p>
            <a:r>
              <a:rPr lang="tr-TR" dirty="0" smtClean="0"/>
              <a:t>Kanamanın durduğu gözlendi</a:t>
            </a:r>
          </a:p>
          <a:p>
            <a:endParaRPr lang="tr-TR" dirty="0"/>
          </a:p>
          <a:p>
            <a:r>
              <a:rPr lang="tr-TR" dirty="0" err="1" smtClean="0"/>
              <a:t>Hemodinamik</a:t>
            </a:r>
            <a:r>
              <a:rPr lang="tr-TR" dirty="0" smtClean="0"/>
              <a:t> stabilizasyon sonrası üst GİS endoskopisi yapıldı. </a:t>
            </a:r>
          </a:p>
          <a:p>
            <a:pPr lvl="1"/>
            <a:r>
              <a:rPr lang="tr-TR" dirty="0" err="1" smtClean="0"/>
              <a:t>Hiatal</a:t>
            </a:r>
            <a:r>
              <a:rPr lang="tr-TR" dirty="0" smtClean="0"/>
              <a:t> </a:t>
            </a:r>
            <a:r>
              <a:rPr lang="tr-TR" dirty="0" err="1" smtClean="0"/>
              <a:t>herni</a:t>
            </a:r>
            <a:r>
              <a:rPr lang="tr-TR" dirty="0" smtClean="0"/>
              <a:t> ve </a:t>
            </a:r>
            <a:r>
              <a:rPr lang="tr-TR" dirty="0" err="1" smtClean="0"/>
              <a:t>eroziv</a:t>
            </a:r>
            <a:r>
              <a:rPr lang="tr-TR" dirty="0" smtClean="0"/>
              <a:t> </a:t>
            </a:r>
            <a:r>
              <a:rPr lang="tr-TR" dirty="0" err="1" smtClean="0"/>
              <a:t>antral</a:t>
            </a:r>
            <a:r>
              <a:rPr lang="tr-TR" dirty="0" smtClean="0"/>
              <a:t> gastrit saptandı. Lümende temiz safra mevcuttu. Kanama odağı gözlenmedi.</a:t>
            </a:r>
          </a:p>
          <a:p>
            <a:endParaRPr lang="tr-TR" dirty="0"/>
          </a:p>
          <a:p>
            <a:endParaRPr lang="tr-TR" dirty="0" smtClean="0"/>
          </a:p>
          <a:p>
            <a:pPr marL="0" indent="0">
              <a:buNone/>
            </a:pPr>
            <a:endParaRPr lang="tr-TR" dirty="0" smtClean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440087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Vaka-1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Üst GİS kanamayı dışladıktan sonra</a:t>
            </a:r>
          </a:p>
          <a:p>
            <a:r>
              <a:rPr lang="tr-TR" dirty="0" err="1" smtClean="0"/>
              <a:t>Kolonoskopi</a:t>
            </a:r>
            <a:r>
              <a:rPr lang="tr-TR" dirty="0" smtClean="0"/>
              <a:t> planlandı. Uygun barsak temizliği sonrası yapılan </a:t>
            </a:r>
            <a:r>
              <a:rPr lang="tr-TR" dirty="0" err="1" smtClean="0"/>
              <a:t>kolonoskopide</a:t>
            </a:r>
            <a:r>
              <a:rPr lang="tr-TR" dirty="0" smtClean="0"/>
              <a:t>;</a:t>
            </a:r>
          </a:p>
          <a:p>
            <a:pPr lvl="1"/>
            <a:r>
              <a:rPr lang="tr-TR" dirty="0" err="1" smtClean="0"/>
              <a:t>Transvers</a:t>
            </a:r>
            <a:r>
              <a:rPr lang="tr-TR" dirty="0" smtClean="0"/>
              <a:t> kolon </a:t>
            </a:r>
            <a:r>
              <a:rPr lang="tr-TR" dirty="0" err="1" smtClean="0"/>
              <a:t>proksimalinde</a:t>
            </a:r>
            <a:r>
              <a:rPr lang="tr-TR" dirty="0" smtClean="0"/>
              <a:t> </a:t>
            </a:r>
            <a:r>
              <a:rPr lang="tr-TR" dirty="0"/>
              <a:t>sızıntı şeklinde kanayan </a:t>
            </a:r>
            <a:r>
              <a:rPr lang="tr-TR" dirty="0" err="1"/>
              <a:t>anjiodisplazi</a:t>
            </a:r>
            <a:r>
              <a:rPr lang="tr-TR" dirty="0"/>
              <a:t> odağı saptandı.</a:t>
            </a:r>
          </a:p>
          <a:p>
            <a:endParaRPr lang="tr-TR" dirty="0"/>
          </a:p>
          <a:p>
            <a:r>
              <a:rPr lang="tr-TR" dirty="0" smtClean="0"/>
              <a:t>APC </a:t>
            </a:r>
            <a:r>
              <a:rPr lang="tr-TR" dirty="0"/>
              <a:t>ile endoskopik </a:t>
            </a:r>
            <a:r>
              <a:rPr lang="tr-TR" dirty="0" err="1"/>
              <a:t>hemostaz</a:t>
            </a:r>
            <a:r>
              <a:rPr lang="tr-TR" dirty="0"/>
              <a:t> sağlandı</a:t>
            </a: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405478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HARUN ERDAL 2023\GİS KANAMA\WhatsApp Image 2023-01-10 at 08.23.09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764704"/>
            <a:ext cx="5643124" cy="5184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426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Vaka-2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64y, K</a:t>
            </a:r>
          </a:p>
          <a:p>
            <a:r>
              <a:rPr lang="tr-TR" dirty="0" smtClean="0"/>
              <a:t>Ş: parlak kırmızı renkli makattan kanama, şiddetli karın ağrısı</a:t>
            </a:r>
          </a:p>
          <a:p>
            <a:r>
              <a:rPr lang="tr-TR" dirty="0" smtClean="0"/>
              <a:t> H:Uzun yıllardır kabızlık, dönem </a:t>
            </a:r>
            <a:r>
              <a:rPr lang="tr-TR" dirty="0" err="1" smtClean="0"/>
              <a:t>dönem</a:t>
            </a:r>
            <a:r>
              <a:rPr lang="tr-TR" dirty="0" smtClean="0"/>
              <a:t> sol alt kadran ağrısı </a:t>
            </a:r>
          </a:p>
          <a:p>
            <a:r>
              <a:rPr lang="tr-TR" dirty="0" smtClean="0"/>
              <a:t>FM: sol alt kadranda hassasiyet</a:t>
            </a:r>
          </a:p>
          <a:p>
            <a:r>
              <a:rPr lang="tr-TR" dirty="0" smtClean="0"/>
              <a:t>Hb:9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51167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Vaka-2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oral </a:t>
            </a:r>
            <a:r>
              <a:rPr lang="tr-TR" dirty="0"/>
              <a:t>alımı kesildi</a:t>
            </a:r>
          </a:p>
          <a:p>
            <a:r>
              <a:rPr lang="tr-TR" dirty="0" err="1"/>
              <a:t>Iv</a:t>
            </a:r>
            <a:r>
              <a:rPr lang="tr-TR" dirty="0"/>
              <a:t> </a:t>
            </a:r>
            <a:r>
              <a:rPr lang="tr-TR" dirty="0" err="1"/>
              <a:t>hidrasyon</a:t>
            </a:r>
            <a:r>
              <a:rPr lang="tr-TR" dirty="0"/>
              <a:t> </a:t>
            </a:r>
            <a:r>
              <a:rPr lang="tr-TR" dirty="0" smtClean="0"/>
              <a:t>başlandı</a:t>
            </a:r>
          </a:p>
          <a:p>
            <a:r>
              <a:rPr lang="tr-TR" dirty="0"/>
              <a:t>Karın ağrısı </a:t>
            </a:r>
            <a:r>
              <a:rPr lang="tr-TR" dirty="0" smtClean="0"/>
              <a:t>nedeniyle</a:t>
            </a:r>
          </a:p>
          <a:p>
            <a:r>
              <a:rPr lang="tr-TR" dirty="0" smtClean="0"/>
              <a:t>Abdomen CT </a:t>
            </a:r>
          </a:p>
          <a:p>
            <a:pPr lvl="1"/>
            <a:r>
              <a:rPr lang="tr-TR" dirty="0" smtClean="0"/>
              <a:t>Sigmoid bölgede çok sayıda mm </a:t>
            </a:r>
            <a:r>
              <a:rPr lang="tr-TR" dirty="0" err="1" smtClean="0"/>
              <a:t>lik</a:t>
            </a:r>
            <a:r>
              <a:rPr lang="tr-TR" dirty="0" smtClean="0"/>
              <a:t> </a:t>
            </a:r>
            <a:r>
              <a:rPr lang="tr-TR" dirty="0" err="1" smtClean="0"/>
              <a:t>divertikül</a:t>
            </a:r>
            <a:r>
              <a:rPr lang="tr-TR" dirty="0" smtClean="0"/>
              <a:t> ve </a:t>
            </a:r>
            <a:r>
              <a:rPr lang="tr-TR" dirty="0" err="1" smtClean="0"/>
              <a:t>divetikül</a:t>
            </a:r>
            <a:r>
              <a:rPr lang="tr-TR" dirty="0" smtClean="0"/>
              <a:t> duvarında patolojik </a:t>
            </a:r>
            <a:r>
              <a:rPr lang="tr-TR" dirty="0" err="1" smtClean="0"/>
              <a:t>kontrastlanma</a:t>
            </a:r>
            <a:r>
              <a:rPr lang="tr-TR" dirty="0" smtClean="0"/>
              <a:t> ve </a:t>
            </a:r>
            <a:r>
              <a:rPr lang="tr-TR" dirty="0" err="1" smtClean="0"/>
              <a:t>mezoda</a:t>
            </a:r>
            <a:r>
              <a:rPr lang="tr-TR" dirty="0" smtClean="0"/>
              <a:t> kirlenme (</a:t>
            </a:r>
            <a:r>
              <a:rPr lang="tr-TR" dirty="0" err="1" smtClean="0"/>
              <a:t>divertikülit</a:t>
            </a:r>
            <a:r>
              <a:rPr lang="tr-TR" dirty="0" smtClean="0"/>
              <a:t>?)</a:t>
            </a:r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842598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Vaka-2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İv </a:t>
            </a:r>
            <a:r>
              <a:rPr lang="tr-TR" dirty="0" err="1" smtClean="0"/>
              <a:t>antibiyoterapi</a:t>
            </a:r>
            <a:endParaRPr lang="tr-TR" dirty="0" smtClean="0"/>
          </a:p>
          <a:p>
            <a:r>
              <a:rPr lang="tr-TR" dirty="0" smtClean="0"/>
              <a:t>Takiplerde karın ağrısı ve </a:t>
            </a:r>
            <a:r>
              <a:rPr lang="tr-TR" dirty="0" err="1" smtClean="0"/>
              <a:t>rektal</a:t>
            </a:r>
            <a:r>
              <a:rPr lang="tr-TR" dirty="0" smtClean="0"/>
              <a:t> kanama yok.</a:t>
            </a:r>
          </a:p>
          <a:p>
            <a:endParaRPr lang="tr-TR" dirty="0" smtClean="0"/>
          </a:p>
          <a:p>
            <a:r>
              <a:rPr lang="tr-TR" dirty="0" smtClean="0"/>
              <a:t>Oral alımı başlandı, uygun diyet ve barsak temizliği sonrası </a:t>
            </a:r>
            <a:r>
              <a:rPr lang="tr-TR" dirty="0" err="1" smtClean="0"/>
              <a:t>kolonoskopi</a:t>
            </a:r>
            <a:r>
              <a:rPr lang="tr-TR" dirty="0" smtClean="0"/>
              <a:t> yapıldı</a:t>
            </a:r>
          </a:p>
          <a:p>
            <a:pPr lvl="1"/>
            <a:r>
              <a:rPr lang="tr-TR" dirty="0" smtClean="0"/>
              <a:t>Sigmoid kolonda </a:t>
            </a:r>
            <a:r>
              <a:rPr lang="tr-TR" dirty="0" err="1" smtClean="0"/>
              <a:t>divertiküller</a:t>
            </a:r>
            <a:r>
              <a:rPr lang="tr-TR" dirty="0" smtClean="0"/>
              <a:t> ve birinde üzerinde görünen damar gözlendi. </a:t>
            </a:r>
          </a:p>
          <a:p>
            <a:r>
              <a:rPr lang="tr-TR" dirty="0" err="1" smtClean="0"/>
              <a:t>Hemoklip</a:t>
            </a:r>
            <a:r>
              <a:rPr lang="tr-TR" dirty="0" smtClean="0"/>
              <a:t> ile </a:t>
            </a:r>
            <a:r>
              <a:rPr lang="tr-TR" dirty="0" err="1" smtClean="0"/>
              <a:t>hemostaz</a:t>
            </a:r>
            <a:r>
              <a:rPr lang="tr-TR" dirty="0" smtClean="0"/>
              <a:t> sağlandı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707947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0" y="2024063"/>
            <a:ext cx="8191500" cy="280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2176463"/>
            <a:ext cx="8191500" cy="280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224532"/>
            <a:ext cx="5014053" cy="41486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Metin kutusu 4"/>
          <p:cNvSpPr txBox="1"/>
          <p:nvPr/>
        </p:nvSpPr>
        <p:spPr>
          <a:xfrm>
            <a:off x="323529" y="6021288"/>
            <a:ext cx="85689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dirty="0" err="1"/>
              <a:t>Sleisenger</a:t>
            </a:r>
            <a:r>
              <a:rPr lang="tr-TR" sz="1400" dirty="0"/>
              <a:t> </a:t>
            </a:r>
            <a:r>
              <a:rPr lang="tr-TR" sz="1400" dirty="0" err="1"/>
              <a:t>and</a:t>
            </a:r>
            <a:r>
              <a:rPr lang="tr-TR" sz="1400" dirty="0"/>
              <a:t> </a:t>
            </a:r>
            <a:r>
              <a:rPr lang="tr-TR" sz="1400" dirty="0" err="1"/>
              <a:t>Fordtran’s</a:t>
            </a:r>
            <a:r>
              <a:rPr lang="tr-TR" sz="1400" dirty="0"/>
              <a:t> </a:t>
            </a:r>
            <a:r>
              <a:rPr lang="tr-TR" sz="1400" dirty="0" err="1"/>
              <a:t>Gastrointestinal</a:t>
            </a:r>
            <a:r>
              <a:rPr lang="tr-TR" sz="1400" dirty="0"/>
              <a:t> </a:t>
            </a:r>
            <a:r>
              <a:rPr lang="tr-TR" sz="1400" dirty="0" err="1"/>
              <a:t>and</a:t>
            </a:r>
            <a:r>
              <a:rPr lang="tr-TR" sz="1400" dirty="0"/>
              <a:t> </a:t>
            </a:r>
            <a:r>
              <a:rPr lang="tr-TR" sz="1400" dirty="0" err="1"/>
              <a:t>Liver</a:t>
            </a:r>
            <a:r>
              <a:rPr lang="tr-TR" sz="1400" dirty="0"/>
              <a:t> </a:t>
            </a:r>
            <a:r>
              <a:rPr lang="tr-TR" sz="1400" dirty="0" err="1"/>
              <a:t>disease</a:t>
            </a:r>
            <a:r>
              <a:rPr lang="tr-TR" sz="1400" dirty="0"/>
              <a:t>: </a:t>
            </a:r>
            <a:r>
              <a:rPr lang="tr-TR" sz="1400" dirty="0" err="1"/>
              <a:t>Pathophysiology</a:t>
            </a:r>
            <a:r>
              <a:rPr lang="tr-TR" sz="1400" dirty="0"/>
              <a:t>/</a:t>
            </a:r>
            <a:r>
              <a:rPr lang="tr-TR" sz="1400" dirty="0" err="1"/>
              <a:t>Diagnosis</a:t>
            </a:r>
            <a:r>
              <a:rPr lang="tr-TR" sz="1400" dirty="0"/>
              <a:t>/ Management, 9</a:t>
            </a:r>
            <a:r>
              <a:rPr lang="tr-TR" sz="1400" dirty="0" smtClean="0"/>
              <a:t> </a:t>
            </a:r>
            <a:r>
              <a:rPr lang="tr-TR" sz="1400" dirty="0" err="1"/>
              <a:t>th</a:t>
            </a:r>
            <a:r>
              <a:rPr lang="tr-TR" sz="1400" dirty="0"/>
              <a:t> </a:t>
            </a:r>
            <a:r>
              <a:rPr lang="tr-TR" sz="1400" dirty="0" smtClean="0"/>
              <a:t>Edition</a:t>
            </a:r>
            <a:endParaRPr lang="tr-TR" sz="1400" dirty="0"/>
          </a:p>
        </p:txBody>
      </p:sp>
    </p:spTree>
    <p:extLst>
      <p:ext uri="{BB962C8B-B14F-4D97-AF65-F5344CB8AC3E}">
        <p14:creationId xmlns:p14="http://schemas.microsoft.com/office/powerpoint/2010/main" val="3199891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908720"/>
            <a:ext cx="7356855" cy="4824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Metin kutusu 1"/>
          <p:cNvSpPr txBox="1"/>
          <p:nvPr/>
        </p:nvSpPr>
        <p:spPr>
          <a:xfrm>
            <a:off x="3995936" y="6165304"/>
            <a:ext cx="50094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err="1"/>
              <a:t>Kaise</a:t>
            </a:r>
            <a:r>
              <a:rPr lang="tr-TR" dirty="0"/>
              <a:t> M, </a:t>
            </a:r>
            <a:r>
              <a:rPr lang="tr-TR" dirty="0" smtClean="0"/>
              <a:t>et al. </a:t>
            </a:r>
            <a:r>
              <a:rPr lang="tr-TR" dirty="0" err="1" smtClean="0"/>
              <a:t>Dig</a:t>
            </a:r>
            <a:r>
              <a:rPr lang="tr-TR" dirty="0" smtClean="0"/>
              <a:t> </a:t>
            </a:r>
            <a:r>
              <a:rPr lang="tr-TR" dirty="0" err="1"/>
              <a:t>Endosc</a:t>
            </a:r>
            <a:r>
              <a:rPr lang="tr-TR" dirty="0"/>
              <a:t>. 2020 Jan;32(2):240-250. </a:t>
            </a:r>
          </a:p>
        </p:txBody>
      </p:sp>
    </p:spTree>
    <p:extLst>
      <p:ext uri="{BB962C8B-B14F-4D97-AF65-F5344CB8AC3E}">
        <p14:creationId xmlns:p14="http://schemas.microsoft.com/office/powerpoint/2010/main" val="1651369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>
                <a:latin typeface="Arial" pitchFamily="34" charset="0"/>
                <a:cs typeface="Arial" pitchFamily="34" charset="0"/>
              </a:rPr>
              <a:t/>
            </a:r>
            <a:br>
              <a:rPr lang="tr-TR" dirty="0" smtClean="0">
                <a:latin typeface="Arial" pitchFamily="34" charset="0"/>
                <a:cs typeface="Arial" pitchFamily="34" charset="0"/>
              </a:rPr>
            </a:br>
            <a:r>
              <a:rPr lang="tr-TR" dirty="0" smtClean="0">
                <a:latin typeface="Arial" pitchFamily="34" charset="0"/>
                <a:cs typeface="Arial" pitchFamily="34" charset="0"/>
              </a:rPr>
              <a:t>Yüksek </a:t>
            </a:r>
            <a:r>
              <a:rPr lang="tr-TR" dirty="0">
                <a:latin typeface="Arial" pitchFamily="34" charset="0"/>
                <a:cs typeface="Arial" pitchFamily="34" charset="0"/>
              </a:rPr>
              <a:t>riskli hastalar</a:t>
            </a:r>
            <a:br>
              <a:rPr lang="tr-TR" dirty="0">
                <a:latin typeface="Arial" pitchFamily="34" charset="0"/>
                <a:cs typeface="Arial" pitchFamily="34" charset="0"/>
              </a:rPr>
            </a:br>
            <a:endParaRPr lang="tr-T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</p:spPr>
        <p:txBody>
          <a:bodyPr>
            <a:noAutofit/>
          </a:bodyPr>
          <a:lstStyle/>
          <a:p>
            <a:r>
              <a:rPr lang="tr-TR" sz="2400" dirty="0" err="1" smtClean="0">
                <a:latin typeface="Arial" pitchFamily="34" charset="0"/>
                <a:cs typeface="Arial" pitchFamily="34" charset="0"/>
              </a:rPr>
              <a:t>Hemodinamik</a:t>
            </a:r>
            <a:r>
              <a:rPr lang="tr-T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tr-TR" sz="2400" dirty="0" err="1" smtClean="0">
                <a:latin typeface="Arial" pitchFamily="34" charset="0"/>
                <a:cs typeface="Arial" pitchFamily="34" charset="0"/>
              </a:rPr>
              <a:t>instabilite</a:t>
            </a:r>
            <a:r>
              <a:rPr lang="tr-TR" sz="2400" dirty="0" smtClean="0">
                <a:latin typeface="Arial" pitchFamily="34" charset="0"/>
                <a:cs typeface="Arial" pitchFamily="34" charset="0"/>
              </a:rPr>
              <a:t> (şok, </a:t>
            </a:r>
            <a:r>
              <a:rPr lang="tr-TR" sz="2400" dirty="0" err="1" smtClean="0">
                <a:latin typeface="Arial" pitchFamily="34" charset="0"/>
                <a:cs typeface="Arial" pitchFamily="34" charset="0"/>
              </a:rPr>
              <a:t>ortostatik</a:t>
            </a:r>
            <a:r>
              <a:rPr lang="tr-TR" sz="2400" dirty="0" smtClean="0">
                <a:latin typeface="Arial" pitchFamily="34" charset="0"/>
                <a:cs typeface="Arial" pitchFamily="34" charset="0"/>
              </a:rPr>
              <a:t> hipotansiyon)</a:t>
            </a:r>
          </a:p>
          <a:p>
            <a:r>
              <a:rPr lang="tr-TR" sz="2400" dirty="0" err="1" smtClean="0">
                <a:latin typeface="Arial" pitchFamily="34" charset="0"/>
                <a:cs typeface="Arial" pitchFamily="34" charset="0"/>
              </a:rPr>
              <a:t>Persistan</a:t>
            </a:r>
            <a:r>
              <a:rPr lang="tr-TR" sz="2400" dirty="0" smtClean="0">
                <a:latin typeface="Arial" pitchFamily="34" charset="0"/>
                <a:cs typeface="Arial" pitchFamily="34" charset="0"/>
              </a:rPr>
              <a:t> kanama</a:t>
            </a:r>
          </a:p>
          <a:p>
            <a:r>
              <a:rPr lang="tr-TR" sz="2400" dirty="0" err="1" smtClean="0">
                <a:latin typeface="Arial" pitchFamily="34" charset="0"/>
                <a:cs typeface="Arial" pitchFamily="34" charset="0"/>
              </a:rPr>
              <a:t>Komorbidite</a:t>
            </a:r>
            <a:endParaRPr lang="tr-TR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tr-TR" sz="2400" dirty="0" smtClean="0">
                <a:latin typeface="Arial" pitchFamily="34" charset="0"/>
                <a:cs typeface="Arial" pitchFamily="34" charset="0"/>
              </a:rPr>
              <a:t>İleri yaş</a:t>
            </a:r>
          </a:p>
          <a:p>
            <a:r>
              <a:rPr lang="tr-TR" sz="2400" dirty="0" smtClean="0">
                <a:latin typeface="Arial" pitchFamily="34" charset="0"/>
                <a:cs typeface="Arial" pitchFamily="34" charset="0"/>
              </a:rPr>
              <a:t>Başka nedenlerden </a:t>
            </a:r>
            <a:r>
              <a:rPr lang="tr-TR" sz="2400" dirty="0" err="1" smtClean="0">
                <a:latin typeface="Arial" pitchFamily="34" charset="0"/>
                <a:cs typeface="Arial" pitchFamily="34" charset="0"/>
              </a:rPr>
              <a:t>hospitalize</a:t>
            </a:r>
            <a:r>
              <a:rPr lang="tr-T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tr-TR" sz="2400" dirty="0" err="1" smtClean="0">
                <a:latin typeface="Arial" pitchFamily="34" charset="0"/>
                <a:cs typeface="Arial" pitchFamily="34" charset="0"/>
              </a:rPr>
              <a:t>edilan</a:t>
            </a:r>
            <a:r>
              <a:rPr lang="tr-TR" sz="2400" dirty="0" smtClean="0">
                <a:latin typeface="Arial" pitchFamily="34" charset="0"/>
                <a:cs typeface="Arial" pitchFamily="34" charset="0"/>
              </a:rPr>
              <a:t> hastada kanama</a:t>
            </a:r>
          </a:p>
          <a:p>
            <a:r>
              <a:rPr lang="tr-TR" sz="2400" dirty="0" smtClean="0">
                <a:latin typeface="Arial" pitchFamily="34" charset="0"/>
                <a:cs typeface="Arial" pitchFamily="34" charset="0"/>
              </a:rPr>
              <a:t>Halen aspirin kullanımı</a:t>
            </a:r>
          </a:p>
          <a:p>
            <a:r>
              <a:rPr lang="tr-TR" sz="2400" dirty="0" smtClean="0">
                <a:latin typeface="Arial" pitchFamily="34" charset="0"/>
                <a:cs typeface="Arial" pitchFamily="34" charset="0"/>
              </a:rPr>
              <a:t>Uzamış PT, </a:t>
            </a:r>
            <a:r>
              <a:rPr lang="tr-TR" sz="2400" dirty="0" err="1" smtClean="0">
                <a:latin typeface="Arial" pitchFamily="34" charset="0"/>
                <a:cs typeface="Arial" pitchFamily="34" charset="0"/>
              </a:rPr>
              <a:t>hipoalbuminemi</a:t>
            </a:r>
            <a:endParaRPr lang="tr-TR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tr-TR" sz="2400" dirty="0" smtClean="0">
                <a:latin typeface="Arial" pitchFamily="34" charset="0"/>
                <a:cs typeface="Arial" pitchFamily="34" charset="0"/>
              </a:rPr>
              <a:t>Anemi</a:t>
            </a:r>
          </a:p>
          <a:p>
            <a:r>
              <a:rPr lang="tr-TR" sz="2400" dirty="0" smtClean="0">
                <a:latin typeface="Arial" pitchFamily="34" charset="0"/>
                <a:cs typeface="Arial" pitchFamily="34" charset="0"/>
              </a:rPr>
              <a:t>Artmış BUN, WBC</a:t>
            </a:r>
          </a:p>
          <a:p>
            <a:r>
              <a:rPr lang="tr-TR" sz="2400" dirty="0" err="1" smtClean="0">
                <a:latin typeface="Arial" pitchFamily="34" charset="0"/>
                <a:cs typeface="Arial" pitchFamily="34" charset="0"/>
              </a:rPr>
              <a:t>shock</a:t>
            </a:r>
            <a:r>
              <a:rPr lang="tr-T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tr-TR" sz="2400" dirty="0" err="1">
                <a:latin typeface="Arial" pitchFamily="34" charset="0"/>
                <a:cs typeface="Arial" pitchFamily="34" charset="0"/>
              </a:rPr>
              <a:t>index</a:t>
            </a:r>
            <a:r>
              <a:rPr lang="tr-TR" sz="2400" dirty="0">
                <a:latin typeface="Arial" pitchFamily="34" charset="0"/>
                <a:cs typeface="Arial" pitchFamily="34" charset="0"/>
              </a:rPr>
              <a:t> (</a:t>
            </a:r>
            <a:r>
              <a:rPr lang="tr-TR" sz="2400" dirty="0" err="1">
                <a:latin typeface="Arial" pitchFamily="34" charset="0"/>
                <a:cs typeface="Arial" pitchFamily="34" charset="0"/>
              </a:rPr>
              <a:t>heart</a:t>
            </a:r>
            <a:r>
              <a:rPr lang="tr-TR" sz="2400" dirty="0">
                <a:latin typeface="Arial" pitchFamily="34" charset="0"/>
                <a:cs typeface="Arial" pitchFamily="34" charset="0"/>
              </a:rPr>
              <a:t> rate/</a:t>
            </a:r>
            <a:r>
              <a:rPr lang="tr-TR" sz="2400" dirty="0" err="1">
                <a:latin typeface="Arial" pitchFamily="34" charset="0"/>
                <a:cs typeface="Arial" pitchFamily="34" charset="0"/>
              </a:rPr>
              <a:t>systolic</a:t>
            </a:r>
            <a:r>
              <a:rPr lang="tr-TR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tr-TR" sz="2400" dirty="0" err="1">
                <a:latin typeface="Arial" pitchFamily="34" charset="0"/>
                <a:cs typeface="Arial" pitchFamily="34" charset="0"/>
              </a:rPr>
              <a:t>blood</a:t>
            </a:r>
            <a:r>
              <a:rPr lang="tr-TR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tr-TR" sz="2400" dirty="0" err="1">
                <a:latin typeface="Arial" pitchFamily="34" charset="0"/>
                <a:cs typeface="Arial" pitchFamily="34" charset="0"/>
              </a:rPr>
              <a:t>pressure</a:t>
            </a:r>
            <a:r>
              <a:rPr lang="tr-TR" sz="2400" dirty="0">
                <a:latin typeface="Arial" pitchFamily="34" charset="0"/>
                <a:cs typeface="Arial" pitchFamily="34" charset="0"/>
              </a:rPr>
              <a:t>) </a:t>
            </a:r>
            <a:r>
              <a:rPr lang="tr-TR" sz="2400" dirty="0" smtClean="0">
                <a:latin typeface="Arial" pitchFamily="34" charset="0"/>
                <a:cs typeface="Arial" pitchFamily="34" charset="0"/>
              </a:rPr>
              <a:t>&gt;1</a:t>
            </a:r>
          </a:p>
          <a:p>
            <a:endParaRPr lang="tr-TR" sz="240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9734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>
                <a:latin typeface="Arial" pitchFamily="34" charset="0"/>
                <a:cs typeface="Arial" pitchFamily="34" charset="0"/>
              </a:rPr>
              <a:t/>
            </a:r>
            <a:br>
              <a:rPr lang="tr-TR" dirty="0" smtClean="0">
                <a:latin typeface="Arial" pitchFamily="34" charset="0"/>
                <a:cs typeface="Arial" pitchFamily="34" charset="0"/>
              </a:rPr>
            </a:br>
            <a:r>
              <a:rPr lang="tr-TR" dirty="0" smtClean="0">
                <a:latin typeface="Arial" pitchFamily="34" charset="0"/>
                <a:cs typeface="Arial" pitchFamily="34" charset="0"/>
              </a:rPr>
              <a:t>Düşük </a:t>
            </a:r>
            <a:r>
              <a:rPr lang="tr-TR" dirty="0">
                <a:latin typeface="Arial" pitchFamily="34" charset="0"/>
                <a:cs typeface="Arial" pitchFamily="34" charset="0"/>
              </a:rPr>
              <a:t>riskli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hastalar</a:t>
            </a:r>
            <a:r>
              <a:rPr lang="tr-TR" dirty="0">
                <a:latin typeface="Arial" pitchFamily="34" charset="0"/>
                <a:cs typeface="Arial" pitchFamily="34" charset="0"/>
              </a:rPr>
              <a:t/>
            </a:r>
            <a:br>
              <a:rPr lang="tr-TR" dirty="0">
                <a:latin typeface="Arial" pitchFamily="34" charset="0"/>
                <a:cs typeface="Arial" pitchFamily="34" charset="0"/>
              </a:rPr>
            </a:br>
            <a:endParaRPr lang="tr-T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800" dirty="0" smtClean="0">
                <a:latin typeface="Arial" pitchFamily="34" charset="0"/>
                <a:cs typeface="Arial" pitchFamily="34" charset="0"/>
              </a:rPr>
              <a:t>Genç hasta</a:t>
            </a:r>
          </a:p>
          <a:p>
            <a:r>
              <a:rPr lang="tr-TR" sz="2800" dirty="0" smtClean="0">
                <a:latin typeface="Arial" pitchFamily="34" charset="0"/>
                <a:cs typeface="Arial" pitchFamily="34" charset="0"/>
              </a:rPr>
              <a:t>Minör, self-</a:t>
            </a:r>
            <a:r>
              <a:rPr lang="tr-TR" sz="2800" dirty="0" err="1" smtClean="0">
                <a:latin typeface="Arial" pitchFamily="34" charset="0"/>
                <a:cs typeface="Arial" pitchFamily="34" charset="0"/>
              </a:rPr>
              <a:t>limited</a:t>
            </a:r>
            <a:r>
              <a:rPr lang="tr-TR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tr-TR" sz="2800" dirty="0" err="1" smtClean="0">
                <a:latin typeface="Arial" pitchFamily="34" charset="0"/>
                <a:cs typeface="Arial" pitchFamily="34" charset="0"/>
              </a:rPr>
              <a:t>rektal</a:t>
            </a:r>
            <a:r>
              <a:rPr lang="tr-TR" sz="2800" dirty="0" smtClean="0">
                <a:latin typeface="Arial" pitchFamily="34" charset="0"/>
                <a:cs typeface="Arial" pitchFamily="34" charset="0"/>
              </a:rPr>
              <a:t> kanama</a:t>
            </a:r>
          </a:p>
          <a:p>
            <a:r>
              <a:rPr lang="tr-TR" sz="2800" dirty="0" err="1" smtClean="0">
                <a:latin typeface="Arial" pitchFamily="34" charset="0"/>
                <a:cs typeface="Arial" pitchFamily="34" charset="0"/>
              </a:rPr>
              <a:t>Hemodinami</a:t>
            </a:r>
            <a:r>
              <a:rPr lang="tr-TR" sz="2800" dirty="0" smtClean="0">
                <a:latin typeface="Arial" pitchFamily="34" charset="0"/>
                <a:cs typeface="Arial" pitchFamily="34" charset="0"/>
              </a:rPr>
              <a:t> stabil</a:t>
            </a:r>
          </a:p>
          <a:p>
            <a:endParaRPr lang="tr-TR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tr-TR" sz="2800" dirty="0" smtClean="0">
                <a:latin typeface="Arial" pitchFamily="34" charset="0"/>
                <a:cs typeface="Arial" pitchFamily="34" charset="0"/>
              </a:rPr>
              <a:t>Ayaktan </a:t>
            </a:r>
            <a:r>
              <a:rPr lang="tr-TR" sz="2800" dirty="0">
                <a:latin typeface="Arial" pitchFamily="34" charset="0"/>
                <a:cs typeface="Arial" pitchFamily="34" charset="0"/>
              </a:rPr>
              <a:t>takip </a:t>
            </a:r>
            <a:r>
              <a:rPr lang="tr-TR" sz="2800" dirty="0" smtClean="0">
                <a:latin typeface="Arial" pitchFamily="34" charset="0"/>
                <a:cs typeface="Arial" pitchFamily="34" charset="0"/>
              </a:rPr>
              <a:t>edilebilir</a:t>
            </a:r>
          </a:p>
          <a:p>
            <a:endParaRPr lang="tr-TR" sz="280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2923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800" dirty="0" smtClean="0">
                <a:latin typeface="Arial" pitchFamily="34" charset="0"/>
                <a:cs typeface="Arial" pitchFamily="34" charset="0"/>
              </a:rPr>
              <a:t>Aspirin, yüksek riskli </a:t>
            </a:r>
            <a:r>
              <a:rPr lang="tr-TR" sz="2800" dirty="0" err="1" smtClean="0">
                <a:latin typeface="Arial" pitchFamily="34" charset="0"/>
                <a:cs typeface="Arial" pitchFamily="34" charset="0"/>
              </a:rPr>
              <a:t>kardiyovasküler</a:t>
            </a:r>
            <a:r>
              <a:rPr lang="tr-TR" sz="2800" dirty="0" smtClean="0">
                <a:latin typeface="Arial" pitchFamily="34" charset="0"/>
                <a:cs typeface="Arial" pitchFamily="34" charset="0"/>
              </a:rPr>
              <a:t> hastalık </a:t>
            </a:r>
            <a:r>
              <a:rPr lang="tr-TR" sz="2800" dirty="0" err="1" smtClean="0">
                <a:latin typeface="Arial" pitchFamily="34" charset="0"/>
                <a:cs typeface="Arial" pitchFamily="34" charset="0"/>
              </a:rPr>
              <a:t>sekonder</a:t>
            </a:r>
            <a:r>
              <a:rPr lang="tr-TR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tr-TR" sz="2800" dirty="0" err="1" smtClean="0">
                <a:latin typeface="Arial" pitchFamily="34" charset="0"/>
                <a:cs typeface="Arial" pitchFamily="34" charset="0"/>
              </a:rPr>
              <a:t>proflaksisinde</a:t>
            </a:r>
            <a:r>
              <a:rPr lang="tr-TR" sz="2800" dirty="0" smtClean="0">
                <a:latin typeface="Arial" pitchFamily="34" charset="0"/>
                <a:cs typeface="Arial" pitchFamily="34" charset="0"/>
              </a:rPr>
              <a:t> devam edilebilir</a:t>
            </a:r>
          </a:p>
          <a:p>
            <a:endParaRPr lang="tr-TR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tr-TR" sz="2800" dirty="0" smtClean="0">
                <a:latin typeface="Arial" pitchFamily="34" charset="0"/>
                <a:cs typeface="Arial" pitchFamily="34" charset="0"/>
              </a:rPr>
              <a:t>Dual </a:t>
            </a:r>
            <a:r>
              <a:rPr lang="tr-TR" sz="2800" dirty="0" err="1" smtClean="0">
                <a:latin typeface="Arial" pitchFamily="34" charset="0"/>
                <a:cs typeface="Arial" pitchFamily="34" charset="0"/>
              </a:rPr>
              <a:t>antiplatelet</a:t>
            </a:r>
            <a:r>
              <a:rPr lang="tr-TR" sz="2800" dirty="0" smtClean="0">
                <a:latin typeface="Arial" pitchFamily="34" charset="0"/>
                <a:cs typeface="Arial" pitchFamily="34" charset="0"/>
              </a:rPr>
              <a:t> tedavi kardiyoloji konsültasyonu olmadan kesilmemeli</a:t>
            </a:r>
          </a:p>
          <a:p>
            <a:pPr lvl="1"/>
            <a:r>
              <a:rPr lang="tr-TR" dirty="0" smtClean="0">
                <a:latin typeface="Arial" pitchFamily="34" charset="0"/>
                <a:cs typeface="Arial" pitchFamily="34" charset="0"/>
              </a:rPr>
              <a:t>AKS – 90 </a:t>
            </a:r>
            <a:r>
              <a:rPr lang="tr-TR" dirty="0">
                <a:latin typeface="Arial" pitchFamily="34" charset="0"/>
                <a:cs typeface="Arial" pitchFamily="34" charset="0"/>
              </a:rPr>
              <a:t>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gün içinde</a:t>
            </a:r>
          </a:p>
          <a:p>
            <a:pPr lvl="1"/>
            <a:r>
              <a:rPr lang="tr-TR" dirty="0" smtClean="0">
                <a:latin typeface="Arial" pitchFamily="34" charset="0"/>
                <a:cs typeface="Arial" pitchFamily="34" charset="0"/>
              </a:rPr>
              <a:t>Koroner </a:t>
            </a:r>
            <a:r>
              <a:rPr lang="tr-TR" dirty="0" err="1" smtClean="0">
                <a:latin typeface="Arial" pitchFamily="34" charset="0"/>
                <a:cs typeface="Arial" pitchFamily="34" charset="0"/>
              </a:rPr>
              <a:t>stentleme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lvl="2"/>
            <a:r>
              <a:rPr lang="tr-TR" sz="2800" dirty="0">
                <a:latin typeface="Arial" pitchFamily="34" charset="0"/>
                <a:cs typeface="Arial" pitchFamily="34" charset="0"/>
              </a:rPr>
              <a:t>k</a:t>
            </a:r>
            <a:r>
              <a:rPr lang="tr-TR" sz="2800" dirty="0" smtClean="0">
                <a:latin typeface="Arial" pitchFamily="34" charset="0"/>
                <a:cs typeface="Arial" pitchFamily="34" charset="0"/>
              </a:rPr>
              <a:t>onvansiyonel 6 hafta, ilaç salınımlı 6 ay</a:t>
            </a:r>
            <a:endParaRPr lang="tr-TR" sz="2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5300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50" y="2162175"/>
            <a:ext cx="8039100" cy="2533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Metin kutusu 2"/>
          <p:cNvSpPr txBox="1"/>
          <p:nvPr/>
        </p:nvSpPr>
        <p:spPr>
          <a:xfrm>
            <a:off x="323529" y="6021288"/>
            <a:ext cx="85689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dirty="0" err="1"/>
              <a:t>Sleisenger</a:t>
            </a:r>
            <a:r>
              <a:rPr lang="tr-TR" sz="1400" dirty="0"/>
              <a:t> </a:t>
            </a:r>
            <a:r>
              <a:rPr lang="tr-TR" sz="1400" dirty="0" err="1"/>
              <a:t>and</a:t>
            </a:r>
            <a:r>
              <a:rPr lang="tr-TR" sz="1400" dirty="0"/>
              <a:t> </a:t>
            </a:r>
            <a:r>
              <a:rPr lang="tr-TR" sz="1400" dirty="0" err="1"/>
              <a:t>Fordtran’s</a:t>
            </a:r>
            <a:r>
              <a:rPr lang="tr-TR" sz="1400" dirty="0"/>
              <a:t> </a:t>
            </a:r>
            <a:r>
              <a:rPr lang="tr-TR" sz="1400" dirty="0" err="1"/>
              <a:t>Gastrointestinal</a:t>
            </a:r>
            <a:r>
              <a:rPr lang="tr-TR" sz="1400" dirty="0"/>
              <a:t> </a:t>
            </a:r>
            <a:r>
              <a:rPr lang="tr-TR" sz="1400" dirty="0" err="1"/>
              <a:t>and</a:t>
            </a:r>
            <a:r>
              <a:rPr lang="tr-TR" sz="1400" dirty="0"/>
              <a:t> </a:t>
            </a:r>
            <a:r>
              <a:rPr lang="tr-TR" sz="1400" dirty="0" err="1"/>
              <a:t>Liver</a:t>
            </a:r>
            <a:r>
              <a:rPr lang="tr-TR" sz="1400" dirty="0"/>
              <a:t> </a:t>
            </a:r>
            <a:r>
              <a:rPr lang="tr-TR" sz="1400" dirty="0" err="1"/>
              <a:t>disease</a:t>
            </a:r>
            <a:r>
              <a:rPr lang="tr-TR" sz="1400" dirty="0"/>
              <a:t>: </a:t>
            </a:r>
            <a:r>
              <a:rPr lang="tr-TR" sz="1400" dirty="0" err="1"/>
              <a:t>Pathophysiology</a:t>
            </a:r>
            <a:r>
              <a:rPr lang="tr-TR" sz="1400" dirty="0"/>
              <a:t>/</a:t>
            </a:r>
            <a:r>
              <a:rPr lang="tr-TR" sz="1400" dirty="0" err="1"/>
              <a:t>Diagnosis</a:t>
            </a:r>
            <a:r>
              <a:rPr lang="tr-TR" sz="1400" dirty="0"/>
              <a:t>/ Management, 9</a:t>
            </a:r>
            <a:r>
              <a:rPr lang="tr-TR" sz="1400" dirty="0" smtClean="0"/>
              <a:t> </a:t>
            </a:r>
            <a:r>
              <a:rPr lang="tr-TR" sz="1400" dirty="0" err="1"/>
              <a:t>th</a:t>
            </a:r>
            <a:r>
              <a:rPr lang="tr-TR" sz="1400" dirty="0"/>
              <a:t> </a:t>
            </a:r>
            <a:r>
              <a:rPr lang="tr-TR" sz="1400" dirty="0" smtClean="0"/>
              <a:t>Edition</a:t>
            </a:r>
            <a:endParaRPr lang="tr-TR" sz="1400" dirty="0"/>
          </a:p>
        </p:txBody>
      </p:sp>
    </p:spTree>
    <p:extLst>
      <p:ext uri="{BB962C8B-B14F-4D97-AF65-F5344CB8AC3E}">
        <p14:creationId xmlns:p14="http://schemas.microsoft.com/office/powerpoint/2010/main" val="3364722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980728"/>
            <a:ext cx="5574507" cy="4689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Metin kutusu 2"/>
          <p:cNvSpPr txBox="1"/>
          <p:nvPr/>
        </p:nvSpPr>
        <p:spPr>
          <a:xfrm>
            <a:off x="323529" y="6021288"/>
            <a:ext cx="85689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dirty="0" err="1"/>
              <a:t>Sleisenger</a:t>
            </a:r>
            <a:r>
              <a:rPr lang="tr-TR" sz="1400" dirty="0"/>
              <a:t> </a:t>
            </a:r>
            <a:r>
              <a:rPr lang="tr-TR" sz="1400" dirty="0" err="1"/>
              <a:t>and</a:t>
            </a:r>
            <a:r>
              <a:rPr lang="tr-TR" sz="1400" dirty="0"/>
              <a:t> </a:t>
            </a:r>
            <a:r>
              <a:rPr lang="tr-TR" sz="1400" dirty="0" err="1"/>
              <a:t>Fordtran’s</a:t>
            </a:r>
            <a:r>
              <a:rPr lang="tr-TR" sz="1400" dirty="0"/>
              <a:t> </a:t>
            </a:r>
            <a:r>
              <a:rPr lang="tr-TR" sz="1400" dirty="0" err="1"/>
              <a:t>Gastrointestinal</a:t>
            </a:r>
            <a:r>
              <a:rPr lang="tr-TR" sz="1400" dirty="0"/>
              <a:t> </a:t>
            </a:r>
            <a:r>
              <a:rPr lang="tr-TR" sz="1400" dirty="0" err="1"/>
              <a:t>and</a:t>
            </a:r>
            <a:r>
              <a:rPr lang="tr-TR" sz="1400" dirty="0"/>
              <a:t> </a:t>
            </a:r>
            <a:r>
              <a:rPr lang="tr-TR" sz="1400" dirty="0" err="1"/>
              <a:t>Liver</a:t>
            </a:r>
            <a:r>
              <a:rPr lang="tr-TR" sz="1400" dirty="0"/>
              <a:t> </a:t>
            </a:r>
            <a:r>
              <a:rPr lang="tr-TR" sz="1400" dirty="0" err="1"/>
              <a:t>disease</a:t>
            </a:r>
            <a:r>
              <a:rPr lang="tr-TR" sz="1400" dirty="0"/>
              <a:t>: </a:t>
            </a:r>
            <a:r>
              <a:rPr lang="tr-TR" sz="1400" dirty="0" err="1"/>
              <a:t>Pathophysiology</a:t>
            </a:r>
            <a:r>
              <a:rPr lang="tr-TR" sz="1400" dirty="0"/>
              <a:t>/</a:t>
            </a:r>
            <a:r>
              <a:rPr lang="tr-TR" sz="1400" dirty="0" err="1"/>
              <a:t>Diagnosis</a:t>
            </a:r>
            <a:r>
              <a:rPr lang="tr-TR" sz="1400" dirty="0"/>
              <a:t>/ Management, 9</a:t>
            </a:r>
            <a:r>
              <a:rPr lang="tr-TR" sz="1400" dirty="0" smtClean="0"/>
              <a:t> </a:t>
            </a:r>
            <a:r>
              <a:rPr lang="tr-TR" sz="1400" dirty="0" err="1"/>
              <a:t>th</a:t>
            </a:r>
            <a:r>
              <a:rPr lang="tr-TR" sz="1400" dirty="0"/>
              <a:t> </a:t>
            </a:r>
            <a:r>
              <a:rPr lang="tr-TR" sz="1400" dirty="0" smtClean="0"/>
              <a:t>Edition</a:t>
            </a:r>
            <a:endParaRPr lang="tr-TR" sz="1400" dirty="0"/>
          </a:p>
        </p:txBody>
      </p:sp>
    </p:spTree>
    <p:extLst>
      <p:ext uri="{BB962C8B-B14F-4D97-AF65-F5344CB8AC3E}">
        <p14:creationId xmlns:p14="http://schemas.microsoft.com/office/powerpoint/2010/main" val="661511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488" y="552450"/>
            <a:ext cx="7439025" cy="575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Metin kutusu 1"/>
          <p:cNvSpPr txBox="1"/>
          <p:nvPr/>
        </p:nvSpPr>
        <p:spPr>
          <a:xfrm>
            <a:off x="5868144" y="6305550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ACG </a:t>
            </a:r>
            <a:r>
              <a:rPr lang="tr-TR" dirty="0" err="1" smtClean="0"/>
              <a:t>guidelines</a:t>
            </a:r>
            <a:r>
              <a:rPr lang="tr-TR" dirty="0" smtClean="0"/>
              <a:t> 2016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244096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225" y="633413"/>
            <a:ext cx="7067550" cy="559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Metin kutusu 2"/>
          <p:cNvSpPr txBox="1"/>
          <p:nvPr/>
        </p:nvSpPr>
        <p:spPr>
          <a:xfrm>
            <a:off x="5868144" y="6305550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BSG </a:t>
            </a:r>
            <a:r>
              <a:rPr lang="tr-TR" dirty="0" err="1" smtClean="0"/>
              <a:t>guidelines</a:t>
            </a:r>
            <a:r>
              <a:rPr lang="tr-TR" dirty="0" smtClean="0"/>
              <a:t> 2018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7690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34888" y="4077072"/>
            <a:ext cx="8229600" cy="1143000"/>
          </a:xfrm>
        </p:spPr>
        <p:txBody>
          <a:bodyPr/>
          <a:lstStyle/>
          <a:p>
            <a:pPr algn="r"/>
            <a:r>
              <a:rPr lang="tr-TR" i="1" dirty="0" smtClean="0"/>
              <a:t>Teşekkür ederim…</a:t>
            </a:r>
            <a:endParaRPr lang="tr-TR" i="1" dirty="0"/>
          </a:p>
        </p:txBody>
      </p:sp>
    </p:spTree>
    <p:extLst>
      <p:ext uri="{BB962C8B-B14F-4D97-AF65-F5344CB8AC3E}">
        <p14:creationId xmlns:p14="http://schemas.microsoft.com/office/powerpoint/2010/main" val="1607315995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5182</TotalTime>
  <Words>1327</Words>
  <Application>Microsoft Office PowerPoint</Application>
  <PresentationFormat>Ekran Gösterisi (4:3)</PresentationFormat>
  <Paragraphs>251</Paragraphs>
  <Slides>41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41</vt:i4>
      </vt:variant>
    </vt:vector>
  </HeadingPairs>
  <TitlesOfParts>
    <vt:vector size="42" baseType="lpstr">
      <vt:lpstr>Ofis Teması</vt:lpstr>
      <vt:lpstr>Vakalarla Acil Alt GİS Kanamalara Yaklaşım</vt:lpstr>
      <vt:lpstr>GİS Kanama</vt:lpstr>
      <vt:lpstr>Alt gastrointestinal sistem kanaması</vt:lpstr>
      <vt:lpstr>PowerPoint Sunusu</vt:lpstr>
      <vt:lpstr>Akut alt gastrointestinal sistem kanaması nedenleri</vt:lpstr>
      <vt:lpstr>PowerPoint Sunusu</vt:lpstr>
      <vt:lpstr>Anamnez</vt:lpstr>
      <vt:lpstr>Fizik muayene</vt:lpstr>
      <vt:lpstr>Fizik muayene</vt:lpstr>
      <vt:lpstr>Kanama yönetimi - 1</vt:lpstr>
      <vt:lpstr>Kanama yönetimi - 2</vt:lpstr>
      <vt:lpstr>Kanama yönetimi - 3</vt:lpstr>
      <vt:lpstr>Kanama yönetimi - 4</vt:lpstr>
      <vt:lpstr>Kanama yönetimi - 5</vt:lpstr>
      <vt:lpstr>Transfüzyon</vt:lpstr>
      <vt:lpstr>Kanama yönetimi - 6</vt:lpstr>
      <vt:lpstr>Kanama yönetimi - 7</vt:lpstr>
      <vt:lpstr>Kanama yönetimi - 8</vt:lpstr>
      <vt:lpstr>Endoskopik Tedavi Seçenekleri</vt:lpstr>
      <vt:lpstr> Endoskopik tedavi </vt:lpstr>
      <vt:lpstr>Alt GİS kanamada kolonoskopi - 1</vt:lpstr>
      <vt:lpstr>Alt GİS kanamada kolonoskopi - 2</vt:lpstr>
      <vt:lpstr>Alt GİS kanamada kolonoskopi - 3</vt:lpstr>
      <vt:lpstr>Alt GİS kanamada kolonoskopi - 4</vt:lpstr>
      <vt:lpstr>Vaka-1</vt:lpstr>
      <vt:lpstr>Vaka-1</vt:lpstr>
      <vt:lpstr>Vaka-1</vt:lpstr>
      <vt:lpstr>PowerPoint Sunusu</vt:lpstr>
      <vt:lpstr>Vaka-2</vt:lpstr>
      <vt:lpstr>Vaka-2</vt:lpstr>
      <vt:lpstr>Vaka-2</vt:lpstr>
      <vt:lpstr>PowerPoint Sunusu</vt:lpstr>
      <vt:lpstr>PowerPoint Sunusu</vt:lpstr>
      <vt:lpstr> Yüksek riskli hastalar </vt:lpstr>
      <vt:lpstr> Düşük riskli hastalar </vt:lpstr>
      <vt:lpstr>PowerPoint Sunusu</vt:lpstr>
      <vt:lpstr>PowerPoint Sunusu</vt:lpstr>
      <vt:lpstr>PowerPoint Sunusu</vt:lpstr>
      <vt:lpstr>PowerPoint Sunusu</vt:lpstr>
      <vt:lpstr>PowerPoint Sunusu</vt:lpstr>
      <vt:lpstr>Teşekkür ederim…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Alt GİS Kanamalara Yaklaşım</dc:title>
  <dc:creator>User</dc:creator>
  <cp:lastModifiedBy>User</cp:lastModifiedBy>
  <cp:revision>73</cp:revision>
  <dcterms:created xsi:type="dcterms:W3CDTF">2022-12-28T03:51:15Z</dcterms:created>
  <dcterms:modified xsi:type="dcterms:W3CDTF">2023-01-14T03:55:55Z</dcterms:modified>
</cp:coreProperties>
</file>