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301" r:id="rId5"/>
    <p:sldId id="263" r:id="rId6"/>
    <p:sldId id="264" r:id="rId7"/>
    <p:sldId id="259" r:id="rId8"/>
    <p:sldId id="260" r:id="rId9"/>
    <p:sldId id="265" r:id="rId10"/>
    <p:sldId id="261" r:id="rId11"/>
    <p:sldId id="262" r:id="rId12"/>
    <p:sldId id="269" r:id="rId13"/>
    <p:sldId id="266" r:id="rId14"/>
    <p:sldId id="267" r:id="rId15"/>
    <p:sldId id="268" r:id="rId16"/>
    <p:sldId id="270" r:id="rId17"/>
    <p:sldId id="277" r:id="rId18"/>
    <p:sldId id="271" r:id="rId19"/>
    <p:sldId id="278" r:id="rId20"/>
    <p:sldId id="279" r:id="rId21"/>
    <p:sldId id="280" r:id="rId22"/>
    <p:sldId id="281" r:id="rId23"/>
    <p:sldId id="282" r:id="rId24"/>
    <p:sldId id="272" r:id="rId25"/>
    <p:sldId id="283" r:id="rId26"/>
    <p:sldId id="284" r:id="rId27"/>
    <p:sldId id="273" r:id="rId28"/>
    <p:sldId id="298" r:id="rId29"/>
    <p:sldId id="297" r:id="rId30"/>
    <p:sldId id="274" r:id="rId31"/>
    <p:sldId id="275" r:id="rId32"/>
    <p:sldId id="299" r:id="rId33"/>
    <p:sldId id="276" r:id="rId34"/>
    <p:sldId id="286" r:id="rId35"/>
    <p:sldId id="300" r:id="rId36"/>
    <p:sldId id="287" r:id="rId37"/>
    <p:sldId id="288" r:id="rId38"/>
    <p:sldId id="289" r:id="rId39"/>
    <p:sldId id="290" r:id="rId40"/>
    <p:sldId id="291" r:id="rId41"/>
    <p:sldId id="292" r:id="rId42"/>
    <p:sldId id="293" r:id="rId43"/>
    <p:sldId id="296"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5" autoAdjust="0"/>
    <p:restoredTop sz="94660"/>
  </p:normalViewPr>
  <p:slideViewPr>
    <p:cSldViewPr snapToGrid="0">
      <p:cViewPr varScale="1">
        <p:scale>
          <a:sx n="115" d="100"/>
          <a:sy n="115" d="100"/>
        </p:scale>
        <p:origin x="13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9A657C2C-9470-43B1-982A-0B2202E00CFF}" type="datetimeFigureOut">
              <a:rPr lang="en-US" smtClean="0"/>
              <a:t>1/14/2023</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53FA8FE3-38A2-422E-801A-B228E5E63BBD}"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42081635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A657C2C-9470-43B1-982A-0B2202E00CFF}" type="datetimeFigureOut">
              <a:rPr lang="en-US" smtClean="0"/>
              <a:t>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A8FE3-38A2-422E-801A-B228E5E63BBD}" type="slidenum">
              <a:rPr lang="en-US" smtClean="0"/>
              <a:t>‹#›</a:t>
            </a:fld>
            <a:endParaRPr lang="en-US"/>
          </a:p>
        </p:txBody>
      </p:sp>
    </p:spTree>
    <p:extLst>
      <p:ext uri="{BB962C8B-B14F-4D97-AF65-F5344CB8AC3E}">
        <p14:creationId xmlns:p14="http://schemas.microsoft.com/office/powerpoint/2010/main" val="78829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9A657C2C-9470-43B1-982A-0B2202E00CFF}" type="datetimeFigureOut">
              <a:rPr lang="en-US" smtClean="0"/>
              <a:t>1/14/2023</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53FA8FE3-38A2-422E-801A-B228E5E63BBD}"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6921570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A657C2C-9470-43B1-982A-0B2202E00CFF}" type="datetimeFigureOut">
              <a:rPr lang="en-US" smtClean="0"/>
              <a:t>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A8FE3-38A2-422E-801A-B228E5E63BBD}" type="slidenum">
              <a:rPr lang="en-US" smtClean="0"/>
              <a:t>‹#›</a:t>
            </a:fld>
            <a:endParaRPr lang="en-US"/>
          </a:p>
        </p:txBody>
      </p:sp>
    </p:spTree>
    <p:extLst>
      <p:ext uri="{BB962C8B-B14F-4D97-AF65-F5344CB8AC3E}">
        <p14:creationId xmlns:p14="http://schemas.microsoft.com/office/powerpoint/2010/main" val="3550640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A657C2C-9470-43B1-982A-0B2202E00CFF}" type="datetimeFigureOut">
              <a:rPr lang="en-US" smtClean="0"/>
              <a:t>1/14/2023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FA8FE3-38A2-422E-801A-B228E5E63BBD}" type="slidenum">
              <a:rPr lang="en-US" smtClean="0"/>
              <a:t>‹#›</a:t>
            </a:fld>
            <a:endParaRPr lang="en-US"/>
          </a:p>
        </p:txBody>
      </p:sp>
    </p:spTree>
    <p:extLst>
      <p:ext uri="{BB962C8B-B14F-4D97-AF65-F5344CB8AC3E}">
        <p14:creationId xmlns:p14="http://schemas.microsoft.com/office/powerpoint/2010/main" val="3772439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9A657C2C-9470-43B1-982A-0B2202E00CFF}" type="datetimeFigureOut">
              <a:rPr lang="en-US" smtClean="0"/>
              <a:t>1/14/2023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FA8FE3-38A2-422E-801A-B228E5E63BBD}" type="slidenum">
              <a:rPr lang="en-US" smtClean="0"/>
              <a:t>‹#›</a:t>
            </a:fld>
            <a:endParaRPr lang="en-US"/>
          </a:p>
        </p:txBody>
      </p:sp>
    </p:spTree>
    <p:extLst>
      <p:ext uri="{BB962C8B-B14F-4D97-AF65-F5344CB8AC3E}">
        <p14:creationId xmlns:p14="http://schemas.microsoft.com/office/powerpoint/2010/main" val="4164936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657C2C-9470-43B1-982A-0B2202E00CFF}" type="datetimeFigureOut">
              <a:rPr lang="en-US" smtClean="0"/>
              <a:t>1/14/2023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FA8FE3-38A2-422E-801A-B228E5E63BBD}" type="slidenum">
              <a:rPr lang="en-US" smtClean="0"/>
              <a:t>‹#›</a:t>
            </a:fld>
            <a:endParaRPr lang="en-US"/>
          </a:p>
        </p:txBody>
      </p:sp>
    </p:spTree>
    <p:extLst>
      <p:ext uri="{BB962C8B-B14F-4D97-AF65-F5344CB8AC3E}">
        <p14:creationId xmlns:p14="http://schemas.microsoft.com/office/powerpoint/2010/main" val="3477288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9A657C2C-9470-43B1-982A-0B2202E00CFF}" type="datetimeFigureOut">
              <a:rPr lang="en-US" smtClean="0"/>
              <a:t>1/14/2023</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53FA8FE3-38A2-422E-801A-B228E5E63BBD}"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65181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9A657C2C-9470-43B1-982A-0B2202E00CFF}" type="datetimeFigureOut">
              <a:rPr lang="en-US" smtClean="0"/>
              <a:t>1/14/2023</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53FA8FE3-38A2-422E-801A-B228E5E63BBD}"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60265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A657C2C-9470-43B1-982A-0B2202E00CFF}" type="datetimeFigureOut">
              <a:rPr lang="en-US" smtClean="0"/>
              <a:t>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A8FE3-38A2-422E-801A-B228E5E63BBD}" type="slidenum">
              <a:rPr lang="en-US" smtClean="0"/>
              <a:t>‹#›</a:t>
            </a:fld>
            <a:endParaRPr lang="en-US"/>
          </a:p>
        </p:txBody>
      </p:sp>
    </p:spTree>
    <p:extLst>
      <p:ext uri="{BB962C8B-B14F-4D97-AF65-F5344CB8AC3E}">
        <p14:creationId xmlns:p14="http://schemas.microsoft.com/office/powerpoint/2010/main" val="409576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A657C2C-9470-43B1-982A-0B2202E00CFF}" type="datetimeFigureOut">
              <a:rPr lang="en-US" smtClean="0"/>
              <a:t>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A8FE3-38A2-422E-801A-B228E5E63BBD}" type="slidenum">
              <a:rPr lang="en-US" smtClean="0"/>
              <a:t>‹#›</a:t>
            </a:fld>
            <a:endParaRPr lang="en-US"/>
          </a:p>
        </p:txBody>
      </p:sp>
    </p:spTree>
    <p:extLst>
      <p:ext uri="{BB962C8B-B14F-4D97-AF65-F5344CB8AC3E}">
        <p14:creationId xmlns:p14="http://schemas.microsoft.com/office/powerpoint/2010/main" val="1659491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9A657C2C-9470-43B1-982A-0B2202E00CFF}" type="datetimeFigureOut">
              <a:rPr lang="en-US" smtClean="0"/>
              <a:t>1/14/2023</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53FA8FE3-38A2-422E-801A-B228E5E63BBD}"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23910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5F4795F-B80E-420C-C888-34F45E871245}"/>
              </a:ext>
            </a:extLst>
          </p:cNvPr>
          <p:cNvSpPr>
            <a:spLocks noGrp="1"/>
          </p:cNvSpPr>
          <p:nvPr>
            <p:ph type="ctrTitle"/>
          </p:nvPr>
        </p:nvSpPr>
        <p:spPr/>
        <p:txBody>
          <a:bodyPr/>
          <a:lstStyle/>
          <a:p>
            <a:r>
              <a:rPr lang="tr-TR" dirty="0"/>
              <a:t>Vakalarla </a:t>
            </a:r>
            <a:r>
              <a:rPr lang="tr-TR" dirty="0" err="1"/>
              <a:t>İrritabl</a:t>
            </a:r>
            <a:r>
              <a:rPr lang="tr-TR" dirty="0"/>
              <a:t> Barsak Sendromu</a:t>
            </a:r>
            <a:endParaRPr lang="en-US" dirty="0"/>
          </a:p>
        </p:txBody>
      </p:sp>
      <p:sp>
        <p:nvSpPr>
          <p:cNvPr id="3" name="Alt Başlık 2">
            <a:extLst>
              <a:ext uri="{FF2B5EF4-FFF2-40B4-BE49-F238E27FC236}">
                <a16:creationId xmlns:a16="http://schemas.microsoft.com/office/drawing/2014/main" id="{6BC7D20F-8727-9F0C-FA90-54D588794BD1}"/>
              </a:ext>
            </a:extLst>
          </p:cNvPr>
          <p:cNvSpPr>
            <a:spLocks noGrp="1"/>
          </p:cNvSpPr>
          <p:nvPr>
            <p:ph type="subTitle" idx="1"/>
          </p:nvPr>
        </p:nvSpPr>
        <p:spPr/>
        <p:txBody>
          <a:bodyPr>
            <a:normAutofit fontScale="92500" lnSpcReduction="10000"/>
          </a:bodyPr>
          <a:lstStyle/>
          <a:p>
            <a:r>
              <a:rPr lang="tr-TR" dirty="0"/>
              <a:t>Doç. Dr. Muhammet Yener Akpınar</a:t>
            </a:r>
          </a:p>
          <a:p>
            <a:r>
              <a:rPr lang="tr-TR" dirty="0"/>
              <a:t>Sağlık Bilimleri Üniversitesi Gülhane Eğitim ve Araştırma Hastanesi</a:t>
            </a:r>
            <a:endParaRPr lang="en-US" dirty="0"/>
          </a:p>
        </p:txBody>
      </p:sp>
      <p:pic>
        <p:nvPicPr>
          <p:cNvPr id="6" name="Resim 5">
            <a:extLst>
              <a:ext uri="{FF2B5EF4-FFF2-40B4-BE49-F238E27FC236}">
                <a16:creationId xmlns:a16="http://schemas.microsoft.com/office/drawing/2014/main" id="{FF501091-AEF6-9C03-6BFD-D5CD73D159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7637" y="341313"/>
            <a:ext cx="1447141" cy="1447141"/>
          </a:xfrm>
          <a:prstGeom prst="rect">
            <a:avLst/>
          </a:prstGeom>
        </p:spPr>
      </p:pic>
    </p:spTree>
    <p:extLst>
      <p:ext uri="{BB962C8B-B14F-4D97-AF65-F5344CB8AC3E}">
        <p14:creationId xmlns:p14="http://schemas.microsoft.com/office/powerpoint/2010/main" val="206877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93D5700-5DF8-888B-869C-C6A807330354}"/>
              </a:ext>
            </a:extLst>
          </p:cNvPr>
          <p:cNvSpPr>
            <a:spLocks noGrp="1"/>
          </p:cNvSpPr>
          <p:nvPr>
            <p:ph idx="1"/>
          </p:nvPr>
        </p:nvSpPr>
        <p:spPr/>
        <p:txBody>
          <a:bodyPr>
            <a:normAutofit/>
          </a:bodyPr>
          <a:lstStyle/>
          <a:p>
            <a:pPr marL="0" indent="0">
              <a:buNone/>
            </a:pPr>
            <a:r>
              <a:rPr lang="tr-TR" sz="2400" dirty="0">
                <a:latin typeface="Times New Roman" panose="02020603050405020304" pitchFamily="18" charset="0"/>
                <a:cs typeface="Times New Roman" panose="02020603050405020304" pitchFamily="18" charset="0"/>
              </a:rPr>
              <a:t>44 yaşında erkek</a:t>
            </a:r>
          </a:p>
          <a:p>
            <a:pPr marL="0" indent="0">
              <a:buNone/>
            </a:pPr>
            <a:endParaRPr lang="tr-TR" sz="2400" dirty="0">
              <a:latin typeface="Times New Roman" panose="02020603050405020304" pitchFamily="18" charset="0"/>
              <a:cs typeface="Times New Roman" panose="02020603050405020304" pitchFamily="18" charset="0"/>
            </a:endParaRPr>
          </a:p>
          <a:p>
            <a:pPr marL="0" indent="0">
              <a:buNone/>
            </a:pPr>
            <a:r>
              <a:rPr lang="tr-TR" sz="2400" dirty="0">
                <a:latin typeface="Times New Roman" panose="02020603050405020304" pitchFamily="18" charset="0"/>
                <a:cs typeface="Times New Roman" panose="02020603050405020304" pitchFamily="18" charset="0"/>
              </a:rPr>
              <a:t>Şikayeti: Karın ağrısı ve ishal</a:t>
            </a:r>
          </a:p>
          <a:p>
            <a:pPr marL="0" indent="0">
              <a:buNone/>
            </a:pPr>
            <a:endParaRPr lang="tr-TR" sz="2400" dirty="0">
              <a:latin typeface="Times New Roman" panose="02020603050405020304" pitchFamily="18" charset="0"/>
              <a:cs typeface="Times New Roman" panose="02020603050405020304" pitchFamily="18" charset="0"/>
            </a:endParaRPr>
          </a:p>
          <a:p>
            <a:pPr marL="0" indent="0">
              <a:buNone/>
            </a:pPr>
            <a:r>
              <a:rPr lang="tr-TR" sz="2400" dirty="0" err="1">
                <a:latin typeface="Times New Roman" panose="02020603050405020304" pitchFamily="18" charset="0"/>
                <a:cs typeface="Times New Roman" panose="02020603050405020304" pitchFamily="18" charset="0"/>
              </a:rPr>
              <a:t>Anamnez</a:t>
            </a:r>
            <a:r>
              <a:rPr lang="tr-TR" sz="2400" dirty="0">
                <a:latin typeface="Times New Roman" panose="02020603050405020304" pitchFamily="18" charset="0"/>
                <a:cs typeface="Times New Roman" panose="02020603050405020304" pitchFamily="18" charset="0"/>
              </a:rPr>
              <a:t>: Şikayetleri </a:t>
            </a:r>
            <a:r>
              <a:rPr lang="tr-TR" sz="2400">
                <a:latin typeface="Times New Roman" panose="02020603050405020304" pitchFamily="18" charset="0"/>
                <a:cs typeface="Times New Roman" panose="02020603050405020304" pitchFamily="18" charset="0"/>
              </a:rPr>
              <a:t>son </a:t>
            </a:r>
            <a:r>
              <a:rPr lang="tr-TR" sz="2400" smtClean="0">
                <a:latin typeface="Times New Roman" panose="02020603050405020304" pitchFamily="18" charset="0"/>
                <a:cs typeface="Times New Roman" panose="02020603050405020304" pitchFamily="18" charset="0"/>
              </a:rPr>
              <a:t>6 </a:t>
            </a:r>
            <a:r>
              <a:rPr lang="tr-TR" sz="2400" dirty="0">
                <a:latin typeface="Times New Roman" panose="02020603050405020304" pitchFamily="18" charset="0"/>
                <a:cs typeface="Times New Roman" panose="02020603050405020304" pitchFamily="18" charset="0"/>
              </a:rPr>
              <a:t>aydır var.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0450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6674F2F-1BEE-A1A7-A7DC-434DB9B600F4}"/>
              </a:ext>
            </a:extLst>
          </p:cNvPr>
          <p:cNvSpPr>
            <a:spLocks noGrp="1"/>
          </p:cNvSpPr>
          <p:nvPr>
            <p:ph idx="1"/>
          </p:nvPr>
        </p:nvSpPr>
        <p:spPr>
          <a:xfrm>
            <a:off x="1371600" y="1625600"/>
            <a:ext cx="9601200" cy="4241800"/>
          </a:xfrm>
        </p:spPr>
        <p:txBody>
          <a:bodyPr>
            <a:normAutofit/>
          </a:bodyPr>
          <a:lstStyle/>
          <a:p>
            <a:pPr marL="0" indent="0" algn="just">
              <a:lnSpc>
                <a:spcPct val="100000"/>
              </a:lnSpc>
              <a:buNone/>
            </a:pPr>
            <a:r>
              <a:rPr lang="tr-TR" sz="2400" dirty="0">
                <a:latin typeface="Times New Roman" panose="02020603050405020304" pitchFamily="18" charset="0"/>
                <a:cs typeface="Times New Roman" panose="02020603050405020304" pitchFamily="18" charset="0"/>
              </a:rPr>
              <a:t>Karın ağrısını daha çok yemeklerden sonra tarifliyor. Ağrısı karnının orta kısmında olurmuş. Orta şiddetteymiş. Yayılımı yokmuş. </a:t>
            </a:r>
          </a:p>
          <a:p>
            <a:pPr marL="0" indent="0" algn="just">
              <a:lnSpc>
                <a:spcPct val="100000"/>
              </a:lnSpc>
              <a:buNone/>
            </a:pPr>
            <a:r>
              <a:rPr lang="tr-TR" sz="2400" dirty="0">
                <a:latin typeface="Times New Roman" panose="02020603050405020304" pitchFamily="18" charset="0"/>
                <a:cs typeface="Times New Roman" panose="02020603050405020304" pitchFamily="18" charset="0"/>
              </a:rPr>
              <a:t>Süresi 10-15 dk kadarmış; ağrısının sonlarına doğru dışkılama ihtiyacı hissedermiş. Cıvık-sulu bir şekilde dışkılamasını yaptıktan sonra da ağrısı rahatlarmış.</a:t>
            </a:r>
          </a:p>
          <a:p>
            <a:pPr marL="0" indent="0" algn="just">
              <a:lnSpc>
                <a:spcPct val="100000"/>
              </a:lnSpc>
              <a:buNone/>
            </a:pPr>
            <a:r>
              <a:rPr lang="tr-TR" sz="2400" dirty="0">
                <a:latin typeface="Times New Roman" panose="02020603050405020304" pitchFamily="18" charset="0"/>
                <a:cs typeface="Times New Roman" panose="02020603050405020304" pitchFamily="18" charset="0"/>
              </a:rPr>
              <a:t>Gece ishali yok.</a:t>
            </a:r>
          </a:p>
          <a:p>
            <a:pPr marL="0" indent="0" algn="just">
              <a:lnSpc>
                <a:spcPct val="100000"/>
              </a:lnSpc>
              <a:buNone/>
            </a:pPr>
            <a:r>
              <a:rPr lang="tr-TR" sz="2400" dirty="0">
                <a:latin typeface="Times New Roman" panose="02020603050405020304" pitchFamily="18" charset="0"/>
                <a:cs typeface="Times New Roman" panose="02020603050405020304" pitchFamily="18" charset="0"/>
              </a:rPr>
              <a:t>Kilo kaybı, iştahsızlık, zayıflaması yok.</a:t>
            </a:r>
          </a:p>
          <a:p>
            <a:pPr marL="0" indent="0" algn="just">
              <a:lnSpc>
                <a:spcPct val="100000"/>
              </a:lnSpc>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51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611228-096A-D2BE-32AA-6DD7A0971D5E}"/>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9C7370B9-352A-81AA-041A-99942F683A9D}"/>
              </a:ext>
            </a:extLst>
          </p:cNvPr>
          <p:cNvSpPr>
            <a:spLocks noGrp="1"/>
          </p:cNvSpPr>
          <p:nvPr>
            <p:ph idx="1"/>
          </p:nvPr>
        </p:nvSpPr>
        <p:spPr/>
        <p:txBody>
          <a:bodyPr/>
          <a:lstStyle/>
          <a:p>
            <a:pPr marL="0" indent="0">
              <a:buNone/>
            </a:pPr>
            <a:r>
              <a:rPr lang="tr-TR" dirty="0"/>
              <a:t>Operasyon öyküsü yok.</a:t>
            </a:r>
          </a:p>
          <a:p>
            <a:pPr marL="0" indent="0">
              <a:buNone/>
            </a:pPr>
            <a:endParaRPr lang="tr-TR" dirty="0"/>
          </a:p>
          <a:p>
            <a:pPr marL="0" indent="0">
              <a:buNone/>
            </a:pPr>
            <a:r>
              <a:rPr lang="tr-TR" dirty="0"/>
              <a:t>Sigara kullanımı ve alkol kullanımı yok.</a:t>
            </a:r>
          </a:p>
          <a:p>
            <a:pPr marL="0" indent="0">
              <a:buNone/>
            </a:pPr>
            <a:endParaRPr lang="tr-TR" dirty="0"/>
          </a:p>
          <a:p>
            <a:pPr marL="0" indent="0">
              <a:buNone/>
            </a:pPr>
            <a:r>
              <a:rPr lang="tr-TR" dirty="0" err="1"/>
              <a:t>Ko-morbid</a:t>
            </a:r>
            <a:r>
              <a:rPr lang="tr-TR" dirty="0"/>
              <a:t> bir hastalık öyküsü yok.</a:t>
            </a:r>
          </a:p>
          <a:p>
            <a:pPr marL="0" indent="0">
              <a:buNone/>
            </a:pPr>
            <a:endParaRPr lang="tr-TR" dirty="0"/>
          </a:p>
          <a:p>
            <a:pPr marL="0" indent="0">
              <a:buNone/>
            </a:pPr>
            <a:r>
              <a:rPr lang="tr-TR" dirty="0"/>
              <a:t>Ailede mide-barsak hastalık öyküsü yok.</a:t>
            </a:r>
            <a:endParaRPr lang="en-US" dirty="0"/>
          </a:p>
        </p:txBody>
      </p:sp>
    </p:spTree>
    <p:extLst>
      <p:ext uri="{BB962C8B-B14F-4D97-AF65-F5344CB8AC3E}">
        <p14:creationId xmlns:p14="http://schemas.microsoft.com/office/powerpoint/2010/main" val="850782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1EF4E2-ED42-8B12-C881-0FCC23BD9FAD}"/>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06B1592D-F2D6-EFFD-82C5-DB57D38161AC}"/>
              </a:ext>
            </a:extLst>
          </p:cNvPr>
          <p:cNvSpPr>
            <a:spLocks noGrp="1"/>
          </p:cNvSpPr>
          <p:nvPr>
            <p:ph idx="1"/>
          </p:nvPr>
        </p:nvSpPr>
        <p:spPr/>
        <p:txBody>
          <a:bodyPr>
            <a:normAutofit/>
          </a:bodyPr>
          <a:lstStyle/>
          <a:p>
            <a:pPr marL="0" indent="0">
              <a:buNone/>
            </a:pPr>
            <a:r>
              <a:rPr lang="tr-TR" sz="2400" dirty="0">
                <a:solidFill>
                  <a:schemeClr val="tx1"/>
                </a:solidFill>
                <a:latin typeface="Times New Roman" panose="02020603050405020304" pitchFamily="18" charset="0"/>
                <a:cs typeface="Times New Roman" panose="02020603050405020304" pitchFamily="18" charset="0"/>
              </a:rPr>
              <a:t>Hemoglobin: 15,3 g/</a:t>
            </a:r>
            <a:r>
              <a:rPr lang="tr-TR" sz="2400" dirty="0" err="1">
                <a:solidFill>
                  <a:schemeClr val="tx1"/>
                </a:solidFill>
                <a:latin typeface="Times New Roman" panose="02020603050405020304" pitchFamily="18" charset="0"/>
                <a:cs typeface="Times New Roman" panose="02020603050405020304" pitchFamily="18" charset="0"/>
              </a:rPr>
              <a:t>dL</a:t>
            </a:r>
            <a:r>
              <a:rPr lang="tr-TR" sz="2400" dirty="0">
                <a:solidFill>
                  <a:schemeClr val="tx1"/>
                </a:solidFill>
                <a:latin typeface="Times New Roman" panose="02020603050405020304" pitchFamily="18" charset="0"/>
                <a:cs typeface="Times New Roman" panose="02020603050405020304" pitchFamily="18" charset="0"/>
              </a:rPr>
              <a:t>,  Lökosit:8550,  Platelet:185,000</a:t>
            </a:r>
          </a:p>
          <a:p>
            <a:pPr marL="0" indent="0">
              <a:buNone/>
            </a:pPr>
            <a:endParaRPr lang="tr-TR" dirty="0">
              <a:solidFill>
                <a:schemeClr val="tx1"/>
              </a:solidFill>
              <a:latin typeface="Times New Roman" panose="02020603050405020304" pitchFamily="18" charset="0"/>
              <a:cs typeface="Times New Roman" panose="02020603050405020304" pitchFamily="18" charset="0"/>
            </a:endParaRPr>
          </a:p>
          <a:p>
            <a:pPr marL="0" indent="0">
              <a:buNone/>
            </a:pPr>
            <a:r>
              <a:rPr lang="tr-TR" dirty="0">
                <a:solidFill>
                  <a:schemeClr val="tx1"/>
                </a:solidFill>
                <a:latin typeface="Times New Roman" panose="02020603050405020304" pitchFamily="18" charset="0"/>
                <a:cs typeface="Times New Roman" panose="02020603050405020304" pitchFamily="18" charset="0"/>
              </a:rPr>
              <a:t>ALT:24, AST:20, Total </a:t>
            </a:r>
            <a:r>
              <a:rPr lang="tr-TR" dirty="0" err="1">
                <a:solidFill>
                  <a:schemeClr val="tx1"/>
                </a:solidFill>
                <a:latin typeface="Times New Roman" panose="02020603050405020304" pitchFamily="18" charset="0"/>
                <a:cs typeface="Times New Roman" panose="02020603050405020304" pitchFamily="18" charset="0"/>
              </a:rPr>
              <a:t>Bilirubin</a:t>
            </a:r>
            <a:r>
              <a:rPr lang="tr-TR" dirty="0">
                <a:solidFill>
                  <a:schemeClr val="tx1"/>
                </a:solidFill>
                <a:latin typeface="Times New Roman" panose="02020603050405020304" pitchFamily="18" charset="0"/>
                <a:cs typeface="Times New Roman" panose="02020603050405020304" pitchFamily="18" charset="0"/>
              </a:rPr>
              <a:t>: 0,5 mg/dl, Direkt Bilirubin:0,1 mg/dl</a:t>
            </a:r>
          </a:p>
          <a:p>
            <a:pPr marL="0" indent="0">
              <a:buNone/>
            </a:pPr>
            <a:r>
              <a:rPr lang="tr-TR" dirty="0">
                <a:solidFill>
                  <a:schemeClr val="tx1"/>
                </a:solidFill>
                <a:latin typeface="Times New Roman" panose="02020603050405020304" pitchFamily="18" charset="0"/>
                <a:cs typeface="Times New Roman" panose="02020603050405020304" pitchFamily="18" charset="0"/>
              </a:rPr>
              <a:t>Total Protein:7,1 g/</a:t>
            </a:r>
            <a:r>
              <a:rPr lang="tr-TR" dirty="0" err="1">
                <a:solidFill>
                  <a:schemeClr val="tx1"/>
                </a:solidFill>
                <a:latin typeface="Times New Roman" panose="02020603050405020304" pitchFamily="18" charset="0"/>
                <a:cs typeface="Times New Roman" panose="02020603050405020304" pitchFamily="18" charset="0"/>
              </a:rPr>
              <a:t>dL</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Albumin</a:t>
            </a:r>
            <a:r>
              <a:rPr lang="tr-TR" dirty="0">
                <a:solidFill>
                  <a:schemeClr val="tx1"/>
                </a:solidFill>
                <a:latin typeface="Times New Roman" panose="02020603050405020304" pitchFamily="18" charset="0"/>
                <a:cs typeface="Times New Roman" panose="02020603050405020304" pitchFamily="18" charset="0"/>
              </a:rPr>
              <a:t>: 3,8 g/</a:t>
            </a:r>
            <a:r>
              <a:rPr lang="tr-TR" dirty="0" err="1">
                <a:solidFill>
                  <a:schemeClr val="tx1"/>
                </a:solidFill>
                <a:latin typeface="Times New Roman" panose="02020603050405020304" pitchFamily="18" charset="0"/>
                <a:cs typeface="Times New Roman" panose="02020603050405020304" pitchFamily="18" charset="0"/>
              </a:rPr>
              <a:t>dL</a:t>
            </a:r>
            <a:r>
              <a:rPr lang="tr-TR" dirty="0">
                <a:solidFill>
                  <a:schemeClr val="tx1"/>
                </a:solidFill>
                <a:latin typeface="Times New Roman" panose="02020603050405020304" pitchFamily="18" charset="0"/>
                <a:cs typeface="Times New Roman" panose="02020603050405020304" pitchFamily="18" charset="0"/>
              </a:rPr>
              <a:t>, Sedimentasyon:18</a:t>
            </a:r>
          </a:p>
          <a:p>
            <a:pPr marL="0" indent="0">
              <a:buNone/>
            </a:pPr>
            <a:endParaRPr lang="tr-TR" dirty="0">
              <a:solidFill>
                <a:schemeClr val="tx1"/>
              </a:solidFill>
              <a:latin typeface="Times New Roman" panose="02020603050405020304" pitchFamily="18" charset="0"/>
              <a:cs typeface="Times New Roman" panose="02020603050405020304" pitchFamily="18" charset="0"/>
            </a:endParaRPr>
          </a:p>
          <a:p>
            <a:pPr marL="0" indent="0">
              <a:buNone/>
            </a:pPr>
            <a:r>
              <a:rPr lang="tr-TR" dirty="0">
                <a:solidFill>
                  <a:schemeClr val="tx1"/>
                </a:solidFill>
                <a:latin typeface="Times New Roman" panose="02020603050405020304" pitchFamily="18" charset="0"/>
                <a:cs typeface="Times New Roman" panose="02020603050405020304" pitchFamily="18" charset="0"/>
              </a:rPr>
              <a:t>Demir: 36 </a:t>
            </a:r>
            <a:r>
              <a:rPr lang="tr-TR" dirty="0" err="1">
                <a:solidFill>
                  <a:schemeClr val="tx1"/>
                </a:solidFill>
                <a:latin typeface="Times New Roman" panose="02020603050405020304" pitchFamily="18" charset="0"/>
                <a:cs typeface="Times New Roman" panose="02020603050405020304" pitchFamily="18" charset="0"/>
              </a:rPr>
              <a:t>ugr</a:t>
            </a:r>
            <a:r>
              <a:rPr lang="tr-TR" dirty="0">
                <a:solidFill>
                  <a:schemeClr val="tx1"/>
                </a:solidFill>
                <a:latin typeface="Times New Roman" panose="02020603050405020304" pitchFamily="18" charset="0"/>
                <a:cs typeface="Times New Roman" panose="02020603050405020304" pitchFamily="18" charset="0"/>
              </a:rPr>
              <a:t>/</a:t>
            </a:r>
            <a:r>
              <a:rPr lang="tr-TR" dirty="0" err="1">
                <a:solidFill>
                  <a:schemeClr val="tx1"/>
                </a:solidFill>
                <a:latin typeface="Times New Roman" panose="02020603050405020304" pitchFamily="18" charset="0"/>
                <a:cs typeface="Times New Roman" panose="02020603050405020304" pitchFamily="18" charset="0"/>
              </a:rPr>
              <a:t>dL</a:t>
            </a:r>
            <a:r>
              <a:rPr lang="tr-TR" dirty="0">
                <a:solidFill>
                  <a:schemeClr val="tx1"/>
                </a:solidFill>
                <a:latin typeface="Times New Roman" panose="02020603050405020304" pitchFamily="18" charset="0"/>
                <a:cs typeface="Times New Roman" panose="02020603050405020304" pitchFamily="18" charset="0"/>
              </a:rPr>
              <a:t>, Total Demir Bağlama Kapasitesi: 250 </a:t>
            </a:r>
            <a:r>
              <a:rPr lang="tr-TR" dirty="0" err="1">
                <a:solidFill>
                  <a:schemeClr val="tx1"/>
                </a:solidFill>
                <a:latin typeface="Times New Roman" panose="02020603050405020304" pitchFamily="18" charset="0"/>
                <a:cs typeface="Times New Roman" panose="02020603050405020304" pitchFamily="18" charset="0"/>
              </a:rPr>
              <a:t>ug</a:t>
            </a:r>
            <a:r>
              <a:rPr lang="tr-TR" dirty="0">
                <a:solidFill>
                  <a:schemeClr val="tx1"/>
                </a:solidFill>
                <a:latin typeface="Times New Roman" panose="02020603050405020304" pitchFamily="18" charset="0"/>
                <a:cs typeface="Times New Roman" panose="02020603050405020304" pitchFamily="18" charset="0"/>
              </a:rPr>
              <a:t>/</a:t>
            </a:r>
            <a:r>
              <a:rPr lang="tr-TR" dirty="0" err="1">
                <a:solidFill>
                  <a:schemeClr val="tx1"/>
                </a:solidFill>
                <a:latin typeface="Times New Roman" panose="02020603050405020304" pitchFamily="18" charset="0"/>
                <a:cs typeface="Times New Roman" panose="02020603050405020304" pitchFamily="18" charset="0"/>
              </a:rPr>
              <a:t>dL</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Ferritin</a:t>
            </a:r>
            <a:r>
              <a:rPr lang="tr-TR" dirty="0">
                <a:solidFill>
                  <a:schemeClr val="tx1"/>
                </a:solidFill>
                <a:latin typeface="Times New Roman" panose="02020603050405020304" pitchFamily="18" charset="0"/>
                <a:cs typeface="Times New Roman" panose="02020603050405020304" pitchFamily="18" charset="0"/>
              </a:rPr>
              <a:t>: 85 ml/ng</a:t>
            </a:r>
          </a:p>
          <a:p>
            <a:pPr marL="0" indent="0">
              <a:buNone/>
            </a:pPr>
            <a:endParaRPr lang="en-US" dirty="0"/>
          </a:p>
        </p:txBody>
      </p:sp>
    </p:spTree>
    <p:extLst>
      <p:ext uri="{BB962C8B-B14F-4D97-AF65-F5344CB8AC3E}">
        <p14:creationId xmlns:p14="http://schemas.microsoft.com/office/powerpoint/2010/main" val="3171656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F72A89-7B29-BD46-A083-654013DFB9E5}"/>
              </a:ext>
            </a:extLst>
          </p:cNvPr>
          <p:cNvSpPr>
            <a:spLocks noGrp="1"/>
          </p:cNvSpPr>
          <p:nvPr>
            <p:ph type="title"/>
          </p:nvPr>
        </p:nvSpPr>
        <p:spPr/>
        <p:txBody>
          <a:bodyPr/>
          <a:lstStyle/>
          <a:p>
            <a:r>
              <a:rPr lang="tr-TR" dirty="0"/>
              <a:t>ÖN TANI???</a:t>
            </a:r>
            <a:endParaRPr lang="en-US" dirty="0"/>
          </a:p>
        </p:txBody>
      </p:sp>
      <p:sp>
        <p:nvSpPr>
          <p:cNvPr id="3" name="İçerik Yer Tutucusu 2">
            <a:extLst>
              <a:ext uri="{FF2B5EF4-FFF2-40B4-BE49-F238E27FC236}">
                <a16:creationId xmlns:a16="http://schemas.microsoft.com/office/drawing/2014/main" id="{162CD312-DC07-F504-481E-EFFD03D549B8}"/>
              </a:ext>
            </a:extLst>
          </p:cNvPr>
          <p:cNvSpPr>
            <a:spLocks noGrp="1"/>
          </p:cNvSpPr>
          <p:nvPr>
            <p:ph idx="1"/>
          </p:nvPr>
        </p:nvSpPr>
        <p:spPr/>
        <p:txBody>
          <a:bodyPr/>
          <a:lstStyle/>
          <a:p>
            <a:pPr marL="0" indent="0">
              <a:buNone/>
            </a:pPr>
            <a:r>
              <a:rPr lang="tr-TR" dirty="0"/>
              <a:t>Peptik ülser?</a:t>
            </a:r>
          </a:p>
          <a:p>
            <a:pPr marL="0" indent="0">
              <a:buNone/>
            </a:pPr>
            <a:r>
              <a:rPr lang="tr-TR" dirty="0"/>
              <a:t>Kronik pankreatit?</a:t>
            </a:r>
          </a:p>
          <a:p>
            <a:pPr marL="0" indent="0">
              <a:buNone/>
            </a:pPr>
            <a:r>
              <a:rPr lang="tr-TR" dirty="0"/>
              <a:t>Safra kesesi taşı?</a:t>
            </a:r>
          </a:p>
          <a:p>
            <a:pPr marL="0" indent="0">
              <a:buNone/>
            </a:pPr>
            <a:r>
              <a:rPr lang="tr-TR" dirty="0"/>
              <a:t>IBS?</a:t>
            </a:r>
            <a:endParaRPr lang="en-US" dirty="0"/>
          </a:p>
        </p:txBody>
      </p:sp>
    </p:spTree>
    <p:extLst>
      <p:ext uri="{BB962C8B-B14F-4D97-AF65-F5344CB8AC3E}">
        <p14:creationId xmlns:p14="http://schemas.microsoft.com/office/powerpoint/2010/main" val="271291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0EE11F49-9424-E03B-672B-2728F78DCAD5}"/>
              </a:ext>
            </a:extLst>
          </p:cNvPr>
          <p:cNvSpPr>
            <a:spLocks noGrp="1"/>
          </p:cNvSpPr>
          <p:nvPr>
            <p:ph type="title"/>
          </p:nvPr>
        </p:nvSpPr>
        <p:spPr/>
        <p:txBody>
          <a:bodyPr/>
          <a:lstStyle/>
          <a:p>
            <a:r>
              <a:rPr lang="tr-TR" dirty="0" err="1"/>
              <a:t>İrritabl</a:t>
            </a:r>
            <a:r>
              <a:rPr lang="tr-TR" dirty="0"/>
              <a:t> Barsak Sendromu</a:t>
            </a:r>
            <a:endParaRPr lang="en-US" dirty="0"/>
          </a:p>
        </p:txBody>
      </p:sp>
      <p:sp>
        <p:nvSpPr>
          <p:cNvPr id="5" name="İçerik Yer Tutucusu 4">
            <a:extLst>
              <a:ext uri="{FF2B5EF4-FFF2-40B4-BE49-F238E27FC236}">
                <a16:creationId xmlns:a16="http://schemas.microsoft.com/office/drawing/2014/main" id="{4BB0D6AE-F4F4-7601-DEBB-320F25F121E2}"/>
              </a:ext>
            </a:extLst>
          </p:cNvPr>
          <p:cNvSpPr>
            <a:spLocks noGrp="1"/>
          </p:cNvSpPr>
          <p:nvPr>
            <p:ph idx="1"/>
          </p:nvPr>
        </p:nvSpPr>
        <p:spPr/>
        <p:txBody>
          <a:bodyPr>
            <a:normAutofit fontScale="40000" lnSpcReduction="20000"/>
          </a:bodyPr>
          <a:lstStyle/>
          <a:p>
            <a:pPr marL="0" indent="0">
              <a:buNone/>
            </a:pPr>
            <a:r>
              <a:rPr lang="tr-TR" sz="6000" dirty="0"/>
              <a:t>Fonksiyonel bir barsak hastalığıdır.</a:t>
            </a:r>
          </a:p>
          <a:p>
            <a:pPr marL="0" indent="0">
              <a:buNone/>
            </a:pPr>
            <a:endParaRPr lang="tr-TR" sz="6000" dirty="0"/>
          </a:p>
          <a:p>
            <a:pPr marL="0" indent="0">
              <a:buNone/>
            </a:pPr>
            <a:r>
              <a:rPr lang="tr-TR" sz="6000" dirty="0"/>
              <a:t>Prevalansı %12.</a:t>
            </a:r>
          </a:p>
          <a:p>
            <a:pPr marL="0" indent="0">
              <a:buNone/>
            </a:pPr>
            <a:endParaRPr lang="tr-TR" sz="6000" dirty="0"/>
          </a:p>
          <a:p>
            <a:pPr marL="0" indent="0">
              <a:buNone/>
            </a:pPr>
            <a:r>
              <a:rPr lang="tr-TR" sz="6000" dirty="0"/>
              <a:t>Prevalansı kadınlarda daha sık; genç hastalar 50 yaş üstü hastalara göre daha fazla etkilenir.</a:t>
            </a:r>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lgn="r">
              <a:buNone/>
            </a:pPr>
            <a:r>
              <a:rPr lang="en-US" sz="2500" b="0" i="0" dirty="0">
                <a:solidFill>
                  <a:srgbClr val="212121"/>
                </a:solidFill>
                <a:effectLst/>
                <a:latin typeface="BlinkMacSystemFont"/>
              </a:rPr>
              <a:t>Lovell RM, Ford AC. Global prevalence of and risk factors for irritable bowel syndrome: a meta-analysis. Clin Gastroenterol Hepatol. 2012</a:t>
            </a:r>
            <a:endParaRPr lang="en-US" sz="2500" dirty="0"/>
          </a:p>
        </p:txBody>
      </p:sp>
    </p:spTree>
    <p:extLst>
      <p:ext uri="{BB962C8B-B14F-4D97-AF65-F5344CB8AC3E}">
        <p14:creationId xmlns:p14="http://schemas.microsoft.com/office/powerpoint/2010/main" val="2817492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C547B4-5DF7-41D8-A494-BC3AFE70460D}"/>
              </a:ext>
            </a:extLst>
          </p:cNvPr>
          <p:cNvSpPr>
            <a:spLocks noGrp="1"/>
          </p:cNvSpPr>
          <p:nvPr>
            <p:ph type="title"/>
          </p:nvPr>
        </p:nvSpPr>
        <p:spPr/>
        <p:txBody>
          <a:bodyPr/>
          <a:lstStyle/>
          <a:p>
            <a:r>
              <a:rPr lang="tr-TR" dirty="0"/>
              <a:t>Roma-IV Tanı Kriterleri</a:t>
            </a:r>
            <a:endParaRPr lang="en-US" dirty="0"/>
          </a:p>
        </p:txBody>
      </p:sp>
      <p:sp>
        <p:nvSpPr>
          <p:cNvPr id="3" name="İçerik Yer Tutucusu 2">
            <a:extLst>
              <a:ext uri="{FF2B5EF4-FFF2-40B4-BE49-F238E27FC236}">
                <a16:creationId xmlns:a16="http://schemas.microsoft.com/office/drawing/2014/main" id="{472A1A78-BFCC-83DA-1D7E-AA986B247CAA}"/>
              </a:ext>
            </a:extLst>
          </p:cNvPr>
          <p:cNvSpPr>
            <a:spLocks noGrp="1"/>
          </p:cNvSpPr>
          <p:nvPr>
            <p:ph idx="1"/>
          </p:nvPr>
        </p:nvSpPr>
        <p:spPr>
          <a:xfrm>
            <a:off x="1371600" y="1744133"/>
            <a:ext cx="9601200" cy="4123267"/>
          </a:xfrm>
        </p:spPr>
        <p:txBody>
          <a:bodyPr/>
          <a:lstStyle/>
          <a:p>
            <a:pPr marL="0" indent="0">
              <a:buNone/>
            </a:pPr>
            <a:r>
              <a:rPr lang="tr-TR" sz="2400" dirty="0">
                <a:latin typeface="Times New Roman" panose="02020603050405020304" pitchFamily="18" charset="0"/>
                <a:cs typeface="Times New Roman" panose="02020603050405020304" pitchFamily="18" charset="0"/>
              </a:rPr>
              <a:t>En az altı ay önce başlamış, </a:t>
            </a:r>
            <a:r>
              <a:rPr lang="tr-TR" sz="2400" dirty="0" err="1">
                <a:latin typeface="Times New Roman" panose="02020603050405020304" pitchFamily="18" charset="0"/>
                <a:cs typeface="Times New Roman" panose="02020603050405020304" pitchFamily="18" charset="0"/>
              </a:rPr>
              <a:t>rekürren</a:t>
            </a:r>
            <a:r>
              <a:rPr lang="tr-TR" sz="2400" dirty="0">
                <a:latin typeface="Times New Roman" panose="02020603050405020304" pitchFamily="18" charset="0"/>
                <a:cs typeface="Times New Roman" panose="02020603050405020304" pitchFamily="18" charset="0"/>
              </a:rPr>
              <a:t> karın ağrısı (son 3 ayda en az haftada bir), aşağıda sıralanan kriterlerden iki veya daha fazlası ile ilişkilidir:</a:t>
            </a:r>
          </a:p>
          <a:p>
            <a:pPr marL="0" indent="0">
              <a:buNone/>
            </a:pPr>
            <a:endParaRPr lang="tr-TR" sz="2400" dirty="0">
              <a:latin typeface="Times New Roman" panose="02020603050405020304" pitchFamily="18" charset="0"/>
              <a:cs typeface="Times New Roman" panose="02020603050405020304" pitchFamily="18" charset="0"/>
            </a:endParaRPr>
          </a:p>
          <a:p>
            <a:pPr lvl="1"/>
            <a:r>
              <a:rPr lang="tr-TR" sz="2400" dirty="0">
                <a:latin typeface="Times New Roman" panose="02020603050405020304" pitchFamily="18" charset="0"/>
                <a:cs typeface="Times New Roman" panose="02020603050405020304" pitchFamily="18" charset="0"/>
              </a:rPr>
              <a:t>Defekasyonla bağlantılıdır.</a:t>
            </a:r>
          </a:p>
          <a:p>
            <a:pPr lvl="1"/>
            <a:r>
              <a:rPr lang="tr-TR" sz="2400" dirty="0">
                <a:latin typeface="Times New Roman" panose="02020603050405020304" pitchFamily="18" charset="0"/>
                <a:cs typeface="Times New Roman" panose="02020603050405020304" pitchFamily="18" charset="0"/>
              </a:rPr>
              <a:t>Dışkı sıklığında değişimi ile ilişkilidir</a:t>
            </a:r>
          </a:p>
          <a:p>
            <a:pPr lvl="1"/>
            <a:r>
              <a:rPr lang="tr-TR" sz="2400" dirty="0">
                <a:latin typeface="Times New Roman" panose="02020603050405020304" pitchFamily="18" charset="0"/>
                <a:cs typeface="Times New Roman" panose="02020603050405020304" pitchFamily="18" charset="0"/>
              </a:rPr>
              <a:t>Dışkı şeklinde(görünüm-form) değişim ile ilişkilidir.</a:t>
            </a:r>
          </a:p>
          <a:p>
            <a:pPr marL="0" indent="0">
              <a:buNone/>
            </a:pPr>
            <a:endParaRPr lang="en-US" dirty="0"/>
          </a:p>
        </p:txBody>
      </p:sp>
    </p:spTree>
    <p:extLst>
      <p:ext uri="{BB962C8B-B14F-4D97-AF65-F5344CB8AC3E}">
        <p14:creationId xmlns:p14="http://schemas.microsoft.com/office/powerpoint/2010/main" val="1607480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304484-F082-BEB4-6C67-DA7CFBF41CD8}"/>
              </a:ext>
            </a:extLst>
          </p:cNvPr>
          <p:cNvSpPr>
            <a:spLocks noGrp="1"/>
          </p:cNvSpPr>
          <p:nvPr>
            <p:ph type="title"/>
          </p:nvPr>
        </p:nvSpPr>
        <p:spPr/>
        <p:txBody>
          <a:bodyPr/>
          <a:lstStyle/>
          <a:p>
            <a:r>
              <a:rPr lang="tr-TR" dirty="0"/>
              <a:t>Bristol Dışkı Form Skalası</a:t>
            </a:r>
            <a:endParaRPr lang="en-US" dirty="0"/>
          </a:p>
        </p:txBody>
      </p:sp>
      <p:sp>
        <p:nvSpPr>
          <p:cNvPr id="3" name="İçerik Yer Tutucusu 2">
            <a:extLst>
              <a:ext uri="{FF2B5EF4-FFF2-40B4-BE49-F238E27FC236}">
                <a16:creationId xmlns:a16="http://schemas.microsoft.com/office/drawing/2014/main" id="{54567B2A-1F6C-011B-9DA4-0C229E39DD5C}"/>
              </a:ext>
            </a:extLst>
          </p:cNvPr>
          <p:cNvSpPr>
            <a:spLocks noGrp="1"/>
          </p:cNvSpPr>
          <p:nvPr>
            <p:ph idx="1"/>
          </p:nvPr>
        </p:nvSpPr>
        <p:spPr/>
        <p:txBody>
          <a:bodyPr>
            <a:normAutofit lnSpcReduction="10000"/>
          </a:bodyPr>
          <a:lstStyle/>
          <a:p>
            <a:pPr marL="0" indent="0">
              <a:buNone/>
            </a:pPr>
            <a:endParaRPr lang="tr-TR" b="0" i="0" dirty="0">
              <a:solidFill>
                <a:srgbClr val="212121"/>
              </a:solidFill>
              <a:effectLst/>
              <a:latin typeface="BlinkMacSystemFont"/>
            </a:endParaRPr>
          </a:p>
          <a:p>
            <a:pPr marL="0" indent="0">
              <a:buNone/>
            </a:pPr>
            <a:endParaRPr lang="tr-TR" dirty="0">
              <a:solidFill>
                <a:srgbClr val="212121"/>
              </a:solidFill>
              <a:latin typeface="BlinkMacSystemFont"/>
            </a:endParaRPr>
          </a:p>
          <a:p>
            <a:pPr marL="0" indent="0">
              <a:buNone/>
            </a:pPr>
            <a:endParaRPr lang="tr-TR" b="0" i="0" dirty="0">
              <a:solidFill>
                <a:srgbClr val="212121"/>
              </a:solidFill>
              <a:effectLst/>
              <a:latin typeface="BlinkMacSystemFont"/>
            </a:endParaRPr>
          </a:p>
          <a:p>
            <a:pPr marL="0" indent="0">
              <a:buNone/>
            </a:pPr>
            <a:endParaRPr lang="tr-TR" dirty="0">
              <a:solidFill>
                <a:srgbClr val="212121"/>
              </a:solidFill>
              <a:latin typeface="BlinkMacSystemFont"/>
            </a:endParaRPr>
          </a:p>
          <a:p>
            <a:pPr marL="0" indent="0">
              <a:buNone/>
            </a:pPr>
            <a:endParaRPr lang="tr-TR" b="0" i="0" dirty="0">
              <a:solidFill>
                <a:srgbClr val="212121"/>
              </a:solidFill>
              <a:effectLst/>
              <a:latin typeface="BlinkMacSystemFont"/>
            </a:endParaRPr>
          </a:p>
          <a:p>
            <a:pPr marL="0" indent="0">
              <a:buNone/>
            </a:pPr>
            <a:endParaRPr lang="tr-TR" dirty="0">
              <a:solidFill>
                <a:srgbClr val="212121"/>
              </a:solidFill>
              <a:latin typeface="BlinkMacSystemFont"/>
            </a:endParaRPr>
          </a:p>
          <a:p>
            <a:pPr marL="0" indent="0" algn="r">
              <a:buNone/>
            </a:pPr>
            <a:endParaRPr lang="tr-TR" sz="1800" b="0" i="0" dirty="0">
              <a:solidFill>
                <a:srgbClr val="212121"/>
              </a:solidFill>
              <a:effectLst/>
              <a:latin typeface="BlinkMacSystemFont"/>
            </a:endParaRPr>
          </a:p>
          <a:p>
            <a:pPr marL="0" indent="0" algn="r">
              <a:buNone/>
            </a:pPr>
            <a:endParaRPr lang="tr-TR" sz="1800" dirty="0">
              <a:solidFill>
                <a:srgbClr val="212121"/>
              </a:solidFill>
              <a:latin typeface="BlinkMacSystemFont"/>
            </a:endParaRPr>
          </a:p>
          <a:p>
            <a:pPr marL="0" indent="0" algn="r">
              <a:buNone/>
            </a:pPr>
            <a:r>
              <a:rPr lang="en-US" sz="1100" b="0" i="0" dirty="0">
                <a:solidFill>
                  <a:srgbClr val="212121"/>
                </a:solidFill>
                <a:effectLst/>
                <a:latin typeface="BlinkMacSystemFont"/>
              </a:rPr>
              <a:t>Lewis SJ, Heaton KW. Stool form scale as a useful guide to intestinal transit time. </a:t>
            </a:r>
            <a:r>
              <a:rPr lang="en-US" sz="1100" b="0" i="0" dirty="0" err="1">
                <a:solidFill>
                  <a:srgbClr val="212121"/>
                </a:solidFill>
                <a:effectLst/>
                <a:latin typeface="BlinkMacSystemFont"/>
              </a:rPr>
              <a:t>Scand</a:t>
            </a:r>
            <a:r>
              <a:rPr lang="en-US" sz="1100" b="0" i="0" dirty="0">
                <a:solidFill>
                  <a:srgbClr val="212121"/>
                </a:solidFill>
                <a:effectLst/>
                <a:latin typeface="BlinkMacSystemFont"/>
              </a:rPr>
              <a:t> J Gastroenterol. 1997 </a:t>
            </a:r>
            <a:endParaRPr lang="en-US" sz="1100" dirty="0"/>
          </a:p>
        </p:txBody>
      </p:sp>
      <p:pic>
        <p:nvPicPr>
          <p:cNvPr id="7" name="Resim 6">
            <a:extLst>
              <a:ext uri="{FF2B5EF4-FFF2-40B4-BE49-F238E27FC236}">
                <a16:creationId xmlns:a16="http://schemas.microsoft.com/office/drawing/2014/main" id="{3590A295-0B8B-2184-E601-31A3073E5F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3405" y="1641476"/>
            <a:ext cx="5596996" cy="3532466"/>
          </a:xfrm>
          <a:prstGeom prst="rect">
            <a:avLst/>
          </a:prstGeom>
        </p:spPr>
      </p:pic>
    </p:spTree>
    <p:extLst>
      <p:ext uri="{BB962C8B-B14F-4D97-AF65-F5344CB8AC3E}">
        <p14:creationId xmlns:p14="http://schemas.microsoft.com/office/powerpoint/2010/main" val="2543096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E3FF72-3870-B5AC-4445-9684063D3915}"/>
              </a:ext>
            </a:extLst>
          </p:cNvPr>
          <p:cNvSpPr>
            <a:spLocks noGrp="1"/>
          </p:cNvSpPr>
          <p:nvPr>
            <p:ph type="title"/>
          </p:nvPr>
        </p:nvSpPr>
        <p:spPr/>
        <p:txBody>
          <a:bodyPr/>
          <a:lstStyle/>
          <a:p>
            <a:r>
              <a:rPr lang="tr-TR" dirty="0"/>
              <a:t>Roma-IV IBS Tipleri</a:t>
            </a:r>
            <a:endParaRPr lang="en-US" dirty="0"/>
          </a:p>
        </p:txBody>
      </p:sp>
      <p:sp>
        <p:nvSpPr>
          <p:cNvPr id="3" name="İçerik Yer Tutucusu 2">
            <a:extLst>
              <a:ext uri="{FF2B5EF4-FFF2-40B4-BE49-F238E27FC236}">
                <a16:creationId xmlns:a16="http://schemas.microsoft.com/office/drawing/2014/main" id="{70365590-3BC4-1483-AED9-BC5FBD7C7C2D}"/>
              </a:ext>
            </a:extLst>
          </p:cNvPr>
          <p:cNvSpPr>
            <a:spLocks noGrp="1"/>
          </p:cNvSpPr>
          <p:nvPr>
            <p:ph idx="1"/>
          </p:nvPr>
        </p:nvSpPr>
        <p:spPr/>
        <p:txBody>
          <a:bodyPr>
            <a:normAutofit fontScale="92500" lnSpcReduction="10000"/>
          </a:bodyPr>
          <a:lstStyle/>
          <a:p>
            <a:pPr marL="0" indent="0" algn="just">
              <a:buNone/>
            </a:pPr>
            <a:r>
              <a:rPr lang="tr-TR" sz="2200" dirty="0">
                <a:latin typeface="Times New Roman" panose="02020603050405020304" pitchFamily="18" charset="0"/>
                <a:cs typeface="Times New Roman" panose="02020603050405020304" pitchFamily="18" charset="0"/>
              </a:rPr>
              <a:t>IBS, barsak alışkanlıklarındaki değişim temel alınarak üç alt tipe ayrılabilir. Ayrımda Bristol dışkı form skalası kullanılması yardımcı olur.</a:t>
            </a:r>
          </a:p>
          <a:p>
            <a:pPr marL="0" indent="0" algn="just">
              <a:buNone/>
            </a:pPr>
            <a:endParaRPr lang="tr-TR" sz="2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tr-TR" sz="2200" dirty="0">
                <a:latin typeface="Times New Roman" panose="02020603050405020304" pitchFamily="18" charset="0"/>
                <a:cs typeface="Times New Roman" panose="02020603050405020304" pitchFamily="18" charset="0"/>
              </a:rPr>
              <a:t>IBS-konstipasyon baskın tip: Barsak hareketlerinin %25 üzerindeki kısmının Bristol dışkı tipi 1 veya 2 ilişkili olması; %25’den azının Bristol dışkı tipi 6 veya 7 ilişkili olması</a:t>
            </a:r>
          </a:p>
          <a:p>
            <a:pPr algn="just">
              <a:buFont typeface="Wingdings" panose="05000000000000000000" pitchFamily="2" charset="2"/>
              <a:buChar char="§"/>
            </a:pPr>
            <a:r>
              <a:rPr lang="tr-TR" sz="2200" dirty="0">
                <a:latin typeface="Times New Roman" panose="02020603050405020304" pitchFamily="18" charset="0"/>
                <a:cs typeface="Times New Roman" panose="02020603050405020304" pitchFamily="18" charset="0"/>
              </a:rPr>
              <a:t>IBS-ishal baskın tip: Barsak hareketlerinin %25 üzerindeki kısmının Bristol dışkı tipi 6 veya 7 ilişkili olması; %25’den azının Bristol dışkı tipi 1 veya 2 ilişkili olması</a:t>
            </a:r>
          </a:p>
          <a:p>
            <a:pPr algn="just">
              <a:buFont typeface="Wingdings" panose="05000000000000000000" pitchFamily="2" charset="2"/>
              <a:buChar char="§"/>
            </a:pPr>
            <a:r>
              <a:rPr lang="tr-TR" sz="2200" dirty="0">
                <a:latin typeface="Times New Roman" panose="02020603050405020304" pitchFamily="18" charset="0"/>
                <a:cs typeface="Times New Roman" panose="02020603050405020304" pitchFamily="18" charset="0"/>
              </a:rPr>
              <a:t>IBS-karışık tip: Barsak hareketlerinin %25 üzerindeki kısmının Bristol dışkı tipi 1 veya 2 ilişkili olması; %25’den üstünün Bristol dışkı tipi 6 veya 7 ilişkili olması</a:t>
            </a:r>
          </a:p>
          <a:p>
            <a:pPr marL="0" indent="0">
              <a:buNone/>
            </a:pPr>
            <a:endParaRPr lang="en-US" dirty="0"/>
          </a:p>
        </p:txBody>
      </p:sp>
    </p:spTree>
    <p:extLst>
      <p:ext uri="{BB962C8B-B14F-4D97-AF65-F5344CB8AC3E}">
        <p14:creationId xmlns:p14="http://schemas.microsoft.com/office/powerpoint/2010/main" val="2813852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51941E-C0AA-4ED5-EF69-9E165EB1BB9D}"/>
              </a:ext>
            </a:extLst>
          </p:cNvPr>
          <p:cNvSpPr>
            <a:spLocks noGrp="1"/>
          </p:cNvSpPr>
          <p:nvPr>
            <p:ph type="title"/>
          </p:nvPr>
        </p:nvSpPr>
        <p:spPr>
          <a:xfrm>
            <a:off x="668867" y="365126"/>
            <a:ext cx="10684933" cy="820208"/>
          </a:xfrm>
        </p:spPr>
        <p:txBody>
          <a:bodyPr/>
          <a:lstStyle/>
          <a:p>
            <a:endParaRPr lang="en-US" dirty="0"/>
          </a:p>
        </p:txBody>
      </p:sp>
      <p:sp>
        <p:nvSpPr>
          <p:cNvPr id="3" name="İçerik Yer Tutucusu 2">
            <a:extLst>
              <a:ext uri="{FF2B5EF4-FFF2-40B4-BE49-F238E27FC236}">
                <a16:creationId xmlns:a16="http://schemas.microsoft.com/office/drawing/2014/main" id="{42C50022-8679-3438-8859-785F485FB9E7}"/>
              </a:ext>
            </a:extLst>
          </p:cNvPr>
          <p:cNvSpPr>
            <a:spLocks noGrp="1"/>
          </p:cNvSpPr>
          <p:nvPr>
            <p:ph idx="1"/>
          </p:nvPr>
        </p:nvSpPr>
        <p:spPr/>
        <p:txBody>
          <a:bodyPr>
            <a:normAutofit/>
          </a:bodyPr>
          <a:lstStyle/>
          <a:p>
            <a:pPr marL="0" indent="0">
              <a:buNone/>
            </a:pPr>
            <a:r>
              <a:rPr lang="tr-TR" sz="2400" dirty="0">
                <a:latin typeface="Times New Roman" panose="02020603050405020304" pitchFamily="18" charset="0"/>
                <a:cs typeface="Times New Roman" panose="02020603050405020304" pitchFamily="18" charset="0"/>
              </a:rPr>
              <a:t>Diyare baskın IBS tanısı kondu.</a:t>
            </a:r>
          </a:p>
          <a:p>
            <a:pPr marL="0" indent="0">
              <a:buNone/>
            </a:pPr>
            <a:endParaRPr lang="tr-TR" sz="2400" dirty="0">
              <a:latin typeface="Times New Roman" panose="02020603050405020304" pitchFamily="18" charset="0"/>
              <a:cs typeface="Times New Roman" panose="02020603050405020304" pitchFamily="18" charset="0"/>
            </a:endParaRPr>
          </a:p>
          <a:p>
            <a:pPr marL="0" indent="0">
              <a:buNone/>
            </a:pPr>
            <a:r>
              <a:rPr lang="tr-TR" sz="2400" dirty="0">
                <a:latin typeface="Times New Roman" panose="02020603050405020304" pitchFamily="18" charset="0"/>
                <a:cs typeface="Times New Roman" panose="02020603050405020304" pitchFamily="18" charset="0"/>
              </a:rPr>
              <a:t>Hastaya </a:t>
            </a:r>
            <a:r>
              <a:rPr lang="tr-TR" sz="2400" dirty="0" err="1">
                <a:latin typeface="Times New Roman" panose="02020603050405020304" pitchFamily="18" charset="0"/>
                <a:cs typeface="Times New Roman" panose="02020603050405020304" pitchFamily="18" charset="0"/>
              </a:rPr>
              <a:t>pinaveryum</a:t>
            </a:r>
            <a:r>
              <a:rPr lang="tr-TR" sz="2400" dirty="0">
                <a:latin typeface="Times New Roman" panose="02020603050405020304" pitchFamily="18" charset="0"/>
                <a:cs typeface="Times New Roman" panose="02020603050405020304" pitchFamily="18" charset="0"/>
              </a:rPr>
              <a:t> bromür 3x1 ve </a:t>
            </a:r>
            <a:r>
              <a:rPr lang="tr-TR" sz="2400" dirty="0" err="1">
                <a:latin typeface="Times New Roman" panose="02020603050405020304" pitchFamily="18" charset="0"/>
                <a:cs typeface="Times New Roman" panose="02020603050405020304" pitchFamily="18" charset="0"/>
              </a:rPr>
              <a:t>rifaksimin</a:t>
            </a:r>
            <a:r>
              <a:rPr lang="tr-TR" sz="2400" dirty="0">
                <a:latin typeface="Times New Roman" panose="02020603050405020304" pitchFamily="18" charset="0"/>
                <a:cs typeface="Times New Roman" panose="02020603050405020304" pitchFamily="18" charset="0"/>
              </a:rPr>
              <a:t> 250 mg 2x2 </a:t>
            </a:r>
            <a:r>
              <a:rPr lang="tr-TR" sz="2400" dirty="0" err="1">
                <a:latin typeface="Times New Roman" panose="02020603050405020304" pitchFamily="18" charset="0"/>
                <a:cs typeface="Times New Roman" panose="02020603050405020304" pitchFamily="18" charset="0"/>
              </a:rPr>
              <a:t>po</a:t>
            </a:r>
            <a:r>
              <a:rPr lang="tr-TR" sz="2400" dirty="0">
                <a:latin typeface="Times New Roman" panose="02020603050405020304" pitchFamily="18" charset="0"/>
                <a:cs typeface="Times New Roman" panose="02020603050405020304" pitchFamily="18" charset="0"/>
              </a:rPr>
              <a:t> başlandı.</a:t>
            </a:r>
          </a:p>
          <a:p>
            <a:pPr marL="0" indent="0">
              <a:buNone/>
            </a:pPr>
            <a:endParaRPr lang="tr-TR" sz="2400" dirty="0">
              <a:latin typeface="Times New Roman" panose="02020603050405020304" pitchFamily="18" charset="0"/>
              <a:cs typeface="Times New Roman" panose="02020603050405020304" pitchFamily="18" charset="0"/>
            </a:endParaRPr>
          </a:p>
          <a:p>
            <a:pPr marL="0" indent="0">
              <a:buNone/>
            </a:pPr>
            <a:r>
              <a:rPr lang="tr-TR" sz="2400" dirty="0">
                <a:latin typeface="Times New Roman" panose="02020603050405020304" pitchFamily="18" charset="0"/>
                <a:cs typeface="Times New Roman" panose="02020603050405020304" pitchFamily="18" charset="0"/>
              </a:rPr>
              <a:t>2 hafta sonraki kontrolde ishal şikayetinin kaybolduğu ve karın ağrısının da %50’den fazla azaldığı not edildi.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8252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1EE8B7-DBE6-3E94-146E-E74291A218E2}"/>
              </a:ext>
            </a:extLst>
          </p:cNvPr>
          <p:cNvSpPr>
            <a:spLocks noGrp="1"/>
          </p:cNvSpPr>
          <p:nvPr>
            <p:ph type="title"/>
          </p:nvPr>
        </p:nvSpPr>
        <p:spPr/>
        <p:txBody>
          <a:bodyPr/>
          <a:lstStyle/>
          <a:p>
            <a:r>
              <a:rPr lang="tr-TR" dirty="0"/>
              <a:t>IBS-Tedavi</a:t>
            </a:r>
            <a:endParaRPr lang="en-US" dirty="0"/>
          </a:p>
        </p:txBody>
      </p:sp>
      <p:sp>
        <p:nvSpPr>
          <p:cNvPr id="3" name="İçerik Yer Tutucusu 2">
            <a:extLst>
              <a:ext uri="{FF2B5EF4-FFF2-40B4-BE49-F238E27FC236}">
                <a16:creationId xmlns:a16="http://schemas.microsoft.com/office/drawing/2014/main" id="{535CEB48-CA84-CEEC-BB92-39DD47624FE5}"/>
              </a:ext>
            </a:extLst>
          </p:cNvPr>
          <p:cNvSpPr>
            <a:spLocks noGrp="1"/>
          </p:cNvSpPr>
          <p:nvPr>
            <p:ph idx="1"/>
          </p:nvPr>
        </p:nvSpPr>
        <p:spPr/>
        <p:txBody>
          <a:bodyPr>
            <a:normAutofit/>
          </a:bodyPr>
          <a:lstStyle/>
          <a:p>
            <a:pPr marL="0" indent="0" algn="just">
              <a:lnSpc>
                <a:spcPct val="150000"/>
              </a:lnSpc>
              <a:buNone/>
            </a:pPr>
            <a:r>
              <a:rPr lang="tr-TR" sz="2400" dirty="0">
                <a:latin typeface="Times New Roman" panose="02020603050405020304" pitchFamily="18" charset="0"/>
                <a:cs typeface="Times New Roman" panose="02020603050405020304" pitchFamily="18" charset="0"/>
              </a:rPr>
              <a:t>Patofizyolojinin tam olarak anlaşılmamış olması ve IBS hastalarının semptom profillerindeki heterojeniteden dolayı farmakolojik tedavinin primer hedefi semptomların ortadan kaldırılması ve/veya azaltılmasına yöneliktir.</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6105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E61302A-F848-D83D-8B05-7E632CE8738A}"/>
              </a:ext>
            </a:extLst>
          </p:cNvPr>
          <p:cNvSpPr>
            <a:spLocks noGrp="1"/>
          </p:cNvSpPr>
          <p:nvPr>
            <p:ph type="title"/>
          </p:nvPr>
        </p:nvSpPr>
        <p:spPr/>
        <p:txBody>
          <a:bodyPr/>
          <a:lstStyle/>
          <a:p>
            <a:r>
              <a:rPr lang="tr-TR" dirty="0"/>
              <a:t>İshal Baskın IBS Tedavisi</a:t>
            </a:r>
            <a:endParaRPr lang="en-US" dirty="0"/>
          </a:p>
        </p:txBody>
      </p:sp>
      <p:sp>
        <p:nvSpPr>
          <p:cNvPr id="3" name="İçerik Yer Tutucusu 2">
            <a:extLst>
              <a:ext uri="{FF2B5EF4-FFF2-40B4-BE49-F238E27FC236}">
                <a16:creationId xmlns:a16="http://schemas.microsoft.com/office/drawing/2014/main" id="{3DB50015-F418-1423-38AB-D74207CBD85A}"/>
              </a:ext>
            </a:extLst>
          </p:cNvPr>
          <p:cNvSpPr>
            <a:spLocks noGrp="1"/>
          </p:cNvSpPr>
          <p:nvPr>
            <p:ph idx="1"/>
          </p:nvPr>
        </p:nvSpPr>
        <p:spPr/>
        <p:txBody>
          <a:bodyPr>
            <a:normAutofit fontScale="85000" lnSpcReduction="20000"/>
          </a:bodyPr>
          <a:lstStyle/>
          <a:p>
            <a:pPr marL="0" indent="0">
              <a:buNone/>
            </a:pPr>
            <a:r>
              <a:rPr lang="tr-TR" b="1" dirty="0">
                <a:latin typeface="Times New Roman" panose="02020603050405020304" pitchFamily="18" charset="0"/>
                <a:cs typeface="Times New Roman" panose="02020603050405020304" pitchFamily="18" charset="0"/>
              </a:rPr>
              <a:t>Birinci basamak tedaviler</a:t>
            </a:r>
          </a:p>
          <a:p>
            <a:r>
              <a:rPr lang="tr-TR" dirty="0" err="1">
                <a:latin typeface="Times New Roman" panose="02020603050405020304" pitchFamily="18" charset="0"/>
                <a:cs typeface="Times New Roman" panose="02020603050405020304" pitchFamily="18" charset="0"/>
              </a:rPr>
              <a:t>Antispazmotikler</a:t>
            </a:r>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Nane yağı</a:t>
            </a:r>
          </a:p>
          <a:p>
            <a:r>
              <a:rPr lang="en-US" sz="1800" dirty="0">
                <a:latin typeface="Arial" panose="020B0604020202020204" pitchFamily="34" charset="0"/>
              </a:rPr>
              <a:t>ʮ</a:t>
            </a:r>
            <a:r>
              <a:rPr lang="tr-TR" sz="1800" dirty="0">
                <a:latin typeface="Arial" panose="020B0604020202020204" pitchFamily="34" charset="0"/>
              </a:rPr>
              <a:t>-</a:t>
            </a:r>
            <a:r>
              <a:rPr lang="tr-TR" dirty="0" err="1">
                <a:latin typeface="Times New Roman" panose="02020603050405020304" pitchFamily="18" charset="0"/>
                <a:cs typeface="Times New Roman" panose="02020603050405020304" pitchFamily="18" charset="0"/>
              </a:rPr>
              <a:t>opioid</a:t>
            </a:r>
            <a:r>
              <a:rPr lang="tr-TR" dirty="0">
                <a:latin typeface="Times New Roman" panose="02020603050405020304" pitchFamily="18" charset="0"/>
                <a:cs typeface="Times New Roman" panose="02020603050405020304" pitchFamily="18" charset="0"/>
              </a:rPr>
              <a:t> reseptör agonistleri</a:t>
            </a:r>
          </a:p>
          <a:p>
            <a:pPr marL="0" indent="0">
              <a:buNone/>
            </a:pPr>
            <a:r>
              <a:rPr lang="tr-TR" b="1" dirty="0">
                <a:latin typeface="Times New Roman" panose="02020603050405020304" pitchFamily="18" charset="0"/>
                <a:cs typeface="Times New Roman" panose="02020603050405020304" pitchFamily="18" charset="0"/>
              </a:rPr>
              <a:t>İkinci basamak tedaviler</a:t>
            </a:r>
          </a:p>
          <a:p>
            <a:r>
              <a:rPr lang="tr-TR" dirty="0">
                <a:latin typeface="Times New Roman" panose="02020603050405020304" pitchFamily="18" charset="0"/>
                <a:cs typeface="Times New Roman" panose="02020603050405020304" pitchFamily="18" charset="0"/>
              </a:rPr>
              <a:t>Antidepresanlar</a:t>
            </a:r>
          </a:p>
          <a:p>
            <a:r>
              <a:rPr lang="tr-TR" dirty="0" err="1">
                <a:latin typeface="Times New Roman" panose="02020603050405020304" pitchFamily="18" charset="0"/>
                <a:cs typeface="Times New Roman" panose="02020603050405020304" pitchFamily="18" charset="0"/>
              </a:rPr>
              <a:t>Kolestiramin</a:t>
            </a:r>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Serotonin Reseptör Antagonistleri</a:t>
            </a:r>
          </a:p>
          <a:p>
            <a:r>
              <a:rPr lang="tr-TR" dirty="0" err="1">
                <a:latin typeface="Times New Roman" panose="02020603050405020304" pitchFamily="18" charset="0"/>
                <a:cs typeface="Times New Roman" panose="02020603050405020304" pitchFamily="18" charset="0"/>
              </a:rPr>
              <a:t>Rifaksimin</a:t>
            </a:r>
            <a:endParaRPr lang="tr-TR" dirty="0">
              <a:latin typeface="Times New Roman" panose="02020603050405020304" pitchFamily="18" charset="0"/>
              <a:cs typeface="Times New Roman" panose="02020603050405020304" pitchFamily="18" charset="0"/>
            </a:endParaRPr>
          </a:p>
          <a:p>
            <a:r>
              <a:rPr lang="tr-TR" dirty="0" err="1">
                <a:latin typeface="Times New Roman" panose="02020603050405020304" pitchFamily="18" charset="0"/>
                <a:cs typeface="Times New Roman" panose="02020603050405020304" pitchFamily="18" charset="0"/>
              </a:rPr>
              <a:t>Eluksadolin</a:t>
            </a:r>
            <a:endParaRPr lang="tr-TR"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168017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89A95E-0F3F-B6F5-0189-8CEAB406DCA7}"/>
              </a:ext>
            </a:extLst>
          </p:cNvPr>
          <p:cNvSpPr>
            <a:spLocks noGrp="1"/>
          </p:cNvSpPr>
          <p:nvPr>
            <p:ph type="title"/>
          </p:nvPr>
        </p:nvSpPr>
        <p:spPr/>
        <p:txBody>
          <a:bodyPr/>
          <a:lstStyle/>
          <a:p>
            <a:r>
              <a:rPr lang="tr-TR" dirty="0" err="1"/>
              <a:t>Antispazmotikler</a:t>
            </a:r>
            <a:endParaRPr lang="en-US" dirty="0"/>
          </a:p>
        </p:txBody>
      </p:sp>
      <p:sp>
        <p:nvSpPr>
          <p:cNvPr id="3" name="İçerik Yer Tutucusu 2">
            <a:extLst>
              <a:ext uri="{FF2B5EF4-FFF2-40B4-BE49-F238E27FC236}">
                <a16:creationId xmlns:a16="http://schemas.microsoft.com/office/drawing/2014/main" id="{50662694-64BA-D255-6CD4-8774DFB7A9A1}"/>
              </a:ext>
            </a:extLst>
          </p:cNvPr>
          <p:cNvSpPr>
            <a:spLocks noGrp="1"/>
          </p:cNvSpPr>
          <p:nvPr>
            <p:ph idx="1"/>
          </p:nvPr>
        </p:nvSpPr>
        <p:spPr/>
        <p:txBody>
          <a:bodyPr>
            <a:normAutofit fontScale="47500" lnSpcReduction="20000"/>
          </a:bodyPr>
          <a:lstStyle/>
          <a:p>
            <a:pPr marL="0" indent="0">
              <a:buNone/>
            </a:pPr>
            <a:r>
              <a:rPr lang="tr-TR" sz="2900" dirty="0">
                <a:latin typeface="Times New Roman" panose="02020603050405020304" pitchFamily="18" charset="0"/>
                <a:cs typeface="Times New Roman" panose="02020603050405020304" pitchFamily="18" charset="0"/>
              </a:rPr>
              <a:t>Düz kas relaksasyonuna yol açarlar</a:t>
            </a:r>
          </a:p>
          <a:p>
            <a:r>
              <a:rPr lang="tr-TR" sz="2900" dirty="0">
                <a:latin typeface="Times New Roman" panose="02020603050405020304" pitchFamily="18" charset="0"/>
                <a:cs typeface="Times New Roman" panose="02020603050405020304" pitchFamily="18" charset="0"/>
              </a:rPr>
              <a:t>Antikolinerjik ve antimuskarinik  </a:t>
            </a:r>
            <a:r>
              <a:rPr lang="tr-TR" sz="2900" dirty="0" err="1">
                <a:latin typeface="Times New Roman" panose="02020603050405020304" pitchFamily="18" charset="0"/>
                <a:cs typeface="Times New Roman" panose="02020603050405020304" pitchFamily="18" charset="0"/>
              </a:rPr>
              <a:t>antispazmotikler</a:t>
            </a:r>
            <a:r>
              <a:rPr lang="tr-TR" sz="2900" dirty="0">
                <a:latin typeface="Times New Roman" panose="02020603050405020304" pitchFamily="18" charset="0"/>
                <a:cs typeface="Times New Roman" panose="02020603050405020304" pitchFamily="18" charset="0"/>
              </a:rPr>
              <a:t>: </a:t>
            </a:r>
            <a:r>
              <a:rPr lang="tr-TR" sz="2900" dirty="0" err="1">
                <a:latin typeface="Times New Roman" panose="02020603050405020304" pitchFamily="18" charset="0"/>
                <a:cs typeface="Times New Roman" panose="02020603050405020304" pitchFamily="18" charset="0"/>
              </a:rPr>
              <a:t>Otilonyum</a:t>
            </a:r>
            <a:r>
              <a:rPr lang="tr-TR" sz="2900" dirty="0">
                <a:latin typeface="Times New Roman" panose="02020603050405020304" pitchFamily="18" charset="0"/>
                <a:cs typeface="Times New Roman" panose="02020603050405020304" pitchFamily="18" charset="0"/>
              </a:rPr>
              <a:t>, </a:t>
            </a:r>
            <a:r>
              <a:rPr lang="tr-TR" sz="2900" dirty="0" err="1">
                <a:latin typeface="Times New Roman" panose="02020603050405020304" pitchFamily="18" charset="0"/>
                <a:cs typeface="Times New Roman" panose="02020603050405020304" pitchFamily="18" charset="0"/>
              </a:rPr>
              <a:t>Diklomin</a:t>
            </a:r>
            <a:endParaRPr lang="tr-TR" sz="2900" dirty="0">
              <a:latin typeface="Times New Roman" panose="02020603050405020304" pitchFamily="18" charset="0"/>
              <a:cs typeface="Times New Roman" panose="02020603050405020304" pitchFamily="18" charset="0"/>
            </a:endParaRPr>
          </a:p>
          <a:p>
            <a:r>
              <a:rPr lang="tr-TR" sz="2900" dirty="0">
                <a:latin typeface="Times New Roman" panose="02020603050405020304" pitchFamily="18" charset="0"/>
                <a:cs typeface="Times New Roman" panose="02020603050405020304" pitchFamily="18" charset="0"/>
              </a:rPr>
              <a:t>Direkt düz kas gevşeticiler: </a:t>
            </a:r>
            <a:r>
              <a:rPr lang="tr-TR" sz="2900" dirty="0" err="1">
                <a:latin typeface="Times New Roman" panose="02020603050405020304" pitchFamily="18" charset="0"/>
                <a:cs typeface="Times New Roman" panose="02020603050405020304" pitchFamily="18" charset="0"/>
              </a:rPr>
              <a:t>Diklomin</a:t>
            </a:r>
            <a:r>
              <a:rPr lang="tr-TR" sz="2900" dirty="0">
                <a:latin typeface="Times New Roman" panose="02020603050405020304" pitchFamily="18" charset="0"/>
                <a:cs typeface="Times New Roman" panose="02020603050405020304" pitchFamily="18" charset="0"/>
              </a:rPr>
              <a:t>, </a:t>
            </a:r>
            <a:r>
              <a:rPr lang="tr-TR" sz="2900" dirty="0" err="1">
                <a:latin typeface="Times New Roman" panose="02020603050405020304" pitchFamily="18" charset="0"/>
                <a:cs typeface="Times New Roman" panose="02020603050405020304" pitchFamily="18" charset="0"/>
              </a:rPr>
              <a:t>Mebeverin</a:t>
            </a:r>
            <a:endParaRPr lang="tr-TR" sz="2900" dirty="0">
              <a:latin typeface="Times New Roman" panose="02020603050405020304" pitchFamily="18" charset="0"/>
              <a:cs typeface="Times New Roman" panose="02020603050405020304" pitchFamily="18" charset="0"/>
            </a:endParaRPr>
          </a:p>
          <a:p>
            <a:r>
              <a:rPr lang="tr-TR" sz="2900" dirty="0">
                <a:latin typeface="Times New Roman" panose="02020603050405020304" pitchFamily="18" charset="0"/>
                <a:cs typeface="Times New Roman" panose="02020603050405020304" pitchFamily="18" charset="0"/>
              </a:rPr>
              <a:t>Kalsiyum kanal </a:t>
            </a:r>
            <a:r>
              <a:rPr lang="tr-TR" sz="2900" dirty="0" err="1">
                <a:latin typeface="Times New Roman" panose="02020603050405020304" pitchFamily="18" charset="0"/>
                <a:cs typeface="Times New Roman" panose="02020603050405020304" pitchFamily="18" charset="0"/>
              </a:rPr>
              <a:t>blokerleri</a:t>
            </a:r>
            <a:r>
              <a:rPr lang="tr-TR" sz="2900" dirty="0">
                <a:latin typeface="Times New Roman" panose="02020603050405020304" pitchFamily="18" charset="0"/>
                <a:cs typeface="Times New Roman" panose="02020603050405020304" pitchFamily="18" charset="0"/>
              </a:rPr>
              <a:t>: </a:t>
            </a:r>
            <a:r>
              <a:rPr lang="tr-TR" sz="2900" dirty="0" err="1">
                <a:latin typeface="Times New Roman" panose="02020603050405020304" pitchFamily="18" charset="0"/>
                <a:cs typeface="Times New Roman" panose="02020603050405020304" pitchFamily="18" charset="0"/>
              </a:rPr>
              <a:t>Alverin</a:t>
            </a:r>
            <a:r>
              <a:rPr lang="tr-TR" sz="2900" dirty="0">
                <a:latin typeface="Times New Roman" panose="02020603050405020304" pitchFamily="18" charset="0"/>
                <a:cs typeface="Times New Roman" panose="02020603050405020304" pitchFamily="18" charset="0"/>
              </a:rPr>
              <a:t>, </a:t>
            </a:r>
            <a:r>
              <a:rPr lang="tr-TR" sz="2900" dirty="0" err="1">
                <a:latin typeface="Times New Roman" panose="02020603050405020304" pitchFamily="18" charset="0"/>
                <a:cs typeface="Times New Roman" panose="02020603050405020304" pitchFamily="18" charset="0"/>
              </a:rPr>
              <a:t>Pinaveryum</a:t>
            </a:r>
            <a:r>
              <a:rPr lang="tr-TR" sz="2900" dirty="0">
                <a:latin typeface="Times New Roman" panose="02020603050405020304" pitchFamily="18" charset="0"/>
                <a:cs typeface="Times New Roman" panose="02020603050405020304" pitchFamily="18" charset="0"/>
              </a:rPr>
              <a:t> bromür, </a:t>
            </a:r>
            <a:r>
              <a:rPr lang="tr-TR" sz="2900" dirty="0" err="1">
                <a:latin typeface="Times New Roman" panose="02020603050405020304" pitchFamily="18" charset="0"/>
                <a:cs typeface="Times New Roman" panose="02020603050405020304" pitchFamily="18" charset="0"/>
              </a:rPr>
              <a:t>trimebutin</a:t>
            </a:r>
            <a:endParaRPr lang="tr-TR" sz="2900" dirty="0">
              <a:latin typeface="Times New Roman" panose="02020603050405020304" pitchFamily="18" charset="0"/>
              <a:cs typeface="Times New Roman" panose="02020603050405020304" pitchFamily="18" charset="0"/>
            </a:endParaRPr>
          </a:p>
          <a:p>
            <a:pPr marL="0" indent="0">
              <a:buNone/>
            </a:pPr>
            <a:endParaRPr lang="tr-TR" sz="2900" dirty="0">
              <a:latin typeface="Times New Roman" panose="02020603050405020304" pitchFamily="18" charset="0"/>
              <a:cs typeface="Times New Roman" panose="02020603050405020304" pitchFamily="18" charset="0"/>
            </a:endParaRPr>
          </a:p>
          <a:p>
            <a:pPr marL="0" indent="0">
              <a:buNone/>
            </a:pPr>
            <a:r>
              <a:rPr lang="tr-TR" sz="2900" dirty="0">
                <a:latin typeface="Times New Roman" panose="02020603050405020304" pitchFamily="18" charset="0"/>
                <a:cs typeface="Times New Roman" panose="02020603050405020304" pitchFamily="18" charset="0"/>
              </a:rPr>
              <a:t>Diyare baskın IBS hastalarının önemli bir kısmında </a:t>
            </a:r>
            <a:r>
              <a:rPr lang="tr-TR" sz="2900" dirty="0" err="1">
                <a:latin typeface="Times New Roman" panose="02020603050405020304" pitchFamily="18" charset="0"/>
                <a:cs typeface="Times New Roman" panose="02020603050405020304" pitchFamily="18" charset="0"/>
              </a:rPr>
              <a:t>egzajere</a:t>
            </a:r>
            <a:r>
              <a:rPr lang="tr-TR" sz="2900" dirty="0">
                <a:latin typeface="Times New Roman" panose="02020603050405020304" pitchFamily="18" charset="0"/>
                <a:cs typeface="Times New Roman" panose="02020603050405020304" pitchFamily="18" charset="0"/>
              </a:rPr>
              <a:t> </a:t>
            </a:r>
            <a:r>
              <a:rPr lang="tr-TR" sz="2900" dirty="0" err="1">
                <a:latin typeface="Times New Roman" panose="02020603050405020304" pitchFamily="18" charset="0"/>
                <a:cs typeface="Times New Roman" panose="02020603050405020304" pitchFamily="18" charset="0"/>
              </a:rPr>
              <a:t>gastrokolonik</a:t>
            </a:r>
            <a:r>
              <a:rPr lang="tr-TR" sz="2900" dirty="0">
                <a:latin typeface="Times New Roman" panose="02020603050405020304" pitchFamily="18" charset="0"/>
                <a:cs typeface="Times New Roman" panose="02020603050405020304" pitchFamily="18" charset="0"/>
              </a:rPr>
              <a:t> refleks bulunur; bu durum kolinerjik yolakla ilişkilidir.</a:t>
            </a:r>
          </a:p>
          <a:p>
            <a:pPr marL="0" indent="0">
              <a:buNone/>
            </a:pPr>
            <a:endParaRPr lang="tr-TR" sz="2900" dirty="0">
              <a:latin typeface="Times New Roman" panose="02020603050405020304" pitchFamily="18" charset="0"/>
              <a:cs typeface="Times New Roman" panose="02020603050405020304" pitchFamily="18" charset="0"/>
            </a:endParaRPr>
          </a:p>
          <a:p>
            <a:pPr marL="0" indent="0">
              <a:buNone/>
            </a:pPr>
            <a:r>
              <a:rPr lang="tr-TR" sz="2900" dirty="0">
                <a:latin typeface="Times New Roman" panose="02020603050405020304" pitchFamily="18" charset="0"/>
                <a:cs typeface="Times New Roman" panose="02020603050405020304" pitchFamily="18" charset="0"/>
              </a:rPr>
              <a:t>Bu yüzden </a:t>
            </a:r>
            <a:r>
              <a:rPr lang="tr-TR" sz="2900" dirty="0" err="1">
                <a:latin typeface="Times New Roman" panose="02020603050405020304" pitchFamily="18" charset="0"/>
                <a:cs typeface="Times New Roman" panose="02020603050405020304" pitchFamily="18" charset="0"/>
              </a:rPr>
              <a:t>antispazmotik</a:t>
            </a:r>
            <a:r>
              <a:rPr lang="tr-TR" sz="2900" dirty="0">
                <a:latin typeface="Times New Roman" panose="02020603050405020304" pitchFamily="18" charset="0"/>
                <a:cs typeface="Times New Roman" panose="02020603050405020304" pitchFamily="18" charset="0"/>
              </a:rPr>
              <a:t> ilaçlar abdominal krampları ve bozulmuş barsak hareketleri olan hastalarda uygun olabilir.</a:t>
            </a:r>
          </a:p>
          <a:p>
            <a:pPr marL="0" indent="0">
              <a:buNone/>
            </a:pPr>
            <a:endParaRPr lang="tr-TR" dirty="0"/>
          </a:p>
          <a:p>
            <a:pPr marL="0" indent="0" algn="r">
              <a:buNone/>
            </a:pPr>
            <a:r>
              <a:rPr lang="en-US" sz="2100" dirty="0"/>
              <a:t>Chey, W. D., Chey, W. Y., Heath, A. T., Dukes, G. E., Carter, E. G., Northcutt, A., et al. (2004). Long-term safety and efficacy of </a:t>
            </a:r>
            <a:r>
              <a:rPr lang="en-US" sz="2100" dirty="0" err="1"/>
              <a:t>alosetron</a:t>
            </a:r>
            <a:r>
              <a:rPr lang="en-US" sz="2100" dirty="0"/>
              <a:t> in women with severe diarrhea-predominant irritable bowel syndrome. Am. J. Gastroenterol.</a:t>
            </a:r>
            <a:endParaRPr lang="tr-TR" sz="2100" dirty="0"/>
          </a:p>
          <a:p>
            <a:pPr marL="0" indent="0">
              <a:buNone/>
            </a:pPr>
            <a:endParaRPr lang="tr-TR" dirty="0"/>
          </a:p>
          <a:p>
            <a:pPr marL="0" indent="0">
              <a:buNone/>
            </a:pPr>
            <a:endParaRPr lang="tr-TR" dirty="0"/>
          </a:p>
          <a:p>
            <a:pPr marL="0" indent="0">
              <a:buNone/>
            </a:pPr>
            <a:endParaRPr lang="en-US" dirty="0"/>
          </a:p>
        </p:txBody>
      </p:sp>
    </p:spTree>
    <p:extLst>
      <p:ext uri="{BB962C8B-B14F-4D97-AF65-F5344CB8AC3E}">
        <p14:creationId xmlns:p14="http://schemas.microsoft.com/office/powerpoint/2010/main" val="3873430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DED810-B552-9EDC-8A02-776DDF881E3B}"/>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4BE9B137-1483-4C46-F4FB-154FA3C3064C}"/>
              </a:ext>
            </a:extLst>
          </p:cNvPr>
          <p:cNvSpPr>
            <a:spLocks noGrp="1"/>
          </p:cNvSpPr>
          <p:nvPr>
            <p:ph idx="1"/>
          </p:nvPr>
        </p:nvSpPr>
        <p:spPr/>
        <p:txBody>
          <a:bodyPr>
            <a:normAutofit lnSpcReduction="10000"/>
          </a:bodyPr>
          <a:lstStyle/>
          <a:p>
            <a:pPr marL="0" indent="0" algn="just">
              <a:buNone/>
            </a:pPr>
            <a:r>
              <a:rPr lang="tr-TR" sz="1900" dirty="0">
                <a:latin typeface="Times New Roman" panose="02020603050405020304" pitchFamily="18" charset="0"/>
                <a:cs typeface="Times New Roman" panose="02020603050405020304" pitchFamily="18" charset="0"/>
              </a:rPr>
              <a:t>Bazı </a:t>
            </a:r>
            <a:r>
              <a:rPr lang="tr-TR" sz="1900" dirty="0" err="1">
                <a:latin typeface="Times New Roman" panose="02020603050405020304" pitchFamily="18" charset="0"/>
                <a:cs typeface="Times New Roman" panose="02020603050405020304" pitchFamily="18" charset="0"/>
              </a:rPr>
              <a:t>antispazmotikler</a:t>
            </a:r>
            <a:r>
              <a:rPr lang="tr-TR" sz="1900" dirty="0">
                <a:latin typeface="Times New Roman" panose="02020603050405020304" pitchFamily="18" charset="0"/>
                <a:cs typeface="Times New Roman" panose="02020603050405020304" pitchFamily="18" charset="0"/>
              </a:rPr>
              <a:t> kısa dönemli iyileşme sağlarlar</a:t>
            </a:r>
          </a:p>
          <a:p>
            <a:pPr marL="0" indent="0" algn="just">
              <a:buNone/>
            </a:pPr>
            <a:endParaRPr lang="tr-TR" sz="1900" dirty="0">
              <a:latin typeface="Times New Roman" panose="02020603050405020304" pitchFamily="18" charset="0"/>
              <a:cs typeface="Times New Roman" panose="02020603050405020304" pitchFamily="18" charset="0"/>
            </a:endParaRPr>
          </a:p>
          <a:p>
            <a:pPr marL="0" indent="0" algn="just">
              <a:buNone/>
            </a:pPr>
            <a:r>
              <a:rPr lang="tr-TR" sz="1900" dirty="0">
                <a:latin typeface="Times New Roman" panose="02020603050405020304" pitchFamily="18" charset="0"/>
                <a:cs typeface="Times New Roman" panose="02020603050405020304" pitchFamily="18" charset="0"/>
              </a:rPr>
              <a:t>Yan etkileri: Ağız kuruluğu, üriner retansiyon, konstipasyon </a:t>
            </a:r>
          </a:p>
          <a:p>
            <a:pPr marL="0" indent="0" algn="just">
              <a:buNone/>
            </a:pPr>
            <a:endParaRPr lang="tr-TR" dirty="0">
              <a:latin typeface="Times New Roman" panose="02020603050405020304" pitchFamily="18" charset="0"/>
              <a:cs typeface="Times New Roman" panose="02020603050405020304" pitchFamily="18" charset="0"/>
            </a:endParaRPr>
          </a:p>
          <a:p>
            <a:pPr marL="0" indent="0" algn="just">
              <a:buNone/>
            </a:pPr>
            <a:r>
              <a:rPr lang="tr-TR" sz="1900" b="1" i="1" dirty="0">
                <a:latin typeface="Times New Roman" panose="02020603050405020304" pitchFamily="18" charset="0"/>
                <a:cs typeface="Times New Roman" panose="02020603050405020304" pitchFamily="18" charset="0"/>
              </a:rPr>
              <a:t>ACG 2021:</a:t>
            </a:r>
            <a:r>
              <a:rPr lang="tr-TR" sz="1900" dirty="0">
                <a:latin typeface="Times New Roman" panose="02020603050405020304" pitchFamily="18" charset="0"/>
                <a:cs typeface="Times New Roman" panose="02020603050405020304" pitchFamily="18" charset="0"/>
              </a:rPr>
              <a:t> </a:t>
            </a:r>
            <a:r>
              <a:rPr lang="en-US" sz="1900" dirty="0">
                <a:solidFill>
                  <a:srgbClr val="C00000"/>
                </a:solidFill>
                <a:latin typeface="Times New Roman" panose="02020603050405020304" pitchFamily="18" charset="0"/>
                <a:cs typeface="Times New Roman" panose="02020603050405020304" pitchFamily="18" charset="0"/>
              </a:rPr>
              <a:t>We recommend against the use of antispasmodics currently available in the United States to treat global IBS symptoms. Conditional recommendation; low quality of evidence.</a:t>
            </a:r>
            <a:endParaRPr lang="tr-TR" sz="1900" dirty="0">
              <a:solidFill>
                <a:srgbClr val="C00000"/>
              </a:solidFill>
              <a:latin typeface="Times New Roman" panose="02020603050405020304" pitchFamily="18" charset="0"/>
              <a:cs typeface="Times New Roman" panose="02020603050405020304" pitchFamily="18" charset="0"/>
            </a:endParaRPr>
          </a:p>
          <a:p>
            <a:pPr marL="0" indent="0" algn="just">
              <a:buNone/>
            </a:pPr>
            <a:r>
              <a:rPr lang="en-US" sz="1900" b="1" i="1" dirty="0">
                <a:latin typeface="Times New Roman" panose="02020603050405020304" pitchFamily="18" charset="0"/>
                <a:cs typeface="Times New Roman" panose="02020603050405020304" pitchFamily="18" charset="0"/>
              </a:rPr>
              <a:t>Canadian Association of Gastroenterology Clinical Practice Guideline for the Management of Irritable Bowel Syndrome (IBS)</a:t>
            </a:r>
            <a:r>
              <a:rPr lang="tr-TR" sz="1900" b="1" i="1" dirty="0">
                <a:latin typeface="Times New Roman" panose="02020603050405020304" pitchFamily="18" charset="0"/>
                <a:cs typeface="Times New Roman" panose="02020603050405020304" pitchFamily="18" charset="0"/>
              </a:rPr>
              <a:t> 2019: </a:t>
            </a:r>
            <a:r>
              <a:rPr lang="en-US" sz="1900" dirty="0">
                <a:solidFill>
                  <a:srgbClr val="C00000"/>
                </a:solidFill>
                <a:latin typeface="Times New Roman" panose="02020603050405020304" pitchFamily="18" charset="0"/>
                <a:cs typeface="Times New Roman" panose="02020603050405020304" pitchFamily="18" charset="0"/>
              </a:rPr>
              <a:t>Statement 20: We suggest offering IBS patients certain antispasmodics (such as dicyclomine, hyoscine, pinaverium) to improve IBS symptoms. GRADE: Conditional recommendation, very low-quality evidence. Vote: strongly agree, 8%; agree, 75%; neutral, 17%</a:t>
            </a:r>
          </a:p>
        </p:txBody>
      </p:sp>
    </p:spTree>
    <p:extLst>
      <p:ext uri="{BB962C8B-B14F-4D97-AF65-F5344CB8AC3E}">
        <p14:creationId xmlns:p14="http://schemas.microsoft.com/office/powerpoint/2010/main" val="76219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80">
                                          <p:stCondLst>
                                            <p:cond delay="0"/>
                                          </p:stCondLst>
                                        </p:cTn>
                                        <p:tgtEl>
                                          <p:spTgt spid="3">
                                            <p:txEl>
                                              <p:pRg st="4" end="4"/>
                                            </p:txEl>
                                          </p:spTgt>
                                        </p:tgtEl>
                                      </p:cBhvr>
                                    </p:animEffect>
                                    <p:anim calcmode="lin" valueType="num">
                                      <p:cBhvr>
                                        <p:cTn id="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4" end="4"/>
                                            </p:txEl>
                                          </p:spTgt>
                                        </p:tgtEl>
                                      </p:cBhvr>
                                      <p:to x="100000" y="60000"/>
                                    </p:animScale>
                                    <p:animScale>
                                      <p:cBhvr>
                                        <p:cTn id="14" dur="166" decel="50000">
                                          <p:stCondLst>
                                            <p:cond delay="676"/>
                                          </p:stCondLst>
                                        </p:cTn>
                                        <p:tgtEl>
                                          <p:spTgt spid="3">
                                            <p:txEl>
                                              <p:pRg st="4" end="4"/>
                                            </p:txEl>
                                          </p:spTgt>
                                        </p:tgtEl>
                                      </p:cBhvr>
                                      <p:to x="100000" y="100000"/>
                                    </p:animScale>
                                    <p:animScale>
                                      <p:cBhvr>
                                        <p:cTn id="15" dur="26">
                                          <p:stCondLst>
                                            <p:cond delay="1312"/>
                                          </p:stCondLst>
                                        </p:cTn>
                                        <p:tgtEl>
                                          <p:spTgt spid="3">
                                            <p:txEl>
                                              <p:pRg st="4" end="4"/>
                                            </p:txEl>
                                          </p:spTgt>
                                        </p:tgtEl>
                                      </p:cBhvr>
                                      <p:to x="100000" y="80000"/>
                                    </p:animScale>
                                    <p:animScale>
                                      <p:cBhvr>
                                        <p:cTn id="16" dur="166" decel="50000">
                                          <p:stCondLst>
                                            <p:cond delay="1338"/>
                                          </p:stCondLst>
                                        </p:cTn>
                                        <p:tgtEl>
                                          <p:spTgt spid="3">
                                            <p:txEl>
                                              <p:pRg st="4" end="4"/>
                                            </p:txEl>
                                          </p:spTgt>
                                        </p:tgtEl>
                                      </p:cBhvr>
                                      <p:to x="100000" y="100000"/>
                                    </p:animScale>
                                    <p:animScale>
                                      <p:cBhvr>
                                        <p:cTn id="17" dur="26">
                                          <p:stCondLst>
                                            <p:cond delay="1642"/>
                                          </p:stCondLst>
                                        </p:cTn>
                                        <p:tgtEl>
                                          <p:spTgt spid="3">
                                            <p:txEl>
                                              <p:pRg st="4" end="4"/>
                                            </p:txEl>
                                          </p:spTgt>
                                        </p:tgtEl>
                                      </p:cBhvr>
                                      <p:to x="100000" y="90000"/>
                                    </p:animScale>
                                    <p:animScale>
                                      <p:cBhvr>
                                        <p:cTn id="18" dur="166" decel="50000">
                                          <p:stCondLst>
                                            <p:cond delay="1668"/>
                                          </p:stCondLst>
                                        </p:cTn>
                                        <p:tgtEl>
                                          <p:spTgt spid="3">
                                            <p:txEl>
                                              <p:pRg st="4" end="4"/>
                                            </p:txEl>
                                          </p:spTgt>
                                        </p:tgtEl>
                                      </p:cBhvr>
                                      <p:to x="100000" y="100000"/>
                                    </p:animScale>
                                    <p:animScale>
                                      <p:cBhvr>
                                        <p:cTn id="19" dur="26">
                                          <p:stCondLst>
                                            <p:cond delay="1808"/>
                                          </p:stCondLst>
                                        </p:cTn>
                                        <p:tgtEl>
                                          <p:spTgt spid="3">
                                            <p:txEl>
                                              <p:pRg st="4" end="4"/>
                                            </p:txEl>
                                          </p:spTgt>
                                        </p:tgtEl>
                                      </p:cBhvr>
                                      <p:to x="100000" y="95000"/>
                                    </p:animScale>
                                    <p:animScale>
                                      <p:cBhvr>
                                        <p:cTn id="20" dur="166" decel="50000">
                                          <p:stCondLst>
                                            <p:cond delay="1834"/>
                                          </p:stCondLst>
                                        </p:cTn>
                                        <p:tgtEl>
                                          <p:spTgt spid="3">
                                            <p:txEl>
                                              <p:pRg st="4" end="4"/>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down)">
                                      <p:cBhvr>
                                        <p:cTn id="23" dur="580">
                                          <p:stCondLst>
                                            <p:cond delay="0"/>
                                          </p:stCondLst>
                                        </p:cTn>
                                        <p:tgtEl>
                                          <p:spTgt spid="3">
                                            <p:txEl>
                                              <p:pRg st="5" end="5"/>
                                            </p:txEl>
                                          </p:spTgt>
                                        </p:tgtEl>
                                      </p:cBhvr>
                                    </p:animEffect>
                                    <p:anim calcmode="lin" valueType="num">
                                      <p:cBhvr>
                                        <p:cTn id="2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5" end="5"/>
                                            </p:txEl>
                                          </p:spTgt>
                                        </p:tgtEl>
                                      </p:cBhvr>
                                      <p:to x="100000" y="60000"/>
                                    </p:animScale>
                                    <p:animScale>
                                      <p:cBhvr>
                                        <p:cTn id="30" dur="166" decel="50000">
                                          <p:stCondLst>
                                            <p:cond delay="676"/>
                                          </p:stCondLst>
                                        </p:cTn>
                                        <p:tgtEl>
                                          <p:spTgt spid="3">
                                            <p:txEl>
                                              <p:pRg st="5" end="5"/>
                                            </p:txEl>
                                          </p:spTgt>
                                        </p:tgtEl>
                                      </p:cBhvr>
                                      <p:to x="100000" y="100000"/>
                                    </p:animScale>
                                    <p:animScale>
                                      <p:cBhvr>
                                        <p:cTn id="31" dur="26">
                                          <p:stCondLst>
                                            <p:cond delay="1312"/>
                                          </p:stCondLst>
                                        </p:cTn>
                                        <p:tgtEl>
                                          <p:spTgt spid="3">
                                            <p:txEl>
                                              <p:pRg st="5" end="5"/>
                                            </p:txEl>
                                          </p:spTgt>
                                        </p:tgtEl>
                                      </p:cBhvr>
                                      <p:to x="100000" y="80000"/>
                                    </p:animScale>
                                    <p:animScale>
                                      <p:cBhvr>
                                        <p:cTn id="32" dur="166" decel="50000">
                                          <p:stCondLst>
                                            <p:cond delay="1338"/>
                                          </p:stCondLst>
                                        </p:cTn>
                                        <p:tgtEl>
                                          <p:spTgt spid="3">
                                            <p:txEl>
                                              <p:pRg st="5" end="5"/>
                                            </p:txEl>
                                          </p:spTgt>
                                        </p:tgtEl>
                                      </p:cBhvr>
                                      <p:to x="100000" y="100000"/>
                                    </p:animScale>
                                    <p:animScale>
                                      <p:cBhvr>
                                        <p:cTn id="33" dur="26">
                                          <p:stCondLst>
                                            <p:cond delay="1642"/>
                                          </p:stCondLst>
                                        </p:cTn>
                                        <p:tgtEl>
                                          <p:spTgt spid="3">
                                            <p:txEl>
                                              <p:pRg st="5" end="5"/>
                                            </p:txEl>
                                          </p:spTgt>
                                        </p:tgtEl>
                                      </p:cBhvr>
                                      <p:to x="100000" y="90000"/>
                                    </p:animScale>
                                    <p:animScale>
                                      <p:cBhvr>
                                        <p:cTn id="34" dur="166" decel="50000">
                                          <p:stCondLst>
                                            <p:cond delay="1668"/>
                                          </p:stCondLst>
                                        </p:cTn>
                                        <p:tgtEl>
                                          <p:spTgt spid="3">
                                            <p:txEl>
                                              <p:pRg st="5" end="5"/>
                                            </p:txEl>
                                          </p:spTgt>
                                        </p:tgtEl>
                                      </p:cBhvr>
                                      <p:to x="100000" y="100000"/>
                                    </p:animScale>
                                    <p:animScale>
                                      <p:cBhvr>
                                        <p:cTn id="35" dur="26">
                                          <p:stCondLst>
                                            <p:cond delay="1808"/>
                                          </p:stCondLst>
                                        </p:cTn>
                                        <p:tgtEl>
                                          <p:spTgt spid="3">
                                            <p:txEl>
                                              <p:pRg st="5" end="5"/>
                                            </p:txEl>
                                          </p:spTgt>
                                        </p:tgtEl>
                                      </p:cBhvr>
                                      <p:to x="100000" y="95000"/>
                                    </p:animScale>
                                    <p:animScale>
                                      <p:cBhvr>
                                        <p:cTn id="3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A939C-4743-C8F0-B699-8676A4151429}"/>
              </a:ext>
            </a:extLst>
          </p:cNvPr>
          <p:cNvSpPr>
            <a:spLocks noGrp="1"/>
          </p:cNvSpPr>
          <p:nvPr>
            <p:ph type="title"/>
          </p:nvPr>
        </p:nvSpPr>
        <p:spPr/>
        <p:txBody>
          <a:bodyPr/>
          <a:lstStyle/>
          <a:p>
            <a:r>
              <a:rPr lang="tr-TR" dirty="0"/>
              <a:t>Nane Yağı</a:t>
            </a:r>
            <a:endParaRPr lang="en-US" dirty="0"/>
          </a:p>
        </p:txBody>
      </p:sp>
      <p:sp>
        <p:nvSpPr>
          <p:cNvPr id="3" name="İçerik Yer Tutucusu 2">
            <a:extLst>
              <a:ext uri="{FF2B5EF4-FFF2-40B4-BE49-F238E27FC236}">
                <a16:creationId xmlns:a16="http://schemas.microsoft.com/office/drawing/2014/main" id="{2A766131-29D6-F1A9-D55E-254C062353BE}"/>
              </a:ext>
            </a:extLst>
          </p:cNvPr>
          <p:cNvSpPr>
            <a:spLocks noGrp="1"/>
          </p:cNvSpPr>
          <p:nvPr>
            <p:ph idx="1"/>
          </p:nvPr>
        </p:nvSpPr>
        <p:spPr/>
        <p:txBody>
          <a:bodyPr>
            <a:normAutofit/>
          </a:bodyPr>
          <a:lstStyle/>
          <a:p>
            <a:pPr marL="0" indent="0" algn="just">
              <a:buNone/>
            </a:pPr>
            <a:r>
              <a:rPr lang="tr-TR" dirty="0">
                <a:latin typeface="Times New Roman" panose="02020603050405020304" pitchFamily="18" charset="0"/>
                <a:cs typeface="Times New Roman" panose="02020603050405020304" pitchFamily="18" charset="0"/>
              </a:rPr>
              <a:t>Anti-</a:t>
            </a:r>
            <a:r>
              <a:rPr lang="tr-TR" dirty="0" err="1">
                <a:latin typeface="Times New Roman" panose="02020603050405020304" pitchFamily="18" charset="0"/>
                <a:cs typeface="Times New Roman" panose="02020603050405020304" pitchFamily="18" charset="0"/>
              </a:rPr>
              <a:t>spazmotik</a:t>
            </a:r>
            <a:r>
              <a:rPr lang="tr-TR" dirty="0">
                <a:latin typeface="Times New Roman" panose="02020603050405020304" pitchFamily="18" charset="0"/>
                <a:cs typeface="Times New Roman" panose="02020603050405020304" pitchFamily="18" charset="0"/>
              </a:rPr>
              <a:t> özelliğe sahip, daha doğal bir diğer tedavi seçeneği L-</a:t>
            </a:r>
            <a:r>
              <a:rPr lang="tr-TR" dirty="0" err="1">
                <a:latin typeface="Times New Roman" panose="02020603050405020304" pitchFamily="18" charset="0"/>
                <a:cs typeface="Times New Roman" panose="02020603050405020304" pitchFamily="18" charset="0"/>
              </a:rPr>
              <a:t>menthol</a:t>
            </a:r>
            <a:r>
              <a:rPr lang="tr-TR" dirty="0">
                <a:latin typeface="Times New Roman" panose="02020603050405020304" pitchFamily="18" charset="0"/>
                <a:cs typeface="Times New Roman" panose="02020603050405020304" pitchFamily="18" charset="0"/>
              </a:rPr>
              <a:t> aktif içeriğe sahip olan Nane yağıdır.</a:t>
            </a:r>
          </a:p>
          <a:p>
            <a:pPr marL="0" indent="0" algn="just">
              <a:buNone/>
            </a:pPr>
            <a:r>
              <a:rPr lang="tr-TR" dirty="0">
                <a:latin typeface="Times New Roman" panose="02020603050405020304" pitchFamily="18" charset="0"/>
                <a:cs typeface="Times New Roman" panose="02020603050405020304" pitchFamily="18" charset="0"/>
              </a:rPr>
              <a:t>L-tipi kalsiyum kanallarını bloke eder.</a:t>
            </a:r>
          </a:p>
          <a:p>
            <a:pPr marL="0" indent="0" algn="just">
              <a:buNone/>
            </a:pPr>
            <a:r>
              <a:rPr lang="tr-TR" dirty="0">
                <a:latin typeface="Times New Roman" panose="02020603050405020304" pitchFamily="18" charset="0"/>
                <a:cs typeface="Times New Roman" panose="02020603050405020304" pitchFamily="18" charset="0"/>
              </a:rPr>
              <a:t>Antimikrobiyal, </a:t>
            </a:r>
            <a:r>
              <a:rPr lang="tr-TR" dirty="0" err="1">
                <a:latin typeface="Times New Roman" panose="02020603050405020304" pitchFamily="18" charset="0"/>
                <a:cs typeface="Times New Roman" panose="02020603050405020304" pitchFamily="18" charset="0"/>
              </a:rPr>
              <a:t>antifungal</a:t>
            </a:r>
            <a:r>
              <a:rPr lang="tr-TR" dirty="0">
                <a:latin typeface="Times New Roman" panose="02020603050405020304" pitchFamily="18" charset="0"/>
                <a:cs typeface="Times New Roman" panose="02020603050405020304" pitchFamily="18" charset="0"/>
              </a:rPr>
              <a:t> ve antiviral özellikleri vardır.</a:t>
            </a:r>
          </a:p>
          <a:p>
            <a:pPr marL="0" indent="0" algn="just">
              <a:buNone/>
            </a:pPr>
            <a:r>
              <a:rPr lang="tr-TR" dirty="0">
                <a:latin typeface="Times New Roman" panose="02020603050405020304" pitchFamily="18" charset="0"/>
                <a:cs typeface="Times New Roman" panose="02020603050405020304" pitchFamily="18" charset="0"/>
              </a:rPr>
              <a:t>Monositlerden </a:t>
            </a:r>
            <a:r>
              <a:rPr lang="tr-TR" dirty="0" err="1">
                <a:latin typeface="Times New Roman" panose="02020603050405020304" pitchFamily="18" charset="0"/>
                <a:cs typeface="Times New Roman" panose="02020603050405020304" pitchFamily="18" charset="0"/>
              </a:rPr>
              <a:t>inflamatuvar</a:t>
            </a:r>
            <a:r>
              <a:rPr lang="tr-TR" dirty="0">
                <a:latin typeface="Times New Roman" panose="02020603050405020304" pitchFamily="18" charset="0"/>
                <a:cs typeface="Times New Roman" panose="02020603050405020304" pitchFamily="18" charset="0"/>
              </a:rPr>
              <a:t> mediyatörlerin salınımını baskılayarak anti-</a:t>
            </a:r>
            <a:r>
              <a:rPr lang="tr-TR" dirty="0" err="1">
                <a:latin typeface="Times New Roman" panose="02020603050405020304" pitchFamily="18" charset="0"/>
                <a:cs typeface="Times New Roman" panose="02020603050405020304" pitchFamily="18" charset="0"/>
              </a:rPr>
              <a:t>inflamatuvar</a:t>
            </a:r>
            <a:r>
              <a:rPr lang="tr-TR" dirty="0">
                <a:latin typeface="Times New Roman" panose="02020603050405020304" pitchFamily="18" charset="0"/>
                <a:cs typeface="Times New Roman" panose="02020603050405020304" pitchFamily="18" charset="0"/>
              </a:rPr>
              <a:t> özellik de gösterir.</a:t>
            </a:r>
          </a:p>
          <a:p>
            <a:pPr marL="0" indent="0">
              <a:buNone/>
            </a:pPr>
            <a:endParaRPr lang="tr-TR" dirty="0"/>
          </a:p>
          <a:p>
            <a:pPr marL="0" indent="0" algn="r">
              <a:buNone/>
            </a:pPr>
            <a:r>
              <a:rPr lang="en-US" sz="1050" b="0" i="0" u="none" strike="noStrike" baseline="0" dirty="0" err="1">
                <a:latin typeface="AdvOT1ef757c0"/>
              </a:rPr>
              <a:t>Chumpitazi</a:t>
            </a:r>
            <a:r>
              <a:rPr lang="en-US" sz="1050" b="0" i="0" u="none" strike="noStrike" baseline="0" dirty="0">
                <a:latin typeface="AdvOT1ef757c0"/>
              </a:rPr>
              <a:t>, B. P., Kearns, G. L., and Shulman, R. J. (2018). Review article: the</a:t>
            </a:r>
            <a:r>
              <a:rPr lang="tr-TR" sz="1050" b="0" i="0" u="none" strike="noStrike" baseline="0" dirty="0">
                <a:latin typeface="AdvOT1ef757c0"/>
              </a:rPr>
              <a:t> </a:t>
            </a:r>
            <a:r>
              <a:rPr lang="en-US" sz="1050" b="0" i="0" u="none" strike="noStrike" baseline="0" dirty="0">
                <a:latin typeface="AdvOT1ef757c0"/>
              </a:rPr>
              <a:t>physiological effects and safety of peppermint oil and its ef</a:t>
            </a:r>
            <a:r>
              <a:rPr lang="en-US" sz="1050" b="0" i="0" u="none" strike="noStrike" baseline="0" dirty="0">
                <a:latin typeface="AdvOT1ef757c0+fb"/>
              </a:rPr>
              <a:t>fi</a:t>
            </a:r>
            <a:r>
              <a:rPr lang="en-US" sz="1050" b="0" i="0" u="none" strike="noStrike" baseline="0" dirty="0">
                <a:latin typeface="AdvOT1ef757c0"/>
              </a:rPr>
              <a:t>cacy in irritable</a:t>
            </a:r>
            <a:r>
              <a:rPr lang="tr-TR" sz="1050" b="0" i="0" u="none" strike="noStrike" baseline="0" dirty="0">
                <a:latin typeface="AdvOT1ef757c0"/>
              </a:rPr>
              <a:t> </a:t>
            </a:r>
            <a:r>
              <a:rPr lang="en-US" sz="1050" b="0" i="0" u="none" strike="noStrike" baseline="0" dirty="0">
                <a:latin typeface="AdvOT1ef757c0"/>
              </a:rPr>
              <a:t>bowel syndrome and other functional disorders. </a:t>
            </a:r>
            <a:r>
              <a:rPr lang="en-US" sz="1050" b="0" i="0" u="none" strike="noStrike" baseline="0" dirty="0">
                <a:latin typeface="AdvOT7d6df7ab.I"/>
              </a:rPr>
              <a:t>Aliment. </a:t>
            </a:r>
            <a:r>
              <a:rPr lang="en-US" sz="1050" b="0" i="0" u="none" strike="noStrike" baseline="0" dirty="0" err="1">
                <a:latin typeface="AdvOT7d6df7ab.I"/>
              </a:rPr>
              <a:t>Pharmacol</a:t>
            </a:r>
            <a:r>
              <a:rPr lang="en-US" sz="1050" b="0" i="0" u="none" strike="noStrike" baseline="0" dirty="0">
                <a:latin typeface="AdvOT7d6df7ab.I"/>
              </a:rPr>
              <a:t>. </a:t>
            </a:r>
            <a:r>
              <a:rPr lang="en-US" sz="1050" b="0" i="0" u="none" strike="noStrike" baseline="0" dirty="0" err="1">
                <a:latin typeface="AdvOT7d6df7ab.I"/>
              </a:rPr>
              <a:t>Ther</a:t>
            </a:r>
            <a:r>
              <a:rPr lang="en-US" sz="1600" b="0" i="0" u="none" strike="noStrike" baseline="0" dirty="0">
                <a:latin typeface="AdvOT7d6df7ab.I"/>
              </a:rPr>
              <a:t>.</a:t>
            </a:r>
            <a:endParaRPr lang="en-US" sz="2400" dirty="0"/>
          </a:p>
        </p:txBody>
      </p:sp>
    </p:spTree>
    <p:extLst>
      <p:ext uri="{BB962C8B-B14F-4D97-AF65-F5344CB8AC3E}">
        <p14:creationId xmlns:p14="http://schemas.microsoft.com/office/powerpoint/2010/main" val="3770284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F55B6B-60E9-9687-73CC-94A7B228FEA6}"/>
              </a:ext>
            </a:extLst>
          </p:cNvPr>
          <p:cNvSpPr>
            <a:spLocks noGrp="1"/>
          </p:cNvSpPr>
          <p:nvPr>
            <p:ph type="title"/>
          </p:nvPr>
        </p:nvSpPr>
        <p:spPr>
          <a:xfrm>
            <a:off x="838200" y="365125"/>
            <a:ext cx="10515600" cy="828675"/>
          </a:xfrm>
        </p:spPr>
        <p:txBody>
          <a:bodyPr/>
          <a:lstStyle/>
          <a:p>
            <a:r>
              <a:rPr lang="tr-TR" dirty="0" err="1"/>
              <a:t>Loperamid</a:t>
            </a:r>
            <a:endParaRPr lang="en-US" dirty="0"/>
          </a:p>
        </p:txBody>
      </p:sp>
      <p:sp>
        <p:nvSpPr>
          <p:cNvPr id="3" name="İçerik Yer Tutucusu 2">
            <a:extLst>
              <a:ext uri="{FF2B5EF4-FFF2-40B4-BE49-F238E27FC236}">
                <a16:creationId xmlns:a16="http://schemas.microsoft.com/office/drawing/2014/main" id="{AE9BCA0F-7E4E-B855-E360-4ADF7954D19D}"/>
              </a:ext>
            </a:extLst>
          </p:cNvPr>
          <p:cNvSpPr>
            <a:spLocks noGrp="1"/>
          </p:cNvSpPr>
          <p:nvPr>
            <p:ph idx="1"/>
          </p:nvPr>
        </p:nvSpPr>
        <p:spPr>
          <a:xfrm>
            <a:off x="838200" y="1193800"/>
            <a:ext cx="10515600" cy="4983163"/>
          </a:xfrm>
        </p:spPr>
        <p:txBody>
          <a:bodyPr>
            <a:normAutofit/>
          </a:bodyPr>
          <a:lstStyle/>
          <a:p>
            <a:pPr marL="0" indent="0">
              <a:buNone/>
            </a:pPr>
            <a:r>
              <a:rPr lang="hy-AM" sz="1800" dirty="0">
                <a:latin typeface="Arial" panose="020B0604020202020204" pitchFamily="34" charset="0"/>
              </a:rPr>
              <a:t>մ</a:t>
            </a:r>
            <a:r>
              <a:rPr lang="tr-TR" sz="1800" dirty="0">
                <a:latin typeface="Arial" panose="020B0604020202020204" pitchFamily="34" charset="0"/>
              </a:rPr>
              <a:t>-</a:t>
            </a:r>
            <a:r>
              <a:rPr lang="tr-TR" dirty="0">
                <a:latin typeface="Times New Roman" panose="02020603050405020304" pitchFamily="18" charset="0"/>
                <a:cs typeface="Times New Roman" panose="02020603050405020304" pitchFamily="18" charset="0"/>
              </a:rPr>
              <a:t>gama reseptör agonistidir. İnce </a:t>
            </a:r>
            <a:r>
              <a:rPr lang="tr-TR" dirty="0" err="1">
                <a:latin typeface="Times New Roman" panose="02020603050405020304" pitchFamily="18" charset="0"/>
                <a:cs typeface="Times New Roman" panose="02020603050405020304" pitchFamily="18" charset="0"/>
              </a:rPr>
              <a:t>barsakta</a:t>
            </a:r>
            <a:r>
              <a:rPr lang="tr-TR" dirty="0">
                <a:latin typeface="Times New Roman" panose="02020603050405020304" pitchFamily="18" charset="0"/>
                <a:cs typeface="Times New Roman" panose="02020603050405020304" pitchFamily="18" charset="0"/>
              </a:rPr>
              <a:t> düz kasılmasını engeller. </a:t>
            </a:r>
          </a:p>
          <a:p>
            <a:pPr marL="0" indent="0">
              <a:buNone/>
            </a:pPr>
            <a:r>
              <a:rPr lang="tr-TR" dirty="0">
                <a:latin typeface="Times New Roman" panose="02020603050405020304" pitchFamily="18" charset="0"/>
                <a:cs typeface="Times New Roman" panose="02020603050405020304" pitchFamily="18" charset="0"/>
              </a:rPr>
              <a:t>Reseptörüne bağlanması aynı zamanda asetilkolin ve </a:t>
            </a:r>
            <a:r>
              <a:rPr lang="tr-TR" dirty="0" err="1">
                <a:latin typeface="Times New Roman" panose="02020603050405020304" pitchFamily="18" charset="0"/>
                <a:cs typeface="Times New Roman" panose="02020603050405020304" pitchFamily="18" charset="0"/>
              </a:rPr>
              <a:t>prostoglandin</a:t>
            </a:r>
            <a:r>
              <a:rPr lang="tr-TR" dirty="0">
                <a:latin typeface="Times New Roman" panose="02020603050405020304" pitchFamily="18" charset="0"/>
                <a:cs typeface="Times New Roman" panose="02020603050405020304" pitchFamily="18" charset="0"/>
              </a:rPr>
              <a:t> sekresyonunu baskılar. Böylece su ve elektrolit hareketi üzerine de etki gösterir.</a:t>
            </a:r>
          </a:p>
          <a:p>
            <a:pPr marL="0" indent="0">
              <a:buNone/>
            </a:pPr>
            <a:r>
              <a:rPr lang="tr-TR" dirty="0">
                <a:latin typeface="Times New Roman" panose="02020603050405020304" pitchFamily="18" charset="0"/>
                <a:cs typeface="Times New Roman" panose="02020603050405020304" pitchFamily="18" charset="0"/>
              </a:rPr>
              <a:t>Uzun dönem tedavi seçeneği açısından veriler kısıtlı ve randomize kontrollü çalışması yok. Daha çok klinik deneyim üzerinden hastalara uygulanmakta.</a:t>
            </a:r>
          </a:p>
          <a:p>
            <a:pPr marL="0" indent="0">
              <a:buNone/>
            </a:pPr>
            <a:r>
              <a:rPr lang="tr-TR" dirty="0">
                <a:latin typeface="Times New Roman" panose="02020603050405020304" pitchFamily="18" charset="0"/>
                <a:cs typeface="Times New Roman" panose="02020603050405020304" pitchFamily="18" charset="0"/>
              </a:rPr>
              <a:t>Uzun dönem kullanımı önerilmez.</a:t>
            </a:r>
          </a:p>
          <a:p>
            <a:pPr marL="0" indent="0">
              <a:buNone/>
            </a:pPr>
            <a:r>
              <a:rPr lang="tr-TR" dirty="0">
                <a:latin typeface="Times New Roman" panose="02020603050405020304" pitchFamily="18" charset="0"/>
                <a:cs typeface="Times New Roman" panose="02020603050405020304" pitchFamily="18" charset="0"/>
              </a:rPr>
              <a:t>Diyare baskın IBS olup acil dışkılama ihtiyacı olanlarda faydalı olabilir. </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a:p>
            <a:pPr marL="0" indent="0" algn="r">
              <a:buNone/>
            </a:pPr>
            <a:r>
              <a:rPr lang="tr-TR" sz="1000" b="0" i="0" u="none" strike="noStrike" baseline="0" dirty="0">
                <a:latin typeface="AdvOT1ef757c0"/>
              </a:rPr>
              <a:t> </a:t>
            </a:r>
            <a:r>
              <a:rPr lang="en-US" sz="1000" b="0" i="0" u="none" strike="noStrike" baseline="0" dirty="0" err="1">
                <a:latin typeface="AdvOT1ef757c0"/>
              </a:rPr>
              <a:t>Moayyedi</a:t>
            </a:r>
            <a:r>
              <a:rPr lang="en-US" sz="1000" b="0" i="0" u="none" strike="noStrike" baseline="0" dirty="0">
                <a:latin typeface="AdvOT1ef757c0"/>
              </a:rPr>
              <a:t>, P., Andrews, C. N., MacQueen, G., </a:t>
            </a:r>
            <a:r>
              <a:rPr lang="en-US" sz="1000" b="0" i="0" u="none" strike="noStrike" baseline="0" dirty="0" err="1">
                <a:latin typeface="AdvOT1ef757c0"/>
              </a:rPr>
              <a:t>Korownyk</a:t>
            </a:r>
            <a:r>
              <a:rPr lang="en-US" sz="1000" b="0" i="0" u="none" strike="noStrike" baseline="0" dirty="0">
                <a:latin typeface="AdvOT1ef757c0"/>
              </a:rPr>
              <a:t>, C., </a:t>
            </a:r>
            <a:r>
              <a:rPr lang="en-US" sz="1000" b="0" i="0" u="none" strike="noStrike" baseline="0" dirty="0" err="1">
                <a:latin typeface="AdvOT1ef757c0"/>
              </a:rPr>
              <a:t>Marsiglio</a:t>
            </a:r>
            <a:r>
              <a:rPr lang="en-US" sz="1000" b="0" i="0" u="none" strike="noStrike" baseline="0" dirty="0">
                <a:latin typeface="AdvOT1ef757c0"/>
              </a:rPr>
              <a:t>, M., Graff,</a:t>
            </a:r>
            <a:r>
              <a:rPr lang="tr-TR" sz="1000" b="0" i="0" u="none" strike="noStrike" baseline="0" dirty="0">
                <a:latin typeface="AdvOT1ef757c0"/>
              </a:rPr>
              <a:t> </a:t>
            </a:r>
            <a:r>
              <a:rPr lang="en-US" sz="1000" b="0" i="0" u="none" strike="noStrike" baseline="0" dirty="0">
                <a:latin typeface="AdvOT1ef757c0"/>
              </a:rPr>
              <a:t>L., et al. (2019). Canadian association of gastroenterology clinical practice</a:t>
            </a:r>
            <a:r>
              <a:rPr lang="tr-TR" sz="1000" b="0" i="0" u="none" strike="noStrike" baseline="0" dirty="0">
                <a:latin typeface="AdvOT1ef757c0"/>
              </a:rPr>
              <a:t> </a:t>
            </a:r>
            <a:r>
              <a:rPr lang="en-US" sz="1000" b="0" i="0" u="none" strike="noStrike" baseline="0" dirty="0">
                <a:latin typeface="AdvOT1ef757c0"/>
              </a:rPr>
              <a:t>guideline for the management of irritable bowel syndrome (IBS). </a:t>
            </a:r>
            <a:r>
              <a:rPr lang="en-US" sz="1000" b="0" i="0" u="none" strike="noStrike" baseline="0" dirty="0">
                <a:latin typeface="AdvOT7d6df7ab.I"/>
              </a:rPr>
              <a:t>J. Can. Assoc.</a:t>
            </a:r>
            <a:r>
              <a:rPr lang="tr-TR" sz="1000" b="0" i="0" u="none" strike="noStrike" baseline="0" dirty="0">
                <a:latin typeface="AdvOT7d6df7ab.I"/>
              </a:rPr>
              <a:t> </a:t>
            </a:r>
            <a:r>
              <a:rPr lang="en-US" sz="1000" b="0" i="0" u="none" strike="noStrike" baseline="0" dirty="0">
                <a:latin typeface="AdvOT7d6df7ab.I"/>
              </a:rPr>
              <a:t>Gastroenterol.</a:t>
            </a:r>
            <a:endParaRPr lang="en-US" sz="1200" dirty="0"/>
          </a:p>
        </p:txBody>
      </p:sp>
    </p:spTree>
    <p:extLst>
      <p:ext uri="{BB962C8B-B14F-4D97-AF65-F5344CB8AC3E}">
        <p14:creationId xmlns:p14="http://schemas.microsoft.com/office/powerpoint/2010/main" val="3862397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0FFF5E-7F93-59FC-CBC6-87EF411383D1}"/>
              </a:ext>
            </a:extLst>
          </p:cNvPr>
          <p:cNvSpPr>
            <a:spLocks noGrp="1"/>
          </p:cNvSpPr>
          <p:nvPr>
            <p:ph type="title"/>
          </p:nvPr>
        </p:nvSpPr>
        <p:spPr/>
        <p:txBody>
          <a:bodyPr/>
          <a:lstStyle/>
          <a:p>
            <a:r>
              <a:rPr lang="tr-TR" dirty="0"/>
              <a:t>İkinci Basamak Farmakolojik Tedavi Seçenekleri</a:t>
            </a:r>
            <a:endParaRPr lang="en-US" dirty="0"/>
          </a:p>
        </p:txBody>
      </p:sp>
      <p:sp>
        <p:nvSpPr>
          <p:cNvPr id="3" name="İçerik Yer Tutucusu 2">
            <a:extLst>
              <a:ext uri="{FF2B5EF4-FFF2-40B4-BE49-F238E27FC236}">
                <a16:creationId xmlns:a16="http://schemas.microsoft.com/office/drawing/2014/main" id="{23EADB1C-6B8B-4297-6B42-5099D67FB50A}"/>
              </a:ext>
            </a:extLst>
          </p:cNvPr>
          <p:cNvSpPr>
            <a:spLocks noGrp="1"/>
          </p:cNvSpPr>
          <p:nvPr>
            <p:ph idx="1"/>
          </p:nvPr>
        </p:nvSpPr>
        <p:spPr/>
        <p:txBody>
          <a:bodyPr/>
          <a:lstStyle/>
          <a:p>
            <a:r>
              <a:rPr lang="tr-TR" dirty="0">
                <a:latin typeface="Times New Roman" panose="02020603050405020304" pitchFamily="18" charset="0"/>
                <a:cs typeface="Times New Roman" panose="02020603050405020304" pitchFamily="18" charset="0"/>
              </a:rPr>
              <a:t>Antidepresanlar</a:t>
            </a:r>
          </a:p>
          <a:p>
            <a:r>
              <a:rPr lang="tr-TR" dirty="0" err="1">
                <a:latin typeface="Times New Roman" panose="02020603050405020304" pitchFamily="18" charset="0"/>
                <a:cs typeface="Times New Roman" panose="02020603050405020304" pitchFamily="18" charset="0"/>
              </a:rPr>
              <a:t>Kolestiramin</a:t>
            </a:r>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Serotonin Reseptör Antagonistleri</a:t>
            </a:r>
          </a:p>
          <a:p>
            <a:r>
              <a:rPr lang="tr-TR" dirty="0" err="1">
                <a:latin typeface="Times New Roman" panose="02020603050405020304" pitchFamily="18" charset="0"/>
                <a:cs typeface="Times New Roman" panose="02020603050405020304" pitchFamily="18" charset="0"/>
              </a:rPr>
              <a:t>Rifaksimin</a:t>
            </a:r>
            <a:endParaRPr lang="tr-TR" dirty="0">
              <a:latin typeface="Times New Roman" panose="02020603050405020304" pitchFamily="18" charset="0"/>
              <a:cs typeface="Times New Roman" panose="02020603050405020304" pitchFamily="18" charset="0"/>
            </a:endParaRPr>
          </a:p>
          <a:p>
            <a:r>
              <a:rPr lang="tr-TR" dirty="0" err="1">
                <a:latin typeface="Times New Roman" panose="02020603050405020304" pitchFamily="18" charset="0"/>
                <a:cs typeface="Times New Roman" panose="02020603050405020304" pitchFamily="18" charset="0"/>
              </a:rPr>
              <a:t>Eluxadolin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7019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959AD4-B389-2635-260A-2C8F6471B9F0}"/>
              </a:ext>
            </a:extLst>
          </p:cNvPr>
          <p:cNvSpPr>
            <a:spLocks noGrp="1"/>
          </p:cNvSpPr>
          <p:nvPr>
            <p:ph type="title"/>
          </p:nvPr>
        </p:nvSpPr>
        <p:spPr>
          <a:xfrm>
            <a:off x="838200" y="365125"/>
            <a:ext cx="10515600" cy="828675"/>
          </a:xfrm>
        </p:spPr>
        <p:txBody>
          <a:bodyPr/>
          <a:lstStyle/>
          <a:p>
            <a:r>
              <a:rPr lang="tr-TR" dirty="0"/>
              <a:t>Antidepresanlar</a:t>
            </a:r>
            <a:endParaRPr lang="en-US" dirty="0"/>
          </a:p>
        </p:txBody>
      </p:sp>
      <p:sp>
        <p:nvSpPr>
          <p:cNvPr id="3" name="İçerik Yer Tutucusu 2">
            <a:extLst>
              <a:ext uri="{FF2B5EF4-FFF2-40B4-BE49-F238E27FC236}">
                <a16:creationId xmlns:a16="http://schemas.microsoft.com/office/drawing/2014/main" id="{60057C95-E71D-AEC5-5364-26E3A82D22C5}"/>
              </a:ext>
            </a:extLst>
          </p:cNvPr>
          <p:cNvSpPr>
            <a:spLocks noGrp="1"/>
          </p:cNvSpPr>
          <p:nvPr>
            <p:ph idx="1"/>
          </p:nvPr>
        </p:nvSpPr>
        <p:spPr>
          <a:xfrm>
            <a:off x="838200" y="1405467"/>
            <a:ext cx="10515600" cy="4771496"/>
          </a:xfrm>
        </p:spPr>
        <p:txBody>
          <a:bodyPr>
            <a:normAutofit/>
          </a:bodyPr>
          <a:lstStyle/>
          <a:p>
            <a:pPr marL="0" indent="0">
              <a:buNone/>
            </a:pPr>
            <a:r>
              <a:rPr lang="tr-TR" sz="2400" dirty="0">
                <a:latin typeface="Times New Roman" panose="02020603050405020304" pitchFamily="18" charset="0"/>
                <a:cs typeface="Times New Roman" panose="02020603050405020304" pitchFamily="18" charset="0"/>
              </a:rPr>
              <a:t>Bu grup ilaçlar hem merkezi, hem de periferik etkileri ile tedavide kendilerine yer bulmuşlardır.</a:t>
            </a:r>
          </a:p>
          <a:p>
            <a:pPr marL="0" indent="0">
              <a:buNone/>
            </a:pPr>
            <a:r>
              <a:rPr lang="tr-TR" sz="2400" dirty="0">
                <a:latin typeface="Times New Roman" panose="02020603050405020304" pitchFamily="18" charset="0"/>
                <a:cs typeface="Times New Roman" panose="02020603050405020304" pitchFamily="18" charset="0"/>
              </a:rPr>
              <a:t>Periferal etkileri arasında </a:t>
            </a:r>
            <a:r>
              <a:rPr lang="tr-TR" sz="2400" dirty="0" err="1">
                <a:latin typeface="Times New Roman" panose="02020603050405020304" pitchFamily="18" charset="0"/>
                <a:cs typeface="Times New Roman" panose="02020603050405020304" pitchFamily="18" charset="0"/>
              </a:rPr>
              <a:t>visseral</a:t>
            </a:r>
            <a:r>
              <a:rPr lang="tr-TR" sz="2400" dirty="0">
                <a:latin typeface="Times New Roman" panose="02020603050405020304" pitchFamily="18" charset="0"/>
                <a:cs typeface="Times New Roman" panose="02020603050405020304" pitchFamily="18" charset="0"/>
              </a:rPr>
              <a:t> hipersensitivite, ağrıyı algılama ve </a:t>
            </a:r>
            <a:r>
              <a:rPr lang="tr-TR" sz="2400" dirty="0" err="1">
                <a:latin typeface="Times New Roman" panose="02020603050405020304" pitchFamily="18" charset="0"/>
                <a:cs typeface="Times New Roman" panose="02020603050405020304" pitchFamily="18" charset="0"/>
              </a:rPr>
              <a:t>motilite</a:t>
            </a:r>
            <a:r>
              <a:rPr lang="tr-TR" sz="2400" dirty="0">
                <a:latin typeface="Times New Roman" panose="02020603050405020304" pitchFamily="18" charset="0"/>
                <a:cs typeface="Times New Roman" panose="02020603050405020304" pitchFamily="18" charset="0"/>
              </a:rPr>
              <a:t> sayılabilir.</a:t>
            </a:r>
          </a:p>
          <a:p>
            <a:pPr marL="0" indent="0">
              <a:buNone/>
            </a:pPr>
            <a:r>
              <a:rPr lang="tr-TR" sz="2400" dirty="0">
                <a:latin typeface="Times New Roman" panose="02020603050405020304" pitchFamily="18" charset="0"/>
                <a:cs typeface="Times New Roman" panose="02020603050405020304" pitchFamily="18" charset="0"/>
              </a:rPr>
              <a:t>Ağrı algısını antikolinerjik etkileri sayesinde ağrı </a:t>
            </a:r>
            <a:r>
              <a:rPr lang="tr-TR" sz="2400" dirty="0" err="1">
                <a:latin typeface="Times New Roman" panose="02020603050405020304" pitchFamily="18" charset="0"/>
                <a:cs typeface="Times New Roman" panose="02020603050405020304" pitchFamily="18" charset="0"/>
              </a:rPr>
              <a:t>impulslarını</a:t>
            </a:r>
            <a:r>
              <a:rPr lang="tr-TR" sz="2400" dirty="0">
                <a:latin typeface="Times New Roman" panose="02020603050405020304" pitchFamily="18" charset="0"/>
                <a:cs typeface="Times New Roman" panose="02020603050405020304" pitchFamily="18" charset="0"/>
              </a:rPr>
              <a:t> azaltarak gösterirler.</a:t>
            </a:r>
          </a:p>
          <a:p>
            <a:pPr marL="0" indent="0" algn="just">
              <a:buNone/>
            </a:pPr>
            <a:r>
              <a:rPr lang="tr-TR" sz="2400" dirty="0" err="1">
                <a:latin typeface="Times New Roman" panose="02020603050405020304" pitchFamily="18" charset="0"/>
                <a:cs typeface="Times New Roman" panose="02020603050405020304" pitchFamily="18" charset="0"/>
              </a:rPr>
              <a:t>Gastrointestinal</a:t>
            </a:r>
            <a:r>
              <a:rPr lang="tr-TR" sz="2400" dirty="0">
                <a:latin typeface="Times New Roman" panose="02020603050405020304" pitchFamily="18" charset="0"/>
                <a:cs typeface="Times New Roman" panose="02020603050405020304" pitchFamily="18" charset="0"/>
              </a:rPr>
              <a:t> </a:t>
            </a:r>
            <a:r>
              <a:rPr lang="tr-TR" sz="2400" dirty="0" err="1">
                <a:latin typeface="Times New Roman" panose="02020603050405020304" pitchFamily="18" charset="0"/>
                <a:cs typeface="Times New Roman" panose="02020603050405020304" pitchFamily="18" charset="0"/>
              </a:rPr>
              <a:t>motilite</a:t>
            </a:r>
            <a:r>
              <a:rPr lang="tr-TR" sz="2400" dirty="0">
                <a:latin typeface="Times New Roman" panose="02020603050405020304" pitchFamily="18" charset="0"/>
                <a:cs typeface="Times New Roman" panose="02020603050405020304" pitchFamily="18" charset="0"/>
              </a:rPr>
              <a:t> üzerine olan etkileri </a:t>
            </a:r>
            <a:r>
              <a:rPr lang="tr-TR" sz="2400" dirty="0" err="1">
                <a:latin typeface="Times New Roman" panose="02020603050405020304" pitchFamily="18" charset="0"/>
                <a:cs typeface="Times New Roman" panose="02020603050405020304" pitchFamily="18" charset="0"/>
              </a:rPr>
              <a:t>nörotransimitterler</a:t>
            </a:r>
            <a:r>
              <a:rPr lang="tr-TR" sz="2400" dirty="0">
                <a:latin typeface="Times New Roman" panose="02020603050405020304" pitchFamily="18" charset="0"/>
                <a:cs typeface="Times New Roman" panose="02020603050405020304" pitchFamily="18" charset="0"/>
              </a:rPr>
              <a:t> (serotonin ve noradrenalin) ve beyin-barsak </a:t>
            </a:r>
            <a:r>
              <a:rPr lang="tr-TR" sz="2400" dirty="0" err="1">
                <a:latin typeface="Times New Roman" panose="02020603050405020304" pitchFamily="18" charset="0"/>
                <a:cs typeface="Times New Roman" panose="02020603050405020304" pitchFamily="18" charset="0"/>
              </a:rPr>
              <a:t>peptidleri</a:t>
            </a:r>
            <a:r>
              <a:rPr lang="tr-TR" sz="2400" dirty="0">
                <a:latin typeface="Times New Roman" panose="02020603050405020304" pitchFamily="18" charset="0"/>
                <a:cs typeface="Times New Roman" panose="02020603050405020304" pitchFamily="18" charset="0"/>
              </a:rPr>
              <a:t> (</a:t>
            </a:r>
            <a:r>
              <a:rPr lang="tr-TR" sz="2400" dirty="0" err="1">
                <a:latin typeface="Times New Roman" panose="02020603050405020304" pitchFamily="18" charset="0"/>
                <a:cs typeface="Times New Roman" panose="02020603050405020304" pitchFamily="18" charset="0"/>
              </a:rPr>
              <a:t>motilin</a:t>
            </a:r>
            <a:r>
              <a:rPr lang="tr-TR" sz="2400" dirty="0">
                <a:latin typeface="Times New Roman" panose="02020603050405020304" pitchFamily="18" charset="0"/>
                <a:cs typeface="Times New Roman" panose="02020603050405020304" pitchFamily="18" charset="0"/>
              </a:rPr>
              <a:t>, </a:t>
            </a:r>
            <a:r>
              <a:rPr lang="tr-TR" sz="2400" dirty="0" err="1">
                <a:latin typeface="Times New Roman" panose="02020603050405020304" pitchFamily="18" charset="0"/>
                <a:cs typeface="Times New Roman" panose="02020603050405020304" pitchFamily="18" charset="0"/>
              </a:rPr>
              <a:t>ghrelin</a:t>
            </a:r>
            <a:r>
              <a:rPr lang="tr-TR" sz="2400" dirty="0">
                <a:latin typeface="Times New Roman" panose="02020603050405020304" pitchFamily="18" charset="0"/>
                <a:cs typeface="Times New Roman" panose="02020603050405020304" pitchFamily="18" charset="0"/>
              </a:rPr>
              <a:t> ve </a:t>
            </a:r>
            <a:r>
              <a:rPr lang="tr-TR" sz="2400" dirty="0" err="1">
                <a:latin typeface="Times New Roman" panose="02020603050405020304" pitchFamily="18" charset="0"/>
                <a:cs typeface="Times New Roman" panose="02020603050405020304" pitchFamily="18" charset="0"/>
              </a:rPr>
              <a:t>nöropeptid</a:t>
            </a:r>
            <a:r>
              <a:rPr lang="tr-TR" sz="2400" dirty="0">
                <a:latin typeface="Times New Roman" panose="02020603050405020304" pitchFamily="18" charset="0"/>
                <a:cs typeface="Times New Roman" panose="02020603050405020304" pitchFamily="18" charset="0"/>
              </a:rPr>
              <a:t>-y) üzerine olan etkilerinden kaynaklanır. </a:t>
            </a:r>
          </a:p>
          <a:p>
            <a:pPr marL="0" indent="0" algn="r">
              <a:buNone/>
            </a:pPr>
            <a:endParaRPr lang="tr-TR" sz="1400" b="0" i="0" u="none" strike="noStrike" baseline="0" dirty="0">
              <a:latin typeface="AdvOT1ef757c0"/>
            </a:endParaRPr>
          </a:p>
          <a:p>
            <a:pPr marL="0" indent="0" algn="r">
              <a:buNone/>
            </a:pPr>
            <a:endParaRPr lang="tr-TR" sz="1400" dirty="0">
              <a:latin typeface="AdvOT1ef757c0"/>
            </a:endParaRPr>
          </a:p>
          <a:p>
            <a:pPr marL="0" indent="0" algn="r">
              <a:buNone/>
            </a:pPr>
            <a:r>
              <a:rPr lang="en-US" sz="1000" b="0" i="0" u="none" strike="noStrike" baseline="0" dirty="0">
                <a:latin typeface="AdvOT1ef757c0"/>
              </a:rPr>
              <a:t>Huang, W., Jiang, S. M., Jia, L., You, L. Q., Huang, Y. X., Gong, Y. M., et al. (2013)</a:t>
            </a:r>
            <a:r>
              <a:rPr lang="tr-TR" sz="1000" b="0" i="0" u="none" strike="noStrike" baseline="0" dirty="0">
                <a:latin typeface="AdvOT1ef757c0"/>
              </a:rPr>
              <a:t> </a:t>
            </a:r>
            <a:r>
              <a:rPr lang="en-US" sz="1000" b="0" i="0" u="none" strike="noStrike" baseline="0" dirty="0">
                <a:latin typeface="AdvOT1ef757c0"/>
              </a:rPr>
              <a:t>Effect of amitriptyline on gastrointestinal function and brain-gut peptides: a</a:t>
            </a:r>
            <a:r>
              <a:rPr lang="tr-TR" sz="1000" b="0" i="0" u="none" strike="noStrike" baseline="0" dirty="0">
                <a:latin typeface="AdvOT1ef757c0"/>
              </a:rPr>
              <a:t> </a:t>
            </a:r>
            <a:r>
              <a:rPr lang="en-US" sz="1000" b="0" i="0" u="none" strike="noStrike" baseline="0" dirty="0">
                <a:latin typeface="AdvOT1ef757c0"/>
              </a:rPr>
              <a:t>double-blind trial. </a:t>
            </a:r>
            <a:r>
              <a:rPr lang="en-US" sz="1000" b="0" i="0" u="none" strike="noStrike" baseline="0" dirty="0">
                <a:latin typeface="AdvOT7d6df7ab.I"/>
              </a:rPr>
              <a:t>World J. Gastroenterol. </a:t>
            </a:r>
            <a:r>
              <a:rPr lang="en-US" sz="1000" b="0" i="0" u="none" strike="noStrike" baseline="0" dirty="0">
                <a:latin typeface="AdvOT1ef757c0"/>
              </a:rPr>
              <a:t>19, 4214</a:t>
            </a:r>
            <a:r>
              <a:rPr lang="en-US" sz="1000" b="0" i="0" u="none" strike="noStrike" baseline="0" dirty="0">
                <a:latin typeface="AdvOT1ef757c0+20"/>
              </a:rPr>
              <a:t>–</a:t>
            </a:r>
            <a:r>
              <a:rPr lang="en-US" sz="1000" b="0" i="0" u="none" strike="noStrike" baseline="0" dirty="0">
                <a:latin typeface="AdvOT1ef757c0"/>
              </a:rPr>
              <a:t>4220.</a:t>
            </a:r>
            <a:endParaRPr lang="tr-TR" sz="1000" dirty="0"/>
          </a:p>
          <a:p>
            <a:pPr marL="0" indent="0">
              <a:buNone/>
            </a:pPr>
            <a:endParaRPr lang="en-US" dirty="0"/>
          </a:p>
        </p:txBody>
      </p:sp>
    </p:spTree>
    <p:extLst>
      <p:ext uri="{BB962C8B-B14F-4D97-AF65-F5344CB8AC3E}">
        <p14:creationId xmlns:p14="http://schemas.microsoft.com/office/powerpoint/2010/main" val="1157694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084B4E-6D4F-C4BC-BCFA-0C82841002A4}"/>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6371B2CC-5F10-BA35-E6E3-A7F9E734E51E}"/>
              </a:ext>
            </a:extLst>
          </p:cNvPr>
          <p:cNvSpPr>
            <a:spLocks noGrp="1"/>
          </p:cNvSpPr>
          <p:nvPr>
            <p:ph idx="1"/>
          </p:nvPr>
        </p:nvSpPr>
        <p:spPr/>
        <p:txBody>
          <a:bodyPr>
            <a:normAutofit fontScale="70000" lnSpcReduction="20000"/>
          </a:bodyPr>
          <a:lstStyle/>
          <a:p>
            <a:pPr marL="0" indent="0">
              <a:buNone/>
            </a:pPr>
            <a:r>
              <a:rPr lang="tr-TR" sz="3200" b="1" dirty="0" err="1">
                <a:latin typeface="Times New Roman" panose="02020603050405020304" pitchFamily="18" charset="0"/>
                <a:cs typeface="Times New Roman" panose="02020603050405020304" pitchFamily="18" charset="0"/>
              </a:rPr>
              <a:t>Trisiklik</a:t>
            </a:r>
            <a:r>
              <a:rPr lang="tr-TR" sz="3200" b="1" dirty="0">
                <a:latin typeface="Times New Roman" panose="02020603050405020304" pitchFamily="18" charset="0"/>
                <a:cs typeface="Times New Roman" panose="02020603050405020304" pitchFamily="18" charset="0"/>
              </a:rPr>
              <a:t> Antidepresan İlaçlar</a:t>
            </a:r>
          </a:p>
          <a:p>
            <a:pPr marL="0" indent="0">
              <a:buNone/>
            </a:pPr>
            <a:r>
              <a:rPr lang="tr-TR" sz="3200" dirty="0">
                <a:latin typeface="Times New Roman" panose="02020603050405020304" pitchFamily="18" charset="0"/>
                <a:cs typeface="Times New Roman" panose="02020603050405020304" pitchFamily="18" charset="0"/>
              </a:rPr>
              <a:t>Antikolinerjik etkileri sayesinde Diyare baskın </a:t>
            </a:r>
            <a:r>
              <a:rPr lang="tr-TR" sz="3200" dirty="0" err="1">
                <a:latin typeface="Times New Roman" panose="02020603050405020304" pitchFamily="18" charset="0"/>
                <a:cs typeface="Times New Roman" panose="02020603050405020304" pitchFamily="18" charset="0"/>
              </a:rPr>
              <a:t>IBS’de</a:t>
            </a:r>
            <a:r>
              <a:rPr lang="tr-TR" sz="3200" dirty="0">
                <a:latin typeface="Times New Roman" panose="02020603050405020304" pitchFamily="18" charset="0"/>
                <a:cs typeface="Times New Roman" panose="02020603050405020304" pitchFamily="18" charset="0"/>
              </a:rPr>
              <a:t> etkilidirler.</a:t>
            </a:r>
          </a:p>
          <a:p>
            <a:pPr marL="0" indent="0">
              <a:buNone/>
            </a:pPr>
            <a:r>
              <a:rPr lang="tr-TR" sz="3200" dirty="0" err="1">
                <a:latin typeface="Times New Roman" panose="02020603050405020304" pitchFamily="18" charset="0"/>
                <a:cs typeface="Times New Roman" panose="02020603050405020304" pitchFamily="18" charset="0"/>
              </a:rPr>
              <a:t>Gastrointestinal</a:t>
            </a:r>
            <a:r>
              <a:rPr lang="tr-TR" sz="3200" dirty="0">
                <a:latin typeface="Times New Roman" panose="02020603050405020304" pitchFamily="18" charset="0"/>
                <a:cs typeface="Times New Roman" panose="02020603050405020304" pitchFamily="18" charset="0"/>
              </a:rPr>
              <a:t> transit zamanını azaltarak etki gösterirler.</a:t>
            </a:r>
          </a:p>
          <a:p>
            <a:pPr marL="0" indent="0">
              <a:buNone/>
            </a:pPr>
            <a:r>
              <a:rPr lang="tr-TR" sz="3200" dirty="0">
                <a:latin typeface="Times New Roman" panose="02020603050405020304" pitchFamily="18" charset="0"/>
                <a:cs typeface="Times New Roman" panose="02020603050405020304" pitchFamily="18" charset="0"/>
              </a:rPr>
              <a:t>Psikiyatrik hastalıkların tedavisinde kullanılan dozdan daha az bir </a:t>
            </a:r>
            <a:r>
              <a:rPr lang="tr-TR" sz="3200">
                <a:latin typeface="Times New Roman" panose="02020603050405020304" pitchFamily="18" charset="0"/>
                <a:cs typeface="Times New Roman" panose="02020603050405020304" pitchFamily="18" charset="0"/>
              </a:rPr>
              <a:t>dozda IBS </a:t>
            </a:r>
            <a:r>
              <a:rPr lang="tr-TR" sz="3200" dirty="0">
                <a:latin typeface="Times New Roman" panose="02020603050405020304" pitchFamily="18" charset="0"/>
                <a:cs typeface="Times New Roman" panose="02020603050405020304" pitchFamily="18" charset="0"/>
              </a:rPr>
              <a:t>tedavisinde etkilidirler.</a:t>
            </a:r>
          </a:p>
          <a:p>
            <a:pPr marL="0" indent="0">
              <a:buNone/>
            </a:pPr>
            <a:r>
              <a:rPr lang="tr-TR" sz="3200" dirty="0">
                <a:latin typeface="Times New Roman" panose="02020603050405020304" pitchFamily="18" charset="0"/>
                <a:cs typeface="Times New Roman" panose="02020603050405020304" pitchFamily="18" charset="0"/>
              </a:rPr>
              <a:t>Etkilerini tedaviye başladıktan sonra 1-3 ay içinde göstermeye başlarlar.</a:t>
            </a:r>
          </a:p>
          <a:p>
            <a:pPr marL="0" indent="0">
              <a:buNone/>
            </a:pPr>
            <a:r>
              <a:rPr lang="tr-TR" sz="3200" dirty="0">
                <a:latin typeface="Times New Roman" panose="02020603050405020304" pitchFamily="18" charset="0"/>
                <a:cs typeface="Times New Roman" panose="02020603050405020304" pitchFamily="18" charset="0"/>
              </a:rPr>
              <a:t>Uzun dönem kullanımlarında </a:t>
            </a:r>
            <a:r>
              <a:rPr lang="tr-TR" sz="3200" dirty="0" err="1">
                <a:latin typeface="Times New Roman" panose="02020603050405020304" pitchFamily="18" charset="0"/>
                <a:cs typeface="Times New Roman" panose="02020603050405020304" pitchFamily="18" charset="0"/>
              </a:rPr>
              <a:t>taşiflaksi</a:t>
            </a:r>
            <a:r>
              <a:rPr lang="tr-TR" sz="3200" dirty="0">
                <a:latin typeface="Times New Roman" panose="02020603050405020304" pitchFamily="18" charset="0"/>
                <a:cs typeface="Times New Roman" panose="02020603050405020304" pitchFamily="18" charset="0"/>
              </a:rPr>
              <a:t> riski yoktur.</a:t>
            </a:r>
          </a:p>
          <a:p>
            <a:pPr marL="0" indent="0">
              <a:buNone/>
            </a:pPr>
            <a:endParaRPr lang="tr-TR" dirty="0"/>
          </a:p>
          <a:p>
            <a:pPr marL="0" indent="0" algn="r">
              <a:buNone/>
            </a:pPr>
            <a:endParaRPr lang="tr-TR" dirty="0"/>
          </a:p>
          <a:p>
            <a:pPr marL="0" indent="0" algn="r">
              <a:buNone/>
            </a:pPr>
            <a:r>
              <a:rPr lang="en-US" sz="1800" b="0" i="0" u="none" strike="noStrike" baseline="0" dirty="0">
                <a:latin typeface="AdvOT1ef757c0"/>
              </a:rPr>
              <a:t>Clouse, R. E. (2003). Antidepressants for irritable bowel syndrome. </a:t>
            </a:r>
            <a:r>
              <a:rPr lang="en-US" sz="1800" b="0" i="0" u="none" strike="noStrike" baseline="0" dirty="0">
                <a:latin typeface="AdvOT7d6df7ab.I"/>
              </a:rPr>
              <a:t>Gut</a:t>
            </a:r>
            <a:endParaRPr lang="tr-TR" dirty="0"/>
          </a:p>
          <a:p>
            <a:pPr marL="0" indent="0">
              <a:buNone/>
            </a:pPr>
            <a:endParaRPr lang="en-US" dirty="0"/>
          </a:p>
        </p:txBody>
      </p:sp>
    </p:spTree>
    <p:extLst>
      <p:ext uri="{BB962C8B-B14F-4D97-AF65-F5344CB8AC3E}">
        <p14:creationId xmlns:p14="http://schemas.microsoft.com/office/powerpoint/2010/main" val="482664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B94A11-DEE6-3705-E0E0-968CF4E7E094}"/>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B374268E-8197-9C75-6053-04F3B4ED1648}"/>
              </a:ext>
            </a:extLst>
          </p:cNvPr>
          <p:cNvSpPr>
            <a:spLocks noGrp="1"/>
          </p:cNvSpPr>
          <p:nvPr>
            <p:ph idx="1"/>
          </p:nvPr>
        </p:nvSpPr>
        <p:spPr/>
        <p:txBody>
          <a:bodyPr/>
          <a:lstStyle/>
          <a:p>
            <a:pPr marL="0" indent="0" algn="just">
              <a:buNone/>
            </a:pPr>
            <a:r>
              <a:rPr lang="tr-TR" b="1" dirty="0">
                <a:latin typeface="Times New Roman" panose="02020603050405020304" pitchFamily="18" charset="0"/>
                <a:cs typeface="Times New Roman" panose="02020603050405020304" pitchFamily="18" charset="0"/>
              </a:rPr>
              <a:t>Selektif Serotonin Reseptör </a:t>
            </a:r>
            <a:r>
              <a:rPr lang="tr-TR" b="1" dirty="0" err="1">
                <a:latin typeface="Times New Roman" panose="02020603050405020304" pitchFamily="18" charset="0"/>
                <a:cs typeface="Times New Roman" panose="02020603050405020304" pitchFamily="18" charset="0"/>
              </a:rPr>
              <a:t>Blokerleri</a:t>
            </a:r>
            <a:endParaRPr lang="tr-TR" b="1" dirty="0">
              <a:latin typeface="Times New Roman" panose="02020603050405020304" pitchFamily="18" charset="0"/>
              <a:cs typeface="Times New Roman" panose="02020603050405020304" pitchFamily="18" charset="0"/>
            </a:endParaRPr>
          </a:p>
          <a:p>
            <a:pPr marL="0" indent="0" algn="just">
              <a:buNone/>
            </a:pPr>
            <a:r>
              <a:rPr lang="tr-TR" dirty="0">
                <a:latin typeface="Times New Roman" panose="02020603050405020304" pitchFamily="18" charset="0"/>
                <a:cs typeface="Times New Roman" panose="02020603050405020304" pitchFamily="18" charset="0"/>
              </a:rPr>
              <a:t>IBS tedavisinde depresyon ve anksiyeteyi azaltmak amacıyla kullanılırlar.</a:t>
            </a:r>
          </a:p>
          <a:p>
            <a:pPr marL="0" indent="0" algn="just">
              <a:buNone/>
            </a:pPr>
            <a:r>
              <a:rPr lang="tr-TR" dirty="0">
                <a:latin typeface="Times New Roman" panose="02020603050405020304" pitchFamily="18" charset="0"/>
                <a:cs typeface="Times New Roman" panose="02020603050405020304" pitchFamily="18" charset="0"/>
              </a:rPr>
              <a:t>Psikiyatrik hastalıkların tedavisinde kullanılan dozda IBS tedavisinde kullanılırlar.</a:t>
            </a:r>
          </a:p>
          <a:p>
            <a:pPr marL="0" indent="0" algn="just">
              <a:buNone/>
            </a:pPr>
            <a:r>
              <a:rPr lang="tr-TR" dirty="0">
                <a:latin typeface="Times New Roman" panose="02020603050405020304" pitchFamily="18" charset="0"/>
                <a:cs typeface="Times New Roman" panose="02020603050405020304" pitchFamily="18" charset="0"/>
              </a:rPr>
              <a:t>Analjezik etkileri ve </a:t>
            </a:r>
            <a:r>
              <a:rPr lang="tr-TR" dirty="0" err="1">
                <a:latin typeface="Times New Roman" panose="02020603050405020304" pitchFamily="18" charset="0"/>
                <a:cs typeface="Times New Roman" panose="02020603050405020304" pitchFamily="18" charset="0"/>
              </a:rPr>
              <a:t>IBS’yi</a:t>
            </a:r>
            <a:r>
              <a:rPr lang="tr-TR" dirty="0">
                <a:latin typeface="Times New Roman" panose="02020603050405020304" pitchFamily="18" charset="0"/>
                <a:cs typeface="Times New Roman" panose="02020603050405020304" pitchFamily="18" charset="0"/>
              </a:rPr>
              <a:t> etkileyen ve hastalarda sıklıkla beraber olan psikiyatrik komorbiditeyi azaltarak etki ederler.</a:t>
            </a:r>
          </a:p>
          <a:p>
            <a:pPr marL="0" indent="0">
              <a:buNone/>
            </a:pPr>
            <a:endParaRPr lang="en-US" dirty="0"/>
          </a:p>
        </p:txBody>
      </p:sp>
    </p:spTree>
    <p:extLst>
      <p:ext uri="{BB962C8B-B14F-4D97-AF65-F5344CB8AC3E}">
        <p14:creationId xmlns:p14="http://schemas.microsoft.com/office/powerpoint/2010/main" val="2614963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7E706450-DA90-A0EB-2610-AEA638A2373C}"/>
              </a:ext>
            </a:extLst>
          </p:cNvPr>
          <p:cNvPicPr>
            <a:picLocks noChangeAspect="1"/>
          </p:cNvPicPr>
          <p:nvPr/>
        </p:nvPicPr>
        <p:blipFill>
          <a:blip r:embed="rId2"/>
          <a:stretch>
            <a:fillRect/>
          </a:stretch>
        </p:blipFill>
        <p:spPr>
          <a:xfrm>
            <a:off x="2524125" y="1321593"/>
            <a:ext cx="7143750" cy="4214813"/>
          </a:xfrm>
          <a:prstGeom prst="rect">
            <a:avLst/>
          </a:prstGeom>
        </p:spPr>
      </p:pic>
    </p:spTree>
    <p:extLst>
      <p:ext uri="{BB962C8B-B14F-4D97-AF65-F5344CB8AC3E}">
        <p14:creationId xmlns:p14="http://schemas.microsoft.com/office/powerpoint/2010/main" val="1766555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F97549-A039-DA0E-660F-D230D9BED9DF}"/>
              </a:ext>
            </a:extLst>
          </p:cNvPr>
          <p:cNvSpPr>
            <a:spLocks noGrp="1"/>
          </p:cNvSpPr>
          <p:nvPr>
            <p:ph type="title"/>
          </p:nvPr>
        </p:nvSpPr>
        <p:spPr/>
        <p:txBody>
          <a:bodyPr/>
          <a:lstStyle/>
          <a:p>
            <a:r>
              <a:rPr lang="tr-TR" dirty="0" err="1"/>
              <a:t>Kolestiramin</a:t>
            </a:r>
            <a:endParaRPr lang="en-US" dirty="0"/>
          </a:p>
        </p:txBody>
      </p:sp>
      <p:sp>
        <p:nvSpPr>
          <p:cNvPr id="7" name="İçerik Yer Tutucusu 6">
            <a:extLst>
              <a:ext uri="{FF2B5EF4-FFF2-40B4-BE49-F238E27FC236}">
                <a16:creationId xmlns:a16="http://schemas.microsoft.com/office/drawing/2014/main" id="{EE9E5761-F951-8EB2-B2AE-0C57EF329E3D}"/>
              </a:ext>
            </a:extLst>
          </p:cNvPr>
          <p:cNvSpPr>
            <a:spLocks noGrp="1"/>
          </p:cNvSpPr>
          <p:nvPr>
            <p:ph idx="1"/>
          </p:nvPr>
        </p:nvSpPr>
        <p:spPr>
          <a:xfrm>
            <a:off x="838200" y="1337733"/>
            <a:ext cx="10515600" cy="4839230"/>
          </a:xfrm>
        </p:spPr>
        <p:txBody>
          <a:bodyPr>
            <a:normAutofit/>
          </a:bodyPr>
          <a:lstStyle/>
          <a:p>
            <a:pPr marL="0" indent="0">
              <a:buNone/>
            </a:pPr>
            <a:r>
              <a:rPr lang="tr-TR" dirty="0">
                <a:latin typeface="Times New Roman" panose="02020603050405020304" pitchFamily="18" charset="0"/>
                <a:cs typeface="Times New Roman" panose="02020603050405020304" pitchFamily="18" charset="0"/>
              </a:rPr>
              <a:t>Diyare baskın IBS hastaların %25-50 kadarı safra asit </a:t>
            </a:r>
            <a:r>
              <a:rPr lang="tr-TR" dirty="0" err="1">
                <a:latin typeface="Times New Roman" panose="02020603050405020304" pitchFamily="18" charset="0"/>
                <a:cs typeface="Times New Roman" panose="02020603050405020304" pitchFamily="18" charset="0"/>
              </a:rPr>
              <a:t>malabsorpsiyonu</a:t>
            </a:r>
            <a:r>
              <a:rPr lang="tr-TR" dirty="0">
                <a:latin typeface="Times New Roman" panose="02020603050405020304" pitchFamily="18" charset="0"/>
                <a:cs typeface="Times New Roman" panose="02020603050405020304" pitchFamily="18" charset="0"/>
              </a:rPr>
              <a:t> ilişkili ishale sahiptir.</a:t>
            </a:r>
          </a:p>
          <a:p>
            <a:pPr marL="0" indent="0">
              <a:buNone/>
            </a:pPr>
            <a:r>
              <a:rPr lang="tr-TR" dirty="0">
                <a:latin typeface="Times New Roman" panose="02020603050405020304" pitchFamily="18" charset="0"/>
                <a:cs typeface="Times New Roman" panose="02020603050405020304" pitchFamily="18" charset="0"/>
              </a:rPr>
              <a:t>Terminal </a:t>
            </a:r>
            <a:r>
              <a:rPr lang="tr-TR" dirty="0" err="1">
                <a:latin typeface="Times New Roman" panose="02020603050405020304" pitchFamily="18" charset="0"/>
                <a:cs typeface="Times New Roman" panose="02020603050405020304" pitchFamily="18" charset="0"/>
              </a:rPr>
              <a:t>ileumdan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absorbe</a:t>
            </a:r>
            <a:r>
              <a:rPr lang="tr-TR" dirty="0">
                <a:latin typeface="Times New Roman" panose="02020603050405020304" pitchFamily="18" charset="0"/>
                <a:cs typeface="Times New Roman" panose="02020603050405020304" pitchFamily="18" charset="0"/>
              </a:rPr>
              <a:t> olamayan safra asitlerinin kolon mukozası üzerinde olan etkileri sayesinde oluşur.</a:t>
            </a:r>
          </a:p>
          <a:p>
            <a:pPr marL="0" indent="0">
              <a:buNone/>
            </a:pPr>
            <a:r>
              <a:rPr lang="tr-TR" dirty="0">
                <a:latin typeface="Times New Roman" panose="02020603050405020304" pitchFamily="18" charset="0"/>
                <a:cs typeface="Times New Roman" panose="02020603050405020304" pitchFamily="18" charset="0"/>
              </a:rPr>
              <a:t>Safra kesesi operasyonu ve/veya terminal </a:t>
            </a:r>
            <a:r>
              <a:rPr lang="tr-TR" dirty="0" err="1">
                <a:latin typeface="Times New Roman" panose="02020603050405020304" pitchFamily="18" charset="0"/>
                <a:cs typeface="Times New Roman" panose="02020603050405020304" pitchFamily="18" charset="0"/>
              </a:rPr>
              <a:t>ileumu</a:t>
            </a:r>
            <a:r>
              <a:rPr lang="tr-TR" dirty="0">
                <a:latin typeface="Times New Roman" panose="02020603050405020304" pitchFamily="18" charset="0"/>
                <a:cs typeface="Times New Roman" panose="02020603050405020304" pitchFamily="18" charset="0"/>
              </a:rPr>
              <a:t> içeren barsak rezeksiyon hikayesi olan hastalar risk grubundadır. </a:t>
            </a:r>
          </a:p>
          <a:p>
            <a:pPr marL="0" indent="0">
              <a:buNone/>
            </a:pPr>
            <a:r>
              <a:rPr lang="tr-TR" dirty="0">
                <a:latin typeface="Times New Roman" panose="02020603050405020304" pitchFamily="18" charset="0"/>
                <a:cs typeface="Times New Roman" panose="02020603050405020304" pitchFamily="18" charset="0"/>
              </a:rPr>
              <a:t>Sulu ishal ve acil dışkılama ihtiyacı varsa akla gelmelidir.</a:t>
            </a:r>
          </a:p>
          <a:p>
            <a:pPr marL="0" indent="0">
              <a:buNone/>
            </a:pPr>
            <a:r>
              <a:rPr lang="tr-TR" dirty="0">
                <a:latin typeface="Times New Roman" panose="02020603050405020304" pitchFamily="18" charset="0"/>
                <a:cs typeface="Times New Roman" panose="02020603050405020304" pitchFamily="18" charset="0"/>
              </a:rPr>
              <a:t>Tanı: Serumda fibroblast </a:t>
            </a:r>
            <a:r>
              <a:rPr lang="tr-TR" dirty="0" err="1">
                <a:latin typeface="Times New Roman" panose="02020603050405020304" pitchFamily="18" charset="0"/>
                <a:cs typeface="Times New Roman" panose="02020603050405020304" pitchFamily="18" charset="0"/>
              </a:rPr>
              <a:t>growth</a:t>
            </a:r>
            <a:r>
              <a:rPr lang="tr-TR" dirty="0">
                <a:latin typeface="Times New Roman" panose="02020603050405020304" pitchFamily="18" charset="0"/>
                <a:cs typeface="Times New Roman" panose="02020603050405020304" pitchFamily="18" charset="0"/>
              </a:rPr>
              <a:t> factor-19 seviyesinde düşüklük, 75 </a:t>
            </a:r>
            <a:r>
              <a:rPr lang="tr-TR" dirty="0" err="1">
                <a:latin typeface="Times New Roman" panose="02020603050405020304" pitchFamily="18" charset="0"/>
                <a:cs typeface="Times New Roman" panose="02020603050405020304" pitchFamily="18" charset="0"/>
              </a:rPr>
              <a:t>SeHCAT</a:t>
            </a:r>
            <a:r>
              <a:rPr lang="tr-TR" dirty="0">
                <a:latin typeface="Times New Roman" panose="02020603050405020304" pitchFamily="18" charset="0"/>
                <a:cs typeface="Times New Roman" panose="02020603050405020304" pitchFamily="18" charset="0"/>
              </a:rPr>
              <a:t> test</a:t>
            </a:r>
          </a:p>
          <a:p>
            <a:pPr marL="0" indent="0">
              <a:buNone/>
            </a:pPr>
            <a:r>
              <a:rPr lang="tr-TR" dirty="0">
                <a:latin typeface="Times New Roman" panose="02020603050405020304" pitchFamily="18" charset="0"/>
                <a:cs typeface="Times New Roman" panose="02020603050405020304" pitchFamily="18" charset="0"/>
              </a:rPr>
              <a:t>Safra </a:t>
            </a:r>
            <a:r>
              <a:rPr lang="tr-TR" dirty="0" err="1">
                <a:latin typeface="Times New Roman" panose="02020603050405020304" pitchFamily="18" charset="0"/>
                <a:cs typeface="Times New Roman" panose="02020603050405020304" pitchFamily="18" charset="0"/>
              </a:rPr>
              <a:t>asiti</a:t>
            </a:r>
            <a:r>
              <a:rPr lang="tr-TR" dirty="0">
                <a:latin typeface="Times New Roman" panose="02020603050405020304" pitchFamily="18" charset="0"/>
                <a:cs typeface="Times New Roman" panose="02020603050405020304" pitchFamily="18" charset="0"/>
              </a:rPr>
              <a:t> bağlayan ajanlar; </a:t>
            </a:r>
            <a:r>
              <a:rPr lang="tr-TR" dirty="0" err="1">
                <a:latin typeface="Times New Roman" panose="02020603050405020304" pitchFamily="18" charset="0"/>
                <a:cs typeface="Times New Roman" panose="02020603050405020304" pitchFamily="18" charset="0"/>
              </a:rPr>
              <a:t>kolestiramin</a:t>
            </a:r>
            <a:r>
              <a:rPr lang="tr-TR" dirty="0">
                <a:latin typeface="Times New Roman" panose="02020603050405020304" pitchFamily="18" charset="0"/>
                <a:cs typeface="Times New Roman" panose="02020603050405020304" pitchFamily="18" charset="0"/>
              </a:rPr>
              <a:t>, %96 hastada etkilidir.</a:t>
            </a:r>
          </a:p>
          <a:p>
            <a:pPr marL="0" indent="0" algn="r">
              <a:buNone/>
            </a:pPr>
            <a:endParaRPr lang="tr-TR" sz="1600" b="0" i="0" dirty="0">
              <a:solidFill>
                <a:srgbClr val="212121"/>
              </a:solidFill>
              <a:effectLst/>
              <a:latin typeface="BlinkMacSystemFont"/>
            </a:endParaRPr>
          </a:p>
          <a:p>
            <a:pPr marL="0" indent="0" algn="r">
              <a:buNone/>
            </a:pPr>
            <a:endParaRPr lang="tr-TR" sz="1600" dirty="0">
              <a:solidFill>
                <a:srgbClr val="212121"/>
              </a:solidFill>
              <a:latin typeface="BlinkMacSystemFont"/>
            </a:endParaRPr>
          </a:p>
          <a:p>
            <a:pPr marL="0" indent="0" algn="r">
              <a:buNone/>
            </a:pPr>
            <a:endParaRPr lang="tr-TR" sz="1600" b="0" i="0" dirty="0">
              <a:solidFill>
                <a:srgbClr val="212121"/>
              </a:solidFill>
              <a:effectLst/>
              <a:latin typeface="BlinkMacSystemFont"/>
            </a:endParaRPr>
          </a:p>
          <a:p>
            <a:pPr marL="0" indent="0" algn="r">
              <a:buNone/>
            </a:pPr>
            <a:r>
              <a:rPr lang="en-US" sz="1000" b="0" i="0" dirty="0">
                <a:solidFill>
                  <a:srgbClr val="212121"/>
                </a:solidFill>
                <a:effectLst/>
                <a:latin typeface="BlinkMacSystemFont"/>
              </a:rPr>
              <a:t>Camilleri M, </a:t>
            </a:r>
            <a:r>
              <a:rPr lang="en-US" sz="1000" b="0" i="0" dirty="0" err="1">
                <a:solidFill>
                  <a:srgbClr val="212121"/>
                </a:solidFill>
                <a:effectLst/>
                <a:latin typeface="BlinkMacSystemFont"/>
              </a:rPr>
              <a:t>Vijayvargiya</a:t>
            </a:r>
            <a:r>
              <a:rPr lang="en-US" sz="1000" b="0" i="0" dirty="0">
                <a:solidFill>
                  <a:srgbClr val="212121"/>
                </a:solidFill>
                <a:effectLst/>
                <a:latin typeface="BlinkMacSystemFont"/>
              </a:rPr>
              <a:t> P. The Role of Bile Acids in Chronic Diarrhea. Am J Gastroenterol. 2020 Oct;115(10):1596-1603</a:t>
            </a:r>
            <a:r>
              <a:rPr lang="en-US" sz="1600" b="0" i="0" dirty="0">
                <a:solidFill>
                  <a:srgbClr val="212121"/>
                </a:solidFill>
                <a:effectLst/>
                <a:latin typeface="BlinkMacSystemFont"/>
              </a:rPr>
              <a:t>.</a:t>
            </a:r>
            <a:endParaRPr lang="tr-TR" sz="1600" dirty="0"/>
          </a:p>
          <a:p>
            <a:pPr marL="0" indent="0">
              <a:buNone/>
            </a:pPr>
            <a:endParaRPr lang="en-US" dirty="0"/>
          </a:p>
        </p:txBody>
      </p:sp>
    </p:spTree>
    <p:extLst>
      <p:ext uri="{BB962C8B-B14F-4D97-AF65-F5344CB8AC3E}">
        <p14:creationId xmlns:p14="http://schemas.microsoft.com/office/powerpoint/2010/main" val="3405527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6BD510-BA9A-E472-BD76-FB442D9294E9}"/>
              </a:ext>
            </a:extLst>
          </p:cNvPr>
          <p:cNvSpPr>
            <a:spLocks noGrp="1"/>
          </p:cNvSpPr>
          <p:nvPr>
            <p:ph type="title"/>
          </p:nvPr>
        </p:nvSpPr>
        <p:spPr/>
        <p:txBody>
          <a:bodyPr/>
          <a:lstStyle/>
          <a:p>
            <a:r>
              <a:rPr lang="tr-TR" dirty="0"/>
              <a:t>Serotonin Reseptör Antagonistleri</a:t>
            </a:r>
            <a:endParaRPr lang="en-US" dirty="0"/>
          </a:p>
        </p:txBody>
      </p:sp>
      <p:sp>
        <p:nvSpPr>
          <p:cNvPr id="3" name="İçerik Yer Tutucusu 2">
            <a:extLst>
              <a:ext uri="{FF2B5EF4-FFF2-40B4-BE49-F238E27FC236}">
                <a16:creationId xmlns:a16="http://schemas.microsoft.com/office/drawing/2014/main" id="{610CE280-6BC5-B314-A503-E7927DD4BCB5}"/>
              </a:ext>
            </a:extLst>
          </p:cNvPr>
          <p:cNvSpPr>
            <a:spLocks noGrp="1"/>
          </p:cNvSpPr>
          <p:nvPr>
            <p:ph idx="1"/>
          </p:nvPr>
        </p:nvSpPr>
        <p:spPr/>
        <p:txBody>
          <a:bodyPr>
            <a:normAutofit fontScale="85000" lnSpcReduction="20000"/>
          </a:bodyPr>
          <a:lstStyle/>
          <a:p>
            <a:pPr marL="0" indent="0">
              <a:buNone/>
            </a:pPr>
            <a:r>
              <a:rPr lang="tr-TR" dirty="0"/>
              <a:t>5-hidroksitriptamin, beyin-barsak etkileşiminde önemli rol oynayan bir nörotransmiterdir.</a:t>
            </a:r>
          </a:p>
          <a:p>
            <a:pPr marL="0" indent="0">
              <a:buNone/>
            </a:pPr>
            <a:r>
              <a:rPr lang="tr-TR" dirty="0"/>
              <a:t>5-HT3, 5-HT’nin yedi reseptöründen biridir.</a:t>
            </a:r>
          </a:p>
          <a:p>
            <a:pPr marL="0" indent="0" algn="ctr">
              <a:buNone/>
            </a:pPr>
            <a:r>
              <a:rPr lang="tr-TR" sz="2600" dirty="0"/>
              <a:t>Serotonin</a:t>
            </a:r>
          </a:p>
          <a:p>
            <a:pPr marL="0" indent="0" algn="ctr">
              <a:buNone/>
            </a:pPr>
            <a:endParaRPr lang="tr-TR" sz="2600" dirty="0"/>
          </a:p>
          <a:p>
            <a:pPr marL="0" indent="0" algn="ctr">
              <a:buNone/>
            </a:pPr>
            <a:r>
              <a:rPr lang="tr-TR" sz="2600" dirty="0"/>
              <a:t>5-HT3</a:t>
            </a:r>
          </a:p>
          <a:p>
            <a:pPr marL="0" indent="0" algn="ctr">
              <a:buNone/>
            </a:pPr>
            <a:endParaRPr lang="tr-TR" sz="2600" dirty="0"/>
          </a:p>
          <a:p>
            <a:pPr marL="0" indent="0" algn="ctr">
              <a:buNone/>
            </a:pPr>
            <a:r>
              <a:rPr lang="tr-TR" sz="2600" dirty="0"/>
              <a:t>Asetilkolin (sinir uçlarında)</a:t>
            </a:r>
          </a:p>
          <a:p>
            <a:pPr marL="0" indent="0" algn="ctr">
              <a:buNone/>
            </a:pPr>
            <a:endParaRPr lang="tr-TR" sz="2600" dirty="0"/>
          </a:p>
          <a:p>
            <a:pPr marL="0" indent="0" algn="ctr">
              <a:buNone/>
            </a:pPr>
            <a:r>
              <a:rPr lang="tr-TR" sz="2600" dirty="0"/>
              <a:t>Düz kas kontraksiyonları ve intestinal sekresyonlarda artış</a:t>
            </a:r>
          </a:p>
          <a:p>
            <a:pPr marL="0" indent="0">
              <a:buNone/>
            </a:pPr>
            <a:endParaRPr lang="en-US" dirty="0"/>
          </a:p>
        </p:txBody>
      </p:sp>
      <p:sp>
        <p:nvSpPr>
          <p:cNvPr id="8" name="Ok: Aşağı 7">
            <a:extLst>
              <a:ext uri="{FF2B5EF4-FFF2-40B4-BE49-F238E27FC236}">
                <a16:creationId xmlns:a16="http://schemas.microsoft.com/office/drawing/2014/main" id="{571C7150-834F-3DC7-E44D-42DE10713140}"/>
              </a:ext>
            </a:extLst>
          </p:cNvPr>
          <p:cNvSpPr/>
          <p:nvPr/>
        </p:nvSpPr>
        <p:spPr>
          <a:xfrm>
            <a:off x="6028267" y="3369733"/>
            <a:ext cx="67733" cy="4233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k: Aşağı 8">
            <a:extLst>
              <a:ext uri="{FF2B5EF4-FFF2-40B4-BE49-F238E27FC236}">
                <a16:creationId xmlns:a16="http://schemas.microsoft.com/office/drawing/2014/main" id="{FF507ECD-B42A-3B33-7D15-6DADEDA78002}"/>
              </a:ext>
            </a:extLst>
          </p:cNvPr>
          <p:cNvSpPr/>
          <p:nvPr/>
        </p:nvSpPr>
        <p:spPr>
          <a:xfrm>
            <a:off x="6028267" y="4174067"/>
            <a:ext cx="67733" cy="4233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k: Aşağı 9">
            <a:extLst>
              <a:ext uri="{FF2B5EF4-FFF2-40B4-BE49-F238E27FC236}">
                <a16:creationId xmlns:a16="http://schemas.microsoft.com/office/drawing/2014/main" id="{97B0DD22-4B89-E75A-4874-081B0F460C15}"/>
              </a:ext>
            </a:extLst>
          </p:cNvPr>
          <p:cNvSpPr/>
          <p:nvPr/>
        </p:nvSpPr>
        <p:spPr>
          <a:xfrm>
            <a:off x="6028267" y="5029200"/>
            <a:ext cx="67733" cy="4233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4608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A1A74A-2A9D-8727-F72C-DA0CE1EE5ED5}"/>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708D1BC6-58E0-E979-F7D1-80818457B2EC}"/>
              </a:ext>
            </a:extLst>
          </p:cNvPr>
          <p:cNvSpPr>
            <a:spLocks noGrp="1"/>
          </p:cNvSpPr>
          <p:nvPr>
            <p:ph idx="1"/>
          </p:nvPr>
        </p:nvSpPr>
        <p:spPr/>
        <p:txBody>
          <a:bodyPr/>
          <a:lstStyle/>
          <a:p>
            <a:pPr marL="0" indent="0">
              <a:buNone/>
            </a:pPr>
            <a:r>
              <a:rPr lang="tr-TR" dirty="0" err="1"/>
              <a:t>Ondansetron</a:t>
            </a:r>
            <a:r>
              <a:rPr lang="tr-TR" dirty="0"/>
              <a:t>, </a:t>
            </a:r>
            <a:r>
              <a:rPr lang="tr-TR" dirty="0" err="1"/>
              <a:t>alosetron</a:t>
            </a:r>
            <a:r>
              <a:rPr lang="tr-TR" dirty="0"/>
              <a:t>, </a:t>
            </a:r>
            <a:r>
              <a:rPr lang="tr-TR" dirty="0" err="1"/>
              <a:t>ramosetron</a:t>
            </a:r>
            <a:endParaRPr lang="tr-TR" dirty="0"/>
          </a:p>
          <a:p>
            <a:pPr marL="0" indent="0">
              <a:buNone/>
            </a:pPr>
            <a:endParaRPr lang="tr-TR" dirty="0"/>
          </a:p>
          <a:p>
            <a:pPr marL="0" indent="0">
              <a:buNone/>
            </a:pPr>
            <a:r>
              <a:rPr lang="tr-TR" dirty="0"/>
              <a:t>Bu grup ilaçlar karın ağrısını, dışkılama sıklığını azaltıp dışkı yoğunluğunu artırarak etki gösterirler.</a:t>
            </a:r>
          </a:p>
          <a:p>
            <a:pPr marL="0" indent="0">
              <a:buNone/>
            </a:pPr>
            <a:endParaRPr lang="tr-TR" dirty="0"/>
          </a:p>
          <a:p>
            <a:pPr marL="0" indent="0">
              <a:buNone/>
            </a:pPr>
            <a:r>
              <a:rPr lang="tr-TR" dirty="0"/>
              <a:t>Orta-ileri şiddette diyare baskın IBS hastalarında tercih edilebilirler.</a:t>
            </a:r>
            <a:endParaRPr lang="en-US" dirty="0"/>
          </a:p>
        </p:txBody>
      </p:sp>
    </p:spTree>
    <p:extLst>
      <p:ext uri="{BB962C8B-B14F-4D97-AF65-F5344CB8AC3E}">
        <p14:creationId xmlns:p14="http://schemas.microsoft.com/office/powerpoint/2010/main" val="3105079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9C860E-D78A-0478-5140-3E2416190719}"/>
              </a:ext>
            </a:extLst>
          </p:cNvPr>
          <p:cNvSpPr>
            <a:spLocks noGrp="1"/>
          </p:cNvSpPr>
          <p:nvPr>
            <p:ph type="title"/>
          </p:nvPr>
        </p:nvSpPr>
        <p:spPr/>
        <p:txBody>
          <a:bodyPr/>
          <a:lstStyle/>
          <a:p>
            <a:endParaRPr lang="en-US"/>
          </a:p>
        </p:txBody>
      </p:sp>
      <p:pic>
        <p:nvPicPr>
          <p:cNvPr id="5" name="İçerik Yer Tutucusu 4">
            <a:extLst>
              <a:ext uri="{FF2B5EF4-FFF2-40B4-BE49-F238E27FC236}">
                <a16:creationId xmlns:a16="http://schemas.microsoft.com/office/drawing/2014/main" id="{3FD60593-F052-7F11-2941-376EF58DFBA8}"/>
              </a:ext>
            </a:extLst>
          </p:cNvPr>
          <p:cNvPicPr>
            <a:picLocks noGrp="1" noChangeAspect="1"/>
          </p:cNvPicPr>
          <p:nvPr>
            <p:ph idx="1"/>
          </p:nvPr>
        </p:nvPicPr>
        <p:blipFill>
          <a:blip r:embed="rId2"/>
          <a:stretch>
            <a:fillRect/>
          </a:stretch>
        </p:blipFill>
        <p:spPr>
          <a:xfrm>
            <a:off x="2142067" y="1935926"/>
            <a:ext cx="7468658" cy="3901312"/>
          </a:xfrm>
        </p:spPr>
      </p:pic>
    </p:spTree>
    <p:extLst>
      <p:ext uri="{BB962C8B-B14F-4D97-AF65-F5344CB8AC3E}">
        <p14:creationId xmlns:p14="http://schemas.microsoft.com/office/powerpoint/2010/main" val="2417683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77EAF9C-13BD-3CA7-88BC-2E0C9A49A419}"/>
              </a:ext>
            </a:extLst>
          </p:cNvPr>
          <p:cNvSpPr>
            <a:spLocks noGrp="1"/>
          </p:cNvSpPr>
          <p:nvPr>
            <p:ph type="title"/>
          </p:nvPr>
        </p:nvSpPr>
        <p:spPr/>
        <p:txBody>
          <a:bodyPr/>
          <a:lstStyle/>
          <a:p>
            <a:r>
              <a:rPr lang="tr-TR" dirty="0" err="1"/>
              <a:t>Rifaksimin</a:t>
            </a:r>
            <a:endParaRPr lang="en-US" dirty="0"/>
          </a:p>
        </p:txBody>
      </p:sp>
      <p:sp>
        <p:nvSpPr>
          <p:cNvPr id="3" name="İçerik Yer Tutucusu 2">
            <a:extLst>
              <a:ext uri="{FF2B5EF4-FFF2-40B4-BE49-F238E27FC236}">
                <a16:creationId xmlns:a16="http://schemas.microsoft.com/office/drawing/2014/main" id="{F995ED3A-9BF5-8C56-56C2-FC46B80FE3B6}"/>
              </a:ext>
            </a:extLst>
          </p:cNvPr>
          <p:cNvSpPr>
            <a:spLocks noGrp="1"/>
          </p:cNvSpPr>
          <p:nvPr>
            <p:ph idx="1"/>
          </p:nvPr>
        </p:nvSpPr>
        <p:spPr>
          <a:xfrm>
            <a:off x="838200" y="1413933"/>
            <a:ext cx="10515600" cy="5078942"/>
          </a:xfrm>
        </p:spPr>
        <p:txBody>
          <a:bodyPr/>
          <a:lstStyle/>
          <a:p>
            <a:pPr marL="0" indent="0">
              <a:buNone/>
            </a:pPr>
            <a:endParaRPr lang="tr-TR" sz="2400" dirty="0"/>
          </a:p>
          <a:p>
            <a:pPr marL="0" indent="0">
              <a:buNone/>
            </a:pPr>
            <a:r>
              <a:rPr lang="tr-TR" dirty="0">
                <a:latin typeface="Times New Roman" panose="02020603050405020304" pitchFamily="18" charset="0"/>
                <a:cs typeface="Times New Roman" panose="02020603050405020304" pitchFamily="18" charset="0"/>
              </a:rPr>
              <a:t>Barsak mikrobiyotasındaki bozukluk IBS patofizyolojisinde rol oynayan mekanizmalardan biri olarak kabul edilir.</a:t>
            </a:r>
          </a:p>
          <a:p>
            <a:pPr marL="0" indent="0">
              <a:buNone/>
            </a:pPr>
            <a:r>
              <a:rPr lang="tr-TR" dirty="0">
                <a:latin typeface="Times New Roman" panose="02020603050405020304" pitchFamily="18" charset="0"/>
                <a:cs typeface="Times New Roman" panose="02020603050405020304" pitchFamily="18" charset="0"/>
              </a:rPr>
              <a:t>2019 yılında yapılan bir derlemede IBS hastalarının potansiyel olarak zararlı </a:t>
            </a:r>
            <a:r>
              <a:rPr lang="en-US" dirty="0">
                <a:latin typeface="Times New Roman" panose="02020603050405020304" pitchFamily="18" charset="0"/>
                <a:cs typeface="Times New Roman" panose="02020603050405020304" pitchFamily="18" charset="0"/>
              </a:rPr>
              <a:t>Enterobacteriaceae </a:t>
            </a:r>
            <a:r>
              <a:rPr lang="tr-TR" dirty="0">
                <a:latin typeface="Times New Roman" panose="02020603050405020304" pitchFamily="18" charset="0"/>
                <a:cs typeface="Times New Roman" panose="02020603050405020304" pitchFamily="18" charset="0"/>
              </a:rPr>
              <a:t>ve </a:t>
            </a:r>
            <a:r>
              <a:rPr lang="tr-TR" dirty="0" err="1">
                <a:latin typeface="Times New Roman" panose="02020603050405020304" pitchFamily="18" charset="0"/>
                <a:cs typeface="Times New Roman" panose="02020603050405020304" pitchFamily="18" charset="0"/>
              </a:rPr>
              <a:t>Bakteroides</a:t>
            </a:r>
            <a:r>
              <a:rPr lang="tr-TR" dirty="0">
                <a:latin typeface="Times New Roman" panose="02020603050405020304" pitchFamily="18" charset="0"/>
                <a:cs typeface="Times New Roman" panose="02020603050405020304" pitchFamily="18" charset="0"/>
              </a:rPr>
              <a:t> gibi bakterileri daha fazla taşıdıkları gösterilmiştir. </a:t>
            </a:r>
          </a:p>
          <a:p>
            <a:pPr marL="0" indent="0" algn="r">
              <a:buNone/>
            </a:pPr>
            <a:r>
              <a:rPr lang="en-US" sz="1050" dirty="0" err="1"/>
              <a:t>Pittayanon</a:t>
            </a:r>
            <a:r>
              <a:rPr lang="en-US" sz="1050" dirty="0"/>
              <a:t> R, Lau JT, Yuan Y, et al. Gut microbiota in patients with irritable bowel syndrome-a systematic review. Gastroenterology</a:t>
            </a:r>
            <a:endParaRPr lang="tr-TR" sz="1050" dirty="0"/>
          </a:p>
          <a:p>
            <a:pPr marL="0" indent="0">
              <a:buNone/>
            </a:pPr>
            <a:r>
              <a:rPr lang="tr-TR" dirty="0">
                <a:latin typeface="Times New Roman" panose="02020603050405020304" pitchFamily="18" charset="0"/>
                <a:cs typeface="Times New Roman" panose="02020603050405020304" pitchFamily="18" charset="0"/>
              </a:rPr>
              <a:t>16 çalışmanın incelendiği bir meta-analizde düşük dereceli mukozal inflamasyonun IBS patogenezinde ve semptomların oluşmasında rol oynadığı gösterilmiştir. </a:t>
            </a:r>
          </a:p>
          <a:p>
            <a:pPr marL="0" indent="0" algn="r">
              <a:buNone/>
            </a:pPr>
            <a:r>
              <a:rPr lang="en-US" sz="1000" dirty="0"/>
              <a:t>Ford AC and Talley NJ. Mucosal inflammation as a potential etiological factor in irritable bowel syndrome: a systematic review. J Gastroenterol 2011</a:t>
            </a:r>
            <a:endParaRPr lang="tr-TR" sz="1000" dirty="0"/>
          </a:p>
          <a:p>
            <a:pPr marL="0" indent="0">
              <a:buNone/>
            </a:pPr>
            <a:r>
              <a:rPr lang="tr-TR" dirty="0">
                <a:latin typeface="Times New Roman" panose="02020603050405020304" pitchFamily="18" charset="0"/>
                <a:cs typeface="Times New Roman" panose="02020603050405020304" pitchFamily="18" charset="0"/>
              </a:rPr>
              <a:t>İntestinal geçirgenliğin IBS hastalarda arttığını gösteren çalışmalar mevcuttur. </a:t>
            </a:r>
          </a:p>
          <a:p>
            <a:pPr marL="0" indent="0" algn="r">
              <a:buNone/>
            </a:pPr>
            <a:r>
              <a:rPr lang="en-US" sz="1000" dirty="0"/>
              <a:t>Piche T, Barbara G, Aubert P, et al. Impaired intestinal barrier integrity in the colon of patients with irritable bowel syndrome: involvement of soluble mediators. Gut 2009</a:t>
            </a:r>
            <a:endParaRPr lang="tr-TR" sz="1000" dirty="0"/>
          </a:p>
        </p:txBody>
      </p:sp>
    </p:spTree>
    <p:extLst>
      <p:ext uri="{BB962C8B-B14F-4D97-AF65-F5344CB8AC3E}">
        <p14:creationId xmlns:p14="http://schemas.microsoft.com/office/powerpoint/2010/main" val="573764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13EFCF-F7A9-C4A6-A678-87BD27AD47BB}"/>
              </a:ext>
            </a:extLst>
          </p:cNvPr>
          <p:cNvSpPr>
            <a:spLocks noGrp="1"/>
          </p:cNvSpPr>
          <p:nvPr>
            <p:ph type="title"/>
          </p:nvPr>
        </p:nvSpPr>
        <p:spPr>
          <a:xfrm>
            <a:off x="1371600" y="685800"/>
            <a:ext cx="9601200" cy="846667"/>
          </a:xfrm>
        </p:spPr>
        <p:txBody>
          <a:bodyPr/>
          <a:lstStyle/>
          <a:p>
            <a:endParaRPr lang="en-US"/>
          </a:p>
        </p:txBody>
      </p:sp>
      <p:sp>
        <p:nvSpPr>
          <p:cNvPr id="3" name="İçerik Yer Tutucusu 2">
            <a:extLst>
              <a:ext uri="{FF2B5EF4-FFF2-40B4-BE49-F238E27FC236}">
                <a16:creationId xmlns:a16="http://schemas.microsoft.com/office/drawing/2014/main" id="{CDB9FDF4-3903-5AD7-BE90-7F61AE581060}"/>
              </a:ext>
            </a:extLst>
          </p:cNvPr>
          <p:cNvSpPr>
            <a:spLocks noGrp="1"/>
          </p:cNvSpPr>
          <p:nvPr>
            <p:ph idx="1"/>
          </p:nvPr>
        </p:nvSpPr>
        <p:spPr>
          <a:xfrm>
            <a:off x="1371600" y="1701800"/>
            <a:ext cx="9601200" cy="4165600"/>
          </a:xfrm>
        </p:spPr>
        <p:txBody>
          <a:bodyPr/>
          <a:lstStyle/>
          <a:p>
            <a:pPr marL="0" indent="0">
              <a:buNone/>
            </a:pPr>
            <a:r>
              <a:rPr lang="tr-TR" sz="2000" dirty="0"/>
              <a:t>Geniş spektrumlu, </a:t>
            </a:r>
            <a:r>
              <a:rPr lang="tr-TR" sz="2000" dirty="0" err="1"/>
              <a:t>absorbe</a:t>
            </a:r>
            <a:r>
              <a:rPr lang="tr-TR" sz="2000" dirty="0"/>
              <a:t> olmayan, spesifik olarak barsak mikrobiyotasına etki gösteren bir antibiyotiktir.</a:t>
            </a:r>
          </a:p>
          <a:p>
            <a:pPr marL="0" indent="0">
              <a:buNone/>
            </a:pPr>
            <a:r>
              <a:rPr lang="tr-TR" dirty="0"/>
              <a:t>Güncel bilgiler ışığında ABD ve Kanada’da Diyare baskın IBS hastalarda kullanımı onaylanmıştır. </a:t>
            </a:r>
          </a:p>
          <a:p>
            <a:pPr marL="0" indent="0">
              <a:buNone/>
            </a:pPr>
            <a:r>
              <a:rPr lang="tr-TR" dirty="0"/>
              <a:t>Geniş ölçekli, çift kör çalışmalarda karın ağrısı ve dışkı yoğunluğunu artırıcı anlamlı etkisi bulunmuş.</a:t>
            </a:r>
          </a:p>
          <a:p>
            <a:pPr marL="0" indent="0" algn="r">
              <a:buNone/>
            </a:pPr>
            <a:r>
              <a:rPr lang="en-US" sz="1100" dirty="0"/>
              <a:t>Pimentel M, </a:t>
            </a:r>
            <a:r>
              <a:rPr lang="en-US" sz="1100" dirty="0" err="1"/>
              <a:t>Lembo</a:t>
            </a:r>
            <a:r>
              <a:rPr lang="en-US" sz="1100" dirty="0"/>
              <a:t> A, Chey WD, et al. Rifaximin therapy for patients with irritable bowel syndrome without constipation. N </a:t>
            </a:r>
            <a:r>
              <a:rPr lang="en-US" sz="1100" dirty="0" err="1"/>
              <a:t>Engl</a:t>
            </a:r>
            <a:r>
              <a:rPr lang="en-US" sz="1100" dirty="0"/>
              <a:t> J Med</a:t>
            </a:r>
            <a:endParaRPr lang="tr-TR" sz="1100" dirty="0"/>
          </a:p>
          <a:p>
            <a:pPr marL="0" indent="0">
              <a:buNone/>
            </a:pPr>
            <a:r>
              <a:rPr lang="tr-TR" sz="1800" dirty="0"/>
              <a:t>5 Randomize kontrollü çalışmanın incelendiği bir meta-analizde de </a:t>
            </a:r>
            <a:r>
              <a:rPr lang="tr-TR" sz="1800" dirty="0" err="1"/>
              <a:t>rifaksimin</a:t>
            </a:r>
            <a:r>
              <a:rPr lang="tr-TR" sz="1800" dirty="0"/>
              <a:t> diyare baskın IBS grubu hastalarda plaseboya kıyasla anlamlı olarak daha etkili bulunmuştur. </a:t>
            </a:r>
            <a:r>
              <a:rPr lang="en-US" sz="1800" dirty="0"/>
              <a:t> </a:t>
            </a:r>
            <a:endParaRPr lang="tr-TR" sz="1800" dirty="0"/>
          </a:p>
          <a:p>
            <a:pPr marL="0" indent="0" algn="r">
              <a:buNone/>
            </a:pPr>
            <a:r>
              <a:rPr lang="en-US" sz="1000" dirty="0"/>
              <a:t>Ford AC, Harris LA, Lacy BE, et al. Systematic review with </a:t>
            </a:r>
            <a:r>
              <a:rPr lang="en-US" sz="1000" dirty="0" err="1"/>
              <a:t>metaanalysis</a:t>
            </a:r>
            <a:r>
              <a:rPr lang="en-US" sz="1000" dirty="0"/>
              <a:t>: The efficacy of prebiotics, probiotics, </a:t>
            </a:r>
            <a:r>
              <a:rPr lang="en-US" sz="1000" dirty="0" err="1"/>
              <a:t>synbiotics</a:t>
            </a:r>
            <a:r>
              <a:rPr lang="en-US" sz="1000" dirty="0"/>
              <a:t> and antibiotics in irritable bowel syndrome. Aliment </a:t>
            </a:r>
            <a:r>
              <a:rPr lang="en-US" sz="1000" dirty="0" err="1"/>
              <a:t>Pharmacol</a:t>
            </a:r>
            <a:r>
              <a:rPr lang="en-US" sz="1000" dirty="0"/>
              <a:t> </a:t>
            </a:r>
            <a:r>
              <a:rPr lang="en-US" sz="1000" dirty="0" err="1"/>
              <a:t>Ther</a:t>
            </a:r>
            <a:r>
              <a:rPr lang="en-US" sz="1000" dirty="0"/>
              <a:t> 2018</a:t>
            </a:r>
            <a:endParaRPr lang="tr-TR" sz="1050" dirty="0"/>
          </a:p>
          <a:p>
            <a:pPr marL="0" indent="0">
              <a:buNone/>
            </a:pPr>
            <a:endParaRPr lang="en-US" dirty="0"/>
          </a:p>
        </p:txBody>
      </p:sp>
    </p:spTree>
    <p:extLst>
      <p:ext uri="{BB962C8B-B14F-4D97-AF65-F5344CB8AC3E}">
        <p14:creationId xmlns:p14="http://schemas.microsoft.com/office/powerpoint/2010/main" val="4244360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13E11F-E5EB-6AC6-6888-BA7A1163FF44}"/>
              </a:ext>
            </a:extLst>
          </p:cNvPr>
          <p:cNvSpPr>
            <a:spLocks noGrp="1"/>
          </p:cNvSpPr>
          <p:nvPr>
            <p:ph type="title"/>
          </p:nvPr>
        </p:nvSpPr>
        <p:spPr/>
        <p:txBody>
          <a:bodyPr/>
          <a:lstStyle/>
          <a:p>
            <a:endParaRPr lang="en-US"/>
          </a:p>
        </p:txBody>
      </p:sp>
      <p:pic>
        <p:nvPicPr>
          <p:cNvPr id="4" name="İçerik Yer Tutucusu 3">
            <a:extLst>
              <a:ext uri="{FF2B5EF4-FFF2-40B4-BE49-F238E27FC236}">
                <a16:creationId xmlns:a16="http://schemas.microsoft.com/office/drawing/2014/main" id="{FF9DBBFA-5980-6989-13C7-229E553D57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5340" y="2286000"/>
            <a:ext cx="7213720" cy="3581400"/>
          </a:xfrm>
          <a:prstGeom prst="rect">
            <a:avLst/>
          </a:prstGeom>
        </p:spPr>
      </p:pic>
    </p:spTree>
    <p:extLst>
      <p:ext uri="{BB962C8B-B14F-4D97-AF65-F5344CB8AC3E}">
        <p14:creationId xmlns:p14="http://schemas.microsoft.com/office/powerpoint/2010/main" val="4268580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87B4EF-8905-FF75-CFC3-4704419640DE}"/>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20E5412D-8E15-56D2-DBF9-AD727E3849B1}"/>
              </a:ext>
            </a:extLst>
          </p:cNvPr>
          <p:cNvSpPr>
            <a:spLocks noGrp="1"/>
          </p:cNvSpPr>
          <p:nvPr>
            <p:ph idx="1"/>
          </p:nvPr>
        </p:nvSpPr>
        <p:spPr>
          <a:xfrm>
            <a:off x="1371600" y="2285999"/>
            <a:ext cx="9601200" cy="3979333"/>
          </a:xfrm>
        </p:spPr>
        <p:txBody>
          <a:bodyPr>
            <a:normAutofit/>
          </a:bodyPr>
          <a:lstStyle/>
          <a:p>
            <a:pPr marL="0" indent="0">
              <a:buNone/>
            </a:pPr>
            <a:r>
              <a:rPr lang="tr-TR" b="1" u="sng" dirty="0">
                <a:latin typeface="Times New Roman" panose="02020603050405020304" pitchFamily="18" charset="0"/>
                <a:cs typeface="Times New Roman" panose="02020603050405020304" pitchFamily="18" charset="0"/>
              </a:rPr>
              <a:t>44 yaşında </a:t>
            </a:r>
            <a:r>
              <a:rPr lang="tr-TR" dirty="0">
                <a:latin typeface="Times New Roman" panose="02020603050405020304" pitchFamily="18" charset="0"/>
                <a:cs typeface="Times New Roman" panose="02020603050405020304" pitchFamily="18" charset="0"/>
              </a:rPr>
              <a:t>erkek </a:t>
            </a:r>
          </a:p>
          <a:p>
            <a:pPr marL="0" indent="0">
              <a:buNone/>
            </a:pPr>
            <a:r>
              <a:rPr lang="tr-TR" dirty="0">
                <a:latin typeface="Times New Roman" panose="02020603050405020304" pitchFamily="18" charset="0"/>
                <a:cs typeface="Times New Roman" panose="02020603050405020304" pitchFamily="18" charset="0"/>
              </a:rPr>
              <a:t>Şikayeti: Karın ağrısı ve ishal </a:t>
            </a:r>
          </a:p>
          <a:p>
            <a:pPr marL="0" indent="0">
              <a:buNone/>
            </a:pPr>
            <a:r>
              <a:rPr lang="tr-TR" dirty="0" err="1">
                <a:latin typeface="Times New Roman" panose="02020603050405020304" pitchFamily="18" charset="0"/>
                <a:cs typeface="Times New Roman" panose="02020603050405020304" pitchFamily="18" charset="0"/>
              </a:rPr>
              <a:t>Anamnez</a:t>
            </a:r>
            <a:r>
              <a:rPr lang="tr-TR" dirty="0">
                <a:latin typeface="Times New Roman" panose="02020603050405020304" pitchFamily="18" charset="0"/>
                <a:cs typeface="Times New Roman" panose="02020603050405020304" pitchFamily="18" charset="0"/>
              </a:rPr>
              <a:t>: Şikayetleri son 3 aydır var. </a:t>
            </a:r>
          </a:p>
          <a:p>
            <a:pPr marL="0" indent="0">
              <a:buNone/>
            </a:pPr>
            <a:r>
              <a:rPr lang="en-US" sz="1800" dirty="0">
                <a:solidFill>
                  <a:srgbClr val="C00000"/>
                </a:solidFill>
                <a:latin typeface="Times New Roman" panose="02020603050405020304" pitchFamily="18" charset="0"/>
                <a:cs typeface="Times New Roman" panose="02020603050405020304" pitchFamily="18" charset="0"/>
              </a:rPr>
              <a:t>ACG Clinical Guidelines: Colorectal Cancer Screening 2021</a:t>
            </a:r>
          </a:p>
          <a:p>
            <a:pPr marL="0" indent="0" algn="l">
              <a:buNone/>
            </a:pPr>
            <a:r>
              <a:rPr lang="en-US" sz="1800" b="0" i="0" dirty="0">
                <a:solidFill>
                  <a:srgbClr val="C00000"/>
                </a:solidFill>
                <a:effectLst/>
                <a:latin typeface="Times New Roman" panose="02020603050405020304" pitchFamily="18" charset="0"/>
                <a:cs typeface="Times New Roman" panose="02020603050405020304" pitchFamily="18" charset="0"/>
              </a:rPr>
              <a:t>We recommend CRC screening in average-risk individuals</a:t>
            </a:r>
            <a:r>
              <a:rPr lang="tr-TR" sz="1800" b="0" i="0" dirty="0">
                <a:solidFill>
                  <a:srgbClr val="C00000"/>
                </a:solidFill>
                <a:effectLst/>
                <a:latin typeface="Times New Roman" panose="02020603050405020304" pitchFamily="18" charset="0"/>
                <a:cs typeface="Times New Roman" panose="02020603050405020304" pitchFamily="18" charset="0"/>
              </a:rPr>
              <a:t> </a:t>
            </a:r>
            <a:r>
              <a:rPr lang="en-US" sz="1800" b="0" i="0" dirty="0">
                <a:solidFill>
                  <a:srgbClr val="C00000"/>
                </a:solidFill>
                <a:effectLst/>
                <a:latin typeface="Times New Roman" panose="02020603050405020304" pitchFamily="18" charset="0"/>
                <a:cs typeface="Times New Roman" panose="02020603050405020304" pitchFamily="18" charset="0"/>
              </a:rPr>
              <a:t>between ages 50 and 75 years to reduce incidence of advanced adenoma, CRC, and mortality from CRC.</a:t>
            </a:r>
          </a:p>
          <a:p>
            <a:pPr marL="0" indent="0" algn="l">
              <a:buNone/>
            </a:pPr>
            <a:r>
              <a:rPr lang="tr-TR" sz="1800" dirty="0">
                <a:solidFill>
                  <a:srgbClr val="C00000"/>
                </a:solidFill>
                <a:latin typeface="Times New Roman" panose="02020603050405020304" pitchFamily="18" charset="0"/>
                <a:cs typeface="Times New Roman" panose="02020603050405020304" pitchFamily="18" charset="0"/>
              </a:rPr>
              <a:t>(</a:t>
            </a:r>
            <a:r>
              <a:rPr lang="en-US" sz="1800" b="0" i="0" dirty="0">
                <a:solidFill>
                  <a:srgbClr val="C00000"/>
                </a:solidFill>
                <a:effectLst/>
                <a:latin typeface="Times New Roman" panose="02020603050405020304" pitchFamily="18" charset="0"/>
                <a:cs typeface="Times New Roman" panose="02020603050405020304" pitchFamily="18" charset="0"/>
              </a:rPr>
              <a:t>Strong recommendation; moderate-quality evidence</a:t>
            </a:r>
            <a:r>
              <a:rPr lang="tr-TR" sz="1800" b="0" i="0" dirty="0">
                <a:solidFill>
                  <a:srgbClr val="C00000"/>
                </a:solidFill>
                <a:effectLst/>
                <a:latin typeface="Times New Roman" panose="02020603050405020304" pitchFamily="18" charset="0"/>
                <a:cs typeface="Times New Roman" panose="02020603050405020304" pitchFamily="18" charset="0"/>
              </a:rPr>
              <a:t>)</a:t>
            </a:r>
          </a:p>
          <a:p>
            <a:pPr marL="0" indent="0" algn="l">
              <a:buNone/>
            </a:pPr>
            <a:r>
              <a:rPr lang="en-US" sz="1800" b="0" i="0" dirty="0">
                <a:solidFill>
                  <a:srgbClr val="C00000"/>
                </a:solidFill>
                <a:effectLst/>
                <a:latin typeface="Times New Roman" panose="02020603050405020304" pitchFamily="18" charset="0"/>
                <a:cs typeface="Times New Roman" panose="02020603050405020304" pitchFamily="18" charset="0"/>
              </a:rPr>
              <a:t>We suggest CRC screening in average-risk individuals between ages </a:t>
            </a:r>
            <a:r>
              <a:rPr lang="en-US" sz="1800" b="1" i="0" u="sng" dirty="0">
                <a:solidFill>
                  <a:srgbClr val="C00000"/>
                </a:solidFill>
                <a:effectLst/>
                <a:latin typeface="Times New Roman" panose="02020603050405020304" pitchFamily="18" charset="0"/>
                <a:cs typeface="Times New Roman" panose="02020603050405020304" pitchFamily="18" charset="0"/>
              </a:rPr>
              <a:t>45 and 49 </a:t>
            </a:r>
            <a:r>
              <a:rPr lang="en-US" sz="1800" b="0" i="0" dirty="0">
                <a:solidFill>
                  <a:srgbClr val="C00000"/>
                </a:solidFill>
                <a:effectLst/>
                <a:latin typeface="Times New Roman" panose="02020603050405020304" pitchFamily="18" charset="0"/>
                <a:cs typeface="Times New Roman" panose="02020603050405020304" pitchFamily="18" charset="0"/>
              </a:rPr>
              <a:t>years to reduce incidence of advanced adenoma, CRC, and mortality from CRC.</a:t>
            </a:r>
            <a:endParaRPr lang="tr-TR" sz="1800" b="0" i="0" dirty="0">
              <a:solidFill>
                <a:srgbClr val="C00000"/>
              </a:solidFill>
              <a:effectLst/>
              <a:latin typeface="Times New Roman" panose="02020603050405020304" pitchFamily="18" charset="0"/>
              <a:cs typeface="Times New Roman" panose="02020603050405020304" pitchFamily="18" charset="0"/>
            </a:endParaRPr>
          </a:p>
          <a:p>
            <a:pPr marL="0" indent="0">
              <a:buNone/>
            </a:pPr>
            <a:r>
              <a:rPr lang="tr-TR" sz="1800" b="0" i="0" dirty="0">
                <a:solidFill>
                  <a:srgbClr val="C00000"/>
                </a:solidFill>
                <a:effectLst/>
                <a:latin typeface="Times New Roman" panose="02020603050405020304" pitchFamily="18" charset="0"/>
                <a:cs typeface="Times New Roman" panose="02020603050405020304" pitchFamily="18" charset="0"/>
              </a:rPr>
              <a:t>(</a:t>
            </a:r>
            <a:r>
              <a:rPr lang="en-US" sz="1800" b="0" i="0" dirty="0">
                <a:solidFill>
                  <a:srgbClr val="C00000"/>
                </a:solidFill>
                <a:effectLst/>
                <a:latin typeface="Times New Roman" panose="02020603050405020304" pitchFamily="18" charset="0"/>
                <a:cs typeface="Times New Roman" panose="02020603050405020304" pitchFamily="18" charset="0"/>
              </a:rPr>
              <a:t>Conditional recommendation; very low-quality evidence</a:t>
            </a:r>
            <a:r>
              <a:rPr lang="tr-TR" sz="1800" b="0" i="0" dirty="0">
                <a:solidFill>
                  <a:srgbClr val="C00000"/>
                </a:solidFill>
                <a:effectLst/>
                <a:latin typeface="Times New Roman" panose="02020603050405020304" pitchFamily="18" charset="0"/>
                <a:cs typeface="Times New Roman" panose="02020603050405020304" pitchFamily="18" charset="0"/>
              </a:rPr>
              <a:t>)</a:t>
            </a:r>
            <a:endParaRPr lang="en-US" sz="1800" b="0" i="0" dirty="0">
              <a:solidFill>
                <a:srgbClr val="C00000"/>
              </a:solidFill>
              <a:effectLst/>
              <a:latin typeface="Times New Roman" panose="02020603050405020304" pitchFamily="18" charset="0"/>
              <a:cs typeface="Times New Roman" panose="02020603050405020304" pitchFamily="18" charset="0"/>
            </a:endParaRPr>
          </a:p>
          <a:p>
            <a:pPr marL="0" indent="0" algn="l">
              <a:buNone/>
            </a:pPr>
            <a:endParaRPr lang="en-US" b="0" i="0" dirty="0">
              <a:solidFill>
                <a:srgbClr val="333333"/>
              </a:solidFill>
              <a:effectLst/>
              <a:latin typeface="Fira Sans" panose="020B0604020202020204" pitchFamily="34" charset="0"/>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05572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80">
                                          <p:stCondLst>
                                            <p:cond delay="0"/>
                                          </p:stCondLst>
                                        </p:cTn>
                                        <p:tgtEl>
                                          <p:spTgt spid="3">
                                            <p:txEl>
                                              <p:pRg st="4" end="4"/>
                                            </p:txEl>
                                          </p:spTgt>
                                        </p:tgtEl>
                                      </p:cBhvr>
                                    </p:animEffect>
                                    <p:anim calcmode="lin" valueType="num">
                                      <p:cBhvr>
                                        <p:cTn id="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4" end="4"/>
                                            </p:txEl>
                                          </p:spTgt>
                                        </p:tgtEl>
                                      </p:cBhvr>
                                      <p:to x="100000" y="60000"/>
                                    </p:animScale>
                                    <p:animScale>
                                      <p:cBhvr>
                                        <p:cTn id="14" dur="166" decel="50000">
                                          <p:stCondLst>
                                            <p:cond delay="676"/>
                                          </p:stCondLst>
                                        </p:cTn>
                                        <p:tgtEl>
                                          <p:spTgt spid="3">
                                            <p:txEl>
                                              <p:pRg st="4" end="4"/>
                                            </p:txEl>
                                          </p:spTgt>
                                        </p:tgtEl>
                                      </p:cBhvr>
                                      <p:to x="100000" y="100000"/>
                                    </p:animScale>
                                    <p:animScale>
                                      <p:cBhvr>
                                        <p:cTn id="15" dur="26">
                                          <p:stCondLst>
                                            <p:cond delay="1312"/>
                                          </p:stCondLst>
                                        </p:cTn>
                                        <p:tgtEl>
                                          <p:spTgt spid="3">
                                            <p:txEl>
                                              <p:pRg st="4" end="4"/>
                                            </p:txEl>
                                          </p:spTgt>
                                        </p:tgtEl>
                                      </p:cBhvr>
                                      <p:to x="100000" y="80000"/>
                                    </p:animScale>
                                    <p:animScale>
                                      <p:cBhvr>
                                        <p:cTn id="16" dur="166" decel="50000">
                                          <p:stCondLst>
                                            <p:cond delay="1338"/>
                                          </p:stCondLst>
                                        </p:cTn>
                                        <p:tgtEl>
                                          <p:spTgt spid="3">
                                            <p:txEl>
                                              <p:pRg st="4" end="4"/>
                                            </p:txEl>
                                          </p:spTgt>
                                        </p:tgtEl>
                                      </p:cBhvr>
                                      <p:to x="100000" y="100000"/>
                                    </p:animScale>
                                    <p:animScale>
                                      <p:cBhvr>
                                        <p:cTn id="17" dur="26">
                                          <p:stCondLst>
                                            <p:cond delay="1642"/>
                                          </p:stCondLst>
                                        </p:cTn>
                                        <p:tgtEl>
                                          <p:spTgt spid="3">
                                            <p:txEl>
                                              <p:pRg st="4" end="4"/>
                                            </p:txEl>
                                          </p:spTgt>
                                        </p:tgtEl>
                                      </p:cBhvr>
                                      <p:to x="100000" y="90000"/>
                                    </p:animScale>
                                    <p:animScale>
                                      <p:cBhvr>
                                        <p:cTn id="18" dur="166" decel="50000">
                                          <p:stCondLst>
                                            <p:cond delay="1668"/>
                                          </p:stCondLst>
                                        </p:cTn>
                                        <p:tgtEl>
                                          <p:spTgt spid="3">
                                            <p:txEl>
                                              <p:pRg st="4" end="4"/>
                                            </p:txEl>
                                          </p:spTgt>
                                        </p:tgtEl>
                                      </p:cBhvr>
                                      <p:to x="100000" y="100000"/>
                                    </p:animScale>
                                    <p:animScale>
                                      <p:cBhvr>
                                        <p:cTn id="19" dur="26">
                                          <p:stCondLst>
                                            <p:cond delay="1808"/>
                                          </p:stCondLst>
                                        </p:cTn>
                                        <p:tgtEl>
                                          <p:spTgt spid="3">
                                            <p:txEl>
                                              <p:pRg st="4" end="4"/>
                                            </p:txEl>
                                          </p:spTgt>
                                        </p:tgtEl>
                                      </p:cBhvr>
                                      <p:to x="100000" y="95000"/>
                                    </p:animScale>
                                    <p:animScale>
                                      <p:cBhvr>
                                        <p:cTn id="20" dur="166" decel="50000">
                                          <p:stCondLst>
                                            <p:cond delay="1834"/>
                                          </p:stCondLst>
                                        </p:cTn>
                                        <p:tgtEl>
                                          <p:spTgt spid="3">
                                            <p:txEl>
                                              <p:pRg st="4" end="4"/>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down)">
                                      <p:cBhvr>
                                        <p:cTn id="23" dur="580">
                                          <p:stCondLst>
                                            <p:cond delay="0"/>
                                          </p:stCondLst>
                                        </p:cTn>
                                        <p:tgtEl>
                                          <p:spTgt spid="3">
                                            <p:txEl>
                                              <p:pRg st="5" end="5"/>
                                            </p:txEl>
                                          </p:spTgt>
                                        </p:tgtEl>
                                      </p:cBhvr>
                                    </p:animEffect>
                                    <p:anim calcmode="lin" valueType="num">
                                      <p:cBhvr>
                                        <p:cTn id="2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5" end="5"/>
                                            </p:txEl>
                                          </p:spTgt>
                                        </p:tgtEl>
                                      </p:cBhvr>
                                      <p:to x="100000" y="60000"/>
                                    </p:animScale>
                                    <p:animScale>
                                      <p:cBhvr>
                                        <p:cTn id="30" dur="166" decel="50000">
                                          <p:stCondLst>
                                            <p:cond delay="676"/>
                                          </p:stCondLst>
                                        </p:cTn>
                                        <p:tgtEl>
                                          <p:spTgt spid="3">
                                            <p:txEl>
                                              <p:pRg st="5" end="5"/>
                                            </p:txEl>
                                          </p:spTgt>
                                        </p:tgtEl>
                                      </p:cBhvr>
                                      <p:to x="100000" y="100000"/>
                                    </p:animScale>
                                    <p:animScale>
                                      <p:cBhvr>
                                        <p:cTn id="31" dur="26">
                                          <p:stCondLst>
                                            <p:cond delay="1312"/>
                                          </p:stCondLst>
                                        </p:cTn>
                                        <p:tgtEl>
                                          <p:spTgt spid="3">
                                            <p:txEl>
                                              <p:pRg st="5" end="5"/>
                                            </p:txEl>
                                          </p:spTgt>
                                        </p:tgtEl>
                                      </p:cBhvr>
                                      <p:to x="100000" y="80000"/>
                                    </p:animScale>
                                    <p:animScale>
                                      <p:cBhvr>
                                        <p:cTn id="32" dur="166" decel="50000">
                                          <p:stCondLst>
                                            <p:cond delay="1338"/>
                                          </p:stCondLst>
                                        </p:cTn>
                                        <p:tgtEl>
                                          <p:spTgt spid="3">
                                            <p:txEl>
                                              <p:pRg st="5" end="5"/>
                                            </p:txEl>
                                          </p:spTgt>
                                        </p:tgtEl>
                                      </p:cBhvr>
                                      <p:to x="100000" y="100000"/>
                                    </p:animScale>
                                    <p:animScale>
                                      <p:cBhvr>
                                        <p:cTn id="33" dur="26">
                                          <p:stCondLst>
                                            <p:cond delay="1642"/>
                                          </p:stCondLst>
                                        </p:cTn>
                                        <p:tgtEl>
                                          <p:spTgt spid="3">
                                            <p:txEl>
                                              <p:pRg st="5" end="5"/>
                                            </p:txEl>
                                          </p:spTgt>
                                        </p:tgtEl>
                                      </p:cBhvr>
                                      <p:to x="100000" y="90000"/>
                                    </p:animScale>
                                    <p:animScale>
                                      <p:cBhvr>
                                        <p:cTn id="34" dur="166" decel="50000">
                                          <p:stCondLst>
                                            <p:cond delay="1668"/>
                                          </p:stCondLst>
                                        </p:cTn>
                                        <p:tgtEl>
                                          <p:spTgt spid="3">
                                            <p:txEl>
                                              <p:pRg st="5" end="5"/>
                                            </p:txEl>
                                          </p:spTgt>
                                        </p:tgtEl>
                                      </p:cBhvr>
                                      <p:to x="100000" y="100000"/>
                                    </p:animScale>
                                    <p:animScale>
                                      <p:cBhvr>
                                        <p:cTn id="35" dur="26">
                                          <p:stCondLst>
                                            <p:cond delay="1808"/>
                                          </p:stCondLst>
                                        </p:cTn>
                                        <p:tgtEl>
                                          <p:spTgt spid="3">
                                            <p:txEl>
                                              <p:pRg st="5" end="5"/>
                                            </p:txEl>
                                          </p:spTgt>
                                        </p:tgtEl>
                                      </p:cBhvr>
                                      <p:to x="100000" y="95000"/>
                                    </p:animScale>
                                    <p:animScale>
                                      <p:cBhvr>
                                        <p:cTn id="36" dur="166" decel="50000">
                                          <p:stCondLst>
                                            <p:cond delay="1834"/>
                                          </p:stCondLst>
                                        </p:cTn>
                                        <p:tgtEl>
                                          <p:spTgt spid="3">
                                            <p:txEl>
                                              <p:pRg st="5" end="5"/>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wipe(down)">
                                      <p:cBhvr>
                                        <p:cTn id="39" dur="580">
                                          <p:stCondLst>
                                            <p:cond delay="0"/>
                                          </p:stCondLst>
                                        </p:cTn>
                                        <p:tgtEl>
                                          <p:spTgt spid="3">
                                            <p:txEl>
                                              <p:pRg st="6" end="6"/>
                                            </p:txEl>
                                          </p:spTgt>
                                        </p:tgtEl>
                                      </p:cBhvr>
                                    </p:animEffect>
                                    <p:anim calcmode="lin" valueType="num">
                                      <p:cBhvr>
                                        <p:cTn id="40"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6" end="6"/>
                                            </p:txEl>
                                          </p:spTgt>
                                        </p:tgtEl>
                                      </p:cBhvr>
                                      <p:to x="100000" y="60000"/>
                                    </p:animScale>
                                    <p:animScale>
                                      <p:cBhvr>
                                        <p:cTn id="46" dur="166" decel="50000">
                                          <p:stCondLst>
                                            <p:cond delay="676"/>
                                          </p:stCondLst>
                                        </p:cTn>
                                        <p:tgtEl>
                                          <p:spTgt spid="3">
                                            <p:txEl>
                                              <p:pRg st="6" end="6"/>
                                            </p:txEl>
                                          </p:spTgt>
                                        </p:tgtEl>
                                      </p:cBhvr>
                                      <p:to x="100000" y="100000"/>
                                    </p:animScale>
                                    <p:animScale>
                                      <p:cBhvr>
                                        <p:cTn id="47" dur="26">
                                          <p:stCondLst>
                                            <p:cond delay="1312"/>
                                          </p:stCondLst>
                                        </p:cTn>
                                        <p:tgtEl>
                                          <p:spTgt spid="3">
                                            <p:txEl>
                                              <p:pRg st="6" end="6"/>
                                            </p:txEl>
                                          </p:spTgt>
                                        </p:tgtEl>
                                      </p:cBhvr>
                                      <p:to x="100000" y="80000"/>
                                    </p:animScale>
                                    <p:animScale>
                                      <p:cBhvr>
                                        <p:cTn id="48" dur="166" decel="50000">
                                          <p:stCondLst>
                                            <p:cond delay="1338"/>
                                          </p:stCondLst>
                                        </p:cTn>
                                        <p:tgtEl>
                                          <p:spTgt spid="3">
                                            <p:txEl>
                                              <p:pRg st="6" end="6"/>
                                            </p:txEl>
                                          </p:spTgt>
                                        </p:tgtEl>
                                      </p:cBhvr>
                                      <p:to x="100000" y="100000"/>
                                    </p:animScale>
                                    <p:animScale>
                                      <p:cBhvr>
                                        <p:cTn id="49" dur="26">
                                          <p:stCondLst>
                                            <p:cond delay="1642"/>
                                          </p:stCondLst>
                                        </p:cTn>
                                        <p:tgtEl>
                                          <p:spTgt spid="3">
                                            <p:txEl>
                                              <p:pRg st="6" end="6"/>
                                            </p:txEl>
                                          </p:spTgt>
                                        </p:tgtEl>
                                      </p:cBhvr>
                                      <p:to x="100000" y="90000"/>
                                    </p:animScale>
                                    <p:animScale>
                                      <p:cBhvr>
                                        <p:cTn id="50" dur="166" decel="50000">
                                          <p:stCondLst>
                                            <p:cond delay="1668"/>
                                          </p:stCondLst>
                                        </p:cTn>
                                        <p:tgtEl>
                                          <p:spTgt spid="3">
                                            <p:txEl>
                                              <p:pRg st="6" end="6"/>
                                            </p:txEl>
                                          </p:spTgt>
                                        </p:tgtEl>
                                      </p:cBhvr>
                                      <p:to x="100000" y="100000"/>
                                    </p:animScale>
                                    <p:animScale>
                                      <p:cBhvr>
                                        <p:cTn id="51" dur="26">
                                          <p:stCondLst>
                                            <p:cond delay="1808"/>
                                          </p:stCondLst>
                                        </p:cTn>
                                        <p:tgtEl>
                                          <p:spTgt spid="3">
                                            <p:txEl>
                                              <p:pRg st="6" end="6"/>
                                            </p:txEl>
                                          </p:spTgt>
                                        </p:tgtEl>
                                      </p:cBhvr>
                                      <p:to x="100000" y="95000"/>
                                    </p:animScale>
                                    <p:animScale>
                                      <p:cBhvr>
                                        <p:cTn id="52" dur="166" decel="50000">
                                          <p:stCondLst>
                                            <p:cond delay="1834"/>
                                          </p:stCondLst>
                                        </p:cTn>
                                        <p:tgtEl>
                                          <p:spTgt spid="3">
                                            <p:txEl>
                                              <p:pRg st="6" end="6"/>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wipe(down)">
                                      <p:cBhvr>
                                        <p:cTn id="55" dur="580">
                                          <p:stCondLst>
                                            <p:cond delay="0"/>
                                          </p:stCondLst>
                                        </p:cTn>
                                        <p:tgtEl>
                                          <p:spTgt spid="3">
                                            <p:txEl>
                                              <p:pRg st="7" end="7"/>
                                            </p:txEl>
                                          </p:spTgt>
                                        </p:tgtEl>
                                      </p:cBhvr>
                                    </p:animEffect>
                                    <p:anim calcmode="lin" valueType="num">
                                      <p:cBhvr>
                                        <p:cTn id="56"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7" end="7"/>
                                            </p:txEl>
                                          </p:spTgt>
                                        </p:tgtEl>
                                      </p:cBhvr>
                                      <p:to x="100000" y="60000"/>
                                    </p:animScale>
                                    <p:animScale>
                                      <p:cBhvr>
                                        <p:cTn id="62" dur="166" decel="50000">
                                          <p:stCondLst>
                                            <p:cond delay="676"/>
                                          </p:stCondLst>
                                        </p:cTn>
                                        <p:tgtEl>
                                          <p:spTgt spid="3">
                                            <p:txEl>
                                              <p:pRg st="7" end="7"/>
                                            </p:txEl>
                                          </p:spTgt>
                                        </p:tgtEl>
                                      </p:cBhvr>
                                      <p:to x="100000" y="100000"/>
                                    </p:animScale>
                                    <p:animScale>
                                      <p:cBhvr>
                                        <p:cTn id="63" dur="26">
                                          <p:stCondLst>
                                            <p:cond delay="1312"/>
                                          </p:stCondLst>
                                        </p:cTn>
                                        <p:tgtEl>
                                          <p:spTgt spid="3">
                                            <p:txEl>
                                              <p:pRg st="7" end="7"/>
                                            </p:txEl>
                                          </p:spTgt>
                                        </p:tgtEl>
                                      </p:cBhvr>
                                      <p:to x="100000" y="80000"/>
                                    </p:animScale>
                                    <p:animScale>
                                      <p:cBhvr>
                                        <p:cTn id="64" dur="166" decel="50000">
                                          <p:stCondLst>
                                            <p:cond delay="1338"/>
                                          </p:stCondLst>
                                        </p:cTn>
                                        <p:tgtEl>
                                          <p:spTgt spid="3">
                                            <p:txEl>
                                              <p:pRg st="7" end="7"/>
                                            </p:txEl>
                                          </p:spTgt>
                                        </p:tgtEl>
                                      </p:cBhvr>
                                      <p:to x="100000" y="100000"/>
                                    </p:animScale>
                                    <p:animScale>
                                      <p:cBhvr>
                                        <p:cTn id="65" dur="26">
                                          <p:stCondLst>
                                            <p:cond delay="1642"/>
                                          </p:stCondLst>
                                        </p:cTn>
                                        <p:tgtEl>
                                          <p:spTgt spid="3">
                                            <p:txEl>
                                              <p:pRg st="7" end="7"/>
                                            </p:txEl>
                                          </p:spTgt>
                                        </p:tgtEl>
                                      </p:cBhvr>
                                      <p:to x="100000" y="90000"/>
                                    </p:animScale>
                                    <p:animScale>
                                      <p:cBhvr>
                                        <p:cTn id="66" dur="166" decel="50000">
                                          <p:stCondLst>
                                            <p:cond delay="1668"/>
                                          </p:stCondLst>
                                        </p:cTn>
                                        <p:tgtEl>
                                          <p:spTgt spid="3">
                                            <p:txEl>
                                              <p:pRg st="7" end="7"/>
                                            </p:txEl>
                                          </p:spTgt>
                                        </p:tgtEl>
                                      </p:cBhvr>
                                      <p:to x="100000" y="100000"/>
                                    </p:animScale>
                                    <p:animScale>
                                      <p:cBhvr>
                                        <p:cTn id="67" dur="26">
                                          <p:stCondLst>
                                            <p:cond delay="1808"/>
                                          </p:stCondLst>
                                        </p:cTn>
                                        <p:tgtEl>
                                          <p:spTgt spid="3">
                                            <p:txEl>
                                              <p:pRg st="7" end="7"/>
                                            </p:txEl>
                                          </p:spTgt>
                                        </p:tgtEl>
                                      </p:cBhvr>
                                      <p:to x="100000" y="95000"/>
                                    </p:animScale>
                                    <p:animScale>
                                      <p:cBhvr>
                                        <p:cTn id="68" dur="166" decel="50000">
                                          <p:stCondLst>
                                            <p:cond delay="1834"/>
                                          </p:stCondLst>
                                        </p:cTn>
                                        <p:tgtEl>
                                          <p:spTgt spid="3">
                                            <p:txEl>
                                              <p:pRg st="7" end="7"/>
                                            </p:txEl>
                                          </p:spTgt>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nodeType="clickEffect">
                                  <p:stCondLst>
                                    <p:cond delay="0"/>
                                  </p:stCondLst>
                                  <p:childTnLst>
                                    <p:set>
                                      <p:cBhvr>
                                        <p:cTn id="72" dur="1" fill="hold">
                                          <p:stCondLst>
                                            <p:cond delay="0"/>
                                          </p:stCondLst>
                                        </p:cTn>
                                        <p:tgtEl>
                                          <p:spTgt spid="3">
                                            <p:txEl>
                                              <p:pRg st="3" end="3"/>
                                            </p:txEl>
                                          </p:spTgt>
                                        </p:tgtEl>
                                        <p:attrNameLst>
                                          <p:attrName>style.visibility</p:attrName>
                                        </p:attrNameLst>
                                      </p:cBhvr>
                                      <p:to>
                                        <p:strVal val="visible"/>
                                      </p:to>
                                    </p:set>
                                    <p:animEffect transition="in" filter="wipe(down)">
                                      <p:cBhvr>
                                        <p:cTn id="73" dur="580">
                                          <p:stCondLst>
                                            <p:cond delay="0"/>
                                          </p:stCondLst>
                                        </p:cTn>
                                        <p:tgtEl>
                                          <p:spTgt spid="3">
                                            <p:txEl>
                                              <p:pRg st="3" end="3"/>
                                            </p:txEl>
                                          </p:spTgt>
                                        </p:tgtEl>
                                      </p:cBhvr>
                                    </p:animEffect>
                                    <p:anim calcmode="lin" valueType="num">
                                      <p:cBhvr>
                                        <p:cTn id="7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79" dur="26">
                                          <p:stCondLst>
                                            <p:cond delay="650"/>
                                          </p:stCondLst>
                                        </p:cTn>
                                        <p:tgtEl>
                                          <p:spTgt spid="3">
                                            <p:txEl>
                                              <p:pRg st="3" end="3"/>
                                            </p:txEl>
                                          </p:spTgt>
                                        </p:tgtEl>
                                      </p:cBhvr>
                                      <p:to x="100000" y="60000"/>
                                    </p:animScale>
                                    <p:animScale>
                                      <p:cBhvr>
                                        <p:cTn id="80" dur="166" decel="50000">
                                          <p:stCondLst>
                                            <p:cond delay="676"/>
                                          </p:stCondLst>
                                        </p:cTn>
                                        <p:tgtEl>
                                          <p:spTgt spid="3">
                                            <p:txEl>
                                              <p:pRg st="3" end="3"/>
                                            </p:txEl>
                                          </p:spTgt>
                                        </p:tgtEl>
                                      </p:cBhvr>
                                      <p:to x="100000" y="100000"/>
                                    </p:animScale>
                                    <p:animScale>
                                      <p:cBhvr>
                                        <p:cTn id="81" dur="26">
                                          <p:stCondLst>
                                            <p:cond delay="1312"/>
                                          </p:stCondLst>
                                        </p:cTn>
                                        <p:tgtEl>
                                          <p:spTgt spid="3">
                                            <p:txEl>
                                              <p:pRg st="3" end="3"/>
                                            </p:txEl>
                                          </p:spTgt>
                                        </p:tgtEl>
                                      </p:cBhvr>
                                      <p:to x="100000" y="80000"/>
                                    </p:animScale>
                                    <p:animScale>
                                      <p:cBhvr>
                                        <p:cTn id="82" dur="166" decel="50000">
                                          <p:stCondLst>
                                            <p:cond delay="1338"/>
                                          </p:stCondLst>
                                        </p:cTn>
                                        <p:tgtEl>
                                          <p:spTgt spid="3">
                                            <p:txEl>
                                              <p:pRg st="3" end="3"/>
                                            </p:txEl>
                                          </p:spTgt>
                                        </p:tgtEl>
                                      </p:cBhvr>
                                      <p:to x="100000" y="100000"/>
                                    </p:animScale>
                                    <p:animScale>
                                      <p:cBhvr>
                                        <p:cTn id="83" dur="26">
                                          <p:stCondLst>
                                            <p:cond delay="1642"/>
                                          </p:stCondLst>
                                        </p:cTn>
                                        <p:tgtEl>
                                          <p:spTgt spid="3">
                                            <p:txEl>
                                              <p:pRg st="3" end="3"/>
                                            </p:txEl>
                                          </p:spTgt>
                                        </p:tgtEl>
                                      </p:cBhvr>
                                      <p:to x="100000" y="90000"/>
                                    </p:animScale>
                                    <p:animScale>
                                      <p:cBhvr>
                                        <p:cTn id="84" dur="166" decel="50000">
                                          <p:stCondLst>
                                            <p:cond delay="1668"/>
                                          </p:stCondLst>
                                        </p:cTn>
                                        <p:tgtEl>
                                          <p:spTgt spid="3">
                                            <p:txEl>
                                              <p:pRg st="3" end="3"/>
                                            </p:txEl>
                                          </p:spTgt>
                                        </p:tgtEl>
                                      </p:cBhvr>
                                      <p:to x="100000" y="100000"/>
                                    </p:animScale>
                                    <p:animScale>
                                      <p:cBhvr>
                                        <p:cTn id="85" dur="26">
                                          <p:stCondLst>
                                            <p:cond delay="1808"/>
                                          </p:stCondLst>
                                        </p:cTn>
                                        <p:tgtEl>
                                          <p:spTgt spid="3">
                                            <p:txEl>
                                              <p:pRg st="3" end="3"/>
                                            </p:txEl>
                                          </p:spTgt>
                                        </p:tgtEl>
                                      </p:cBhvr>
                                      <p:to x="100000" y="95000"/>
                                    </p:animScale>
                                    <p:animScale>
                                      <p:cBhvr>
                                        <p:cTn id="86"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4F720C2-D725-CAB8-5272-B91F43981F68}"/>
              </a:ext>
            </a:extLst>
          </p:cNvPr>
          <p:cNvSpPr>
            <a:spLocks noGrp="1"/>
          </p:cNvSpPr>
          <p:nvPr>
            <p:ph type="title"/>
          </p:nvPr>
        </p:nvSpPr>
        <p:spPr/>
        <p:txBody>
          <a:bodyPr/>
          <a:lstStyle/>
          <a:p>
            <a:r>
              <a:rPr lang="tr-TR" dirty="0" err="1"/>
              <a:t>IBS’de</a:t>
            </a:r>
            <a:r>
              <a:rPr lang="tr-TR" dirty="0"/>
              <a:t> Kolonoskopi</a:t>
            </a:r>
            <a:endParaRPr lang="en-US" dirty="0"/>
          </a:p>
        </p:txBody>
      </p:sp>
      <p:sp>
        <p:nvSpPr>
          <p:cNvPr id="3" name="İçerik Yer Tutucusu 2">
            <a:extLst>
              <a:ext uri="{FF2B5EF4-FFF2-40B4-BE49-F238E27FC236}">
                <a16:creationId xmlns:a16="http://schemas.microsoft.com/office/drawing/2014/main" id="{39E8AB67-6510-8EA3-41DA-76CE6408F957}"/>
              </a:ext>
            </a:extLst>
          </p:cNvPr>
          <p:cNvSpPr>
            <a:spLocks noGrp="1"/>
          </p:cNvSpPr>
          <p:nvPr>
            <p:ph idx="1"/>
          </p:nvPr>
        </p:nvSpPr>
        <p:spPr/>
        <p:txBody>
          <a:bodyPr>
            <a:normAutofit/>
          </a:bodyPr>
          <a:lstStyle/>
          <a:p>
            <a:pPr algn="just"/>
            <a:r>
              <a:rPr lang="tr-TR" dirty="0">
                <a:latin typeface="Times New Roman" panose="02020603050405020304" pitchFamily="18" charset="0"/>
                <a:cs typeface="Times New Roman" panose="02020603050405020304" pitchFamily="18" charset="0"/>
              </a:rPr>
              <a:t>Alarm semptomlarının varlığı</a:t>
            </a:r>
          </a:p>
          <a:p>
            <a:pPr algn="just"/>
            <a:r>
              <a:rPr lang="tr-TR" dirty="0">
                <a:latin typeface="Times New Roman" panose="02020603050405020304" pitchFamily="18" charset="0"/>
                <a:cs typeface="Times New Roman" panose="02020603050405020304" pitchFamily="18" charset="0"/>
              </a:rPr>
              <a:t>Kolorektal kanser aile öyküsü</a:t>
            </a:r>
          </a:p>
          <a:p>
            <a:pPr algn="just"/>
            <a:r>
              <a:rPr lang="tr-TR" dirty="0">
                <a:latin typeface="Times New Roman" panose="02020603050405020304" pitchFamily="18" charset="0"/>
                <a:cs typeface="Times New Roman" panose="02020603050405020304" pitchFamily="18" charset="0"/>
              </a:rPr>
              <a:t>Kronik sulu ishal</a:t>
            </a:r>
          </a:p>
          <a:p>
            <a:pPr algn="just"/>
            <a:r>
              <a:rPr lang="tr-TR" dirty="0">
                <a:latin typeface="Times New Roman" panose="02020603050405020304" pitchFamily="18" charset="0"/>
                <a:cs typeface="Times New Roman" panose="02020603050405020304" pitchFamily="18" charset="0"/>
              </a:rPr>
              <a:t>&gt;6-10/gün dışkılama sıklığı ve/veya ampirik tedaviye yanıt vermeyen persistan ishal (50 yaş üzeri kadın hastalarda özellikle </a:t>
            </a:r>
            <a:r>
              <a:rPr lang="tr-TR" dirty="0" err="1">
                <a:latin typeface="Times New Roman" panose="02020603050405020304" pitchFamily="18" charset="0"/>
                <a:cs typeface="Times New Roman" panose="02020603050405020304" pitchFamily="18" charset="0"/>
              </a:rPr>
              <a:t>mikroskopik</a:t>
            </a:r>
            <a:r>
              <a:rPr lang="tr-TR" dirty="0">
                <a:latin typeface="Times New Roman" panose="02020603050405020304" pitchFamily="18" charset="0"/>
                <a:cs typeface="Times New Roman" panose="02020603050405020304" pitchFamily="18" charset="0"/>
              </a:rPr>
              <a:t> kolit değerlendirilmelidir)</a:t>
            </a:r>
          </a:p>
        </p:txBody>
      </p:sp>
    </p:spTree>
    <p:extLst>
      <p:ext uri="{BB962C8B-B14F-4D97-AF65-F5344CB8AC3E}">
        <p14:creationId xmlns:p14="http://schemas.microsoft.com/office/powerpoint/2010/main" val="4206207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BF5061-1329-7CA3-A7F6-B1BC07ADFC58}"/>
              </a:ext>
            </a:extLst>
          </p:cNvPr>
          <p:cNvSpPr>
            <a:spLocks noGrp="1"/>
          </p:cNvSpPr>
          <p:nvPr>
            <p:ph type="title"/>
          </p:nvPr>
        </p:nvSpPr>
        <p:spPr/>
        <p:txBody>
          <a:bodyPr/>
          <a:lstStyle/>
          <a:p>
            <a:r>
              <a:rPr lang="tr-TR" dirty="0"/>
              <a:t>Kolonoskopi</a:t>
            </a:r>
            <a:endParaRPr lang="en-US" dirty="0"/>
          </a:p>
        </p:txBody>
      </p:sp>
      <p:pic>
        <p:nvPicPr>
          <p:cNvPr id="4" name="İçerik Yer Tutucusu 4">
            <a:extLst>
              <a:ext uri="{FF2B5EF4-FFF2-40B4-BE49-F238E27FC236}">
                <a16:creationId xmlns:a16="http://schemas.microsoft.com/office/drawing/2014/main" id="{20BE5C54-85D6-6351-FD1D-3AD8136C752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86034" y="2286000"/>
            <a:ext cx="4572332" cy="3581400"/>
          </a:xfrm>
        </p:spPr>
      </p:pic>
    </p:spTree>
    <p:extLst>
      <p:ext uri="{BB962C8B-B14F-4D97-AF65-F5344CB8AC3E}">
        <p14:creationId xmlns:p14="http://schemas.microsoft.com/office/powerpoint/2010/main" val="2646372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5E576E6-4092-FE43-1682-30BDC1079115}"/>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3CC6BE7B-910B-EC32-B23B-40FA78AC37E9}"/>
              </a:ext>
            </a:extLst>
          </p:cNvPr>
          <p:cNvSpPr>
            <a:spLocks noGrp="1"/>
          </p:cNvSpPr>
          <p:nvPr>
            <p:ph idx="1"/>
          </p:nvPr>
        </p:nvSpPr>
        <p:spPr/>
        <p:txBody>
          <a:bodyPr/>
          <a:lstStyle/>
          <a:p>
            <a:pPr marL="0" indent="0" algn="just">
              <a:lnSpc>
                <a:spcPct val="100000"/>
              </a:lnSpc>
              <a:buNone/>
            </a:pPr>
            <a:r>
              <a:rPr lang="tr-TR" dirty="0">
                <a:latin typeface="Times New Roman" panose="02020603050405020304" pitchFamily="18" charset="0"/>
                <a:cs typeface="Times New Roman" panose="02020603050405020304" pitchFamily="18" charset="0"/>
              </a:rPr>
              <a:t>28 yaşında kadın hasta</a:t>
            </a:r>
          </a:p>
          <a:p>
            <a:pPr marL="0" indent="0" algn="just">
              <a:lnSpc>
                <a:spcPct val="100000"/>
              </a:lnSpc>
              <a:buNone/>
            </a:pPr>
            <a:r>
              <a:rPr lang="tr-TR" dirty="0">
                <a:latin typeface="Times New Roman" panose="02020603050405020304" pitchFamily="18" charset="0"/>
                <a:cs typeface="Times New Roman" panose="02020603050405020304" pitchFamily="18" charset="0"/>
              </a:rPr>
              <a:t>Şikayeti: Karın ağrısı, şişkinlik, ishal ve kabızlık</a:t>
            </a:r>
          </a:p>
          <a:p>
            <a:pPr marL="0" indent="0" algn="just">
              <a:lnSpc>
                <a:spcPct val="100000"/>
              </a:lnSpc>
              <a:buNone/>
            </a:pPr>
            <a:r>
              <a:rPr lang="tr-TR" dirty="0">
                <a:latin typeface="Times New Roman" panose="02020603050405020304" pitchFamily="18" charset="0"/>
                <a:cs typeface="Times New Roman" panose="02020603050405020304" pitchFamily="18" charset="0"/>
              </a:rPr>
              <a:t>Hikayesi: 2 yıldır, kimi zamanlarda daha yoğun olmak üzere bu şikayetleri yaşarmış. İshal dönemleri daha uzun olmakla beraber bazı dönemlerde kabızlık da yaşarmış. Karın ağrısı dışkılama ile ilişkili olup çoğu zaman ağrısı rahatlarken bazı dönemlerde de artarmış. Gece ishali yokmuş. </a:t>
            </a:r>
          </a:p>
          <a:p>
            <a:pPr marL="0" indent="0">
              <a:buNone/>
            </a:pPr>
            <a:endParaRPr lang="tr-TR" dirty="0"/>
          </a:p>
          <a:p>
            <a:pPr marL="0" indent="0">
              <a:buNone/>
            </a:pPr>
            <a:endParaRPr lang="en-US" dirty="0"/>
          </a:p>
        </p:txBody>
      </p:sp>
    </p:spTree>
    <p:extLst>
      <p:ext uri="{BB962C8B-B14F-4D97-AF65-F5344CB8AC3E}">
        <p14:creationId xmlns:p14="http://schemas.microsoft.com/office/powerpoint/2010/main" val="1321452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7CBCAC-3AB7-1194-72FD-6F6542050C8E}"/>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A28CA52A-EDD8-F9D6-93FA-406421421B1A}"/>
              </a:ext>
            </a:extLst>
          </p:cNvPr>
          <p:cNvSpPr>
            <a:spLocks noGrp="1"/>
          </p:cNvSpPr>
          <p:nvPr>
            <p:ph idx="1"/>
          </p:nvPr>
        </p:nvSpPr>
        <p:spPr/>
        <p:txBody>
          <a:bodyPr/>
          <a:lstStyle/>
          <a:p>
            <a:pPr marL="0" indent="0">
              <a:buNone/>
            </a:pPr>
            <a:r>
              <a:rPr lang="tr-TR" dirty="0">
                <a:latin typeface="Times New Roman" panose="02020603050405020304" pitchFamily="18" charset="0"/>
                <a:cs typeface="Times New Roman" panose="02020603050405020304" pitchFamily="18" charset="0"/>
              </a:rPr>
              <a:t>Kilo kaybı, iştahsızlık şikayeti yok.</a:t>
            </a:r>
          </a:p>
          <a:p>
            <a:pPr marL="0" indent="0">
              <a:buNone/>
            </a:pPr>
            <a:r>
              <a:rPr lang="tr-TR" dirty="0">
                <a:latin typeface="Times New Roman" panose="02020603050405020304" pitchFamily="18" charset="0"/>
                <a:cs typeface="Times New Roman" panose="02020603050405020304" pitchFamily="18" charset="0"/>
              </a:rPr>
              <a:t>Bilinen başka bir hastalık /ameliyat öyküsü yok.</a:t>
            </a:r>
          </a:p>
          <a:p>
            <a:pPr marL="0" indent="0">
              <a:buNone/>
            </a:pPr>
            <a:r>
              <a:rPr lang="tr-TR" dirty="0">
                <a:latin typeface="Times New Roman" panose="02020603050405020304" pitchFamily="18" charset="0"/>
                <a:cs typeface="Times New Roman" panose="02020603050405020304" pitchFamily="18" charset="0"/>
              </a:rPr>
              <a:t>Ailede mide-barsak malignite öyküsü yok.</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Yüksek anksiyete seviyesi mevcut.</a:t>
            </a:r>
          </a:p>
        </p:txBody>
      </p:sp>
    </p:spTree>
    <p:extLst>
      <p:ext uri="{BB962C8B-B14F-4D97-AF65-F5344CB8AC3E}">
        <p14:creationId xmlns:p14="http://schemas.microsoft.com/office/powerpoint/2010/main" val="456585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B14425-EB85-6F7F-37B7-7CAC0B900D18}"/>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3BA79732-836D-EAA1-4CFB-11375AFBE8D7}"/>
              </a:ext>
            </a:extLst>
          </p:cNvPr>
          <p:cNvSpPr>
            <a:spLocks noGrp="1"/>
          </p:cNvSpPr>
          <p:nvPr>
            <p:ph idx="1"/>
          </p:nvPr>
        </p:nvSpPr>
        <p:spPr/>
        <p:txBody>
          <a:bodyPr>
            <a:normAutofit fontScale="92500" lnSpcReduction="20000"/>
          </a:bodyPr>
          <a:lstStyle/>
          <a:p>
            <a:pPr marL="0" indent="0" algn="just">
              <a:buNone/>
            </a:pPr>
            <a:r>
              <a:rPr lang="tr-TR" sz="2200" dirty="0">
                <a:latin typeface="Times New Roman" panose="02020603050405020304" pitchFamily="18" charset="0"/>
                <a:cs typeface="Times New Roman" panose="02020603050405020304" pitchFamily="18" charset="0"/>
              </a:rPr>
              <a:t>Şikayetlerinden dolayı farklı bölümlere (iç hastalıkları, genel cerrahi) doktorlara başvurusu mevcut. </a:t>
            </a:r>
          </a:p>
          <a:p>
            <a:pPr marL="0" indent="0" algn="just">
              <a:buNone/>
            </a:pPr>
            <a:endParaRPr lang="tr-TR" sz="2200" dirty="0">
              <a:latin typeface="Times New Roman" panose="02020603050405020304" pitchFamily="18" charset="0"/>
              <a:cs typeface="Times New Roman" panose="02020603050405020304" pitchFamily="18" charset="0"/>
            </a:endParaRPr>
          </a:p>
          <a:p>
            <a:pPr marL="0" indent="0" algn="just">
              <a:buNone/>
            </a:pPr>
            <a:r>
              <a:rPr lang="tr-TR" sz="2200" dirty="0">
                <a:latin typeface="Times New Roman" panose="02020603050405020304" pitchFamily="18" charset="0"/>
                <a:cs typeface="Times New Roman" panose="02020603050405020304" pitchFamily="18" charset="0"/>
              </a:rPr>
              <a:t>6 ay önce yapılan endoskopik incelemeler:</a:t>
            </a:r>
          </a:p>
          <a:p>
            <a:pPr marL="0" indent="0" algn="just">
              <a:buNone/>
            </a:pPr>
            <a:r>
              <a:rPr lang="tr-TR" sz="2200" dirty="0" err="1">
                <a:latin typeface="Times New Roman" panose="02020603050405020304" pitchFamily="18" charset="0"/>
                <a:cs typeface="Times New Roman" panose="02020603050405020304" pitchFamily="18" charset="0"/>
              </a:rPr>
              <a:t>Özofagogastroduodenoskopi</a:t>
            </a:r>
            <a:r>
              <a:rPr lang="tr-TR" sz="2200" dirty="0">
                <a:latin typeface="Times New Roman" panose="02020603050405020304" pitchFamily="18" charset="0"/>
                <a:cs typeface="Times New Roman" panose="02020603050405020304" pitchFamily="18" charset="0"/>
              </a:rPr>
              <a:t>: </a:t>
            </a:r>
            <a:r>
              <a:rPr lang="tr-TR" sz="2200" dirty="0" err="1">
                <a:latin typeface="Times New Roman" panose="02020603050405020304" pitchFamily="18" charset="0"/>
                <a:cs typeface="Times New Roman" panose="02020603050405020304" pitchFamily="18" charset="0"/>
              </a:rPr>
              <a:t>Eritematöz</a:t>
            </a:r>
            <a:r>
              <a:rPr lang="tr-TR" sz="2200" dirty="0">
                <a:latin typeface="Times New Roman" panose="02020603050405020304" pitchFamily="18" charset="0"/>
                <a:cs typeface="Times New Roman" panose="02020603050405020304" pitchFamily="18" charset="0"/>
              </a:rPr>
              <a:t> Gastrit ? (Mide patolojisi: Minimal inflamasyon, H. </a:t>
            </a:r>
            <a:r>
              <a:rPr lang="tr-TR" sz="2200" dirty="0" err="1">
                <a:latin typeface="Times New Roman" panose="02020603050405020304" pitchFamily="18" charset="0"/>
                <a:cs typeface="Times New Roman" panose="02020603050405020304" pitchFamily="18" charset="0"/>
              </a:rPr>
              <a:t>Pylori</a:t>
            </a:r>
            <a:r>
              <a:rPr lang="tr-TR" sz="2200" dirty="0">
                <a:latin typeface="Times New Roman" panose="02020603050405020304" pitchFamily="18" charset="0"/>
                <a:cs typeface="Times New Roman" panose="02020603050405020304" pitchFamily="18" charset="0"/>
              </a:rPr>
              <a:t> negatif)</a:t>
            </a:r>
          </a:p>
          <a:p>
            <a:pPr marL="0" indent="0" algn="just">
              <a:buNone/>
            </a:pPr>
            <a:r>
              <a:rPr lang="tr-TR" sz="2200" dirty="0">
                <a:latin typeface="Times New Roman" panose="02020603050405020304" pitchFamily="18" charset="0"/>
                <a:cs typeface="Times New Roman" panose="02020603050405020304" pitchFamily="18" charset="0"/>
              </a:rPr>
              <a:t>Kolonoskopi: Normal. </a:t>
            </a:r>
            <a:endParaRPr lang="en-US" sz="2200" dirty="0">
              <a:latin typeface="Times New Roman" panose="02020603050405020304" pitchFamily="18" charset="0"/>
              <a:cs typeface="Times New Roman" panose="02020603050405020304" pitchFamily="18" charset="0"/>
            </a:endParaRPr>
          </a:p>
          <a:p>
            <a:pPr marL="0" indent="0" algn="just">
              <a:buNone/>
            </a:pPr>
            <a:endParaRPr lang="tr-TR" sz="2200" dirty="0">
              <a:latin typeface="Times New Roman" panose="02020603050405020304" pitchFamily="18" charset="0"/>
              <a:cs typeface="Times New Roman" panose="02020603050405020304" pitchFamily="18" charset="0"/>
            </a:endParaRPr>
          </a:p>
          <a:p>
            <a:pPr marL="0" indent="0" algn="just">
              <a:buNone/>
            </a:pPr>
            <a:r>
              <a:rPr lang="tr-TR" sz="2200" dirty="0">
                <a:latin typeface="Times New Roman" panose="02020603050405020304" pitchFamily="18" charset="0"/>
                <a:cs typeface="Times New Roman" panose="02020603050405020304" pitchFamily="18" charset="0"/>
              </a:rPr>
              <a:t>İlk verilen ilaçlar </a:t>
            </a:r>
            <a:r>
              <a:rPr lang="tr-TR" sz="2200" dirty="0" err="1">
                <a:latin typeface="Times New Roman" panose="02020603050405020304" pitchFamily="18" charset="0"/>
                <a:cs typeface="Times New Roman" panose="02020603050405020304" pitchFamily="18" charset="0"/>
              </a:rPr>
              <a:t>antispasmotik</a:t>
            </a:r>
            <a:r>
              <a:rPr lang="tr-TR" sz="2200" dirty="0">
                <a:latin typeface="Times New Roman" panose="02020603050405020304" pitchFamily="18" charset="0"/>
                <a:cs typeface="Times New Roman" panose="02020603050405020304" pitchFamily="18" charset="0"/>
              </a:rPr>
              <a:t> grubu ilaçlar. Bu grup ilaçlardan, etken maddesi farklı 3 tanesini, en az 1 ay olmak üzere farklı sürelerde kullandığı halde şikayetleri devam etmiş. </a:t>
            </a:r>
            <a:r>
              <a:rPr lang="tr-TR" sz="2200" dirty="0" err="1">
                <a:latin typeface="Times New Roman" panose="02020603050405020304" pitchFamily="18" charset="0"/>
                <a:cs typeface="Times New Roman" panose="02020603050405020304" pitchFamily="18" charset="0"/>
              </a:rPr>
              <a:t>Rifaksimin</a:t>
            </a:r>
            <a:r>
              <a:rPr lang="tr-TR" sz="2200" dirty="0">
                <a:latin typeface="Times New Roman" panose="02020603050405020304" pitchFamily="18" charset="0"/>
                <a:cs typeface="Times New Roman" panose="02020603050405020304" pitchFamily="18" charset="0"/>
              </a:rPr>
              <a:t> kullanımı da mevcut.</a:t>
            </a:r>
          </a:p>
          <a:p>
            <a:pPr marL="0" indent="0">
              <a:buNone/>
            </a:pPr>
            <a:endParaRPr lang="en-US" dirty="0"/>
          </a:p>
        </p:txBody>
      </p:sp>
    </p:spTree>
    <p:extLst>
      <p:ext uri="{BB962C8B-B14F-4D97-AF65-F5344CB8AC3E}">
        <p14:creationId xmlns:p14="http://schemas.microsoft.com/office/powerpoint/2010/main" val="1936175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80F4B6-062B-B9A7-521F-BFDAC7396B19}"/>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FFB24316-8D2B-479A-DF2B-F7B419749C5F}"/>
              </a:ext>
            </a:extLst>
          </p:cNvPr>
          <p:cNvSpPr>
            <a:spLocks noGrp="1"/>
          </p:cNvSpPr>
          <p:nvPr>
            <p:ph idx="1"/>
          </p:nvPr>
        </p:nvSpPr>
        <p:spPr/>
        <p:txBody>
          <a:bodyPr/>
          <a:lstStyle/>
          <a:p>
            <a:pPr marL="0" indent="0">
              <a:buNone/>
            </a:pPr>
            <a:r>
              <a:rPr lang="tr-TR" dirty="0"/>
              <a:t>Hemoglobin: 11,5 g/</a:t>
            </a:r>
            <a:r>
              <a:rPr lang="tr-TR" dirty="0" err="1"/>
              <a:t>dL</a:t>
            </a:r>
            <a:r>
              <a:rPr lang="tr-TR" dirty="0"/>
              <a:t>(MCV:75), Lökosit: 7480, Platelet: 350,000</a:t>
            </a:r>
          </a:p>
          <a:p>
            <a:pPr marL="0" indent="0">
              <a:buNone/>
            </a:pPr>
            <a:endParaRPr lang="tr-TR" dirty="0"/>
          </a:p>
          <a:p>
            <a:pPr marL="0" indent="0">
              <a:buNone/>
            </a:pPr>
            <a:r>
              <a:rPr lang="tr-TR" dirty="0"/>
              <a:t>ALT: 19 U/L, AST: 8, GGT: 10 U/L, ALP: 46 U/L, Total Bilirubin:0,3 mg/dl</a:t>
            </a:r>
          </a:p>
          <a:p>
            <a:pPr marL="0" indent="0">
              <a:buNone/>
            </a:pPr>
            <a:r>
              <a:rPr lang="tr-TR" dirty="0"/>
              <a:t>Total protein:  6,6 g/</a:t>
            </a:r>
            <a:r>
              <a:rPr lang="tr-TR" dirty="0" err="1"/>
              <a:t>dL</a:t>
            </a:r>
            <a:r>
              <a:rPr lang="tr-TR" dirty="0"/>
              <a:t>,  </a:t>
            </a:r>
            <a:r>
              <a:rPr lang="tr-TR" dirty="0" err="1"/>
              <a:t>Albumin</a:t>
            </a:r>
            <a:r>
              <a:rPr lang="tr-TR" dirty="0"/>
              <a:t>: 2,8 </a:t>
            </a:r>
            <a:r>
              <a:rPr lang="tr-TR" dirty="0" err="1"/>
              <a:t>gr</a:t>
            </a:r>
            <a:r>
              <a:rPr lang="tr-TR" dirty="0"/>
              <a:t>/dl</a:t>
            </a:r>
          </a:p>
          <a:p>
            <a:pPr marL="0" indent="0">
              <a:buNone/>
            </a:pPr>
            <a:endParaRPr lang="tr-TR" b="1" dirty="0"/>
          </a:p>
          <a:p>
            <a:pPr marL="0" indent="0">
              <a:buNone/>
            </a:pPr>
            <a:r>
              <a:rPr lang="tr-TR" dirty="0" err="1"/>
              <a:t>Ferritin</a:t>
            </a:r>
            <a:r>
              <a:rPr lang="tr-TR" dirty="0"/>
              <a:t>: 25 ml/ng         B12:     334 </a:t>
            </a:r>
            <a:r>
              <a:rPr lang="tr-TR" dirty="0" err="1"/>
              <a:t>pg</a:t>
            </a:r>
            <a:r>
              <a:rPr lang="tr-TR" dirty="0"/>
              <a:t>/</a:t>
            </a:r>
            <a:r>
              <a:rPr lang="tr-TR" dirty="0" err="1"/>
              <a:t>mL</a:t>
            </a:r>
            <a:r>
              <a:rPr lang="tr-TR" dirty="0"/>
              <a:t>              </a:t>
            </a:r>
            <a:endParaRPr lang="en-US" dirty="0"/>
          </a:p>
        </p:txBody>
      </p:sp>
    </p:spTree>
    <p:extLst>
      <p:ext uri="{BB962C8B-B14F-4D97-AF65-F5344CB8AC3E}">
        <p14:creationId xmlns:p14="http://schemas.microsoft.com/office/powerpoint/2010/main" val="9889507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80B0064-8C77-573D-7C30-5F648B337344}"/>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DF12FB28-F743-E32C-AE7E-924D3FB103B8}"/>
              </a:ext>
            </a:extLst>
          </p:cNvPr>
          <p:cNvSpPr>
            <a:spLocks noGrp="1"/>
          </p:cNvSpPr>
          <p:nvPr>
            <p:ph idx="1"/>
          </p:nvPr>
        </p:nvSpPr>
        <p:spPr/>
        <p:txBody>
          <a:bodyPr/>
          <a:lstStyle/>
          <a:p>
            <a:pPr marL="0" indent="0">
              <a:buNone/>
            </a:pPr>
            <a:r>
              <a:rPr lang="tr-TR" dirty="0">
                <a:latin typeface="Times New Roman" panose="02020603050405020304" pitchFamily="18" charset="0"/>
                <a:cs typeface="Times New Roman" panose="02020603050405020304" pitchFamily="18" charset="0"/>
              </a:rPr>
              <a:t>Tanı: </a:t>
            </a:r>
            <a:r>
              <a:rPr lang="tr-TR" dirty="0" err="1">
                <a:latin typeface="Times New Roman" panose="02020603050405020304" pitchFamily="18" charset="0"/>
                <a:cs typeface="Times New Roman" panose="02020603050405020304" pitchFamily="18" charset="0"/>
              </a:rPr>
              <a:t>Miks</a:t>
            </a:r>
            <a:r>
              <a:rPr lang="tr-TR" dirty="0">
                <a:latin typeface="Times New Roman" panose="02020603050405020304" pitchFamily="18" charset="0"/>
                <a:cs typeface="Times New Roman" panose="02020603050405020304" pitchFamily="18" charset="0"/>
              </a:rPr>
              <a:t> Tip IBS</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Tedavi: İlk basamak tedavisi başarısız</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İkinci Basamak Tedavisi: </a:t>
            </a:r>
            <a:r>
              <a:rPr lang="tr-TR" dirty="0" err="1">
                <a:latin typeface="Times New Roman" panose="02020603050405020304" pitchFamily="18" charset="0"/>
                <a:cs typeface="Times New Roman" panose="02020603050405020304" pitchFamily="18" charset="0"/>
              </a:rPr>
              <a:t>Amitriptilin</a:t>
            </a:r>
            <a:r>
              <a:rPr lang="tr-TR" dirty="0">
                <a:latin typeface="Times New Roman" panose="02020603050405020304" pitchFamily="18" charset="0"/>
                <a:cs typeface="Times New Roman" panose="02020603050405020304" pitchFamily="18" charset="0"/>
              </a:rPr>
              <a:t> 10 mg/gün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9086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wipe(down)">
                                      <p:cBhvr>
                                        <p:cTn id="43" dur="580">
                                          <p:stCondLst>
                                            <p:cond delay="0"/>
                                          </p:stCondLst>
                                        </p:cTn>
                                        <p:tgtEl>
                                          <p:spTgt spid="3">
                                            <p:txEl>
                                              <p:pRg st="4" end="4"/>
                                            </p:txEl>
                                          </p:spTgt>
                                        </p:tgtEl>
                                      </p:cBhvr>
                                    </p:animEffect>
                                    <p:anim calcmode="lin" valueType="num">
                                      <p:cBhvr>
                                        <p:cTn id="4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4" end="4"/>
                                            </p:txEl>
                                          </p:spTgt>
                                        </p:tgtEl>
                                      </p:cBhvr>
                                      <p:to x="100000" y="60000"/>
                                    </p:animScale>
                                    <p:animScale>
                                      <p:cBhvr>
                                        <p:cTn id="50" dur="166" decel="50000">
                                          <p:stCondLst>
                                            <p:cond delay="676"/>
                                          </p:stCondLst>
                                        </p:cTn>
                                        <p:tgtEl>
                                          <p:spTgt spid="3">
                                            <p:txEl>
                                              <p:pRg st="4" end="4"/>
                                            </p:txEl>
                                          </p:spTgt>
                                        </p:tgtEl>
                                      </p:cBhvr>
                                      <p:to x="100000" y="100000"/>
                                    </p:animScale>
                                    <p:animScale>
                                      <p:cBhvr>
                                        <p:cTn id="51" dur="26">
                                          <p:stCondLst>
                                            <p:cond delay="1312"/>
                                          </p:stCondLst>
                                        </p:cTn>
                                        <p:tgtEl>
                                          <p:spTgt spid="3">
                                            <p:txEl>
                                              <p:pRg st="4" end="4"/>
                                            </p:txEl>
                                          </p:spTgt>
                                        </p:tgtEl>
                                      </p:cBhvr>
                                      <p:to x="100000" y="80000"/>
                                    </p:animScale>
                                    <p:animScale>
                                      <p:cBhvr>
                                        <p:cTn id="52" dur="166" decel="50000">
                                          <p:stCondLst>
                                            <p:cond delay="1338"/>
                                          </p:stCondLst>
                                        </p:cTn>
                                        <p:tgtEl>
                                          <p:spTgt spid="3">
                                            <p:txEl>
                                              <p:pRg st="4" end="4"/>
                                            </p:txEl>
                                          </p:spTgt>
                                        </p:tgtEl>
                                      </p:cBhvr>
                                      <p:to x="100000" y="100000"/>
                                    </p:animScale>
                                    <p:animScale>
                                      <p:cBhvr>
                                        <p:cTn id="53" dur="26">
                                          <p:stCondLst>
                                            <p:cond delay="1642"/>
                                          </p:stCondLst>
                                        </p:cTn>
                                        <p:tgtEl>
                                          <p:spTgt spid="3">
                                            <p:txEl>
                                              <p:pRg st="4" end="4"/>
                                            </p:txEl>
                                          </p:spTgt>
                                        </p:tgtEl>
                                      </p:cBhvr>
                                      <p:to x="100000" y="90000"/>
                                    </p:animScale>
                                    <p:animScale>
                                      <p:cBhvr>
                                        <p:cTn id="54" dur="166" decel="50000">
                                          <p:stCondLst>
                                            <p:cond delay="1668"/>
                                          </p:stCondLst>
                                        </p:cTn>
                                        <p:tgtEl>
                                          <p:spTgt spid="3">
                                            <p:txEl>
                                              <p:pRg st="4" end="4"/>
                                            </p:txEl>
                                          </p:spTgt>
                                        </p:tgtEl>
                                      </p:cBhvr>
                                      <p:to x="100000" y="100000"/>
                                    </p:animScale>
                                    <p:animScale>
                                      <p:cBhvr>
                                        <p:cTn id="55" dur="26">
                                          <p:stCondLst>
                                            <p:cond delay="1808"/>
                                          </p:stCondLst>
                                        </p:cTn>
                                        <p:tgtEl>
                                          <p:spTgt spid="3">
                                            <p:txEl>
                                              <p:pRg st="4" end="4"/>
                                            </p:txEl>
                                          </p:spTgt>
                                        </p:tgtEl>
                                      </p:cBhvr>
                                      <p:to x="100000" y="95000"/>
                                    </p:animScale>
                                    <p:animScale>
                                      <p:cBhvr>
                                        <p:cTn id="56"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07DB4F-0AA6-4252-A9B7-355F9F03F3A4}"/>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81687DA8-D31C-B2DE-D172-924216C347A9}"/>
              </a:ext>
            </a:extLst>
          </p:cNvPr>
          <p:cNvSpPr>
            <a:spLocks noGrp="1"/>
          </p:cNvSpPr>
          <p:nvPr>
            <p:ph idx="1"/>
          </p:nvPr>
        </p:nvSpPr>
        <p:spPr/>
        <p:txBody>
          <a:bodyPr/>
          <a:lstStyle/>
          <a:p>
            <a:pPr marL="0" indent="0">
              <a:buNone/>
            </a:pPr>
            <a:r>
              <a:rPr lang="tr-TR" dirty="0">
                <a:latin typeface="Times New Roman" panose="02020603050405020304" pitchFamily="18" charset="0"/>
                <a:cs typeface="Times New Roman" panose="02020603050405020304" pitchFamily="18" charset="0"/>
              </a:rPr>
              <a:t>Hastamız </a:t>
            </a:r>
            <a:r>
              <a:rPr lang="tr-TR" dirty="0" err="1">
                <a:latin typeface="Times New Roman" panose="02020603050405020304" pitchFamily="18" charset="0"/>
                <a:cs typeface="Times New Roman" panose="02020603050405020304" pitchFamily="18" charset="0"/>
              </a:rPr>
              <a:t>amitriptilin</a:t>
            </a:r>
            <a:r>
              <a:rPr lang="tr-TR" dirty="0">
                <a:latin typeface="Times New Roman" panose="02020603050405020304" pitchFamily="18" charset="0"/>
                <a:cs typeface="Times New Roman" panose="02020603050405020304" pitchFamily="18" charset="0"/>
              </a:rPr>
              <a:t> tedavisine yaklaşık 2 ay kadar devam etti. </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Şikayetleri devam ediyor.</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err="1">
                <a:latin typeface="Times New Roman" panose="02020603050405020304" pitchFamily="18" charset="0"/>
                <a:cs typeface="Times New Roman" panose="02020603050405020304" pitchFamily="18" charset="0"/>
              </a:rPr>
              <a:t>İkinici</a:t>
            </a:r>
            <a:r>
              <a:rPr lang="tr-TR" dirty="0">
                <a:latin typeface="Times New Roman" panose="02020603050405020304" pitchFamily="18" charset="0"/>
                <a:cs typeface="Times New Roman" panose="02020603050405020304" pitchFamily="18" charset="0"/>
              </a:rPr>
              <a:t> basamak farklı bir tedavi?  </a:t>
            </a:r>
          </a:p>
          <a:p>
            <a:pPr marL="0" indent="0">
              <a:buNone/>
            </a:pPr>
            <a:r>
              <a:rPr lang="tr-TR" dirty="0">
                <a:latin typeface="Times New Roman" panose="02020603050405020304" pitchFamily="18" charset="0"/>
                <a:cs typeface="Times New Roman" panose="02020603050405020304" pitchFamily="18" charset="0"/>
              </a:rPr>
              <a:t>Tanıyı doğrulama?</a:t>
            </a:r>
          </a:p>
        </p:txBody>
      </p:sp>
    </p:spTree>
    <p:extLst>
      <p:ext uri="{BB962C8B-B14F-4D97-AF65-F5344CB8AC3E}">
        <p14:creationId xmlns:p14="http://schemas.microsoft.com/office/powerpoint/2010/main" val="332206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7584FB-90E8-67E5-76EB-86DD56272487}"/>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0BD997D6-CCFC-2B4F-533A-F23400B79D23}"/>
              </a:ext>
            </a:extLst>
          </p:cNvPr>
          <p:cNvSpPr>
            <a:spLocks noGrp="1"/>
          </p:cNvSpPr>
          <p:nvPr>
            <p:ph idx="1"/>
          </p:nvPr>
        </p:nvSpPr>
        <p:spPr>
          <a:xfrm>
            <a:off x="1371600" y="2286000"/>
            <a:ext cx="9601200" cy="4470400"/>
          </a:xfrm>
        </p:spPr>
        <p:txBody>
          <a:bodyPr/>
          <a:lstStyle/>
          <a:p>
            <a:pPr marL="0" indent="0">
              <a:buNone/>
            </a:pPr>
            <a:r>
              <a:rPr lang="tr-TR" dirty="0"/>
              <a:t>Hemoglobin: 11,5 g/</a:t>
            </a:r>
            <a:r>
              <a:rPr lang="tr-TR" dirty="0" err="1"/>
              <a:t>dL</a:t>
            </a:r>
            <a:r>
              <a:rPr lang="tr-TR" dirty="0"/>
              <a:t>, Lökosit: 7480, Platelet: 350,000</a:t>
            </a:r>
          </a:p>
          <a:p>
            <a:pPr marL="0" indent="0">
              <a:buNone/>
            </a:pPr>
            <a:endParaRPr lang="tr-TR" dirty="0"/>
          </a:p>
          <a:p>
            <a:pPr marL="0" indent="0">
              <a:buNone/>
            </a:pPr>
            <a:r>
              <a:rPr lang="tr-TR" dirty="0"/>
              <a:t>ALT: 19 U/L, AST: 8, GGT: 10 U/L, ALP: 46 U/L, Total Bilirubin:0,3 mg/dl</a:t>
            </a:r>
          </a:p>
          <a:p>
            <a:pPr marL="0" indent="0">
              <a:buNone/>
            </a:pPr>
            <a:r>
              <a:rPr lang="tr-TR" dirty="0"/>
              <a:t>Total protein:  6,6 g/</a:t>
            </a:r>
            <a:r>
              <a:rPr lang="tr-TR" dirty="0" err="1"/>
              <a:t>dL</a:t>
            </a:r>
            <a:r>
              <a:rPr lang="tr-TR" dirty="0"/>
              <a:t>,  </a:t>
            </a:r>
            <a:r>
              <a:rPr lang="tr-TR" b="1" u="sng" dirty="0" err="1"/>
              <a:t>Albumin</a:t>
            </a:r>
            <a:r>
              <a:rPr lang="tr-TR" b="1" u="sng" dirty="0"/>
              <a:t>: 2,8 </a:t>
            </a:r>
            <a:r>
              <a:rPr lang="tr-TR" b="1" u="sng" dirty="0" err="1"/>
              <a:t>gr</a:t>
            </a:r>
            <a:r>
              <a:rPr lang="tr-TR" b="1" u="sng" dirty="0"/>
              <a:t>/dl</a:t>
            </a:r>
          </a:p>
          <a:p>
            <a:pPr marL="0" indent="0">
              <a:buNone/>
            </a:pPr>
            <a:endParaRPr lang="tr-TR" b="1" dirty="0"/>
          </a:p>
          <a:p>
            <a:pPr marL="0" indent="0">
              <a:buNone/>
            </a:pPr>
            <a:r>
              <a:rPr lang="tr-TR" dirty="0" err="1"/>
              <a:t>Ferritin</a:t>
            </a:r>
            <a:r>
              <a:rPr lang="tr-TR" dirty="0"/>
              <a:t>: 25 ml/ng         B12:     334 </a:t>
            </a:r>
            <a:r>
              <a:rPr lang="tr-TR" dirty="0" err="1"/>
              <a:t>pg</a:t>
            </a:r>
            <a:r>
              <a:rPr lang="tr-TR" dirty="0"/>
              <a:t>/</a:t>
            </a:r>
            <a:r>
              <a:rPr lang="tr-TR" dirty="0" err="1"/>
              <a:t>mL</a:t>
            </a:r>
            <a:r>
              <a:rPr lang="tr-TR" dirty="0"/>
              <a:t>              </a:t>
            </a:r>
            <a:endParaRPr lang="en-US" dirty="0"/>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b="1" dirty="0">
                <a:latin typeface="Times New Roman" panose="02020603050405020304" pitchFamily="18" charset="0"/>
                <a:cs typeface="Times New Roman" panose="02020603050405020304" pitchFamily="18" charset="0"/>
              </a:rPr>
              <a:t>Doku </a:t>
            </a:r>
            <a:r>
              <a:rPr lang="tr-TR" b="1" dirty="0" err="1">
                <a:latin typeface="Times New Roman" panose="02020603050405020304" pitchFamily="18" charset="0"/>
                <a:cs typeface="Times New Roman" panose="02020603050405020304" pitchFamily="18" charset="0"/>
              </a:rPr>
              <a:t>transglutaminaz</a:t>
            </a:r>
            <a:r>
              <a:rPr lang="tr-TR" b="1" dirty="0">
                <a:latin typeface="Times New Roman" panose="02020603050405020304" pitchFamily="18" charset="0"/>
                <a:cs typeface="Times New Roman" panose="02020603050405020304" pitchFamily="18" charset="0"/>
              </a:rPr>
              <a:t> IgA: 78 U/ml</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991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ADCB64-FCB5-4059-39D4-F9C5B9E32355}"/>
              </a:ext>
            </a:extLst>
          </p:cNvPr>
          <p:cNvSpPr>
            <a:spLocks noGrp="1"/>
          </p:cNvSpPr>
          <p:nvPr>
            <p:ph type="title"/>
          </p:nvPr>
        </p:nvSpPr>
        <p:spPr/>
        <p:txBody>
          <a:bodyPr/>
          <a:lstStyle/>
          <a:p>
            <a:r>
              <a:rPr lang="tr-TR" dirty="0"/>
              <a:t>ÖGD</a:t>
            </a:r>
            <a:endParaRPr lang="en-US" dirty="0"/>
          </a:p>
        </p:txBody>
      </p:sp>
      <p:pic>
        <p:nvPicPr>
          <p:cNvPr id="5" name="İçerik Yer Tutucusu 4">
            <a:extLst>
              <a:ext uri="{FF2B5EF4-FFF2-40B4-BE49-F238E27FC236}">
                <a16:creationId xmlns:a16="http://schemas.microsoft.com/office/drawing/2014/main" id="{4B5D07B0-D1DC-B117-E9C9-373052152C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04391" y="2493986"/>
            <a:ext cx="3596952" cy="2877561"/>
          </a:xfrm>
        </p:spPr>
      </p:pic>
    </p:spTree>
    <p:extLst>
      <p:ext uri="{BB962C8B-B14F-4D97-AF65-F5344CB8AC3E}">
        <p14:creationId xmlns:p14="http://schemas.microsoft.com/office/powerpoint/2010/main" val="6038203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C502BF-74BE-3C5C-9524-118F58F01BFB}"/>
              </a:ext>
            </a:extLst>
          </p:cNvPr>
          <p:cNvSpPr>
            <a:spLocks noGrp="1"/>
          </p:cNvSpPr>
          <p:nvPr>
            <p:ph type="title"/>
          </p:nvPr>
        </p:nvSpPr>
        <p:spPr/>
        <p:txBody>
          <a:bodyPr/>
          <a:lstStyle/>
          <a:p>
            <a:r>
              <a:rPr lang="tr-TR" dirty="0"/>
              <a:t>IBS-Çölyak Hastalığı</a:t>
            </a:r>
            <a:endParaRPr lang="en-US" dirty="0"/>
          </a:p>
        </p:txBody>
      </p:sp>
      <p:sp>
        <p:nvSpPr>
          <p:cNvPr id="3" name="İçerik Yer Tutucusu 2">
            <a:extLst>
              <a:ext uri="{FF2B5EF4-FFF2-40B4-BE49-F238E27FC236}">
                <a16:creationId xmlns:a16="http://schemas.microsoft.com/office/drawing/2014/main" id="{B61A23BE-904C-F62A-F8B4-7370712340B7}"/>
              </a:ext>
            </a:extLst>
          </p:cNvPr>
          <p:cNvSpPr>
            <a:spLocks noGrp="1"/>
          </p:cNvSpPr>
          <p:nvPr>
            <p:ph idx="1"/>
          </p:nvPr>
        </p:nvSpPr>
        <p:spPr/>
        <p:txBody>
          <a:bodyPr/>
          <a:lstStyle/>
          <a:p>
            <a:pPr marL="0" indent="0">
              <a:buNone/>
            </a:pPr>
            <a:r>
              <a:rPr lang="tr-TR" dirty="0">
                <a:latin typeface="Times New Roman" panose="02020603050405020304" pitchFamily="18" charset="0"/>
                <a:cs typeface="Times New Roman" panose="02020603050405020304" pitchFamily="18" charset="0"/>
              </a:rPr>
              <a:t>Çölyak Hastalığına ait klinik bulgular sıklıkla IBS semptomları ile karışır. Bu nedenle IBS hastalarında Çölyak Hastalığı tanısı koymak daha zor olabilir.</a:t>
            </a:r>
          </a:p>
          <a:p>
            <a:pPr marL="0" indent="0">
              <a:buNone/>
            </a:pPr>
            <a:r>
              <a:rPr lang="tr-TR" dirty="0">
                <a:latin typeface="Times New Roman" panose="02020603050405020304" pitchFamily="18" charset="0"/>
                <a:cs typeface="Times New Roman" panose="02020603050405020304" pitchFamily="18" charset="0"/>
              </a:rPr>
              <a:t>Çölyak Hastalığı tanısı konulan hastaların yaklaşık %10 kadarına daha önce IBS tanısı konulduğu gözlenmiştir.</a:t>
            </a:r>
          </a:p>
          <a:p>
            <a:pPr marL="0" indent="0">
              <a:buNone/>
            </a:pPr>
            <a:r>
              <a:rPr lang="tr-TR" dirty="0">
                <a:latin typeface="Times New Roman" panose="02020603050405020304" pitchFamily="18" charset="0"/>
                <a:cs typeface="Times New Roman" panose="02020603050405020304" pitchFamily="18" charset="0"/>
              </a:rPr>
              <a:t>IBS semptomları olan hastalarda Çölyak Hastalığı prevalansı 4 kat fazladır.</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ACG 2021 IBS Kılavuzu: Diyare baskın IBS olan hastalarda çölyak </a:t>
            </a:r>
            <a:r>
              <a:rPr lang="tr-TR" dirty="0" err="1">
                <a:latin typeface="Times New Roman" panose="02020603050405020304" pitchFamily="18" charset="0"/>
                <a:cs typeface="Times New Roman" panose="02020603050405020304" pitchFamily="18" charset="0"/>
              </a:rPr>
              <a:t>serolojisi</a:t>
            </a:r>
            <a:r>
              <a:rPr lang="tr-TR" dirty="0">
                <a:latin typeface="Times New Roman" panose="02020603050405020304" pitchFamily="18" charset="0"/>
                <a:cs typeface="Times New Roman" panose="02020603050405020304" pitchFamily="18" charset="0"/>
              </a:rPr>
              <a:t> mutlaka çalışılmalıdır.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4106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A8009C-52B5-1BDD-2BDA-F940F45F3F26}"/>
              </a:ext>
            </a:extLst>
          </p:cNvPr>
          <p:cNvSpPr>
            <a:spLocks noGrp="1"/>
          </p:cNvSpPr>
          <p:nvPr>
            <p:ph type="title"/>
          </p:nvPr>
        </p:nvSpPr>
        <p:spPr/>
        <p:txBody>
          <a:bodyPr/>
          <a:lstStyle/>
          <a:p>
            <a:r>
              <a:rPr lang="tr-TR" dirty="0"/>
              <a:t>Çölyak Hastalığı</a:t>
            </a:r>
            <a:endParaRPr lang="en-US" dirty="0"/>
          </a:p>
        </p:txBody>
      </p:sp>
      <p:sp>
        <p:nvSpPr>
          <p:cNvPr id="3" name="İçerik Yer Tutucusu 2">
            <a:extLst>
              <a:ext uri="{FF2B5EF4-FFF2-40B4-BE49-F238E27FC236}">
                <a16:creationId xmlns:a16="http://schemas.microsoft.com/office/drawing/2014/main" id="{72E3F0E5-22DD-0266-36E5-DE6C1B6F398D}"/>
              </a:ext>
            </a:extLst>
          </p:cNvPr>
          <p:cNvSpPr>
            <a:spLocks noGrp="1"/>
          </p:cNvSpPr>
          <p:nvPr>
            <p:ph idx="1"/>
          </p:nvPr>
        </p:nvSpPr>
        <p:spPr>
          <a:xfrm>
            <a:off x="1371600" y="1422399"/>
            <a:ext cx="9601200" cy="4986867"/>
          </a:xfrm>
        </p:spPr>
        <p:txBody>
          <a:bodyPr>
            <a:normAutofit/>
          </a:bodyPr>
          <a:lstStyle/>
          <a:p>
            <a:pPr marL="0" indent="0">
              <a:buNone/>
            </a:pPr>
            <a:r>
              <a:rPr lang="tr-TR" sz="1800" dirty="0">
                <a:latin typeface="Times New Roman" panose="02020603050405020304" pitchFamily="18" charset="0"/>
                <a:cs typeface="Times New Roman" panose="02020603050405020304" pitchFamily="18" charset="0"/>
              </a:rPr>
              <a:t>Kronik malabsorbsiyonun en sık nedenlerinden biridir. </a:t>
            </a:r>
          </a:p>
          <a:p>
            <a:pPr marL="0" indent="0">
              <a:buNone/>
            </a:pPr>
            <a:r>
              <a:rPr lang="tr-TR" sz="1800" dirty="0">
                <a:latin typeface="Times New Roman" panose="02020603050405020304" pitchFamily="18" charset="0"/>
                <a:cs typeface="Times New Roman" panose="02020603050405020304" pitchFamily="18" charset="0"/>
              </a:rPr>
              <a:t>Kronik inflamasyon ince </a:t>
            </a:r>
            <a:r>
              <a:rPr lang="tr-TR" sz="1800" dirty="0" err="1">
                <a:latin typeface="Times New Roman" panose="02020603050405020304" pitchFamily="18" charset="0"/>
                <a:cs typeface="Times New Roman" panose="02020603050405020304" pitchFamily="18" charset="0"/>
              </a:rPr>
              <a:t>barsaklarda</a:t>
            </a:r>
            <a:r>
              <a:rPr lang="tr-TR" sz="1800" dirty="0">
                <a:latin typeface="Times New Roman" panose="02020603050405020304" pitchFamily="18" charset="0"/>
                <a:cs typeface="Times New Roman" panose="02020603050405020304" pitchFamily="18" charset="0"/>
              </a:rPr>
              <a:t> mukozal hasar yapar; bu durum sindirim enzimlerinde ve emilimi sağlayan </a:t>
            </a:r>
            <a:r>
              <a:rPr lang="tr-TR" sz="1800" dirty="0" err="1">
                <a:latin typeface="Times New Roman" panose="02020603050405020304" pitchFamily="18" charset="0"/>
                <a:cs typeface="Times New Roman" panose="02020603050405020304" pitchFamily="18" charset="0"/>
              </a:rPr>
              <a:t>villuslarda</a:t>
            </a:r>
            <a:r>
              <a:rPr lang="tr-TR" sz="1800" dirty="0">
                <a:latin typeface="Times New Roman" panose="02020603050405020304" pitchFamily="18" charset="0"/>
                <a:cs typeface="Times New Roman" panose="02020603050405020304" pitchFamily="18" charset="0"/>
              </a:rPr>
              <a:t> azalma ile sonuçlanır. </a:t>
            </a:r>
          </a:p>
          <a:p>
            <a:pPr marL="0" indent="0">
              <a:buNone/>
            </a:pPr>
            <a:r>
              <a:rPr lang="tr-TR" sz="1800" dirty="0">
                <a:latin typeface="Times New Roman" panose="02020603050405020304" pitchFamily="18" charset="0"/>
                <a:cs typeface="Times New Roman" panose="02020603050405020304" pitchFamily="18" charset="0"/>
              </a:rPr>
              <a:t>Çölyak Hastalığı kendini farklı şekillerde gösterebilir. </a:t>
            </a:r>
          </a:p>
          <a:p>
            <a:pPr marL="0" indent="0">
              <a:buNone/>
            </a:pPr>
            <a:r>
              <a:rPr lang="tr-TR" sz="1800" dirty="0">
                <a:latin typeface="Times New Roman" panose="02020603050405020304" pitchFamily="18" charset="0"/>
                <a:cs typeface="Times New Roman" panose="02020603050405020304" pitchFamily="18" charset="0"/>
              </a:rPr>
              <a:t>Genel popülasyona göre en az iki kat daha sık izlendiği durumlar şöyle </a:t>
            </a:r>
            <a:r>
              <a:rPr lang="tr-TR" sz="1800" dirty="0" err="1">
                <a:latin typeface="Times New Roman" panose="02020603050405020304" pitchFamily="18" charset="0"/>
                <a:cs typeface="Times New Roman" panose="02020603050405020304" pitchFamily="18" charset="0"/>
              </a:rPr>
              <a:t>sıralabilir</a:t>
            </a:r>
            <a:r>
              <a:rPr lang="tr-TR" sz="1800" dirty="0">
                <a:latin typeface="Times New Roman" panose="02020603050405020304" pitchFamily="18" charset="0"/>
                <a:cs typeface="Times New Roman" panose="02020603050405020304" pitchFamily="18" charset="0"/>
              </a:rPr>
              <a:t>: </a:t>
            </a:r>
          </a:p>
          <a:p>
            <a:r>
              <a:rPr lang="tr-TR" sz="1800" dirty="0">
                <a:latin typeface="Times New Roman" panose="02020603050405020304" pitchFamily="18" charset="0"/>
                <a:cs typeface="Times New Roman" panose="02020603050405020304" pitchFamily="18" charset="0"/>
              </a:rPr>
              <a:t>Semptomatik malabsorbsiyon</a:t>
            </a:r>
          </a:p>
          <a:p>
            <a:r>
              <a:rPr lang="tr-TR" sz="1800" dirty="0">
                <a:latin typeface="Times New Roman" panose="02020603050405020304" pitchFamily="18" charset="0"/>
                <a:cs typeface="Times New Roman" panose="02020603050405020304" pitchFamily="18" charset="0"/>
              </a:rPr>
              <a:t>Kilo kaybı ile beraber kronik ishal</a:t>
            </a:r>
          </a:p>
          <a:p>
            <a:r>
              <a:rPr lang="tr-TR" sz="1800" dirty="0" err="1">
                <a:latin typeface="Times New Roman" panose="02020603050405020304" pitchFamily="18" charset="0"/>
                <a:cs typeface="Times New Roman" panose="02020603050405020304" pitchFamily="18" charset="0"/>
              </a:rPr>
              <a:t>Dermatitis</a:t>
            </a:r>
            <a:r>
              <a:rPr lang="tr-TR" sz="1800" dirty="0">
                <a:latin typeface="Times New Roman" panose="02020603050405020304" pitchFamily="18" charset="0"/>
                <a:cs typeface="Times New Roman" panose="02020603050405020304" pitchFamily="18" charset="0"/>
              </a:rPr>
              <a:t> </a:t>
            </a:r>
            <a:r>
              <a:rPr lang="tr-TR" sz="1800" dirty="0" err="1">
                <a:latin typeface="Times New Roman" panose="02020603050405020304" pitchFamily="18" charset="0"/>
                <a:cs typeface="Times New Roman" panose="02020603050405020304" pitchFamily="18" charset="0"/>
              </a:rPr>
              <a:t>Herpetiformis</a:t>
            </a:r>
            <a:endParaRPr lang="tr-TR" sz="1800" dirty="0">
              <a:latin typeface="Times New Roman" panose="02020603050405020304" pitchFamily="18" charset="0"/>
              <a:cs typeface="Times New Roman" panose="02020603050405020304" pitchFamily="18" charset="0"/>
            </a:endParaRPr>
          </a:p>
          <a:p>
            <a:r>
              <a:rPr lang="tr-TR" sz="1800" dirty="0">
                <a:latin typeface="Times New Roman" panose="02020603050405020304" pitchFamily="18" charset="0"/>
                <a:cs typeface="Times New Roman" panose="02020603050405020304" pitchFamily="18" charset="0"/>
              </a:rPr>
              <a:t>Periferal Nöropati</a:t>
            </a:r>
          </a:p>
          <a:p>
            <a:r>
              <a:rPr lang="tr-TR" sz="1800" dirty="0" err="1">
                <a:latin typeface="Times New Roman" panose="02020603050405020304" pitchFamily="18" charset="0"/>
                <a:cs typeface="Times New Roman" panose="02020603050405020304" pitchFamily="18" charset="0"/>
              </a:rPr>
              <a:t>Down</a:t>
            </a:r>
            <a:r>
              <a:rPr lang="tr-TR" sz="1800" dirty="0">
                <a:latin typeface="Times New Roman" panose="02020603050405020304" pitchFamily="18" charset="0"/>
                <a:cs typeface="Times New Roman" panose="02020603050405020304" pitchFamily="18" charset="0"/>
              </a:rPr>
              <a:t>-Turner Sendromları</a:t>
            </a:r>
          </a:p>
          <a:p>
            <a:r>
              <a:rPr lang="tr-TR" sz="1800" b="1" dirty="0">
                <a:latin typeface="Times New Roman" panose="02020603050405020304" pitchFamily="18" charset="0"/>
                <a:cs typeface="Times New Roman" panose="02020603050405020304" pitchFamily="18" charset="0"/>
              </a:rPr>
              <a:t>IBS </a:t>
            </a:r>
          </a:p>
          <a:p>
            <a:pPr marL="0" indent="0" algn="r">
              <a:buNone/>
            </a:pPr>
            <a:r>
              <a:rPr lang="tr-TR" sz="1200" dirty="0">
                <a:latin typeface="Times New Roman" panose="02020603050405020304" pitchFamily="18" charset="0"/>
                <a:cs typeface="Times New Roman" panose="02020603050405020304" pitchFamily="18" charset="0"/>
              </a:rPr>
              <a:t>ACG </a:t>
            </a:r>
            <a:r>
              <a:rPr lang="tr-TR" sz="1200" dirty="0" err="1">
                <a:latin typeface="Times New Roman" panose="02020603050405020304" pitchFamily="18" charset="0"/>
                <a:cs typeface="Times New Roman" panose="02020603050405020304" pitchFamily="18" charset="0"/>
              </a:rPr>
              <a:t>Clinical</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Guidelines</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Diagnosis</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and</a:t>
            </a:r>
            <a:r>
              <a:rPr lang="tr-TR" sz="1200" dirty="0">
                <a:latin typeface="Times New Roman" panose="02020603050405020304" pitchFamily="18" charset="0"/>
                <a:cs typeface="Times New Roman" panose="02020603050405020304" pitchFamily="18" charset="0"/>
              </a:rPr>
              <a:t> Management of </a:t>
            </a:r>
            <a:r>
              <a:rPr lang="tr-TR" sz="1200" dirty="0" err="1">
                <a:latin typeface="Times New Roman" panose="02020603050405020304" pitchFamily="18" charset="0"/>
                <a:cs typeface="Times New Roman" panose="02020603050405020304" pitchFamily="18" charset="0"/>
              </a:rPr>
              <a:t>Celiac</a:t>
            </a:r>
            <a:r>
              <a:rPr lang="tr-TR" sz="1200" dirty="0">
                <a:latin typeface="Times New Roman" panose="02020603050405020304" pitchFamily="18" charset="0"/>
                <a:cs typeface="Times New Roman" panose="02020603050405020304" pitchFamily="18" charset="0"/>
              </a:rPr>
              <a:t> Disease,2013</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7509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143D2318-8128-14E4-7280-319265E1F0E4}"/>
              </a:ext>
            </a:extLst>
          </p:cNvPr>
          <p:cNvSpPr>
            <a:spLocks noGrp="1"/>
          </p:cNvSpPr>
          <p:nvPr>
            <p:ph type="title"/>
          </p:nvPr>
        </p:nvSpPr>
        <p:spPr>
          <a:xfrm>
            <a:off x="1794933" y="2209800"/>
            <a:ext cx="9601200" cy="1485900"/>
          </a:xfrm>
        </p:spPr>
        <p:txBody>
          <a:bodyPr/>
          <a:lstStyle/>
          <a:p>
            <a:r>
              <a:rPr lang="tr-TR" dirty="0"/>
              <a:t>Teşekkürler</a:t>
            </a:r>
            <a:endParaRPr lang="en-US" dirty="0"/>
          </a:p>
        </p:txBody>
      </p:sp>
    </p:spTree>
    <p:extLst>
      <p:ext uri="{BB962C8B-B14F-4D97-AF65-F5344CB8AC3E}">
        <p14:creationId xmlns:p14="http://schemas.microsoft.com/office/powerpoint/2010/main" val="478315910"/>
      </p:ext>
    </p:extLst>
  </p:cSld>
  <p:clrMapOvr>
    <a:masterClrMapping/>
  </p:clrMapOvr>
</p:sld>
</file>

<file path=ppt/theme/theme1.xml><?xml version="1.0" encoding="utf-8"?>
<a:theme xmlns:a="http://schemas.openxmlformats.org/drawingml/2006/main" name="Kırpma">
  <a:themeElements>
    <a:clrScheme name="Kırpma">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Kırpma">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ırpma">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TM10001105[[fn=Kırpma]]</Template>
  <TotalTime>562</TotalTime>
  <Words>2076</Words>
  <Application>Microsoft Office PowerPoint</Application>
  <PresentationFormat>Geniş ekran</PresentationFormat>
  <Paragraphs>259</Paragraphs>
  <Slides>43</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43</vt:i4>
      </vt:variant>
    </vt:vector>
  </HeadingPairs>
  <TitlesOfParts>
    <vt:vector size="54" baseType="lpstr">
      <vt:lpstr>AdvOT1ef757c0</vt:lpstr>
      <vt:lpstr>AdvOT1ef757c0+20</vt:lpstr>
      <vt:lpstr>AdvOT1ef757c0+fb</vt:lpstr>
      <vt:lpstr>AdvOT7d6df7ab.I</vt:lpstr>
      <vt:lpstr>Arial</vt:lpstr>
      <vt:lpstr>BlinkMacSystemFont</vt:lpstr>
      <vt:lpstr>Fira Sans</vt:lpstr>
      <vt:lpstr>Franklin Gothic Book</vt:lpstr>
      <vt:lpstr>Times New Roman</vt:lpstr>
      <vt:lpstr>Wingdings</vt:lpstr>
      <vt:lpstr>Kırpma</vt:lpstr>
      <vt:lpstr>Vakalarla İrritabl Barsak Sendromu</vt:lpstr>
      <vt:lpstr>PowerPoint Sunusu</vt:lpstr>
      <vt:lpstr>PowerPoint Sunusu</vt:lpstr>
      <vt:lpstr>PowerPoint Sunusu</vt:lpstr>
      <vt:lpstr>PowerPoint Sunusu</vt:lpstr>
      <vt:lpstr>ÖN TANI???</vt:lpstr>
      <vt:lpstr>İrritabl Barsak Sendromu</vt:lpstr>
      <vt:lpstr>Roma-IV Tanı Kriterleri</vt:lpstr>
      <vt:lpstr>Bristol Dışkı Form Skalası</vt:lpstr>
      <vt:lpstr>Roma-IV IBS Tipleri</vt:lpstr>
      <vt:lpstr>PowerPoint Sunusu</vt:lpstr>
      <vt:lpstr>IBS-Tedavi</vt:lpstr>
      <vt:lpstr>İshal Baskın IBS Tedavisi</vt:lpstr>
      <vt:lpstr>Antispazmotikler</vt:lpstr>
      <vt:lpstr>PowerPoint Sunusu</vt:lpstr>
      <vt:lpstr>Nane Yağı</vt:lpstr>
      <vt:lpstr>Loperamid</vt:lpstr>
      <vt:lpstr>İkinci Basamak Farmakolojik Tedavi Seçenekleri</vt:lpstr>
      <vt:lpstr>Antidepresanlar</vt:lpstr>
      <vt:lpstr>PowerPoint Sunusu</vt:lpstr>
      <vt:lpstr>PowerPoint Sunusu</vt:lpstr>
      <vt:lpstr>PowerPoint Sunusu</vt:lpstr>
      <vt:lpstr>Kolestiramin</vt:lpstr>
      <vt:lpstr>Serotonin Reseptör Antagonistleri</vt:lpstr>
      <vt:lpstr>PowerPoint Sunusu</vt:lpstr>
      <vt:lpstr>PowerPoint Sunusu</vt:lpstr>
      <vt:lpstr>Rifaksimin</vt:lpstr>
      <vt:lpstr>PowerPoint Sunusu</vt:lpstr>
      <vt:lpstr>PowerPoint Sunusu</vt:lpstr>
      <vt:lpstr>PowerPoint Sunusu</vt:lpstr>
      <vt:lpstr>IBS’de Kolonoskopi</vt:lpstr>
      <vt:lpstr>Kolonoskopi</vt:lpstr>
      <vt:lpstr>PowerPoint Sunusu</vt:lpstr>
      <vt:lpstr>PowerPoint Sunusu</vt:lpstr>
      <vt:lpstr>PowerPoint Sunusu</vt:lpstr>
      <vt:lpstr>PowerPoint Sunusu</vt:lpstr>
      <vt:lpstr>PowerPoint Sunusu</vt:lpstr>
      <vt:lpstr>PowerPoint Sunusu</vt:lpstr>
      <vt:lpstr>PowerPoint Sunusu</vt:lpstr>
      <vt:lpstr>ÖGD</vt:lpstr>
      <vt:lpstr>IBS-Çölyak Hastalığı</vt:lpstr>
      <vt:lpstr>Çölyak Hastalığı</vt:lpstr>
      <vt:lpstr>Teşekkürler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Vakalarla İrritabl Barsak Sendromu</dc:title>
  <dc:creator>Muhammet yener AKPINAR</dc:creator>
  <cp:lastModifiedBy>YASIN YENIYAYLA</cp:lastModifiedBy>
  <cp:revision>129</cp:revision>
  <dcterms:created xsi:type="dcterms:W3CDTF">2023-01-04T18:17:37Z</dcterms:created>
  <dcterms:modified xsi:type="dcterms:W3CDTF">2023-01-14T09:12:36Z</dcterms:modified>
</cp:coreProperties>
</file>