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1"/>
  </p:notesMasterIdLst>
  <p:sldIdLst>
    <p:sldId id="256" r:id="rId2"/>
    <p:sldId id="265" r:id="rId3"/>
    <p:sldId id="258" r:id="rId4"/>
    <p:sldId id="267" r:id="rId5"/>
    <p:sldId id="272" r:id="rId6"/>
    <p:sldId id="288" r:id="rId7"/>
    <p:sldId id="289" r:id="rId8"/>
    <p:sldId id="290" r:id="rId9"/>
    <p:sldId id="269" r:id="rId10"/>
    <p:sldId id="273" r:id="rId11"/>
    <p:sldId id="291" r:id="rId12"/>
    <p:sldId id="292" r:id="rId13"/>
    <p:sldId id="277" r:id="rId14"/>
    <p:sldId id="278" r:id="rId15"/>
    <p:sldId id="338" r:id="rId16"/>
    <p:sldId id="294" r:id="rId17"/>
    <p:sldId id="295" r:id="rId18"/>
    <p:sldId id="296" r:id="rId19"/>
    <p:sldId id="297" r:id="rId20"/>
    <p:sldId id="298" r:id="rId21"/>
    <p:sldId id="300" r:id="rId22"/>
    <p:sldId id="276" r:id="rId23"/>
    <p:sldId id="301" r:id="rId24"/>
    <p:sldId id="305" r:id="rId25"/>
    <p:sldId id="312" r:id="rId26"/>
    <p:sldId id="313" r:id="rId27"/>
    <p:sldId id="311" r:id="rId28"/>
    <p:sldId id="314" r:id="rId29"/>
    <p:sldId id="318" r:id="rId30"/>
    <p:sldId id="316" r:id="rId31"/>
    <p:sldId id="320" r:id="rId32"/>
    <p:sldId id="321" r:id="rId33"/>
    <p:sldId id="322" r:id="rId34"/>
    <p:sldId id="323" r:id="rId35"/>
    <p:sldId id="325" r:id="rId36"/>
    <p:sldId id="324" r:id="rId37"/>
    <p:sldId id="326" r:id="rId38"/>
    <p:sldId id="327" r:id="rId39"/>
    <p:sldId id="339" r:id="rId40"/>
    <p:sldId id="328" r:id="rId41"/>
    <p:sldId id="329" r:id="rId42"/>
    <p:sldId id="330" r:id="rId43"/>
    <p:sldId id="331" r:id="rId44"/>
    <p:sldId id="332" r:id="rId45"/>
    <p:sldId id="333" r:id="rId46"/>
    <p:sldId id="334" r:id="rId47"/>
    <p:sldId id="335" r:id="rId48"/>
    <p:sldId id="336" r:id="rId49"/>
    <p:sldId id="337" r:id="rId50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5B9B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144A07-2A8A-4E71-9863-963B0DF53C34}" type="datetimeFigureOut">
              <a:rPr lang="tr-TR" smtClean="0"/>
              <a:t>14.01.2023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ED03C2-0999-436E-A7B2-5BC6889989A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678607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07C4A75-2E20-4DDF-97E5-F3BEA96AC14D}" type="slidenum">
              <a:rPr lang="tr-TR"/>
              <a:pPr>
                <a:spcBef>
                  <a:spcPct val="0"/>
                </a:spcBef>
              </a:pPr>
              <a:t>16</a:t>
            </a:fld>
            <a:endParaRPr lang="tr-TR"/>
          </a:p>
        </p:txBody>
      </p:sp>
      <p:sp>
        <p:nvSpPr>
          <p:cNvPr id="34819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4820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tr-TR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21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44759CD5-F9BF-4E84-9BD1-BBD14D6747AB}" type="slidenum">
              <a:rPr lang="tr-TR">
                <a:latin typeface="Tahoma" panose="020B0604030504040204" pitchFamily="34" charset="0"/>
              </a:rPr>
              <a:pPr algn="r" eaLnBrk="1" hangingPunct="1">
                <a:spcBef>
                  <a:spcPct val="0"/>
                </a:spcBef>
              </a:pPr>
              <a:t>16</a:t>
            </a:fld>
            <a:endParaRPr lang="tr-TR"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06338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1ABC9-0FBE-46FE-833B-9FE9E76E53D0}" type="datetimeFigureOut">
              <a:rPr lang="tr-TR" smtClean="0"/>
              <a:t>14.01.2023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5AD44-3A42-4983-B048-6DBB06D960A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953539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1ABC9-0FBE-46FE-833B-9FE9E76E53D0}" type="datetimeFigureOut">
              <a:rPr lang="tr-TR" smtClean="0"/>
              <a:t>14.01.2023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5AD44-3A42-4983-B048-6DBB06D960A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624300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1ABC9-0FBE-46FE-833B-9FE9E76E53D0}" type="datetimeFigureOut">
              <a:rPr lang="tr-TR" smtClean="0"/>
              <a:t>14.01.2023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5AD44-3A42-4983-B048-6DBB06D960A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740041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1ABC9-0FBE-46FE-833B-9FE9E76E53D0}" type="datetimeFigureOut">
              <a:rPr lang="tr-TR" smtClean="0"/>
              <a:t>14.01.2023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5AD44-3A42-4983-B048-6DBB06D960A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524973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1ABC9-0FBE-46FE-833B-9FE9E76E53D0}" type="datetimeFigureOut">
              <a:rPr lang="tr-TR" smtClean="0"/>
              <a:t>14.01.2023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5AD44-3A42-4983-B048-6DBB06D960A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472473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1ABC9-0FBE-46FE-833B-9FE9E76E53D0}" type="datetimeFigureOut">
              <a:rPr lang="tr-TR" smtClean="0"/>
              <a:t>14.01.2023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5AD44-3A42-4983-B048-6DBB06D960A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381601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1ABC9-0FBE-46FE-833B-9FE9E76E53D0}" type="datetimeFigureOut">
              <a:rPr lang="tr-TR" smtClean="0"/>
              <a:t>14.01.2023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5AD44-3A42-4983-B048-6DBB06D960A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66808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1ABC9-0FBE-46FE-833B-9FE9E76E53D0}" type="datetimeFigureOut">
              <a:rPr lang="tr-TR" smtClean="0"/>
              <a:t>14.01.2023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5AD44-3A42-4983-B048-6DBB06D960A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436638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1ABC9-0FBE-46FE-833B-9FE9E76E53D0}" type="datetimeFigureOut">
              <a:rPr lang="tr-TR" smtClean="0"/>
              <a:t>14.01.2023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5AD44-3A42-4983-B048-6DBB06D960A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32344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1ABC9-0FBE-46FE-833B-9FE9E76E53D0}" type="datetimeFigureOut">
              <a:rPr lang="tr-TR" smtClean="0"/>
              <a:t>14.01.2023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5AD44-3A42-4983-B048-6DBB06D960A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937139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1ABC9-0FBE-46FE-833B-9FE9E76E53D0}" type="datetimeFigureOut">
              <a:rPr lang="tr-TR" smtClean="0"/>
              <a:t>14.01.2023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5AD44-3A42-4983-B048-6DBB06D960A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798471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D1ABC9-0FBE-46FE-833B-9FE9E76E53D0}" type="datetimeFigureOut">
              <a:rPr lang="tr-TR" smtClean="0"/>
              <a:t>14.01.2023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65AD44-3A42-4983-B048-6DBB06D960A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799638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em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4848" y="126957"/>
            <a:ext cx="4751294" cy="2638935"/>
          </a:xfrm>
          <a:prstGeom prst="rect">
            <a:avLst/>
          </a:prstGeom>
        </p:spPr>
      </p:pic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772585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tr-TR" sz="3600" dirty="0" smtClean="0"/>
              <a:t/>
            </a:r>
            <a:br>
              <a:rPr lang="tr-TR" sz="3600" dirty="0" smtClean="0"/>
            </a:br>
            <a:r>
              <a:rPr lang="tr-TR" sz="3600" dirty="0"/>
              <a:t/>
            </a:r>
            <a:br>
              <a:rPr lang="tr-TR" sz="3600" dirty="0"/>
            </a:br>
            <a:r>
              <a:rPr lang="tr-TR" sz="3600" dirty="0" smtClean="0"/>
              <a:t/>
            </a:r>
            <a:br>
              <a:rPr lang="tr-TR" sz="3600" dirty="0" smtClean="0"/>
            </a:br>
            <a:r>
              <a:rPr lang="tr-TR" sz="3600" dirty="0"/>
              <a:t/>
            </a:r>
            <a:br>
              <a:rPr lang="tr-TR" sz="3600" dirty="0"/>
            </a:br>
            <a:r>
              <a:rPr lang="tr-TR" sz="3600" dirty="0" smtClean="0"/>
              <a:t/>
            </a:r>
            <a:br>
              <a:rPr lang="tr-TR" sz="3600" dirty="0" smtClean="0"/>
            </a:br>
            <a:r>
              <a:rPr lang="tr-TR" sz="4000" b="1" dirty="0" smtClean="0"/>
              <a:t>KANLI İSHALLE BAŞVURAN VAKALARDA </a:t>
            </a:r>
            <a:br>
              <a:rPr lang="tr-TR" sz="4000" b="1" dirty="0" smtClean="0"/>
            </a:br>
            <a:r>
              <a:rPr lang="tr-TR" sz="4000" b="1" dirty="0" smtClean="0"/>
              <a:t>İBH AYIRICI TANISI</a:t>
            </a:r>
            <a:endParaRPr lang="tr-TR" sz="6700" b="1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4561262"/>
            <a:ext cx="9144000" cy="1655762"/>
          </a:xfrm>
        </p:spPr>
        <p:txBody>
          <a:bodyPr>
            <a:normAutofit/>
          </a:bodyPr>
          <a:lstStyle/>
          <a:p>
            <a:endParaRPr lang="tr-TR" sz="1800" dirty="0" smtClean="0"/>
          </a:p>
          <a:p>
            <a:r>
              <a:rPr lang="tr-TR" sz="1600" b="1" dirty="0" smtClean="0">
                <a:solidFill>
                  <a:srgbClr val="C00000"/>
                </a:solidFill>
              </a:rPr>
              <a:t>Dr. Yasemin </a:t>
            </a:r>
            <a:r>
              <a:rPr lang="tr-TR" sz="1600" b="1" dirty="0" err="1" smtClean="0">
                <a:solidFill>
                  <a:srgbClr val="C00000"/>
                </a:solidFill>
              </a:rPr>
              <a:t>Özderin</a:t>
            </a:r>
            <a:r>
              <a:rPr lang="tr-TR" sz="1600" b="1" dirty="0" smtClean="0">
                <a:solidFill>
                  <a:srgbClr val="C00000"/>
                </a:solidFill>
              </a:rPr>
              <a:t> </a:t>
            </a:r>
            <a:r>
              <a:rPr lang="tr-TR" sz="1600" b="1" dirty="0" err="1" smtClean="0">
                <a:solidFill>
                  <a:srgbClr val="C00000"/>
                </a:solidFill>
              </a:rPr>
              <a:t>Özin</a:t>
            </a:r>
            <a:endParaRPr lang="tr-TR" sz="1600" b="1" dirty="0" smtClean="0">
              <a:solidFill>
                <a:srgbClr val="C00000"/>
              </a:solidFill>
            </a:endParaRPr>
          </a:p>
          <a:p>
            <a:r>
              <a:rPr lang="tr-TR" sz="1600" b="1" dirty="0" smtClean="0">
                <a:solidFill>
                  <a:srgbClr val="C00000"/>
                </a:solidFill>
              </a:rPr>
              <a:t>Ankara Bilkent Şehir Hastanesi </a:t>
            </a:r>
          </a:p>
          <a:p>
            <a:r>
              <a:rPr lang="tr-TR" sz="1600" b="1" dirty="0" smtClean="0">
                <a:solidFill>
                  <a:srgbClr val="C00000"/>
                </a:solidFill>
              </a:rPr>
              <a:t>Gastroenteroloji Kliniği</a:t>
            </a:r>
            <a:endParaRPr lang="tr-TR" sz="16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6325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spcBef>
                <a:spcPct val="35000"/>
              </a:spcBef>
              <a:spcAft>
                <a:spcPct val="35000"/>
              </a:spcAft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b="1" dirty="0">
                <a:solidFill>
                  <a:srgbClr val="FF0000"/>
                </a:solidFill>
              </a:rPr>
              <a:t>İshal</a:t>
            </a:r>
            <a:r>
              <a:rPr lang="tr-TR" sz="2000" b="1" dirty="0" smtClean="0">
                <a:solidFill>
                  <a:srgbClr val="262626"/>
                </a:solidFill>
              </a:rPr>
              <a:t>: </a:t>
            </a:r>
          </a:p>
          <a:p>
            <a:pPr lvl="1">
              <a:spcBef>
                <a:spcPct val="35000"/>
              </a:spcBef>
              <a:spcAft>
                <a:spcPct val="35000"/>
              </a:spcAft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dirty="0">
                <a:solidFill>
                  <a:srgbClr val="262626"/>
                </a:solidFill>
              </a:rPr>
              <a:t>Dışkının sıvı içeriğinin artması ve hızla boşaltılmasıdır.</a:t>
            </a:r>
          </a:p>
          <a:p>
            <a:pPr lvl="2">
              <a:lnSpc>
                <a:spcPct val="8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dirty="0" smtClean="0">
                <a:solidFill>
                  <a:srgbClr val="262626"/>
                </a:solidFill>
              </a:rPr>
              <a:t>Dışkı ağırlığı: </a:t>
            </a:r>
            <a:r>
              <a:rPr lang="en-AU" dirty="0" smtClean="0">
                <a:solidFill>
                  <a:srgbClr val="262626"/>
                </a:solidFill>
              </a:rPr>
              <a:t>&gt; 200 g</a:t>
            </a:r>
            <a:r>
              <a:rPr lang="tr-TR" dirty="0" smtClean="0">
                <a:solidFill>
                  <a:srgbClr val="262626"/>
                </a:solidFill>
              </a:rPr>
              <a:t>r/gün</a:t>
            </a:r>
            <a:endParaRPr lang="en-AU" dirty="0" smtClean="0">
              <a:solidFill>
                <a:srgbClr val="262626"/>
              </a:solidFill>
            </a:endParaRPr>
          </a:p>
          <a:p>
            <a:pPr lvl="2">
              <a:lnSpc>
                <a:spcPct val="8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dirty="0" smtClean="0">
                <a:solidFill>
                  <a:srgbClr val="262626"/>
                </a:solidFill>
              </a:rPr>
              <a:t>Dışkılama sayısı: </a:t>
            </a:r>
            <a:r>
              <a:rPr lang="en-AU" dirty="0" smtClean="0">
                <a:solidFill>
                  <a:srgbClr val="262626"/>
                </a:solidFill>
              </a:rPr>
              <a:t>3</a:t>
            </a:r>
            <a:r>
              <a:rPr lang="tr-TR" dirty="0" smtClean="0">
                <a:solidFill>
                  <a:srgbClr val="262626"/>
                </a:solidFill>
              </a:rPr>
              <a:t> veya üzerinde  </a:t>
            </a:r>
          </a:p>
          <a:p>
            <a:pPr lvl="3">
              <a:lnSpc>
                <a:spcPct val="8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dirty="0" smtClean="0">
                <a:solidFill>
                  <a:srgbClr val="262626"/>
                </a:solidFill>
              </a:rPr>
              <a:t>Gaita </a:t>
            </a:r>
            <a:r>
              <a:rPr lang="tr-TR" dirty="0" err="1" smtClean="0">
                <a:solidFill>
                  <a:srgbClr val="262626"/>
                </a:solidFill>
              </a:rPr>
              <a:t>inkontinansı</a:t>
            </a:r>
            <a:r>
              <a:rPr lang="tr-TR" dirty="0" smtClean="0">
                <a:solidFill>
                  <a:srgbClr val="262626"/>
                </a:solidFill>
              </a:rPr>
              <a:t> ekarte edilmelidir</a:t>
            </a:r>
            <a:r>
              <a:rPr lang="tr-TR" sz="1300" dirty="0" smtClean="0">
                <a:solidFill>
                  <a:srgbClr val="262626"/>
                </a:solidFill>
              </a:rPr>
              <a:t>. </a:t>
            </a:r>
          </a:p>
          <a:p>
            <a:pPr>
              <a:spcBef>
                <a:spcPct val="35000"/>
              </a:spcBef>
              <a:spcAft>
                <a:spcPct val="35000"/>
              </a:spcAft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sz="2000" b="1" dirty="0" smtClean="0">
                <a:solidFill>
                  <a:srgbClr val="FF0000"/>
                </a:solidFill>
              </a:rPr>
              <a:t>Dışkılama alışkanlığı:</a:t>
            </a:r>
          </a:p>
          <a:p>
            <a:pPr lvl="1">
              <a:spcBef>
                <a:spcPct val="35000"/>
              </a:spcBef>
              <a:spcAft>
                <a:spcPct val="35000"/>
              </a:spcAft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sz="1700" dirty="0" smtClean="0">
                <a:solidFill>
                  <a:srgbClr val="262626"/>
                </a:solidFill>
              </a:rPr>
              <a:t>Kişiden kişiye değişir.</a:t>
            </a:r>
          </a:p>
          <a:p>
            <a:pPr lvl="1">
              <a:spcBef>
                <a:spcPct val="35000"/>
              </a:spcBef>
              <a:spcAft>
                <a:spcPct val="35000"/>
              </a:spcAft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sz="1700" dirty="0" smtClean="0">
                <a:solidFill>
                  <a:srgbClr val="262626"/>
                </a:solidFill>
              </a:rPr>
              <a:t>Normal dışkılama: Günde 2-3 kez/ üç günde 1 kez.</a:t>
            </a:r>
          </a:p>
          <a:p>
            <a:pPr>
              <a:spcBef>
                <a:spcPct val="35000"/>
              </a:spcBef>
              <a:spcAft>
                <a:spcPct val="35000"/>
              </a:spcAft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sz="2000" b="1" dirty="0" smtClean="0">
                <a:solidFill>
                  <a:srgbClr val="FF0000"/>
                </a:solidFill>
              </a:rPr>
              <a:t>Günlük dışkı ağırlığı:</a:t>
            </a:r>
          </a:p>
          <a:p>
            <a:pPr lvl="1">
              <a:spcBef>
                <a:spcPct val="35000"/>
              </a:spcBef>
              <a:spcAft>
                <a:spcPct val="35000"/>
              </a:spcAft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sz="1700" dirty="0" smtClean="0">
                <a:solidFill>
                  <a:srgbClr val="262626"/>
                </a:solidFill>
              </a:rPr>
              <a:t> 100 – 200 gr/gün</a:t>
            </a:r>
          </a:p>
          <a:p>
            <a:pPr lvl="1">
              <a:spcBef>
                <a:spcPct val="35000"/>
              </a:spcBef>
              <a:spcAft>
                <a:spcPct val="35000"/>
              </a:spcAft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sz="1700" dirty="0" smtClean="0">
                <a:solidFill>
                  <a:srgbClr val="262626"/>
                </a:solidFill>
              </a:rPr>
              <a:t>Dışkı su içeriği 0,3 </a:t>
            </a:r>
            <a:r>
              <a:rPr lang="tr-TR" sz="1700" dirty="0" err="1" smtClean="0">
                <a:solidFill>
                  <a:srgbClr val="262626"/>
                </a:solidFill>
              </a:rPr>
              <a:t>lt’yi</a:t>
            </a:r>
            <a:r>
              <a:rPr lang="tr-TR" sz="1700" dirty="0" smtClean="0">
                <a:solidFill>
                  <a:srgbClr val="262626"/>
                </a:solidFill>
              </a:rPr>
              <a:t> aşarsa ishal oluşur.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86702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tr-TR" sz="3600" b="1" dirty="0">
              <a:solidFill>
                <a:srgbClr val="C0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tr-TR" b="1" dirty="0" err="1">
                <a:solidFill>
                  <a:srgbClr val="C00000"/>
                </a:solidFill>
              </a:rPr>
              <a:t>Mukozal</a:t>
            </a:r>
            <a:r>
              <a:rPr lang="tr-TR" b="1" dirty="0">
                <a:solidFill>
                  <a:srgbClr val="C00000"/>
                </a:solidFill>
              </a:rPr>
              <a:t> hasara bağlı olan ishaller</a:t>
            </a:r>
            <a:endParaRPr lang="tr-TR" dirty="0" smtClean="0"/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tr-TR" dirty="0" err="1" smtClean="0"/>
              <a:t>İnflamasyon</a:t>
            </a:r>
            <a:r>
              <a:rPr lang="tr-TR" dirty="0" smtClean="0"/>
              <a:t> </a:t>
            </a:r>
            <a:r>
              <a:rPr lang="tr-TR" dirty="0"/>
              <a:t>ve </a:t>
            </a:r>
            <a:r>
              <a:rPr lang="tr-TR" dirty="0" err="1"/>
              <a:t>ülserasyon</a:t>
            </a:r>
            <a:r>
              <a:rPr lang="tr-TR" dirty="0"/>
              <a:t> sonucu </a:t>
            </a:r>
            <a:r>
              <a:rPr lang="tr-TR" dirty="0" err="1"/>
              <a:t>intestinal</a:t>
            </a:r>
            <a:r>
              <a:rPr lang="tr-TR" dirty="0"/>
              <a:t> mukozanın bütünlüğünün kaybolması, emilimin bozulması sonucu </a:t>
            </a:r>
            <a:r>
              <a:rPr lang="tr-TR" dirty="0" err="1"/>
              <a:t>sekresyona</a:t>
            </a:r>
            <a:r>
              <a:rPr lang="tr-TR" dirty="0"/>
              <a:t>  yol açarak ishal oluşturur.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tr-TR" dirty="0" smtClean="0"/>
              <a:t>Dışkıda </a:t>
            </a:r>
            <a:r>
              <a:rPr lang="tr-TR" dirty="0"/>
              <a:t>kan, mukus, iltihap vardır. </a:t>
            </a:r>
            <a:endParaRPr lang="tr-TR" dirty="0" smtClean="0"/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tr-TR" dirty="0"/>
              <a:t> </a:t>
            </a:r>
            <a:r>
              <a:rPr lang="tr-TR" b="1" i="1" dirty="0" smtClean="0"/>
              <a:t>İshalin  </a:t>
            </a:r>
            <a:r>
              <a:rPr lang="tr-TR" b="1" i="1" dirty="0"/>
              <a:t>süresi 2 haftadan az ise akut, 2-4 hafta arasında ise </a:t>
            </a:r>
            <a:r>
              <a:rPr lang="tr-TR" b="1" i="1" dirty="0" err="1"/>
              <a:t>persistan</a:t>
            </a:r>
            <a:r>
              <a:rPr lang="tr-TR" b="1" i="1" dirty="0"/>
              <a:t>, 4 haftanın üzerindeyse kronik ishal</a:t>
            </a:r>
            <a:r>
              <a:rPr lang="tr-TR" i="1" dirty="0"/>
              <a:t> olarak tanımlanabilir.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672032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797011" y="358892"/>
            <a:ext cx="10515600" cy="1325563"/>
          </a:xfrm>
        </p:spPr>
        <p:txBody>
          <a:bodyPr>
            <a:normAutofit/>
          </a:bodyPr>
          <a:lstStyle/>
          <a:p>
            <a:r>
              <a:rPr lang="tr-TR" sz="2800" b="1" dirty="0" smtClean="0"/>
              <a:t>ÜLSERATİF KOLİT</a:t>
            </a:r>
            <a:endParaRPr lang="tr-TR" sz="2800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47135" y="1540475"/>
            <a:ext cx="11434119" cy="5231027"/>
          </a:xfrm>
        </p:spPr>
        <p:txBody>
          <a:bodyPr>
            <a:normAutofit/>
          </a:bodyPr>
          <a:lstStyle/>
          <a:p>
            <a:pPr>
              <a:lnSpc>
                <a:spcPct val="160000"/>
              </a:lnSpc>
            </a:pPr>
            <a:r>
              <a:rPr lang="tr-TR" u="sng" dirty="0" smtClean="0"/>
              <a:t>Kronik</a:t>
            </a:r>
            <a:r>
              <a:rPr lang="tr-TR" dirty="0" smtClean="0"/>
              <a:t>, </a:t>
            </a:r>
            <a:r>
              <a:rPr lang="tr-TR" dirty="0" err="1" smtClean="0"/>
              <a:t>idiyopatik</a:t>
            </a:r>
            <a:r>
              <a:rPr lang="tr-TR" dirty="0" smtClean="0"/>
              <a:t>, kolonun </a:t>
            </a:r>
            <a:r>
              <a:rPr lang="tr-TR" dirty="0" err="1" smtClean="0"/>
              <a:t>inflamatuvar</a:t>
            </a:r>
            <a:r>
              <a:rPr lang="tr-TR" dirty="0" smtClean="0"/>
              <a:t> hastalığı</a:t>
            </a:r>
          </a:p>
          <a:p>
            <a:pPr>
              <a:lnSpc>
                <a:spcPct val="160000"/>
              </a:lnSpc>
            </a:pPr>
            <a:r>
              <a:rPr lang="tr-TR" dirty="0" err="1" smtClean="0"/>
              <a:t>Mukozal</a:t>
            </a:r>
            <a:r>
              <a:rPr lang="tr-TR" dirty="0" smtClean="0"/>
              <a:t> </a:t>
            </a:r>
            <a:r>
              <a:rPr lang="tr-TR" dirty="0" err="1" smtClean="0"/>
              <a:t>inflamasyon</a:t>
            </a:r>
            <a:r>
              <a:rPr lang="tr-TR" dirty="0" smtClean="0"/>
              <a:t>; </a:t>
            </a:r>
            <a:r>
              <a:rPr lang="tr-TR" u="sng" dirty="0" err="1" smtClean="0"/>
              <a:t>remisyon</a:t>
            </a:r>
            <a:r>
              <a:rPr lang="tr-TR" u="sng" dirty="0" smtClean="0"/>
              <a:t> ve </a:t>
            </a:r>
            <a:r>
              <a:rPr lang="tr-TR" u="sng" dirty="0" err="1" smtClean="0"/>
              <a:t>relapslar</a:t>
            </a:r>
            <a:r>
              <a:rPr lang="tr-TR" u="sng" dirty="0" smtClean="0"/>
              <a:t> ile </a:t>
            </a:r>
            <a:r>
              <a:rPr lang="tr-TR" u="sng" dirty="0" err="1" smtClean="0"/>
              <a:t>karekterizedir</a:t>
            </a:r>
            <a:endParaRPr lang="tr-TR" u="sng" dirty="0" smtClean="0"/>
          </a:p>
          <a:p>
            <a:pPr>
              <a:lnSpc>
                <a:spcPct val="160000"/>
              </a:lnSpc>
            </a:pPr>
            <a:endParaRPr lang="tr-TR" dirty="0"/>
          </a:p>
          <a:p>
            <a:pPr>
              <a:lnSpc>
                <a:spcPct val="160000"/>
              </a:lnSpc>
            </a:pPr>
            <a:endParaRPr lang="tr-TR" dirty="0" smtClean="0"/>
          </a:p>
          <a:p>
            <a:pPr>
              <a:lnSpc>
                <a:spcPct val="160000"/>
              </a:lnSpc>
            </a:pPr>
            <a:endParaRPr lang="tr-TR" dirty="0"/>
          </a:p>
          <a:p>
            <a:pPr>
              <a:lnSpc>
                <a:spcPct val="160000"/>
              </a:lnSpc>
            </a:pPr>
            <a:endParaRPr lang="tr-TR" dirty="0" smtClean="0"/>
          </a:p>
          <a:p>
            <a:pPr>
              <a:lnSpc>
                <a:spcPct val="160000"/>
              </a:lnSpc>
            </a:pPr>
            <a:endParaRPr lang="tr-TR" altLang="tr-TR" b="1" dirty="0" smtClean="0"/>
          </a:p>
          <a:p>
            <a:endParaRPr lang="tr-TR" dirty="0"/>
          </a:p>
        </p:txBody>
      </p:sp>
      <p:pic>
        <p:nvPicPr>
          <p:cNvPr id="1026" name="Picture 2" descr="http://www.leventdemirturk.net/attachments/Image/imagesCAJX9CP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9750" y="3386254"/>
            <a:ext cx="3126368" cy="2846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Kolonoskopi YÃ¶netimi ile Erken Barsak Kanseri Tespiti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92" t="10765" r="6148" b="6899"/>
          <a:stretch/>
        </p:blipFill>
        <p:spPr bwMode="auto">
          <a:xfrm>
            <a:off x="1048690" y="3380881"/>
            <a:ext cx="3211906" cy="2852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5826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2800" b="1" dirty="0" smtClean="0"/>
              <a:t>LOKALİZASYON</a:t>
            </a:r>
            <a:endParaRPr lang="tr-TR" sz="2800" b="1" dirty="0"/>
          </a:p>
        </p:txBody>
      </p:sp>
      <p:pic>
        <p:nvPicPr>
          <p:cNvPr id="1026" name="Picture 2" descr="An external file that holds a picture, illustration, etc.&#10;Object name is nihms954042f3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20703"/>
          <a:stretch/>
        </p:blipFill>
        <p:spPr bwMode="auto">
          <a:xfrm>
            <a:off x="741412" y="1690688"/>
            <a:ext cx="9526186" cy="3399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Yuvarlatılmış Dikdörtgen 8"/>
          <p:cNvSpPr/>
          <p:nvPr/>
        </p:nvSpPr>
        <p:spPr>
          <a:xfrm>
            <a:off x="741412" y="1795855"/>
            <a:ext cx="1178011" cy="304800"/>
          </a:xfrm>
          <a:prstGeom prst="round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/>
              <a:t>PROKTİT</a:t>
            </a:r>
            <a:endParaRPr lang="tr-TR" dirty="0"/>
          </a:p>
        </p:txBody>
      </p:sp>
      <p:sp>
        <p:nvSpPr>
          <p:cNvPr id="11" name="Yuvarlatılmış Dikdörtgen 10"/>
          <p:cNvSpPr/>
          <p:nvPr/>
        </p:nvSpPr>
        <p:spPr>
          <a:xfrm>
            <a:off x="4044776" y="1837033"/>
            <a:ext cx="1458098" cy="361094"/>
          </a:xfrm>
          <a:prstGeom prst="round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/>
              <a:t>SOL TİP</a:t>
            </a:r>
            <a:endParaRPr lang="tr-TR" dirty="0"/>
          </a:p>
        </p:txBody>
      </p:sp>
      <p:sp>
        <p:nvSpPr>
          <p:cNvPr id="18" name="Yuvarlatılmış Dikdörtgen 17"/>
          <p:cNvSpPr/>
          <p:nvPr/>
        </p:nvSpPr>
        <p:spPr>
          <a:xfrm>
            <a:off x="7274003" y="1828804"/>
            <a:ext cx="1359251" cy="329504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/>
              <a:t>EKSTENSİF</a:t>
            </a:r>
            <a:endParaRPr lang="tr-TR" dirty="0"/>
          </a:p>
        </p:txBody>
      </p:sp>
      <p:sp>
        <p:nvSpPr>
          <p:cNvPr id="3" name="Dikdörtgen 2"/>
          <p:cNvSpPr/>
          <p:nvPr/>
        </p:nvSpPr>
        <p:spPr>
          <a:xfrm>
            <a:off x="8946288" y="6564324"/>
            <a:ext cx="3113903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800" b="1" dirty="0" err="1" smtClean="0"/>
              <a:t>Silverberg</a:t>
            </a:r>
            <a:r>
              <a:rPr lang="tr-TR" sz="800" b="1" dirty="0" smtClean="0"/>
              <a:t> </a:t>
            </a:r>
            <a:r>
              <a:rPr lang="tr-TR" sz="800" b="1" dirty="0"/>
              <a:t>MS </a:t>
            </a:r>
            <a:r>
              <a:rPr lang="tr-TR" sz="800" b="1" dirty="0" smtClean="0"/>
              <a:t>et al.</a:t>
            </a:r>
            <a:r>
              <a:rPr lang="en-US" sz="800" b="1" dirty="0" smtClean="0"/>
              <a:t>Can </a:t>
            </a:r>
            <a:r>
              <a:rPr lang="en-US" sz="800" b="1" dirty="0"/>
              <a:t>J </a:t>
            </a:r>
            <a:r>
              <a:rPr lang="en-US" sz="800" b="1" dirty="0" err="1"/>
              <a:t>Gastroenterol</a:t>
            </a:r>
            <a:r>
              <a:rPr lang="en-US" sz="800" b="1" dirty="0"/>
              <a:t>. 2005; 19(</a:t>
            </a:r>
            <a:r>
              <a:rPr lang="en-US" sz="800" b="1" dirty="0" err="1"/>
              <a:t>suppl</a:t>
            </a:r>
            <a:r>
              <a:rPr lang="en-US" sz="800" b="1" dirty="0"/>
              <a:t> A):5A–36</a:t>
            </a:r>
            <a:r>
              <a:rPr lang="en-US" sz="800" dirty="0"/>
              <a:t>.</a:t>
            </a:r>
            <a:endParaRPr lang="tr-TR" sz="900" b="1" dirty="0"/>
          </a:p>
        </p:txBody>
      </p:sp>
      <p:sp>
        <p:nvSpPr>
          <p:cNvPr id="4" name="Yuvarlatılmış Dikdörtgen 3"/>
          <p:cNvSpPr/>
          <p:nvPr/>
        </p:nvSpPr>
        <p:spPr>
          <a:xfrm>
            <a:off x="741412" y="5089954"/>
            <a:ext cx="9526186" cy="10719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" name="Yuvarlatılmış Dikdörtgen 4"/>
          <p:cNvSpPr/>
          <p:nvPr/>
        </p:nvSpPr>
        <p:spPr>
          <a:xfrm>
            <a:off x="741412" y="5089953"/>
            <a:ext cx="3229226" cy="1071949"/>
          </a:xfrm>
          <a:prstGeom prst="roundRect">
            <a:avLst/>
          </a:prstGeom>
          <a:solidFill>
            <a:srgbClr val="7030A0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/>
              <a:t>% 30-60</a:t>
            </a:r>
          </a:p>
          <a:p>
            <a:pPr algn="ctr"/>
            <a:r>
              <a:rPr lang="tr-TR" dirty="0" err="1" smtClean="0"/>
              <a:t>Rektal</a:t>
            </a:r>
            <a:r>
              <a:rPr lang="tr-TR" dirty="0" smtClean="0"/>
              <a:t> kanama, </a:t>
            </a:r>
            <a:r>
              <a:rPr lang="tr-TR" dirty="0" err="1" smtClean="0"/>
              <a:t>tenesmus</a:t>
            </a:r>
            <a:r>
              <a:rPr lang="tr-TR" dirty="0" smtClean="0"/>
              <a:t>, acil </a:t>
            </a:r>
            <a:r>
              <a:rPr lang="tr-TR" dirty="0" err="1" smtClean="0"/>
              <a:t>defekasyon</a:t>
            </a:r>
            <a:r>
              <a:rPr lang="tr-TR" dirty="0" smtClean="0"/>
              <a:t> yapma hissi</a:t>
            </a:r>
            <a:endParaRPr lang="tr-TR" dirty="0"/>
          </a:p>
        </p:txBody>
      </p:sp>
      <p:sp>
        <p:nvSpPr>
          <p:cNvPr id="8" name="Yuvarlatılmış Dikdörtgen 7"/>
          <p:cNvSpPr/>
          <p:nvPr/>
        </p:nvSpPr>
        <p:spPr>
          <a:xfrm>
            <a:off x="4044776" y="5089952"/>
            <a:ext cx="3006813" cy="107195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/>
              <a:t>%16-45</a:t>
            </a:r>
          </a:p>
          <a:p>
            <a:pPr algn="ctr"/>
            <a:r>
              <a:rPr lang="tr-TR" dirty="0" err="1" smtClean="0"/>
              <a:t>Proktit</a:t>
            </a:r>
            <a:r>
              <a:rPr lang="tr-TR" dirty="0" smtClean="0"/>
              <a:t> </a:t>
            </a:r>
            <a:r>
              <a:rPr lang="tr-TR" dirty="0" err="1" smtClean="0"/>
              <a:t>semptomları+diyare</a:t>
            </a:r>
            <a:r>
              <a:rPr lang="tr-TR" dirty="0" smtClean="0"/>
              <a:t>, </a:t>
            </a:r>
            <a:r>
              <a:rPr lang="tr-TR" dirty="0" err="1" smtClean="0"/>
              <a:t>abdominal</a:t>
            </a:r>
            <a:r>
              <a:rPr lang="tr-TR" dirty="0" smtClean="0"/>
              <a:t> kramp</a:t>
            </a:r>
            <a:endParaRPr lang="tr-TR" dirty="0"/>
          </a:p>
        </p:txBody>
      </p:sp>
      <p:sp>
        <p:nvSpPr>
          <p:cNvPr id="10" name="Yuvarlatılmış Dikdörtgen 9"/>
          <p:cNvSpPr/>
          <p:nvPr/>
        </p:nvSpPr>
        <p:spPr>
          <a:xfrm>
            <a:off x="7158681" y="5089953"/>
            <a:ext cx="3108917" cy="1071949"/>
          </a:xfrm>
          <a:prstGeom prst="round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/>
              <a:t>%15-35</a:t>
            </a:r>
          </a:p>
          <a:p>
            <a:pPr algn="ctr"/>
            <a:r>
              <a:rPr lang="tr-TR" dirty="0" smtClean="0"/>
              <a:t>Sol tip + halsizlik, ateş gibi sistemik şikayetler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693182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van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b="1" dirty="0" smtClean="0"/>
              <a:t>SEMPTOMLAR/PROKTİT</a:t>
            </a:r>
            <a:endParaRPr lang="tr-TR" sz="3200" b="1" dirty="0"/>
          </a:p>
        </p:txBody>
      </p:sp>
      <p:sp>
        <p:nvSpPr>
          <p:cNvPr id="6" name="İçerik Yer Tutucusu 5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tr-TR" sz="2000" b="1" dirty="0" smtClean="0">
                <a:solidFill>
                  <a:srgbClr val="385723"/>
                </a:solidFill>
              </a:rPr>
              <a:t>% 30-60</a:t>
            </a:r>
          </a:p>
          <a:p>
            <a:pPr>
              <a:lnSpc>
                <a:spcPct val="200000"/>
              </a:lnSpc>
            </a:pPr>
            <a:r>
              <a:rPr lang="tr-TR" sz="2000" dirty="0" smtClean="0"/>
              <a:t>Semptomlar</a:t>
            </a:r>
          </a:p>
          <a:p>
            <a:pPr lvl="1">
              <a:lnSpc>
                <a:spcPct val="200000"/>
              </a:lnSpc>
            </a:pPr>
            <a:r>
              <a:rPr lang="tr-TR" sz="2000" dirty="0" err="1" smtClean="0"/>
              <a:t>Rektal</a:t>
            </a:r>
            <a:r>
              <a:rPr lang="tr-TR" sz="2000" dirty="0" smtClean="0"/>
              <a:t> kanama</a:t>
            </a:r>
          </a:p>
          <a:p>
            <a:pPr lvl="1">
              <a:lnSpc>
                <a:spcPct val="200000"/>
              </a:lnSpc>
            </a:pPr>
            <a:r>
              <a:rPr lang="tr-TR" sz="2000" dirty="0" err="1" smtClean="0"/>
              <a:t>Tenesmus</a:t>
            </a:r>
            <a:endParaRPr lang="tr-TR" sz="2000" dirty="0" smtClean="0"/>
          </a:p>
          <a:p>
            <a:pPr lvl="1">
              <a:lnSpc>
                <a:spcPct val="200000"/>
              </a:lnSpc>
            </a:pPr>
            <a:r>
              <a:rPr lang="tr-TR" sz="2000" dirty="0" smtClean="0"/>
              <a:t>Acil </a:t>
            </a:r>
            <a:r>
              <a:rPr lang="tr-TR" sz="2000" dirty="0" err="1" smtClean="0"/>
              <a:t>defekasyon</a:t>
            </a:r>
            <a:r>
              <a:rPr lang="tr-TR" sz="2000" dirty="0" smtClean="0"/>
              <a:t> yapma ihtiyacı</a:t>
            </a:r>
          </a:p>
          <a:p>
            <a:pPr lvl="1">
              <a:lnSpc>
                <a:spcPct val="200000"/>
              </a:lnSpc>
            </a:pPr>
            <a:r>
              <a:rPr lang="tr-TR" sz="2000" dirty="0" smtClean="0"/>
              <a:t>% 10 hastada paradoksal kabızlık</a:t>
            </a:r>
            <a:endParaRPr lang="tr-TR" sz="2000" dirty="0"/>
          </a:p>
          <a:p>
            <a:pPr marL="0" indent="0">
              <a:lnSpc>
                <a:spcPct val="200000"/>
              </a:lnSpc>
              <a:buNone/>
            </a:pPr>
            <a:endParaRPr lang="tr-TR" dirty="0" smtClean="0"/>
          </a:p>
        </p:txBody>
      </p:sp>
      <p:pic>
        <p:nvPicPr>
          <p:cNvPr id="7" name="İçerik Yer Tutucusu 6"/>
          <p:cNvPicPr>
            <a:picLocks noGrp="1" noChangeAspect="1"/>
          </p:cNvPicPr>
          <p:nvPr>
            <p:ph sz="half" idx="1"/>
          </p:nvPr>
        </p:nvPicPr>
        <p:blipFill rotWithShape="1">
          <a:blip r:embed="rId2"/>
          <a:srcRect t="7756" r="66256" b="20615"/>
          <a:stretch/>
        </p:blipFill>
        <p:spPr>
          <a:xfrm>
            <a:off x="179091" y="1851060"/>
            <a:ext cx="4640043" cy="4437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46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van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b="1" dirty="0" smtClean="0"/>
              <a:t>SEMPTOMLAR/SOL TİP</a:t>
            </a:r>
            <a:endParaRPr lang="tr-TR" sz="3200" dirty="0"/>
          </a:p>
        </p:txBody>
      </p:sp>
      <p:sp>
        <p:nvSpPr>
          <p:cNvPr id="6" name="İçerik Yer Tutucusu 5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tr-TR" sz="2400" b="1" dirty="0" smtClean="0">
                <a:solidFill>
                  <a:srgbClr val="385723"/>
                </a:solidFill>
              </a:rPr>
              <a:t>% 16-45</a:t>
            </a:r>
          </a:p>
          <a:p>
            <a:pPr>
              <a:lnSpc>
                <a:spcPct val="100000"/>
              </a:lnSpc>
            </a:pPr>
            <a:r>
              <a:rPr lang="tr-TR" sz="2400" dirty="0" smtClean="0"/>
              <a:t>Semptomlar</a:t>
            </a:r>
          </a:p>
          <a:p>
            <a:pPr>
              <a:lnSpc>
                <a:spcPct val="100000"/>
              </a:lnSpc>
            </a:pPr>
            <a:r>
              <a:rPr lang="tr-TR" sz="2400" dirty="0" err="1" smtClean="0"/>
              <a:t>Proktit</a:t>
            </a:r>
            <a:r>
              <a:rPr lang="tr-TR" sz="2400" dirty="0" smtClean="0"/>
              <a:t> semptomları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tr-TR" sz="2400" dirty="0" smtClean="0"/>
              <a:t>		+</a:t>
            </a:r>
          </a:p>
          <a:p>
            <a:pPr>
              <a:lnSpc>
                <a:spcPct val="100000"/>
              </a:lnSpc>
            </a:pPr>
            <a:r>
              <a:rPr lang="tr-TR" sz="2400" u="sng" dirty="0" err="1" smtClean="0">
                <a:solidFill>
                  <a:srgbClr val="C00000"/>
                </a:solidFill>
              </a:rPr>
              <a:t>Diyare</a:t>
            </a:r>
            <a:endParaRPr lang="tr-TR" sz="2400" u="sng" dirty="0" smtClean="0">
              <a:solidFill>
                <a:srgbClr val="C00000"/>
              </a:solidFill>
            </a:endParaRPr>
          </a:p>
          <a:p>
            <a:pPr>
              <a:lnSpc>
                <a:spcPct val="100000"/>
              </a:lnSpc>
            </a:pPr>
            <a:r>
              <a:rPr lang="tr-TR" sz="2400" u="sng" dirty="0" smtClean="0">
                <a:solidFill>
                  <a:srgbClr val="C00000"/>
                </a:solidFill>
              </a:rPr>
              <a:t>Gaita da kan ve mukus</a:t>
            </a:r>
            <a:endParaRPr lang="tr-TR" sz="2400" u="sng" dirty="0">
              <a:solidFill>
                <a:srgbClr val="C00000"/>
              </a:solidFill>
            </a:endParaRPr>
          </a:p>
          <a:p>
            <a:pPr>
              <a:lnSpc>
                <a:spcPct val="100000"/>
              </a:lnSpc>
            </a:pPr>
            <a:r>
              <a:rPr lang="tr-TR" sz="2400" dirty="0" err="1" smtClean="0"/>
              <a:t>Abdominal</a:t>
            </a:r>
            <a:r>
              <a:rPr lang="tr-TR" sz="2400" dirty="0" smtClean="0"/>
              <a:t> kramp</a:t>
            </a:r>
          </a:p>
        </p:txBody>
      </p:sp>
      <p:sp>
        <p:nvSpPr>
          <p:cNvPr id="2" name="İçerik Yer Tutucusu 1"/>
          <p:cNvSpPr>
            <a:spLocks noGrp="1"/>
          </p:cNvSpPr>
          <p:nvPr>
            <p:ph sz="half" idx="1"/>
          </p:nvPr>
        </p:nvSpPr>
        <p:spPr>
          <a:xfrm>
            <a:off x="788894" y="1825625"/>
            <a:ext cx="5181600" cy="4351338"/>
          </a:xfrm>
        </p:spPr>
        <p:txBody>
          <a:bodyPr/>
          <a:lstStyle/>
          <a:p>
            <a:endParaRPr lang="tr-TR" dirty="0"/>
          </a:p>
          <a:p>
            <a:endParaRPr lang="tr-TR" dirty="0"/>
          </a:p>
        </p:txBody>
      </p:sp>
      <p:pic>
        <p:nvPicPr>
          <p:cNvPr id="8" name="Resim 7"/>
          <p:cNvPicPr>
            <a:picLocks noChangeAspect="1"/>
          </p:cNvPicPr>
          <p:nvPr/>
        </p:nvPicPr>
        <p:blipFill rotWithShape="1">
          <a:blip r:embed="rId2"/>
          <a:srcRect l="32793" t="7612" r="34110" b="20430"/>
          <a:stretch/>
        </p:blipFill>
        <p:spPr>
          <a:xfrm>
            <a:off x="658684" y="1886464"/>
            <a:ext cx="4517630" cy="4425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3681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van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b="1" dirty="0" smtClean="0"/>
              <a:t>SEMPTOMLAR/EKSTENSİF</a:t>
            </a:r>
            <a:endParaRPr lang="tr-TR" sz="3200" dirty="0"/>
          </a:p>
        </p:txBody>
      </p:sp>
      <p:sp>
        <p:nvSpPr>
          <p:cNvPr id="6" name="İçerik Yer Tutucusu 5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tr-TR" sz="2000" b="1" dirty="0" smtClean="0">
                <a:solidFill>
                  <a:srgbClr val="385723"/>
                </a:solidFill>
              </a:rPr>
              <a:t>% 15-35</a:t>
            </a:r>
          </a:p>
          <a:p>
            <a:pPr>
              <a:lnSpc>
                <a:spcPct val="150000"/>
              </a:lnSpc>
            </a:pPr>
            <a:r>
              <a:rPr lang="tr-TR" sz="2000" dirty="0" smtClean="0"/>
              <a:t>Semptomlar</a:t>
            </a:r>
          </a:p>
          <a:p>
            <a:pPr>
              <a:lnSpc>
                <a:spcPct val="150000"/>
              </a:lnSpc>
            </a:pPr>
            <a:r>
              <a:rPr lang="tr-TR" sz="2000" b="1" u="sng" dirty="0" smtClean="0">
                <a:solidFill>
                  <a:srgbClr val="C00000"/>
                </a:solidFill>
              </a:rPr>
              <a:t>Sol tutulum semptomları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2000" dirty="0" smtClean="0"/>
              <a:t>		+</a:t>
            </a:r>
          </a:p>
          <a:p>
            <a:pPr>
              <a:lnSpc>
                <a:spcPct val="150000"/>
              </a:lnSpc>
            </a:pPr>
            <a:r>
              <a:rPr lang="tr-TR" sz="2000" dirty="0" err="1" smtClean="0"/>
              <a:t>Konstitüsyonel</a:t>
            </a:r>
            <a:r>
              <a:rPr lang="tr-TR" sz="2000" dirty="0" smtClean="0"/>
              <a:t> semptomlar</a:t>
            </a:r>
          </a:p>
          <a:p>
            <a:pPr lvl="1">
              <a:lnSpc>
                <a:spcPct val="150000"/>
              </a:lnSpc>
            </a:pPr>
            <a:r>
              <a:rPr lang="tr-TR" sz="2000" dirty="0" smtClean="0"/>
              <a:t>Halsizlik </a:t>
            </a:r>
          </a:p>
          <a:p>
            <a:pPr lvl="1">
              <a:lnSpc>
                <a:spcPct val="150000"/>
              </a:lnSpc>
            </a:pPr>
            <a:r>
              <a:rPr lang="tr-TR" sz="2000" dirty="0" smtClean="0"/>
              <a:t>Ateş</a:t>
            </a:r>
          </a:p>
        </p:txBody>
      </p:sp>
      <p:sp>
        <p:nvSpPr>
          <p:cNvPr id="2" name="İçerik Yer Tutucusu 1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8" name="Resim 7"/>
          <p:cNvPicPr>
            <a:picLocks noChangeAspect="1"/>
          </p:cNvPicPr>
          <p:nvPr/>
        </p:nvPicPr>
        <p:blipFill rotWithShape="1">
          <a:blip r:embed="rId2"/>
          <a:srcRect l="65552" t="7862" r="1464" b="21430"/>
          <a:stretch/>
        </p:blipFill>
        <p:spPr>
          <a:xfrm>
            <a:off x="1006445" y="1825626"/>
            <a:ext cx="4512906" cy="4358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0468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b="1" dirty="0" smtClean="0">
                <a:solidFill>
                  <a:srgbClr val="C00000"/>
                </a:solidFill>
              </a:rPr>
              <a:t>KLİNİK</a:t>
            </a:r>
            <a:endParaRPr lang="tr-TR" sz="3200" b="1" dirty="0">
              <a:solidFill>
                <a:srgbClr val="C0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tr-TR" sz="2400" dirty="0" smtClean="0"/>
              <a:t>En sık şikayet </a:t>
            </a:r>
            <a:r>
              <a:rPr lang="tr-TR" sz="2400" b="1" u="sng" dirty="0" smtClean="0"/>
              <a:t>kanlı ve mukuslu </a:t>
            </a:r>
            <a:r>
              <a:rPr lang="tr-TR" sz="2400" b="1" u="sng" dirty="0" err="1" smtClean="0"/>
              <a:t>diyare</a:t>
            </a:r>
            <a:endParaRPr lang="tr-TR" sz="2400" b="1" u="sng" dirty="0" smtClean="0"/>
          </a:p>
          <a:p>
            <a:pPr>
              <a:lnSpc>
                <a:spcPct val="150000"/>
              </a:lnSpc>
            </a:pPr>
            <a:r>
              <a:rPr lang="tr-TR" sz="2400" dirty="0" smtClean="0"/>
              <a:t>Hastaların % 15’inde klinik başvuru anında şiddetlidir</a:t>
            </a:r>
          </a:p>
          <a:p>
            <a:pPr>
              <a:lnSpc>
                <a:spcPct val="150000"/>
              </a:lnSpc>
            </a:pPr>
            <a:r>
              <a:rPr lang="tr-TR" sz="2400" dirty="0" smtClean="0"/>
              <a:t>Acil </a:t>
            </a:r>
            <a:r>
              <a:rPr lang="tr-TR" sz="2400" dirty="0" err="1" smtClean="0"/>
              <a:t>defekasyon</a:t>
            </a:r>
            <a:r>
              <a:rPr lang="tr-TR" sz="2400" dirty="0" smtClean="0"/>
              <a:t> yapma hissi, </a:t>
            </a:r>
            <a:r>
              <a:rPr lang="tr-TR" sz="2400" dirty="0" err="1" smtClean="0"/>
              <a:t>inkontinans</a:t>
            </a:r>
            <a:r>
              <a:rPr lang="tr-TR" sz="2400" dirty="0" smtClean="0"/>
              <a:t>, halsizlik, </a:t>
            </a:r>
            <a:r>
              <a:rPr lang="tr-TR" sz="2400" dirty="0" err="1" smtClean="0"/>
              <a:t>defekasyon</a:t>
            </a:r>
            <a:r>
              <a:rPr lang="tr-TR" sz="2400" dirty="0" smtClean="0"/>
              <a:t> sayısında </a:t>
            </a:r>
            <a:r>
              <a:rPr lang="tr-TR" sz="2400" dirty="0" err="1" smtClean="0"/>
              <a:t>artma,mukuslu</a:t>
            </a:r>
            <a:r>
              <a:rPr lang="tr-TR" sz="2400" dirty="0" smtClean="0"/>
              <a:t> gaita yapma, gece </a:t>
            </a:r>
            <a:r>
              <a:rPr lang="tr-TR" sz="2400" dirty="0" err="1" smtClean="0"/>
              <a:t>defekasyon</a:t>
            </a:r>
            <a:r>
              <a:rPr lang="tr-TR" sz="2400" dirty="0" smtClean="0"/>
              <a:t> yapma, </a:t>
            </a:r>
            <a:r>
              <a:rPr lang="tr-TR" sz="2400" dirty="0" err="1" smtClean="0"/>
              <a:t>abdominal</a:t>
            </a:r>
            <a:r>
              <a:rPr lang="tr-TR" sz="2400" dirty="0" smtClean="0"/>
              <a:t> kramplar</a:t>
            </a:r>
          </a:p>
          <a:p>
            <a:pPr>
              <a:lnSpc>
                <a:spcPct val="150000"/>
              </a:lnSpc>
            </a:pPr>
            <a:r>
              <a:rPr lang="tr-TR" sz="2400" dirty="0" err="1" smtClean="0">
                <a:solidFill>
                  <a:schemeClr val="bg1">
                    <a:lumMod val="75000"/>
                  </a:schemeClr>
                </a:solidFill>
              </a:rPr>
              <a:t>Proktiti</a:t>
            </a:r>
            <a:r>
              <a:rPr lang="tr-TR" sz="2400" dirty="0" smtClean="0">
                <a:solidFill>
                  <a:schemeClr val="bg1">
                    <a:lumMod val="75000"/>
                  </a:schemeClr>
                </a:solidFill>
              </a:rPr>
              <a:t> olan olgularda bazen </a:t>
            </a:r>
            <a:r>
              <a:rPr lang="tr-TR" sz="2400" dirty="0" err="1" smtClean="0">
                <a:solidFill>
                  <a:schemeClr val="bg1">
                    <a:lumMod val="75000"/>
                  </a:schemeClr>
                </a:solidFill>
              </a:rPr>
              <a:t>konstipasyon</a:t>
            </a:r>
            <a:r>
              <a:rPr lang="tr-TR" sz="2400" dirty="0" smtClean="0">
                <a:solidFill>
                  <a:schemeClr val="bg1">
                    <a:lumMod val="75000"/>
                  </a:schemeClr>
                </a:solidFill>
              </a:rPr>
              <a:t> olabilir</a:t>
            </a:r>
          </a:p>
          <a:p>
            <a:pPr>
              <a:lnSpc>
                <a:spcPct val="150000"/>
              </a:lnSpc>
            </a:pPr>
            <a:r>
              <a:rPr lang="tr-TR" sz="2400" dirty="0" smtClean="0">
                <a:solidFill>
                  <a:schemeClr val="bg1">
                    <a:lumMod val="65000"/>
                  </a:schemeClr>
                </a:solidFill>
              </a:rPr>
              <a:t>Karın ağrısı </a:t>
            </a:r>
            <a:r>
              <a:rPr lang="tr-TR" sz="2400" dirty="0" err="1" smtClean="0">
                <a:solidFill>
                  <a:schemeClr val="bg1">
                    <a:lumMod val="65000"/>
                  </a:schemeClr>
                </a:solidFill>
              </a:rPr>
              <a:t>Crohn</a:t>
            </a:r>
            <a:r>
              <a:rPr lang="tr-TR" sz="24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tr-TR" sz="2400" dirty="0" err="1" smtClean="0">
                <a:solidFill>
                  <a:schemeClr val="bg1">
                    <a:lumMod val="65000"/>
                  </a:schemeClr>
                </a:solidFill>
              </a:rPr>
              <a:t>hastalığı’nda</a:t>
            </a:r>
            <a:r>
              <a:rPr lang="tr-TR" sz="2400" dirty="0" smtClean="0">
                <a:solidFill>
                  <a:schemeClr val="bg1">
                    <a:lumMod val="65000"/>
                  </a:schemeClr>
                </a:solidFill>
              </a:rPr>
              <a:t> ki gibi baskın değildir</a:t>
            </a:r>
            <a:endParaRPr lang="tr-TR" sz="2400" dirty="0">
              <a:solidFill>
                <a:schemeClr val="bg1">
                  <a:lumMod val="65000"/>
                </a:schemeClr>
              </a:solidFill>
            </a:endParaRPr>
          </a:p>
          <a:p>
            <a:endParaRPr lang="tr-TR" dirty="0">
              <a:solidFill>
                <a:schemeClr val="bg1">
                  <a:lumMod val="65000"/>
                </a:schemeClr>
              </a:solidFill>
            </a:endParaRPr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 rotWithShape="1">
          <a:blip r:embed="rId2"/>
          <a:srcRect l="23507" r="24703" b="2258"/>
          <a:stretch/>
        </p:blipFill>
        <p:spPr>
          <a:xfrm>
            <a:off x="9695935" y="0"/>
            <a:ext cx="2496065" cy="299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0854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Unvan 1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1800" b="1" dirty="0" smtClean="0"/>
              <a:t>EKSTRAİNTESTİNAL TUTULUM</a:t>
            </a:r>
            <a:endParaRPr lang="tr-TR" sz="1800" b="1" dirty="0"/>
          </a:p>
        </p:txBody>
      </p:sp>
      <p:sp>
        <p:nvSpPr>
          <p:cNvPr id="16" name="İçerik Yer Tutucusu 1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lnSpc>
                <a:spcPct val="150000"/>
              </a:lnSpc>
              <a:buNone/>
            </a:pPr>
            <a:endParaRPr lang="tr-TR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tr-TR" dirty="0" err="1" smtClean="0"/>
              <a:t>Ülseratif</a:t>
            </a:r>
            <a:r>
              <a:rPr lang="tr-TR" dirty="0" smtClean="0"/>
              <a:t> </a:t>
            </a:r>
            <a:r>
              <a:rPr lang="tr-TR" dirty="0" err="1" smtClean="0"/>
              <a:t>kolitlilerin</a:t>
            </a:r>
            <a:endParaRPr lang="tr-TR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tr-TR" dirty="0" smtClean="0"/>
              <a:t>1/3 ünde gözlemlenir</a:t>
            </a:r>
            <a:endParaRPr lang="tr-TR" dirty="0"/>
          </a:p>
          <a:p>
            <a:endParaRPr lang="tr-TR" dirty="0"/>
          </a:p>
        </p:txBody>
      </p:sp>
      <p:sp>
        <p:nvSpPr>
          <p:cNvPr id="17" name="İçerik Yer Tutucusu 16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5000" y="461576"/>
            <a:ext cx="6696075" cy="6610350"/>
          </a:xfrm>
          <a:prstGeom prst="rect">
            <a:avLst/>
          </a:prstGeom>
        </p:spPr>
      </p:pic>
      <p:sp>
        <p:nvSpPr>
          <p:cNvPr id="7" name="Yuvarlatılmış Dikdörtgen 6"/>
          <p:cNvSpPr/>
          <p:nvPr/>
        </p:nvSpPr>
        <p:spPr>
          <a:xfrm>
            <a:off x="8542638" y="580553"/>
            <a:ext cx="1087395" cy="700217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200" b="1" dirty="0" smtClean="0"/>
              <a:t>AĞIZ</a:t>
            </a:r>
          </a:p>
          <a:p>
            <a:pPr algn="ctr"/>
            <a:r>
              <a:rPr lang="tr-TR" sz="1200" b="1" dirty="0" err="1" smtClean="0"/>
              <a:t>Stomatit</a:t>
            </a:r>
            <a:endParaRPr lang="tr-TR" sz="1200" b="1" dirty="0" smtClean="0"/>
          </a:p>
          <a:p>
            <a:pPr algn="ctr"/>
            <a:r>
              <a:rPr lang="tr-TR" sz="1200" b="1" dirty="0" err="1" smtClean="0"/>
              <a:t>Aftöz</a:t>
            </a:r>
            <a:r>
              <a:rPr lang="tr-TR" sz="1200" b="1" dirty="0" smtClean="0"/>
              <a:t> ülser</a:t>
            </a:r>
            <a:endParaRPr lang="tr-TR" sz="1200" b="1" dirty="0"/>
          </a:p>
        </p:txBody>
      </p:sp>
      <p:sp>
        <p:nvSpPr>
          <p:cNvPr id="8" name="Yuvarlatılmış Dikdörtgen 7"/>
          <p:cNvSpPr/>
          <p:nvPr/>
        </p:nvSpPr>
        <p:spPr>
          <a:xfrm>
            <a:off x="8557311" y="2457163"/>
            <a:ext cx="1013254" cy="403654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100" b="1" dirty="0" smtClean="0"/>
              <a:t>KARACİĞER</a:t>
            </a:r>
          </a:p>
          <a:p>
            <a:pPr algn="ctr"/>
            <a:r>
              <a:rPr lang="tr-TR" sz="1100" b="1" dirty="0" err="1" smtClean="0"/>
              <a:t>Steatoz</a:t>
            </a:r>
            <a:endParaRPr lang="tr-TR" sz="1100" b="1" dirty="0"/>
          </a:p>
        </p:txBody>
      </p:sp>
      <p:sp>
        <p:nvSpPr>
          <p:cNvPr id="9" name="Yuvarlatılmış Dikdörtgen 8"/>
          <p:cNvSpPr/>
          <p:nvPr/>
        </p:nvSpPr>
        <p:spPr>
          <a:xfrm>
            <a:off x="8542638" y="2933144"/>
            <a:ext cx="1894704" cy="563327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100" b="1" dirty="0" smtClean="0"/>
              <a:t>SAFRA YOLU</a:t>
            </a:r>
          </a:p>
          <a:p>
            <a:pPr algn="ctr"/>
            <a:r>
              <a:rPr lang="tr-TR" sz="1100" b="1" dirty="0"/>
              <a:t> </a:t>
            </a:r>
            <a:r>
              <a:rPr lang="tr-TR" sz="1100" b="1" dirty="0" smtClean="0"/>
              <a:t>Safra kesesi taşı</a:t>
            </a:r>
          </a:p>
          <a:p>
            <a:pPr algn="ctr"/>
            <a:r>
              <a:rPr lang="tr-TR" sz="1100" b="1" dirty="0" err="1" smtClean="0"/>
              <a:t>Primer</a:t>
            </a:r>
            <a:r>
              <a:rPr lang="tr-TR" sz="1100" b="1" dirty="0" smtClean="0"/>
              <a:t> </a:t>
            </a:r>
            <a:r>
              <a:rPr lang="tr-TR" sz="1100" b="1" dirty="0" err="1" smtClean="0"/>
              <a:t>sklerozan</a:t>
            </a:r>
            <a:r>
              <a:rPr lang="tr-TR" sz="1100" b="1" dirty="0" smtClean="0"/>
              <a:t> </a:t>
            </a:r>
            <a:r>
              <a:rPr lang="tr-TR" sz="1100" b="1" dirty="0" err="1" smtClean="0"/>
              <a:t>kolanjit</a:t>
            </a:r>
            <a:endParaRPr lang="tr-TR" sz="1100" b="1" dirty="0"/>
          </a:p>
        </p:txBody>
      </p:sp>
      <p:sp>
        <p:nvSpPr>
          <p:cNvPr id="10" name="Yuvarlatılmış Dikdörtgen 9"/>
          <p:cNvSpPr/>
          <p:nvPr/>
        </p:nvSpPr>
        <p:spPr>
          <a:xfrm>
            <a:off x="8300265" y="5975609"/>
            <a:ext cx="1466335" cy="428368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200" b="1" dirty="0" smtClean="0"/>
              <a:t>DOLAŞIM</a:t>
            </a:r>
          </a:p>
          <a:p>
            <a:pPr algn="ctr"/>
            <a:r>
              <a:rPr lang="tr-TR" sz="1200" b="1" dirty="0" err="1" smtClean="0"/>
              <a:t>Flebitis</a:t>
            </a:r>
            <a:endParaRPr lang="tr-TR" sz="1200" b="1" dirty="0"/>
          </a:p>
        </p:txBody>
      </p:sp>
      <p:sp>
        <p:nvSpPr>
          <p:cNvPr id="11" name="Yuvarlatılmış Dikdörtgen 10"/>
          <p:cNvSpPr/>
          <p:nvPr/>
        </p:nvSpPr>
        <p:spPr>
          <a:xfrm>
            <a:off x="8461931" y="3641126"/>
            <a:ext cx="1561071" cy="947350"/>
          </a:xfrm>
          <a:prstGeom prst="roundRect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200" dirty="0" smtClean="0"/>
              <a:t>EKLEMLER</a:t>
            </a:r>
          </a:p>
          <a:p>
            <a:pPr algn="ctr"/>
            <a:r>
              <a:rPr lang="tr-TR" sz="1200" dirty="0" err="1" smtClean="0"/>
              <a:t>Spondilitis</a:t>
            </a:r>
            <a:endParaRPr lang="tr-TR" sz="1200" dirty="0" smtClean="0"/>
          </a:p>
          <a:p>
            <a:pPr algn="ctr"/>
            <a:r>
              <a:rPr lang="tr-TR" sz="1200" dirty="0" err="1" smtClean="0"/>
              <a:t>Sakroileitis</a:t>
            </a:r>
            <a:endParaRPr lang="tr-TR" sz="1200" dirty="0" smtClean="0"/>
          </a:p>
          <a:p>
            <a:pPr algn="ctr"/>
            <a:r>
              <a:rPr lang="tr-TR" sz="1200" dirty="0" err="1" smtClean="0"/>
              <a:t>Periferik</a:t>
            </a:r>
            <a:r>
              <a:rPr lang="tr-TR" sz="1200" dirty="0" smtClean="0"/>
              <a:t> </a:t>
            </a:r>
            <a:r>
              <a:rPr lang="tr-TR" sz="1200" dirty="0" err="1" smtClean="0"/>
              <a:t>artrit</a:t>
            </a:r>
            <a:endParaRPr lang="tr-TR" sz="1200" dirty="0" smtClean="0"/>
          </a:p>
          <a:p>
            <a:pPr algn="ctr"/>
            <a:endParaRPr lang="tr-TR" sz="1200" dirty="0"/>
          </a:p>
        </p:txBody>
      </p:sp>
      <p:sp>
        <p:nvSpPr>
          <p:cNvPr id="12" name="Yuvarlatılmış Dikdörtgen 11"/>
          <p:cNvSpPr/>
          <p:nvPr/>
        </p:nvSpPr>
        <p:spPr>
          <a:xfrm>
            <a:off x="5782963" y="1391036"/>
            <a:ext cx="939113" cy="57023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100" b="1" dirty="0" smtClean="0">
                <a:solidFill>
                  <a:srgbClr val="002060"/>
                </a:solidFill>
              </a:rPr>
              <a:t>GÖZ</a:t>
            </a:r>
          </a:p>
          <a:p>
            <a:pPr algn="ctr"/>
            <a:r>
              <a:rPr lang="tr-TR" sz="1100" b="1" dirty="0" err="1" smtClean="0">
                <a:solidFill>
                  <a:srgbClr val="002060"/>
                </a:solidFill>
              </a:rPr>
              <a:t>Episklerit</a:t>
            </a:r>
            <a:endParaRPr lang="tr-TR" sz="1100" b="1" dirty="0" smtClean="0">
              <a:solidFill>
                <a:srgbClr val="002060"/>
              </a:solidFill>
            </a:endParaRPr>
          </a:p>
          <a:p>
            <a:pPr algn="ctr"/>
            <a:r>
              <a:rPr lang="tr-TR" sz="1100" b="1" dirty="0" err="1" smtClean="0">
                <a:solidFill>
                  <a:srgbClr val="002060"/>
                </a:solidFill>
              </a:rPr>
              <a:t>Üveit</a:t>
            </a:r>
            <a:endParaRPr lang="tr-TR" sz="1100" b="1" dirty="0">
              <a:solidFill>
                <a:srgbClr val="002060"/>
              </a:solidFill>
            </a:endParaRPr>
          </a:p>
        </p:txBody>
      </p:sp>
      <p:sp>
        <p:nvSpPr>
          <p:cNvPr id="13" name="Yuvarlatılmış Dikdörtgen 12"/>
          <p:cNvSpPr/>
          <p:nvPr/>
        </p:nvSpPr>
        <p:spPr>
          <a:xfrm>
            <a:off x="5247503" y="3093565"/>
            <a:ext cx="1762898" cy="120587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200" b="1" dirty="0" smtClean="0">
                <a:solidFill>
                  <a:srgbClr val="002060"/>
                </a:solidFill>
              </a:rPr>
              <a:t>BÖBREKLER</a:t>
            </a:r>
          </a:p>
          <a:p>
            <a:pPr algn="ctr"/>
            <a:r>
              <a:rPr lang="tr-TR" sz="1200" b="1" dirty="0" err="1" smtClean="0">
                <a:solidFill>
                  <a:srgbClr val="002060"/>
                </a:solidFill>
              </a:rPr>
              <a:t>Nefrolityazis</a:t>
            </a:r>
            <a:endParaRPr lang="tr-TR" sz="1200" b="1" dirty="0" smtClean="0">
              <a:solidFill>
                <a:srgbClr val="002060"/>
              </a:solidFill>
            </a:endParaRPr>
          </a:p>
          <a:p>
            <a:pPr algn="ctr"/>
            <a:r>
              <a:rPr lang="tr-TR" sz="1200" b="1" dirty="0" err="1" smtClean="0">
                <a:solidFill>
                  <a:srgbClr val="002060"/>
                </a:solidFill>
              </a:rPr>
              <a:t>Hidronefrozis</a:t>
            </a:r>
            <a:endParaRPr lang="tr-TR" sz="1200" b="1" dirty="0" smtClean="0">
              <a:solidFill>
                <a:srgbClr val="002060"/>
              </a:solidFill>
            </a:endParaRPr>
          </a:p>
          <a:p>
            <a:pPr algn="ctr"/>
            <a:r>
              <a:rPr lang="tr-TR" sz="1200" b="1" dirty="0" smtClean="0">
                <a:solidFill>
                  <a:srgbClr val="002060"/>
                </a:solidFill>
              </a:rPr>
              <a:t>İdrar yolu enfeksiyonu</a:t>
            </a:r>
            <a:endParaRPr lang="tr-TR" sz="1200" b="1" dirty="0">
              <a:solidFill>
                <a:srgbClr val="002060"/>
              </a:solidFill>
            </a:endParaRPr>
          </a:p>
        </p:txBody>
      </p:sp>
      <p:sp>
        <p:nvSpPr>
          <p:cNvPr id="14" name="Yuvarlatılmış Dikdörtgen 13"/>
          <p:cNvSpPr/>
          <p:nvPr/>
        </p:nvSpPr>
        <p:spPr>
          <a:xfrm>
            <a:off x="5181600" y="4299443"/>
            <a:ext cx="1828801" cy="766119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200" dirty="0" smtClean="0">
                <a:solidFill>
                  <a:srgbClr val="002060"/>
                </a:solidFill>
              </a:rPr>
              <a:t>Cilt</a:t>
            </a:r>
          </a:p>
          <a:p>
            <a:pPr algn="ctr"/>
            <a:r>
              <a:rPr lang="tr-TR" sz="1200" dirty="0" err="1" smtClean="0">
                <a:solidFill>
                  <a:srgbClr val="002060"/>
                </a:solidFill>
              </a:rPr>
              <a:t>Eritema</a:t>
            </a:r>
            <a:r>
              <a:rPr lang="tr-TR" sz="1200" dirty="0" smtClean="0">
                <a:solidFill>
                  <a:srgbClr val="002060"/>
                </a:solidFill>
              </a:rPr>
              <a:t> </a:t>
            </a:r>
            <a:r>
              <a:rPr lang="tr-TR" sz="1200" dirty="0" err="1" smtClean="0">
                <a:solidFill>
                  <a:srgbClr val="002060"/>
                </a:solidFill>
              </a:rPr>
              <a:t>nodosum</a:t>
            </a:r>
            <a:endParaRPr lang="tr-TR" sz="1200" dirty="0" smtClean="0">
              <a:solidFill>
                <a:srgbClr val="002060"/>
              </a:solidFill>
            </a:endParaRPr>
          </a:p>
          <a:p>
            <a:pPr algn="ctr"/>
            <a:r>
              <a:rPr lang="tr-TR" sz="1200" dirty="0" err="1" smtClean="0">
                <a:solidFill>
                  <a:srgbClr val="002060"/>
                </a:solidFill>
              </a:rPr>
              <a:t>Piyoderma</a:t>
            </a:r>
            <a:r>
              <a:rPr lang="tr-TR" sz="1200" dirty="0" smtClean="0">
                <a:solidFill>
                  <a:srgbClr val="002060"/>
                </a:solidFill>
              </a:rPr>
              <a:t> </a:t>
            </a:r>
            <a:r>
              <a:rPr lang="tr-TR" sz="1200" dirty="0" err="1" smtClean="0">
                <a:solidFill>
                  <a:srgbClr val="002060"/>
                </a:solidFill>
              </a:rPr>
              <a:t>gangrenosum</a:t>
            </a:r>
            <a:endParaRPr lang="tr-TR" sz="12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9017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BULGULAR</a:t>
            </a:r>
            <a:endParaRPr lang="tr-TR" sz="3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120000"/>
              </a:lnSpc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Hastaların hastalık şiddetine göre genel durumları iyi olabilir, </a:t>
            </a:r>
            <a:r>
              <a:rPr lang="tr-TR" dirty="0" smtClean="0">
                <a:latin typeface="Calibri" panose="020F0502020204030204" pitchFamily="34" charset="0"/>
                <a:cs typeface="Calibri" panose="020F0502020204030204" pitchFamily="34" charset="0"/>
              </a:rPr>
              <a:t>ya da 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şok tablosu olabilir</a:t>
            </a:r>
          </a:p>
          <a:p>
            <a:pPr>
              <a:lnSpc>
                <a:spcPct val="120000"/>
              </a:lnSpc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Hipotansiyon, taşikardi, ateş, kilo kaybı (Şiddetli hastalık), </a:t>
            </a:r>
          </a:p>
          <a:p>
            <a:pPr>
              <a:lnSpc>
                <a:spcPct val="120000"/>
              </a:lnSpc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Anemiye bağlı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konjunktivalarda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solukluk</a:t>
            </a:r>
          </a:p>
          <a:p>
            <a:pPr>
              <a:lnSpc>
                <a:spcPct val="120000"/>
              </a:lnSpc>
            </a:pPr>
            <a:r>
              <a:rPr lang="tr-TR" dirty="0" smtClean="0">
                <a:latin typeface="Calibri" panose="020F0502020204030204" pitchFamily="34" charset="0"/>
                <a:cs typeface="Calibri" panose="020F0502020204030204" pitchFamily="34" charset="0"/>
              </a:rPr>
              <a:t>Karında 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hafif hassasiyet olabilir, defans,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rebound,rijidite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- peritonit bulguları- varsa DİKKAT </a:t>
            </a:r>
          </a:p>
          <a:p>
            <a:pPr>
              <a:lnSpc>
                <a:spcPct val="120000"/>
              </a:lnSpc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Barsak sesleri kliniğe göre değişebilir (artmış/normal/azalmış)</a:t>
            </a:r>
          </a:p>
          <a:p>
            <a:pPr>
              <a:lnSpc>
                <a:spcPct val="120000"/>
              </a:lnSpc>
            </a:pPr>
            <a:r>
              <a:rPr lang="tr-TR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Rektal</a:t>
            </a:r>
            <a:r>
              <a:rPr lang="tr-TR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tuşe de kan (+)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821018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tr-TR" sz="3200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Laboratuvar Bulguları</a:t>
            </a:r>
            <a:endParaRPr lang="tr-TR" sz="32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>
              <a:lnSpc>
                <a:spcPct val="140000"/>
              </a:lnSpc>
            </a:pPr>
            <a:r>
              <a:rPr lang="tr-TR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Anemi, </a:t>
            </a:r>
            <a:r>
              <a:rPr lang="tr-TR" sz="2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lökositoz</a:t>
            </a:r>
            <a:r>
              <a:rPr lang="tr-TR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tr-TR" sz="2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trombositoz</a:t>
            </a:r>
            <a:endParaRPr lang="tr-TR" sz="2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lnSpc>
                <a:spcPct val="140000"/>
              </a:lnSpc>
            </a:pPr>
            <a:r>
              <a:rPr lang="tr-TR" sz="2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Sedimentasyon</a:t>
            </a:r>
            <a:r>
              <a:rPr lang="tr-TR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 yüksekliği, CRP</a:t>
            </a:r>
            <a:r>
              <a:rPr lang="tr-TR" sz="2400" dirty="0" smtClean="0"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, </a:t>
            </a:r>
          </a:p>
          <a:p>
            <a:pPr eaLnBrk="1" hangingPunct="1">
              <a:lnSpc>
                <a:spcPct val="140000"/>
              </a:lnSpc>
            </a:pPr>
            <a:r>
              <a:rPr lang="tr-TR" sz="2400" dirty="0" err="1" smtClean="0"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Hipoalbuminemi</a:t>
            </a:r>
            <a:endParaRPr lang="tr-TR" sz="2400" dirty="0" smtClean="0">
              <a:latin typeface="Calibri" panose="020F0502020204030204" pitchFamily="34" charset="0"/>
              <a:cs typeface="Calibri" panose="020F0502020204030204" pitchFamily="34" charset="0"/>
              <a:sym typeface="Symbol" panose="05050102010706020507" pitchFamily="18" charset="2"/>
            </a:endParaRPr>
          </a:p>
          <a:p>
            <a:pPr eaLnBrk="1" hangingPunct="1">
              <a:lnSpc>
                <a:spcPct val="140000"/>
              </a:lnSpc>
            </a:pPr>
            <a:r>
              <a:rPr lang="tr-TR" sz="2400" dirty="0" err="1" smtClean="0"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Kalprotektin</a:t>
            </a:r>
            <a:r>
              <a:rPr lang="tr-TR" sz="2400" dirty="0" smtClean="0"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 ve </a:t>
            </a:r>
            <a:r>
              <a:rPr lang="tr-TR" sz="2400" dirty="0" err="1" smtClean="0"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laktoferrin</a:t>
            </a:r>
            <a:r>
              <a:rPr lang="tr-TR" sz="2400" dirty="0" smtClean="0"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 yüksekliği</a:t>
            </a:r>
          </a:p>
        </p:txBody>
      </p:sp>
    </p:spTree>
    <p:extLst>
      <p:ext uri="{BB962C8B-B14F-4D97-AF65-F5344CB8AC3E}">
        <p14:creationId xmlns:p14="http://schemas.microsoft.com/office/powerpoint/2010/main" val="2989008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2400" b="1" dirty="0" smtClean="0"/>
              <a:t>TANI// Endoskopik inceleme</a:t>
            </a:r>
            <a:endParaRPr lang="tr-TR" sz="2400" b="1" dirty="0"/>
          </a:p>
        </p:txBody>
      </p:sp>
      <p:pic>
        <p:nvPicPr>
          <p:cNvPr id="1032" name="Picture 8" descr="Ã¼lseratif kolit remisyon resim ile ilgili gÃ¶rsel sonucu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292" b="52454"/>
          <a:stretch/>
        </p:blipFill>
        <p:spPr bwMode="auto">
          <a:xfrm>
            <a:off x="816023" y="3895385"/>
            <a:ext cx="2528603" cy="2204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Ã¼lseratif kolit remisyon resim ile ilgili gÃ¶rsel sonucu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794" r="50926" b="7984"/>
          <a:stretch/>
        </p:blipFill>
        <p:spPr bwMode="auto">
          <a:xfrm>
            <a:off x="3885367" y="3895385"/>
            <a:ext cx="2472590" cy="2204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Kolonoskopi YÃ¶netimi ile Erken Barsak Kanseri Tespiti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92" t="10765" r="6148" b="6899"/>
          <a:stretch/>
        </p:blipFill>
        <p:spPr bwMode="auto">
          <a:xfrm>
            <a:off x="4327350" y="1283279"/>
            <a:ext cx="2732692" cy="2426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FIGURA 5. CU. Friabilidad.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28" t="3843" r="17800" b="12679"/>
          <a:stretch/>
        </p:blipFill>
        <p:spPr bwMode="auto">
          <a:xfrm>
            <a:off x="6712460" y="3851761"/>
            <a:ext cx="2489205" cy="2230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FIGURA 9. CU. fases crÃ³nicas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59" t="3567" r="6602" b="10002"/>
          <a:stretch/>
        </p:blipFill>
        <p:spPr bwMode="auto">
          <a:xfrm>
            <a:off x="9317233" y="3851761"/>
            <a:ext cx="2559239" cy="2230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Resim 2"/>
          <p:cNvPicPr>
            <a:picLocks noChangeAspect="1"/>
          </p:cNvPicPr>
          <p:nvPr/>
        </p:nvPicPr>
        <p:blipFill rotWithShape="1">
          <a:blip r:embed="rId6"/>
          <a:srcRect l="-1" r="29253"/>
          <a:stretch/>
        </p:blipFill>
        <p:spPr>
          <a:xfrm>
            <a:off x="8935222" y="229987"/>
            <a:ext cx="2589513" cy="2541237"/>
          </a:xfrm>
          <a:prstGeom prst="rect">
            <a:avLst/>
          </a:prstGeom>
        </p:spPr>
      </p:pic>
      <p:sp>
        <p:nvSpPr>
          <p:cNvPr id="5" name="Yuvarlatılmış Dikdörtgen 4"/>
          <p:cNvSpPr/>
          <p:nvPr/>
        </p:nvSpPr>
        <p:spPr>
          <a:xfrm>
            <a:off x="9201665" y="1112108"/>
            <a:ext cx="535459" cy="280087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Yuvarlatılmış Dikdörtgen 5"/>
          <p:cNvSpPr/>
          <p:nvPr/>
        </p:nvSpPr>
        <p:spPr>
          <a:xfrm>
            <a:off x="9630032" y="1392195"/>
            <a:ext cx="329514" cy="10841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Yuvarlatılmış Dikdörtgen 6"/>
          <p:cNvSpPr/>
          <p:nvPr/>
        </p:nvSpPr>
        <p:spPr>
          <a:xfrm>
            <a:off x="9201665" y="2034746"/>
            <a:ext cx="428367" cy="214184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" name="Yuvarlatılmış Dikdörtgen 7"/>
          <p:cNvSpPr/>
          <p:nvPr/>
        </p:nvSpPr>
        <p:spPr>
          <a:xfrm>
            <a:off x="9794789" y="1869989"/>
            <a:ext cx="164757" cy="100786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" name="Yuvarlatılmış Dikdörtgen 8"/>
          <p:cNvSpPr/>
          <p:nvPr/>
        </p:nvSpPr>
        <p:spPr>
          <a:xfrm>
            <a:off x="10725665" y="1690688"/>
            <a:ext cx="45719" cy="6397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" name="Yuvarlatılmış Dikdörtgen 9"/>
          <p:cNvSpPr/>
          <p:nvPr/>
        </p:nvSpPr>
        <p:spPr>
          <a:xfrm>
            <a:off x="10725665" y="1581665"/>
            <a:ext cx="469557" cy="288324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2" name="Yuvarlatılmış Dikdörtgen 11"/>
          <p:cNvSpPr/>
          <p:nvPr/>
        </p:nvSpPr>
        <p:spPr>
          <a:xfrm>
            <a:off x="9901881" y="650789"/>
            <a:ext cx="115330" cy="156519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3" name="Yuvarlatılmış Dikdörtgen 12"/>
          <p:cNvSpPr/>
          <p:nvPr/>
        </p:nvSpPr>
        <p:spPr>
          <a:xfrm>
            <a:off x="9794789" y="1690688"/>
            <a:ext cx="107092" cy="45719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84510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1600" b="1" dirty="0" smtClean="0"/>
              <a:t>ABDOMİNAL ULTRASONOGRAFİ</a:t>
            </a:r>
            <a:endParaRPr lang="tr-TR" sz="1600" b="1" dirty="0"/>
          </a:p>
        </p:txBody>
      </p:sp>
      <p:pic>
        <p:nvPicPr>
          <p:cNvPr id="3074" name="Picture 2" descr="Ulcerative colitis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3876" y="2175816"/>
            <a:ext cx="3908340" cy="2931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Ulcerative colit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1436" y="2175817"/>
            <a:ext cx="3908339" cy="2931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9606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 err="1" smtClean="0">
                <a:solidFill>
                  <a:srgbClr val="FF0000"/>
                </a:solidFill>
              </a:rPr>
              <a:t>Histopatolojik</a:t>
            </a:r>
            <a:r>
              <a:rPr lang="tr-TR" b="1" dirty="0" smtClean="0">
                <a:solidFill>
                  <a:srgbClr val="FF0000"/>
                </a:solidFill>
              </a:rPr>
              <a:t> inceleme</a:t>
            </a:r>
            <a:endParaRPr lang="tr-TR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64097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/>
        <p:txBody>
          <a:bodyPr vert="horz" lIns="0" tIns="45720" rIns="0" bIns="0" rtlCol="0" anchor="b">
            <a:normAutofit/>
          </a:bodyPr>
          <a:lstStyle/>
          <a:p>
            <a:pPr eaLnBrk="1" hangingPunct="1"/>
            <a:r>
              <a:rPr lang="tr-TR" sz="3200" b="1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TANI</a:t>
            </a:r>
          </a:p>
        </p:txBody>
      </p:sp>
      <p:sp>
        <p:nvSpPr>
          <p:cNvPr id="337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73050" indent="-273050">
              <a:lnSpc>
                <a:spcPct val="200000"/>
              </a:lnSpc>
            </a:pPr>
            <a:r>
              <a:rPr lang="tr-TR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Tanı için tek bir klinik semptom, fizik muayene bulgusu yada test yoktur,</a:t>
            </a:r>
          </a:p>
          <a:p>
            <a:pPr marL="273050" indent="-273050">
              <a:lnSpc>
                <a:spcPct val="200000"/>
              </a:lnSpc>
            </a:pPr>
            <a:r>
              <a:rPr lang="tr-TR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Tanı: hikaye, fizik muayene, laboratuvar, endoskopi, histoloji ve radyoloji ile birlikte konulabilir.</a:t>
            </a:r>
          </a:p>
          <a:p>
            <a:pPr marL="273050" indent="-273050">
              <a:lnSpc>
                <a:spcPct val="200000"/>
              </a:lnSpc>
            </a:pPr>
            <a:r>
              <a:rPr lang="tr-TR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Tanı konulduktan sonra  hastalık şiddetinin değerlendirilmesi önemlidir</a:t>
            </a:r>
          </a:p>
          <a:p>
            <a:pPr marL="273050" indent="-273050">
              <a:buNone/>
            </a:pPr>
            <a:endParaRPr lang="tr-TR" dirty="0" smtClean="0"/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0919" y="0"/>
            <a:ext cx="5294701" cy="1867067"/>
          </a:xfrm>
          <a:prstGeom prst="rect">
            <a:avLst/>
          </a:prstGeom>
        </p:spPr>
      </p:pic>
      <p:pic>
        <p:nvPicPr>
          <p:cNvPr id="3" name="Resim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71007" y="6317670"/>
            <a:ext cx="2970764" cy="328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3602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Unvan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7" name="İçerik Yer Tutucusu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51946" y="315401"/>
            <a:ext cx="9686542" cy="5755885"/>
          </a:xfrm>
          <a:prstGeom prst="rect">
            <a:avLst/>
          </a:prstGeom>
          <a:solidFill>
            <a:srgbClr val="385723"/>
          </a:solidFill>
        </p:spPr>
      </p:pic>
      <p:sp>
        <p:nvSpPr>
          <p:cNvPr id="9" name="Yuvarlatılmış Dikdörtgen 8"/>
          <p:cNvSpPr/>
          <p:nvPr/>
        </p:nvSpPr>
        <p:spPr>
          <a:xfrm>
            <a:off x="1655806" y="365125"/>
            <a:ext cx="5865340" cy="662781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/>
              <a:t>HASTANIN DEĞERLENDİRİLMESİ</a:t>
            </a:r>
            <a:endParaRPr lang="tr-TR" dirty="0"/>
          </a:p>
        </p:txBody>
      </p:sp>
      <p:sp>
        <p:nvSpPr>
          <p:cNvPr id="10" name="Dikdörtgen 9"/>
          <p:cNvSpPr/>
          <p:nvPr/>
        </p:nvSpPr>
        <p:spPr>
          <a:xfrm>
            <a:off x="1210962" y="1902941"/>
            <a:ext cx="1952368" cy="1869989"/>
          </a:xfrm>
          <a:prstGeom prst="rect">
            <a:avLst/>
          </a:prstGeom>
          <a:solidFill>
            <a:srgbClr val="38572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200" dirty="0" smtClean="0"/>
              <a:t>SEMPTOM VE BULGULARIN DEĞERLENDİRİLMESİ</a:t>
            </a:r>
          </a:p>
          <a:p>
            <a:pPr algn="ctr"/>
            <a:r>
              <a:rPr lang="tr-TR" sz="1200" dirty="0" smtClean="0"/>
              <a:t>Ateş</a:t>
            </a:r>
          </a:p>
          <a:p>
            <a:pPr algn="ctr"/>
            <a:r>
              <a:rPr lang="tr-TR" sz="1200" dirty="0" smtClean="0"/>
              <a:t>Karın ağrısı</a:t>
            </a:r>
          </a:p>
          <a:p>
            <a:pPr algn="ctr"/>
            <a:r>
              <a:rPr lang="tr-TR" sz="1200" dirty="0" smtClean="0"/>
              <a:t>GIS kanama</a:t>
            </a:r>
          </a:p>
          <a:p>
            <a:pPr algn="ctr"/>
            <a:r>
              <a:rPr lang="tr-TR" sz="1200" dirty="0" smtClean="0"/>
              <a:t>Lokalize hassasiyet</a:t>
            </a:r>
          </a:p>
          <a:p>
            <a:pPr algn="ctr"/>
            <a:r>
              <a:rPr lang="tr-TR" sz="1200" dirty="0" smtClean="0"/>
              <a:t>Kilo kaybı</a:t>
            </a:r>
          </a:p>
          <a:p>
            <a:pPr algn="ctr"/>
            <a:r>
              <a:rPr lang="tr-TR" sz="1200" dirty="0" smtClean="0"/>
              <a:t>Eklem ağrısı</a:t>
            </a:r>
          </a:p>
          <a:p>
            <a:pPr algn="ctr"/>
            <a:r>
              <a:rPr lang="tr-TR" sz="1200" dirty="0" smtClean="0"/>
              <a:t>Cilt bulguları</a:t>
            </a:r>
          </a:p>
        </p:txBody>
      </p:sp>
      <p:sp>
        <p:nvSpPr>
          <p:cNvPr id="11" name="Dikdörtgen 10"/>
          <p:cNvSpPr/>
          <p:nvPr/>
        </p:nvSpPr>
        <p:spPr>
          <a:xfrm>
            <a:off x="3674076" y="1878227"/>
            <a:ext cx="2158313" cy="1425146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200" dirty="0" smtClean="0"/>
              <a:t>LABORATUVAR TETKİKLERİ</a:t>
            </a:r>
          </a:p>
          <a:p>
            <a:pPr algn="ctr"/>
            <a:r>
              <a:rPr lang="tr-TR" sz="1200" dirty="0" smtClean="0"/>
              <a:t>Tam kan sayımı</a:t>
            </a:r>
          </a:p>
          <a:p>
            <a:pPr algn="ctr"/>
            <a:r>
              <a:rPr lang="tr-TR" sz="1200" dirty="0" smtClean="0"/>
              <a:t>CRP</a:t>
            </a:r>
          </a:p>
          <a:p>
            <a:pPr algn="ctr"/>
            <a:r>
              <a:rPr lang="tr-TR" sz="1200" dirty="0" smtClean="0"/>
              <a:t>Biyokimya</a:t>
            </a:r>
          </a:p>
          <a:p>
            <a:pPr algn="ctr"/>
            <a:r>
              <a:rPr lang="tr-TR" sz="1200" dirty="0" err="1" smtClean="0"/>
              <a:t>Fekal</a:t>
            </a:r>
            <a:r>
              <a:rPr lang="tr-TR" sz="1200" dirty="0" smtClean="0"/>
              <a:t> </a:t>
            </a:r>
            <a:r>
              <a:rPr lang="tr-TR" sz="1200" dirty="0" err="1" smtClean="0"/>
              <a:t>kalprotektin</a:t>
            </a:r>
            <a:endParaRPr lang="tr-TR" sz="1200" dirty="0" smtClean="0"/>
          </a:p>
          <a:p>
            <a:pPr algn="ctr"/>
            <a:r>
              <a:rPr lang="tr-TR" sz="1200" dirty="0" smtClean="0"/>
              <a:t>ESR</a:t>
            </a:r>
            <a:endParaRPr lang="tr-TR" sz="1200" dirty="0"/>
          </a:p>
        </p:txBody>
      </p:sp>
      <p:sp>
        <p:nvSpPr>
          <p:cNvPr id="12" name="Dikdörtgen 11"/>
          <p:cNvSpPr/>
          <p:nvPr/>
        </p:nvSpPr>
        <p:spPr>
          <a:xfrm>
            <a:off x="6285470" y="1902941"/>
            <a:ext cx="2026508" cy="477794"/>
          </a:xfrm>
          <a:prstGeom prst="rect">
            <a:avLst/>
          </a:prstGeom>
          <a:solidFill>
            <a:srgbClr val="A888A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400" dirty="0" smtClean="0"/>
              <a:t>GÖRÜNTÜLEME</a:t>
            </a:r>
            <a:endParaRPr lang="tr-TR" sz="1400" dirty="0"/>
          </a:p>
        </p:txBody>
      </p:sp>
      <p:sp>
        <p:nvSpPr>
          <p:cNvPr id="13" name="Dikdörtgen 12"/>
          <p:cNvSpPr/>
          <p:nvPr/>
        </p:nvSpPr>
        <p:spPr>
          <a:xfrm>
            <a:off x="6400800" y="2891481"/>
            <a:ext cx="1812324" cy="313038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200" b="1" dirty="0" smtClean="0"/>
              <a:t>ENDOSKOPİK İNCELEME</a:t>
            </a:r>
            <a:endParaRPr lang="tr-TR" sz="1200" b="1" dirty="0"/>
          </a:p>
        </p:txBody>
      </p:sp>
      <p:sp>
        <p:nvSpPr>
          <p:cNvPr id="14" name="Dikdörtgen 13"/>
          <p:cNvSpPr/>
          <p:nvPr/>
        </p:nvSpPr>
        <p:spPr>
          <a:xfrm>
            <a:off x="1037968" y="4110681"/>
            <a:ext cx="3196281" cy="196060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" name="Dikdörtgen 1"/>
          <p:cNvSpPr/>
          <p:nvPr/>
        </p:nvSpPr>
        <p:spPr>
          <a:xfrm>
            <a:off x="4786184" y="3995351"/>
            <a:ext cx="2281881" cy="510746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400" dirty="0" smtClean="0"/>
              <a:t>HASTALIK LOKALİZASYONU</a:t>
            </a:r>
            <a:endParaRPr lang="tr-TR" sz="1400" dirty="0"/>
          </a:p>
        </p:txBody>
      </p:sp>
      <p:sp>
        <p:nvSpPr>
          <p:cNvPr id="15" name="Dikdörtgen 14"/>
          <p:cNvSpPr/>
          <p:nvPr/>
        </p:nvSpPr>
        <p:spPr>
          <a:xfrm>
            <a:off x="7385225" y="4015943"/>
            <a:ext cx="2281881" cy="510746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400" dirty="0" smtClean="0"/>
              <a:t>AKTİVASYON ŞİDDETİ</a:t>
            </a:r>
            <a:endParaRPr lang="tr-TR" sz="1400" dirty="0"/>
          </a:p>
        </p:txBody>
      </p:sp>
      <p:sp>
        <p:nvSpPr>
          <p:cNvPr id="4" name="Dikdörtgen 3"/>
          <p:cNvSpPr/>
          <p:nvPr/>
        </p:nvSpPr>
        <p:spPr>
          <a:xfrm>
            <a:off x="5008606" y="5163192"/>
            <a:ext cx="1993556" cy="691979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 smtClean="0">
                <a:solidFill>
                  <a:schemeClr val="bg2">
                    <a:lumMod val="10000"/>
                  </a:schemeClr>
                </a:solidFill>
              </a:rPr>
              <a:t>Radyolojik</a:t>
            </a:r>
            <a:r>
              <a:rPr lang="tr-TR" b="1" dirty="0" smtClean="0"/>
              <a:t> </a:t>
            </a:r>
            <a:r>
              <a:rPr lang="tr-TR" b="1" u="sng" dirty="0" smtClean="0">
                <a:solidFill>
                  <a:schemeClr val="bg2">
                    <a:lumMod val="10000"/>
                  </a:schemeClr>
                </a:solidFill>
              </a:rPr>
              <a:t>görüntüleme</a:t>
            </a:r>
            <a:endParaRPr lang="tr-TR" b="1" u="sng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8776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tr-TR" sz="3200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Crohn</a:t>
            </a:r>
            <a:r>
              <a:rPr lang="tr-TR" sz="3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Hastalığı</a:t>
            </a:r>
          </a:p>
        </p:txBody>
      </p:sp>
      <p:sp>
        <p:nvSpPr>
          <p:cNvPr id="5123" name="Rectangle 8"/>
          <p:cNvSpPr>
            <a:spLocks noGrp="1" noChangeArrowheads="1"/>
          </p:cNvSpPr>
          <p:nvPr>
            <p:ph type="body" sz="half" idx="1"/>
          </p:nvPr>
        </p:nvSpPr>
        <p:spPr/>
        <p:txBody>
          <a:bodyPr>
            <a:normAutofit/>
          </a:bodyPr>
          <a:lstStyle/>
          <a:p>
            <a:pPr eaLnBrk="1" hangingPunct="1">
              <a:lnSpc>
                <a:spcPct val="150000"/>
              </a:lnSpc>
            </a:pPr>
            <a:r>
              <a:rPr lang="tr-TR" sz="2400" b="1" u="sng" dirty="0">
                <a:latin typeface="Calibri" panose="020F0502020204030204" pitchFamily="34" charset="0"/>
                <a:cs typeface="Calibri" panose="020F0502020204030204" pitchFamily="34" charset="0"/>
              </a:rPr>
              <a:t>Kronik</a:t>
            </a:r>
            <a:r>
              <a:rPr lang="tr-TR" sz="24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tr-TR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idiopatik</a:t>
            </a:r>
            <a:r>
              <a:rPr lang="tr-TR" sz="24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tr-TR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rekürrenslerle</a:t>
            </a:r>
            <a:r>
              <a:rPr lang="tr-TR" sz="2400" dirty="0">
                <a:latin typeface="Calibri" panose="020F0502020204030204" pitchFamily="34" charset="0"/>
                <a:cs typeface="Calibri" panose="020F0502020204030204" pitchFamily="34" charset="0"/>
              </a:rPr>
              <a:t> giden,</a:t>
            </a:r>
          </a:p>
          <a:p>
            <a:pPr eaLnBrk="1" hangingPunct="1">
              <a:lnSpc>
                <a:spcPct val="150000"/>
              </a:lnSpc>
            </a:pPr>
            <a:r>
              <a:rPr lang="tr-TR" sz="2400" dirty="0">
                <a:latin typeface="Calibri" panose="020F0502020204030204" pitchFamily="34" charset="0"/>
                <a:cs typeface="Calibri" panose="020F0502020204030204" pitchFamily="34" charset="0"/>
              </a:rPr>
              <a:t>Ağızdan anüse kadar </a:t>
            </a:r>
            <a:r>
              <a:rPr lang="tr-TR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gastrointestinal</a:t>
            </a:r>
            <a:r>
              <a:rPr lang="tr-TR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traktusu</a:t>
            </a:r>
            <a:r>
              <a:rPr lang="tr-TR" sz="2400" dirty="0">
                <a:latin typeface="Calibri" panose="020F0502020204030204" pitchFamily="34" charset="0"/>
                <a:cs typeface="Calibri" panose="020F0502020204030204" pitchFamily="34" charset="0"/>
              </a:rPr>
              <a:t> her lokalizasyonda ve tam kat, atlamalı  tutabilen bir hastalıktır</a:t>
            </a:r>
            <a:r>
              <a:rPr lang="tr-TR" sz="2400" dirty="0"/>
              <a:t>.</a:t>
            </a:r>
          </a:p>
        </p:txBody>
      </p:sp>
      <p:pic>
        <p:nvPicPr>
          <p:cNvPr id="5124" name="Picture 5" descr="Crohns-diseas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0464" y="1916114"/>
            <a:ext cx="3959225" cy="296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68722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4"/>
          <p:cNvSpPr>
            <a:spLocks noGrp="1" noChangeArrowheads="1"/>
          </p:cNvSpPr>
          <p:nvPr>
            <p:ph type="title"/>
          </p:nvPr>
        </p:nvSpPr>
        <p:spPr>
          <a:xfrm>
            <a:off x="1981200" y="457200"/>
            <a:ext cx="8229600" cy="1189038"/>
          </a:xfrm>
        </p:spPr>
        <p:txBody>
          <a:bodyPr>
            <a:normAutofit/>
          </a:bodyPr>
          <a:lstStyle/>
          <a:p>
            <a:pPr eaLnBrk="1" hangingPunct="1"/>
            <a:r>
              <a:rPr lang="tr-TR" sz="28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Crohn</a:t>
            </a:r>
            <a:r>
              <a:rPr lang="tr-TR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 Hastalığı -Yerleşim</a:t>
            </a:r>
          </a:p>
        </p:txBody>
      </p:sp>
      <p:graphicFrame>
        <p:nvGraphicFramePr>
          <p:cNvPr id="70663" name="Group 7"/>
          <p:cNvGraphicFramePr>
            <a:graphicFrameLocks noGrp="1"/>
          </p:cNvGraphicFramePr>
          <p:nvPr>
            <p:ph sz="half" idx="1"/>
            <p:extLst/>
          </p:nvPr>
        </p:nvGraphicFramePr>
        <p:xfrm>
          <a:off x="1992313" y="1628776"/>
          <a:ext cx="4038600" cy="4530725"/>
        </p:xfrm>
        <a:graphic>
          <a:graphicData uri="http://schemas.openxmlformats.org/drawingml/2006/table">
            <a:tbl>
              <a:tblPr/>
              <a:tblGrid>
                <a:gridCol w="2019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19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080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İleokolonik</a:t>
                      </a:r>
                      <a:endParaRPr kumimoji="0" lang="tr-T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% 35 (26-48)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04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Sadece ince barsak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% 28 (11-48)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080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Sadece kolon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% 32 (19-51)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04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Gastroduodenal</a:t>
                      </a:r>
                      <a:endParaRPr kumimoji="0" lang="tr-T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% 1-4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04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Perianal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% 18 (14-20)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18455" name="Picture 27" descr="ANd9GcSdDWdIeqpqSLbfBmsd2vhccUAdA92p3K6nGn4OPwF5E9Ireztd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16725" y="607141"/>
            <a:ext cx="3694756" cy="555200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" name="Dikdörtgen 1"/>
          <p:cNvSpPr/>
          <p:nvPr/>
        </p:nvSpPr>
        <p:spPr>
          <a:xfrm>
            <a:off x="9786551" y="1556951"/>
            <a:ext cx="45719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" name="Dikdörtgen 2"/>
          <p:cNvSpPr/>
          <p:nvPr/>
        </p:nvSpPr>
        <p:spPr>
          <a:xfrm>
            <a:off x="7677665" y="3031524"/>
            <a:ext cx="642551" cy="650790"/>
          </a:xfrm>
          <a:prstGeom prst="rect">
            <a:avLst/>
          </a:prstGeom>
          <a:solidFill>
            <a:srgbClr val="99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200" b="1" dirty="0" smtClean="0"/>
              <a:t>İnce barsak</a:t>
            </a:r>
          </a:p>
          <a:p>
            <a:pPr algn="ctr"/>
            <a:r>
              <a:rPr lang="tr-TR" sz="1200" b="1" dirty="0" smtClean="0"/>
              <a:t>%5</a:t>
            </a:r>
            <a:endParaRPr lang="tr-TR" sz="1200" b="1" dirty="0"/>
          </a:p>
        </p:txBody>
      </p:sp>
      <p:sp>
        <p:nvSpPr>
          <p:cNvPr id="7" name="Dikdörtgen 6"/>
          <p:cNvSpPr/>
          <p:nvPr/>
        </p:nvSpPr>
        <p:spPr>
          <a:xfrm>
            <a:off x="9897767" y="2483706"/>
            <a:ext cx="642551" cy="650790"/>
          </a:xfrm>
          <a:prstGeom prst="rect">
            <a:avLst/>
          </a:prstGeom>
          <a:solidFill>
            <a:srgbClr val="99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200" b="1" dirty="0" smtClean="0"/>
              <a:t>Sadece kolon</a:t>
            </a:r>
          </a:p>
          <a:p>
            <a:pPr algn="ctr"/>
            <a:r>
              <a:rPr lang="tr-TR" sz="1200" b="1" dirty="0" smtClean="0"/>
              <a:t>%20</a:t>
            </a:r>
            <a:endParaRPr lang="tr-TR" sz="1200" b="1" dirty="0"/>
          </a:p>
        </p:txBody>
      </p:sp>
      <p:sp>
        <p:nvSpPr>
          <p:cNvPr id="8" name="Dikdörtgen 7"/>
          <p:cNvSpPr/>
          <p:nvPr/>
        </p:nvSpPr>
        <p:spPr>
          <a:xfrm>
            <a:off x="8892754" y="4057142"/>
            <a:ext cx="642551" cy="650790"/>
          </a:xfrm>
          <a:prstGeom prst="rect">
            <a:avLst/>
          </a:prstGeom>
          <a:solidFill>
            <a:srgbClr val="99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200" b="1" dirty="0" err="1" smtClean="0"/>
              <a:t>Distal</a:t>
            </a:r>
            <a:r>
              <a:rPr lang="tr-TR" sz="1200" b="1" dirty="0" smtClean="0"/>
              <a:t> </a:t>
            </a:r>
            <a:r>
              <a:rPr lang="tr-TR" sz="1200" b="1" dirty="0" err="1" smtClean="0"/>
              <a:t>ileum</a:t>
            </a:r>
            <a:endParaRPr lang="tr-TR" sz="1200" b="1" dirty="0" smtClean="0"/>
          </a:p>
          <a:p>
            <a:pPr algn="ctr"/>
            <a:r>
              <a:rPr lang="tr-TR" sz="1200" b="1" dirty="0" smtClean="0"/>
              <a:t>%35</a:t>
            </a:r>
            <a:endParaRPr lang="tr-TR" sz="1200" b="1" dirty="0"/>
          </a:p>
        </p:txBody>
      </p:sp>
      <p:sp>
        <p:nvSpPr>
          <p:cNvPr id="9" name="Dikdörtgen 8"/>
          <p:cNvSpPr/>
          <p:nvPr/>
        </p:nvSpPr>
        <p:spPr>
          <a:xfrm>
            <a:off x="7129847" y="5062159"/>
            <a:ext cx="642551" cy="650790"/>
          </a:xfrm>
          <a:prstGeom prst="rect">
            <a:avLst/>
          </a:prstGeom>
          <a:solidFill>
            <a:srgbClr val="99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200" b="1" dirty="0" smtClean="0"/>
              <a:t>Sağ kolon</a:t>
            </a:r>
          </a:p>
          <a:p>
            <a:pPr algn="ctr"/>
            <a:r>
              <a:rPr lang="tr-TR" sz="1200" b="1" dirty="0" smtClean="0"/>
              <a:t>%35</a:t>
            </a:r>
            <a:endParaRPr lang="tr-TR" sz="1200" b="1" dirty="0"/>
          </a:p>
        </p:txBody>
      </p:sp>
    </p:spTree>
    <p:extLst>
      <p:ext uri="{BB962C8B-B14F-4D97-AF65-F5344CB8AC3E}">
        <p14:creationId xmlns:p14="http://schemas.microsoft.com/office/powerpoint/2010/main" val="3264381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sz="2400" dirty="0" smtClean="0"/>
              <a:t/>
            </a:r>
            <a:br>
              <a:rPr lang="tr-TR" sz="2400" dirty="0" smtClean="0"/>
            </a:br>
            <a:r>
              <a:rPr lang="tr-TR" sz="2400" dirty="0"/>
              <a:t/>
            </a:r>
            <a:br>
              <a:rPr lang="tr-TR" sz="2400" dirty="0"/>
            </a:br>
            <a:r>
              <a:rPr lang="tr-TR" sz="2400" dirty="0" smtClean="0"/>
              <a:t>SEMPTOM VE BULGULAR</a:t>
            </a:r>
            <a:br>
              <a:rPr lang="tr-TR" sz="2400" dirty="0" smtClean="0"/>
            </a:br>
            <a:r>
              <a:rPr lang="tr-TR" sz="1400" dirty="0" err="1"/>
              <a:t>Crohn</a:t>
            </a:r>
            <a:r>
              <a:rPr lang="tr-TR" sz="1400" dirty="0"/>
              <a:t> hastalığında semptomlar hastalık lokalizasyonuna göre değişir</a:t>
            </a:r>
            <a:r>
              <a:rPr lang="tr-TR" sz="2400" dirty="0"/>
              <a:t/>
            </a:r>
            <a:br>
              <a:rPr lang="tr-TR" sz="2400" dirty="0"/>
            </a:br>
            <a:endParaRPr lang="tr-TR" sz="24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000" b="1" smtClean="0"/>
              <a:t>KOLON </a:t>
            </a:r>
            <a:r>
              <a:rPr lang="tr-TR" sz="2000" b="1" dirty="0" smtClean="0"/>
              <a:t>TUTULUMUNDA</a:t>
            </a:r>
          </a:p>
          <a:p>
            <a:r>
              <a:rPr lang="tr-TR" sz="2000" dirty="0" smtClean="0"/>
              <a:t>Kanlı ishal</a:t>
            </a:r>
          </a:p>
          <a:p>
            <a:r>
              <a:rPr lang="tr-TR" sz="2000" dirty="0" smtClean="0"/>
              <a:t>Mukus</a:t>
            </a:r>
          </a:p>
          <a:p>
            <a:r>
              <a:rPr lang="tr-TR" sz="2000" dirty="0" smtClean="0"/>
              <a:t>Karın ağrısı</a:t>
            </a:r>
          </a:p>
          <a:p>
            <a:r>
              <a:rPr lang="tr-TR" sz="2000" dirty="0" err="1" smtClean="0"/>
              <a:t>Rektal</a:t>
            </a:r>
            <a:r>
              <a:rPr lang="tr-TR" sz="2000" dirty="0" smtClean="0"/>
              <a:t> tutulumun olmadığı vakalarda </a:t>
            </a:r>
            <a:r>
              <a:rPr lang="tr-TR" sz="2000" dirty="0" err="1" smtClean="0"/>
              <a:t>rektal</a:t>
            </a:r>
            <a:r>
              <a:rPr lang="tr-TR" sz="2000" dirty="0" smtClean="0"/>
              <a:t> kanama pek görülmez</a:t>
            </a:r>
            <a:endParaRPr lang="tr-TR" sz="2000" dirty="0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9604" t="58430" r="17336" b="-750"/>
          <a:stretch/>
        </p:blipFill>
        <p:spPr>
          <a:xfrm>
            <a:off x="1418731" y="4198154"/>
            <a:ext cx="7033291" cy="2544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8589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van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3200" b="1" dirty="0" smtClean="0"/>
              <a:t>LABORATUVAR</a:t>
            </a:r>
            <a:r>
              <a:rPr lang="tr-TR" dirty="0" smtClean="0"/>
              <a:t> </a:t>
            </a:r>
            <a:endParaRPr lang="tr-TR" dirty="0"/>
          </a:p>
        </p:txBody>
      </p:sp>
      <p:sp>
        <p:nvSpPr>
          <p:cNvPr id="5" name="İçerik Yer Tutucusu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7D"/>
              </a:buClr>
              <a:buSzPct val="75000"/>
              <a:buFont typeface="Wingdings" panose="05000000000000000000" pitchFamily="2" charset="2"/>
              <a:buChar char="n"/>
            </a:pPr>
            <a:r>
              <a:rPr lang="tr-TR" sz="20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Anemi, </a:t>
            </a:r>
            <a:r>
              <a:rPr lang="tr-TR" sz="2000" kern="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lökositoz</a:t>
            </a:r>
            <a:r>
              <a:rPr lang="tr-TR" sz="20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tr-TR" sz="2000" kern="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trombositoz</a:t>
            </a:r>
            <a:endParaRPr lang="tr-TR"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7D"/>
              </a:buClr>
              <a:buSzPct val="75000"/>
              <a:buFont typeface="Wingdings" panose="05000000000000000000" pitchFamily="2" charset="2"/>
              <a:buChar char="n"/>
            </a:pPr>
            <a:r>
              <a:rPr lang="tr-TR" sz="2000" kern="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Sedimentasyon</a:t>
            </a:r>
            <a:r>
              <a:rPr lang="tr-TR" sz="20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yüksekliği, CRP</a:t>
            </a:r>
            <a:r>
              <a:rPr lang="tr-TR" sz="20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, </a:t>
            </a:r>
          </a:p>
          <a:p>
            <a:pPr marL="342900" lvl="0" indent="-34290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7D"/>
              </a:buClr>
              <a:buSzPct val="75000"/>
              <a:buFont typeface="Wingdings" panose="05000000000000000000" pitchFamily="2" charset="2"/>
              <a:buChar char="n"/>
            </a:pPr>
            <a:r>
              <a:rPr lang="tr-TR" sz="2000" kern="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Hipoalbuminemi</a:t>
            </a:r>
            <a:endParaRPr lang="tr-TR"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Symbol" panose="05050102010706020507" pitchFamily="18" charset="2"/>
            </a:endParaRPr>
          </a:p>
          <a:p>
            <a:pPr marL="342900" lvl="0" indent="-34290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7D"/>
              </a:buClr>
              <a:buSzPct val="75000"/>
              <a:buFont typeface="Wingdings" panose="05000000000000000000" pitchFamily="2" charset="2"/>
              <a:buChar char="n"/>
            </a:pPr>
            <a:r>
              <a:rPr lang="tr-TR" sz="2000" kern="0" dirty="0" err="1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Kalprotektin</a:t>
            </a:r>
            <a:endParaRPr lang="tr-TR"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Symbol" panose="05050102010706020507" pitchFamily="18" charset="2"/>
            </a:endParaRP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97324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2800" b="1" dirty="0" smtClean="0"/>
              <a:t>TANI</a:t>
            </a:r>
            <a:endParaRPr lang="tr-TR" sz="2800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                                          </a:t>
            </a:r>
            <a:r>
              <a:rPr lang="tr-TR" sz="1800" dirty="0" err="1" smtClean="0"/>
              <a:t>Anemi,demir</a:t>
            </a:r>
            <a:r>
              <a:rPr lang="tr-TR" sz="1800" dirty="0" smtClean="0"/>
              <a:t> </a:t>
            </a:r>
            <a:r>
              <a:rPr lang="tr-TR" sz="1800" dirty="0"/>
              <a:t>eksikliği, </a:t>
            </a:r>
            <a:r>
              <a:rPr lang="tr-TR" sz="1800" dirty="0" err="1"/>
              <a:t>lökositoz</a:t>
            </a:r>
            <a:r>
              <a:rPr lang="tr-TR" sz="1800" dirty="0"/>
              <a:t>, </a:t>
            </a:r>
            <a:r>
              <a:rPr lang="tr-TR" sz="1800" dirty="0" err="1"/>
              <a:t>trombositoz</a:t>
            </a:r>
            <a:endParaRPr lang="tr-TR" dirty="0"/>
          </a:p>
          <a:p>
            <a:endParaRPr lang="tr-TR" dirty="0" smtClean="0"/>
          </a:p>
          <a:p>
            <a:r>
              <a:rPr lang="tr-TR" dirty="0" smtClean="0"/>
              <a:t> 				</a:t>
            </a:r>
            <a:r>
              <a:rPr lang="tr-TR" sz="1800" dirty="0" err="1" smtClean="0"/>
              <a:t>Hipoalbuminemi</a:t>
            </a:r>
            <a:r>
              <a:rPr lang="tr-TR" sz="1800" dirty="0" smtClean="0"/>
              <a:t>, </a:t>
            </a:r>
            <a:r>
              <a:rPr lang="tr-TR" sz="1800" dirty="0" err="1" smtClean="0"/>
              <a:t>hipokalemi</a:t>
            </a:r>
            <a:r>
              <a:rPr lang="tr-TR" sz="1800" dirty="0" smtClean="0"/>
              <a:t>, </a:t>
            </a:r>
            <a:r>
              <a:rPr lang="tr-TR" sz="1800" dirty="0" err="1" smtClean="0"/>
              <a:t>hipomagnezemi,ALP</a:t>
            </a:r>
            <a:r>
              <a:rPr lang="tr-TR" sz="1800" dirty="0" smtClean="0"/>
              <a:t> yüksekliği</a:t>
            </a:r>
          </a:p>
          <a:p>
            <a:endParaRPr lang="tr-TR" sz="1800" dirty="0"/>
          </a:p>
          <a:p>
            <a:r>
              <a:rPr lang="tr-TR" sz="1800" dirty="0" smtClean="0"/>
              <a:t>                                                                   ESR</a:t>
            </a:r>
            <a:r>
              <a:rPr lang="tr-TR" sz="1800" dirty="0"/>
              <a:t>, CRP </a:t>
            </a:r>
            <a:r>
              <a:rPr lang="tr-TR" sz="1800" dirty="0" smtClean="0"/>
              <a:t>yüksekliği, </a:t>
            </a:r>
            <a:r>
              <a:rPr lang="tr-TR" sz="1800" dirty="0" err="1" smtClean="0"/>
              <a:t>fekal</a:t>
            </a:r>
            <a:r>
              <a:rPr lang="tr-TR" sz="1800" dirty="0" smtClean="0"/>
              <a:t> </a:t>
            </a:r>
            <a:r>
              <a:rPr lang="tr-TR" sz="1800" dirty="0" err="1" smtClean="0"/>
              <a:t>kalprotektin</a:t>
            </a:r>
            <a:r>
              <a:rPr lang="tr-TR" sz="1800" dirty="0" smtClean="0"/>
              <a:t>, </a:t>
            </a:r>
            <a:r>
              <a:rPr lang="tr-TR" sz="1800" dirty="0" err="1" smtClean="0"/>
              <a:t>fekal</a:t>
            </a:r>
            <a:r>
              <a:rPr lang="tr-TR" sz="1800" dirty="0" smtClean="0"/>
              <a:t> </a:t>
            </a:r>
            <a:r>
              <a:rPr lang="tr-TR" sz="1800" dirty="0" err="1" smtClean="0"/>
              <a:t>laktoferrin</a:t>
            </a:r>
            <a:endParaRPr lang="tr-TR" sz="1800" dirty="0" smtClean="0"/>
          </a:p>
          <a:p>
            <a:endParaRPr lang="tr-TR" sz="1800" dirty="0"/>
          </a:p>
          <a:p>
            <a:r>
              <a:rPr lang="tr-TR" sz="1800" dirty="0" smtClean="0"/>
              <a:t>                                                                    Gaita </a:t>
            </a:r>
            <a:r>
              <a:rPr lang="tr-TR" sz="1800" dirty="0" err="1" smtClean="0"/>
              <a:t>mikroskobisi</a:t>
            </a:r>
            <a:r>
              <a:rPr lang="tr-TR" sz="1800" dirty="0" smtClean="0"/>
              <a:t>, kültür, gaitada parazit, amip, </a:t>
            </a:r>
            <a:r>
              <a:rPr lang="tr-TR" sz="1800" dirty="0" err="1" smtClean="0"/>
              <a:t>Cl.difficilei</a:t>
            </a:r>
            <a:endParaRPr lang="tr-TR" sz="1800" dirty="0" smtClean="0"/>
          </a:p>
          <a:p>
            <a:endParaRPr lang="tr-TR" sz="1800" dirty="0"/>
          </a:p>
          <a:p>
            <a:r>
              <a:rPr lang="tr-TR" sz="1800" dirty="0" smtClean="0"/>
              <a:t>                                                                  p-ANCA;</a:t>
            </a:r>
            <a:r>
              <a:rPr lang="tr-TR" sz="1800" dirty="0"/>
              <a:t> </a:t>
            </a:r>
            <a:r>
              <a:rPr lang="tr-TR" sz="1800" dirty="0" err="1"/>
              <a:t>nonspesifik</a:t>
            </a:r>
            <a:r>
              <a:rPr lang="tr-TR" sz="1800" dirty="0"/>
              <a:t>,  </a:t>
            </a:r>
            <a:r>
              <a:rPr lang="tr-TR" sz="1800" dirty="0" err="1"/>
              <a:t>sensitivitesi</a:t>
            </a:r>
            <a:r>
              <a:rPr lang="tr-TR" sz="1800" dirty="0"/>
              <a:t> </a:t>
            </a:r>
            <a:r>
              <a:rPr lang="tr-TR" sz="1800" dirty="0" smtClean="0"/>
              <a:t>düşük,% 60-80 hasta da pozitif </a:t>
            </a:r>
            <a:endParaRPr lang="tr-TR" sz="1800" dirty="0"/>
          </a:p>
          <a:p>
            <a:endParaRPr lang="tr-TR" sz="1800" dirty="0"/>
          </a:p>
          <a:p>
            <a:pPr marL="0" indent="0">
              <a:buNone/>
            </a:pPr>
            <a:endParaRPr lang="tr-TR" sz="1800" dirty="0"/>
          </a:p>
          <a:p>
            <a:endParaRPr lang="tr-TR" sz="1800" dirty="0" smtClean="0"/>
          </a:p>
          <a:p>
            <a:endParaRPr lang="tr-TR" sz="1800" dirty="0" smtClean="0"/>
          </a:p>
          <a:p>
            <a:endParaRPr lang="tr-TR" sz="1800" dirty="0"/>
          </a:p>
          <a:p>
            <a:endParaRPr lang="tr-TR" dirty="0" smtClean="0"/>
          </a:p>
          <a:p>
            <a:endParaRPr lang="tr-TR" dirty="0"/>
          </a:p>
        </p:txBody>
      </p:sp>
      <p:sp>
        <p:nvSpPr>
          <p:cNvPr id="5" name="Yuvarlatılmış Dikdörtgen 4"/>
          <p:cNvSpPr/>
          <p:nvPr/>
        </p:nvSpPr>
        <p:spPr>
          <a:xfrm>
            <a:off x="1223318" y="1919416"/>
            <a:ext cx="3068595" cy="304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/>
              <a:t>TAM KAN SAYIMI</a:t>
            </a:r>
            <a:endParaRPr lang="tr-TR" dirty="0"/>
          </a:p>
        </p:txBody>
      </p:sp>
      <p:sp>
        <p:nvSpPr>
          <p:cNvPr id="6" name="Yuvarlatılmış Dikdörtgen 5"/>
          <p:cNvSpPr/>
          <p:nvPr/>
        </p:nvSpPr>
        <p:spPr>
          <a:xfrm>
            <a:off x="1223318" y="2994458"/>
            <a:ext cx="3068595" cy="304800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/>
              <a:t>RUTİN BİYOKİMYA</a:t>
            </a:r>
            <a:endParaRPr lang="tr-TR" dirty="0"/>
          </a:p>
        </p:txBody>
      </p:sp>
      <p:sp>
        <p:nvSpPr>
          <p:cNvPr id="8" name="Yuvarlatılmış Dikdörtgen 7"/>
          <p:cNvSpPr/>
          <p:nvPr/>
        </p:nvSpPr>
        <p:spPr>
          <a:xfrm>
            <a:off x="1264508" y="3702916"/>
            <a:ext cx="3039762" cy="304800"/>
          </a:xfrm>
          <a:prstGeom prst="round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/>
              <a:t>İNFLAMATUVAR MARKERLAR</a:t>
            </a:r>
            <a:endParaRPr lang="tr-TR" dirty="0"/>
          </a:p>
        </p:txBody>
      </p:sp>
      <p:sp>
        <p:nvSpPr>
          <p:cNvPr id="9" name="Yuvarlatılmış Dikdörtgen 8"/>
          <p:cNvSpPr/>
          <p:nvPr/>
        </p:nvSpPr>
        <p:spPr>
          <a:xfrm>
            <a:off x="1264508" y="4436078"/>
            <a:ext cx="3039762" cy="304800"/>
          </a:xfrm>
          <a:prstGeom prst="roundRect">
            <a:avLst/>
          </a:prstGeom>
          <a:solidFill>
            <a:srgbClr val="34164A"/>
          </a:solidFill>
          <a:ln>
            <a:solidFill>
              <a:srgbClr val="84578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/>
              <a:t>GAİTA DEĞERLENDİRMESİ</a:t>
            </a:r>
            <a:endParaRPr lang="tr-TR" dirty="0"/>
          </a:p>
        </p:txBody>
      </p:sp>
      <p:sp>
        <p:nvSpPr>
          <p:cNvPr id="10" name="Yuvarlatılmış Dikdörtgen 9"/>
          <p:cNvSpPr/>
          <p:nvPr/>
        </p:nvSpPr>
        <p:spPr>
          <a:xfrm>
            <a:off x="1264508" y="5259858"/>
            <a:ext cx="3027406" cy="300684"/>
          </a:xfrm>
          <a:prstGeom prst="roundRect">
            <a:avLst/>
          </a:prstGeom>
          <a:solidFill>
            <a:schemeClr val="bg2">
              <a:lumMod val="1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/>
              <a:t>SEROLOJİK ÇALIŞMALAR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065346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Unvan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b="1" dirty="0" smtClean="0"/>
              <a:t>AYIRICI TANI</a:t>
            </a:r>
            <a:endParaRPr lang="tr-TR" sz="3200" b="1" dirty="0"/>
          </a:p>
        </p:txBody>
      </p:sp>
      <p:sp>
        <p:nvSpPr>
          <p:cNvPr id="6" name="İçerik Yer Tutucusu 5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tr-TR" sz="2000" dirty="0" err="1" smtClean="0"/>
              <a:t>Enfeksiyöz</a:t>
            </a:r>
            <a:r>
              <a:rPr lang="tr-TR" sz="2000" dirty="0" smtClean="0"/>
              <a:t> </a:t>
            </a:r>
            <a:r>
              <a:rPr lang="tr-TR" sz="2000" dirty="0" err="1" smtClean="0"/>
              <a:t>kolitis</a:t>
            </a:r>
            <a:r>
              <a:rPr lang="tr-TR" sz="2000" dirty="0" smtClean="0"/>
              <a:t>, bakteriyel </a:t>
            </a:r>
            <a:r>
              <a:rPr lang="tr-TR" sz="2000" dirty="0" err="1" smtClean="0"/>
              <a:t>viral</a:t>
            </a:r>
            <a:r>
              <a:rPr lang="tr-TR" sz="2000" dirty="0" smtClean="0"/>
              <a:t>, </a:t>
            </a:r>
            <a:r>
              <a:rPr lang="tr-TR" sz="2000" dirty="0" err="1" smtClean="0"/>
              <a:t>fungal</a:t>
            </a:r>
            <a:r>
              <a:rPr lang="tr-TR" sz="2000" dirty="0" smtClean="0"/>
              <a:t>, </a:t>
            </a:r>
            <a:r>
              <a:rPr lang="tr-TR" sz="2000" dirty="0" err="1" smtClean="0"/>
              <a:t>mikobakteriyel</a:t>
            </a:r>
            <a:r>
              <a:rPr lang="tr-TR" sz="2000" dirty="0" smtClean="0"/>
              <a:t> ve </a:t>
            </a:r>
            <a:r>
              <a:rPr lang="tr-TR" sz="2000" dirty="0" err="1" smtClean="0"/>
              <a:t>Cl.difficilei</a:t>
            </a:r>
            <a:endParaRPr lang="tr-TR" sz="2000" dirty="0" smtClean="0"/>
          </a:p>
          <a:p>
            <a:pPr>
              <a:lnSpc>
                <a:spcPct val="150000"/>
              </a:lnSpc>
            </a:pPr>
            <a:r>
              <a:rPr lang="tr-TR" sz="2000" dirty="0"/>
              <a:t>Seksüel geçiş gösteren hastalıklar, </a:t>
            </a:r>
            <a:r>
              <a:rPr lang="tr-TR" sz="2000" dirty="0" err="1"/>
              <a:t>Chlamydia</a:t>
            </a:r>
            <a:r>
              <a:rPr lang="tr-TR" sz="2000" dirty="0"/>
              <a:t> </a:t>
            </a:r>
            <a:r>
              <a:rPr lang="tr-TR" sz="2000" dirty="0" err="1"/>
              <a:t>trachomatis</a:t>
            </a:r>
            <a:r>
              <a:rPr lang="tr-TR" sz="2000" dirty="0"/>
              <a:t>, </a:t>
            </a:r>
            <a:r>
              <a:rPr lang="tr-TR" sz="2000" dirty="0" err="1"/>
              <a:t>Neisseria</a:t>
            </a:r>
            <a:r>
              <a:rPr lang="tr-TR" sz="2000" dirty="0"/>
              <a:t> </a:t>
            </a:r>
            <a:r>
              <a:rPr lang="tr-TR" sz="2000" dirty="0" err="1"/>
              <a:t>gonorrhoeae</a:t>
            </a:r>
            <a:r>
              <a:rPr lang="tr-TR" sz="2000" dirty="0"/>
              <a:t>, </a:t>
            </a:r>
            <a:r>
              <a:rPr lang="tr-TR" sz="2000" dirty="0" err="1"/>
              <a:t>herpes</a:t>
            </a:r>
            <a:r>
              <a:rPr lang="tr-TR" sz="2000" dirty="0"/>
              <a:t> ve </a:t>
            </a:r>
            <a:r>
              <a:rPr lang="tr-TR" sz="2000" dirty="0" err="1"/>
              <a:t>sfiliz</a:t>
            </a:r>
            <a:endParaRPr lang="tr-TR" sz="2000" dirty="0"/>
          </a:p>
          <a:p>
            <a:pPr>
              <a:lnSpc>
                <a:spcPct val="150000"/>
              </a:lnSpc>
            </a:pPr>
            <a:r>
              <a:rPr lang="tr-TR" sz="2000" dirty="0" err="1" smtClean="0"/>
              <a:t>İskemik</a:t>
            </a:r>
            <a:r>
              <a:rPr lang="tr-TR" sz="2000" dirty="0" smtClean="0"/>
              <a:t> </a:t>
            </a:r>
            <a:r>
              <a:rPr lang="tr-TR" sz="2000" dirty="0" err="1" smtClean="0"/>
              <a:t>kolitis</a:t>
            </a:r>
            <a:endParaRPr lang="tr-TR" sz="2000" dirty="0" smtClean="0"/>
          </a:p>
          <a:p>
            <a:pPr>
              <a:lnSpc>
                <a:spcPct val="150000"/>
              </a:lnSpc>
            </a:pPr>
            <a:r>
              <a:rPr lang="tr-TR" sz="2000" dirty="0" err="1" smtClean="0"/>
              <a:t>Vaskulitler</a:t>
            </a:r>
            <a:r>
              <a:rPr lang="tr-TR" sz="2000" dirty="0"/>
              <a:t>, Behçet </a:t>
            </a:r>
            <a:r>
              <a:rPr lang="tr-TR" sz="2000" dirty="0" smtClean="0"/>
              <a:t>Hastalığı</a:t>
            </a:r>
          </a:p>
          <a:p>
            <a:pPr>
              <a:lnSpc>
                <a:spcPct val="150000"/>
              </a:lnSpc>
            </a:pPr>
            <a:r>
              <a:rPr lang="tr-TR" sz="2000" dirty="0"/>
              <a:t>İlaçlara bağlı kolit ( özellikle NSAİİ)</a:t>
            </a:r>
          </a:p>
          <a:p>
            <a:pPr>
              <a:lnSpc>
                <a:spcPct val="150000"/>
              </a:lnSpc>
            </a:pPr>
            <a:r>
              <a:rPr lang="tr-TR" sz="2000" dirty="0" err="1" smtClean="0"/>
              <a:t>Divertikülit</a:t>
            </a:r>
            <a:r>
              <a:rPr lang="tr-TR" sz="2000" dirty="0" smtClean="0"/>
              <a:t> ile ilişkili </a:t>
            </a:r>
            <a:r>
              <a:rPr lang="tr-TR" sz="2000" dirty="0" err="1" smtClean="0"/>
              <a:t>segmenter</a:t>
            </a:r>
            <a:r>
              <a:rPr lang="tr-TR" sz="2000" dirty="0" smtClean="0"/>
              <a:t> </a:t>
            </a:r>
            <a:r>
              <a:rPr lang="tr-TR" sz="2000" dirty="0" err="1" smtClean="0"/>
              <a:t>kolitis</a:t>
            </a:r>
            <a:endParaRPr lang="tr-TR" sz="2000" dirty="0" smtClean="0"/>
          </a:p>
          <a:p>
            <a:pPr>
              <a:lnSpc>
                <a:spcPct val="150000"/>
              </a:lnSpc>
            </a:pPr>
            <a:r>
              <a:rPr lang="tr-TR" sz="2000" dirty="0" smtClean="0"/>
              <a:t>Radyasyona bağlı kolit veya </a:t>
            </a:r>
            <a:r>
              <a:rPr lang="tr-TR" sz="2000" dirty="0" err="1" smtClean="0"/>
              <a:t>proktit</a:t>
            </a:r>
            <a:endParaRPr lang="tr-TR" sz="2000" dirty="0" smtClean="0"/>
          </a:p>
          <a:p>
            <a:pPr>
              <a:lnSpc>
                <a:spcPct val="150000"/>
              </a:lnSpc>
            </a:pPr>
            <a:r>
              <a:rPr lang="tr-TR" sz="2000" dirty="0" err="1" smtClean="0"/>
              <a:t>Crohn</a:t>
            </a:r>
            <a:r>
              <a:rPr lang="tr-TR" sz="2000" dirty="0" smtClean="0"/>
              <a:t> </a:t>
            </a:r>
            <a:r>
              <a:rPr lang="tr-TR" sz="2000" dirty="0" err="1" smtClean="0"/>
              <a:t>hastalığı&amp;Ülseratif</a:t>
            </a:r>
            <a:r>
              <a:rPr lang="tr-TR" sz="2000" dirty="0" smtClean="0"/>
              <a:t> kolit</a:t>
            </a:r>
          </a:p>
        </p:txBody>
      </p:sp>
    </p:spTree>
    <p:extLst>
      <p:ext uri="{BB962C8B-B14F-4D97-AF65-F5344CB8AC3E}">
        <p14:creationId xmlns:p14="http://schemas.microsoft.com/office/powerpoint/2010/main" val="2833297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b="1" dirty="0" smtClean="0"/>
              <a:t>ENFEKSİYÖZ HASTALIKLAR</a:t>
            </a:r>
            <a:endParaRPr lang="tr-TR" sz="3200" b="1" dirty="0"/>
          </a:p>
        </p:txBody>
      </p:sp>
      <p:sp>
        <p:nvSpPr>
          <p:cNvPr id="4" name="Metin kutusu 3"/>
          <p:cNvSpPr txBox="1"/>
          <p:nvPr/>
        </p:nvSpPr>
        <p:spPr>
          <a:xfrm>
            <a:off x="4303059" y="2631140"/>
            <a:ext cx="5508812" cy="2031325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fontAlgn="base"/>
            <a:r>
              <a:rPr lang="tr-TR" dirty="0" err="1" smtClean="0"/>
              <a:t>IBH'nın</a:t>
            </a:r>
            <a:r>
              <a:rPr lang="tr-TR" dirty="0" smtClean="0"/>
              <a:t> </a:t>
            </a:r>
            <a:r>
              <a:rPr lang="tr-TR" dirty="0"/>
              <a:t>ayırıcı tanısında çeşitli </a:t>
            </a:r>
            <a:r>
              <a:rPr lang="tr-TR" dirty="0" err="1"/>
              <a:t>viral</a:t>
            </a:r>
            <a:r>
              <a:rPr lang="tr-TR" dirty="0"/>
              <a:t>, bakteriyel, </a:t>
            </a:r>
            <a:r>
              <a:rPr lang="tr-TR" dirty="0" err="1"/>
              <a:t>fungal</a:t>
            </a:r>
            <a:r>
              <a:rPr lang="tr-TR" dirty="0"/>
              <a:t>, </a:t>
            </a:r>
            <a:r>
              <a:rPr lang="tr-TR" dirty="0" err="1"/>
              <a:t>protozoan</a:t>
            </a:r>
            <a:r>
              <a:rPr lang="tr-TR" dirty="0"/>
              <a:t> ve </a:t>
            </a:r>
            <a:r>
              <a:rPr lang="tr-TR" dirty="0" err="1"/>
              <a:t>helmintik</a:t>
            </a:r>
            <a:r>
              <a:rPr lang="tr-TR" dirty="0"/>
              <a:t> enfeksiyonlar düşünülmelidir. </a:t>
            </a:r>
            <a:endParaRPr lang="tr-TR" dirty="0" smtClean="0"/>
          </a:p>
          <a:p>
            <a:pPr fontAlgn="base"/>
            <a:r>
              <a:rPr lang="tr-TR" dirty="0" smtClean="0"/>
              <a:t>Bağırsak </a:t>
            </a:r>
            <a:r>
              <a:rPr lang="tr-TR" dirty="0"/>
              <a:t>ve bağırsak dışı semptomları, </a:t>
            </a:r>
            <a:endParaRPr lang="tr-TR" dirty="0" smtClean="0"/>
          </a:p>
          <a:p>
            <a:pPr fontAlgn="base"/>
            <a:r>
              <a:rPr lang="tr-TR" dirty="0" smtClean="0"/>
              <a:t>seyahat öyküsü, </a:t>
            </a:r>
          </a:p>
          <a:p>
            <a:pPr fontAlgn="base"/>
            <a:r>
              <a:rPr lang="tr-TR" dirty="0" smtClean="0"/>
              <a:t>cinsel öykü </a:t>
            </a:r>
            <a:r>
              <a:rPr lang="tr-TR" dirty="0"/>
              <a:t>ve bağışıklık durumunu etkileyen durumları ele alan ayrıntılı bir klinik </a:t>
            </a:r>
            <a:r>
              <a:rPr lang="tr-TR" dirty="0" err="1" smtClean="0"/>
              <a:t>anamnez</a:t>
            </a:r>
            <a:r>
              <a:rPr lang="tr-TR" dirty="0" smtClean="0"/>
              <a:t> alınmalıdır.</a:t>
            </a:r>
            <a:endParaRPr lang="tr-TR" dirty="0"/>
          </a:p>
          <a:p>
            <a:endParaRPr lang="tr-TR" dirty="0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587" y="1780401"/>
            <a:ext cx="3552825" cy="1543050"/>
          </a:xfrm>
          <a:prstGeom prst="rect">
            <a:avLst/>
          </a:prstGeom>
        </p:spPr>
      </p:pic>
      <p:sp>
        <p:nvSpPr>
          <p:cNvPr id="7" name="U Dönüş Oku 6"/>
          <p:cNvSpPr/>
          <p:nvPr/>
        </p:nvSpPr>
        <p:spPr>
          <a:xfrm>
            <a:off x="2563906" y="1985648"/>
            <a:ext cx="2088777" cy="726141"/>
          </a:xfrm>
          <a:prstGeom prst="uturn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tx1"/>
              </a:solidFill>
            </a:endParaRPr>
          </a:p>
        </p:txBody>
      </p:sp>
      <p:pic>
        <p:nvPicPr>
          <p:cNvPr id="11" name="Resim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15212" y="244561"/>
            <a:ext cx="4480953" cy="1566690"/>
          </a:xfrm>
          <a:prstGeom prst="rect">
            <a:avLst/>
          </a:prstGeom>
        </p:spPr>
      </p:pic>
      <p:sp>
        <p:nvSpPr>
          <p:cNvPr id="12" name="Dikdörtgen 11"/>
          <p:cNvSpPr/>
          <p:nvPr/>
        </p:nvSpPr>
        <p:spPr>
          <a:xfrm>
            <a:off x="8786137" y="6301299"/>
            <a:ext cx="3041217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i="1" dirty="0">
                <a:latin typeface="UniversLTStd-CnObl"/>
              </a:rPr>
              <a:t>Journal of </a:t>
            </a:r>
            <a:r>
              <a:rPr lang="en-US" sz="1100" i="1" dirty="0" err="1">
                <a:latin typeface="UniversLTStd-CnObl"/>
              </a:rPr>
              <a:t>Crohn's</a:t>
            </a:r>
            <a:r>
              <a:rPr lang="en-US" sz="1100" i="1" dirty="0">
                <a:latin typeface="UniversLTStd-CnObl"/>
              </a:rPr>
              <a:t> and Colitis</a:t>
            </a:r>
            <a:r>
              <a:rPr lang="en-US" sz="1100" dirty="0">
                <a:latin typeface="UniversLTStd-Cn"/>
              </a:rPr>
              <a:t>, 2022, 343–368</a:t>
            </a:r>
            <a:endParaRPr lang="tr-TR" sz="1100" dirty="0"/>
          </a:p>
        </p:txBody>
      </p:sp>
    </p:spTree>
    <p:extLst>
      <p:ext uri="{BB962C8B-B14F-4D97-AF65-F5344CB8AC3E}">
        <p14:creationId xmlns:p14="http://schemas.microsoft.com/office/powerpoint/2010/main" val="182140162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b="1" dirty="0"/>
              <a:t>ENFEKSİYÖZ HASTALIKLAR</a:t>
            </a:r>
            <a:endParaRPr lang="tr-TR" sz="3600" dirty="0"/>
          </a:p>
        </p:txBody>
      </p:sp>
      <p:sp>
        <p:nvSpPr>
          <p:cNvPr id="3" name="Metin kutusu 2"/>
          <p:cNvSpPr txBox="1"/>
          <p:nvPr/>
        </p:nvSpPr>
        <p:spPr>
          <a:xfrm>
            <a:off x="941293" y="2169459"/>
            <a:ext cx="51726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i="1" dirty="0" err="1" smtClean="0">
                <a:solidFill>
                  <a:srgbClr val="C00000"/>
                </a:solidFill>
              </a:rPr>
              <a:t>Amebiyazis</a:t>
            </a:r>
            <a:r>
              <a:rPr lang="tr-TR" sz="2000" b="1" i="1" dirty="0" smtClean="0">
                <a:solidFill>
                  <a:srgbClr val="C00000"/>
                </a:solidFill>
              </a:rPr>
              <a:t>, </a:t>
            </a:r>
            <a:r>
              <a:rPr lang="tr-TR" sz="2000" b="1" i="1" dirty="0" err="1" smtClean="0">
                <a:solidFill>
                  <a:srgbClr val="C00000"/>
                </a:solidFill>
              </a:rPr>
              <a:t>Entamoeba</a:t>
            </a:r>
            <a:r>
              <a:rPr lang="tr-TR" sz="2000" b="1" i="1" dirty="0" smtClean="0">
                <a:solidFill>
                  <a:srgbClr val="C00000"/>
                </a:solidFill>
              </a:rPr>
              <a:t> </a:t>
            </a:r>
            <a:r>
              <a:rPr lang="tr-TR" sz="2000" b="1" i="1" dirty="0" err="1" smtClean="0">
                <a:solidFill>
                  <a:srgbClr val="C00000"/>
                </a:solidFill>
              </a:rPr>
              <a:t>histiolytica</a:t>
            </a:r>
            <a:r>
              <a:rPr lang="tr-TR" sz="2000" b="1" i="1" dirty="0">
                <a:solidFill>
                  <a:srgbClr val="C00000"/>
                </a:solidFill>
              </a:rPr>
              <a:t> </a:t>
            </a:r>
            <a:r>
              <a:rPr lang="tr-TR" sz="2000" b="1" i="1" dirty="0" smtClean="0">
                <a:solidFill>
                  <a:srgbClr val="C00000"/>
                </a:solidFill>
              </a:rPr>
              <a:t>etken ajan</a:t>
            </a:r>
            <a:r>
              <a:rPr lang="tr-TR" sz="2000" b="1" dirty="0" smtClean="0">
                <a:solidFill>
                  <a:srgbClr val="C00000"/>
                </a:solidFill>
              </a:rPr>
              <a:t> </a:t>
            </a:r>
            <a:endParaRPr lang="tr-TR" sz="2000" dirty="0">
              <a:solidFill>
                <a:srgbClr val="C00000"/>
              </a:solidFill>
            </a:endParaRP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 rotWithShape="1">
          <a:blip r:embed="rId2"/>
          <a:srcRect l="6281" r="6973"/>
          <a:stretch/>
        </p:blipFill>
        <p:spPr>
          <a:xfrm>
            <a:off x="7364684" y="2430109"/>
            <a:ext cx="4664021" cy="4114125"/>
          </a:xfrm>
          <a:prstGeom prst="rect">
            <a:avLst/>
          </a:prstGeom>
        </p:spPr>
      </p:pic>
      <p:sp>
        <p:nvSpPr>
          <p:cNvPr id="5" name="Metin kutusu 4"/>
          <p:cNvSpPr txBox="1"/>
          <p:nvPr/>
        </p:nvSpPr>
        <p:spPr>
          <a:xfrm>
            <a:off x="941294" y="3143068"/>
            <a:ext cx="4858870" cy="28050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r-TR" sz="2400" dirty="0" err="1" smtClean="0"/>
              <a:t>Kontamine</a:t>
            </a:r>
            <a:r>
              <a:rPr lang="tr-TR" sz="2400" dirty="0" smtClean="0"/>
              <a:t> gıda, su tüketimi</a:t>
            </a:r>
          </a:p>
          <a:p>
            <a:pPr>
              <a:lnSpc>
                <a:spcPct val="150000"/>
              </a:lnSpc>
            </a:pPr>
            <a:r>
              <a:rPr lang="tr-TR" sz="2400" dirty="0" smtClean="0"/>
              <a:t>Hafif ateş?</a:t>
            </a:r>
          </a:p>
          <a:p>
            <a:pPr>
              <a:lnSpc>
                <a:spcPct val="150000"/>
              </a:lnSpc>
            </a:pPr>
            <a:r>
              <a:rPr lang="tr-TR" sz="2400" dirty="0" smtClean="0"/>
              <a:t>Kanlı, mukuslu ishal</a:t>
            </a:r>
          </a:p>
          <a:p>
            <a:pPr>
              <a:lnSpc>
                <a:spcPct val="150000"/>
              </a:lnSpc>
            </a:pPr>
            <a:r>
              <a:rPr lang="tr-TR" sz="2400" dirty="0" smtClean="0"/>
              <a:t>Özellikle göbek çevresinde kramp tarzında ağrı</a:t>
            </a:r>
            <a:endParaRPr lang="tr-TR" sz="2400" dirty="0"/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87505" y="105861"/>
            <a:ext cx="3135171" cy="2063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97568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van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dirty="0" smtClean="0"/>
              <a:t>Ağırlıklı olarak, </a:t>
            </a:r>
            <a:r>
              <a:rPr lang="tr-TR" sz="2400" dirty="0" err="1" smtClean="0"/>
              <a:t>çekum</a:t>
            </a:r>
            <a:r>
              <a:rPr lang="tr-TR" sz="2400" dirty="0" smtClean="0"/>
              <a:t> ve sağ kolon tutulumu ancak tüm kolon tutulabilir</a:t>
            </a:r>
          </a:p>
          <a:p>
            <a:r>
              <a:rPr lang="tr-TR" sz="2400" dirty="0" smtClean="0"/>
              <a:t>Endemik bölgeden seyahat etme öyküsü</a:t>
            </a:r>
          </a:p>
          <a:p>
            <a:r>
              <a:rPr lang="tr-TR" sz="2400" dirty="0" smtClean="0"/>
              <a:t>KS kullanımı, gebelik gibi </a:t>
            </a:r>
            <a:r>
              <a:rPr lang="tr-TR" sz="2400" dirty="0" err="1" smtClean="0"/>
              <a:t>immuno</a:t>
            </a:r>
            <a:r>
              <a:rPr lang="tr-TR" sz="2400" dirty="0" smtClean="0"/>
              <a:t> </a:t>
            </a:r>
            <a:r>
              <a:rPr lang="tr-TR" sz="2400" dirty="0" err="1" smtClean="0"/>
              <a:t>supresif</a:t>
            </a:r>
            <a:r>
              <a:rPr lang="tr-TR" sz="2400" dirty="0" smtClean="0"/>
              <a:t> durumlarda </a:t>
            </a:r>
            <a:r>
              <a:rPr lang="tr-TR" sz="2400" dirty="0" err="1" smtClean="0"/>
              <a:t>fulminan</a:t>
            </a:r>
            <a:r>
              <a:rPr lang="tr-TR" sz="2400" dirty="0" smtClean="0"/>
              <a:t> hastalık gelişebilir</a:t>
            </a:r>
            <a:endParaRPr lang="tr-TR" sz="2400" dirty="0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 rotWithShape="1">
          <a:blip r:embed="rId2"/>
          <a:srcRect l="1003" t="-519" r="34880" b="519"/>
          <a:stretch/>
        </p:blipFill>
        <p:spPr>
          <a:xfrm>
            <a:off x="999564" y="4263053"/>
            <a:ext cx="6060576" cy="1823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413432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b="1" dirty="0"/>
              <a:t>ENFEKSİYÖZ HASTALIKLAR</a:t>
            </a:r>
            <a:endParaRPr lang="tr-TR" sz="3600" dirty="0"/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77250" y="1690688"/>
            <a:ext cx="3714750" cy="2867025"/>
          </a:xfrm>
          <a:prstGeom prst="rect">
            <a:avLst/>
          </a:prstGeom>
        </p:spPr>
      </p:pic>
      <p:sp>
        <p:nvSpPr>
          <p:cNvPr id="4" name="Metin kutusu 3"/>
          <p:cNvSpPr txBox="1"/>
          <p:nvPr/>
        </p:nvSpPr>
        <p:spPr>
          <a:xfrm>
            <a:off x="672353" y="1873624"/>
            <a:ext cx="65621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i="1" dirty="0" err="1" smtClean="0">
                <a:solidFill>
                  <a:srgbClr val="C00000"/>
                </a:solidFill>
              </a:rPr>
              <a:t>Shigella</a:t>
            </a:r>
            <a:r>
              <a:rPr lang="tr-TR" b="1" i="1" dirty="0" smtClean="0">
                <a:solidFill>
                  <a:srgbClr val="C00000"/>
                </a:solidFill>
              </a:rPr>
              <a:t> </a:t>
            </a:r>
            <a:r>
              <a:rPr lang="tr-TR" b="1" i="1" dirty="0" err="1">
                <a:solidFill>
                  <a:srgbClr val="C00000"/>
                </a:solidFill>
              </a:rPr>
              <a:t>dysenteriae</a:t>
            </a:r>
            <a:r>
              <a:rPr lang="tr-TR" b="1" dirty="0">
                <a:solidFill>
                  <a:srgbClr val="C00000"/>
                </a:solidFill>
              </a:rPr>
              <a:t> ve </a:t>
            </a:r>
            <a:r>
              <a:rPr lang="tr-TR" b="1" i="1" dirty="0" err="1">
                <a:solidFill>
                  <a:srgbClr val="C00000"/>
                </a:solidFill>
              </a:rPr>
              <a:t>Shigella</a:t>
            </a:r>
            <a:r>
              <a:rPr lang="tr-TR" b="1" i="1" dirty="0">
                <a:solidFill>
                  <a:srgbClr val="C00000"/>
                </a:solidFill>
              </a:rPr>
              <a:t> </a:t>
            </a:r>
            <a:r>
              <a:rPr lang="tr-TR" b="1" i="1" dirty="0" err="1">
                <a:solidFill>
                  <a:srgbClr val="C00000"/>
                </a:solidFill>
              </a:rPr>
              <a:t>sonnei</a:t>
            </a:r>
            <a:r>
              <a:rPr lang="tr-TR" b="1" dirty="0">
                <a:solidFill>
                  <a:srgbClr val="C00000"/>
                </a:solidFill>
              </a:rPr>
              <a:t> </a:t>
            </a:r>
            <a:r>
              <a:rPr lang="tr-TR" dirty="0"/>
              <a:t>gibi bakteriyel gıda kaynaklı enfeksiyonlar, kalın bağırsağı ve </a:t>
            </a:r>
            <a:r>
              <a:rPr lang="tr-TR" dirty="0" err="1"/>
              <a:t>ileumu</a:t>
            </a:r>
            <a:r>
              <a:rPr lang="tr-TR" dirty="0"/>
              <a:t> tutar. </a:t>
            </a: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2355" y="4086964"/>
            <a:ext cx="3810000" cy="2752725"/>
          </a:xfrm>
          <a:prstGeom prst="rect">
            <a:avLst/>
          </a:prstGeom>
        </p:spPr>
      </p:pic>
      <p:sp>
        <p:nvSpPr>
          <p:cNvPr id="6" name="Metin kutusu 5"/>
          <p:cNvSpPr txBox="1"/>
          <p:nvPr/>
        </p:nvSpPr>
        <p:spPr>
          <a:xfrm>
            <a:off x="717176" y="2886635"/>
            <a:ext cx="64904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err="1"/>
              <a:t>Fekal</a:t>
            </a:r>
            <a:r>
              <a:rPr lang="tr-TR" dirty="0"/>
              <a:t>-oral yolla bulaş </a:t>
            </a:r>
            <a:endParaRPr lang="tr-TR" dirty="0" smtClean="0"/>
          </a:p>
          <a:p>
            <a:r>
              <a:rPr lang="tr-TR" dirty="0" smtClean="0"/>
              <a:t>Sinekler </a:t>
            </a:r>
            <a:r>
              <a:rPr lang="tr-TR" dirty="0"/>
              <a:t>mekanik vektör olabilir </a:t>
            </a:r>
            <a:endParaRPr lang="tr-TR" dirty="0" smtClean="0"/>
          </a:p>
          <a:p>
            <a:r>
              <a:rPr lang="tr-TR" dirty="0" smtClean="0"/>
              <a:t>Dışkı </a:t>
            </a:r>
            <a:r>
              <a:rPr lang="tr-TR" dirty="0"/>
              <a:t>ile </a:t>
            </a:r>
            <a:r>
              <a:rPr lang="tr-TR" dirty="0" err="1"/>
              <a:t>kontamine</a:t>
            </a:r>
            <a:r>
              <a:rPr lang="tr-TR" dirty="0"/>
              <a:t> sebze, su </a:t>
            </a:r>
            <a:endParaRPr lang="tr-TR" dirty="0" smtClean="0"/>
          </a:p>
          <a:p>
            <a:r>
              <a:rPr lang="tr-TR" dirty="0" err="1" smtClean="0"/>
              <a:t>İnfeksiyöz</a:t>
            </a:r>
            <a:r>
              <a:rPr lang="tr-TR" dirty="0" smtClean="0"/>
              <a:t> </a:t>
            </a:r>
            <a:r>
              <a:rPr lang="tr-TR" dirty="0"/>
              <a:t>doz 10-100 mikroorganizma!!!!</a:t>
            </a:r>
          </a:p>
        </p:txBody>
      </p:sp>
      <p:sp>
        <p:nvSpPr>
          <p:cNvPr id="7" name="Metin kutusu 6"/>
          <p:cNvSpPr txBox="1"/>
          <p:nvPr/>
        </p:nvSpPr>
        <p:spPr>
          <a:xfrm>
            <a:off x="659466" y="4453644"/>
            <a:ext cx="399825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Şiddetli karın </a:t>
            </a:r>
            <a:r>
              <a:rPr lang="tr-TR" dirty="0" smtClean="0"/>
              <a:t>ağrısı ,yüksek </a:t>
            </a:r>
            <a:r>
              <a:rPr lang="tr-TR" dirty="0"/>
              <a:t>ateş </a:t>
            </a:r>
            <a:endParaRPr lang="tr-TR" dirty="0" smtClean="0"/>
          </a:p>
          <a:p>
            <a:r>
              <a:rPr lang="tr-TR" dirty="0" smtClean="0"/>
              <a:t>Kanlı </a:t>
            </a:r>
            <a:r>
              <a:rPr lang="tr-TR" dirty="0"/>
              <a:t>mukuslu ishal (</a:t>
            </a:r>
            <a:r>
              <a:rPr lang="tr-TR" dirty="0" smtClean="0"/>
              <a:t>her zaman </a:t>
            </a:r>
            <a:r>
              <a:rPr lang="tr-TR" dirty="0"/>
              <a:t>değil!!!!!) </a:t>
            </a:r>
            <a:r>
              <a:rPr lang="tr-TR" dirty="0" smtClean="0"/>
              <a:t>Bulantı</a:t>
            </a:r>
            <a:r>
              <a:rPr lang="tr-TR" dirty="0"/>
              <a:t>, kusma </a:t>
            </a:r>
            <a:endParaRPr lang="tr-TR" dirty="0" smtClean="0"/>
          </a:p>
          <a:p>
            <a:r>
              <a:rPr lang="tr-TR" dirty="0" smtClean="0"/>
              <a:t>Günde </a:t>
            </a:r>
            <a:r>
              <a:rPr lang="tr-TR" dirty="0"/>
              <a:t>10-20 kez kadar sık ve miktarı az dışkılama </a:t>
            </a:r>
            <a:endParaRPr lang="tr-TR" dirty="0" smtClean="0"/>
          </a:p>
          <a:p>
            <a:r>
              <a:rPr lang="tr-TR" dirty="0" smtClean="0"/>
              <a:t>Semptomlar </a:t>
            </a:r>
            <a:r>
              <a:rPr lang="tr-TR" dirty="0"/>
              <a:t>diğer etkenlerden ayırıcı değil • </a:t>
            </a:r>
            <a:r>
              <a:rPr lang="tr-TR" dirty="0" err="1"/>
              <a:t>İnkübasyon</a:t>
            </a:r>
            <a:r>
              <a:rPr lang="tr-TR" dirty="0"/>
              <a:t> süresi 2-4 gün</a:t>
            </a:r>
          </a:p>
        </p:txBody>
      </p:sp>
    </p:spTree>
    <p:extLst>
      <p:ext uri="{BB962C8B-B14F-4D97-AF65-F5344CB8AC3E}">
        <p14:creationId xmlns:p14="http://schemas.microsoft.com/office/powerpoint/2010/main" val="215548955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van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pPr>
              <a:lnSpc>
                <a:spcPct val="150000"/>
              </a:lnSpc>
            </a:pPr>
            <a:r>
              <a:rPr lang="tr-TR" sz="2000" b="1" i="1" dirty="0" err="1" smtClean="0">
                <a:solidFill>
                  <a:srgbClr val="C00000"/>
                </a:solidFill>
              </a:rPr>
              <a:t>Cytomegalovirus</a:t>
            </a:r>
            <a:r>
              <a:rPr lang="tr-TR" sz="2000" b="1" i="1" dirty="0" smtClean="0">
                <a:solidFill>
                  <a:srgbClr val="C00000"/>
                </a:solidFill>
              </a:rPr>
              <a:t> (CMV)</a:t>
            </a:r>
          </a:p>
          <a:p>
            <a:pPr>
              <a:lnSpc>
                <a:spcPct val="150000"/>
              </a:lnSpc>
            </a:pPr>
            <a:r>
              <a:rPr lang="tr-TR" sz="2000" dirty="0" smtClean="0"/>
              <a:t>Genel </a:t>
            </a:r>
            <a:r>
              <a:rPr lang="tr-TR" sz="2000" dirty="0"/>
              <a:t>popülasyonda, </a:t>
            </a:r>
            <a:r>
              <a:rPr lang="tr-TR" sz="2000" dirty="0" smtClean="0"/>
              <a:t>GI</a:t>
            </a:r>
            <a:r>
              <a:rPr lang="tr-TR" sz="2000" dirty="0"/>
              <a:t> </a:t>
            </a:r>
            <a:r>
              <a:rPr lang="tr-TR" sz="2000" dirty="0" smtClean="0"/>
              <a:t>CMV hastalığı </a:t>
            </a:r>
            <a:r>
              <a:rPr lang="tr-TR" sz="2000" dirty="0"/>
              <a:t>hemen hemen her zaman </a:t>
            </a:r>
            <a:r>
              <a:rPr lang="tr-TR" sz="2000" dirty="0" smtClean="0"/>
              <a:t>DM, </a:t>
            </a:r>
            <a:r>
              <a:rPr lang="tr-TR" sz="2000" dirty="0"/>
              <a:t>yoğun bakım ünitesinde uzun süre kalma, </a:t>
            </a:r>
            <a:r>
              <a:rPr lang="tr-TR" sz="2000" dirty="0" err="1"/>
              <a:t>otoimmün</a:t>
            </a:r>
            <a:r>
              <a:rPr lang="tr-TR" sz="2000" dirty="0"/>
              <a:t> hastalıklar veya organ yetmezliği gibi kritik hastalık veya </a:t>
            </a:r>
            <a:r>
              <a:rPr lang="tr-TR" sz="2000" dirty="0" err="1" smtClean="0"/>
              <a:t>komorbiditelere</a:t>
            </a:r>
            <a:r>
              <a:rPr lang="tr-TR" sz="2000" dirty="0" smtClean="0"/>
              <a:t> bağlı </a:t>
            </a:r>
            <a:r>
              <a:rPr lang="tr-TR" sz="2000" dirty="0"/>
              <a:t> </a:t>
            </a:r>
            <a:r>
              <a:rPr lang="tr-TR" sz="2000" dirty="0" err="1" smtClean="0"/>
              <a:t>immunosupresyonu</a:t>
            </a:r>
            <a:r>
              <a:rPr lang="tr-TR" sz="2000" dirty="0" smtClean="0"/>
              <a:t> </a:t>
            </a:r>
            <a:r>
              <a:rPr lang="tr-TR" sz="2000" dirty="0"/>
              <a:t> olan hastalarda ortaya çıkar </a:t>
            </a:r>
            <a:r>
              <a:rPr lang="tr-TR" sz="2000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tr-TR" sz="2000" dirty="0"/>
              <a:t>GI CMV enfeksiyonlarının klinik belirtileri </a:t>
            </a:r>
            <a:r>
              <a:rPr lang="tr-TR" sz="2000" dirty="0" smtClean="0"/>
              <a:t>tutulum </a:t>
            </a:r>
            <a:r>
              <a:rPr lang="tr-TR" sz="2000" dirty="0"/>
              <a:t>bölgesine </a:t>
            </a:r>
            <a:r>
              <a:rPr lang="tr-TR" sz="2000" dirty="0" smtClean="0"/>
              <a:t>bağlı olarak değişir</a:t>
            </a:r>
            <a:endParaRPr lang="tr-TR" sz="2000" dirty="0"/>
          </a:p>
        </p:txBody>
      </p:sp>
      <p:pic>
        <p:nvPicPr>
          <p:cNvPr id="6" name="İçerik Yer Tutucusu 5"/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r="1830"/>
          <a:stretch/>
        </p:blipFill>
        <p:spPr>
          <a:xfrm>
            <a:off x="6232801" y="1419061"/>
            <a:ext cx="5298142" cy="5038959"/>
          </a:xfrm>
          <a:prstGeom prst="rect">
            <a:avLst/>
          </a:prstGeom>
        </p:spPr>
      </p:pic>
      <p:sp>
        <p:nvSpPr>
          <p:cNvPr id="8" name="Dikdörtgen 7"/>
          <p:cNvSpPr/>
          <p:nvPr/>
        </p:nvSpPr>
        <p:spPr>
          <a:xfrm>
            <a:off x="6917705" y="6336107"/>
            <a:ext cx="461323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/>
              <a:t> </a:t>
            </a:r>
            <a:r>
              <a:rPr lang="tr-TR" i="1" dirty="0"/>
              <a:t>World J </a:t>
            </a:r>
            <a:r>
              <a:rPr lang="tr-TR" i="1" dirty="0" err="1"/>
              <a:t>Gastroenterol</a:t>
            </a:r>
            <a:r>
              <a:rPr lang="tr-TR" dirty="0"/>
              <a:t> 2010; 16(10): </a:t>
            </a:r>
            <a:r>
              <a:rPr lang="tr-TR" dirty="0" smtClean="0"/>
              <a:t>1245-1251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60897313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Unvan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2800" b="1" i="1" dirty="0" smtClean="0">
                <a:solidFill>
                  <a:srgbClr val="C00000"/>
                </a:solidFill>
              </a:rPr>
              <a:t/>
            </a:r>
            <a:br>
              <a:rPr lang="tr-TR" sz="2800" b="1" i="1" dirty="0" smtClean="0">
                <a:solidFill>
                  <a:srgbClr val="C00000"/>
                </a:solidFill>
              </a:rPr>
            </a:br>
            <a:r>
              <a:rPr lang="tr-TR" sz="2800" b="1" i="1" dirty="0" err="1" smtClean="0">
                <a:solidFill>
                  <a:srgbClr val="C00000"/>
                </a:solidFill>
              </a:rPr>
              <a:t>Clostridioides</a:t>
            </a:r>
            <a:r>
              <a:rPr lang="tr-TR" sz="2800" b="1" i="1" dirty="0" smtClean="0">
                <a:solidFill>
                  <a:srgbClr val="C00000"/>
                </a:solidFill>
              </a:rPr>
              <a:t> </a:t>
            </a:r>
            <a:r>
              <a:rPr lang="tr-TR" sz="2800" b="1" i="1" dirty="0" err="1" smtClean="0">
                <a:solidFill>
                  <a:srgbClr val="C00000"/>
                </a:solidFill>
              </a:rPr>
              <a:t>difficile</a:t>
            </a:r>
            <a:r>
              <a:rPr lang="tr-TR" sz="2800" b="1" i="1" dirty="0" smtClean="0">
                <a:solidFill>
                  <a:srgbClr val="C00000"/>
                </a:solidFill>
              </a:rPr>
              <a:t/>
            </a:r>
            <a:br>
              <a:rPr lang="tr-TR" sz="2800" b="1" i="1" dirty="0" smtClean="0">
                <a:solidFill>
                  <a:srgbClr val="C00000"/>
                </a:solidFill>
              </a:rPr>
            </a:br>
            <a:r>
              <a:rPr lang="tr-TR" sz="2400" b="1" dirty="0" smtClean="0"/>
              <a:t>Risk </a:t>
            </a:r>
            <a:r>
              <a:rPr lang="tr-TR" sz="2400" b="1" dirty="0" smtClean="0"/>
              <a:t>faktörleri</a:t>
            </a:r>
            <a:endParaRPr lang="tr-TR" sz="2400" b="1" dirty="0"/>
          </a:p>
        </p:txBody>
      </p:sp>
      <p:sp>
        <p:nvSpPr>
          <p:cNvPr id="6" name="İçerik Yer Tutucusu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dirty="0"/>
              <a:t>İleri yaş &gt;65 yaş </a:t>
            </a:r>
            <a:endParaRPr lang="tr-TR" sz="2400" dirty="0" smtClean="0"/>
          </a:p>
          <a:p>
            <a:pPr marL="0" indent="0">
              <a:buNone/>
            </a:pPr>
            <a:r>
              <a:rPr lang="tr-TR" sz="2400" dirty="0" smtClean="0"/>
              <a:t>• </a:t>
            </a:r>
            <a:r>
              <a:rPr lang="tr-TR" sz="2400" dirty="0"/>
              <a:t>Hastanede yatış süresi </a:t>
            </a:r>
            <a:endParaRPr lang="tr-TR" sz="2400" dirty="0" smtClean="0"/>
          </a:p>
          <a:p>
            <a:pPr marL="0" indent="0">
              <a:buNone/>
            </a:pPr>
            <a:r>
              <a:rPr lang="tr-TR" sz="2400" dirty="0" smtClean="0"/>
              <a:t>• </a:t>
            </a:r>
            <a:r>
              <a:rPr lang="tr-TR" sz="2400" dirty="0"/>
              <a:t>Antibiyotiklere </a:t>
            </a:r>
            <a:r>
              <a:rPr lang="tr-TR" sz="2400" dirty="0" err="1"/>
              <a:t>maruziyet</a:t>
            </a:r>
            <a:r>
              <a:rPr lang="tr-TR" sz="2400" dirty="0"/>
              <a:t> </a:t>
            </a:r>
            <a:endParaRPr lang="tr-TR" sz="2400" dirty="0" smtClean="0"/>
          </a:p>
          <a:p>
            <a:pPr marL="0" indent="0">
              <a:buNone/>
            </a:pPr>
            <a:r>
              <a:rPr lang="tr-TR" sz="2400" dirty="0" smtClean="0"/>
              <a:t>• </a:t>
            </a:r>
            <a:r>
              <a:rPr lang="tr-TR" sz="2400" dirty="0"/>
              <a:t>Kanser tedavisi </a:t>
            </a:r>
            <a:endParaRPr lang="tr-TR" sz="2400" dirty="0" smtClean="0"/>
          </a:p>
          <a:p>
            <a:pPr marL="0" indent="0">
              <a:buNone/>
            </a:pPr>
            <a:r>
              <a:rPr lang="tr-TR" sz="2400" dirty="0" smtClean="0"/>
              <a:t>• </a:t>
            </a:r>
            <a:r>
              <a:rPr lang="tr-TR" sz="2400" dirty="0"/>
              <a:t>Üremi </a:t>
            </a:r>
            <a:endParaRPr lang="tr-TR" sz="2400" dirty="0" smtClean="0"/>
          </a:p>
          <a:p>
            <a:pPr marL="0" indent="0">
              <a:buNone/>
            </a:pPr>
            <a:r>
              <a:rPr lang="tr-TR" sz="2400" dirty="0" smtClean="0"/>
              <a:t>• </a:t>
            </a:r>
            <a:r>
              <a:rPr lang="tr-TR" sz="2400" dirty="0" err="1"/>
              <a:t>Nazogastrik</a:t>
            </a:r>
            <a:r>
              <a:rPr lang="tr-TR" sz="2400" dirty="0"/>
              <a:t> veya </a:t>
            </a:r>
            <a:r>
              <a:rPr lang="tr-TR" sz="2400" dirty="0" err="1"/>
              <a:t>endotrakeal</a:t>
            </a:r>
            <a:r>
              <a:rPr lang="tr-TR" sz="2400" dirty="0"/>
              <a:t> tüp varlığı </a:t>
            </a:r>
            <a:endParaRPr lang="tr-TR" sz="2400" dirty="0" smtClean="0"/>
          </a:p>
          <a:p>
            <a:pPr marL="0" indent="0">
              <a:buNone/>
            </a:pPr>
            <a:r>
              <a:rPr lang="tr-TR" sz="2400" dirty="0" smtClean="0"/>
              <a:t>• </a:t>
            </a:r>
            <a:r>
              <a:rPr lang="tr-TR" sz="2400" dirty="0"/>
              <a:t>GIS operasyonu </a:t>
            </a:r>
            <a:endParaRPr lang="tr-TR" sz="2400" dirty="0" smtClean="0"/>
          </a:p>
          <a:p>
            <a:pPr marL="0" indent="0">
              <a:buNone/>
            </a:pPr>
            <a:r>
              <a:rPr lang="tr-TR" sz="2400" dirty="0" smtClean="0"/>
              <a:t>• </a:t>
            </a:r>
            <a:r>
              <a:rPr lang="tr-TR" sz="2400" dirty="0"/>
              <a:t>Alta yatan hastalığın şiddeti </a:t>
            </a:r>
            <a:endParaRPr lang="tr-TR" sz="2400" dirty="0" smtClean="0"/>
          </a:p>
          <a:p>
            <a:pPr marL="0" indent="0">
              <a:buNone/>
            </a:pPr>
            <a:r>
              <a:rPr lang="tr-TR" sz="2400" dirty="0" smtClean="0"/>
              <a:t>• </a:t>
            </a:r>
            <a:r>
              <a:rPr lang="tr-TR" sz="2400" dirty="0"/>
              <a:t>Mide </a:t>
            </a:r>
            <a:r>
              <a:rPr lang="tr-TR" sz="2400" dirty="0" err="1"/>
              <a:t>asiditesini</a:t>
            </a:r>
            <a:r>
              <a:rPr lang="tr-TR" sz="2400" dirty="0"/>
              <a:t> azaltan ilaçlar</a:t>
            </a:r>
          </a:p>
        </p:txBody>
      </p:sp>
      <p:sp>
        <p:nvSpPr>
          <p:cNvPr id="8" name="Metin kutusu 7"/>
          <p:cNvSpPr txBox="1"/>
          <p:nvPr/>
        </p:nvSpPr>
        <p:spPr>
          <a:xfrm>
            <a:off x="8258735" y="3018867"/>
            <a:ext cx="320264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smtClean="0">
                <a:solidFill>
                  <a:schemeClr val="accent5">
                    <a:lumMod val="50000"/>
                  </a:schemeClr>
                </a:solidFill>
              </a:rPr>
              <a:t>İshal</a:t>
            </a:r>
          </a:p>
          <a:p>
            <a:r>
              <a:rPr lang="tr-TR" sz="2400" b="1" dirty="0" smtClean="0">
                <a:solidFill>
                  <a:schemeClr val="accent5">
                    <a:lumMod val="50000"/>
                  </a:schemeClr>
                </a:solidFill>
              </a:rPr>
              <a:t>Kolit</a:t>
            </a:r>
          </a:p>
          <a:p>
            <a:r>
              <a:rPr lang="tr-TR" sz="2400" b="1" dirty="0" err="1" smtClean="0">
                <a:solidFill>
                  <a:schemeClr val="accent5">
                    <a:lumMod val="50000"/>
                  </a:schemeClr>
                </a:solidFill>
              </a:rPr>
              <a:t>Psödomembranöz</a:t>
            </a:r>
            <a:r>
              <a:rPr lang="tr-TR" sz="2400" b="1" dirty="0" smtClean="0">
                <a:solidFill>
                  <a:schemeClr val="accent5">
                    <a:lumMod val="50000"/>
                  </a:schemeClr>
                </a:solidFill>
              </a:rPr>
              <a:t> kolit</a:t>
            </a:r>
          </a:p>
          <a:p>
            <a:r>
              <a:rPr lang="tr-TR" sz="2400" b="1" dirty="0" err="1" smtClean="0">
                <a:solidFill>
                  <a:schemeClr val="accent5">
                    <a:lumMod val="50000"/>
                  </a:schemeClr>
                </a:solidFill>
              </a:rPr>
              <a:t>Fulminan</a:t>
            </a:r>
            <a:r>
              <a:rPr lang="tr-TR" sz="2400" b="1" dirty="0" smtClean="0">
                <a:solidFill>
                  <a:schemeClr val="accent5">
                    <a:lumMod val="50000"/>
                  </a:schemeClr>
                </a:solidFill>
              </a:rPr>
              <a:t> kolit</a:t>
            </a:r>
            <a:endParaRPr lang="tr-TR" sz="24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9" name="Sağ Köşeli Ayraç 8"/>
          <p:cNvSpPr/>
          <p:nvPr/>
        </p:nvSpPr>
        <p:spPr>
          <a:xfrm>
            <a:off x="5997388" y="1690688"/>
            <a:ext cx="412377" cy="4432206"/>
          </a:xfrm>
          <a:prstGeom prst="rightBracket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" name="Sağ Ok 9"/>
          <p:cNvSpPr/>
          <p:nvPr/>
        </p:nvSpPr>
        <p:spPr>
          <a:xfrm>
            <a:off x="6711202" y="3528827"/>
            <a:ext cx="1246095" cy="439270"/>
          </a:xfrm>
          <a:prstGeom prst="rightArrow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909942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Unvan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b="1" i="1" dirty="0" err="1">
                <a:solidFill>
                  <a:srgbClr val="C00000"/>
                </a:solidFill>
              </a:rPr>
              <a:t>Clostridioides</a:t>
            </a:r>
            <a:r>
              <a:rPr lang="tr-TR" sz="3200" b="1" i="1" dirty="0">
                <a:solidFill>
                  <a:srgbClr val="C00000"/>
                </a:solidFill>
              </a:rPr>
              <a:t> </a:t>
            </a:r>
            <a:r>
              <a:rPr lang="tr-TR" sz="3200" b="1" i="1" dirty="0" err="1">
                <a:solidFill>
                  <a:srgbClr val="C00000"/>
                </a:solidFill>
              </a:rPr>
              <a:t>difficile</a:t>
            </a:r>
            <a:endParaRPr lang="tr-TR" sz="3200" b="1" dirty="0">
              <a:solidFill>
                <a:srgbClr val="C0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6" name="İçerik Yer Tutucusu 5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tr-TR" sz="2000" dirty="0"/>
              <a:t>Toksin A: </a:t>
            </a:r>
            <a:r>
              <a:rPr lang="tr-TR" sz="2000" dirty="0" err="1"/>
              <a:t>intestinal</a:t>
            </a:r>
            <a:r>
              <a:rPr lang="tr-TR" sz="2000" dirty="0"/>
              <a:t> sıvı </a:t>
            </a:r>
            <a:r>
              <a:rPr lang="tr-TR" sz="2000" dirty="0" err="1"/>
              <a:t>sekresyonlarını</a:t>
            </a:r>
            <a:r>
              <a:rPr lang="tr-TR" sz="2000" dirty="0"/>
              <a:t> indükleyen, mukus </a:t>
            </a:r>
            <a:r>
              <a:rPr lang="tr-TR" sz="2000" dirty="0" err="1"/>
              <a:t>permeabilitesinde</a:t>
            </a:r>
            <a:r>
              <a:rPr lang="tr-TR" sz="2000" dirty="0"/>
              <a:t> artışa ve </a:t>
            </a:r>
            <a:r>
              <a:rPr lang="tr-TR" sz="2000" dirty="0" err="1"/>
              <a:t>mukozal</a:t>
            </a:r>
            <a:r>
              <a:rPr lang="tr-TR" sz="2000" dirty="0"/>
              <a:t> </a:t>
            </a:r>
            <a:r>
              <a:rPr lang="tr-TR" sz="2000" dirty="0" err="1"/>
              <a:t>enflamasyona</a:t>
            </a:r>
            <a:r>
              <a:rPr lang="tr-TR" sz="2000" dirty="0"/>
              <a:t> neden olan </a:t>
            </a:r>
            <a:r>
              <a:rPr lang="tr-TR" sz="2000" dirty="0" err="1" smtClean="0"/>
              <a:t>enterotoksindir</a:t>
            </a:r>
            <a:endParaRPr lang="tr-TR" sz="2000" dirty="0" smtClean="0"/>
          </a:p>
          <a:p>
            <a:pPr>
              <a:lnSpc>
                <a:spcPct val="100000"/>
              </a:lnSpc>
            </a:pPr>
            <a:r>
              <a:rPr lang="tr-TR" sz="2000" dirty="0"/>
              <a:t>Toksin B: toksin A’dan 1000 kat daha </a:t>
            </a:r>
            <a:r>
              <a:rPr lang="tr-TR" sz="2000" dirty="0" err="1"/>
              <a:t>sitotoksiktir</a:t>
            </a:r>
            <a:r>
              <a:rPr lang="tr-TR" sz="2000" dirty="0"/>
              <a:t>. </a:t>
            </a:r>
            <a:endParaRPr lang="tr-TR" sz="2000" dirty="0" smtClean="0"/>
          </a:p>
          <a:p>
            <a:pPr marL="0" indent="0">
              <a:lnSpc>
                <a:spcPct val="100000"/>
              </a:lnSpc>
              <a:buNone/>
            </a:pPr>
            <a:r>
              <a:rPr lang="tr-TR" sz="2000" dirty="0" smtClean="0"/>
              <a:t>	• </a:t>
            </a:r>
            <a:r>
              <a:rPr lang="tr-TR" sz="2000" dirty="0" err="1" smtClean="0"/>
              <a:t>Makrofaj</a:t>
            </a:r>
            <a:r>
              <a:rPr lang="tr-TR" sz="2000" dirty="0" smtClean="0"/>
              <a:t> </a:t>
            </a:r>
            <a:r>
              <a:rPr lang="tr-TR" sz="2000" dirty="0"/>
              <a:t>kökenli TNF-alfa ve </a:t>
            </a:r>
            <a:r>
              <a:rPr lang="tr-TR" sz="2000" dirty="0" err="1"/>
              <a:t>lipoksijenaz</a:t>
            </a:r>
            <a:r>
              <a:rPr lang="tr-TR" sz="2000" dirty="0"/>
              <a:t> aracılığı </a:t>
            </a:r>
            <a:r>
              <a:rPr lang="tr-TR" sz="2000" dirty="0" err="1"/>
              <a:t>nötrofillerin</a:t>
            </a:r>
            <a:r>
              <a:rPr lang="tr-TR" sz="2000" dirty="0"/>
              <a:t> yoğun şekilde toplanmasının </a:t>
            </a:r>
            <a:r>
              <a:rPr lang="tr-TR" sz="2000" dirty="0" err="1"/>
              <a:t>stimule</a:t>
            </a:r>
            <a:r>
              <a:rPr lang="tr-TR" sz="2000" dirty="0"/>
              <a:t> </a:t>
            </a:r>
            <a:r>
              <a:rPr lang="tr-TR" sz="2000" dirty="0" smtClean="0"/>
              <a:t>eder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tr-TR" sz="2000" b="1" dirty="0"/>
              <a:t>Sonuçta </a:t>
            </a:r>
            <a:r>
              <a:rPr lang="tr-TR" sz="2000" b="1" dirty="0" err="1"/>
              <a:t>hemoraji</a:t>
            </a:r>
            <a:r>
              <a:rPr lang="tr-TR" sz="2000" b="1" dirty="0"/>
              <a:t>-nekroz-</a:t>
            </a:r>
            <a:r>
              <a:rPr lang="tr-TR" sz="2000" b="1" dirty="0" err="1"/>
              <a:t>enflamasyon</a:t>
            </a:r>
            <a:r>
              <a:rPr lang="tr-TR" sz="2000" b="1" dirty="0"/>
              <a:t> ile barsak lümenine sıvı ile birlikte protein sızması olayı gelişir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 rotWithShape="1">
          <a:blip r:embed="rId2"/>
          <a:srcRect l="3883" r="234" b="3180"/>
          <a:stretch/>
        </p:blipFill>
        <p:spPr>
          <a:xfrm>
            <a:off x="412376" y="2094099"/>
            <a:ext cx="5607424" cy="3663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853279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b="1" dirty="0" smtClean="0"/>
              <a:t>VASKÜLER BOZUKLUKLAR: VASKÜLİT</a:t>
            </a:r>
            <a:endParaRPr lang="tr-TR" sz="3200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fontAlgn="base"/>
            <a:r>
              <a:rPr lang="tr-TR" dirty="0" err="1" smtClean="0"/>
              <a:t>Primer</a:t>
            </a:r>
            <a:r>
              <a:rPr lang="tr-TR" dirty="0" smtClean="0"/>
              <a:t> </a:t>
            </a:r>
            <a:r>
              <a:rPr lang="tr-TR" dirty="0"/>
              <a:t>sistemik </a:t>
            </a:r>
            <a:r>
              <a:rPr lang="tr-TR" dirty="0" err="1"/>
              <a:t>vaskülitlerin</a:t>
            </a:r>
            <a:r>
              <a:rPr lang="tr-TR" dirty="0"/>
              <a:t> yaklaşık </a:t>
            </a:r>
            <a:r>
              <a:rPr lang="tr-TR" dirty="0" smtClean="0"/>
              <a:t>1/3 ünde GIS tutulum görülür</a:t>
            </a:r>
            <a:r>
              <a:rPr lang="tr-TR" dirty="0"/>
              <a:t>. </a:t>
            </a:r>
          </a:p>
          <a:p>
            <a:pPr fontAlgn="base"/>
            <a:r>
              <a:rPr lang="tr-TR" dirty="0"/>
              <a:t>En sık nedenler </a:t>
            </a:r>
            <a:endParaRPr lang="tr-TR" dirty="0" smtClean="0"/>
          </a:p>
          <a:p>
            <a:pPr lvl="1" fontAlgn="base"/>
            <a:r>
              <a:rPr lang="tr-TR" dirty="0" err="1" smtClean="0"/>
              <a:t>İmmünoglobulin</a:t>
            </a:r>
            <a:r>
              <a:rPr lang="tr-TR" dirty="0" smtClean="0"/>
              <a:t> </a:t>
            </a:r>
            <a:r>
              <a:rPr lang="tr-TR" dirty="0"/>
              <a:t>A </a:t>
            </a:r>
            <a:r>
              <a:rPr lang="tr-TR" dirty="0" err="1"/>
              <a:t>vasküliti</a:t>
            </a:r>
            <a:r>
              <a:rPr lang="tr-TR" dirty="0"/>
              <a:t> [</a:t>
            </a:r>
            <a:r>
              <a:rPr lang="tr-TR" dirty="0" err="1"/>
              <a:t>Henoch-Schönlein</a:t>
            </a:r>
            <a:r>
              <a:rPr lang="tr-TR" dirty="0"/>
              <a:t> </a:t>
            </a:r>
            <a:r>
              <a:rPr lang="tr-TR" dirty="0" err="1"/>
              <a:t>purpura</a:t>
            </a:r>
            <a:r>
              <a:rPr lang="tr-TR" dirty="0"/>
              <a:t>],</a:t>
            </a:r>
          </a:p>
          <a:p>
            <a:pPr lvl="1" fontAlgn="base"/>
            <a:r>
              <a:rPr lang="tr-TR" dirty="0" err="1" smtClean="0"/>
              <a:t>Antinötrofil</a:t>
            </a:r>
            <a:r>
              <a:rPr lang="tr-TR" dirty="0" smtClean="0"/>
              <a:t> </a:t>
            </a:r>
            <a:r>
              <a:rPr lang="tr-TR" dirty="0" err="1"/>
              <a:t>sitoplazmik</a:t>
            </a:r>
            <a:r>
              <a:rPr lang="tr-TR" dirty="0"/>
              <a:t> </a:t>
            </a:r>
            <a:r>
              <a:rPr lang="tr-TR" dirty="0" err="1"/>
              <a:t>otoantikor</a:t>
            </a:r>
            <a:r>
              <a:rPr lang="tr-TR" dirty="0"/>
              <a:t> [ANCA] ile ilişkili </a:t>
            </a:r>
            <a:r>
              <a:rPr lang="tr-TR" dirty="0" err="1"/>
              <a:t>vaskülit</a:t>
            </a:r>
            <a:r>
              <a:rPr lang="tr-TR" dirty="0"/>
              <a:t>, </a:t>
            </a:r>
          </a:p>
          <a:p>
            <a:pPr lvl="1" fontAlgn="base"/>
            <a:r>
              <a:rPr lang="tr-TR" dirty="0" err="1" smtClean="0"/>
              <a:t>Poliarteritis</a:t>
            </a:r>
            <a:r>
              <a:rPr lang="tr-TR" dirty="0" smtClean="0"/>
              <a:t> </a:t>
            </a:r>
            <a:r>
              <a:rPr lang="tr-TR" dirty="0" err="1"/>
              <a:t>nodosa</a:t>
            </a:r>
            <a:r>
              <a:rPr lang="tr-TR" dirty="0"/>
              <a:t> [PAN], </a:t>
            </a:r>
          </a:p>
          <a:p>
            <a:pPr lvl="1" fontAlgn="base"/>
            <a:r>
              <a:rPr lang="tr-TR" dirty="0" err="1"/>
              <a:t>Takayasu</a:t>
            </a:r>
            <a:r>
              <a:rPr lang="tr-TR" dirty="0"/>
              <a:t> arteriti ve Behçet </a:t>
            </a:r>
            <a:r>
              <a:rPr lang="tr-TR" dirty="0" smtClean="0"/>
              <a:t>hastalığı.</a:t>
            </a:r>
            <a:r>
              <a:rPr lang="tr-TR" dirty="0"/>
              <a:t> </a:t>
            </a:r>
          </a:p>
          <a:p>
            <a:pPr lvl="1" fontAlgn="base"/>
            <a:r>
              <a:rPr lang="tr-TR" dirty="0" err="1"/>
              <a:t>Romatoid</a:t>
            </a:r>
            <a:r>
              <a:rPr lang="tr-TR" dirty="0"/>
              <a:t> </a:t>
            </a:r>
            <a:r>
              <a:rPr lang="tr-TR" dirty="0" err="1"/>
              <a:t>artrit</a:t>
            </a:r>
            <a:r>
              <a:rPr lang="tr-TR" dirty="0"/>
              <a:t> ve sistemik </a:t>
            </a:r>
            <a:r>
              <a:rPr lang="tr-TR" dirty="0" err="1"/>
              <a:t>lupus</a:t>
            </a:r>
            <a:r>
              <a:rPr lang="tr-TR" dirty="0"/>
              <a:t> </a:t>
            </a:r>
            <a:r>
              <a:rPr lang="tr-TR" dirty="0" err="1"/>
              <a:t>eritematozus</a:t>
            </a:r>
            <a:r>
              <a:rPr lang="tr-TR" dirty="0"/>
              <a:t> [SLE] ile ilişkili </a:t>
            </a:r>
            <a:r>
              <a:rPr lang="tr-TR" dirty="0" err="1"/>
              <a:t>sekonder</a:t>
            </a:r>
            <a:r>
              <a:rPr lang="tr-TR" dirty="0"/>
              <a:t> </a:t>
            </a:r>
            <a:r>
              <a:rPr lang="tr-TR" dirty="0" err="1"/>
              <a:t>vaskülit</a:t>
            </a:r>
            <a:r>
              <a:rPr lang="tr-TR" dirty="0"/>
              <a:t> de oluşabilir. </a:t>
            </a:r>
          </a:p>
          <a:p>
            <a:pPr fontAlgn="base"/>
            <a:r>
              <a:rPr lang="tr-TR" dirty="0"/>
              <a:t>Nadiren </a:t>
            </a:r>
            <a:r>
              <a:rPr lang="tr-TR" dirty="0" smtClean="0"/>
              <a:t>IBH, </a:t>
            </a:r>
            <a:r>
              <a:rPr lang="tr-TR" dirty="0"/>
              <a:t>sistemik </a:t>
            </a:r>
            <a:r>
              <a:rPr lang="tr-TR" dirty="0" err="1"/>
              <a:t>vaskülit</a:t>
            </a:r>
            <a:r>
              <a:rPr lang="tr-TR" dirty="0"/>
              <a:t> ile birlikte görülür. 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1485712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2800" b="1" dirty="0">
                <a:solidFill>
                  <a:srgbClr val="C00000"/>
                </a:solidFill>
              </a:rPr>
              <a:t>VASKÜLER BOZUKLUKLAR: </a:t>
            </a:r>
            <a:r>
              <a:rPr lang="tr-TR" sz="2800" b="1" dirty="0" smtClean="0">
                <a:solidFill>
                  <a:srgbClr val="C00000"/>
                </a:solidFill>
              </a:rPr>
              <a:t/>
            </a:r>
            <a:br>
              <a:rPr lang="tr-TR" sz="2800" b="1" dirty="0" smtClean="0">
                <a:solidFill>
                  <a:srgbClr val="C00000"/>
                </a:solidFill>
              </a:rPr>
            </a:br>
            <a:r>
              <a:rPr lang="tr-TR" sz="2800" b="1" i="1" dirty="0" smtClean="0">
                <a:solidFill>
                  <a:srgbClr val="C00000"/>
                </a:solidFill>
              </a:rPr>
              <a:t>VASKÜLİT</a:t>
            </a:r>
            <a:endParaRPr lang="tr-TR" sz="2800" b="1" i="1" dirty="0">
              <a:solidFill>
                <a:srgbClr val="C0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base">
              <a:lnSpc>
                <a:spcPct val="150000"/>
              </a:lnSpc>
            </a:pPr>
            <a:r>
              <a:rPr lang="tr-TR" sz="2400" dirty="0"/>
              <a:t>GI </a:t>
            </a:r>
            <a:r>
              <a:rPr lang="tr-TR" sz="2400" dirty="0" err="1"/>
              <a:t>tutulumlu</a:t>
            </a:r>
            <a:r>
              <a:rPr lang="tr-TR" sz="2400" dirty="0"/>
              <a:t> </a:t>
            </a:r>
            <a:r>
              <a:rPr lang="tr-TR" sz="2400" dirty="0" err="1"/>
              <a:t>vaskülitin</a:t>
            </a:r>
            <a:r>
              <a:rPr lang="tr-TR" sz="2400" dirty="0"/>
              <a:t> </a:t>
            </a:r>
            <a:r>
              <a:rPr lang="tr-TR" sz="2400" dirty="0" err="1"/>
              <a:t>klinikopatolojik</a:t>
            </a:r>
            <a:r>
              <a:rPr lang="tr-TR" sz="2400" dirty="0"/>
              <a:t> özellikleri çoğunlukla spesifik değildir. </a:t>
            </a:r>
          </a:p>
          <a:p>
            <a:pPr fontAlgn="base">
              <a:lnSpc>
                <a:spcPct val="150000"/>
              </a:lnSpc>
            </a:pPr>
            <a:r>
              <a:rPr lang="tr-TR" sz="2400" dirty="0" err="1"/>
              <a:t>Gastrointestinal</a:t>
            </a:r>
            <a:r>
              <a:rPr lang="tr-TR" sz="2400" dirty="0"/>
              <a:t> semptomlar </a:t>
            </a:r>
            <a:endParaRPr lang="tr-TR" sz="2400" dirty="0" smtClean="0"/>
          </a:p>
          <a:p>
            <a:pPr lvl="1" fontAlgn="base">
              <a:lnSpc>
                <a:spcPct val="150000"/>
              </a:lnSpc>
            </a:pPr>
            <a:r>
              <a:rPr lang="tr-TR" dirty="0"/>
              <a:t>K</a:t>
            </a:r>
            <a:r>
              <a:rPr lang="tr-TR" dirty="0" smtClean="0"/>
              <a:t>ısmen </a:t>
            </a:r>
            <a:r>
              <a:rPr lang="tr-TR" dirty="0"/>
              <a:t>anatomik yerleşime </a:t>
            </a:r>
            <a:endParaRPr lang="tr-TR" dirty="0" smtClean="0"/>
          </a:p>
          <a:p>
            <a:pPr lvl="1" fontAlgn="base">
              <a:lnSpc>
                <a:spcPct val="150000"/>
              </a:lnSpc>
            </a:pPr>
            <a:r>
              <a:rPr lang="tr-TR" dirty="0"/>
              <a:t>K</a:t>
            </a:r>
            <a:r>
              <a:rPr lang="tr-TR" dirty="0" smtClean="0"/>
              <a:t>ısmen </a:t>
            </a:r>
            <a:r>
              <a:rPr lang="tr-TR" dirty="0"/>
              <a:t>de etkilenen damarların boyutuna </a:t>
            </a:r>
            <a:r>
              <a:rPr lang="tr-TR" dirty="0" smtClean="0"/>
              <a:t>bağlıdır</a:t>
            </a:r>
            <a:endParaRPr lang="tr-TR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46351248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2800" b="1" dirty="0"/>
              <a:t>VASKÜLER BOZUKLUKLAR: </a:t>
            </a:r>
            <a:r>
              <a:rPr lang="tr-TR" sz="2800" i="1" dirty="0"/>
              <a:t>VASKÜLİT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 fontAlgn="base"/>
            <a:r>
              <a:rPr lang="tr-TR" sz="2400" dirty="0"/>
              <a:t>Başlangıç ​​yaşının </a:t>
            </a:r>
            <a:r>
              <a:rPr lang="tr-TR" sz="2400" dirty="0" smtClean="0"/>
              <a:t>genç</a:t>
            </a:r>
          </a:p>
          <a:p>
            <a:pPr fontAlgn="base"/>
            <a:r>
              <a:rPr lang="tr-TR" sz="2400" dirty="0"/>
              <a:t>Ç</a:t>
            </a:r>
            <a:r>
              <a:rPr lang="tr-TR" sz="2400" dirty="0" smtClean="0"/>
              <a:t>ok </a:t>
            </a:r>
            <a:r>
              <a:rPr lang="tr-TR" sz="2400" dirty="0" err="1"/>
              <a:t>segmentli</a:t>
            </a:r>
            <a:r>
              <a:rPr lang="tr-TR" sz="2400" dirty="0"/>
              <a:t> tutulum, </a:t>
            </a:r>
            <a:endParaRPr lang="tr-TR" sz="2400" dirty="0" smtClean="0"/>
          </a:p>
          <a:p>
            <a:pPr fontAlgn="base"/>
            <a:r>
              <a:rPr lang="tr-TR" sz="2400" dirty="0" err="1"/>
              <a:t>M</a:t>
            </a:r>
            <a:r>
              <a:rPr lang="tr-TR" sz="2400" dirty="0" err="1" smtClean="0"/>
              <a:t>ukozal</a:t>
            </a:r>
            <a:r>
              <a:rPr lang="tr-TR" sz="2400" dirty="0" smtClean="0"/>
              <a:t> </a:t>
            </a:r>
            <a:r>
              <a:rPr lang="tr-TR" sz="2400" dirty="0" err="1"/>
              <a:t>ülserasyon</a:t>
            </a:r>
            <a:r>
              <a:rPr lang="tr-TR" sz="2400" dirty="0"/>
              <a:t> ve bağırsak dışı tutulum İBH taklidi ile sonuçlanabilir.</a:t>
            </a:r>
          </a:p>
          <a:p>
            <a:pPr fontAlgn="base"/>
            <a:r>
              <a:rPr lang="tr-TR" sz="2400" dirty="0" err="1" smtClean="0"/>
              <a:t>IBH'ya</a:t>
            </a:r>
            <a:r>
              <a:rPr lang="tr-TR" sz="2400" dirty="0" smtClean="0"/>
              <a:t> </a:t>
            </a:r>
            <a:r>
              <a:rPr lang="tr-TR" sz="2400" dirty="0"/>
              <a:t>benzeyen GI semptomları, genellikle ateş ve </a:t>
            </a:r>
            <a:r>
              <a:rPr lang="tr-TR" sz="2400" dirty="0" smtClean="0"/>
              <a:t> </a:t>
            </a:r>
            <a:r>
              <a:rPr lang="tr-TR" sz="2400" dirty="0"/>
              <a:t>akut veya kronik karın ağrısı ve </a:t>
            </a:r>
            <a:r>
              <a:rPr lang="tr-TR" sz="2400" dirty="0" err="1"/>
              <a:t>diyare</a:t>
            </a:r>
            <a:r>
              <a:rPr lang="tr-TR" sz="2400" dirty="0"/>
              <a:t> ve [daha az sıklıkla] kanamayı içerir.</a:t>
            </a:r>
          </a:p>
          <a:p>
            <a:pPr fontAlgn="base"/>
            <a:r>
              <a:rPr lang="tr-TR" sz="2400" dirty="0" smtClean="0"/>
              <a:t>Etkilenen </a:t>
            </a:r>
            <a:r>
              <a:rPr lang="tr-TR" sz="2400" dirty="0"/>
              <a:t>damarlar genellikle </a:t>
            </a:r>
            <a:r>
              <a:rPr lang="tr-TR" sz="2400" dirty="0" err="1"/>
              <a:t>submukozada</a:t>
            </a:r>
            <a:r>
              <a:rPr lang="tr-TR" sz="2400" dirty="0"/>
              <a:t> veya daha derin katmanlarda yer aldığından, </a:t>
            </a:r>
            <a:r>
              <a:rPr lang="tr-TR" sz="2400" dirty="0" err="1" smtClean="0"/>
              <a:t>mukozal</a:t>
            </a:r>
            <a:r>
              <a:rPr lang="tr-TR" sz="2400" dirty="0" smtClean="0"/>
              <a:t> </a:t>
            </a:r>
            <a:r>
              <a:rPr lang="tr-TR" sz="2400" dirty="0"/>
              <a:t>biyopsiler tanısal olmayabilir.</a:t>
            </a:r>
            <a:r>
              <a:rPr lang="tr-TR" b="1" dirty="0"/>
              <a:t> </a:t>
            </a:r>
            <a:endParaRPr lang="tr-TR" dirty="0"/>
          </a:p>
          <a:p>
            <a:endParaRPr lang="tr-TR" dirty="0"/>
          </a:p>
        </p:txBody>
      </p:sp>
      <p:pic>
        <p:nvPicPr>
          <p:cNvPr id="5" name="İçerik Yer Tutucusu 4"/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l="49827"/>
          <a:stretch/>
        </p:blipFill>
        <p:spPr>
          <a:xfrm>
            <a:off x="6902822" y="4114983"/>
            <a:ext cx="2599765" cy="2305342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/>
          </p:cNvPicPr>
          <p:nvPr/>
        </p:nvPicPr>
        <p:blipFill rotWithShape="1">
          <a:blip r:embed="rId2"/>
          <a:srcRect t="3245" r="50131" b="-3245"/>
          <a:stretch/>
        </p:blipFill>
        <p:spPr>
          <a:xfrm>
            <a:off x="8776447" y="1279974"/>
            <a:ext cx="2939581" cy="2622579"/>
          </a:xfrm>
          <a:prstGeom prst="rect">
            <a:avLst/>
          </a:prstGeom>
        </p:spPr>
      </p:pic>
      <p:sp>
        <p:nvSpPr>
          <p:cNvPr id="9" name="Metin kutusu 8"/>
          <p:cNvSpPr txBox="1"/>
          <p:nvPr/>
        </p:nvSpPr>
        <p:spPr>
          <a:xfrm>
            <a:off x="9735671" y="5082988"/>
            <a:ext cx="20439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B</a:t>
            </a:r>
            <a:r>
              <a:rPr lang="tr-TR" dirty="0" smtClean="0"/>
              <a:t>ehçet</a:t>
            </a:r>
            <a:endParaRPr lang="tr-TR" dirty="0"/>
          </a:p>
        </p:txBody>
      </p:sp>
      <p:sp>
        <p:nvSpPr>
          <p:cNvPr id="10" name="Metin kutusu 9"/>
          <p:cNvSpPr txBox="1"/>
          <p:nvPr/>
        </p:nvSpPr>
        <p:spPr>
          <a:xfrm>
            <a:off x="7135904" y="2591263"/>
            <a:ext cx="1730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err="1" smtClean="0"/>
              <a:t>Ig</a:t>
            </a:r>
            <a:r>
              <a:rPr lang="tr-TR" dirty="0" smtClean="0"/>
              <a:t> A </a:t>
            </a:r>
            <a:r>
              <a:rPr lang="tr-TR" dirty="0" err="1" smtClean="0"/>
              <a:t>vaskuliti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66296063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Unvan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b="1" dirty="0" err="1"/>
              <a:t>Vasküler</a:t>
            </a:r>
            <a:r>
              <a:rPr lang="tr-TR" sz="3600" b="1" dirty="0"/>
              <a:t> bozukluklar: </a:t>
            </a:r>
            <a:r>
              <a:rPr lang="tr-TR" sz="3200" b="1" i="1" dirty="0" smtClean="0">
                <a:solidFill>
                  <a:srgbClr val="002060"/>
                </a:solidFill>
              </a:rPr>
              <a:t>İSKEMİ</a:t>
            </a:r>
            <a:endParaRPr lang="tr-TR" sz="3600" b="1" i="1" dirty="0">
              <a:solidFill>
                <a:srgbClr val="002060"/>
              </a:solidFill>
            </a:endParaRPr>
          </a:p>
        </p:txBody>
      </p:sp>
      <p:sp>
        <p:nvSpPr>
          <p:cNvPr id="6" name="İçerik Yer Tutucusu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fontAlgn="base">
              <a:lnSpc>
                <a:spcPct val="100000"/>
              </a:lnSpc>
            </a:pPr>
            <a:r>
              <a:rPr lang="tr-TR" sz="2400" dirty="0" smtClean="0"/>
              <a:t>Akut </a:t>
            </a:r>
            <a:r>
              <a:rPr lang="tr-TR" sz="2400" dirty="0" err="1"/>
              <a:t>iskemik</a:t>
            </a:r>
            <a:r>
              <a:rPr lang="tr-TR" sz="2400" dirty="0"/>
              <a:t> </a:t>
            </a:r>
            <a:r>
              <a:rPr lang="tr-TR" sz="2400" dirty="0" err="1"/>
              <a:t>enterokolit</a:t>
            </a:r>
            <a:r>
              <a:rPr lang="tr-TR" sz="2400" dirty="0"/>
              <a:t> en yaygın olarak </a:t>
            </a:r>
            <a:r>
              <a:rPr lang="tr-TR" sz="2400" dirty="0" err="1" smtClean="0"/>
              <a:t>non</a:t>
            </a:r>
            <a:r>
              <a:rPr lang="tr-TR" sz="2400" dirty="0" smtClean="0"/>
              <a:t> </a:t>
            </a:r>
            <a:r>
              <a:rPr lang="tr-TR" sz="2400" dirty="0" err="1" smtClean="0"/>
              <a:t>okluzif</a:t>
            </a:r>
            <a:r>
              <a:rPr lang="tr-TR" sz="2400" dirty="0" smtClean="0"/>
              <a:t> </a:t>
            </a:r>
            <a:r>
              <a:rPr lang="tr-TR" sz="2400" dirty="0" err="1" smtClean="0"/>
              <a:t>iskemiden</a:t>
            </a:r>
            <a:r>
              <a:rPr lang="tr-TR" sz="2400" dirty="0" smtClean="0"/>
              <a:t> </a:t>
            </a:r>
            <a:r>
              <a:rPr lang="tr-TR" sz="2400" dirty="0"/>
              <a:t>kaynaklanır.</a:t>
            </a:r>
          </a:p>
          <a:p>
            <a:pPr fontAlgn="base">
              <a:lnSpc>
                <a:spcPct val="100000"/>
              </a:lnSpc>
            </a:pPr>
            <a:r>
              <a:rPr lang="tr-TR" sz="2400" dirty="0" err="1"/>
              <a:t>İdiyopatik</a:t>
            </a:r>
            <a:r>
              <a:rPr lang="tr-TR" sz="2400" dirty="0"/>
              <a:t> </a:t>
            </a:r>
            <a:r>
              <a:rPr lang="tr-TR" sz="2400" dirty="0" smtClean="0"/>
              <a:t>, </a:t>
            </a:r>
            <a:r>
              <a:rPr lang="tr-TR" sz="2400" dirty="0"/>
              <a:t>hipotansiyon </a:t>
            </a:r>
            <a:r>
              <a:rPr lang="tr-TR" sz="2400" dirty="0" smtClean="0"/>
              <a:t>,aort cerrahisi nedenli olabilir</a:t>
            </a:r>
          </a:p>
          <a:p>
            <a:pPr fontAlgn="base">
              <a:lnSpc>
                <a:spcPct val="100000"/>
              </a:lnSpc>
            </a:pPr>
            <a:r>
              <a:rPr lang="tr-TR" sz="2400" dirty="0" smtClean="0"/>
              <a:t>Yaşlı </a:t>
            </a:r>
            <a:r>
              <a:rPr lang="tr-TR" sz="2400" dirty="0"/>
              <a:t>hastaları etkiler [ortalama yaş </a:t>
            </a:r>
            <a:r>
              <a:rPr lang="tr-TR" sz="2400" dirty="0" smtClean="0"/>
              <a:t>~ 70].</a:t>
            </a:r>
            <a:r>
              <a:rPr lang="tr-TR" sz="2400" dirty="0"/>
              <a:t> </a:t>
            </a:r>
          </a:p>
          <a:p>
            <a:pPr fontAlgn="base">
              <a:lnSpc>
                <a:spcPct val="100000"/>
              </a:lnSpc>
            </a:pPr>
            <a:r>
              <a:rPr lang="tr-TR" sz="2400" dirty="0"/>
              <a:t> Çoğu yaşlı hastanın, </a:t>
            </a:r>
            <a:r>
              <a:rPr lang="tr-TR" sz="2400" dirty="0" smtClean="0"/>
              <a:t>HT, DM , KBY , AF , </a:t>
            </a:r>
            <a:r>
              <a:rPr lang="tr-TR" sz="2400" dirty="0"/>
              <a:t>önceki kalp/aort ameliyatı, kronik ilaç kullanımı veya başka bir </a:t>
            </a:r>
            <a:r>
              <a:rPr lang="tr-TR" sz="2400" dirty="0" err="1"/>
              <a:t>kardiyovasküler</a:t>
            </a:r>
            <a:r>
              <a:rPr lang="tr-TR" sz="2400" dirty="0"/>
              <a:t> hastalık gibi birden fazla </a:t>
            </a:r>
            <a:r>
              <a:rPr lang="tr-TR" sz="2400" dirty="0" err="1"/>
              <a:t>komorbiditesi</a:t>
            </a:r>
            <a:r>
              <a:rPr lang="tr-TR" sz="2400" dirty="0"/>
              <a:t> vardır. </a:t>
            </a:r>
          </a:p>
          <a:p>
            <a:pPr fontAlgn="base">
              <a:lnSpc>
                <a:spcPct val="100000"/>
              </a:lnSpc>
            </a:pPr>
            <a:r>
              <a:rPr lang="tr-TR" sz="2400" dirty="0"/>
              <a:t> </a:t>
            </a:r>
            <a:r>
              <a:rPr lang="tr-TR" sz="2400" i="1" dirty="0"/>
              <a:t>Daha </a:t>
            </a:r>
            <a:r>
              <a:rPr lang="tr-TR" sz="2400" i="1" dirty="0" smtClean="0"/>
              <a:t>gençlerde </a:t>
            </a:r>
            <a:r>
              <a:rPr lang="tr-TR" sz="2400" i="1" dirty="0" err="1" smtClean="0"/>
              <a:t>iskemi</a:t>
            </a:r>
            <a:r>
              <a:rPr lang="tr-TR" sz="2400" i="1" dirty="0" smtClean="0"/>
              <a:t> </a:t>
            </a:r>
            <a:r>
              <a:rPr lang="tr-TR" sz="2400" i="1" dirty="0"/>
              <a:t>daha çok uyuşturucu kullanımı [</a:t>
            </a:r>
            <a:r>
              <a:rPr lang="tr-TR" sz="2400" i="1" dirty="0" err="1"/>
              <a:t>örn</a:t>
            </a:r>
            <a:r>
              <a:rPr lang="tr-TR" sz="2400" i="1" dirty="0"/>
              <a:t>. kokain, </a:t>
            </a:r>
            <a:r>
              <a:rPr lang="tr-TR" sz="2400" i="1" dirty="0" err="1"/>
              <a:t>ergotamin</a:t>
            </a:r>
            <a:r>
              <a:rPr lang="tr-TR" sz="2400" i="1" dirty="0"/>
              <a:t>, </a:t>
            </a:r>
            <a:r>
              <a:rPr lang="tr-TR" sz="2400" i="1" dirty="0" smtClean="0"/>
              <a:t>östrojen] veya eşlik eden </a:t>
            </a:r>
            <a:r>
              <a:rPr lang="tr-TR" sz="2400" i="1" dirty="0" err="1" smtClean="0"/>
              <a:t>vaskulit</a:t>
            </a:r>
            <a:r>
              <a:rPr lang="tr-TR" sz="2400" i="1" dirty="0" smtClean="0"/>
              <a:t> nedenlidir</a:t>
            </a:r>
            <a:endParaRPr lang="tr-TR" sz="2400" i="1" dirty="0"/>
          </a:p>
        </p:txBody>
      </p:sp>
    </p:spTree>
    <p:extLst>
      <p:ext uri="{BB962C8B-B14F-4D97-AF65-F5344CB8AC3E}">
        <p14:creationId xmlns:p14="http://schemas.microsoft.com/office/powerpoint/2010/main" val="211447841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b="1" dirty="0" err="1"/>
              <a:t>Vasküler</a:t>
            </a:r>
            <a:r>
              <a:rPr lang="tr-TR" sz="3200" b="1" dirty="0"/>
              <a:t> bozukluklar: </a:t>
            </a:r>
            <a:r>
              <a:rPr lang="tr-TR" sz="3200" b="1" i="1" dirty="0">
                <a:solidFill>
                  <a:srgbClr val="002060"/>
                </a:solidFill>
              </a:rPr>
              <a:t>İSKEMİ</a:t>
            </a:r>
            <a:endParaRPr lang="tr-TR" sz="3200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fontAlgn="base"/>
            <a:r>
              <a:rPr lang="tr-TR" sz="2400" b="1" dirty="0"/>
              <a:t>Karın ağrısı, </a:t>
            </a:r>
            <a:r>
              <a:rPr lang="tr-TR" sz="2400" b="1" dirty="0" err="1"/>
              <a:t>rektal</a:t>
            </a:r>
            <a:r>
              <a:rPr lang="tr-TR" sz="2400" b="1" dirty="0"/>
              <a:t> kanama ve kanlı ishal, genellikle </a:t>
            </a:r>
            <a:endParaRPr lang="tr-TR" sz="2400" b="1" dirty="0" smtClean="0"/>
          </a:p>
          <a:p>
            <a:pPr marL="0" indent="0" fontAlgn="base">
              <a:buNone/>
            </a:pPr>
            <a:r>
              <a:rPr lang="tr-TR" sz="2400" b="1" dirty="0" smtClean="0"/>
              <a:t>ani </a:t>
            </a:r>
            <a:r>
              <a:rPr lang="tr-TR" sz="2400" b="1" dirty="0"/>
              <a:t>başlayan </a:t>
            </a:r>
            <a:r>
              <a:rPr lang="tr-TR" sz="2400" b="1" dirty="0" err="1"/>
              <a:t>iskeminin</a:t>
            </a:r>
            <a:r>
              <a:rPr lang="tr-TR" sz="2400" b="1" dirty="0"/>
              <a:t> en sık görülen semptomlarıdır</a:t>
            </a:r>
            <a:r>
              <a:rPr lang="tr-TR" sz="2400" dirty="0"/>
              <a:t>. </a:t>
            </a:r>
          </a:p>
          <a:p>
            <a:pPr fontAlgn="base"/>
            <a:r>
              <a:rPr lang="tr-TR" sz="2400" dirty="0" smtClean="0"/>
              <a:t>Ateş </a:t>
            </a:r>
            <a:r>
              <a:rPr lang="tr-TR" sz="2400" dirty="0"/>
              <a:t>ve kilo kaybı meydana gelebilir.</a:t>
            </a:r>
          </a:p>
          <a:p>
            <a:pPr fontAlgn="base"/>
            <a:r>
              <a:rPr lang="tr-TR" sz="2400" dirty="0"/>
              <a:t>Kronik hastalık ve nadiren barsak darlıkları gelişebilir. </a:t>
            </a:r>
          </a:p>
          <a:p>
            <a:pPr fontAlgn="base"/>
            <a:r>
              <a:rPr lang="tr-TR" sz="2400" dirty="0" smtClean="0"/>
              <a:t>IBH  </a:t>
            </a:r>
            <a:r>
              <a:rPr lang="tr-TR" sz="2400" dirty="0" err="1"/>
              <a:t>yı</a:t>
            </a:r>
            <a:r>
              <a:rPr lang="tr-TR" sz="2400" dirty="0"/>
              <a:t> taklit edebilir </a:t>
            </a:r>
          </a:p>
          <a:p>
            <a:r>
              <a:rPr lang="tr-TR" sz="2400" dirty="0"/>
              <a:t> Sol kolon en sık tutulur. </a:t>
            </a:r>
          </a:p>
          <a:p>
            <a:r>
              <a:rPr lang="tr-TR" sz="2400" dirty="0"/>
              <a:t>İzole sağ kolon </a:t>
            </a:r>
            <a:r>
              <a:rPr lang="tr-TR" sz="2400" dirty="0" err="1"/>
              <a:t>iskemisi</a:t>
            </a:r>
            <a:r>
              <a:rPr lang="tr-TR" sz="2400" dirty="0"/>
              <a:t> daha </a:t>
            </a:r>
            <a:r>
              <a:rPr lang="tr-TR" sz="2400" dirty="0" smtClean="0"/>
              <a:t>azdır, </a:t>
            </a:r>
            <a:r>
              <a:rPr lang="tr-TR" sz="2400" dirty="0" err="1"/>
              <a:t>prognozu</a:t>
            </a:r>
            <a:r>
              <a:rPr lang="tr-TR" sz="2400" dirty="0"/>
              <a:t> </a:t>
            </a:r>
            <a:r>
              <a:rPr lang="tr-TR" sz="2400" dirty="0" smtClean="0"/>
              <a:t> kötü</a:t>
            </a:r>
            <a:endParaRPr lang="tr-TR" sz="2400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50929" y="3667058"/>
            <a:ext cx="3641071" cy="3123707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 rotWithShape="1">
          <a:blip r:embed="rId3"/>
          <a:srcRect l="-119676" t="48885" r="128475" b="-47316"/>
          <a:stretch/>
        </p:blipFill>
        <p:spPr>
          <a:xfrm>
            <a:off x="4491317" y="1825626"/>
            <a:ext cx="3083859" cy="3140822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50929" y="230186"/>
            <a:ext cx="3525511" cy="3326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434980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van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755586"/>
            <a:ext cx="4146696" cy="1617288"/>
          </a:xfrm>
          <a:prstGeom prst="rect">
            <a:avLst/>
          </a:prstGeom>
        </p:spPr>
      </p:pic>
      <p:pic>
        <p:nvPicPr>
          <p:cNvPr id="7" name="Resim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9120" y="2275914"/>
            <a:ext cx="6924675" cy="1714500"/>
          </a:xfrm>
          <a:prstGeom prst="rect">
            <a:avLst/>
          </a:prstGeom>
        </p:spPr>
      </p:pic>
      <p:pic>
        <p:nvPicPr>
          <p:cNvPr id="8" name="Resim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4982" y="4403071"/>
            <a:ext cx="5248275" cy="1781175"/>
          </a:xfrm>
          <a:prstGeom prst="rect">
            <a:avLst/>
          </a:prstGeom>
        </p:spPr>
      </p:pic>
      <p:pic>
        <p:nvPicPr>
          <p:cNvPr id="10" name="Resim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5021" y="4662595"/>
            <a:ext cx="4867275" cy="1943100"/>
          </a:xfrm>
          <a:prstGeom prst="rect">
            <a:avLst/>
          </a:prstGeom>
        </p:spPr>
      </p:pic>
      <p:sp>
        <p:nvSpPr>
          <p:cNvPr id="11" name="Dikdörtgen 10"/>
          <p:cNvSpPr/>
          <p:nvPr/>
        </p:nvSpPr>
        <p:spPr>
          <a:xfrm>
            <a:off x="8104820" y="6443014"/>
            <a:ext cx="380905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i="1" dirty="0">
                <a:latin typeface="UniversLTStd-CnObl"/>
              </a:rPr>
              <a:t>Journal of </a:t>
            </a:r>
            <a:r>
              <a:rPr lang="en-US" sz="1400" i="1" dirty="0" err="1">
                <a:latin typeface="UniversLTStd-CnObl"/>
              </a:rPr>
              <a:t>Crohn's</a:t>
            </a:r>
            <a:r>
              <a:rPr lang="en-US" sz="1400" i="1" dirty="0">
                <a:latin typeface="UniversLTStd-CnObl"/>
              </a:rPr>
              <a:t> and Colitis</a:t>
            </a:r>
            <a:r>
              <a:rPr lang="en-US" sz="1400" dirty="0">
                <a:latin typeface="UniversLTStd-Cn"/>
              </a:rPr>
              <a:t>, 2022, 343–368</a:t>
            </a:r>
            <a:endParaRPr lang="tr-TR" sz="1400" dirty="0"/>
          </a:p>
        </p:txBody>
      </p:sp>
      <p:sp>
        <p:nvSpPr>
          <p:cNvPr id="2" name="Dikdörtgen 1"/>
          <p:cNvSpPr/>
          <p:nvPr/>
        </p:nvSpPr>
        <p:spPr>
          <a:xfrm>
            <a:off x="7323992" y="5574323"/>
            <a:ext cx="45719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2407963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van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İlaçlar</a:t>
            </a:r>
            <a:endParaRPr lang="tr-TR" dirty="0"/>
          </a:p>
        </p:txBody>
      </p:sp>
      <p:sp>
        <p:nvSpPr>
          <p:cNvPr id="4" name="İçerik Yer Tutucusu 3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fontAlgn="base"/>
            <a:r>
              <a:rPr lang="tr-TR" dirty="0"/>
              <a:t>Çok sayıda ilaç ve kimyasal, </a:t>
            </a:r>
            <a:r>
              <a:rPr lang="tr-TR" dirty="0" err="1" smtClean="0"/>
              <a:t>IBH'ya</a:t>
            </a:r>
            <a:r>
              <a:rPr lang="tr-TR" dirty="0" smtClean="0"/>
              <a:t> </a:t>
            </a:r>
            <a:r>
              <a:rPr lang="tr-TR" dirty="0"/>
              <a:t>benzeyen ince bağırsak ve kolon </a:t>
            </a:r>
            <a:r>
              <a:rPr lang="tr-TR" dirty="0" err="1"/>
              <a:t>toksisitesine</a:t>
            </a:r>
            <a:r>
              <a:rPr lang="tr-TR" dirty="0"/>
              <a:t> neden olabilir. </a:t>
            </a:r>
          </a:p>
          <a:p>
            <a:pPr fontAlgn="base"/>
            <a:r>
              <a:rPr lang="tr-TR" dirty="0" smtClean="0"/>
              <a:t>Olası </a:t>
            </a:r>
            <a:r>
              <a:rPr lang="tr-TR" dirty="0"/>
              <a:t>mekanizmalar </a:t>
            </a:r>
            <a:endParaRPr lang="tr-TR" dirty="0" smtClean="0"/>
          </a:p>
          <a:p>
            <a:pPr fontAlgn="base"/>
            <a:r>
              <a:rPr lang="tr-TR" dirty="0" err="1" smtClean="0"/>
              <a:t>İskemiye</a:t>
            </a:r>
            <a:r>
              <a:rPr lang="tr-TR" dirty="0" smtClean="0"/>
              <a:t> </a:t>
            </a:r>
            <a:r>
              <a:rPr lang="tr-TR" dirty="0" err="1" smtClean="0"/>
              <a:t>sekonder</a:t>
            </a:r>
            <a:r>
              <a:rPr lang="tr-TR" dirty="0" smtClean="0"/>
              <a:t>-----direkt  </a:t>
            </a:r>
            <a:r>
              <a:rPr lang="tr-TR" dirty="0" err="1"/>
              <a:t>vazokonstriksiyon</a:t>
            </a:r>
            <a:r>
              <a:rPr lang="tr-TR" dirty="0"/>
              <a:t> (</a:t>
            </a:r>
            <a:r>
              <a:rPr lang="tr-TR" dirty="0" err="1"/>
              <a:t>örn</a:t>
            </a:r>
            <a:r>
              <a:rPr lang="tr-TR" dirty="0"/>
              <a:t>. kokain,  </a:t>
            </a:r>
            <a:r>
              <a:rPr lang="tr-TR" dirty="0" err="1"/>
              <a:t>ergotamin</a:t>
            </a:r>
            <a:r>
              <a:rPr lang="tr-TR" dirty="0"/>
              <a:t>,  ve </a:t>
            </a:r>
            <a:r>
              <a:rPr lang="tr-TR" dirty="0" err="1"/>
              <a:t>non-steroidal</a:t>
            </a:r>
            <a:r>
              <a:rPr lang="tr-TR" dirty="0"/>
              <a:t> </a:t>
            </a:r>
            <a:r>
              <a:rPr lang="tr-TR" dirty="0" err="1"/>
              <a:t>antiinflamatuar</a:t>
            </a:r>
            <a:r>
              <a:rPr lang="tr-TR" dirty="0"/>
              <a:t> ilaçlar [</a:t>
            </a:r>
            <a:r>
              <a:rPr lang="tr-TR" dirty="0" err="1"/>
              <a:t>NSAID'ler</a:t>
            </a:r>
            <a:r>
              <a:rPr lang="tr-TR" dirty="0"/>
              <a:t>]  ); </a:t>
            </a:r>
            <a:endParaRPr lang="tr-TR" dirty="0" smtClean="0"/>
          </a:p>
          <a:p>
            <a:pPr fontAlgn="base"/>
            <a:r>
              <a:rPr lang="tr-TR" dirty="0" err="1" smtClean="0"/>
              <a:t>Fibrozis</a:t>
            </a:r>
            <a:r>
              <a:rPr lang="tr-TR" dirty="0" smtClean="0"/>
              <a:t> ile ekstrensek kompresyon  [</a:t>
            </a:r>
            <a:r>
              <a:rPr lang="tr-TR" dirty="0"/>
              <a:t>ör. </a:t>
            </a:r>
            <a:r>
              <a:rPr lang="tr-TR" dirty="0" err="1"/>
              <a:t>metiserjid</a:t>
            </a:r>
            <a:r>
              <a:rPr lang="tr-TR" dirty="0"/>
              <a:t>] </a:t>
            </a:r>
            <a:r>
              <a:rPr lang="tr-TR" dirty="0" smtClean="0"/>
              <a:t>, </a:t>
            </a:r>
            <a:r>
              <a:rPr lang="tr-TR" dirty="0"/>
              <a:t> </a:t>
            </a:r>
            <a:endParaRPr lang="tr-TR" dirty="0" smtClean="0"/>
          </a:p>
          <a:p>
            <a:pPr fontAlgn="base"/>
            <a:r>
              <a:rPr lang="tr-TR" dirty="0" err="1"/>
              <a:t>İ</a:t>
            </a:r>
            <a:r>
              <a:rPr lang="tr-TR" dirty="0" err="1" smtClean="0"/>
              <a:t>ntravaskuler</a:t>
            </a:r>
            <a:r>
              <a:rPr lang="tr-TR" dirty="0" smtClean="0"/>
              <a:t> volüm   </a:t>
            </a:r>
            <a:r>
              <a:rPr lang="tr-TR" dirty="0"/>
              <a:t>azalması [</a:t>
            </a:r>
            <a:r>
              <a:rPr lang="tr-TR" dirty="0" err="1"/>
              <a:t>örn</a:t>
            </a:r>
            <a:r>
              <a:rPr lang="tr-TR" dirty="0"/>
              <a:t>. </a:t>
            </a:r>
            <a:r>
              <a:rPr lang="tr-TR" dirty="0" err="1"/>
              <a:t>diüretikler</a:t>
            </a:r>
            <a:r>
              <a:rPr lang="tr-TR" dirty="0"/>
              <a:t>]  ; </a:t>
            </a:r>
            <a:endParaRPr lang="tr-TR" dirty="0" smtClean="0"/>
          </a:p>
          <a:p>
            <a:pPr fontAlgn="base"/>
            <a:r>
              <a:rPr lang="tr-TR" dirty="0" err="1" smtClean="0"/>
              <a:t>Mezenterik</a:t>
            </a:r>
            <a:r>
              <a:rPr lang="tr-TR" dirty="0" smtClean="0"/>
              <a:t> </a:t>
            </a:r>
            <a:r>
              <a:rPr lang="tr-TR" dirty="0" err="1"/>
              <a:t>tromboz</a:t>
            </a:r>
            <a:r>
              <a:rPr lang="tr-TR" dirty="0"/>
              <a:t> [</a:t>
            </a:r>
            <a:r>
              <a:rPr lang="tr-TR" dirty="0" err="1"/>
              <a:t>örn</a:t>
            </a:r>
            <a:r>
              <a:rPr lang="tr-TR" dirty="0"/>
              <a:t>. östrojenler] ; </a:t>
            </a:r>
            <a:endParaRPr lang="tr-TR" dirty="0" smtClean="0"/>
          </a:p>
          <a:p>
            <a:pPr fontAlgn="base"/>
            <a:r>
              <a:rPr lang="tr-TR" dirty="0"/>
              <a:t>Ş</a:t>
            </a:r>
            <a:r>
              <a:rPr lang="tr-TR" dirty="0" smtClean="0"/>
              <a:t>iddetli </a:t>
            </a:r>
            <a:r>
              <a:rPr lang="tr-TR" dirty="0" err="1"/>
              <a:t>hipomotilite</a:t>
            </a:r>
            <a:r>
              <a:rPr lang="tr-TR" dirty="0"/>
              <a:t> [</a:t>
            </a:r>
            <a:r>
              <a:rPr lang="tr-TR" dirty="0" err="1"/>
              <a:t>örn</a:t>
            </a:r>
            <a:r>
              <a:rPr lang="tr-TR" dirty="0"/>
              <a:t>. </a:t>
            </a:r>
            <a:r>
              <a:rPr lang="tr-TR" dirty="0" err="1"/>
              <a:t>klozapin</a:t>
            </a:r>
            <a:r>
              <a:rPr lang="tr-TR" dirty="0"/>
              <a:t> gibi </a:t>
            </a:r>
            <a:r>
              <a:rPr lang="tr-TR" dirty="0" err="1"/>
              <a:t>serotoninerjik</a:t>
            </a:r>
            <a:r>
              <a:rPr lang="tr-TR" dirty="0"/>
              <a:t> ve </a:t>
            </a:r>
            <a:r>
              <a:rPr lang="tr-TR" dirty="0" err="1"/>
              <a:t>antikolinerjik</a:t>
            </a:r>
            <a:r>
              <a:rPr lang="tr-TR" dirty="0"/>
              <a:t> aktiviteye sahip </a:t>
            </a:r>
            <a:r>
              <a:rPr lang="tr-TR" dirty="0" smtClean="0"/>
              <a:t>ajanlar)</a:t>
            </a:r>
          </a:p>
        </p:txBody>
      </p:sp>
    </p:spTree>
    <p:extLst>
      <p:ext uri="{BB962C8B-B14F-4D97-AF65-F5344CB8AC3E}">
        <p14:creationId xmlns:p14="http://schemas.microsoft.com/office/powerpoint/2010/main" val="103403967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tr-TR" dirty="0" err="1" smtClean="0"/>
              <a:t>Hipersensitivite</a:t>
            </a:r>
            <a:r>
              <a:rPr lang="tr-TR" dirty="0" smtClean="0"/>
              <a:t>  </a:t>
            </a:r>
            <a:r>
              <a:rPr lang="tr-TR" dirty="0"/>
              <a:t>[örneğin, alfa-</a:t>
            </a:r>
            <a:r>
              <a:rPr lang="tr-TR" dirty="0" err="1"/>
              <a:t>metildopa</a:t>
            </a:r>
            <a:r>
              <a:rPr lang="tr-TR" dirty="0"/>
              <a:t>  ve altın tuzları] ; </a:t>
            </a:r>
          </a:p>
          <a:p>
            <a:pPr fontAlgn="base"/>
            <a:r>
              <a:rPr lang="tr-TR" dirty="0" err="1" smtClean="0"/>
              <a:t>Disbiyoz</a:t>
            </a:r>
            <a:r>
              <a:rPr lang="tr-TR" dirty="0" smtClean="0"/>
              <a:t> </a:t>
            </a:r>
            <a:r>
              <a:rPr lang="tr-TR" dirty="0"/>
              <a:t>[</a:t>
            </a:r>
            <a:r>
              <a:rPr lang="tr-TR" dirty="0" err="1"/>
              <a:t>örneğin,antibiyotik</a:t>
            </a:r>
            <a:r>
              <a:rPr lang="tr-TR" dirty="0"/>
              <a:t> tedavisinden sonra</a:t>
            </a:r>
            <a:r>
              <a:rPr lang="tr-TR" i="1" dirty="0"/>
              <a:t> </a:t>
            </a:r>
            <a:r>
              <a:rPr lang="tr-TR" i="1" dirty="0" err="1"/>
              <a:t>Clostridioides</a:t>
            </a:r>
            <a:r>
              <a:rPr lang="tr-TR" i="1" dirty="0"/>
              <a:t> </a:t>
            </a:r>
            <a:r>
              <a:rPr lang="tr-TR" i="1" dirty="0" err="1"/>
              <a:t>difficile</a:t>
            </a:r>
            <a:r>
              <a:rPr lang="tr-TR" i="1" dirty="0"/>
              <a:t> kolit] </a:t>
            </a:r>
            <a:r>
              <a:rPr lang="tr-TR" dirty="0"/>
              <a:t>; </a:t>
            </a:r>
          </a:p>
          <a:p>
            <a:pPr fontAlgn="base"/>
            <a:r>
              <a:rPr lang="tr-TR" dirty="0"/>
              <a:t>D</a:t>
            </a:r>
            <a:r>
              <a:rPr lang="tr-TR" dirty="0" smtClean="0"/>
              <a:t>oğrudan </a:t>
            </a:r>
            <a:r>
              <a:rPr lang="tr-TR" dirty="0" err="1"/>
              <a:t>sitotoksisite</a:t>
            </a:r>
            <a:r>
              <a:rPr lang="tr-TR" dirty="0"/>
              <a:t> [</a:t>
            </a:r>
            <a:r>
              <a:rPr lang="tr-TR" dirty="0" err="1"/>
              <a:t>örn</a:t>
            </a:r>
            <a:r>
              <a:rPr lang="tr-TR" dirty="0"/>
              <a:t>., 5-fluorourasil</a:t>
            </a:r>
            <a:r>
              <a:rPr lang="tr-TR" u="sng" dirty="0"/>
              <a:t> </a:t>
            </a:r>
            <a:r>
              <a:rPr lang="tr-TR" dirty="0"/>
              <a:t> veya </a:t>
            </a:r>
            <a:r>
              <a:rPr lang="tr-TR" dirty="0" err="1"/>
              <a:t>mikofenolat</a:t>
            </a:r>
            <a:r>
              <a:rPr lang="tr-TR" dirty="0"/>
              <a:t>]</a:t>
            </a:r>
            <a:r>
              <a:rPr lang="tr-TR" u="sng" dirty="0"/>
              <a:t> </a:t>
            </a:r>
            <a:r>
              <a:rPr lang="tr-TR" dirty="0"/>
              <a:t>  ; ve </a:t>
            </a:r>
            <a:r>
              <a:rPr lang="tr-TR" dirty="0" err="1"/>
              <a:t>immün</a:t>
            </a:r>
            <a:r>
              <a:rPr lang="tr-TR" dirty="0"/>
              <a:t> aktivasyon (örneğin, </a:t>
            </a:r>
            <a:r>
              <a:rPr lang="tr-TR" dirty="0" err="1"/>
              <a:t>immün</a:t>
            </a:r>
            <a:r>
              <a:rPr lang="tr-TR" dirty="0"/>
              <a:t> </a:t>
            </a:r>
            <a:r>
              <a:rPr lang="tr-TR" dirty="0" err="1" smtClean="0"/>
              <a:t>check</a:t>
            </a:r>
            <a:r>
              <a:rPr lang="tr-TR" dirty="0" smtClean="0"/>
              <a:t> </a:t>
            </a:r>
            <a:r>
              <a:rPr lang="tr-TR" dirty="0" err="1" smtClean="0"/>
              <a:t>point</a:t>
            </a:r>
            <a:r>
              <a:rPr lang="tr-TR" dirty="0" smtClean="0"/>
              <a:t> inhibitörleri </a:t>
            </a:r>
            <a:r>
              <a:rPr lang="tr-TR" dirty="0"/>
              <a:t>[ICI]). </a:t>
            </a:r>
          </a:p>
          <a:p>
            <a:pPr fontAlgn="base"/>
            <a:r>
              <a:rPr lang="tr-TR" dirty="0"/>
              <a:t>Bazı ilaçlar [örneğin, </a:t>
            </a:r>
            <a:r>
              <a:rPr lang="tr-TR" dirty="0" err="1"/>
              <a:t>rituximab</a:t>
            </a:r>
            <a:r>
              <a:rPr lang="tr-TR" dirty="0" smtClean="0"/>
              <a:t>] önceden </a:t>
            </a:r>
            <a:r>
              <a:rPr lang="tr-TR" dirty="0"/>
              <a:t>var olan </a:t>
            </a:r>
            <a:r>
              <a:rPr lang="tr-TR" dirty="0" err="1" smtClean="0"/>
              <a:t>IBH'nin</a:t>
            </a:r>
            <a:r>
              <a:rPr lang="tr-TR" dirty="0" smtClean="0"/>
              <a:t> </a:t>
            </a:r>
            <a:r>
              <a:rPr lang="tr-TR" dirty="0"/>
              <a:t>alevlenmesine neden olabilir ve hatta</a:t>
            </a:r>
            <a:r>
              <a:rPr lang="tr-TR" i="1" dirty="0"/>
              <a:t> de </a:t>
            </a:r>
            <a:r>
              <a:rPr lang="tr-TR" i="1" dirty="0" err="1"/>
              <a:t>novo</a:t>
            </a:r>
            <a:r>
              <a:rPr lang="tr-TR" dirty="0"/>
              <a:t> </a:t>
            </a:r>
            <a:r>
              <a:rPr lang="tr-TR" dirty="0" err="1"/>
              <a:t>IBD'nin</a:t>
            </a:r>
            <a:r>
              <a:rPr lang="tr-TR" dirty="0"/>
              <a:t> başlamasını kolaylaştırabilir.  </a:t>
            </a:r>
          </a:p>
          <a:p>
            <a:pPr fontAlgn="base"/>
            <a:r>
              <a:rPr lang="tr-TR" b="1" dirty="0"/>
              <a:t>İlaca bağlı </a:t>
            </a:r>
            <a:r>
              <a:rPr lang="tr-TR" b="1" dirty="0" err="1"/>
              <a:t>enterokolitin</a:t>
            </a:r>
            <a:r>
              <a:rPr lang="tr-TR" b="1" dirty="0"/>
              <a:t> endoskopik bulguları büyük ölçüde spesifik değildir ve </a:t>
            </a:r>
            <a:r>
              <a:rPr lang="tr-TR" b="1" dirty="0" err="1"/>
              <a:t>eritem</a:t>
            </a:r>
            <a:r>
              <a:rPr lang="tr-TR" b="1" dirty="0"/>
              <a:t>, ödem, erozyon ve nadiren ülserleri içerir. </a:t>
            </a:r>
          </a:p>
          <a:p>
            <a:r>
              <a:rPr lang="tr-TR" b="1" dirty="0"/>
              <a:t>Tüm kolon% 27'ye kadar etkilenir. </a:t>
            </a:r>
          </a:p>
        </p:txBody>
      </p:sp>
    </p:spTree>
    <p:extLst>
      <p:ext uri="{BB962C8B-B14F-4D97-AF65-F5344CB8AC3E}">
        <p14:creationId xmlns:p14="http://schemas.microsoft.com/office/powerpoint/2010/main" val="45886264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9545392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32 yaşında erkek hasta </a:t>
            </a:r>
          </a:p>
          <a:p>
            <a:r>
              <a:rPr lang="tr-TR" dirty="0" smtClean="0"/>
              <a:t>Son 1 haftadır olan kanlı- mukuslu ishali var</a:t>
            </a:r>
          </a:p>
          <a:p>
            <a:r>
              <a:rPr lang="tr-TR" dirty="0" smtClean="0"/>
              <a:t>Beraberinde göbek çevresinde olan kramp tarzında ağrı oluyormuş</a:t>
            </a:r>
          </a:p>
          <a:p>
            <a:r>
              <a:rPr lang="tr-TR" dirty="0" smtClean="0"/>
              <a:t>Ateş, hafif bir ateş </a:t>
            </a:r>
            <a:r>
              <a:rPr lang="tr-TR" dirty="0" err="1" smtClean="0"/>
              <a:t>tarifliyor</a:t>
            </a:r>
            <a:r>
              <a:rPr lang="tr-TR" dirty="0" smtClean="0"/>
              <a:t>, iştahsızlık var</a:t>
            </a:r>
          </a:p>
          <a:p>
            <a:r>
              <a:rPr lang="tr-TR" dirty="0" smtClean="0"/>
              <a:t>Komşuları şifalı bir membadan su getirmişler ondan sonra şikayetleri başlamış, ev halkından  hastadan başka kimse bu şifalı sudan içmemiş</a:t>
            </a:r>
          </a:p>
          <a:p>
            <a:r>
              <a:rPr lang="tr-TR" dirty="0" smtClean="0"/>
              <a:t>NSAİİ kullanma, antibiyotik kullanma öyküsü yok</a:t>
            </a:r>
          </a:p>
          <a:p>
            <a:r>
              <a:rPr lang="tr-TR" dirty="0" smtClean="0"/>
              <a:t>Sigara içmiyor, daha öncesinde benzer </a:t>
            </a:r>
            <a:r>
              <a:rPr lang="tr-TR" dirty="0" err="1" smtClean="0"/>
              <a:t>şiakyeti</a:t>
            </a:r>
            <a:r>
              <a:rPr lang="tr-TR" dirty="0" smtClean="0"/>
              <a:t> olmamış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21508350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tr-TR" dirty="0" smtClean="0"/>
              <a:t>FM:</a:t>
            </a:r>
          </a:p>
          <a:p>
            <a:pPr marL="0" indent="0">
              <a:buNone/>
            </a:pPr>
            <a:r>
              <a:rPr lang="tr-TR" dirty="0" smtClean="0"/>
              <a:t>Abdomen :Batında yaygın hassasiyet, </a:t>
            </a:r>
            <a:r>
              <a:rPr lang="tr-TR" dirty="0" err="1" smtClean="0"/>
              <a:t>rebaund</a:t>
            </a:r>
            <a:r>
              <a:rPr lang="tr-TR" dirty="0" smtClean="0"/>
              <a:t> ve defans negatif</a:t>
            </a:r>
          </a:p>
          <a:p>
            <a:pPr marL="0" indent="0">
              <a:buNone/>
            </a:pPr>
            <a:r>
              <a:rPr lang="tr-TR" dirty="0" smtClean="0"/>
              <a:t>Laboratuvar:</a:t>
            </a:r>
          </a:p>
          <a:p>
            <a:pPr marL="0" indent="0">
              <a:buNone/>
            </a:pPr>
            <a:r>
              <a:rPr lang="tr-TR" dirty="0" smtClean="0"/>
              <a:t>Hgb:14.2 WBC:15400 Trombosit:320000 CRP:36 </a:t>
            </a:r>
          </a:p>
          <a:p>
            <a:pPr marL="0" indent="0">
              <a:buNone/>
            </a:pPr>
            <a:r>
              <a:rPr lang="tr-TR" dirty="0" smtClean="0"/>
              <a:t>Biyokimya: Normal</a:t>
            </a:r>
          </a:p>
          <a:p>
            <a:pPr marL="0" indent="0">
              <a:buNone/>
            </a:pPr>
            <a:r>
              <a:rPr lang="tr-TR" dirty="0" err="1"/>
              <a:t>Abdominal</a:t>
            </a:r>
            <a:r>
              <a:rPr lang="tr-TR" dirty="0"/>
              <a:t> USG: Kolon </a:t>
            </a:r>
            <a:r>
              <a:rPr lang="tr-TR" dirty="0" err="1"/>
              <a:t>segmentlerinin</a:t>
            </a:r>
            <a:r>
              <a:rPr lang="tr-TR" dirty="0"/>
              <a:t> duvarı </a:t>
            </a:r>
            <a:r>
              <a:rPr lang="tr-TR" dirty="0" err="1"/>
              <a:t>diffüz</a:t>
            </a:r>
            <a:r>
              <a:rPr lang="tr-TR" dirty="0"/>
              <a:t> belirgin ( 7 mm ölçüldü)</a:t>
            </a:r>
          </a:p>
          <a:p>
            <a:pPr marL="0" indent="0">
              <a:buNone/>
            </a:pPr>
            <a:endParaRPr lang="tr-TR" dirty="0" smtClean="0"/>
          </a:p>
          <a:p>
            <a:pPr marL="0" indent="0">
              <a:buNone/>
            </a:pPr>
            <a:r>
              <a:rPr lang="tr-TR" dirty="0" smtClean="0">
                <a:solidFill>
                  <a:schemeClr val="bg2">
                    <a:lumMod val="25000"/>
                  </a:schemeClr>
                </a:solidFill>
              </a:rPr>
              <a:t>Gaita tetkikleri</a:t>
            </a:r>
          </a:p>
          <a:p>
            <a:pPr marL="0" indent="0">
              <a:buNone/>
            </a:pPr>
            <a:r>
              <a:rPr lang="tr-TR" dirty="0" smtClean="0">
                <a:solidFill>
                  <a:schemeClr val="bg2">
                    <a:lumMod val="25000"/>
                  </a:schemeClr>
                </a:solidFill>
              </a:rPr>
              <a:t>Gaita </a:t>
            </a:r>
            <a:r>
              <a:rPr lang="tr-TR" dirty="0" err="1" smtClean="0">
                <a:solidFill>
                  <a:schemeClr val="bg2">
                    <a:lumMod val="25000"/>
                  </a:schemeClr>
                </a:solidFill>
              </a:rPr>
              <a:t>mikroskobisi</a:t>
            </a:r>
            <a:endParaRPr lang="tr-TR" dirty="0" smtClean="0">
              <a:solidFill>
                <a:schemeClr val="bg2">
                  <a:lumMod val="25000"/>
                </a:schemeClr>
              </a:solidFill>
            </a:endParaRPr>
          </a:p>
          <a:p>
            <a:pPr marL="0" indent="0">
              <a:buNone/>
            </a:pPr>
            <a:r>
              <a:rPr lang="tr-TR" dirty="0" smtClean="0">
                <a:solidFill>
                  <a:schemeClr val="bg2">
                    <a:lumMod val="25000"/>
                  </a:schemeClr>
                </a:solidFill>
              </a:rPr>
              <a:t>Gaita da parazit</a:t>
            </a:r>
          </a:p>
          <a:p>
            <a:pPr marL="0" indent="0">
              <a:buNone/>
            </a:pPr>
            <a:r>
              <a:rPr lang="tr-TR" dirty="0" smtClean="0">
                <a:solidFill>
                  <a:schemeClr val="bg2">
                    <a:lumMod val="25000"/>
                  </a:schemeClr>
                </a:solidFill>
              </a:rPr>
              <a:t>Gaita da amip antijen testi:</a:t>
            </a:r>
          </a:p>
          <a:p>
            <a:pPr marL="0" indent="0">
              <a:buNone/>
            </a:pPr>
            <a:endParaRPr lang="tr-TR" dirty="0" smtClean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504119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TANI: İNTESTİNAL AMEBİYAZİS</a:t>
            </a:r>
          </a:p>
          <a:p>
            <a:r>
              <a:rPr lang="tr-TR" dirty="0" smtClean="0"/>
              <a:t>ÖNERİ:</a:t>
            </a:r>
          </a:p>
          <a:p>
            <a:r>
              <a:rPr lang="tr-TR" dirty="0" smtClean="0"/>
              <a:t>Kaynağını bilmediğin suyu  şifa niyetine de olsa İÇME 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87384541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dirty="0" smtClean="0"/>
              <a:t>48 yaşında kadın hasta</a:t>
            </a:r>
          </a:p>
          <a:p>
            <a:r>
              <a:rPr lang="tr-TR" sz="2400" dirty="0" smtClean="0"/>
              <a:t>Son 2 aydır kanlı mukuslu ( 10 kez/ gün ) </a:t>
            </a:r>
            <a:r>
              <a:rPr lang="tr-TR" sz="2400" dirty="0" err="1" smtClean="0"/>
              <a:t>defekasyon</a:t>
            </a:r>
            <a:r>
              <a:rPr lang="tr-TR" sz="2400" dirty="0" smtClean="0"/>
              <a:t> yapma şikayeti mevcut, karın ağrısı oluyor </a:t>
            </a:r>
            <a:r>
              <a:rPr lang="tr-TR" sz="2400" dirty="0" err="1" smtClean="0"/>
              <a:t>defekasyon</a:t>
            </a:r>
            <a:r>
              <a:rPr lang="tr-TR" sz="2400" dirty="0" smtClean="0"/>
              <a:t> sonrasında rahatlıyor, şikayetleri başlamadan önce antibiyotik, ağrı kesici ilaç kullanma öyküsü </a:t>
            </a:r>
            <a:r>
              <a:rPr lang="tr-TR" sz="2400" dirty="0" err="1" smtClean="0"/>
              <a:t>yok,iştahsızlık</a:t>
            </a:r>
            <a:r>
              <a:rPr lang="tr-TR" sz="2400" dirty="0" smtClean="0"/>
              <a:t> var--- 6 kg azalmış, halsizlik oluyormuş, ateş </a:t>
            </a:r>
            <a:r>
              <a:rPr lang="tr-TR" sz="2400" dirty="0" err="1" smtClean="0"/>
              <a:t>tariflemiyor</a:t>
            </a:r>
            <a:r>
              <a:rPr lang="tr-TR" sz="2400" dirty="0" smtClean="0"/>
              <a:t>, ağzında sık olarak aftlar çıkıyormuş, ishal ile beraber eklem ağrıları olmuş, eklemlere şişlik- kızarıklık </a:t>
            </a:r>
            <a:r>
              <a:rPr lang="tr-TR" sz="2400" dirty="0" err="1" smtClean="0"/>
              <a:t>tariflemiyor,son</a:t>
            </a:r>
            <a:r>
              <a:rPr lang="tr-TR" sz="2400" dirty="0" smtClean="0"/>
              <a:t> 2 haftadır ayaklarının ön yüzünde para gibi kırmızı ağrılı kızarıklıklar olmuş,  şikayetlerinin başlangıcında </a:t>
            </a:r>
            <a:r>
              <a:rPr lang="tr-TR" sz="2400" dirty="0" err="1" smtClean="0"/>
              <a:t>dr</a:t>
            </a:r>
            <a:r>
              <a:rPr lang="tr-TR" sz="2400" dirty="0" smtClean="0"/>
              <a:t> a başvurmuş, antibiyotik </a:t>
            </a:r>
            <a:r>
              <a:rPr lang="tr-TR" sz="2400" dirty="0" err="1" smtClean="0"/>
              <a:t>vermiler</a:t>
            </a:r>
            <a:r>
              <a:rPr lang="tr-TR" sz="2400" dirty="0" smtClean="0"/>
              <a:t> ( </a:t>
            </a:r>
            <a:r>
              <a:rPr lang="tr-TR" sz="2400" dirty="0" err="1" smtClean="0"/>
              <a:t>cipro</a:t>
            </a:r>
            <a:r>
              <a:rPr lang="tr-TR" sz="2400" dirty="0" smtClean="0"/>
              <a:t> ve </a:t>
            </a:r>
            <a:r>
              <a:rPr lang="tr-TR" sz="2400" dirty="0" err="1" smtClean="0"/>
              <a:t>flagyl</a:t>
            </a:r>
            <a:r>
              <a:rPr lang="tr-TR" sz="2400" dirty="0" smtClean="0"/>
              <a:t> , şikayetleri geçmemiş)</a:t>
            </a:r>
          </a:p>
          <a:p>
            <a:r>
              <a:rPr lang="tr-TR" sz="2400" dirty="0" smtClean="0"/>
              <a:t>Ailede benzer hastalık öyküsü yok</a:t>
            </a:r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194883301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tr-TR" dirty="0" smtClean="0"/>
              <a:t>FM: Genel durumu orta, soluk renkli kadın hasta</a:t>
            </a:r>
          </a:p>
          <a:p>
            <a:r>
              <a:rPr lang="tr-TR" dirty="0" smtClean="0"/>
              <a:t>Batın muayenesi: Yaygın hassasiyet</a:t>
            </a:r>
          </a:p>
          <a:p>
            <a:r>
              <a:rPr lang="tr-TR" dirty="0" smtClean="0"/>
              <a:t>Alt </a:t>
            </a:r>
            <a:r>
              <a:rPr lang="tr-TR" dirty="0" err="1" smtClean="0"/>
              <a:t>ekstremite</a:t>
            </a:r>
            <a:r>
              <a:rPr lang="tr-TR" dirty="0" smtClean="0"/>
              <a:t> </a:t>
            </a:r>
            <a:r>
              <a:rPr lang="tr-TR" dirty="0" err="1" smtClean="0"/>
              <a:t>ekstansör</a:t>
            </a:r>
            <a:r>
              <a:rPr lang="tr-TR" dirty="0" smtClean="0"/>
              <a:t> yüzlerde EN?</a:t>
            </a:r>
          </a:p>
          <a:p>
            <a:r>
              <a:rPr lang="tr-TR" dirty="0" smtClean="0"/>
              <a:t>Laboratuvar:HGB:10.2 WBC:12000 Trombosit:540000</a:t>
            </a:r>
          </a:p>
          <a:p>
            <a:r>
              <a:rPr lang="tr-TR" dirty="0" smtClean="0"/>
              <a:t>Crp:88</a:t>
            </a:r>
          </a:p>
          <a:p>
            <a:r>
              <a:rPr lang="tr-TR" dirty="0" smtClean="0"/>
              <a:t>BFT ve KCFT normal, Albumin:3.2</a:t>
            </a:r>
          </a:p>
          <a:p>
            <a:r>
              <a:rPr lang="tr-TR" dirty="0" smtClean="0"/>
              <a:t>Gaita tetkiki: Bol lökosit ve eritrosit, </a:t>
            </a:r>
            <a:r>
              <a:rPr lang="tr-TR" dirty="0" err="1" smtClean="0"/>
              <a:t>makroskobik</a:t>
            </a:r>
            <a:r>
              <a:rPr lang="tr-TR" dirty="0" smtClean="0"/>
              <a:t> olarak kanlı ve mukuslu gaita</a:t>
            </a:r>
          </a:p>
          <a:p>
            <a:r>
              <a:rPr lang="tr-TR" dirty="0" smtClean="0"/>
              <a:t>Amip antijeni, Cl. </a:t>
            </a:r>
            <a:r>
              <a:rPr lang="tr-TR" dirty="0" err="1" smtClean="0"/>
              <a:t>difficilei</a:t>
            </a:r>
            <a:r>
              <a:rPr lang="tr-TR" dirty="0" smtClean="0"/>
              <a:t>: negatif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07225868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 smtClean="0">
                <a:solidFill>
                  <a:schemeClr val="bg2">
                    <a:lumMod val="50000"/>
                  </a:schemeClr>
                </a:solidFill>
              </a:rPr>
              <a:t>Abdominal</a:t>
            </a:r>
            <a:r>
              <a:rPr lang="tr-TR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tr-TR" dirty="0" err="1" smtClean="0">
                <a:solidFill>
                  <a:schemeClr val="bg2">
                    <a:lumMod val="50000"/>
                  </a:schemeClr>
                </a:solidFill>
              </a:rPr>
              <a:t>USG:Tüm</a:t>
            </a:r>
            <a:r>
              <a:rPr lang="tr-TR" dirty="0" smtClean="0">
                <a:solidFill>
                  <a:schemeClr val="bg2">
                    <a:lumMod val="50000"/>
                  </a:schemeClr>
                </a:solidFill>
              </a:rPr>
              <a:t> kolon </a:t>
            </a:r>
            <a:r>
              <a:rPr lang="tr-TR" dirty="0" err="1" smtClean="0">
                <a:solidFill>
                  <a:schemeClr val="bg2">
                    <a:lumMod val="50000"/>
                  </a:schemeClr>
                </a:solidFill>
              </a:rPr>
              <a:t>segmentleri</a:t>
            </a:r>
            <a:r>
              <a:rPr lang="tr-TR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tr-TR" dirty="0" err="1" smtClean="0">
                <a:solidFill>
                  <a:schemeClr val="bg2">
                    <a:lumMod val="50000"/>
                  </a:schemeClr>
                </a:solidFill>
              </a:rPr>
              <a:t>diffüz</a:t>
            </a:r>
            <a:r>
              <a:rPr lang="tr-TR" dirty="0" smtClean="0">
                <a:solidFill>
                  <a:schemeClr val="bg2">
                    <a:lumMod val="50000"/>
                  </a:schemeClr>
                </a:solidFill>
              </a:rPr>
              <a:t> kalın, katları net seçilmiyor</a:t>
            </a:r>
          </a:p>
          <a:p>
            <a:r>
              <a:rPr lang="tr-TR" dirty="0" err="1" smtClean="0">
                <a:solidFill>
                  <a:schemeClr val="bg2">
                    <a:lumMod val="50000"/>
                  </a:schemeClr>
                </a:solidFill>
              </a:rPr>
              <a:t>Kolonoskopi:Pankolit</a:t>
            </a:r>
            <a:endParaRPr lang="tr-TR" dirty="0" smtClean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tr-TR" dirty="0" smtClean="0">
                <a:solidFill>
                  <a:schemeClr val="bg2">
                    <a:lumMod val="50000"/>
                  </a:schemeClr>
                </a:solidFill>
              </a:rPr>
              <a:t>Biyopsi: </a:t>
            </a:r>
            <a:r>
              <a:rPr lang="tr-TR" dirty="0" err="1" smtClean="0">
                <a:solidFill>
                  <a:schemeClr val="bg2">
                    <a:lumMod val="50000"/>
                  </a:schemeClr>
                </a:solidFill>
              </a:rPr>
              <a:t>Ülseratif</a:t>
            </a:r>
            <a:r>
              <a:rPr lang="tr-TR" dirty="0" smtClean="0">
                <a:solidFill>
                  <a:schemeClr val="bg2">
                    <a:lumMod val="50000"/>
                  </a:schemeClr>
                </a:solidFill>
              </a:rPr>
              <a:t> kolit ile uyumlu</a:t>
            </a:r>
            <a:endParaRPr lang="tr-TR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598408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68 yaşında erkek hasta</a:t>
            </a:r>
          </a:p>
          <a:p>
            <a:r>
              <a:rPr lang="tr-TR" dirty="0" smtClean="0"/>
              <a:t>Karın ağrısı ve kanlı ishal şikayeti mevcut</a:t>
            </a:r>
          </a:p>
          <a:p>
            <a:r>
              <a:rPr lang="tr-TR" dirty="0" smtClean="0"/>
              <a:t>3-4  gündür kanlı ishali var, daha öncesinde özellikle yemeklerden sonra olan hafif şiddetli karın ağrısı oluyormuş son 5-6 gündür şikayeti artmış, karın ağrım olacak diye oral alımını azaltmış, bu nedenle zayıflamış</a:t>
            </a:r>
          </a:p>
          <a:p>
            <a:r>
              <a:rPr lang="tr-TR" dirty="0" smtClean="0"/>
              <a:t>Kontrolsüz DM ve HT mevcut imiş, sigara içiyormuş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31258423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FM:</a:t>
            </a:r>
          </a:p>
          <a:p>
            <a:r>
              <a:rPr lang="tr-TR" dirty="0" smtClean="0"/>
              <a:t>Batın muayenesi normal</a:t>
            </a:r>
          </a:p>
          <a:p>
            <a:r>
              <a:rPr lang="tr-TR" dirty="0" smtClean="0"/>
              <a:t>Laboratuvar tetkikleri </a:t>
            </a:r>
            <a:r>
              <a:rPr lang="tr-TR" dirty="0" err="1" smtClean="0"/>
              <a:t>normalUSG</a:t>
            </a:r>
            <a:r>
              <a:rPr lang="tr-TR" dirty="0" smtClean="0"/>
              <a:t>: gaz nedeni ile </a:t>
            </a:r>
            <a:r>
              <a:rPr lang="tr-TR" dirty="0" err="1" smtClean="0"/>
              <a:t>değerlendirlemediSol</a:t>
            </a:r>
            <a:r>
              <a:rPr lang="tr-TR" dirty="0" smtClean="0"/>
              <a:t> </a:t>
            </a:r>
            <a:r>
              <a:rPr lang="tr-TR" dirty="0" err="1" smtClean="0"/>
              <a:t>kolonoskopi</a:t>
            </a:r>
            <a:r>
              <a:rPr lang="tr-TR" dirty="0" smtClean="0"/>
              <a:t>: rektum normal, sigmoid kolonda mukoza </a:t>
            </a:r>
            <a:r>
              <a:rPr lang="tr-TR" dirty="0" err="1" smtClean="0"/>
              <a:t>frajil</a:t>
            </a:r>
            <a:r>
              <a:rPr lang="tr-TR" dirty="0" smtClean="0"/>
              <a:t>, ödemli, </a:t>
            </a:r>
            <a:r>
              <a:rPr lang="tr-TR" dirty="0" err="1" smtClean="0"/>
              <a:t>yüzeyel</a:t>
            </a:r>
            <a:r>
              <a:rPr lang="tr-TR" dirty="0" smtClean="0"/>
              <a:t> </a:t>
            </a:r>
            <a:r>
              <a:rPr lang="tr-TR" dirty="0" err="1" smtClean="0"/>
              <a:t>ülserasyonlar</a:t>
            </a:r>
            <a:r>
              <a:rPr lang="tr-TR" dirty="0" smtClean="0"/>
              <a:t> mevcut</a:t>
            </a:r>
          </a:p>
          <a:p>
            <a:r>
              <a:rPr lang="tr-TR" dirty="0" smtClean="0"/>
              <a:t>BT Anjiyografi, </a:t>
            </a:r>
            <a:r>
              <a:rPr lang="tr-TR" dirty="0" err="1" smtClean="0"/>
              <a:t>abdominal</a:t>
            </a:r>
            <a:r>
              <a:rPr lang="tr-TR" dirty="0" smtClean="0"/>
              <a:t> BT--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5844135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3647" y="39687"/>
            <a:ext cx="1643707" cy="2147701"/>
          </a:xfrm>
          <a:prstGeom prst="rect">
            <a:avLst/>
          </a:prstGeom>
        </p:spPr>
      </p:pic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Bugünden kalanlar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lnSpc>
                <a:spcPct val="150000"/>
              </a:lnSpc>
            </a:pPr>
            <a:r>
              <a:rPr lang="tr-TR" b="1" dirty="0" smtClean="0"/>
              <a:t>AYIRICI TANI HASTAYI DİNLEMEDEN VE MUAYENE YAPMADAN , BUNLARIN EŞLİĞİNDE TETKİKLERİNİ DEĞERLENDİRMEDEN YAPILAMAZ</a:t>
            </a: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dirty="0"/>
              <a:t>	Ne kadar süredir ishaliniz var?</a:t>
            </a:r>
          </a:p>
          <a:p>
            <a:pPr>
              <a:spcBef>
                <a:spcPct val="100000"/>
              </a:spcBef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dirty="0"/>
              <a:t>	Son zamanlarda başka bir ülkeye seyahat ettiniz mi?</a:t>
            </a:r>
          </a:p>
          <a:p>
            <a:pPr>
              <a:spcBef>
                <a:spcPct val="100000"/>
              </a:spcBef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dirty="0"/>
              <a:t>	Son günlerde farklı bir yiyecek yediniz mi?</a:t>
            </a:r>
          </a:p>
          <a:p>
            <a:pPr>
              <a:spcBef>
                <a:spcPct val="100000"/>
              </a:spcBef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dirty="0"/>
              <a:t>	Son günlerde antibiyotik kullandınız mı?</a:t>
            </a:r>
          </a:p>
          <a:p>
            <a:pPr>
              <a:spcBef>
                <a:spcPct val="100000"/>
              </a:spcBef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dirty="0"/>
              <a:t>	Başka bir sistemik hastalığınız var mı?</a:t>
            </a:r>
          </a:p>
          <a:p>
            <a:pPr>
              <a:spcBef>
                <a:spcPct val="100000"/>
              </a:spcBef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dirty="0"/>
              <a:t>	Kullandığınız ilaçlar neler?</a:t>
            </a:r>
          </a:p>
          <a:p>
            <a:pPr>
              <a:spcBef>
                <a:spcPct val="100000"/>
              </a:spcBef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dirty="0"/>
              <a:t>	Eşlik eden karın ağrısı, bulantı, kusma, ateş var mı</a:t>
            </a:r>
            <a:r>
              <a:rPr lang="tr-TR" dirty="0" smtClean="0"/>
              <a:t>?--------------------------</a:t>
            </a:r>
            <a:endParaRPr lang="tr-TR" dirty="0"/>
          </a:p>
          <a:p>
            <a:pPr>
              <a:lnSpc>
                <a:spcPct val="150000"/>
              </a:lnSpc>
            </a:pPr>
            <a:endParaRPr lang="tr-TR" dirty="0" smtClean="0"/>
          </a:p>
          <a:p>
            <a:pPr>
              <a:lnSpc>
                <a:spcPct val="150000"/>
              </a:lnSpc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44026795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/>
          <p:cNvSpPr txBox="1"/>
          <p:nvPr/>
        </p:nvSpPr>
        <p:spPr>
          <a:xfrm>
            <a:off x="1990164" y="1344705"/>
            <a:ext cx="8068236" cy="35679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1017181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687</TotalTime>
  <Words>1451</Words>
  <Application>Microsoft Office PowerPoint</Application>
  <PresentationFormat>Geniş ekran</PresentationFormat>
  <Paragraphs>349</Paragraphs>
  <Slides>49</Slides>
  <Notes>1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8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49</vt:i4>
      </vt:variant>
    </vt:vector>
  </HeadingPairs>
  <TitlesOfParts>
    <vt:vector size="58" baseType="lpstr">
      <vt:lpstr>Arial</vt:lpstr>
      <vt:lpstr>Calibri</vt:lpstr>
      <vt:lpstr>Calibri Light</vt:lpstr>
      <vt:lpstr>Symbol</vt:lpstr>
      <vt:lpstr>Tahoma</vt:lpstr>
      <vt:lpstr>UniversLTStd-Cn</vt:lpstr>
      <vt:lpstr>UniversLTStd-CnObl</vt:lpstr>
      <vt:lpstr>Wingdings</vt:lpstr>
      <vt:lpstr>Office Teması</vt:lpstr>
      <vt:lpstr>     KANLI İSHALLE BAŞVURAN VAKALARDA  İBH AYIRICI TANISI</vt:lpstr>
      <vt:lpstr>PowerPoint Sunusu</vt:lpstr>
      <vt:lpstr>PowerPoint Sunusu</vt:lpstr>
      <vt:lpstr>ÜLSERATİF KOLİT</vt:lpstr>
      <vt:lpstr>LOKALİZASYON</vt:lpstr>
      <vt:lpstr>SEMPTOMLAR/PROKTİT</vt:lpstr>
      <vt:lpstr>SEMPTOMLAR/SOL TİP</vt:lpstr>
      <vt:lpstr>SEMPTOMLAR/EKSTENSİF</vt:lpstr>
      <vt:lpstr>KLİNİK</vt:lpstr>
      <vt:lpstr>EKSTRAİNTESTİNAL TUTULUM</vt:lpstr>
      <vt:lpstr>BULGULAR</vt:lpstr>
      <vt:lpstr>Laboratuvar Bulguları</vt:lpstr>
      <vt:lpstr>TANI// Endoskopik inceleme</vt:lpstr>
      <vt:lpstr>ABDOMİNAL ULTRASONOGRAFİ</vt:lpstr>
      <vt:lpstr>PowerPoint Sunusu</vt:lpstr>
      <vt:lpstr>TANI</vt:lpstr>
      <vt:lpstr>PowerPoint Sunusu</vt:lpstr>
      <vt:lpstr>Crohn Hastalığı</vt:lpstr>
      <vt:lpstr>Crohn Hastalığı -Yerleşim</vt:lpstr>
      <vt:lpstr>  SEMPTOM VE BULGULAR Crohn hastalığında semptomlar hastalık lokalizasyonuna göre değişir </vt:lpstr>
      <vt:lpstr>LABORATUVAR </vt:lpstr>
      <vt:lpstr>TANI</vt:lpstr>
      <vt:lpstr>AYIRICI TANI</vt:lpstr>
      <vt:lpstr>ENFEKSİYÖZ HASTALIKLAR</vt:lpstr>
      <vt:lpstr>ENFEKSİYÖZ HASTALIKLAR</vt:lpstr>
      <vt:lpstr>PowerPoint Sunusu</vt:lpstr>
      <vt:lpstr>ENFEKSİYÖZ HASTALIKLAR</vt:lpstr>
      <vt:lpstr>PowerPoint Sunusu</vt:lpstr>
      <vt:lpstr> Clostridioides difficile Risk faktörleri</vt:lpstr>
      <vt:lpstr>Clostridioides difficile</vt:lpstr>
      <vt:lpstr>VASKÜLER BOZUKLUKLAR: VASKÜLİT</vt:lpstr>
      <vt:lpstr>VASKÜLER BOZUKLUKLAR:  VASKÜLİT</vt:lpstr>
      <vt:lpstr>VASKÜLER BOZUKLUKLAR: VASKÜLİT</vt:lpstr>
      <vt:lpstr>Vasküler bozukluklar: İSKEMİ</vt:lpstr>
      <vt:lpstr>Vasküler bozukluklar: İSKEMİ</vt:lpstr>
      <vt:lpstr>PowerPoint Sunusu</vt:lpstr>
      <vt:lpstr>İlaçlar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Bugünden kalanlar</vt:lpstr>
      <vt:lpstr>PowerPoint Sunusu</vt:lpstr>
    </vt:vector>
  </TitlesOfParts>
  <Company>User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PC</dc:creator>
  <cp:lastModifiedBy>YASIN YENIYAYLA</cp:lastModifiedBy>
  <cp:revision>63</cp:revision>
  <dcterms:created xsi:type="dcterms:W3CDTF">2023-01-09T10:15:05Z</dcterms:created>
  <dcterms:modified xsi:type="dcterms:W3CDTF">2023-01-14T08:10:15Z</dcterms:modified>
</cp:coreProperties>
</file>