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drawing32.xml" ContentType="application/vnd.ms-office.drawingml.diagramDrawing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quickStyle20.xml" ContentType="application/vnd.openxmlformats-officedocument.drawingml.diagramStyle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drawing21.xml" ContentType="application/vnd.ms-office.drawingml.diagramDrawing+xml"/>
  <Override PartName="/ppt/slides/slide77.xml" ContentType="application/vnd.openxmlformats-officedocument.presentationml.slide+xml"/>
  <Override PartName="/ppt/diagrams/colors4.xml" ContentType="application/vnd.openxmlformats-officedocument.drawingml.diagramColors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layout20.xml" ContentType="application/vnd.openxmlformats-officedocument.drawingml.diagramLayout+xml"/>
  <Override PartName="/ppt/diagrams/drawing3.xml" ContentType="application/vnd.ms-office.drawingml.diagramDrawing+xml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Default Extension="emf" ContentType="image/x-emf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5.xml" ContentType="application/vnd.openxmlformats-officedocument.drawingml.diagramLayout+xml"/>
  <Override PartName="/ppt/diagrams/drawing8.xml" ContentType="application/vnd.ms-office.drawingml.diagramDrawing+xml"/>
  <Override PartName="/ppt/diagrams/quickStyle8.xml" ContentType="application/vnd.openxmlformats-officedocument.drawingml.diagramStyle+xml"/>
  <Override PartName="/ppt/diagrams/layout14.xml" ContentType="application/vnd.openxmlformats-officedocument.drawingml.diagramLayout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diagrams/colors24.xml" ContentType="application/vnd.openxmlformats-officedocument.drawingml.diagramColors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drawing23.xml" ContentType="application/vnd.ms-office.drawingml.diagramDrawing+xml"/>
  <Override PartName="/ppt/diagrams/drawing9.xml" ContentType="application/vnd.ms-office.drawingml.diagramDrawing+xml"/>
  <Override PartName="/ppt/slides/slide79.xml" ContentType="application/vnd.openxmlformats-officedocument.presentationml.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drawing30.xml" ContentType="application/vnd.ms-office.drawingml.diagramDrawing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diagrams/drawing17.xml" ContentType="application/vnd.ms-office.drawingml.diagramDrawing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rawing35.xml" ContentType="application/vnd.ms-office.drawingml.diagramDrawing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notesSlides/notesSlide6.xml" ContentType="application/vnd.openxmlformats-officedocument.presentationml.notesSlide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6.xml" ContentType="application/vnd.ms-office.drawingml.diagramDrawing+xml"/>
  <Override PartName="/ppt/diagrams/drawing31.xml" ContentType="application/vnd.ms-office.drawingml.diagramDrawing+xml"/>
  <Override PartName="/ppt/diagrams/drawing20.xml" ContentType="application/vnd.ms-office.drawingml.diagramDrawing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diagrams/data17.xml" ContentType="application/vnd.openxmlformats-officedocument.drawingml.diagramData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slides/slide48.xml" ContentType="application/vnd.openxmlformats-officedocument.presentationml.slide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29.xml" ContentType="application/vnd.openxmlformats-officedocument.drawingml.diagramStyle+xml"/>
  <Override PartName="/ppt/diagrams/drawing19.xml" ContentType="application/vnd.ms-office.drawingml.diagramDrawing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slides/slide40.xml" ContentType="application/vnd.openxmlformats-officedocument.presentationml.slide+xml"/>
  <Override PartName="/ppt/diagrams/layout18.xml" ContentType="application/vnd.openxmlformats-officedocument.drawingml.diagramLayout+xml"/>
  <Default Extension="wdp" ContentType="image/vnd.ms-photo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colors28.xml" ContentType="application/vnd.openxmlformats-officedocument.drawingml.diagramColors+xml"/>
  <Override PartName="/ppt/diagrams/drawing3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11.xml" ContentType="application/vnd.ms-office.drawingml.diagramDrawing+xml"/>
  <Override PartName="/ppt/diagrams/drawing22.xml" ContentType="application/vnd.ms-office.drawingml.diagramDrawing+xml"/>
  <Override PartName="/ppt/slides/slide78.xml" ContentType="application/vnd.openxmlformats-officedocument.presentationml.slide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3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  <p:sldMasterId id="2147483743" r:id="rId2"/>
  </p:sldMasterIdLst>
  <p:notesMasterIdLst>
    <p:notesMasterId r:id="rId86"/>
  </p:notesMasterIdLst>
  <p:sldIdLst>
    <p:sldId id="324" r:id="rId3"/>
    <p:sldId id="966" r:id="rId4"/>
    <p:sldId id="1002" r:id="rId5"/>
    <p:sldId id="968" r:id="rId6"/>
    <p:sldId id="970" r:id="rId7"/>
    <p:sldId id="971" r:id="rId8"/>
    <p:sldId id="972" r:id="rId9"/>
    <p:sldId id="973" r:id="rId10"/>
    <p:sldId id="975" r:id="rId11"/>
    <p:sldId id="976" r:id="rId12"/>
    <p:sldId id="980" r:id="rId13"/>
    <p:sldId id="977" r:id="rId14"/>
    <p:sldId id="1063" r:id="rId15"/>
    <p:sldId id="1051" r:id="rId16"/>
    <p:sldId id="981" r:id="rId17"/>
    <p:sldId id="982" r:id="rId18"/>
    <p:sldId id="983" r:id="rId19"/>
    <p:sldId id="986" r:id="rId20"/>
    <p:sldId id="988" r:id="rId21"/>
    <p:sldId id="984" r:id="rId22"/>
    <p:sldId id="987" r:id="rId23"/>
    <p:sldId id="989" r:id="rId24"/>
    <p:sldId id="997" r:id="rId25"/>
    <p:sldId id="1055" r:id="rId26"/>
    <p:sldId id="1056" r:id="rId27"/>
    <p:sldId id="1058" r:id="rId28"/>
    <p:sldId id="1059" r:id="rId29"/>
    <p:sldId id="1062" r:id="rId30"/>
    <p:sldId id="1052" r:id="rId31"/>
    <p:sldId id="1053" r:id="rId32"/>
    <p:sldId id="1054" r:id="rId33"/>
    <p:sldId id="1000" r:id="rId34"/>
    <p:sldId id="985" r:id="rId35"/>
    <p:sldId id="454" r:id="rId36"/>
    <p:sldId id="735" r:id="rId37"/>
    <p:sldId id="738" r:id="rId38"/>
    <p:sldId id="832" r:id="rId39"/>
    <p:sldId id="865" r:id="rId40"/>
    <p:sldId id="862" r:id="rId41"/>
    <p:sldId id="864" r:id="rId42"/>
    <p:sldId id="748" r:id="rId43"/>
    <p:sldId id="927" r:id="rId44"/>
    <p:sldId id="867" r:id="rId45"/>
    <p:sldId id="762" r:id="rId46"/>
    <p:sldId id="759" r:id="rId47"/>
    <p:sldId id="1067" r:id="rId48"/>
    <p:sldId id="870" r:id="rId49"/>
    <p:sldId id="843" r:id="rId50"/>
    <p:sldId id="840" r:id="rId51"/>
    <p:sldId id="844" r:id="rId52"/>
    <p:sldId id="847" r:id="rId53"/>
    <p:sldId id="872" r:id="rId54"/>
    <p:sldId id="874" r:id="rId55"/>
    <p:sldId id="875" r:id="rId56"/>
    <p:sldId id="774" r:id="rId57"/>
    <p:sldId id="935" r:id="rId58"/>
    <p:sldId id="878" r:id="rId59"/>
    <p:sldId id="879" r:id="rId60"/>
    <p:sldId id="929" r:id="rId61"/>
    <p:sldId id="880" r:id="rId62"/>
    <p:sldId id="884" r:id="rId63"/>
    <p:sldId id="958" r:id="rId64"/>
    <p:sldId id="850" r:id="rId65"/>
    <p:sldId id="888" r:id="rId66"/>
    <p:sldId id="793" r:id="rId67"/>
    <p:sldId id="936" r:id="rId68"/>
    <p:sldId id="893" r:id="rId69"/>
    <p:sldId id="892" r:id="rId70"/>
    <p:sldId id="894" r:id="rId71"/>
    <p:sldId id="1065" r:id="rId72"/>
    <p:sldId id="1066" r:id="rId73"/>
    <p:sldId id="963" r:id="rId74"/>
    <p:sldId id="964" r:id="rId75"/>
    <p:sldId id="897" r:id="rId76"/>
    <p:sldId id="928" r:id="rId77"/>
    <p:sldId id="896" r:id="rId78"/>
    <p:sldId id="938" r:id="rId79"/>
    <p:sldId id="934" r:id="rId80"/>
    <p:sldId id="902" r:id="rId81"/>
    <p:sldId id="905" r:id="rId82"/>
    <p:sldId id="940" r:id="rId83"/>
    <p:sldId id="453" r:id="rId84"/>
    <p:sldId id="330" r:id="rId8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CC"/>
    <a:srgbClr val="EE6832"/>
    <a:srgbClr val="FFFF00"/>
    <a:srgbClr val="FF6600"/>
    <a:srgbClr val="007033"/>
    <a:srgbClr val="007A37"/>
    <a:srgbClr val="FFE5E1"/>
    <a:srgbClr val="F1E3E6"/>
    <a:srgbClr val="A3B08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A111915-BE36-4E01-A7E5-04B1672EAD32}" styleName="Açık Stil 2 - Vurgu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0A1B5D5-9B99-4C35-A422-299274C87663}" styleName="Orta Stil 1 - Vurgu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Açık Stil 3 - Vurgu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Açık Stil 2 - Vurgu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Orta Stil 4 - Vurgu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Orta Stil 3 - Vurgu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Koyu Stil 2 - Vurgu 1/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Açık Stil 1 - Vurgu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Orta Stil 1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Orta Stil 1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Orta Stil 4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ABFCF23-3B69-468F-B69F-88F6DE6A72F2}" styleName="Orta Stil 1 - Vurgu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C083E6E3-FA7D-4D7B-A595-EF9225AFEA82}" styleName="Açık Stil 1 - Vurgu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Tema Uygulanmış Stil 2 - Vurgu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ema Uygulanmış Stil 2 - Vurgu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ema Uygulanmış Stil 2 - Vurgu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Orta Stil 1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08" autoAdjust="0"/>
    <p:restoredTop sz="94693" autoAdjust="0"/>
  </p:normalViewPr>
  <p:slideViewPr>
    <p:cSldViewPr>
      <p:cViewPr varScale="1">
        <p:scale>
          <a:sx n="66" d="100"/>
          <a:sy n="66" d="100"/>
        </p:scale>
        <p:origin x="-1296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2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86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tableStyles" Target="tableStyles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al__ma_Sayfas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al__ma_Sayfas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style val="6"/>
  <c:chart>
    <c:autoTitleDeleted val="1"/>
    <c:plotArea>
      <c:layout>
        <c:manualLayout>
          <c:layoutTarget val="inner"/>
          <c:xMode val="edge"/>
          <c:yMode val="edge"/>
          <c:x val="3.3144777431751891E-2"/>
          <c:y val="0.21598351778890149"/>
          <c:w val="0.9337104451364967"/>
          <c:h val="0.4791011978682248"/>
        </c:manualLayout>
      </c:layout>
      <c:barChart>
        <c:barDir val="col"/>
        <c:grouping val="clustered"/>
        <c:ser>
          <c:idx val="0"/>
          <c:order val="0"/>
          <c:tx>
            <c:strRef>
              <c:f>Sayfa1!$B$1</c:f>
              <c:strCache>
                <c:ptCount val="1"/>
                <c:pt idx="0">
                  <c:v>Anemi sıklığı (%)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tr-T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Sayfa1!$A$2:$A$4</c:f>
              <c:strCache>
                <c:ptCount val="3"/>
                <c:pt idx="0">
                  <c:v>RRT dışı</c:v>
                </c:pt>
                <c:pt idx="1">
                  <c:v>Evre 3 KBH</c:v>
                </c:pt>
                <c:pt idx="2">
                  <c:v>Evre 5 KBH</c:v>
                </c:pt>
              </c:strCache>
            </c:strRef>
          </c:cat>
          <c:val>
            <c:numRef>
              <c:f>Sayfa1!$B$2:$B$4</c:f>
              <c:numCache>
                <c:formatCode>General</c:formatCode>
                <c:ptCount val="3"/>
                <c:pt idx="0">
                  <c:v>47.7</c:v>
                </c:pt>
                <c:pt idx="1">
                  <c:v>42</c:v>
                </c:pt>
                <c:pt idx="2">
                  <c:v>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DE2-4B58-BB93-D4ED2F381195}"/>
            </c:ext>
          </c:extLst>
        </c:ser>
        <c:dLbls>
          <c:showVal val="1"/>
        </c:dLbls>
        <c:overlap val="-25"/>
        <c:axId val="140253056"/>
        <c:axId val="140254592"/>
      </c:barChart>
      <c:catAx>
        <c:axId val="140253056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sz="1400"/>
            </a:pPr>
            <a:endParaRPr lang="tr-TR"/>
          </a:p>
        </c:txPr>
        <c:crossAx val="140254592"/>
        <c:crosses val="autoZero"/>
        <c:auto val="1"/>
        <c:lblAlgn val="ctr"/>
        <c:lblOffset val="100"/>
      </c:catAx>
      <c:valAx>
        <c:axId val="140254592"/>
        <c:scaling>
          <c:orientation val="minMax"/>
        </c:scaling>
        <c:delete val="1"/>
        <c:axPos val="l"/>
        <c:numFmt formatCode="General" sourceLinked="1"/>
        <c:tickLblPos val="nextTo"/>
        <c:crossAx val="140253056"/>
        <c:crosses val="autoZero"/>
        <c:crossBetween val="between"/>
      </c:valAx>
    </c:plotArea>
    <c:legend>
      <c:legendPos val="t"/>
      <c:layout/>
    </c:legend>
    <c:plotVisOnly val="1"/>
    <c:dispBlanksAs val="gap"/>
  </c:chart>
  <c:spPr>
    <a:solidFill>
      <a:srgbClr val="FFFFCC"/>
    </a:solidFill>
    <a:ln>
      <a:solidFill>
        <a:srgbClr val="002060"/>
      </a:solidFill>
    </a:ln>
  </c:spPr>
  <c:txPr>
    <a:bodyPr/>
    <a:lstStyle/>
    <a:p>
      <a:pPr>
        <a:defRPr sz="1800"/>
      </a:pPr>
      <a:endParaRPr lang="tr-T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style val="5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Sayfa1!$B$1</c:f>
              <c:strCache>
                <c:ptCount val="1"/>
                <c:pt idx="0">
                  <c:v>Anemi sıklığı (%)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Sayfa1!$A$2:$A$7</c:f>
              <c:strCache>
                <c:ptCount val="6"/>
                <c:pt idx="0">
                  <c:v>RRT dışı</c:v>
                </c:pt>
                <c:pt idx="1">
                  <c:v>Evre 1 KBH</c:v>
                </c:pt>
                <c:pt idx="2">
                  <c:v>Evre 2 KBH</c:v>
                </c:pt>
                <c:pt idx="3">
                  <c:v>Evre 3 KBH</c:v>
                </c:pt>
                <c:pt idx="4">
                  <c:v>Evre 4 KBH</c:v>
                </c:pt>
                <c:pt idx="5">
                  <c:v>Evre 5 KBH</c:v>
                </c:pt>
              </c:strCache>
            </c:strRef>
          </c:cat>
          <c:val>
            <c:numRef>
              <c:f>Sayfa1!$B$2:$B$7</c:f>
              <c:numCache>
                <c:formatCode>General</c:formatCode>
                <c:ptCount val="6"/>
                <c:pt idx="0">
                  <c:v>6.3</c:v>
                </c:pt>
                <c:pt idx="1">
                  <c:v>8.4</c:v>
                </c:pt>
                <c:pt idx="2">
                  <c:v>12.2</c:v>
                </c:pt>
                <c:pt idx="3">
                  <c:v>17.399999999999999</c:v>
                </c:pt>
                <c:pt idx="4">
                  <c:v>50.3</c:v>
                </c:pt>
                <c:pt idx="5">
                  <c:v>53.4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001-4FD9-93C0-0925F7AC0DC1}"/>
            </c:ext>
          </c:extLst>
        </c:ser>
        <c:dLbls>
          <c:showVal val="1"/>
        </c:dLbls>
        <c:gapWidth val="75"/>
        <c:axId val="159693824"/>
        <c:axId val="159695616"/>
      </c:barChart>
      <c:catAx>
        <c:axId val="159693824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 w="9525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59695616"/>
        <c:crosses val="autoZero"/>
        <c:auto val="1"/>
        <c:lblAlgn val="ctr"/>
        <c:lblOffset val="100"/>
      </c:catAx>
      <c:valAx>
        <c:axId val="15969561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5969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634764825132419"/>
          <c:y val="0.10428416075402069"/>
          <c:w val="0.36158051391835938"/>
          <c:h val="0.1009467978028715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</c:chart>
  <c:spPr>
    <a:gradFill rotWithShape="1">
      <a:gsLst>
        <a:gs pos="0">
          <a:schemeClr val="accent4">
            <a:tint val="62000"/>
            <a:satMod val="180000"/>
          </a:schemeClr>
        </a:gs>
        <a:gs pos="65000">
          <a:schemeClr val="accent4">
            <a:tint val="32000"/>
            <a:satMod val="250000"/>
          </a:schemeClr>
        </a:gs>
        <a:gs pos="100000">
          <a:schemeClr val="accent4">
            <a:tint val="23000"/>
            <a:satMod val="300000"/>
          </a:schemeClr>
        </a:gs>
      </a:gsLst>
      <a:lin ang="16200000" scaled="0"/>
    </a:gradFill>
    <a:ln w="9525" cap="flat" cmpd="sng" algn="ctr">
      <a:solidFill>
        <a:schemeClr val="accent4"/>
      </a:solidFill>
      <a:prstDash val="solid"/>
    </a:ln>
    <a:effectLst>
      <a:outerShdw blurRad="50800" dist="38100" dir="5400000" rotWithShape="0">
        <a:srgbClr val="000000">
          <a:alpha val="35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tr-TR"/>
    </a:p>
  </c:txPr>
  <c:externalData r:id="rId1"/>
</c:chartSpace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diagrams/_rels/data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diagrams/_rels/data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diagrams/_rels/data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diagrams/_rels/data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image" Target="../media/image25.png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81.png"/><Relationship Id="rId1" Type="http://schemas.openxmlformats.org/officeDocument/2006/relationships/image" Target="../media/image271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1.png"/><Relationship Id="rId2" Type="http://schemas.openxmlformats.org/officeDocument/2006/relationships/image" Target="../media/image351.png"/><Relationship Id="rId1" Type="http://schemas.openxmlformats.org/officeDocument/2006/relationships/image" Target="../media/image341.png"/><Relationship Id="rId6" Type="http://schemas.openxmlformats.org/officeDocument/2006/relationships/image" Target="../media/image391.png"/><Relationship Id="rId5" Type="http://schemas.openxmlformats.org/officeDocument/2006/relationships/image" Target="../media/image381.png"/><Relationship Id="rId4" Type="http://schemas.openxmlformats.org/officeDocument/2006/relationships/image" Target="../media/image371.png"/></Relationships>
</file>

<file path=ppt/diagrams/_rels/drawing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1.png"/><Relationship Id="rId1" Type="http://schemas.openxmlformats.org/officeDocument/2006/relationships/image" Target="../media/image661.png"/></Relationships>
</file>

<file path=ppt/diagrams/_rels/drawing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1.png"/><Relationship Id="rId1" Type="http://schemas.openxmlformats.org/officeDocument/2006/relationships/image" Target="../media/image801.png"/></Relationships>
</file>

<file path=ppt/diagrams/_rels/drawing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1.png"/><Relationship Id="rId1" Type="http://schemas.openxmlformats.org/officeDocument/2006/relationships/image" Target="../media/image781.png"/></Relationships>
</file>

<file path=ppt/diagrams/_rels/drawing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1.png"/><Relationship Id="rId2" Type="http://schemas.openxmlformats.org/officeDocument/2006/relationships/image" Target="../media/image851.png"/><Relationship Id="rId1" Type="http://schemas.openxmlformats.org/officeDocument/2006/relationships/image" Target="../media/image341.png"/><Relationship Id="rId6" Type="http://schemas.openxmlformats.org/officeDocument/2006/relationships/image" Target="../media/image891.png"/><Relationship Id="rId5" Type="http://schemas.openxmlformats.org/officeDocument/2006/relationships/image" Target="../media/image881.png"/><Relationship Id="rId4" Type="http://schemas.openxmlformats.org/officeDocument/2006/relationships/image" Target="../media/image87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1#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B0969D-E8AE-498D-A3E5-5ADD8E557159}" type="doc">
      <dgm:prSet loTypeId="urn:microsoft.com/office/officeart/2005/8/layout/chevron1" loCatId="process" qsTypeId="urn:microsoft.com/office/officeart/2005/8/quickstyle/3d2#1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ACB38575-D8C6-4BC2-BD83-E3E7A40C37C8}">
      <dgm:prSet phldrT="[Metin]"/>
      <dgm:spPr/>
      <dgm:t>
        <a:bodyPr/>
        <a:lstStyle/>
        <a:p>
          <a:r>
            <a:rPr lang="tr-TR" dirty="0" smtClean="0"/>
            <a:t>Eritropoetin eksikliği</a:t>
          </a:r>
          <a:endParaRPr lang="tr-TR" dirty="0"/>
        </a:p>
      </dgm:t>
    </dgm:pt>
    <dgm:pt modelId="{F934E7FB-B86B-4A7A-AAC3-61A419F679EE}" type="parTrans" cxnId="{A98762F3-B3EE-4612-8186-BDFB5E4E66E5}">
      <dgm:prSet/>
      <dgm:spPr/>
      <dgm:t>
        <a:bodyPr/>
        <a:lstStyle/>
        <a:p>
          <a:endParaRPr lang="tr-TR"/>
        </a:p>
      </dgm:t>
    </dgm:pt>
    <dgm:pt modelId="{0860678B-140D-464D-A2F2-25099C4B2202}" type="sibTrans" cxnId="{A98762F3-B3EE-4612-8186-BDFB5E4E66E5}">
      <dgm:prSet/>
      <dgm:spPr/>
      <dgm:t>
        <a:bodyPr/>
        <a:lstStyle/>
        <a:p>
          <a:endParaRPr lang="tr-TR"/>
        </a:p>
      </dgm:t>
    </dgm:pt>
    <dgm:pt modelId="{060D2E3E-B05C-475C-92F2-316D9F75EAE7}">
      <dgm:prSet phldrT="[Metin]"/>
      <dgm:spPr/>
      <dgm:t>
        <a:bodyPr/>
        <a:lstStyle/>
        <a:p>
          <a:r>
            <a:rPr lang="tr-TR" dirty="0" smtClean="0"/>
            <a:t>Demir eksikliği</a:t>
          </a:r>
        </a:p>
        <a:p>
          <a:r>
            <a:rPr lang="tr-TR" dirty="0" smtClean="0"/>
            <a:t>Fonksiyonel/Mutlak</a:t>
          </a:r>
          <a:endParaRPr lang="tr-TR" dirty="0"/>
        </a:p>
      </dgm:t>
    </dgm:pt>
    <dgm:pt modelId="{1E90EB48-83D1-4114-BBBB-DB6F250043B1}" type="parTrans" cxnId="{E7A4D334-D6EE-456E-99CD-33B3F7A25D15}">
      <dgm:prSet/>
      <dgm:spPr/>
      <dgm:t>
        <a:bodyPr/>
        <a:lstStyle/>
        <a:p>
          <a:endParaRPr lang="tr-TR"/>
        </a:p>
      </dgm:t>
    </dgm:pt>
    <dgm:pt modelId="{CA55CCF4-6B4A-49EF-AEC9-564EBF0FC39E}" type="sibTrans" cxnId="{E7A4D334-D6EE-456E-99CD-33B3F7A25D15}">
      <dgm:prSet/>
      <dgm:spPr/>
      <dgm:t>
        <a:bodyPr/>
        <a:lstStyle/>
        <a:p>
          <a:endParaRPr lang="tr-TR"/>
        </a:p>
      </dgm:t>
    </dgm:pt>
    <dgm:pt modelId="{64685354-CC23-4AF1-8FD1-18FE734FB3B5}" type="pres">
      <dgm:prSet presAssocID="{4FB0969D-E8AE-498D-A3E5-5ADD8E55715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92C2DDF-DADF-458E-B381-193B529B8BEC}" type="pres">
      <dgm:prSet presAssocID="{ACB38575-D8C6-4BC2-BD83-E3E7A40C37C8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55BDF47-A6D9-459D-99B2-144FA1DB5BAF}" type="pres">
      <dgm:prSet presAssocID="{0860678B-140D-464D-A2F2-25099C4B2202}" presName="parTxOnlySpace" presStyleCnt="0"/>
      <dgm:spPr/>
    </dgm:pt>
    <dgm:pt modelId="{D83C26B7-32EE-494C-962D-6E9A116D8B3F}" type="pres">
      <dgm:prSet presAssocID="{060D2E3E-B05C-475C-92F2-316D9F75EAE7}" presName="parTxOnly" presStyleLbl="node1" presStyleIdx="1" presStyleCnt="2" custScaleX="995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6C4243D-62DC-446F-B132-354E60C42E82}" type="presOf" srcId="{ACB38575-D8C6-4BC2-BD83-E3E7A40C37C8}" destId="{492C2DDF-DADF-458E-B381-193B529B8BEC}" srcOrd="0" destOrd="0" presId="urn:microsoft.com/office/officeart/2005/8/layout/chevron1"/>
    <dgm:cxn modelId="{57E0AE7F-4DC9-4BCB-965B-4E10FEDCBE6E}" type="presOf" srcId="{4FB0969D-E8AE-498D-A3E5-5ADD8E557159}" destId="{64685354-CC23-4AF1-8FD1-18FE734FB3B5}" srcOrd="0" destOrd="0" presId="urn:microsoft.com/office/officeart/2005/8/layout/chevron1"/>
    <dgm:cxn modelId="{5E8E6F05-FAA9-48DF-A454-7BAE947A2CD2}" type="presOf" srcId="{060D2E3E-B05C-475C-92F2-316D9F75EAE7}" destId="{D83C26B7-32EE-494C-962D-6E9A116D8B3F}" srcOrd="0" destOrd="0" presId="urn:microsoft.com/office/officeart/2005/8/layout/chevron1"/>
    <dgm:cxn modelId="{A98762F3-B3EE-4612-8186-BDFB5E4E66E5}" srcId="{4FB0969D-E8AE-498D-A3E5-5ADD8E557159}" destId="{ACB38575-D8C6-4BC2-BD83-E3E7A40C37C8}" srcOrd="0" destOrd="0" parTransId="{F934E7FB-B86B-4A7A-AAC3-61A419F679EE}" sibTransId="{0860678B-140D-464D-A2F2-25099C4B2202}"/>
    <dgm:cxn modelId="{E7A4D334-D6EE-456E-99CD-33B3F7A25D15}" srcId="{4FB0969D-E8AE-498D-A3E5-5ADD8E557159}" destId="{060D2E3E-B05C-475C-92F2-316D9F75EAE7}" srcOrd="1" destOrd="0" parTransId="{1E90EB48-83D1-4114-BBBB-DB6F250043B1}" sibTransId="{CA55CCF4-6B4A-49EF-AEC9-564EBF0FC39E}"/>
    <dgm:cxn modelId="{319FF691-FAE9-425F-9496-A389D6804EED}" type="presParOf" srcId="{64685354-CC23-4AF1-8FD1-18FE734FB3B5}" destId="{492C2DDF-DADF-458E-B381-193B529B8BEC}" srcOrd="0" destOrd="0" presId="urn:microsoft.com/office/officeart/2005/8/layout/chevron1"/>
    <dgm:cxn modelId="{5C44250C-DC97-4F59-9453-0891015449D4}" type="presParOf" srcId="{64685354-CC23-4AF1-8FD1-18FE734FB3B5}" destId="{755BDF47-A6D9-459D-99B2-144FA1DB5BAF}" srcOrd="1" destOrd="0" presId="urn:microsoft.com/office/officeart/2005/8/layout/chevron1"/>
    <dgm:cxn modelId="{C1B4BFF4-E1AA-4C25-BE59-993CD8E99B38}" type="presParOf" srcId="{64685354-CC23-4AF1-8FD1-18FE734FB3B5}" destId="{D83C26B7-32EE-494C-962D-6E9A116D8B3F}" srcOrd="2" destOrd="0" presId="urn:microsoft.com/office/officeart/2005/8/layout/chevron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47DCC9-46D8-483A-9340-5CB03328B2C5}" type="doc">
      <dgm:prSet loTypeId="urn:microsoft.com/office/officeart/2005/8/layout/list1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tr-TR"/>
        </a:p>
      </dgm:t>
    </dgm:pt>
    <dgm:pt modelId="{329C40B7-C24A-477A-9B6D-92D0B2AD0677}">
      <dgm:prSet phldrT="[Metin]"/>
      <dgm:spPr/>
      <dgm:t>
        <a:bodyPr/>
        <a:lstStyle/>
        <a:p>
          <a:r>
            <a:rPr lang="tr-TR" dirty="0" smtClean="0"/>
            <a:t>ANEMİK YOK: Ne zaman/sıklık..</a:t>
          </a:r>
          <a:endParaRPr lang="tr-TR" dirty="0"/>
        </a:p>
      </dgm:t>
    </dgm:pt>
    <dgm:pt modelId="{5215B0D9-01AE-4259-9721-EF47907C1885}" type="parTrans" cxnId="{7F66F832-3C2F-432D-8A47-6BD562D0E59D}">
      <dgm:prSet/>
      <dgm:spPr/>
      <dgm:t>
        <a:bodyPr/>
        <a:lstStyle/>
        <a:p>
          <a:endParaRPr lang="tr-TR"/>
        </a:p>
      </dgm:t>
    </dgm:pt>
    <dgm:pt modelId="{40DC7F20-97E6-434D-B0F4-7ED35205E289}" type="sibTrans" cxnId="{7F66F832-3C2F-432D-8A47-6BD562D0E59D}">
      <dgm:prSet/>
      <dgm:spPr/>
      <dgm:t>
        <a:bodyPr/>
        <a:lstStyle/>
        <a:p>
          <a:endParaRPr lang="tr-TR"/>
        </a:p>
      </dgm:t>
    </dgm:pt>
    <dgm:pt modelId="{11EACE04-8C36-47EE-AEA8-59F7F81AF718}">
      <dgm:prSet phldrT="[Metin]"/>
      <dgm:spPr/>
      <dgm:t>
        <a:bodyPr/>
        <a:lstStyle/>
        <a:p>
          <a:r>
            <a:rPr lang="tr-TR" dirty="0" err="1" smtClean="0"/>
            <a:t>eGFR</a:t>
          </a:r>
          <a:r>
            <a:rPr lang="tr-TR" dirty="0" smtClean="0"/>
            <a:t> &gt;60 mL/</a:t>
          </a:r>
          <a:r>
            <a:rPr lang="tr-TR" dirty="0" err="1" smtClean="0"/>
            <a:t>dk</a:t>
          </a:r>
          <a:r>
            <a:rPr lang="tr-TR" dirty="0" smtClean="0"/>
            <a:t>/1.73 m² - yıllık</a:t>
          </a:r>
          <a:endParaRPr lang="tr-TR" dirty="0"/>
        </a:p>
      </dgm:t>
    </dgm:pt>
    <dgm:pt modelId="{7443ABE2-BD57-4FC9-B089-CD26BE91925E}" type="parTrans" cxnId="{BC280A44-8ED2-43D2-8EF5-ED280C75149B}">
      <dgm:prSet/>
      <dgm:spPr/>
      <dgm:t>
        <a:bodyPr/>
        <a:lstStyle/>
        <a:p>
          <a:endParaRPr lang="tr-TR"/>
        </a:p>
      </dgm:t>
    </dgm:pt>
    <dgm:pt modelId="{EEF6F78A-BAB4-40D3-9773-99E6082B9EBA}" type="sibTrans" cxnId="{BC280A44-8ED2-43D2-8EF5-ED280C75149B}">
      <dgm:prSet/>
      <dgm:spPr/>
      <dgm:t>
        <a:bodyPr/>
        <a:lstStyle/>
        <a:p>
          <a:endParaRPr lang="tr-TR"/>
        </a:p>
      </dgm:t>
    </dgm:pt>
    <dgm:pt modelId="{F7FA97EF-CDA1-4776-BB60-20EA1EE25F8C}">
      <dgm:prSet phldrT="[Metin]"/>
      <dgm:spPr/>
      <dgm:t>
        <a:bodyPr/>
        <a:lstStyle/>
        <a:p>
          <a:r>
            <a:rPr lang="tr-TR" dirty="0" err="1" smtClean="0"/>
            <a:t>eGFR</a:t>
          </a:r>
          <a:r>
            <a:rPr lang="tr-TR" dirty="0" smtClean="0"/>
            <a:t> &lt;45 mL/</a:t>
          </a:r>
          <a:r>
            <a:rPr lang="tr-TR" dirty="0" err="1" smtClean="0"/>
            <a:t>dk</a:t>
          </a:r>
          <a:r>
            <a:rPr lang="tr-TR" dirty="0" smtClean="0"/>
            <a:t>/1.73 m² - yılda 2 kez</a:t>
          </a:r>
          <a:endParaRPr lang="tr-TR" dirty="0"/>
        </a:p>
      </dgm:t>
    </dgm:pt>
    <dgm:pt modelId="{9F590E4C-1B71-4FDE-9733-3F7E113FE47D}" type="parTrans" cxnId="{862FE7C2-4A7B-4B98-A037-AFF90C663DEA}">
      <dgm:prSet/>
      <dgm:spPr/>
      <dgm:t>
        <a:bodyPr/>
        <a:lstStyle/>
        <a:p>
          <a:endParaRPr lang="tr-TR"/>
        </a:p>
      </dgm:t>
    </dgm:pt>
    <dgm:pt modelId="{38A0B8B0-4DF1-4E66-BDE2-C8A33F2541CE}" type="sibTrans" cxnId="{862FE7C2-4A7B-4B98-A037-AFF90C663DEA}">
      <dgm:prSet/>
      <dgm:spPr/>
      <dgm:t>
        <a:bodyPr/>
        <a:lstStyle/>
        <a:p>
          <a:endParaRPr lang="tr-TR"/>
        </a:p>
      </dgm:t>
    </dgm:pt>
    <dgm:pt modelId="{6CF4AC1C-0CCD-4671-B393-DAC8816D4A65}">
      <dgm:prSet phldrT="[Metin]"/>
      <dgm:spPr/>
      <dgm:t>
        <a:bodyPr/>
        <a:lstStyle/>
        <a:p>
          <a:r>
            <a:rPr lang="tr-TR" dirty="0" smtClean="0"/>
            <a:t>ANEMİK VAR/ESA YOK: Ne zaman/sıklık..</a:t>
          </a:r>
          <a:endParaRPr lang="tr-TR" dirty="0"/>
        </a:p>
      </dgm:t>
    </dgm:pt>
    <dgm:pt modelId="{00F6D7A9-774E-4A80-9E3F-5880BD432FAA}" type="parTrans" cxnId="{E6E649C9-17F6-4E28-955E-31BDF2A2BBA1}">
      <dgm:prSet/>
      <dgm:spPr/>
      <dgm:t>
        <a:bodyPr/>
        <a:lstStyle/>
        <a:p>
          <a:endParaRPr lang="tr-TR"/>
        </a:p>
      </dgm:t>
    </dgm:pt>
    <dgm:pt modelId="{3D930B60-0141-436E-A395-C46E749100E8}" type="sibTrans" cxnId="{E6E649C9-17F6-4E28-955E-31BDF2A2BBA1}">
      <dgm:prSet/>
      <dgm:spPr/>
      <dgm:t>
        <a:bodyPr/>
        <a:lstStyle/>
        <a:p>
          <a:endParaRPr lang="tr-TR"/>
        </a:p>
      </dgm:t>
    </dgm:pt>
    <dgm:pt modelId="{094EAEBB-B88E-4635-8251-B8DA9D91F7DA}">
      <dgm:prSet phldrT="[Metin]"/>
      <dgm:spPr/>
      <dgm:t>
        <a:bodyPr/>
        <a:lstStyle/>
        <a:p>
          <a:r>
            <a:rPr lang="tr-TR" dirty="0" err="1" smtClean="0"/>
            <a:t>eGFR</a:t>
          </a:r>
          <a:r>
            <a:rPr lang="tr-TR" dirty="0" smtClean="0"/>
            <a:t> &gt;60 mL/</a:t>
          </a:r>
          <a:r>
            <a:rPr lang="tr-TR" dirty="0" err="1" smtClean="0"/>
            <a:t>dk</a:t>
          </a:r>
          <a:r>
            <a:rPr lang="tr-TR" dirty="0" smtClean="0"/>
            <a:t>/1.73 m² - yılda 2 kez</a:t>
          </a:r>
          <a:endParaRPr lang="tr-TR" dirty="0"/>
        </a:p>
      </dgm:t>
    </dgm:pt>
    <dgm:pt modelId="{D75E1B33-6FAA-46CB-A61D-CE4CE11A007E}" type="parTrans" cxnId="{DA03F7FA-B8AA-4D13-B1AD-1009840ECB8E}">
      <dgm:prSet/>
      <dgm:spPr/>
      <dgm:t>
        <a:bodyPr/>
        <a:lstStyle/>
        <a:p>
          <a:endParaRPr lang="tr-TR"/>
        </a:p>
      </dgm:t>
    </dgm:pt>
    <dgm:pt modelId="{3E071A59-E47C-4F90-BCD2-AC6495C62FDC}" type="sibTrans" cxnId="{DA03F7FA-B8AA-4D13-B1AD-1009840ECB8E}">
      <dgm:prSet/>
      <dgm:spPr/>
      <dgm:t>
        <a:bodyPr/>
        <a:lstStyle/>
        <a:p>
          <a:endParaRPr lang="tr-TR"/>
        </a:p>
      </dgm:t>
    </dgm:pt>
    <dgm:pt modelId="{14797FA1-ADF7-4F27-A7AC-8BC0A359BB6D}">
      <dgm:prSet phldrT="[Metin]"/>
      <dgm:spPr/>
      <dgm:t>
        <a:bodyPr/>
        <a:lstStyle/>
        <a:p>
          <a:r>
            <a:rPr lang="tr-TR" dirty="0" err="1" smtClean="0"/>
            <a:t>eGFR</a:t>
          </a:r>
          <a:r>
            <a:rPr lang="tr-TR" dirty="0" smtClean="0"/>
            <a:t> &lt;45 mL/</a:t>
          </a:r>
          <a:r>
            <a:rPr lang="tr-TR" dirty="0" err="1" smtClean="0"/>
            <a:t>dk</a:t>
          </a:r>
          <a:r>
            <a:rPr lang="tr-TR" dirty="0" smtClean="0"/>
            <a:t>/1.73 m² ve/veya Hb &lt;10 g/dl - yılda 2-4 kez</a:t>
          </a:r>
          <a:endParaRPr lang="tr-TR" dirty="0"/>
        </a:p>
      </dgm:t>
    </dgm:pt>
    <dgm:pt modelId="{20849199-5242-4EA9-A8CE-8E773ABA8FFC}" type="parTrans" cxnId="{3AEFED5F-38B1-4D34-9E4C-D96623335A49}">
      <dgm:prSet/>
      <dgm:spPr/>
      <dgm:t>
        <a:bodyPr/>
        <a:lstStyle/>
        <a:p>
          <a:endParaRPr lang="tr-TR"/>
        </a:p>
      </dgm:t>
    </dgm:pt>
    <dgm:pt modelId="{723B5556-71D0-4B55-B51D-BB67F9BC4C30}" type="sibTrans" cxnId="{3AEFED5F-38B1-4D34-9E4C-D96623335A49}">
      <dgm:prSet/>
      <dgm:spPr/>
      <dgm:t>
        <a:bodyPr/>
        <a:lstStyle/>
        <a:p>
          <a:endParaRPr lang="tr-TR"/>
        </a:p>
      </dgm:t>
    </dgm:pt>
    <dgm:pt modelId="{EF33142A-3E4D-4AF2-9C78-0770AF12784A}">
      <dgm:prSet/>
      <dgm:spPr/>
      <dgm:t>
        <a:bodyPr/>
        <a:lstStyle/>
        <a:p>
          <a:r>
            <a:rPr lang="tr-TR" dirty="0" smtClean="0"/>
            <a:t>ANEMİK VAR/ESA VAR: Ne zaman/sıklık..</a:t>
          </a:r>
          <a:endParaRPr lang="tr-TR" dirty="0"/>
        </a:p>
      </dgm:t>
    </dgm:pt>
    <dgm:pt modelId="{AEA8C524-CFE9-477C-BDF5-1AE54FE9DD38}" type="parTrans" cxnId="{90814A57-8932-48C1-960C-DB04011DEFAA}">
      <dgm:prSet/>
      <dgm:spPr/>
      <dgm:t>
        <a:bodyPr/>
        <a:lstStyle/>
        <a:p>
          <a:endParaRPr lang="tr-TR"/>
        </a:p>
      </dgm:t>
    </dgm:pt>
    <dgm:pt modelId="{F809B8E9-65E9-4853-817D-FEF754461B62}" type="sibTrans" cxnId="{90814A57-8932-48C1-960C-DB04011DEFAA}">
      <dgm:prSet/>
      <dgm:spPr/>
      <dgm:t>
        <a:bodyPr/>
        <a:lstStyle/>
        <a:p>
          <a:endParaRPr lang="tr-TR"/>
        </a:p>
      </dgm:t>
    </dgm:pt>
    <dgm:pt modelId="{CE9EB73B-1832-4032-ACFF-8644B14C9FC8}">
      <dgm:prSet/>
      <dgm:spPr/>
      <dgm:t>
        <a:bodyPr/>
        <a:lstStyle/>
        <a:p>
          <a:r>
            <a:rPr lang="tr-TR" dirty="0" smtClean="0"/>
            <a:t>Aylık takip</a:t>
          </a:r>
          <a:endParaRPr lang="tr-TR" dirty="0"/>
        </a:p>
      </dgm:t>
    </dgm:pt>
    <dgm:pt modelId="{50A2B4D3-BBC3-4335-8986-37609AE6A052}" type="parTrans" cxnId="{179EAF4A-EED4-420A-9934-C6AD4A298B63}">
      <dgm:prSet/>
      <dgm:spPr/>
      <dgm:t>
        <a:bodyPr/>
        <a:lstStyle/>
        <a:p>
          <a:endParaRPr lang="tr-TR"/>
        </a:p>
      </dgm:t>
    </dgm:pt>
    <dgm:pt modelId="{7820C3B9-1A6E-417A-A5F2-DA5F7812F560}" type="sibTrans" cxnId="{179EAF4A-EED4-420A-9934-C6AD4A298B63}">
      <dgm:prSet/>
      <dgm:spPr/>
      <dgm:t>
        <a:bodyPr/>
        <a:lstStyle/>
        <a:p>
          <a:endParaRPr lang="tr-TR"/>
        </a:p>
      </dgm:t>
    </dgm:pt>
    <dgm:pt modelId="{580834FB-303B-44EA-BDF3-7240638237AF}">
      <dgm:prSet/>
      <dgm:spPr/>
      <dgm:t>
        <a:bodyPr/>
        <a:lstStyle/>
        <a:p>
          <a:r>
            <a:rPr lang="tr-TR" dirty="0" smtClean="0"/>
            <a:t>Doz değişikliği varsa 2-4 hafta arayla, en az üç ayda bir demir eksikliği açısından tarama</a:t>
          </a:r>
          <a:endParaRPr lang="tr-TR" dirty="0"/>
        </a:p>
      </dgm:t>
    </dgm:pt>
    <dgm:pt modelId="{81FC4A84-DDF5-49F1-AAB1-A82BDFCAFDEE}" type="parTrans" cxnId="{B7600139-49F6-48D3-BAE0-67D4FB189E59}">
      <dgm:prSet/>
      <dgm:spPr/>
      <dgm:t>
        <a:bodyPr/>
        <a:lstStyle/>
        <a:p>
          <a:endParaRPr lang="tr-TR"/>
        </a:p>
      </dgm:t>
    </dgm:pt>
    <dgm:pt modelId="{E0CB2FCC-6B74-4262-99ED-664D9D09F8F5}" type="sibTrans" cxnId="{B7600139-49F6-48D3-BAE0-67D4FB189E59}">
      <dgm:prSet/>
      <dgm:spPr/>
      <dgm:t>
        <a:bodyPr/>
        <a:lstStyle/>
        <a:p>
          <a:endParaRPr lang="tr-TR"/>
        </a:p>
      </dgm:t>
    </dgm:pt>
    <dgm:pt modelId="{2DB7A9B2-6956-4240-91CD-1C2B1D288073}">
      <dgm:prSet phldrT="[Metin]"/>
      <dgm:spPr/>
      <dgm:t>
        <a:bodyPr/>
        <a:lstStyle/>
        <a:p>
          <a:r>
            <a:rPr lang="tr-TR" dirty="0" smtClean="0"/>
            <a:t>İlk tarama tetkikleri..</a:t>
          </a:r>
          <a:endParaRPr lang="tr-TR" dirty="0"/>
        </a:p>
      </dgm:t>
    </dgm:pt>
    <dgm:pt modelId="{13DAFA8E-A418-46C3-B1D0-ED0523BB1D0C}" type="sibTrans" cxnId="{61E7BE34-BD52-4809-9BA7-E54306A6C459}">
      <dgm:prSet/>
      <dgm:spPr/>
      <dgm:t>
        <a:bodyPr/>
        <a:lstStyle/>
        <a:p>
          <a:endParaRPr lang="tr-TR"/>
        </a:p>
      </dgm:t>
    </dgm:pt>
    <dgm:pt modelId="{7F7200C2-0869-4AE9-BABA-F0A5BA66EAB6}" type="parTrans" cxnId="{61E7BE34-BD52-4809-9BA7-E54306A6C459}">
      <dgm:prSet/>
      <dgm:spPr/>
      <dgm:t>
        <a:bodyPr/>
        <a:lstStyle/>
        <a:p>
          <a:endParaRPr lang="tr-TR"/>
        </a:p>
      </dgm:t>
    </dgm:pt>
    <dgm:pt modelId="{27F0D7E1-9900-4111-B28A-E5704FBA60CE}">
      <dgm:prSet phldrT="[Metin]"/>
      <dgm:spPr/>
      <dgm:t>
        <a:bodyPr/>
        <a:lstStyle/>
        <a:p>
          <a:r>
            <a:rPr lang="tr-TR" dirty="0" smtClean="0"/>
            <a:t>Tam kan sayımı, eritrosit indeksleri, </a:t>
          </a:r>
          <a:r>
            <a:rPr lang="tr-TR" dirty="0" err="1" smtClean="0"/>
            <a:t>retikülosit</a:t>
          </a:r>
          <a:r>
            <a:rPr lang="tr-TR" dirty="0" smtClean="0"/>
            <a:t> sayısı, serum demiri, toplam demir bağlama kapasitesi (TIBC), TSAT, serum ferritin, serum </a:t>
          </a:r>
          <a:r>
            <a:rPr lang="tr-TR" dirty="0" err="1" smtClean="0"/>
            <a:t>folat</a:t>
          </a:r>
          <a:r>
            <a:rPr lang="tr-TR" dirty="0" smtClean="0"/>
            <a:t>, vitamin B12 ve GGK</a:t>
          </a:r>
          <a:endParaRPr lang="tr-TR" dirty="0"/>
        </a:p>
      </dgm:t>
    </dgm:pt>
    <dgm:pt modelId="{22E344E2-AD19-4456-AC25-4017AA15F11C}" type="sibTrans" cxnId="{A42A0E74-1D63-4196-A209-572E7DDF3910}">
      <dgm:prSet/>
      <dgm:spPr/>
      <dgm:t>
        <a:bodyPr/>
        <a:lstStyle/>
        <a:p>
          <a:endParaRPr lang="tr-TR"/>
        </a:p>
      </dgm:t>
    </dgm:pt>
    <dgm:pt modelId="{6A1F7824-251A-42A7-8F6B-0C5F5A325940}" type="parTrans" cxnId="{A42A0E74-1D63-4196-A209-572E7DDF3910}">
      <dgm:prSet/>
      <dgm:spPr/>
      <dgm:t>
        <a:bodyPr/>
        <a:lstStyle/>
        <a:p>
          <a:endParaRPr lang="tr-TR"/>
        </a:p>
      </dgm:t>
    </dgm:pt>
    <dgm:pt modelId="{7C83721F-560A-4D7E-9215-F2FF4B868239}" type="pres">
      <dgm:prSet presAssocID="{2B47DCC9-46D8-483A-9340-5CB03328B2C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482722-6275-4F41-BE5D-83C4432EF095}" type="pres">
      <dgm:prSet presAssocID="{329C40B7-C24A-477A-9B6D-92D0B2AD0677}" presName="parentLin" presStyleCnt="0"/>
      <dgm:spPr/>
      <dgm:t>
        <a:bodyPr/>
        <a:lstStyle/>
        <a:p>
          <a:endParaRPr lang="tr-TR"/>
        </a:p>
      </dgm:t>
    </dgm:pt>
    <dgm:pt modelId="{B09FBFFB-5C33-4B03-8098-8748578A22C2}" type="pres">
      <dgm:prSet presAssocID="{329C40B7-C24A-477A-9B6D-92D0B2AD0677}" presName="parentLeftMargin" presStyleLbl="node1" presStyleIdx="0" presStyleCnt="4"/>
      <dgm:spPr/>
      <dgm:t>
        <a:bodyPr/>
        <a:lstStyle/>
        <a:p>
          <a:endParaRPr lang="tr-TR"/>
        </a:p>
      </dgm:t>
    </dgm:pt>
    <dgm:pt modelId="{D9F2600F-D4A7-4758-B26B-E3A7EC0F0D91}" type="pres">
      <dgm:prSet presAssocID="{329C40B7-C24A-477A-9B6D-92D0B2AD0677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9728C30-F8D9-4681-8109-E1647CF3A9CA}" type="pres">
      <dgm:prSet presAssocID="{329C40B7-C24A-477A-9B6D-92D0B2AD0677}" presName="negativeSpace" presStyleCnt="0"/>
      <dgm:spPr/>
      <dgm:t>
        <a:bodyPr/>
        <a:lstStyle/>
        <a:p>
          <a:endParaRPr lang="tr-TR"/>
        </a:p>
      </dgm:t>
    </dgm:pt>
    <dgm:pt modelId="{B66569B2-7371-45C0-B9B8-C764897A7482}" type="pres">
      <dgm:prSet presAssocID="{329C40B7-C24A-477A-9B6D-92D0B2AD0677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94BBB22-BD64-45D3-9B22-070E0212B021}" type="pres">
      <dgm:prSet presAssocID="{40DC7F20-97E6-434D-B0F4-7ED35205E289}" presName="spaceBetweenRectangles" presStyleCnt="0"/>
      <dgm:spPr/>
      <dgm:t>
        <a:bodyPr/>
        <a:lstStyle/>
        <a:p>
          <a:endParaRPr lang="tr-TR"/>
        </a:p>
      </dgm:t>
    </dgm:pt>
    <dgm:pt modelId="{C32597DB-5AE2-4927-9427-2191D2D02118}" type="pres">
      <dgm:prSet presAssocID="{6CF4AC1C-0CCD-4671-B393-DAC8816D4A65}" presName="parentLin" presStyleCnt="0"/>
      <dgm:spPr/>
      <dgm:t>
        <a:bodyPr/>
        <a:lstStyle/>
        <a:p>
          <a:endParaRPr lang="tr-TR"/>
        </a:p>
      </dgm:t>
    </dgm:pt>
    <dgm:pt modelId="{B6CC8616-8313-4B03-8CDF-0F6246DF46DC}" type="pres">
      <dgm:prSet presAssocID="{6CF4AC1C-0CCD-4671-B393-DAC8816D4A65}" presName="parentLeftMargin" presStyleLbl="node1" presStyleIdx="0" presStyleCnt="4"/>
      <dgm:spPr/>
      <dgm:t>
        <a:bodyPr/>
        <a:lstStyle/>
        <a:p>
          <a:endParaRPr lang="tr-TR"/>
        </a:p>
      </dgm:t>
    </dgm:pt>
    <dgm:pt modelId="{D727A1B2-F8A2-4033-8163-59B64E202220}" type="pres">
      <dgm:prSet presAssocID="{6CF4AC1C-0CCD-4671-B393-DAC8816D4A6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24E035-BD40-49A5-AAA6-25984BB7B06F}" type="pres">
      <dgm:prSet presAssocID="{6CF4AC1C-0CCD-4671-B393-DAC8816D4A65}" presName="negativeSpace" presStyleCnt="0"/>
      <dgm:spPr/>
      <dgm:t>
        <a:bodyPr/>
        <a:lstStyle/>
        <a:p>
          <a:endParaRPr lang="tr-TR"/>
        </a:p>
      </dgm:t>
    </dgm:pt>
    <dgm:pt modelId="{DC2F7FD5-4480-45A5-A16E-72896D7519EE}" type="pres">
      <dgm:prSet presAssocID="{6CF4AC1C-0CCD-4671-B393-DAC8816D4A65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C84A1E1-69DD-4816-97FB-625288A53588}" type="pres">
      <dgm:prSet presAssocID="{3D930B60-0141-436E-A395-C46E749100E8}" presName="spaceBetweenRectangles" presStyleCnt="0"/>
      <dgm:spPr/>
      <dgm:t>
        <a:bodyPr/>
        <a:lstStyle/>
        <a:p>
          <a:endParaRPr lang="tr-TR"/>
        </a:p>
      </dgm:t>
    </dgm:pt>
    <dgm:pt modelId="{A385725D-6E40-400D-BCB1-0F24F6317EE8}" type="pres">
      <dgm:prSet presAssocID="{EF33142A-3E4D-4AF2-9C78-0770AF12784A}" presName="parentLin" presStyleCnt="0"/>
      <dgm:spPr/>
      <dgm:t>
        <a:bodyPr/>
        <a:lstStyle/>
        <a:p>
          <a:endParaRPr lang="tr-TR"/>
        </a:p>
      </dgm:t>
    </dgm:pt>
    <dgm:pt modelId="{D612698D-E9EC-42F2-B701-3190791EC113}" type="pres">
      <dgm:prSet presAssocID="{EF33142A-3E4D-4AF2-9C78-0770AF12784A}" presName="parentLeftMargin" presStyleLbl="node1" presStyleIdx="1" presStyleCnt="4"/>
      <dgm:spPr/>
      <dgm:t>
        <a:bodyPr/>
        <a:lstStyle/>
        <a:p>
          <a:endParaRPr lang="tr-TR"/>
        </a:p>
      </dgm:t>
    </dgm:pt>
    <dgm:pt modelId="{09BB4033-B852-405D-A9A2-5EA48CF1D21F}" type="pres">
      <dgm:prSet presAssocID="{EF33142A-3E4D-4AF2-9C78-0770AF12784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E40814B-C71F-4ED3-BBC5-B6AAF89895E9}" type="pres">
      <dgm:prSet presAssocID="{EF33142A-3E4D-4AF2-9C78-0770AF12784A}" presName="negativeSpace" presStyleCnt="0"/>
      <dgm:spPr/>
      <dgm:t>
        <a:bodyPr/>
        <a:lstStyle/>
        <a:p>
          <a:endParaRPr lang="tr-TR"/>
        </a:p>
      </dgm:t>
    </dgm:pt>
    <dgm:pt modelId="{B910FA3B-22B4-4E0C-B39E-0569674C9BE5}" type="pres">
      <dgm:prSet presAssocID="{EF33142A-3E4D-4AF2-9C78-0770AF12784A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BB4BCD2-008B-4324-8A66-CE643303CF47}" type="pres">
      <dgm:prSet presAssocID="{F809B8E9-65E9-4853-817D-FEF754461B62}" presName="spaceBetweenRectangles" presStyleCnt="0"/>
      <dgm:spPr/>
      <dgm:t>
        <a:bodyPr/>
        <a:lstStyle/>
        <a:p>
          <a:endParaRPr lang="tr-TR"/>
        </a:p>
      </dgm:t>
    </dgm:pt>
    <dgm:pt modelId="{8EAAE7BF-E0CD-45F5-ADD0-BCBBA170E1DE}" type="pres">
      <dgm:prSet presAssocID="{2DB7A9B2-6956-4240-91CD-1C2B1D288073}" presName="parentLin" presStyleCnt="0"/>
      <dgm:spPr/>
      <dgm:t>
        <a:bodyPr/>
        <a:lstStyle/>
        <a:p>
          <a:endParaRPr lang="tr-TR"/>
        </a:p>
      </dgm:t>
    </dgm:pt>
    <dgm:pt modelId="{AF8F1E90-D114-40AD-B179-7B57F4F9AA15}" type="pres">
      <dgm:prSet presAssocID="{2DB7A9B2-6956-4240-91CD-1C2B1D288073}" presName="parentLeftMargin" presStyleLbl="node1" presStyleIdx="2" presStyleCnt="4"/>
      <dgm:spPr/>
      <dgm:t>
        <a:bodyPr/>
        <a:lstStyle/>
        <a:p>
          <a:endParaRPr lang="tr-TR"/>
        </a:p>
      </dgm:t>
    </dgm:pt>
    <dgm:pt modelId="{88AED28F-4CB8-4C11-8028-8EE2865CF491}" type="pres">
      <dgm:prSet presAssocID="{2DB7A9B2-6956-4240-91CD-1C2B1D28807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1520A90-20D7-4CF9-A958-C470A065B408}" type="pres">
      <dgm:prSet presAssocID="{2DB7A9B2-6956-4240-91CD-1C2B1D288073}" presName="negativeSpace" presStyleCnt="0"/>
      <dgm:spPr/>
      <dgm:t>
        <a:bodyPr/>
        <a:lstStyle/>
        <a:p>
          <a:endParaRPr lang="tr-TR"/>
        </a:p>
      </dgm:t>
    </dgm:pt>
    <dgm:pt modelId="{2FF5A1B1-A1E8-440B-9FF8-B855FCABF322}" type="pres">
      <dgm:prSet presAssocID="{2DB7A9B2-6956-4240-91CD-1C2B1D288073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003A2E3-826D-437E-9BA6-183E56A96CC6}" type="presOf" srcId="{11EACE04-8C36-47EE-AEA8-59F7F81AF718}" destId="{B66569B2-7371-45C0-B9B8-C764897A7482}" srcOrd="0" destOrd="0" presId="urn:microsoft.com/office/officeart/2005/8/layout/list1"/>
    <dgm:cxn modelId="{988ED2F0-5541-4B40-A321-BA2C13CE1815}" type="presOf" srcId="{EF33142A-3E4D-4AF2-9C78-0770AF12784A}" destId="{D612698D-E9EC-42F2-B701-3190791EC113}" srcOrd="0" destOrd="0" presId="urn:microsoft.com/office/officeart/2005/8/layout/list1"/>
    <dgm:cxn modelId="{BC280A44-8ED2-43D2-8EF5-ED280C75149B}" srcId="{329C40B7-C24A-477A-9B6D-92D0B2AD0677}" destId="{11EACE04-8C36-47EE-AEA8-59F7F81AF718}" srcOrd="0" destOrd="0" parTransId="{7443ABE2-BD57-4FC9-B089-CD26BE91925E}" sibTransId="{EEF6F78A-BAB4-40D3-9773-99E6082B9EBA}"/>
    <dgm:cxn modelId="{59DAF1AB-2A2F-4FD5-99BD-B75EFEE79F3A}" type="presOf" srcId="{14797FA1-ADF7-4F27-A7AC-8BC0A359BB6D}" destId="{DC2F7FD5-4480-45A5-A16E-72896D7519EE}" srcOrd="0" destOrd="1" presId="urn:microsoft.com/office/officeart/2005/8/layout/list1"/>
    <dgm:cxn modelId="{179EAF4A-EED4-420A-9934-C6AD4A298B63}" srcId="{EF33142A-3E4D-4AF2-9C78-0770AF12784A}" destId="{CE9EB73B-1832-4032-ACFF-8644B14C9FC8}" srcOrd="0" destOrd="0" parTransId="{50A2B4D3-BBC3-4335-8986-37609AE6A052}" sibTransId="{7820C3B9-1A6E-417A-A5F2-DA5F7812F560}"/>
    <dgm:cxn modelId="{5D63ACA3-A45A-49A7-86C5-EB1B688431C6}" type="presOf" srcId="{F7FA97EF-CDA1-4776-BB60-20EA1EE25F8C}" destId="{B66569B2-7371-45C0-B9B8-C764897A7482}" srcOrd="0" destOrd="1" presId="urn:microsoft.com/office/officeart/2005/8/layout/list1"/>
    <dgm:cxn modelId="{CF1BE924-880D-4C23-A1BF-C4E9CD346A30}" type="presOf" srcId="{27F0D7E1-9900-4111-B28A-E5704FBA60CE}" destId="{2FF5A1B1-A1E8-440B-9FF8-B855FCABF322}" srcOrd="0" destOrd="0" presId="urn:microsoft.com/office/officeart/2005/8/layout/list1"/>
    <dgm:cxn modelId="{ADAE9315-A5E3-45DB-9C49-12A929F92998}" type="presOf" srcId="{329C40B7-C24A-477A-9B6D-92D0B2AD0677}" destId="{B09FBFFB-5C33-4B03-8098-8748578A22C2}" srcOrd="0" destOrd="0" presId="urn:microsoft.com/office/officeart/2005/8/layout/list1"/>
    <dgm:cxn modelId="{F0EF6F45-98BA-4B31-B00D-43CCFB0EF65B}" type="presOf" srcId="{EF33142A-3E4D-4AF2-9C78-0770AF12784A}" destId="{09BB4033-B852-405D-A9A2-5EA48CF1D21F}" srcOrd="1" destOrd="0" presId="urn:microsoft.com/office/officeart/2005/8/layout/list1"/>
    <dgm:cxn modelId="{90814A57-8932-48C1-960C-DB04011DEFAA}" srcId="{2B47DCC9-46D8-483A-9340-5CB03328B2C5}" destId="{EF33142A-3E4D-4AF2-9C78-0770AF12784A}" srcOrd="2" destOrd="0" parTransId="{AEA8C524-CFE9-477C-BDF5-1AE54FE9DD38}" sibTransId="{F809B8E9-65E9-4853-817D-FEF754461B62}"/>
    <dgm:cxn modelId="{B3E19DDC-9841-41D2-B942-23A7013CDBA1}" type="presOf" srcId="{2B47DCC9-46D8-483A-9340-5CB03328B2C5}" destId="{7C83721F-560A-4D7E-9215-F2FF4B868239}" srcOrd="0" destOrd="0" presId="urn:microsoft.com/office/officeart/2005/8/layout/list1"/>
    <dgm:cxn modelId="{8C17C532-745C-4BB5-94C1-D7223AA34466}" type="presOf" srcId="{6CF4AC1C-0CCD-4671-B393-DAC8816D4A65}" destId="{B6CC8616-8313-4B03-8CDF-0F6246DF46DC}" srcOrd="0" destOrd="0" presId="urn:microsoft.com/office/officeart/2005/8/layout/list1"/>
    <dgm:cxn modelId="{DA03F7FA-B8AA-4D13-B1AD-1009840ECB8E}" srcId="{6CF4AC1C-0CCD-4671-B393-DAC8816D4A65}" destId="{094EAEBB-B88E-4635-8251-B8DA9D91F7DA}" srcOrd="0" destOrd="0" parTransId="{D75E1B33-6FAA-46CB-A61D-CE4CE11A007E}" sibTransId="{3E071A59-E47C-4F90-BCD2-AC6495C62FDC}"/>
    <dgm:cxn modelId="{6A2E46BD-3DD0-478C-9AA0-64E0E5AD790F}" type="presOf" srcId="{2DB7A9B2-6956-4240-91CD-1C2B1D288073}" destId="{88AED28F-4CB8-4C11-8028-8EE2865CF491}" srcOrd="1" destOrd="0" presId="urn:microsoft.com/office/officeart/2005/8/layout/list1"/>
    <dgm:cxn modelId="{57B8E028-D6FD-407B-A030-A4BFBA1F53A1}" type="presOf" srcId="{6CF4AC1C-0CCD-4671-B393-DAC8816D4A65}" destId="{D727A1B2-F8A2-4033-8163-59B64E202220}" srcOrd="1" destOrd="0" presId="urn:microsoft.com/office/officeart/2005/8/layout/list1"/>
    <dgm:cxn modelId="{3AEFED5F-38B1-4D34-9E4C-D96623335A49}" srcId="{6CF4AC1C-0CCD-4671-B393-DAC8816D4A65}" destId="{14797FA1-ADF7-4F27-A7AC-8BC0A359BB6D}" srcOrd="1" destOrd="0" parTransId="{20849199-5242-4EA9-A8CE-8E773ABA8FFC}" sibTransId="{723B5556-71D0-4B55-B51D-BB67F9BC4C30}"/>
    <dgm:cxn modelId="{B7600139-49F6-48D3-BAE0-67D4FB189E59}" srcId="{EF33142A-3E4D-4AF2-9C78-0770AF12784A}" destId="{580834FB-303B-44EA-BDF3-7240638237AF}" srcOrd="1" destOrd="0" parTransId="{81FC4A84-DDF5-49F1-AAB1-A82BDFCAFDEE}" sibTransId="{E0CB2FCC-6B74-4262-99ED-664D9D09F8F5}"/>
    <dgm:cxn modelId="{862FE7C2-4A7B-4B98-A037-AFF90C663DEA}" srcId="{329C40B7-C24A-477A-9B6D-92D0B2AD0677}" destId="{F7FA97EF-CDA1-4776-BB60-20EA1EE25F8C}" srcOrd="1" destOrd="0" parTransId="{9F590E4C-1B71-4FDE-9733-3F7E113FE47D}" sibTransId="{38A0B8B0-4DF1-4E66-BDE2-C8A33F2541CE}"/>
    <dgm:cxn modelId="{A42A0E74-1D63-4196-A209-572E7DDF3910}" srcId="{2DB7A9B2-6956-4240-91CD-1C2B1D288073}" destId="{27F0D7E1-9900-4111-B28A-E5704FBA60CE}" srcOrd="0" destOrd="0" parTransId="{6A1F7824-251A-42A7-8F6B-0C5F5A325940}" sibTransId="{22E344E2-AD19-4456-AC25-4017AA15F11C}"/>
    <dgm:cxn modelId="{C9A97B7A-66EE-4F2C-9A02-CC623BC65E94}" type="presOf" srcId="{CE9EB73B-1832-4032-ACFF-8644B14C9FC8}" destId="{B910FA3B-22B4-4E0C-B39E-0569674C9BE5}" srcOrd="0" destOrd="0" presId="urn:microsoft.com/office/officeart/2005/8/layout/list1"/>
    <dgm:cxn modelId="{7F66F832-3C2F-432D-8A47-6BD562D0E59D}" srcId="{2B47DCC9-46D8-483A-9340-5CB03328B2C5}" destId="{329C40B7-C24A-477A-9B6D-92D0B2AD0677}" srcOrd="0" destOrd="0" parTransId="{5215B0D9-01AE-4259-9721-EF47907C1885}" sibTransId="{40DC7F20-97E6-434D-B0F4-7ED35205E289}"/>
    <dgm:cxn modelId="{A15D2934-62CF-4DB8-8B50-48196209801C}" type="presOf" srcId="{580834FB-303B-44EA-BDF3-7240638237AF}" destId="{B910FA3B-22B4-4E0C-B39E-0569674C9BE5}" srcOrd="0" destOrd="1" presId="urn:microsoft.com/office/officeart/2005/8/layout/list1"/>
    <dgm:cxn modelId="{DCD4EADC-4931-4EF1-A013-1BE26EDEA48C}" type="presOf" srcId="{329C40B7-C24A-477A-9B6D-92D0B2AD0677}" destId="{D9F2600F-D4A7-4758-B26B-E3A7EC0F0D91}" srcOrd="1" destOrd="0" presId="urn:microsoft.com/office/officeart/2005/8/layout/list1"/>
    <dgm:cxn modelId="{0763D8C5-D96C-4F53-81A4-2D1D403808BE}" type="presOf" srcId="{094EAEBB-B88E-4635-8251-B8DA9D91F7DA}" destId="{DC2F7FD5-4480-45A5-A16E-72896D7519EE}" srcOrd="0" destOrd="0" presId="urn:microsoft.com/office/officeart/2005/8/layout/list1"/>
    <dgm:cxn modelId="{E6E649C9-17F6-4E28-955E-31BDF2A2BBA1}" srcId="{2B47DCC9-46D8-483A-9340-5CB03328B2C5}" destId="{6CF4AC1C-0CCD-4671-B393-DAC8816D4A65}" srcOrd="1" destOrd="0" parTransId="{00F6D7A9-774E-4A80-9E3F-5880BD432FAA}" sibTransId="{3D930B60-0141-436E-A395-C46E749100E8}"/>
    <dgm:cxn modelId="{61E7BE34-BD52-4809-9BA7-E54306A6C459}" srcId="{2B47DCC9-46D8-483A-9340-5CB03328B2C5}" destId="{2DB7A9B2-6956-4240-91CD-1C2B1D288073}" srcOrd="3" destOrd="0" parTransId="{7F7200C2-0869-4AE9-BABA-F0A5BA66EAB6}" sibTransId="{13DAFA8E-A418-46C3-B1D0-ED0523BB1D0C}"/>
    <dgm:cxn modelId="{FB3B82B1-480F-435D-B358-19393DEC7AFC}" type="presOf" srcId="{2DB7A9B2-6956-4240-91CD-1C2B1D288073}" destId="{AF8F1E90-D114-40AD-B179-7B57F4F9AA15}" srcOrd="0" destOrd="0" presId="urn:microsoft.com/office/officeart/2005/8/layout/list1"/>
    <dgm:cxn modelId="{A320229A-E1D9-4F5B-ADA1-6B96FF99A1C8}" type="presParOf" srcId="{7C83721F-560A-4D7E-9215-F2FF4B868239}" destId="{71482722-6275-4F41-BE5D-83C4432EF095}" srcOrd="0" destOrd="0" presId="urn:microsoft.com/office/officeart/2005/8/layout/list1"/>
    <dgm:cxn modelId="{B269CA6A-C1A7-4FC9-9F09-FF8B12FBF292}" type="presParOf" srcId="{71482722-6275-4F41-BE5D-83C4432EF095}" destId="{B09FBFFB-5C33-4B03-8098-8748578A22C2}" srcOrd="0" destOrd="0" presId="urn:microsoft.com/office/officeart/2005/8/layout/list1"/>
    <dgm:cxn modelId="{E8F64932-A556-4CC0-8FE8-BA079325CCBF}" type="presParOf" srcId="{71482722-6275-4F41-BE5D-83C4432EF095}" destId="{D9F2600F-D4A7-4758-B26B-E3A7EC0F0D91}" srcOrd="1" destOrd="0" presId="urn:microsoft.com/office/officeart/2005/8/layout/list1"/>
    <dgm:cxn modelId="{370D7FBE-CF3B-4FEA-B969-513830AC4724}" type="presParOf" srcId="{7C83721F-560A-4D7E-9215-F2FF4B868239}" destId="{A9728C30-F8D9-4681-8109-E1647CF3A9CA}" srcOrd="1" destOrd="0" presId="urn:microsoft.com/office/officeart/2005/8/layout/list1"/>
    <dgm:cxn modelId="{96CACA0E-B3EC-48DD-8BB6-E3D48ACE6CAF}" type="presParOf" srcId="{7C83721F-560A-4D7E-9215-F2FF4B868239}" destId="{B66569B2-7371-45C0-B9B8-C764897A7482}" srcOrd="2" destOrd="0" presId="urn:microsoft.com/office/officeart/2005/8/layout/list1"/>
    <dgm:cxn modelId="{10824EB4-5ACF-451E-9EF9-B9F965F0ED58}" type="presParOf" srcId="{7C83721F-560A-4D7E-9215-F2FF4B868239}" destId="{E94BBB22-BD64-45D3-9B22-070E0212B021}" srcOrd="3" destOrd="0" presId="urn:microsoft.com/office/officeart/2005/8/layout/list1"/>
    <dgm:cxn modelId="{78DF195A-57D4-4F95-859A-8E98B4BD5498}" type="presParOf" srcId="{7C83721F-560A-4D7E-9215-F2FF4B868239}" destId="{C32597DB-5AE2-4927-9427-2191D2D02118}" srcOrd="4" destOrd="0" presId="urn:microsoft.com/office/officeart/2005/8/layout/list1"/>
    <dgm:cxn modelId="{3455852D-A56E-4337-9183-EECB9756B9FF}" type="presParOf" srcId="{C32597DB-5AE2-4927-9427-2191D2D02118}" destId="{B6CC8616-8313-4B03-8CDF-0F6246DF46DC}" srcOrd="0" destOrd="0" presId="urn:microsoft.com/office/officeart/2005/8/layout/list1"/>
    <dgm:cxn modelId="{E360F1E1-544C-42D9-BF04-8A7395FB9CA6}" type="presParOf" srcId="{C32597DB-5AE2-4927-9427-2191D2D02118}" destId="{D727A1B2-F8A2-4033-8163-59B64E202220}" srcOrd="1" destOrd="0" presId="urn:microsoft.com/office/officeart/2005/8/layout/list1"/>
    <dgm:cxn modelId="{371FEC10-5A84-4EED-888F-4AE01E045B20}" type="presParOf" srcId="{7C83721F-560A-4D7E-9215-F2FF4B868239}" destId="{7724E035-BD40-49A5-AAA6-25984BB7B06F}" srcOrd="5" destOrd="0" presId="urn:microsoft.com/office/officeart/2005/8/layout/list1"/>
    <dgm:cxn modelId="{857253B8-8BA7-4DE4-BC3E-24252FDE7733}" type="presParOf" srcId="{7C83721F-560A-4D7E-9215-F2FF4B868239}" destId="{DC2F7FD5-4480-45A5-A16E-72896D7519EE}" srcOrd="6" destOrd="0" presId="urn:microsoft.com/office/officeart/2005/8/layout/list1"/>
    <dgm:cxn modelId="{ACCA69CD-254A-4E4E-844B-BB4785A4C616}" type="presParOf" srcId="{7C83721F-560A-4D7E-9215-F2FF4B868239}" destId="{1C84A1E1-69DD-4816-97FB-625288A53588}" srcOrd="7" destOrd="0" presId="urn:microsoft.com/office/officeart/2005/8/layout/list1"/>
    <dgm:cxn modelId="{20779897-5774-4682-B3AD-DD2C85C79AC2}" type="presParOf" srcId="{7C83721F-560A-4D7E-9215-F2FF4B868239}" destId="{A385725D-6E40-400D-BCB1-0F24F6317EE8}" srcOrd="8" destOrd="0" presId="urn:microsoft.com/office/officeart/2005/8/layout/list1"/>
    <dgm:cxn modelId="{9EA6B9FC-3473-4006-8AAF-726751C60E4C}" type="presParOf" srcId="{A385725D-6E40-400D-BCB1-0F24F6317EE8}" destId="{D612698D-E9EC-42F2-B701-3190791EC113}" srcOrd="0" destOrd="0" presId="urn:microsoft.com/office/officeart/2005/8/layout/list1"/>
    <dgm:cxn modelId="{DBFF6C8B-1DC5-4E78-A098-16766238703C}" type="presParOf" srcId="{A385725D-6E40-400D-BCB1-0F24F6317EE8}" destId="{09BB4033-B852-405D-A9A2-5EA48CF1D21F}" srcOrd="1" destOrd="0" presId="urn:microsoft.com/office/officeart/2005/8/layout/list1"/>
    <dgm:cxn modelId="{69D9757C-752E-47BA-A34C-6CA7F26578C2}" type="presParOf" srcId="{7C83721F-560A-4D7E-9215-F2FF4B868239}" destId="{7E40814B-C71F-4ED3-BBC5-B6AAF89895E9}" srcOrd="9" destOrd="0" presId="urn:microsoft.com/office/officeart/2005/8/layout/list1"/>
    <dgm:cxn modelId="{8E84EDE2-212E-4C1C-ADC0-651038827B97}" type="presParOf" srcId="{7C83721F-560A-4D7E-9215-F2FF4B868239}" destId="{B910FA3B-22B4-4E0C-B39E-0569674C9BE5}" srcOrd="10" destOrd="0" presId="urn:microsoft.com/office/officeart/2005/8/layout/list1"/>
    <dgm:cxn modelId="{CAEE8ADA-7BAA-49CB-88B4-4B85D18597EE}" type="presParOf" srcId="{7C83721F-560A-4D7E-9215-F2FF4B868239}" destId="{8BB4BCD2-008B-4324-8A66-CE643303CF47}" srcOrd="11" destOrd="0" presId="urn:microsoft.com/office/officeart/2005/8/layout/list1"/>
    <dgm:cxn modelId="{3346399A-9049-4481-A9F5-85A01B624BBA}" type="presParOf" srcId="{7C83721F-560A-4D7E-9215-F2FF4B868239}" destId="{8EAAE7BF-E0CD-45F5-ADD0-BCBBA170E1DE}" srcOrd="12" destOrd="0" presId="urn:microsoft.com/office/officeart/2005/8/layout/list1"/>
    <dgm:cxn modelId="{08719AA6-6CC9-45BE-9557-560CD82D886C}" type="presParOf" srcId="{8EAAE7BF-E0CD-45F5-ADD0-BCBBA170E1DE}" destId="{AF8F1E90-D114-40AD-B179-7B57F4F9AA15}" srcOrd="0" destOrd="0" presId="urn:microsoft.com/office/officeart/2005/8/layout/list1"/>
    <dgm:cxn modelId="{629CCBB1-0FB6-422B-B6C1-E5234D3ACC8D}" type="presParOf" srcId="{8EAAE7BF-E0CD-45F5-ADD0-BCBBA170E1DE}" destId="{88AED28F-4CB8-4C11-8028-8EE2865CF491}" srcOrd="1" destOrd="0" presId="urn:microsoft.com/office/officeart/2005/8/layout/list1"/>
    <dgm:cxn modelId="{2E30F41A-AB2B-42EB-9294-4E0AE71C9A65}" type="presParOf" srcId="{7C83721F-560A-4D7E-9215-F2FF4B868239}" destId="{F1520A90-20D7-4CF9-A958-C470A065B408}" srcOrd="13" destOrd="0" presId="urn:microsoft.com/office/officeart/2005/8/layout/list1"/>
    <dgm:cxn modelId="{DEA03647-E8BB-438A-82EF-FAC70B333519}" type="presParOf" srcId="{7C83721F-560A-4D7E-9215-F2FF4B868239}" destId="{2FF5A1B1-A1E8-440B-9FF8-B855FCABF322}" srcOrd="14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298FAF-0A80-42B3-99CD-4D9977E9C5CF}" type="doc">
      <dgm:prSet loTypeId="urn:microsoft.com/office/officeart/2005/8/layout/hierarchy3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F1483394-3805-4002-8FBC-E63295235E8C}">
      <dgm:prSet phldrT="[Metin]" custT="1"/>
      <dgm:spPr/>
      <dgm:t>
        <a:bodyPr/>
        <a:lstStyle/>
        <a:p>
          <a:r>
            <a:rPr lang="tr-TR" sz="1400" dirty="0" smtClean="0"/>
            <a:t>Demir Tedavisi</a:t>
          </a:r>
          <a:endParaRPr lang="tr-TR" sz="1400" dirty="0"/>
        </a:p>
      </dgm:t>
    </dgm:pt>
    <dgm:pt modelId="{AD4B5A4A-D833-4DE0-8396-3BEE652CB989}" type="parTrans" cxnId="{3F41A7F0-C3C8-4B41-98B6-B93E0E771C5B}">
      <dgm:prSet/>
      <dgm:spPr/>
      <dgm:t>
        <a:bodyPr/>
        <a:lstStyle/>
        <a:p>
          <a:endParaRPr lang="tr-TR" sz="1400"/>
        </a:p>
      </dgm:t>
    </dgm:pt>
    <dgm:pt modelId="{8FBFD315-294A-49E2-926E-CBBB0B081EA9}" type="sibTrans" cxnId="{3F41A7F0-C3C8-4B41-98B6-B93E0E771C5B}">
      <dgm:prSet/>
      <dgm:spPr/>
      <dgm:t>
        <a:bodyPr/>
        <a:lstStyle/>
        <a:p>
          <a:endParaRPr lang="tr-TR" sz="1400"/>
        </a:p>
      </dgm:t>
    </dgm:pt>
    <dgm:pt modelId="{A68BE906-B7BE-46ED-819E-D093377AA713}">
      <dgm:prSet phldrT="[Metin]" custT="1"/>
      <dgm:spPr/>
      <dgm:t>
        <a:bodyPr/>
        <a:lstStyle/>
        <a:p>
          <a:r>
            <a:rPr lang="tr-TR" sz="1400" dirty="0" smtClean="0"/>
            <a:t>TSAT </a:t>
          </a:r>
          <a:r>
            <a:rPr lang="en-US" sz="1400" dirty="0" smtClean="0"/>
            <a:t>≤</a:t>
          </a:r>
          <a:r>
            <a:rPr lang="tr-TR" sz="1400" dirty="0" smtClean="0"/>
            <a:t>%</a:t>
          </a:r>
          <a:r>
            <a:rPr lang="en-US" sz="1400" dirty="0" smtClean="0"/>
            <a:t>20</a:t>
          </a:r>
          <a:r>
            <a:rPr lang="tr-TR" sz="1400" dirty="0" smtClean="0"/>
            <a:t> </a:t>
          </a:r>
          <a:endParaRPr lang="tr-TR" sz="1400" dirty="0"/>
        </a:p>
      </dgm:t>
    </dgm:pt>
    <dgm:pt modelId="{76E824BD-92B3-4E60-A61A-7C66E7FEEAE3}" type="parTrans" cxnId="{47EC3277-F669-4419-921F-2BAA9CFD2A4A}">
      <dgm:prSet/>
      <dgm:spPr/>
      <dgm:t>
        <a:bodyPr/>
        <a:lstStyle/>
        <a:p>
          <a:endParaRPr lang="tr-TR" sz="1400"/>
        </a:p>
      </dgm:t>
    </dgm:pt>
    <dgm:pt modelId="{6205C484-29BD-460A-A4E7-06FE47F97655}" type="sibTrans" cxnId="{47EC3277-F669-4419-921F-2BAA9CFD2A4A}">
      <dgm:prSet/>
      <dgm:spPr/>
      <dgm:t>
        <a:bodyPr/>
        <a:lstStyle/>
        <a:p>
          <a:endParaRPr lang="tr-TR" sz="1400"/>
        </a:p>
      </dgm:t>
    </dgm:pt>
    <dgm:pt modelId="{BCFE18EC-41C5-4915-8EC9-C8626E7E1272}">
      <dgm:prSet phldrT="[Metin]" custT="1"/>
      <dgm:spPr/>
      <dgm:t>
        <a:bodyPr/>
        <a:lstStyle/>
        <a:p>
          <a:r>
            <a:rPr lang="tr-TR" sz="1400" dirty="0" smtClean="0"/>
            <a:t>Serum ferritin ≤100 </a:t>
          </a:r>
          <a:r>
            <a:rPr lang="tr-TR" sz="1400" dirty="0" err="1" smtClean="0"/>
            <a:t>ng</a:t>
          </a:r>
          <a:r>
            <a:rPr lang="tr-TR" sz="1400" dirty="0" smtClean="0"/>
            <a:t>/ml</a:t>
          </a:r>
          <a:endParaRPr lang="tr-TR" sz="1400" dirty="0"/>
        </a:p>
      </dgm:t>
    </dgm:pt>
    <dgm:pt modelId="{1C90F50B-7C60-43C7-A0E2-D482D0EBE5BF}" type="parTrans" cxnId="{92BBD5F7-897C-4DF6-98D7-E463EE177F3D}">
      <dgm:prSet/>
      <dgm:spPr/>
      <dgm:t>
        <a:bodyPr/>
        <a:lstStyle/>
        <a:p>
          <a:endParaRPr lang="tr-TR" sz="1400"/>
        </a:p>
      </dgm:t>
    </dgm:pt>
    <dgm:pt modelId="{015FA4E0-8FEA-470B-8AB0-A27AA4A638EF}" type="sibTrans" cxnId="{92BBD5F7-897C-4DF6-98D7-E463EE177F3D}">
      <dgm:prSet/>
      <dgm:spPr/>
      <dgm:t>
        <a:bodyPr/>
        <a:lstStyle/>
        <a:p>
          <a:endParaRPr lang="tr-TR" sz="1400"/>
        </a:p>
      </dgm:t>
    </dgm:pt>
    <dgm:pt modelId="{91366EE0-D730-4D0C-873A-5F59F7B7FDFE}">
      <dgm:prSet phldrT="[Metin]" custT="1"/>
      <dgm:spPr/>
      <dgm:t>
        <a:bodyPr/>
        <a:lstStyle/>
        <a:p>
          <a:r>
            <a:rPr lang="tr-TR" sz="1400" dirty="0" smtClean="0"/>
            <a:t>Demir Tedavisi</a:t>
          </a:r>
          <a:endParaRPr lang="tr-TR" sz="1400" dirty="0"/>
        </a:p>
      </dgm:t>
    </dgm:pt>
    <dgm:pt modelId="{A068603E-23DF-4C3D-90E2-F3A773E15C55}" type="parTrans" cxnId="{FF432138-F8E5-472C-9F3D-CFCBD22A3748}">
      <dgm:prSet/>
      <dgm:spPr/>
      <dgm:t>
        <a:bodyPr/>
        <a:lstStyle/>
        <a:p>
          <a:endParaRPr lang="tr-TR" sz="1400"/>
        </a:p>
      </dgm:t>
    </dgm:pt>
    <dgm:pt modelId="{8F06174F-3EE9-4BC8-9BFE-C246B52738A3}" type="sibTrans" cxnId="{FF432138-F8E5-472C-9F3D-CFCBD22A3748}">
      <dgm:prSet/>
      <dgm:spPr/>
      <dgm:t>
        <a:bodyPr/>
        <a:lstStyle/>
        <a:p>
          <a:endParaRPr lang="tr-TR" sz="1400"/>
        </a:p>
      </dgm:t>
    </dgm:pt>
    <dgm:pt modelId="{AAD00EA6-9C81-462A-A270-FB99893416A7}">
      <dgm:prSet phldrT="[Metin]" custT="1"/>
      <dgm:spPr/>
      <dgm:t>
        <a:bodyPr/>
        <a:lstStyle/>
        <a:p>
          <a:r>
            <a:rPr lang="tr-TR" sz="1400" dirty="0" smtClean="0"/>
            <a:t>TSAT %</a:t>
          </a:r>
          <a:r>
            <a:rPr lang="en-US" sz="1400" dirty="0" smtClean="0"/>
            <a:t>20</a:t>
          </a:r>
          <a:r>
            <a:rPr lang="tr-TR" sz="1400" dirty="0" smtClean="0"/>
            <a:t>-30 </a:t>
          </a:r>
          <a:endParaRPr lang="tr-TR" sz="1400" dirty="0"/>
        </a:p>
      </dgm:t>
    </dgm:pt>
    <dgm:pt modelId="{52ECF314-0239-430C-96CA-47961E8A33E0}" type="parTrans" cxnId="{59B817D1-9B22-4850-BC7B-F38C229828C3}">
      <dgm:prSet/>
      <dgm:spPr/>
      <dgm:t>
        <a:bodyPr/>
        <a:lstStyle/>
        <a:p>
          <a:endParaRPr lang="tr-TR" sz="1400"/>
        </a:p>
      </dgm:t>
    </dgm:pt>
    <dgm:pt modelId="{7F1EDFA6-7501-4F93-898C-1D918130993D}" type="sibTrans" cxnId="{59B817D1-9B22-4850-BC7B-F38C229828C3}">
      <dgm:prSet/>
      <dgm:spPr/>
      <dgm:t>
        <a:bodyPr/>
        <a:lstStyle/>
        <a:p>
          <a:endParaRPr lang="tr-TR" sz="1400"/>
        </a:p>
      </dgm:t>
    </dgm:pt>
    <dgm:pt modelId="{A13FF003-2A84-4402-947F-7B9B66686559}">
      <dgm:prSet phldrT="[Metin]" custT="1"/>
      <dgm:spPr/>
      <dgm:t>
        <a:bodyPr/>
        <a:lstStyle/>
        <a:p>
          <a:r>
            <a:rPr lang="tr-TR" sz="1400" dirty="0" smtClean="0"/>
            <a:t>Serum ferritin 100-500 </a:t>
          </a:r>
          <a:r>
            <a:rPr lang="tr-TR" sz="1400" dirty="0" err="1" smtClean="0"/>
            <a:t>ng</a:t>
          </a:r>
          <a:r>
            <a:rPr lang="tr-TR" sz="1400" dirty="0" smtClean="0"/>
            <a:t>/ml</a:t>
          </a:r>
          <a:endParaRPr lang="tr-TR" sz="1400" dirty="0"/>
        </a:p>
      </dgm:t>
    </dgm:pt>
    <dgm:pt modelId="{179DFD1D-EFEF-4542-A7DA-369B11BFB0A2}" type="parTrans" cxnId="{C4CA0163-30FC-4AC0-9E82-85A4A931CDB4}">
      <dgm:prSet/>
      <dgm:spPr/>
      <dgm:t>
        <a:bodyPr/>
        <a:lstStyle/>
        <a:p>
          <a:endParaRPr lang="tr-TR" sz="1400"/>
        </a:p>
      </dgm:t>
    </dgm:pt>
    <dgm:pt modelId="{112217D4-3047-4EBD-B317-51144B260F4E}" type="sibTrans" cxnId="{C4CA0163-30FC-4AC0-9E82-85A4A931CDB4}">
      <dgm:prSet/>
      <dgm:spPr/>
      <dgm:t>
        <a:bodyPr/>
        <a:lstStyle/>
        <a:p>
          <a:endParaRPr lang="tr-TR" sz="1400"/>
        </a:p>
      </dgm:t>
    </dgm:pt>
    <dgm:pt modelId="{BB2CC257-422F-4235-9A26-39905F60C71D}">
      <dgm:prSet phldrT="[Metin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400" dirty="0" smtClean="0"/>
            <a:t>Demire yanıt verme olasılığı düşük </a:t>
          </a:r>
          <a:endParaRPr lang="tr-TR" sz="1400" dirty="0"/>
        </a:p>
      </dgm:t>
    </dgm:pt>
    <dgm:pt modelId="{F63A70F1-402F-4A8C-8C96-260305380307}" type="parTrans" cxnId="{F686E886-5199-4470-B055-A805A0250B30}">
      <dgm:prSet/>
      <dgm:spPr/>
      <dgm:t>
        <a:bodyPr/>
        <a:lstStyle/>
        <a:p>
          <a:endParaRPr lang="tr-TR" sz="1400"/>
        </a:p>
      </dgm:t>
    </dgm:pt>
    <dgm:pt modelId="{F3F263D0-5F17-4972-8AB3-43C5CDD02C78}" type="sibTrans" cxnId="{F686E886-5199-4470-B055-A805A0250B30}">
      <dgm:prSet/>
      <dgm:spPr/>
      <dgm:t>
        <a:bodyPr/>
        <a:lstStyle/>
        <a:p>
          <a:endParaRPr lang="tr-TR" sz="1400"/>
        </a:p>
      </dgm:t>
    </dgm:pt>
    <dgm:pt modelId="{922BB9D1-CCF1-491E-98CD-8E3A5CC689C9}">
      <dgm:prSet phldrT="[Metin]" custT="1"/>
      <dgm:spPr/>
      <dgm:t>
        <a:bodyPr/>
        <a:lstStyle/>
        <a:p>
          <a:r>
            <a:rPr lang="tr-TR" sz="1400" dirty="0" smtClean="0"/>
            <a:t>TSAT &gt;%30 </a:t>
          </a:r>
          <a:endParaRPr lang="tr-TR" sz="1400" dirty="0"/>
        </a:p>
      </dgm:t>
    </dgm:pt>
    <dgm:pt modelId="{59E01D5D-8678-4D77-944E-5458C6D63654}" type="parTrans" cxnId="{E801BE30-28EC-45D9-BA66-07599010BA6C}">
      <dgm:prSet/>
      <dgm:spPr/>
      <dgm:t>
        <a:bodyPr/>
        <a:lstStyle/>
        <a:p>
          <a:endParaRPr lang="tr-TR" sz="1400"/>
        </a:p>
      </dgm:t>
    </dgm:pt>
    <dgm:pt modelId="{D2929116-2822-4E35-B5E7-1546FD6A513F}" type="sibTrans" cxnId="{E801BE30-28EC-45D9-BA66-07599010BA6C}">
      <dgm:prSet/>
      <dgm:spPr/>
      <dgm:t>
        <a:bodyPr/>
        <a:lstStyle/>
        <a:p>
          <a:endParaRPr lang="tr-TR" sz="1400"/>
        </a:p>
      </dgm:t>
    </dgm:pt>
    <dgm:pt modelId="{EBBC09A8-FD88-437B-901B-9554B544D08F}">
      <dgm:prSet phldrT="[Metin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400" dirty="0" smtClean="0"/>
            <a:t>Ferritin düzeyi &gt;500 </a:t>
          </a:r>
          <a:r>
            <a:rPr lang="tr-TR" sz="1400" dirty="0" err="1" smtClean="0"/>
            <a:t>ng</a:t>
          </a:r>
          <a:r>
            <a:rPr lang="tr-TR" sz="1400" dirty="0" smtClean="0"/>
            <a:t>/ml</a:t>
          </a:r>
          <a:endParaRPr lang="tr-TR" sz="1400" dirty="0"/>
        </a:p>
      </dgm:t>
    </dgm:pt>
    <dgm:pt modelId="{9BF08059-F75C-4BA4-97E2-F37B8ED8E799}" type="parTrans" cxnId="{BAEF2972-2D40-4217-B3C0-728B75629F4C}">
      <dgm:prSet/>
      <dgm:spPr/>
      <dgm:t>
        <a:bodyPr/>
        <a:lstStyle/>
        <a:p>
          <a:endParaRPr lang="tr-TR" sz="1400"/>
        </a:p>
      </dgm:t>
    </dgm:pt>
    <dgm:pt modelId="{F61B20AA-B3E2-4B6C-80A3-CABCF43B46B7}" type="sibTrans" cxnId="{BAEF2972-2D40-4217-B3C0-728B75629F4C}">
      <dgm:prSet/>
      <dgm:spPr/>
      <dgm:t>
        <a:bodyPr/>
        <a:lstStyle/>
        <a:p>
          <a:endParaRPr lang="tr-TR" sz="1400"/>
        </a:p>
      </dgm:t>
    </dgm:pt>
    <dgm:pt modelId="{A8120459-4EF7-42B3-B8EC-4B6A45DE70C0}">
      <dgm:prSet custT="1"/>
      <dgm:spPr/>
      <dgm:t>
        <a:bodyPr/>
        <a:lstStyle/>
        <a:p>
          <a:r>
            <a:rPr lang="tr-TR" sz="1400" dirty="0" smtClean="0"/>
            <a:t>Demir </a:t>
          </a:r>
        </a:p>
        <a:p>
          <a:r>
            <a:rPr lang="tr-TR" sz="1400" dirty="0" smtClean="0"/>
            <a:t>verilebilir</a:t>
          </a:r>
        </a:p>
      </dgm:t>
    </dgm:pt>
    <dgm:pt modelId="{2C1921DD-D8B9-4DD9-B8FA-438D2F79514D}" type="parTrans" cxnId="{383AF606-8C66-4EE6-A78A-EEE4BBF47C35}">
      <dgm:prSet/>
      <dgm:spPr/>
      <dgm:t>
        <a:bodyPr/>
        <a:lstStyle/>
        <a:p>
          <a:endParaRPr lang="tr-TR" sz="1400"/>
        </a:p>
      </dgm:t>
    </dgm:pt>
    <dgm:pt modelId="{AD778AF3-EFCC-4710-A02E-98ACB8157852}" type="sibTrans" cxnId="{383AF606-8C66-4EE6-A78A-EEE4BBF47C35}">
      <dgm:prSet/>
      <dgm:spPr/>
      <dgm:t>
        <a:bodyPr/>
        <a:lstStyle/>
        <a:p>
          <a:endParaRPr lang="tr-TR" sz="1400"/>
        </a:p>
      </dgm:t>
    </dgm:pt>
    <dgm:pt modelId="{D5D33478-8822-48A4-94F9-6B747E6AA343}">
      <dgm:prSet custT="1"/>
      <dgm:spPr/>
      <dgm:t>
        <a:bodyPr/>
        <a:lstStyle/>
        <a:p>
          <a:r>
            <a:rPr lang="tr-TR" sz="1400" dirty="0" smtClean="0"/>
            <a:t>TSAT ≤ %20</a:t>
          </a:r>
        </a:p>
        <a:p>
          <a:endParaRPr lang="tr-TR" sz="1400" dirty="0" smtClean="0"/>
        </a:p>
        <a:p>
          <a:r>
            <a:rPr lang="tr-TR" sz="1400" dirty="0" smtClean="0"/>
            <a:t> Ferritin &gt;500 </a:t>
          </a:r>
          <a:r>
            <a:rPr lang="tr-TR" sz="1400" dirty="0" err="1" smtClean="0"/>
            <a:t>ng</a:t>
          </a:r>
          <a:r>
            <a:rPr lang="tr-TR" sz="1400" dirty="0" smtClean="0"/>
            <a:t>/ml</a:t>
          </a:r>
          <a:endParaRPr lang="tr-TR" sz="1400" dirty="0"/>
        </a:p>
      </dgm:t>
    </dgm:pt>
    <dgm:pt modelId="{DB64552A-7463-4386-B0EE-BBB1CE4711EE}" type="parTrans" cxnId="{8CFC5522-FC31-4B04-9B28-CC589CA60B71}">
      <dgm:prSet/>
      <dgm:spPr/>
      <dgm:t>
        <a:bodyPr/>
        <a:lstStyle/>
        <a:p>
          <a:endParaRPr lang="tr-TR" sz="1400"/>
        </a:p>
      </dgm:t>
    </dgm:pt>
    <dgm:pt modelId="{F9B5F4C0-1CB0-42AD-AA0E-A1512E7DCF55}" type="sibTrans" cxnId="{8CFC5522-FC31-4B04-9B28-CC589CA60B71}">
      <dgm:prSet/>
      <dgm:spPr/>
      <dgm:t>
        <a:bodyPr/>
        <a:lstStyle/>
        <a:p>
          <a:endParaRPr lang="tr-TR" sz="1400"/>
        </a:p>
      </dgm:t>
    </dgm:pt>
    <dgm:pt modelId="{94AD3D64-5AF7-4B49-8D09-EF31DF558833}" type="pres">
      <dgm:prSet presAssocID="{24298FAF-0A80-42B3-99CD-4D9977E9C5C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F37D4A29-1880-4F8E-8226-E85A62C76C66}" type="pres">
      <dgm:prSet presAssocID="{F1483394-3805-4002-8FBC-E63295235E8C}" presName="root" presStyleCnt="0"/>
      <dgm:spPr/>
    </dgm:pt>
    <dgm:pt modelId="{3BF053B9-BF79-4FD7-8B03-FBE5EB0452F7}" type="pres">
      <dgm:prSet presAssocID="{F1483394-3805-4002-8FBC-E63295235E8C}" presName="rootComposite" presStyleCnt="0"/>
      <dgm:spPr/>
    </dgm:pt>
    <dgm:pt modelId="{A3CAC2A0-DA37-4666-AEFE-67D715D79BCB}" type="pres">
      <dgm:prSet presAssocID="{F1483394-3805-4002-8FBC-E63295235E8C}" presName="rootText" presStyleLbl="node1" presStyleIdx="0" presStyleCnt="4"/>
      <dgm:spPr/>
      <dgm:t>
        <a:bodyPr/>
        <a:lstStyle/>
        <a:p>
          <a:endParaRPr lang="tr-TR"/>
        </a:p>
      </dgm:t>
    </dgm:pt>
    <dgm:pt modelId="{FCAECD3B-498F-4261-A202-F6417AEF1192}" type="pres">
      <dgm:prSet presAssocID="{F1483394-3805-4002-8FBC-E63295235E8C}" presName="rootConnector" presStyleLbl="node1" presStyleIdx="0" presStyleCnt="4"/>
      <dgm:spPr/>
      <dgm:t>
        <a:bodyPr/>
        <a:lstStyle/>
        <a:p>
          <a:endParaRPr lang="tr-TR"/>
        </a:p>
      </dgm:t>
    </dgm:pt>
    <dgm:pt modelId="{89556CD7-BE47-4EEC-9319-F3E65834126C}" type="pres">
      <dgm:prSet presAssocID="{F1483394-3805-4002-8FBC-E63295235E8C}" presName="childShape" presStyleCnt="0"/>
      <dgm:spPr/>
    </dgm:pt>
    <dgm:pt modelId="{CFA34F28-9F82-44EC-94EC-B5E307980331}" type="pres">
      <dgm:prSet presAssocID="{76E824BD-92B3-4E60-A61A-7C66E7FEEAE3}" presName="Name13" presStyleLbl="parChTrans1D2" presStyleIdx="0" presStyleCnt="7"/>
      <dgm:spPr/>
      <dgm:t>
        <a:bodyPr/>
        <a:lstStyle/>
        <a:p>
          <a:endParaRPr lang="tr-TR"/>
        </a:p>
      </dgm:t>
    </dgm:pt>
    <dgm:pt modelId="{6B182DCC-A679-4222-B88A-91E29D02EBE9}" type="pres">
      <dgm:prSet presAssocID="{A68BE906-B7BE-46ED-819E-D093377AA713}" presName="childText" presStyleLbl="bgAcc1" presStyleIdx="0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4329176-A236-4F3C-8D83-22EFDE7DC4B4}" type="pres">
      <dgm:prSet presAssocID="{1C90F50B-7C60-43C7-A0E2-D482D0EBE5BF}" presName="Name13" presStyleLbl="parChTrans1D2" presStyleIdx="1" presStyleCnt="7"/>
      <dgm:spPr/>
      <dgm:t>
        <a:bodyPr/>
        <a:lstStyle/>
        <a:p>
          <a:endParaRPr lang="tr-TR"/>
        </a:p>
      </dgm:t>
    </dgm:pt>
    <dgm:pt modelId="{F3945A8E-CA09-403C-A91F-F0BB1BED923C}" type="pres">
      <dgm:prSet presAssocID="{BCFE18EC-41C5-4915-8EC9-C8626E7E1272}" presName="childText" presStyleLbl="bgAcc1" presStyleIdx="1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B56AB3B-4E48-48D1-AA7D-4A9F87466D2F}" type="pres">
      <dgm:prSet presAssocID="{91366EE0-D730-4D0C-873A-5F59F7B7FDFE}" presName="root" presStyleCnt="0"/>
      <dgm:spPr/>
    </dgm:pt>
    <dgm:pt modelId="{7E950229-94D5-4C5C-9DD9-9C8A9C5C6182}" type="pres">
      <dgm:prSet presAssocID="{91366EE0-D730-4D0C-873A-5F59F7B7FDFE}" presName="rootComposite" presStyleCnt="0"/>
      <dgm:spPr/>
    </dgm:pt>
    <dgm:pt modelId="{5ACD18EE-A17F-4993-98BA-41411C98FB37}" type="pres">
      <dgm:prSet presAssocID="{91366EE0-D730-4D0C-873A-5F59F7B7FDFE}" presName="rootText" presStyleLbl="node1" presStyleIdx="1" presStyleCnt="4"/>
      <dgm:spPr/>
      <dgm:t>
        <a:bodyPr/>
        <a:lstStyle/>
        <a:p>
          <a:endParaRPr lang="tr-TR"/>
        </a:p>
      </dgm:t>
    </dgm:pt>
    <dgm:pt modelId="{D8F6F622-1368-421E-94D7-5281AB87971F}" type="pres">
      <dgm:prSet presAssocID="{91366EE0-D730-4D0C-873A-5F59F7B7FDFE}" presName="rootConnector" presStyleLbl="node1" presStyleIdx="1" presStyleCnt="4"/>
      <dgm:spPr/>
      <dgm:t>
        <a:bodyPr/>
        <a:lstStyle/>
        <a:p>
          <a:endParaRPr lang="tr-TR"/>
        </a:p>
      </dgm:t>
    </dgm:pt>
    <dgm:pt modelId="{77F35460-B059-488A-804F-828237A258CC}" type="pres">
      <dgm:prSet presAssocID="{91366EE0-D730-4D0C-873A-5F59F7B7FDFE}" presName="childShape" presStyleCnt="0"/>
      <dgm:spPr/>
    </dgm:pt>
    <dgm:pt modelId="{A0199814-01E0-420A-B011-0CAB08E95090}" type="pres">
      <dgm:prSet presAssocID="{52ECF314-0239-430C-96CA-47961E8A33E0}" presName="Name13" presStyleLbl="parChTrans1D2" presStyleIdx="2" presStyleCnt="7"/>
      <dgm:spPr/>
      <dgm:t>
        <a:bodyPr/>
        <a:lstStyle/>
        <a:p>
          <a:endParaRPr lang="tr-TR"/>
        </a:p>
      </dgm:t>
    </dgm:pt>
    <dgm:pt modelId="{BB0CD939-6576-4BFD-A485-2AC10019F74D}" type="pres">
      <dgm:prSet presAssocID="{AAD00EA6-9C81-462A-A270-FB99893416A7}" presName="childText" presStyleLbl="bgAcc1" presStyleIdx="2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9C55F2A-2E57-49AD-8ED7-FF10648C7787}" type="pres">
      <dgm:prSet presAssocID="{179DFD1D-EFEF-4542-A7DA-369B11BFB0A2}" presName="Name13" presStyleLbl="parChTrans1D2" presStyleIdx="3" presStyleCnt="7"/>
      <dgm:spPr/>
      <dgm:t>
        <a:bodyPr/>
        <a:lstStyle/>
        <a:p>
          <a:endParaRPr lang="tr-TR"/>
        </a:p>
      </dgm:t>
    </dgm:pt>
    <dgm:pt modelId="{BC3776F6-F724-4D35-9A01-3F96DD831ABA}" type="pres">
      <dgm:prSet presAssocID="{A13FF003-2A84-4402-947F-7B9B66686559}" presName="childText" presStyleLbl="bgAcc1" presStyleIdx="3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7ABA49D-347D-4CA4-96F9-3039BEA2F4DD}" type="pres">
      <dgm:prSet presAssocID="{BB2CC257-422F-4235-9A26-39905F60C71D}" presName="root" presStyleCnt="0"/>
      <dgm:spPr/>
    </dgm:pt>
    <dgm:pt modelId="{5ACFAD4E-3C24-422C-B0F7-338416017D78}" type="pres">
      <dgm:prSet presAssocID="{BB2CC257-422F-4235-9A26-39905F60C71D}" presName="rootComposite" presStyleCnt="0"/>
      <dgm:spPr/>
    </dgm:pt>
    <dgm:pt modelId="{06ED1959-B7F3-4826-999A-1499D5F4CD91}" type="pres">
      <dgm:prSet presAssocID="{BB2CC257-422F-4235-9A26-39905F60C71D}" presName="rootText" presStyleLbl="node1" presStyleIdx="2" presStyleCnt="4"/>
      <dgm:spPr/>
      <dgm:t>
        <a:bodyPr/>
        <a:lstStyle/>
        <a:p>
          <a:endParaRPr lang="tr-TR"/>
        </a:p>
      </dgm:t>
    </dgm:pt>
    <dgm:pt modelId="{024951BD-C441-4230-A971-7734AA0E42DE}" type="pres">
      <dgm:prSet presAssocID="{BB2CC257-422F-4235-9A26-39905F60C71D}" presName="rootConnector" presStyleLbl="node1" presStyleIdx="2" presStyleCnt="4"/>
      <dgm:spPr/>
      <dgm:t>
        <a:bodyPr/>
        <a:lstStyle/>
        <a:p>
          <a:endParaRPr lang="tr-TR"/>
        </a:p>
      </dgm:t>
    </dgm:pt>
    <dgm:pt modelId="{6970F987-ACD8-43F4-9C47-6C73AFA8843D}" type="pres">
      <dgm:prSet presAssocID="{BB2CC257-422F-4235-9A26-39905F60C71D}" presName="childShape" presStyleCnt="0"/>
      <dgm:spPr/>
    </dgm:pt>
    <dgm:pt modelId="{F4272F31-36D6-407F-A82D-A54683F5DEF3}" type="pres">
      <dgm:prSet presAssocID="{59E01D5D-8678-4D77-944E-5458C6D63654}" presName="Name13" presStyleLbl="parChTrans1D2" presStyleIdx="4" presStyleCnt="7"/>
      <dgm:spPr/>
      <dgm:t>
        <a:bodyPr/>
        <a:lstStyle/>
        <a:p>
          <a:endParaRPr lang="tr-TR"/>
        </a:p>
      </dgm:t>
    </dgm:pt>
    <dgm:pt modelId="{49175EB1-08D8-4D52-AB25-12FB7D1D1421}" type="pres">
      <dgm:prSet presAssocID="{922BB9D1-CCF1-491E-98CD-8E3A5CC689C9}" presName="childText" presStyleLbl="bgAcc1" presStyleIdx="4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1D7920C-F321-4450-BE31-CCCC25EA01F0}" type="pres">
      <dgm:prSet presAssocID="{9BF08059-F75C-4BA4-97E2-F37B8ED8E799}" presName="Name13" presStyleLbl="parChTrans1D2" presStyleIdx="5" presStyleCnt="7"/>
      <dgm:spPr/>
      <dgm:t>
        <a:bodyPr/>
        <a:lstStyle/>
        <a:p>
          <a:endParaRPr lang="tr-TR"/>
        </a:p>
      </dgm:t>
    </dgm:pt>
    <dgm:pt modelId="{A21B8CE5-5EB7-428F-982B-66186D14A04F}" type="pres">
      <dgm:prSet presAssocID="{EBBC09A8-FD88-437B-901B-9554B544D08F}" presName="childText" presStyleLbl="bgAcc1" presStyleIdx="5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444F121-A37D-4A74-AD34-DF9C6043DA9C}" type="pres">
      <dgm:prSet presAssocID="{A8120459-4EF7-42B3-B8EC-4B6A45DE70C0}" presName="root" presStyleCnt="0"/>
      <dgm:spPr/>
    </dgm:pt>
    <dgm:pt modelId="{6F7787E3-5CDB-45C4-95AC-357F53DDD721}" type="pres">
      <dgm:prSet presAssocID="{A8120459-4EF7-42B3-B8EC-4B6A45DE70C0}" presName="rootComposite" presStyleCnt="0"/>
      <dgm:spPr/>
    </dgm:pt>
    <dgm:pt modelId="{F00B6AE2-9565-4485-8350-8531235C9D85}" type="pres">
      <dgm:prSet presAssocID="{A8120459-4EF7-42B3-B8EC-4B6A45DE70C0}" presName="rootText" presStyleLbl="node1" presStyleIdx="3" presStyleCnt="4"/>
      <dgm:spPr/>
      <dgm:t>
        <a:bodyPr/>
        <a:lstStyle/>
        <a:p>
          <a:endParaRPr lang="tr-TR"/>
        </a:p>
      </dgm:t>
    </dgm:pt>
    <dgm:pt modelId="{F5AB7552-2982-4EE1-9380-D2D42F60D461}" type="pres">
      <dgm:prSet presAssocID="{A8120459-4EF7-42B3-B8EC-4B6A45DE70C0}" presName="rootConnector" presStyleLbl="node1" presStyleIdx="3" presStyleCnt="4"/>
      <dgm:spPr/>
      <dgm:t>
        <a:bodyPr/>
        <a:lstStyle/>
        <a:p>
          <a:endParaRPr lang="tr-TR"/>
        </a:p>
      </dgm:t>
    </dgm:pt>
    <dgm:pt modelId="{96627904-F9DA-458B-9168-1D89A404251B}" type="pres">
      <dgm:prSet presAssocID="{A8120459-4EF7-42B3-B8EC-4B6A45DE70C0}" presName="childShape" presStyleCnt="0"/>
      <dgm:spPr/>
    </dgm:pt>
    <dgm:pt modelId="{90E3FD1E-6F9C-4691-B6F1-B2D6038D9FE7}" type="pres">
      <dgm:prSet presAssocID="{DB64552A-7463-4386-B0EE-BBB1CE4711EE}" presName="Name13" presStyleLbl="parChTrans1D2" presStyleIdx="6" presStyleCnt="7"/>
      <dgm:spPr/>
      <dgm:t>
        <a:bodyPr/>
        <a:lstStyle/>
        <a:p>
          <a:endParaRPr lang="tr-TR"/>
        </a:p>
      </dgm:t>
    </dgm:pt>
    <dgm:pt modelId="{0A4B6C48-5862-4747-84E3-FDEF1564525D}" type="pres">
      <dgm:prSet presAssocID="{D5D33478-8822-48A4-94F9-6B747E6AA343}" presName="childText" presStyleLbl="bgAcc1" presStyleIdx="6" presStyleCnt="7" custScaleY="22500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2BBD5F7-897C-4DF6-98D7-E463EE177F3D}" srcId="{F1483394-3805-4002-8FBC-E63295235E8C}" destId="{BCFE18EC-41C5-4915-8EC9-C8626E7E1272}" srcOrd="1" destOrd="0" parTransId="{1C90F50B-7C60-43C7-A0E2-D482D0EBE5BF}" sibTransId="{015FA4E0-8FEA-470B-8AB0-A27AA4A638EF}"/>
    <dgm:cxn modelId="{B5FB6993-7C3E-4172-8892-F044C40A71B1}" type="presOf" srcId="{A13FF003-2A84-4402-947F-7B9B66686559}" destId="{BC3776F6-F724-4D35-9A01-3F96DD831ABA}" srcOrd="0" destOrd="0" presId="urn:microsoft.com/office/officeart/2005/8/layout/hierarchy3"/>
    <dgm:cxn modelId="{9D42211B-EB1D-4398-B118-DAD92B8E0713}" type="presOf" srcId="{A8120459-4EF7-42B3-B8EC-4B6A45DE70C0}" destId="{F5AB7552-2982-4EE1-9380-D2D42F60D461}" srcOrd="1" destOrd="0" presId="urn:microsoft.com/office/officeart/2005/8/layout/hierarchy3"/>
    <dgm:cxn modelId="{3F41A7F0-C3C8-4B41-98B6-B93E0E771C5B}" srcId="{24298FAF-0A80-42B3-99CD-4D9977E9C5CF}" destId="{F1483394-3805-4002-8FBC-E63295235E8C}" srcOrd="0" destOrd="0" parTransId="{AD4B5A4A-D833-4DE0-8396-3BEE652CB989}" sibTransId="{8FBFD315-294A-49E2-926E-CBBB0B081EA9}"/>
    <dgm:cxn modelId="{D13DC9EE-8465-4B04-8EC7-59973232E3F2}" type="presOf" srcId="{A68BE906-B7BE-46ED-819E-D093377AA713}" destId="{6B182DCC-A679-4222-B88A-91E29D02EBE9}" srcOrd="0" destOrd="0" presId="urn:microsoft.com/office/officeart/2005/8/layout/hierarchy3"/>
    <dgm:cxn modelId="{82BF43B0-56E9-48E7-8500-01D0226EC959}" type="presOf" srcId="{AAD00EA6-9C81-462A-A270-FB99893416A7}" destId="{BB0CD939-6576-4BFD-A485-2AC10019F74D}" srcOrd="0" destOrd="0" presId="urn:microsoft.com/office/officeart/2005/8/layout/hierarchy3"/>
    <dgm:cxn modelId="{4CE29500-921C-4624-BDF3-670BF6057C0E}" type="presOf" srcId="{9BF08059-F75C-4BA4-97E2-F37B8ED8E799}" destId="{61D7920C-F321-4450-BE31-CCCC25EA01F0}" srcOrd="0" destOrd="0" presId="urn:microsoft.com/office/officeart/2005/8/layout/hierarchy3"/>
    <dgm:cxn modelId="{51F4FBAB-0E3D-4855-A4CC-D379B60AD962}" type="presOf" srcId="{BCFE18EC-41C5-4915-8EC9-C8626E7E1272}" destId="{F3945A8E-CA09-403C-A91F-F0BB1BED923C}" srcOrd="0" destOrd="0" presId="urn:microsoft.com/office/officeart/2005/8/layout/hierarchy3"/>
    <dgm:cxn modelId="{6D41DC2D-BA3A-4F31-BC82-F2BB88F10773}" type="presOf" srcId="{A8120459-4EF7-42B3-B8EC-4B6A45DE70C0}" destId="{F00B6AE2-9565-4485-8350-8531235C9D85}" srcOrd="0" destOrd="0" presId="urn:microsoft.com/office/officeart/2005/8/layout/hierarchy3"/>
    <dgm:cxn modelId="{59B817D1-9B22-4850-BC7B-F38C229828C3}" srcId="{91366EE0-D730-4D0C-873A-5F59F7B7FDFE}" destId="{AAD00EA6-9C81-462A-A270-FB99893416A7}" srcOrd="0" destOrd="0" parTransId="{52ECF314-0239-430C-96CA-47961E8A33E0}" sibTransId="{7F1EDFA6-7501-4F93-898C-1D918130993D}"/>
    <dgm:cxn modelId="{F686E886-5199-4470-B055-A805A0250B30}" srcId="{24298FAF-0A80-42B3-99CD-4D9977E9C5CF}" destId="{BB2CC257-422F-4235-9A26-39905F60C71D}" srcOrd="2" destOrd="0" parTransId="{F63A70F1-402F-4A8C-8C96-260305380307}" sibTransId="{F3F263D0-5F17-4972-8AB3-43C5CDD02C78}"/>
    <dgm:cxn modelId="{4154F901-24BF-4313-A67E-E13DBB6B4878}" type="presOf" srcId="{EBBC09A8-FD88-437B-901B-9554B544D08F}" destId="{A21B8CE5-5EB7-428F-982B-66186D14A04F}" srcOrd="0" destOrd="0" presId="urn:microsoft.com/office/officeart/2005/8/layout/hierarchy3"/>
    <dgm:cxn modelId="{92810E17-FB5C-4591-95A1-B590AA00B873}" type="presOf" srcId="{BB2CC257-422F-4235-9A26-39905F60C71D}" destId="{024951BD-C441-4230-A971-7734AA0E42DE}" srcOrd="1" destOrd="0" presId="urn:microsoft.com/office/officeart/2005/8/layout/hierarchy3"/>
    <dgm:cxn modelId="{D22761ED-7A6B-4366-A073-708C7CC29137}" type="presOf" srcId="{1C90F50B-7C60-43C7-A0E2-D482D0EBE5BF}" destId="{84329176-A236-4F3C-8D83-22EFDE7DC4B4}" srcOrd="0" destOrd="0" presId="urn:microsoft.com/office/officeart/2005/8/layout/hierarchy3"/>
    <dgm:cxn modelId="{383AF606-8C66-4EE6-A78A-EEE4BBF47C35}" srcId="{24298FAF-0A80-42B3-99CD-4D9977E9C5CF}" destId="{A8120459-4EF7-42B3-B8EC-4B6A45DE70C0}" srcOrd="3" destOrd="0" parTransId="{2C1921DD-D8B9-4DD9-B8FA-438D2F79514D}" sibTransId="{AD778AF3-EFCC-4710-A02E-98ACB8157852}"/>
    <dgm:cxn modelId="{DDDE4A66-233C-4452-9436-517A3BB2598F}" type="presOf" srcId="{922BB9D1-CCF1-491E-98CD-8E3A5CC689C9}" destId="{49175EB1-08D8-4D52-AB25-12FB7D1D1421}" srcOrd="0" destOrd="0" presId="urn:microsoft.com/office/officeart/2005/8/layout/hierarchy3"/>
    <dgm:cxn modelId="{47EC3277-F669-4419-921F-2BAA9CFD2A4A}" srcId="{F1483394-3805-4002-8FBC-E63295235E8C}" destId="{A68BE906-B7BE-46ED-819E-D093377AA713}" srcOrd="0" destOrd="0" parTransId="{76E824BD-92B3-4E60-A61A-7C66E7FEEAE3}" sibTransId="{6205C484-29BD-460A-A4E7-06FE47F97655}"/>
    <dgm:cxn modelId="{2D78E8FE-0EAB-4909-B7AA-8A117F6ECA28}" type="presOf" srcId="{24298FAF-0A80-42B3-99CD-4D9977E9C5CF}" destId="{94AD3D64-5AF7-4B49-8D09-EF31DF558833}" srcOrd="0" destOrd="0" presId="urn:microsoft.com/office/officeart/2005/8/layout/hierarchy3"/>
    <dgm:cxn modelId="{DF30F180-2D29-4BE5-AC27-7977AB2EC038}" type="presOf" srcId="{D5D33478-8822-48A4-94F9-6B747E6AA343}" destId="{0A4B6C48-5862-4747-84E3-FDEF1564525D}" srcOrd="0" destOrd="0" presId="urn:microsoft.com/office/officeart/2005/8/layout/hierarchy3"/>
    <dgm:cxn modelId="{BAEF2972-2D40-4217-B3C0-728B75629F4C}" srcId="{BB2CC257-422F-4235-9A26-39905F60C71D}" destId="{EBBC09A8-FD88-437B-901B-9554B544D08F}" srcOrd="1" destOrd="0" parTransId="{9BF08059-F75C-4BA4-97E2-F37B8ED8E799}" sibTransId="{F61B20AA-B3E2-4B6C-80A3-CABCF43B46B7}"/>
    <dgm:cxn modelId="{45045DF8-0A84-4B69-9078-11EF9F3B25A3}" type="presOf" srcId="{52ECF314-0239-430C-96CA-47961E8A33E0}" destId="{A0199814-01E0-420A-B011-0CAB08E95090}" srcOrd="0" destOrd="0" presId="urn:microsoft.com/office/officeart/2005/8/layout/hierarchy3"/>
    <dgm:cxn modelId="{29AD7F3D-7F94-40B7-8436-00FE4E16CB38}" type="presOf" srcId="{179DFD1D-EFEF-4542-A7DA-369B11BFB0A2}" destId="{69C55F2A-2E57-49AD-8ED7-FF10648C7787}" srcOrd="0" destOrd="0" presId="urn:microsoft.com/office/officeart/2005/8/layout/hierarchy3"/>
    <dgm:cxn modelId="{C2073917-8D59-4381-9DF9-3208BC8569E2}" type="presOf" srcId="{F1483394-3805-4002-8FBC-E63295235E8C}" destId="{FCAECD3B-498F-4261-A202-F6417AEF1192}" srcOrd="1" destOrd="0" presId="urn:microsoft.com/office/officeart/2005/8/layout/hierarchy3"/>
    <dgm:cxn modelId="{8CFC5522-FC31-4B04-9B28-CC589CA60B71}" srcId="{A8120459-4EF7-42B3-B8EC-4B6A45DE70C0}" destId="{D5D33478-8822-48A4-94F9-6B747E6AA343}" srcOrd="0" destOrd="0" parTransId="{DB64552A-7463-4386-B0EE-BBB1CE4711EE}" sibTransId="{F9B5F4C0-1CB0-42AD-AA0E-A1512E7DCF55}"/>
    <dgm:cxn modelId="{94A779CF-A69B-458A-984E-0CF0BA6259E4}" type="presOf" srcId="{76E824BD-92B3-4E60-A61A-7C66E7FEEAE3}" destId="{CFA34F28-9F82-44EC-94EC-B5E307980331}" srcOrd="0" destOrd="0" presId="urn:microsoft.com/office/officeart/2005/8/layout/hierarchy3"/>
    <dgm:cxn modelId="{FF432138-F8E5-472C-9F3D-CFCBD22A3748}" srcId="{24298FAF-0A80-42B3-99CD-4D9977E9C5CF}" destId="{91366EE0-D730-4D0C-873A-5F59F7B7FDFE}" srcOrd="1" destOrd="0" parTransId="{A068603E-23DF-4C3D-90E2-F3A773E15C55}" sibTransId="{8F06174F-3EE9-4BC8-9BFE-C246B52738A3}"/>
    <dgm:cxn modelId="{0144DB25-34F1-43CA-B96E-3D45C2D983CF}" type="presOf" srcId="{DB64552A-7463-4386-B0EE-BBB1CE4711EE}" destId="{90E3FD1E-6F9C-4691-B6F1-B2D6038D9FE7}" srcOrd="0" destOrd="0" presId="urn:microsoft.com/office/officeart/2005/8/layout/hierarchy3"/>
    <dgm:cxn modelId="{CF67130E-9109-44B6-B01A-E826537EABAE}" type="presOf" srcId="{91366EE0-D730-4D0C-873A-5F59F7B7FDFE}" destId="{D8F6F622-1368-421E-94D7-5281AB87971F}" srcOrd="1" destOrd="0" presId="urn:microsoft.com/office/officeart/2005/8/layout/hierarchy3"/>
    <dgm:cxn modelId="{E801BE30-28EC-45D9-BA66-07599010BA6C}" srcId="{BB2CC257-422F-4235-9A26-39905F60C71D}" destId="{922BB9D1-CCF1-491E-98CD-8E3A5CC689C9}" srcOrd="0" destOrd="0" parTransId="{59E01D5D-8678-4D77-944E-5458C6D63654}" sibTransId="{D2929116-2822-4E35-B5E7-1546FD6A513F}"/>
    <dgm:cxn modelId="{2D5529C6-1B87-4ADD-AA1C-47EF4EC74CCA}" type="presOf" srcId="{F1483394-3805-4002-8FBC-E63295235E8C}" destId="{A3CAC2A0-DA37-4666-AEFE-67D715D79BCB}" srcOrd="0" destOrd="0" presId="urn:microsoft.com/office/officeart/2005/8/layout/hierarchy3"/>
    <dgm:cxn modelId="{C4CA0163-30FC-4AC0-9E82-85A4A931CDB4}" srcId="{91366EE0-D730-4D0C-873A-5F59F7B7FDFE}" destId="{A13FF003-2A84-4402-947F-7B9B66686559}" srcOrd="1" destOrd="0" parTransId="{179DFD1D-EFEF-4542-A7DA-369B11BFB0A2}" sibTransId="{112217D4-3047-4EBD-B317-51144B260F4E}"/>
    <dgm:cxn modelId="{219921CE-7952-4F6B-8BA7-EAB96AF5E26F}" type="presOf" srcId="{91366EE0-D730-4D0C-873A-5F59F7B7FDFE}" destId="{5ACD18EE-A17F-4993-98BA-41411C98FB37}" srcOrd="0" destOrd="0" presId="urn:microsoft.com/office/officeart/2005/8/layout/hierarchy3"/>
    <dgm:cxn modelId="{2373E036-D2A6-41B0-A66E-5230F72FC17D}" type="presOf" srcId="{59E01D5D-8678-4D77-944E-5458C6D63654}" destId="{F4272F31-36D6-407F-A82D-A54683F5DEF3}" srcOrd="0" destOrd="0" presId="urn:microsoft.com/office/officeart/2005/8/layout/hierarchy3"/>
    <dgm:cxn modelId="{0E60F3B7-7D22-4DCE-BE91-BBAF38006E1B}" type="presOf" srcId="{BB2CC257-422F-4235-9A26-39905F60C71D}" destId="{06ED1959-B7F3-4826-999A-1499D5F4CD91}" srcOrd="0" destOrd="0" presId="urn:microsoft.com/office/officeart/2005/8/layout/hierarchy3"/>
    <dgm:cxn modelId="{AC91355D-21B1-4D39-A648-D14849C6064C}" type="presParOf" srcId="{94AD3D64-5AF7-4B49-8D09-EF31DF558833}" destId="{F37D4A29-1880-4F8E-8226-E85A62C76C66}" srcOrd="0" destOrd="0" presId="urn:microsoft.com/office/officeart/2005/8/layout/hierarchy3"/>
    <dgm:cxn modelId="{458332B4-52E1-4EEF-BDD8-B0C3B6B27327}" type="presParOf" srcId="{F37D4A29-1880-4F8E-8226-E85A62C76C66}" destId="{3BF053B9-BF79-4FD7-8B03-FBE5EB0452F7}" srcOrd="0" destOrd="0" presId="urn:microsoft.com/office/officeart/2005/8/layout/hierarchy3"/>
    <dgm:cxn modelId="{62E2E897-3A47-4DA4-9B18-C6F9E99A084C}" type="presParOf" srcId="{3BF053B9-BF79-4FD7-8B03-FBE5EB0452F7}" destId="{A3CAC2A0-DA37-4666-AEFE-67D715D79BCB}" srcOrd="0" destOrd="0" presId="urn:microsoft.com/office/officeart/2005/8/layout/hierarchy3"/>
    <dgm:cxn modelId="{FD596ED9-8294-4606-9227-EDEB651F5849}" type="presParOf" srcId="{3BF053B9-BF79-4FD7-8B03-FBE5EB0452F7}" destId="{FCAECD3B-498F-4261-A202-F6417AEF1192}" srcOrd="1" destOrd="0" presId="urn:microsoft.com/office/officeart/2005/8/layout/hierarchy3"/>
    <dgm:cxn modelId="{C0CA776D-9CC0-4043-8433-5B3F2C26D4D1}" type="presParOf" srcId="{F37D4A29-1880-4F8E-8226-E85A62C76C66}" destId="{89556CD7-BE47-4EEC-9319-F3E65834126C}" srcOrd="1" destOrd="0" presId="urn:microsoft.com/office/officeart/2005/8/layout/hierarchy3"/>
    <dgm:cxn modelId="{64FE2930-728D-414F-8288-869721B94872}" type="presParOf" srcId="{89556CD7-BE47-4EEC-9319-F3E65834126C}" destId="{CFA34F28-9F82-44EC-94EC-B5E307980331}" srcOrd="0" destOrd="0" presId="urn:microsoft.com/office/officeart/2005/8/layout/hierarchy3"/>
    <dgm:cxn modelId="{DD060EA6-0238-4DF6-9D4B-7C2ED885E2A5}" type="presParOf" srcId="{89556CD7-BE47-4EEC-9319-F3E65834126C}" destId="{6B182DCC-A679-4222-B88A-91E29D02EBE9}" srcOrd="1" destOrd="0" presId="urn:microsoft.com/office/officeart/2005/8/layout/hierarchy3"/>
    <dgm:cxn modelId="{7384D65B-4E7A-4551-B512-8DD005CA5694}" type="presParOf" srcId="{89556CD7-BE47-4EEC-9319-F3E65834126C}" destId="{84329176-A236-4F3C-8D83-22EFDE7DC4B4}" srcOrd="2" destOrd="0" presId="urn:microsoft.com/office/officeart/2005/8/layout/hierarchy3"/>
    <dgm:cxn modelId="{A1A8CFEF-D559-4AA0-99A0-4295096BBED9}" type="presParOf" srcId="{89556CD7-BE47-4EEC-9319-F3E65834126C}" destId="{F3945A8E-CA09-403C-A91F-F0BB1BED923C}" srcOrd="3" destOrd="0" presId="urn:microsoft.com/office/officeart/2005/8/layout/hierarchy3"/>
    <dgm:cxn modelId="{C3934A6C-77C6-4612-B3E5-C47FDD5359D0}" type="presParOf" srcId="{94AD3D64-5AF7-4B49-8D09-EF31DF558833}" destId="{DB56AB3B-4E48-48D1-AA7D-4A9F87466D2F}" srcOrd="1" destOrd="0" presId="urn:microsoft.com/office/officeart/2005/8/layout/hierarchy3"/>
    <dgm:cxn modelId="{6A9F7FE6-0B32-4095-B292-A7F615AEE41F}" type="presParOf" srcId="{DB56AB3B-4E48-48D1-AA7D-4A9F87466D2F}" destId="{7E950229-94D5-4C5C-9DD9-9C8A9C5C6182}" srcOrd="0" destOrd="0" presId="urn:microsoft.com/office/officeart/2005/8/layout/hierarchy3"/>
    <dgm:cxn modelId="{55A4A09C-2544-4FD3-8438-DF086A8094B0}" type="presParOf" srcId="{7E950229-94D5-4C5C-9DD9-9C8A9C5C6182}" destId="{5ACD18EE-A17F-4993-98BA-41411C98FB37}" srcOrd="0" destOrd="0" presId="urn:microsoft.com/office/officeart/2005/8/layout/hierarchy3"/>
    <dgm:cxn modelId="{C9BF4A3D-944A-4335-A737-B25E05E6C9EA}" type="presParOf" srcId="{7E950229-94D5-4C5C-9DD9-9C8A9C5C6182}" destId="{D8F6F622-1368-421E-94D7-5281AB87971F}" srcOrd="1" destOrd="0" presId="urn:microsoft.com/office/officeart/2005/8/layout/hierarchy3"/>
    <dgm:cxn modelId="{670C4F89-D7DC-40EA-A595-81F69746EC19}" type="presParOf" srcId="{DB56AB3B-4E48-48D1-AA7D-4A9F87466D2F}" destId="{77F35460-B059-488A-804F-828237A258CC}" srcOrd="1" destOrd="0" presId="urn:microsoft.com/office/officeart/2005/8/layout/hierarchy3"/>
    <dgm:cxn modelId="{852A166F-D723-4A29-BB63-102567ED2CD6}" type="presParOf" srcId="{77F35460-B059-488A-804F-828237A258CC}" destId="{A0199814-01E0-420A-B011-0CAB08E95090}" srcOrd="0" destOrd="0" presId="urn:microsoft.com/office/officeart/2005/8/layout/hierarchy3"/>
    <dgm:cxn modelId="{2E528D55-F066-45C7-918C-5420DFDDB2EE}" type="presParOf" srcId="{77F35460-B059-488A-804F-828237A258CC}" destId="{BB0CD939-6576-4BFD-A485-2AC10019F74D}" srcOrd="1" destOrd="0" presId="urn:microsoft.com/office/officeart/2005/8/layout/hierarchy3"/>
    <dgm:cxn modelId="{A97E8C6A-528C-4C2F-80BF-31E2F846AB80}" type="presParOf" srcId="{77F35460-B059-488A-804F-828237A258CC}" destId="{69C55F2A-2E57-49AD-8ED7-FF10648C7787}" srcOrd="2" destOrd="0" presId="urn:microsoft.com/office/officeart/2005/8/layout/hierarchy3"/>
    <dgm:cxn modelId="{51485DDC-A3AC-4445-9D97-14AE65901CF2}" type="presParOf" srcId="{77F35460-B059-488A-804F-828237A258CC}" destId="{BC3776F6-F724-4D35-9A01-3F96DD831ABA}" srcOrd="3" destOrd="0" presId="urn:microsoft.com/office/officeart/2005/8/layout/hierarchy3"/>
    <dgm:cxn modelId="{B408DC65-0B9E-434A-B4CB-AC70A22E1485}" type="presParOf" srcId="{94AD3D64-5AF7-4B49-8D09-EF31DF558833}" destId="{E7ABA49D-347D-4CA4-96F9-3039BEA2F4DD}" srcOrd="2" destOrd="0" presId="urn:microsoft.com/office/officeart/2005/8/layout/hierarchy3"/>
    <dgm:cxn modelId="{EE9F97CE-0407-4AEC-BB4A-D77485B699CE}" type="presParOf" srcId="{E7ABA49D-347D-4CA4-96F9-3039BEA2F4DD}" destId="{5ACFAD4E-3C24-422C-B0F7-338416017D78}" srcOrd="0" destOrd="0" presId="urn:microsoft.com/office/officeart/2005/8/layout/hierarchy3"/>
    <dgm:cxn modelId="{383DC7C3-F4BF-4290-81B7-22E47D90CE39}" type="presParOf" srcId="{5ACFAD4E-3C24-422C-B0F7-338416017D78}" destId="{06ED1959-B7F3-4826-999A-1499D5F4CD91}" srcOrd="0" destOrd="0" presId="urn:microsoft.com/office/officeart/2005/8/layout/hierarchy3"/>
    <dgm:cxn modelId="{C849CA94-E4C3-4771-9421-521543B77B27}" type="presParOf" srcId="{5ACFAD4E-3C24-422C-B0F7-338416017D78}" destId="{024951BD-C441-4230-A971-7734AA0E42DE}" srcOrd="1" destOrd="0" presId="urn:microsoft.com/office/officeart/2005/8/layout/hierarchy3"/>
    <dgm:cxn modelId="{B5ADAAA4-3BAF-4660-95FB-046B1093994A}" type="presParOf" srcId="{E7ABA49D-347D-4CA4-96F9-3039BEA2F4DD}" destId="{6970F987-ACD8-43F4-9C47-6C73AFA8843D}" srcOrd="1" destOrd="0" presId="urn:microsoft.com/office/officeart/2005/8/layout/hierarchy3"/>
    <dgm:cxn modelId="{19DD382B-E5B5-4A73-9CAC-019644513309}" type="presParOf" srcId="{6970F987-ACD8-43F4-9C47-6C73AFA8843D}" destId="{F4272F31-36D6-407F-A82D-A54683F5DEF3}" srcOrd="0" destOrd="0" presId="urn:microsoft.com/office/officeart/2005/8/layout/hierarchy3"/>
    <dgm:cxn modelId="{07FD4C56-A11C-4E1A-B09D-BBC84F870034}" type="presParOf" srcId="{6970F987-ACD8-43F4-9C47-6C73AFA8843D}" destId="{49175EB1-08D8-4D52-AB25-12FB7D1D1421}" srcOrd="1" destOrd="0" presId="urn:microsoft.com/office/officeart/2005/8/layout/hierarchy3"/>
    <dgm:cxn modelId="{B3BCBAE6-3B95-4B64-8135-D406BFFABBEB}" type="presParOf" srcId="{6970F987-ACD8-43F4-9C47-6C73AFA8843D}" destId="{61D7920C-F321-4450-BE31-CCCC25EA01F0}" srcOrd="2" destOrd="0" presId="urn:microsoft.com/office/officeart/2005/8/layout/hierarchy3"/>
    <dgm:cxn modelId="{D6301B0F-F487-432D-A58B-F8BFC8B898A6}" type="presParOf" srcId="{6970F987-ACD8-43F4-9C47-6C73AFA8843D}" destId="{A21B8CE5-5EB7-428F-982B-66186D14A04F}" srcOrd="3" destOrd="0" presId="urn:microsoft.com/office/officeart/2005/8/layout/hierarchy3"/>
    <dgm:cxn modelId="{5AAADAD7-27B3-42EC-B3AC-76BE25666FE5}" type="presParOf" srcId="{94AD3D64-5AF7-4B49-8D09-EF31DF558833}" destId="{3444F121-A37D-4A74-AD34-DF9C6043DA9C}" srcOrd="3" destOrd="0" presId="urn:microsoft.com/office/officeart/2005/8/layout/hierarchy3"/>
    <dgm:cxn modelId="{667D69B0-6E7D-4267-921B-709F514207E1}" type="presParOf" srcId="{3444F121-A37D-4A74-AD34-DF9C6043DA9C}" destId="{6F7787E3-5CDB-45C4-95AC-357F53DDD721}" srcOrd="0" destOrd="0" presId="urn:microsoft.com/office/officeart/2005/8/layout/hierarchy3"/>
    <dgm:cxn modelId="{2774023D-2765-42DC-B3F4-8EA8A1EC09F5}" type="presParOf" srcId="{6F7787E3-5CDB-45C4-95AC-357F53DDD721}" destId="{F00B6AE2-9565-4485-8350-8531235C9D85}" srcOrd="0" destOrd="0" presId="urn:microsoft.com/office/officeart/2005/8/layout/hierarchy3"/>
    <dgm:cxn modelId="{2D4E0F71-730B-44BF-8BDB-1784F7F07D74}" type="presParOf" srcId="{6F7787E3-5CDB-45C4-95AC-357F53DDD721}" destId="{F5AB7552-2982-4EE1-9380-D2D42F60D461}" srcOrd="1" destOrd="0" presId="urn:microsoft.com/office/officeart/2005/8/layout/hierarchy3"/>
    <dgm:cxn modelId="{BD3BE744-C383-4562-A8B5-1AFC4F411930}" type="presParOf" srcId="{3444F121-A37D-4A74-AD34-DF9C6043DA9C}" destId="{96627904-F9DA-458B-9168-1D89A404251B}" srcOrd="1" destOrd="0" presId="urn:microsoft.com/office/officeart/2005/8/layout/hierarchy3"/>
    <dgm:cxn modelId="{D7F0306F-6C7F-4548-91F9-3786F7DC680C}" type="presParOf" srcId="{96627904-F9DA-458B-9168-1D89A404251B}" destId="{90E3FD1E-6F9C-4691-B6F1-B2D6038D9FE7}" srcOrd="0" destOrd="0" presId="urn:microsoft.com/office/officeart/2005/8/layout/hierarchy3"/>
    <dgm:cxn modelId="{339B6474-0B79-4553-8153-DA51E4ED0446}" type="presParOf" srcId="{96627904-F9DA-458B-9168-1D89A404251B}" destId="{0A4B6C48-5862-4747-84E3-FDEF1564525D}" srcOrd="1" destOrd="0" presId="urn:microsoft.com/office/officeart/2005/8/layout/hierarchy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34E717-13FA-42DB-83CB-2B5899D864DB}" type="doc">
      <dgm:prSet loTypeId="urn:microsoft.com/office/officeart/2005/8/layout/hProcess9" loCatId="process" qsTypeId="urn:microsoft.com/office/officeart/2005/8/quickstyle/3d3" qsCatId="3D" csTypeId="urn:microsoft.com/office/officeart/2005/8/colors/colorful2" csCatId="colorful" phldr="1"/>
      <dgm:spPr/>
    </dgm:pt>
    <dgm:pt modelId="{FE13D7A3-F76D-4DE6-BDB4-8689A2527DEB}">
      <dgm:prSet phldrT="[Metin]" custT="1"/>
      <dgm:spPr/>
      <dgm:t>
        <a:bodyPr/>
        <a:lstStyle/>
        <a:p>
          <a:pPr>
            <a:lnSpc>
              <a:spcPct val="90000"/>
            </a:lnSpc>
          </a:pPr>
          <a:r>
            <a:rPr lang="tr-TR" sz="1800" dirty="0" smtClean="0">
              <a:latin typeface="Noto Sans" panose="020B0502040504020204" pitchFamily="34"/>
            </a:rPr>
            <a:t>TSAT &gt; %35</a:t>
          </a:r>
        </a:p>
        <a:p>
          <a:pPr>
            <a:lnSpc>
              <a:spcPct val="100000"/>
            </a:lnSpc>
          </a:pPr>
          <a:r>
            <a:rPr lang="tr-TR" sz="1800" dirty="0" smtClean="0">
              <a:latin typeface="Noto Sans" panose="020B0502040504020204" pitchFamily="34"/>
            </a:rPr>
            <a:t>Ferritin</a:t>
          </a:r>
        </a:p>
        <a:p>
          <a:pPr>
            <a:lnSpc>
              <a:spcPct val="100000"/>
            </a:lnSpc>
          </a:pPr>
          <a:r>
            <a:rPr lang="tr-TR" sz="1800" dirty="0" smtClean="0">
              <a:latin typeface="Noto Sans" panose="020B0502040504020204" pitchFamily="34"/>
            </a:rPr>
            <a:t>&gt;500/800 </a:t>
          </a:r>
          <a:r>
            <a:rPr lang="tr-TR" sz="1800" dirty="0" err="1" smtClean="0">
              <a:latin typeface="Noto Sans" panose="020B0502040504020204" pitchFamily="34"/>
            </a:rPr>
            <a:t>ng</a:t>
          </a:r>
          <a:r>
            <a:rPr lang="tr-TR" sz="1800" dirty="0" smtClean="0">
              <a:latin typeface="Noto Sans" panose="020B0502040504020204" pitchFamily="34"/>
            </a:rPr>
            <a:t>/ml </a:t>
          </a:r>
          <a:endParaRPr lang="tr-TR" sz="1800" dirty="0"/>
        </a:p>
      </dgm:t>
    </dgm:pt>
    <dgm:pt modelId="{02325DA9-513C-4A68-975E-CDA8E0DCCF41}" type="parTrans" cxnId="{0F159620-6CFE-4CF6-8E78-05C962DCC7B3}">
      <dgm:prSet/>
      <dgm:spPr/>
      <dgm:t>
        <a:bodyPr/>
        <a:lstStyle/>
        <a:p>
          <a:endParaRPr lang="tr-TR" sz="1800">
            <a:solidFill>
              <a:schemeClr val="bg1"/>
            </a:solidFill>
          </a:endParaRPr>
        </a:p>
      </dgm:t>
    </dgm:pt>
    <dgm:pt modelId="{13C61916-D4D7-4E44-AA4A-A8E8EC533E10}" type="sibTrans" cxnId="{0F159620-6CFE-4CF6-8E78-05C962DCC7B3}">
      <dgm:prSet/>
      <dgm:spPr/>
      <dgm:t>
        <a:bodyPr/>
        <a:lstStyle/>
        <a:p>
          <a:endParaRPr lang="tr-TR" sz="1800">
            <a:solidFill>
              <a:schemeClr val="bg1"/>
            </a:solidFill>
          </a:endParaRPr>
        </a:p>
      </dgm:t>
    </dgm:pt>
    <dgm:pt modelId="{68D827D3-9AB8-4F50-B9E8-599E926BFA8C}">
      <dgm:prSet phldrT="[Metin]" custT="1"/>
      <dgm:spPr/>
      <dgm:t>
        <a:bodyPr/>
        <a:lstStyle/>
        <a:p>
          <a:pPr>
            <a:lnSpc>
              <a:spcPct val="150000"/>
            </a:lnSpc>
          </a:pPr>
          <a:r>
            <a:rPr lang="tr-TR" sz="1800" dirty="0" smtClean="0">
              <a:latin typeface="Noto Sans" panose="020B0502040504020204" pitchFamily="34"/>
            </a:rPr>
            <a:t>Karaciğer, kalp ve endokrin </a:t>
          </a:r>
          <a:r>
            <a:rPr lang="tr-TR" sz="1800" dirty="0" err="1" smtClean="0">
              <a:latin typeface="Noto Sans" panose="020B0502040504020204" pitchFamily="34"/>
            </a:rPr>
            <a:t>hc</a:t>
          </a:r>
          <a:r>
            <a:rPr lang="tr-TR" sz="1800" dirty="0" smtClean="0">
              <a:latin typeface="Noto Sans" panose="020B0502040504020204" pitchFamily="34"/>
            </a:rPr>
            <a:t> birikimi</a:t>
          </a:r>
          <a:endParaRPr lang="tr-TR" sz="1800" dirty="0"/>
        </a:p>
      </dgm:t>
    </dgm:pt>
    <dgm:pt modelId="{D82F58C0-191F-47C2-A1CC-E9697217E616}" type="parTrans" cxnId="{E7245A7A-65F3-4187-A404-21E99CC16530}">
      <dgm:prSet/>
      <dgm:spPr/>
      <dgm:t>
        <a:bodyPr/>
        <a:lstStyle/>
        <a:p>
          <a:endParaRPr lang="tr-TR" sz="1800">
            <a:solidFill>
              <a:schemeClr val="bg1"/>
            </a:solidFill>
          </a:endParaRPr>
        </a:p>
      </dgm:t>
    </dgm:pt>
    <dgm:pt modelId="{8788428F-2019-40E2-BCD3-A2A51FEF30B0}" type="sibTrans" cxnId="{E7245A7A-65F3-4187-A404-21E99CC16530}">
      <dgm:prSet/>
      <dgm:spPr/>
      <dgm:t>
        <a:bodyPr/>
        <a:lstStyle/>
        <a:p>
          <a:endParaRPr lang="tr-TR" sz="1800">
            <a:solidFill>
              <a:schemeClr val="bg1"/>
            </a:solidFill>
          </a:endParaRPr>
        </a:p>
      </dgm:t>
    </dgm:pt>
    <dgm:pt modelId="{501EC66E-6BEC-40F8-93DD-5685180AA9DF}">
      <dgm:prSet phldrT="[Metin]" custT="1"/>
      <dgm:spPr/>
      <dgm:t>
        <a:bodyPr/>
        <a:lstStyle/>
        <a:p>
          <a:pPr algn="ctr"/>
          <a:r>
            <a:rPr lang="tr-TR" sz="1800" dirty="0" smtClean="0"/>
            <a:t>Aritmi, </a:t>
          </a:r>
          <a:r>
            <a:rPr lang="tr-TR" sz="1800" dirty="0" err="1" smtClean="0"/>
            <a:t>Kc</a:t>
          </a:r>
          <a:r>
            <a:rPr lang="tr-TR" sz="1800" dirty="0" smtClean="0"/>
            <a:t> S, KY, DM, Enfeksiyon, </a:t>
          </a:r>
          <a:r>
            <a:rPr lang="tr-TR" sz="1800" dirty="0" err="1" smtClean="0"/>
            <a:t>Artropati</a:t>
          </a:r>
          <a:r>
            <a:rPr lang="tr-TR" sz="1800" dirty="0" smtClean="0"/>
            <a:t>, </a:t>
          </a:r>
          <a:r>
            <a:rPr lang="tr-TR" sz="1800" dirty="0" err="1" smtClean="0"/>
            <a:t>Oksidatif</a:t>
          </a:r>
          <a:r>
            <a:rPr lang="tr-TR" sz="1800" dirty="0" smtClean="0"/>
            <a:t> stres, </a:t>
          </a:r>
          <a:r>
            <a:rPr lang="tr-TR" sz="1800" dirty="0" err="1" smtClean="0"/>
            <a:t>Gonadal</a:t>
          </a:r>
          <a:r>
            <a:rPr lang="tr-TR" sz="1800" dirty="0" smtClean="0"/>
            <a:t> </a:t>
          </a:r>
          <a:r>
            <a:rPr lang="tr-TR" sz="1800" dirty="0" err="1" smtClean="0"/>
            <a:t>disfonksiyon</a:t>
          </a:r>
          <a:r>
            <a:rPr lang="tr-TR" sz="1800" dirty="0" smtClean="0"/>
            <a:t>, Cilt bulguları</a:t>
          </a:r>
          <a:endParaRPr lang="tr-TR" sz="1800" dirty="0"/>
        </a:p>
      </dgm:t>
    </dgm:pt>
    <dgm:pt modelId="{AED8FBBB-8D17-4683-8E48-66A7C6D41E76}" type="parTrans" cxnId="{EEF86F6F-24A5-4D40-A014-24451020983E}">
      <dgm:prSet/>
      <dgm:spPr/>
      <dgm:t>
        <a:bodyPr/>
        <a:lstStyle/>
        <a:p>
          <a:endParaRPr lang="tr-TR" sz="1800">
            <a:solidFill>
              <a:schemeClr val="bg1"/>
            </a:solidFill>
          </a:endParaRPr>
        </a:p>
      </dgm:t>
    </dgm:pt>
    <dgm:pt modelId="{0BB8A710-2874-454D-8C62-8CB55F219A1B}" type="sibTrans" cxnId="{EEF86F6F-24A5-4D40-A014-24451020983E}">
      <dgm:prSet/>
      <dgm:spPr/>
      <dgm:t>
        <a:bodyPr/>
        <a:lstStyle/>
        <a:p>
          <a:endParaRPr lang="tr-TR" sz="1800">
            <a:solidFill>
              <a:schemeClr val="bg1"/>
            </a:solidFill>
          </a:endParaRPr>
        </a:p>
      </dgm:t>
    </dgm:pt>
    <dgm:pt modelId="{360C4D31-FF1E-4853-A4E7-5AE94787C4A0}" type="pres">
      <dgm:prSet presAssocID="{C034E717-13FA-42DB-83CB-2B5899D864DB}" presName="CompostProcess" presStyleCnt="0">
        <dgm:presLayoutVars>
          <dgm:dir/>
          <dgm:resizeHandles val="exact"/>
        </dgm:presLayoutVars>
      </dgm:prSet>
      <dgm:spPr/>
    </dgm:pt>
    <dgm:pt modelId="{29B22C18-D0DC-4219-BDBA-D18239690872}" type="pres">
      <dgm:prSet presAssocID="{C034E717-13FA-42DB-83CB-2B5899D864DB}" presName="arrow" presStyleLbl="bgShp" presStyleIdx="0" presStyleCnt="1"/>
      <dgm:spPr/>
    </dgm:pt>
    <dgm:pt modelId="{0365539D-63FF-458A-B0BF-69D477CCF90F}" type="pres">
      <dgm:prSet presAssocID="{C034E717-13FA-42DB-83CB-2B5899D864DB}" presName="linearProcess" presStyleCnt="0"/>
      <dgm:spPr/>
    </dgm:pt>
    <dgm:pt modelId="{1E87B88C-15A6-4F05-B348-3FFF06EBAF1C}" type="pres">
      <dgm:prSet presAssocID="{FE13D7A3-F76D-4DE6-BDB4-8689A2527DEB}" presName="textNode" presStyleLbl="node1" presStyleIdx="0" presStyleCnt="3" custScaleX="4407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0CEDD0F-8DA0-4605-945F-A1877DD07F48}" type="pres">
      <dgm:prSet presAssocID="{13C61916-D4D7-4E44-AA4A-A8E8EC533E10}" presName="sibTrans" presStyleCnt="0"/>
      <dgm:spPr/>
    </dgm:pt>
    <dgm:pt modelId="{8248566B-D18F-47F1-9080-BEB6F36EDD5F}" type="pres">
      <dgm:prSet presAssocID="{68D827D3-9AB8-4F50-B9E8-599E926BFA8C}" presName="textNode" presStyleLbl="node1" presStyleIdx="1" presStyleCnt="3" custScaleX="6515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A4FBD52-CF38-4723-A124-FF1F90D6E146}" type="pres">
      <dgm:prSet presAssocID="{8788428F-2019-40E2-BCD3-A2A51FEF30B0}" presName="sibTrans" presStyleCnt="0"/>
      <dgm:spPr/>
    </dgm:pt>
    <dgm:pt modelId="{75114A08-38D7-495D-877B-AE909BFA8068}" type="pres">
      <dgm:prSet presAssocID="{501EC66E-6BEC-40F8-93DD-5685180AA9DF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37E6E8F-A661-4063-83F5-06C8BFE8C62C}" type="presOf" srcId="{68D827D3-9AB8-4F50-B9E8-599E926BFA8C}" destId="{8248566B-D18F-47F1-9080-BEB6F36EDD5F}" srcOrd="0" destOrd="0" presId="urn:microsoft.com/office/officeart/2005/8/layout/hProcess9"/>
    <dgm:cxn modelId="{92AC6DC0-F038-47BD-AD93-40399E400516}" type="presOf" srcId="{FE13D7A3-F76D-4DE6-BDB4-8689A2527DEB}" destId="{1E87B88C-15A6-4F05-B348-3FFF06EBAF1C}" srcOrd="0" destOrd="0" presId="urn:microsoft.com/office/officeart/2005/8/layout/hProcess9"/>
    <dgm:cxn modelId="{E7245A7A-65F3-4187-A404-21E99CC16530}" srcId="{C034E717-13FA-42DB-83CB-2B5899D864DB}" destId="{68D827D3-9AB8-4F50-B9E8-599E926BFA8C}" srcOrd="1" destOrd="0" parTransId="{D82F58C0-191F-47C2-A1CC-E9697217E616}" sibTransId="{8788428F-2019-40E2-BCD3-A2A51FEF30B0}"/>
    <dgm:cxn modelId="{8EDC830C-A17E-47E0-996B-3E72BC10B5D3}" type="presOf" srcId="{C034E717-13FA-42DB-83CB-2B5899D864DB}" destId="{360C4D31-FF1E-4853-A4E7-5AE94787C4A0}" srcOrd="0" destOrd="0" presId="urn:microsoft.com/office/officeart/2005/8/layout/hProcess9"/>
    <dgm:cxn modelId="{C330EDCB-B366-4F97-A934-C1099F20A8B8}" type="presOf" srcId="{501EC66E-6BEC-40F8-93DD-5685180AA9DF}" destId="{75114A08-38D7-495D-877B-AE909BFA8068}" srcOrd="0" destOrd="0" presId="urn:microsoft.com/office/officeart/2005/8/layout/hProcess9"/>
    <dgm:cxn modelId="{EEF86F6F-24A5-4D40-A014-24451020983E}" srcId="{C034E717-13FA-42DB-83CB-2B5899D864DB}" destId="{501EC66E-6BEC-40F8-93DD-5685180AA9DF}" srcOrd="2" destOrd="0" parTransId="{AED8FBBB-8D17-4683-8E48-66A7C6D41E76}" sibTransId="{0BB8A710-2874-454D-8C62-8CB55F219A1B}"/>
    <dgm:cxn modelId="{0F159620-6CFE-4CF6-8E78-05C962DCC7B3}" srcId="{C034E717-13FA-42DB-83CB-2B5899D864DB}" destId="{FE13D7A3-F76D-4DE6-BDB4-8689A2527DEB}" srcOrd="0" destOrd="0" parTransId="{02325DA9-513C-4A68-975E-CDA8E0DCCF41}" sibTransId="{13C61916-D4D7-4E44-AA4A-A8E8EC533E10}"/>
    <dgm:cxn modelId="{27FD2CFA-266E-47AD-976D-6581A8561630}" type="presParOf" srcId="{360C4D31-FF1E-4853-A4E7-5AE94787C4A0}" destId="{29B22C18-D0DC-4219-BDBA-D18239690872}" srcOrd="0" destOrd="0" presId="urn:microsoft.com/office/officeart/2005/8/layout/hProcess9"/>
    <dgm:cxn modelId="{A9E46E4C-C160-473D-9A1A-8569AF92B22D}" type="presParOf" srcId="{360C4D31-FF1E-4853-A4E7-5AE94787C4A0}" destId="{0365539D-63FF-458A-B0BF-69D477CCF90F}" srcOrd="1" destOrd="0" presId="urn:microsoft.com/office/officeart/2005/8/layout/hProcess9"/>
    <dgm:cxn modelId="{D8CEBE08-89FB-4F56-BCBB-53E56F523825}" type="presParOf" srcId="{0365539D-63FF-458A-B0BF-69D477CCF90F}" destId="{1E87B88C-15A6-4F05-B348-3FFF06EBAF1C}" srcOrd="0" destOrd="0" presId="urn:microsoft.com/office/officeart/2005/8/layout/hProcess9"/>
    <dgm:cxn modelId="{EDD7869A-A0DB-4A14-B546-C7874481C35B}" type="presParOf" srcId="{0365539D-63FF-458A-B0BF-69D477CCF90F}" destId="{B0CEDD0F-8DA0-4605-945F-A1877DD07F48}" srcOrd="1" destOrd="0" presId="urn:microsoft.com/office/officeart/2005/8/layout/hProcess9"/>
    <dgm:cxn modelId="{F1E5112D-2A86-4FE5-88CA-9D3306517991}" type="presParOf" srcId="{0365539D-63FF-458A-B0BF-69D477CCF90F}" destId="{8248566B-D18F-47F1-9080-BEB6F36EDD5F}" srcOrd="2" destOrd="0" presId="urn:microsoft.com/office/officeart/2005/8/layout/hProcess9"/>
    <dgm:cxn modelId="{F81A68C5-6468-46C4-9799-BB3DBBB0BB64}" type="presParOf" srcId="{0365539D-63FF-458A-B0BF-69D477CCF90F}" destId="{5A4FBD52-CF38-4723-A124-FF1F90D6E146}" srcOrd="3" destOrd="0" presId="urn:microsoft.com/office/officeart/2005/8/layout/hProcess9"/>
    <dgm:cxn modelId="{DBC8FE8F-2998-4FA9-A67A-EE49268F46E5}" type="presParOf" srcId="{0365539D-63FF-458A-B0BF-69D477CCF90F}" destId="{75114A08-38D7-495D-877B-AE909BFA8068}" srcOrd="4" destOrd="0" presId="urn:microsoft.com/office/officeart/2005/8/layout/hProcess9"/>
  </dgm:cxnLst>
  <dgm:bg/>
  <dgm:whole>
    <a:ln>
      <a:solidFill>
        <a:schemeClr val="accent3">
          <a:lumMod val="60000"/>
          <a:lumOff val="40000"/>
        </a:schemeClr>
      </a:solidFill>
    </a:ln>
  </dgm:whole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FC6FA4-B7C2-4939-9111-64B3B9396ED8}" type="doc">
      <dgm:prSet loTypeId="urn:microsoft.com/office/officeart/2005/8/layout/bList2#1" loCatId="list" qsTypeId="urn:microsoft.com/office/officeart/2005/8/quickstyle/3d2" qsCatId="3D" csTypeId="urn:microsoft.com/office/officeart/2005/8/colors/colorful1#2" csCatId="colorful" phldr="1"/>
      <dgm:spPr/>
    </dgm:pt>
    <dgm:pt modelId="{5088728B-2B6E-48F4-A155-F5F48C040B91}">
      <dgm:prSet phldrT="[Metin]" custT="1"/>
      <dgm:spPr/>
      <dgm:t>
        <a:bodyPr/>
        <a:lstStyle/>
        <a:p>
          <a:r>
            <a:rPr lang="tr-TR" sz="1400" dirty="0" err="1" smtClean="0"/>
            <a:t>Atipik</a:t>
          </a:r>
          <a:r>
            <a:rPr lang="tr-TR" sz="1400" dirty="0" smtClean="0"/>
            <a:t> semptomlar</a:t>
          </a:r>
          <a:endParaRPr lang="tr-TR" sz="1400" dirty="0"/>
        </a:p>
      </dgm:t>
    </dgm:pt>
    <dgm:pt modelId="{D2C28140-91F3-460C-AFA3-A484E2550486}" type="parTrans" cxnId="{47AEE4D9-96A9-481D-B870-E89750586A78}">
      <dgm:prSet/>
      <dgm:spPr/>
      <dgm:t>
        <a:bodyPr/>
        <a:lstStyle/>
        <a:p>
          <a:endParaRPr lang="tr-TR" sz="1400"/>
        </a:p>
      </dgm:t>
    </dgm:pt>
    <dgm:pt modelId="{93A3635E-4D65-4137-8798-FDFF1AE8AD38}" type="sibTrans" cxnId="{47AEE4D9-96A9-481D-B870-E89750586A78}">
      <dgm:prSet/>
      <dgm:spPr/>
      <dgm:t>
        <a:bodyPr/>
        <a:lstStyle/>
        <a:p>
          <a:endParaRPr lang="tr-TR" sz="1400"/>
        </a:p>
      </dgm:t>
    </dgm:pt>
    <dgm:pt modelId="{CFFFF2AB-2B34-4CEC-A43C-30629CEFCD78}">
      <dgm:prSet phldrT="[Metin]" custT="1"/>
      <dgm:spPr/>
      <dgm:t>
        <a:bodyPr/>
        <a:lstStyle/>
        <a:p>
          <a:r>
            <a:rPr lang="tr-TR" sz="1400" dirty="0" smtClean="0"/>
            <a:t>Hafif reaksiyon</a:t>
          </a:r>
          <a:endParaRPr lang="tr-TR" sz="1400" dirty="0"/>
        </a:p>
      </dgm:t>
    </dgm:pt>
    <dgm:pt modelId="{785A6A48-C1EF-4DC9-A915-70EE4A7E9D48}" type="parTrans" cxnId="{61D5C71F-3195-4E2D-BDB1-05F3F72DAFE3}">
      <dgm:prSet/>
      <dgm:spPr/>
      <dgm:t>
        <a:bodyPr/>
        <a:lstStyle/>
        <a:p>
          <a:endParaRPr lang="tr-TR" sz="1400"/>
        </a:p>
      </dgm:t>
    </dgm:pt>
    <dgm:pt modelId="{B987845E-D13C-4CF4-8368-F2C71B875DC4}" type="sibTrans" cxnId="{61D5C71F-3195-4E2D-BDB1-05F3F72DAFE3}">
      <dgm:prSet/>
      <dgm:spPr/>
      <dgm:t>
        <a:bodyPr/>
        <a:lstStyle/>
        <a:p>
          <a:endParaRPr lang="tr-TR" sz="1400"/>
        </a:p>
      </dgm:t>
    </dgm:pt>
    <dgm:pt modelId="{8D5EB3D9-2949-4617-9945-42948F6AA2CE}">
      <dgm:prSet phldrT="[Metin]" custT="1"/>
      <dgm:spPr/>
      <dgm:t>
        <a:bodyPr/>
        <a:lstStyle/>
        <a:p>
          <a:r>
            <a:rPr lang="tr-TR" sz="1400" smtClean="0"/>
            <a:t>Şiddetli reaksiyon</a:t>
          </a:r>
          <a:endParaRPr lang="tr-TR" sz="1400" dirty="0"/>
        </a:p>
      </dgm:t>
    </dgm:pt>
    <dgm:pt modelId="{032989CF-B728-433C-BCE3-D04AD45CB07D}" type="parTrans" cxnId="{24AD7BE6-A7F5-4208-BE9D-BCFCDC68AD96}">
      <dgm:prSet/>
      <dgm:spPr/>
      <dgm:t>
        <a:bodyPr/>
        <a:lstStyle/>
        <a:p>
          <a:endParaRPr lang="tr-TR" sz="1400"/>
        </a:p>
      </dgm:t>
    </dgm:pt>
    <dgm:pt modelId="{86F90703-F01C-4E62-86FB-A965E00A7113}" type="sibTrans" cxnId="{24AD7BE6-A7F5-4208-BE9D-BCFCDC68AD96}">
      <dgm:prSet/>
      <dgm:spPr/>
      <dgm:t>
        <a:bodyPr/>
        <a:lstStyle/>
        <a:p>
          <a:endParaRPr lang="tr-TR" sz="1400"/>
        </a:p>
      </dgm:t>
    </dgm:pt>
    <dgm:pt modelId="{06DF5B41-065F-458E-8905-DF51AB0487B5}">
      <dgm:prSet custT="1"/>
      <dgm:spPr/>
      <dgm:t>
        <a:bodyPr/>
        <a:lstStyle/>
        <a:p>
          <a:r>
            <a:rPr lang="tr-TR" sz="1200" dirty="0" smtClean="0"/>
            <a:t>Göğüste sıkışma, baş dönmesi, mide bulantısı, kaşıntı,         </a:t>
          </a:r>
          <a:r>
            <a:rPr lang="tr-TR" sz="1200" dirty="0" err="1" smtClean="0"/>
            <a:t>asemptomatik</a:t>
          </a:r>
          <a:r>
            <a:rPr lang="tr-TR" sz="1200" dirty="0" smtClean="0"/>
            <a:t> hipotansiyon</a:t>
          </a:r>
          <a:endParaRPr lang="tr-TR" sz="1200" dirty="0"/>
        </a:p>
      </dgm:t>
    </dgm:pt>
    <dgm:pt modelId="{5936AE3C-5796-4994-AFC9-39E08BD07085}" type="parTrans" cxnId="{4CD8D774-7AA4-425D-8D6A-9B82F61CF90C}">
      <dgm:prSet/>
      <dgm:spPr/>
      <dgm:t>
        <a:bodyPr/>
        <a:lstStyle/>
        <a:p>
          <a:endParaRPr lang="tr-TR" sz="1400"/>
        </a:p>
      </dgm:t>
    </dgm:pt>
    <dgm:pt modelId="{0B84E370-081F-4954-8CA7-3847D9726A02}" type="sibTrans" cxnId="{4CD8D774-7AA4-425D-8D6A-9B82F61CF90C}">
      <dgm:prSet/>
      <dgm:spPr/>
      <dgm:t>
        <a:bodyPr/>
        <a:lstStyle/>
        <a:p>
          <a:endParaRPr lang="tr-TR" sz="1400"/>
        </a:p>
      </dgm:t>
    </dgm:pt>
    <dgm:pt modelId="{BA04138C-6F9F-460F-B3CC-B54A8DA90451}">
      <dgm:prSet custT="1"/>
      <dgm:spPr/>
      <dgm:t>
        <a:bodyPr/>
        <a:lstStyle/>
        <a:p>
          <a:r>
            <a:rPr lang="tr-TR" sz="1400" dirty="0" err="1" smtClean="0"/>
            <a:t>Atipik</a:t>
          </a:r>
          <a:r>
            <a:rPr lang="tr-TR" sz="1400" dirty="0" smtClean="0"/>
            <a:t> semptomlarla beraber ürtiker</a:t>
          </a:r>
          <a:endParaRPr lang="tr-TR" sz="1400" dirty="0"/>
        </a:p>
      </dgm:t>
    </dgm:pt>
    <dgm:pt modelId="{42F2552E-DAF1-44A3-8BB9-94877CF39783}" type="parTrans" cxnId="{F6CBB383-0178-44BC-9E46-412161014C46}">
      <dgm:prSet/>
      <dgm:spPr/>
      <dgm:t>
        <a:bodyPr/>
        <a:lstStyle/>
        <a:p>
          <a:endParaRPr lang="tr-TR" sz="1400"/>
        </a:p>
      </dgm:t>
    </dgm:pt>
    <dgm:pt modelId="{231323CC-17DB-45C0-A46B-8E1FDC0081A4}" type="sibTrans" cxnId="{F6CBB383-0178-44BC-9E46-412161014C46}">
      <dgm:prSet/>
      <dgm:spPr/>
      <dgm:t>
        <a:bodyPr/>
        <a:lstStyle/>
        <a:p>
          <a:endParaRPr lang="tr-TR" sz="1400"/>
        </a:p>
      </dgm:t>
    </dgm:pt>
    <dgm:pt modelId="{6F25FE47-F518-4F32-A1A6-E1237893C59A}">
      <dgm:prSet custT="1"/>
      <dgm:spPr/>
      <dgm:t>
        <a:bodyPr/>
        <a:lstStyle/>
        <a:p>
          <a:r>
            <a:rPr lang="tr-TR" sz="1400" dirty="0" smtClean="0"/>
            <a:t>Şiddetli göğüs ağrısı, öksürük,     </a:t>
          </a:r>
          <a:r>
            <a:rPr lang="tr-TR" sz="1400" dirty="0" smtClean="0"/>
            <a:t>mide bulantısı </a:t>
          </a:r>
          <a:r>
            <a:rPr lang="tr-TR" sz="1400" dirty="0" smtClean="0"/>
            <a:t>taşikardi, </a:t>
          </a:r>
          <a:r>
            <a:rPr lang="tr-TR" sz="1400" dirty="0" smtClean="0"/>
            <a:t>              hipotansiyon</a:t>
          </a:r>
          <a:endParaRPr lang="tr-TR" sz="1400" dirty="0"/>
        </a:p>
      </dgm:t>
    </dgm:pt>
    <dgm:pt modelId="{6983E8F2-5DE0-48EE-82AD-56A36DE7AD45}" type="parTrans" cxnId="{ADE671CF-860C-4E69-A936-F2D5DAD8652C}">
      <dgm:prSet/>
      <dgm:spPr/>
      <dgm:t>
        <a:bodyPr/>
        <a:lstStyle/>
        <a:p>
          <a:endParaRPr lang="tr-TR" sz="1400"/>
        </a:p>
      </dgm:t>
    </dgm:pt>
    <dgm:pt modelId="{BFF2F310-1F6F-4C0A-9C81-11A3C19BEC30}" type="sibTrans" cxnId="{ADE671CF-860C-4E69-A936-F2D5DAD8652C}">
      <dgm:prSet/>
      <dgm:spPr/>
      <dgm:t>
        <a:bodyPr/>
        <a:lstStyle/>
        <a:p>
          <a:endParaRPr lang="tr-TR" sz="1400"/>
        </a:p>
      </dgm:t>
    </dgm:pt>
    <dgm:pt modelId="{AEDF8CFF-814D-499A-99E2-6A24948E5FCE}">
      <dgm:prSet phldrT="[Metin]" custT="1"/>
      <dgm:spPr/>
      <dgm:t>
        <a:bodyPr/>
        <a:lstStyle/>
        <a:p>
          <a:r>
            <a:rPr lang="tr-TR" sz="1400" dirty="0" err="1" smtClean="0"/>
            <a:t>Anaflaksi</a:t>
          </a:r>
          <a:r>
            <a:rPr lang="tr-TR" sz="1400" dirty="0" smtClean="0"/>
            <a:t>?</a:t>
          </a:r>
          <a:endParaRPr lang="tr-TR" sz="1400" dirty="0"/>
        </a:p>
      </dgm:t>
    </dgm:pt>
    <dgm:pt modelId="{77BE2B78-7298-4E23-9FB5-9D30227B7A6B}" type="parTrans" cxnId="{1160550E-0882-4148-B6B8-86B24B7F6B0F}">
      <dgm:prSet/>
      <dgm:spPr/>
      <dgm:t>
        <a:bodyPr/>
        <a:lstStyle/>
        <a:p>
          <a:endParaRPr lang="tr-TR" sz="1400"/>
        </a:p>
      </dgm:t>
    </dgm:pt>
    <dgm:pt modelId="{67EBF104-74A1-49AC-8C37-BB7C9B56FE34}" type="sibTrans" cxnId="{1160550E-0882-4148-B6B8-86B24B7F6B0F}">
      <dgm:prSet/>
      <dgm:spPr/>
      <dgm:t>
        <a:bodyPr/>
        <a:lstStyle/>
        <a:p>
          <a:endParaRPr lang="tr-TR" sz="1400"/>
        </a:p>
      </dgm:t>
    </dgm:pt>
    <dgm:pt modelId="{4D3FFDF2-98D0-4835-AE36-CB09E4968970}">
      <dgm:prSet custT="1"/>
      <dgm:spPr/>
      <dgm:t>
        <a:bodyPr/>
        <a:lstStyle/>
        <a:p>
          <a:r>
            <a:rPr lang="tr-TR" sz="1400" dirty="0" smtClean="0"/>
            <a:t>Ani başlangıçlı:
</a:t>
          </a:r>
          <a:r>
            <a:rPr lang="tr-TR" sz="1400" dirty="0" smtClean="0"/>
            <a:t>Hırıltılı solunum </a:t>
          </a:r>
          <a:r>
            <a:rPr lang="tr-TR" sz="1400" dirty="0" err="1" smtClean="0"/>
            <a:t>stridor</a:t>
          </a:r>
          <a:r>
            <a:rPr lang="tr-TR" sz="1400" dirty="0" smtClean="0"/>
            <a:t>, </a:t>
          </a:r>
          <a:r>
            <a:rPr lang="tr-TR" sz="1400" dirty="0" err="1" smtClean="0"/>
            <a:t>siyanoz</a:t>
          </a:r>
          <a:r>
            <a:rPr lang="tr-TR" sz="1400" dirty="0" smtClean="0"/>
            <a:t>, </a:t>
          </a:r>
          <a:r>
            <a:rPr lang="tr-TR" sz="1400" dirty="0" smtClean="0"/>
            <a:t>    hipotansiyon</a:t>
          </a:r>
          <a:r>
            <a:rPr lang="tr-TR" sz="1400" dirty="0" smtClean="0"/>
            <a:t>, </a:t>
          </a:r>
          <a:r>
            <a:rPr lang="tr-TR" sz="1400" dirty="0" smtClean="0"/>
            <a:t>         taşikardi</a:t>
          </a:r>
          <a:endParaRPr lang="tr-TR" sz="1400" dirty="0"/>
        </a:p>
      </dgm:t>
    </dgm:pt>
    <dgm:pt modelId="{E828C43D-A003-4335-9296-5521EC861C66}" type="parTrans" cxnId="{9032608C-1BF6-46B9-81C9-B0524ACDBF16}">
      <dgm:prSet/>
      <dgm:spPr/>
      <dgm:t>
        <a:bodyPr/>
        <a:lstStyle/>
        <a:p>
          <a:endParaRPr lang="tr-TR" sz="1400"/>
        </a:p>
      </dgm:t>
    </dgm:pt>
    <dgm:pt modelId="{07859A79-1EE8-418D-863E-2A6AEEC30276}" type="sibTrans" cxnId="{9032608C-1BF6-46B9-81C9-B0524ACDBF16}">
      <dgm:prSet/>
      <dgm:spPr/>
      <dgm:t>
        <a:bodyPr/>
        <a:lstStyle/>
        <a:p>
          <a:endParaRPr lang="tr-TR" sz="1400"/>
        </a:p>
      </dgm:t>
    </dgm:pt>
    <dgm:pt modelId="{DD0470B9-A38C-4AB8-9D00-0CFF048EC92C}" type="pres">
      <dgm:prSet presAssocID="{69FC6FA4-B7C2-4939-9111-64B3B9396ED8}" presName="diagram" presStyleCnt="0">
        <dgm:presLayoutVars>
          <dgm:dir/>
          <dgm:animLvl val="lvl"/>
          <dgm:resizeHandles val="exact"/>
        </dgm:presLayoutVars>
      </dgm:prSet>
      <dgm:spPr/>
    </dgm:pt>
    <dgm:pt modelId="{00AC01E2-AE37-41BA-80DD-CA8E6CB88ED7}" type="pres">
      <dgm:prSet presAssocID="{5088728B-2B6E-48F4-A155-F5F48C040B91}" presName="compNode" presStyleCnt="0"/>
      <dgm:spPr/>
    </dgm:pt>
    <dgm:pt modelId="{7EFEC378-FBF0-48E4-AE60-E20490CFAC04}" type="pres">
      <dgm:prSet presAssocID="{5088728B-2B6E-48F4-A155-F5F48C040B91}" presName="childRec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C2314D5-FF83-4981-BFD1-DB225923807E}" type="pres">
      <dgm:prSet presAssocID="{5088728B-2B6E-48F4-A155-F5F48C040B91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4AE321A-65DC-4392-904E-607BB9E275E6}" type="pres">
      <dgm:prSet presAssocID="{5088728B-2B6E-48F4-A155-F5F48C040B91}" presName="parentRect" presStyleLbl="alignNode1" presStyleIdx="0" presStyleCnt="4"/>
      <dgm:spPr/>
      <dgm:t>
        <a:bodyPr/>
        <a:lstStyle/>
        <a:p>
          <a:endParaRPr lang="tr-TR"/>
        </a:p>
      </dgm:t>
    </dgm:pt>
    <dgm:pt modelId="{C34C43E0-9810-46FA-8159-D152250493D9}" type="pres">
      <dgm:prSet presAssocID="{5088728B-2B6E-48F4-A155-F5F48C040B91}" presName="adorn" presStyleLbl="fgAccFollowNod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434D6BE-C83F-452C-9994-523CA17B441C}" type="pres">
      <dgm:prSet presAssocID="{93A3635E-4D65-4137-8798-FDFF1AE8AD38}" presName="sibTrans" presStyleLbl="sibTrans2D1" presStyleIdx="0" presStyleCnt="0"/>
      <dgm:spPr/>
      <dgm:t>
        <a:bodyPr/>
        <a:lstStyle/>
        <a:p>
          <a:endParaRPr lang="tr-TR"/>
        </a:p>
      </dgm:t>
    </dgm:pt>
    <dgm:pt modelId="{8DC2C3A0-7F70-4185-82A1-52D377A5FA88}" type="pres">
      <dgm:prSet presAssocID="{CFFFF2AB-2B34-4CEC-A43C-30629CEFCD78}" presName="compNode" presStyleCnt="0"/>
      <dgm:spPr/>
    </dgm:pt>
    <dgm:pt modelId="{422A695E-B9CF-40DB-B382-2D002CA59511}" type="pres">
      <dgm:prSet presAssocID="{CFFFF2AB-2B34-4CEC-A43C-30629CEFCD78}" presName="childRec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E30E927-9EAC-49FF-9769-3D9FE595BF3A}" type="pres">
      <dgm:prSet presAssocID="{CFFFF2AB-2B34-4CEC-A43C-30629CEFCD78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85A8C28-43AF-4DB2-B1A6-4FBAD38DE72C}" type="pres">
      <dgm:prSet presAssocID="{CFFFF2AB-2B34-4CEC-A43C-30629CEFCD78}" presName="parentRect" presStyleLbl="alignNode1" presStyleIdx="1" presStyleCnt="4"/>
      <dgm:spPr/>
      <dgm:t>
        <a:bodyPr/>
        <a:lstStyle/>
        <a:p>
          <a:endParaRPr lang="tr-TR"/>
        </a:p>
      </dgm:t>
    </dgm:pt>
    <dgm:pt modelId="{9C96D9CE-C32B-4AB2-B598-91956AAE7D23}" type="pres">
      <dgm:prSet presAssocID="{CFFFF2AB-2B34-4CEC-A43C-30629CEFCD78}" presName="adorn" presStyleLbl="fgAccFollowNod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116D820-B75C-4B78-B868-AA9788A1477A}" type="pres">
      <dgm:prSet presAssocID="{B987845E-D13C-4CF4-8368-F2C71B875DC4}" presName="sibTrans" presStyleLbl="sibTrans2D1" presStyleIdx="0" presStyleCnt="0"/>
      <dgm:spPr/>
      <dgm:t>
        <a:bodyPr/>
        <a:lstStyle/>
        <a:p>
          <a:endParaRPr lang="tr-TR"/>
        </a:p>
      </dgm:t>
    </dgm:pt>
    <dgm:pt modelId="{7FF0822D-20FC-4D64-B98D-045FC8AEB409}" type="pres">
      <dgm:prSet presAssocID="{8D5EB3D9-2949-4617-9945-42948F6AA2CE}" presName="compNode" presStyleCnt="0"/>
      <dgm:spPr/>
    </dgm:pt>
    <dgm:pt modelId="{D48165B7-8C77-4CBD-BD89-03782B34F3AD}" type="pres">
      <dgm:prSet presAssocID="{8D5EB3D9-2949-4617-9945-42948F6AA2CE}" presName="childRec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347F6CA-2B78-4571-844B-B03D1E236E47}" type="pres">
      <dgm:prSet presAssocID="{8D5EB3D9-2949-4617-9945-42948F6AA2CE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927B0F7-FED6-4ABA-9629-2DD035A9E335}" type="pres">
      <dgm:prSet presAssocID="{8D5EB3D9-2949-4617-9945-42948F6AA2CE}" presName="parentRect" presStyleLbl="alignNode1" presStyleIdx="2" presStyleCnt="4"/>
      <dgm:spPr/>
      <dgm:t>
        <a:bodyPr/>
        <a:lstStyle/>
        <a:p>
          <a:endParaRPr lang="tr-TR"/>
        </a:p>
      </dgm:t>
    </dgm:pt>
    <dgm:pt modelId="{F60FDCEC-828D-450E-AEF6-B7748F7E3A95}" type="pres">
      <dgm:prSet presAssocID="{8D5EB3D9-2949-4617-9945-42948F6AA2CE}" presName="adorn" presStyleLbl="fgAccFollowNod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8C6AC063-9521-4C5D-8201-247ED241B7E1}" type="pres">
      <dgm:prSet presAssocID="{86F90703-F01C-4E62-86FB-A965E00A7113}" presName="sibTrans" presStyleLbl="sibTrans2D1" presStyleIdx="0" presStyleCnt="0"/>
      <dgm:spPr/>
      <dgm:t>
        <a:bodyPr/>
        <a:lstStyle/>
        <a:p>
          <a:endParaRPr lang="tr-TR"/>
        </a:p>
      </dgm:t>
    </dgm:pt>
    <dgm:pt modelId="{3AE1AA58-D574-45FB-8D99-E88B6BB200BD}" type="pres">
      <dgm:prSet presAssocID="{AEDF8CFF-814D-499A-99E2-6A24948E5FCE}" presName="compNode" presStyleCnt="0"/>
      <dgm:spPr/>
    </dgm:pt>
    <dgm:pt modelId="{03B39B6D-36AD-49AD-A508-1B0DBFB25E1D}" type="pres">
      <dgm:prSet presAssocID="{AEDF8CFF-814D-499A-99E2-6A24948E5FCE}" presName="childRec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A3C17F6-BBFB-46CD-BBBA-118E32DCE156}" type="pres">
      <dgm:prSet presAssocID="{AEDF8CFF-814D-499A-99E2-6A24948E5FCE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25BA5E5-BA39-40AE-BCFD-616BA67E727A}" type="pres">
      <dgm:prSet presAssocID="{AEDF8CFF-814D-499A-99E2-6A24948E5FCE}" presName="parentRect" presStyleLbl="alignNode1" presStyleIdx="3" presStyleCnt="4"/>
      <dgm:spPr/>
      <dgm:t>
        <a:bodyPr/>
        <a:lstStyle/>
        <a:p>
          <a:endParaRPr lang="tr-TR"/>
        </a:p>
      </dgm:t>
    </dgm:pt>
    <dgm:pt modelId="{580B0288-E369-4F78-BFD7-5442273C02B6}" type="pres">
      <dgm:prSet presAssocID="{AEDF8CFF-814D-499A-99E2-6A24948E5FCE}" presName="adorn" presStyleLbl="fgAccFollowNode1" presStyleIdx="3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07C2927C-914B-455E-8083-9844D8824E73}" type="presOf" srcId="{69FC6FA4-B7C2-4939-9111-64B3B9396ED8}" destId="{DD0470B9-A38C-4AB8-9D00-0CFF048EC92C}" srcOrd="0" destOrd="0" presId="urn:microsoft.com/office/officeart/2005/8/layout/bList2#1"/>
    <dgm:cxn modelId="{55AEADFC-80E0-48D7-B14C-AC9B26569CC0}" type="presOf" srcId="{4D3FFDF2-98D0-4835-AE36-CB09E4968970}" destId="{03B39B6D-36AD-49AD-A508-1B0DBFB25E1D}" srcOrd="0" destOrd="0" presId="urn:microsoft.com/office/officeart/2005/8/layout/bList2#1"/>
    <dgm:cxn modelId="{C5222D18-F419-45F4-84F2-C9110F474E17}" type="presOf" srcId="{CFFFF2AB-2B34-4CEC-A43C-30629CEFCD78}" destId="{CE30E927-9EAC-49FF-9769-3D9FE595BF3A}" srcOrd="0" destOrd="0" presId="urn:microsoft.com/office/officeart/2005/8/layout/bList2#1"/>
    <dgm:cxn modelId="{B30031BF-FBD6-4738-8C61-62A2B766B575}" type="presOf" srcId="{86F90703-F01C-4E62-86FB-A965E00A7113}" destId="{8C6AC063-9521-4C5D-8201-247ED241B7E1}" srcOrd="0" destOrd="0" presId="urn:microsoft.com/office/officeart/2005/8/layout/bList2#1"/>
    <dgm:cxn modelId="{AA723FE9-61D5-4729-B72B-EEC2CCACBB6E}" type="presOf" srcId="{B987845E-D13C-4CF4-8368-F2C71B875DC4}" destId="{7116D820-B75C-4B78-B868-AA9788A1477A}" srcOrd="0" destOrd="0" presId="urn:microsoft.com/office/officeart/2005/8/layout/bList2#1"/>
    <dgm:cxn modelId="{CEF6A3E1-9DB9-4C7F-8683-4590FAACA599}" type="presOf" srcId="{BA04138C-6F9F-460F-B3CC-B54A8DA90451}" destId="{422A695E-B9CF-40DB-B382-2D002CA59511}" srcOrd="0" destOrd="0" presId="urn:microsoft.com/office/officeart/2005/8/layout/bList2#1"/>
    <dgm:cxn modelId="{8D110131-D673-4D8C-96AC-1C272805EC9A}" type="presOf" srcId="{CFFFF2AB-2B34-4CEC-A43C-30629CEFCD78}" destId="{F85A8C28-43AF-4DB2-B1A6-4FBAD38DE72C}" srcOrd="1" destOrd="0" presId="urn:microsoft.com/office/officeart/2005/8/layout/bList2#1"/>
    <dgm:cxn modelId="{F6CBB383-0178-44BC-9E46-412161014C46}" srcId="{CFFFF2AB-2B34-4CEC-A43C-30629CEFCD78}" destId="{BA04138C-6F9F-460F-B3CC-B54A8DA90451}" srcOrd="0" destOrd="0" parTransId="{42F2552E-DAF1-44A3-8BB9-94877CF39783}" sibTransId="{231323CC-17DB-45C0-A46B-8E1FDC0081A4}"/>
    <dgm:cxn modelId="{ECE9D428-B0CD-44E5-ACE1-E69F2BF30453}" type="presOf" srcId="{5088728B-2B6E-48F4-A155-F5F48C040B91}" destId="{3C2314D5-FF83-4981-BFD1-DB225923807E}" srcOrd="0" destOrd="0" presId="urn:microsoft.com/office/officeart/2005/8/layout/bList2#1"/>
    <dgm:cxn modelId="{2E50577F-3A49-4E94-810C-189A61125734}" type="presOf" srcId="{5088728B-2B6E-48F4-A155-F5F48C040B91}" destId="{E4AE321A-65DC-4392-904E-607BB9E275E6}" srcOrd="1" destOrd="0" presId="urn:microsoft.com/office/officeart/2005/8/layout/bList2#1"/>
    <dgm:cxn modelId="{9032608C-1BF6-46B9-81C9-B0524ACDBF16}" srcId="{AEDF8CFF-814D-499A-99E2-6A24948E5FCE}" destId="{4D3FFDF2-98D0-4835-AE36-CB09E4968970}" srcOrd="0" destOrd="0" parTransId="{E828C43D-A003-4335-9296-5521EC861C66}" sibTransId="{07859A79-1EE8-418D-863E-2A6AEEC30276}"/>
    <dgm:cxn modelId="{4CD8D774-7AA4-425D-8D6A-9B82F61CF90C}" srcId="{5088728B-2B6E-48F4-A155-F5F48C040B91}" destId="{06DF5B41-065F-458E-8905-DF51AB0487B5}" srcOrd="0" destOrd="0" parTransId="{5936AE3C-5796-4994-AFC9-39E08BD07085}" sibTransId="{0B84E370-081F-4954-8CA7-3847D9726A02}"/>
    <dgm:cxn modelId="{B107E424-FE1D-48C7-9947-FBA02DCE9AB8}" type="presOf" srcId="{AEDF8CFF-814D-499A-99E2-6A24948E5FCE}" destId="{EA3C17F6-BBFB-46CD-BBBA-118E32DCE156}" srcOrd="0" destOrd="0" presId="urn:microsoft.com/office/officeart/2005/8/layout/bList2#1"/>
    <dgm:cxn modelId="{2E95E00B-9479-42ED-9826-97AA5E4A5E0F}" type="presOf" srcId="{6F25FE47-F518-4F32-A1A6-E1237893C59A}" destId="{D48165B7-8C77-4CBD-BD89-03782B34F3AD}" srcOrd="0" destOrd="0" presId="urn:microsoft.com/office/officeart/2005/8/layout/bList2#1"/>
    <dgm:cxn modelId="{82732CE5-69DC-4694-A536-6D452DF20094}" type="presOf" srcId="{AEDF8CFF-814D-499A-99E2-6A24948E5FCE}" destId="{025BA5E5-BA39-40AE-BCFD-616BA67E727A}" srcOrd="1" destOrd="0" presId="urn:microsoft.com/office/officeart/2005/8/layout/bList2#1"/>
    <dgm:cxn modelId="{61D5C71F-3195-4E2D-BDB1-05F3F72DAFE3}" srcId="{69FC6FA4-B7C2-4939-9111-64B3B9396ED8}" destId="{CFFFF2AB-2B34-4CEC-A43C-30629CEFCD78}" srcOrd="1" destOrd="0" parTransId="{785A6A48-C1EF-4DC9-A915-70EE4A7E9D48}" sibTransId="{B987845E-D13C-4CF4-8368-F2C71B875DC4}"/>
    <dgm:cxn modelId="{ED422716-15A9-4D83-8344-288A54F12817}" type="presOf" srcId="{06DF5B41-065F-458E-8905-DF51AB0487B5}" destId="{7EFEC378-FBF0-48E4-AE60-E20490CFAC04}" srcOrd="0" destOrd="0" presId="urn:microsoft.com/office/officeart/2005/8/layout/bList2#1"/>
    <dgm:cxn modelId="{D4042BFB-7EE2-4151-812E-921AB0FFCFC4}" type="presOf" srcId="{8D5EB3D9-2949-4617-9945-42948F6AA2CE}" destId="{8927B0F7-FED6-4ABA-9629-2DD035A9E335}" srcOrd="1" destOrd="0" presId="urn:microsoft.com/office/officeart/2005/8/layout/bList2#1"/>
    <dgm:cxn modelId="{47AEE4D9-96A9-481D-B870-E89750586A78}" srcId="{69FC6FA4-B7C2-4939-9111-64B3B9396ED8}" destId="{5088728B-2B6E-48F4-A155-F5F48C040B91}" srcOrd="0" destOrd="0" parTransId="{D2C28140-91F3-460C-AFA3-A484E2550486}" sibTransId="{93A3635E-4D65-4137-8798-FDFF1AE8AD38}"/>
    <dgm:cxn modelId="{ADE671CF-860C-4E69-A936-F2D5DAD8652C}" srcId="{8D5EB3D9-2949-4617-9945-42948F6AA2CE}" destId="{6F25FE47-F518-4F32-A1A6-E1237893C59A}" srcOrd="0" destOrd="0" parTransId="{6983E8F2-5DE0-48EE-82AD-56A36DE7AD45}" sibTransId="{BFF2F310-1F6F-4C0A-9C81-11A3C19BEC30}"/>
    <dgm:cxn modelId="{24AD7BE6-A7F5-4208-BE9D-BCFCDC68AD96}" srcId="{69FC6FA4-B7C2-4939-9111-64B3B9396ED8}" destId="{8D5EB3D9-2949-4617-9945-42948F6AA2CE}" srcOrd="2" destOrd="0" parTransId="{032989CF-B728-433C-BCE3-D04AD45CB07D}" sibTransId="{86F90703-F01C-4E62-86FB-A965E00A7113}"/>
    <dgm:cxn modelId="{78C3C446-2430-4643-86C4-47FC17696810}" type="presOf" srcId="{8D5EB3D9-2949-4617-9945-42948F6AA2CE}" destId="{4347F6CA-2B78-4571-844B-B03D1E236E47}" srcOrd="0" destOrd="0" presId="urn:microsoft.com/office/officeart/2005/8/layout/bList2#1"/>
    <dgm:cxn modelId="{F7AC8809-95BC-44D3-97E2-1D7AF8B47512}" type="presOf" srcId="{93A3635E-4D65-4137-8798-FDFF1AE8AD38}" destId="{0434D6BE-C83F-452C-9994-523CA17B441C}" srcOrd="0" destOrd="0" presId="urn:microsoft.com/office/officeart/2005/8/layout/bList2#1"/>
    <dgm:cxn modelId="{1160550E-0882-4148-B6B8-86B24B7F6B0F}" srcId="{69FC6FA4-B7C2-4939-9111-64B3B9396ED8}" destId="{AEDF8CFF-814D-499A-99E2-6A24948E5FCE}" srcOrd="3" destOrd="0" parTransId="{77BE2B78-7298-4E23-9FB5-9D30227B7A6B}" sibTransId="{67EBF104-74A1-49AC-8C37-BB7C9B56FE34}"/>
    <dgm:cxn modelId="{C6A4B412-2396-4503-BE91-06F18750B710}" type="presParOf" srcId="{DD0470B9-A38C-4AB8-9D00-0CFF048EC92C}" destId="{00AC01E2-AE37-41BA-80DD-CA8E6CB88ED7}" srcOrd="0" destOrd="0" presId="urn:microsoft.com/office/officeart/2005/8/layout/bList2#1"/>
    <dgm:cxn modelId="{F2D0B88B-2D8A-49E0-8B3E-3D23E65554FA}" type="presParOf" srcId="{00AC01E2-AE37-41BA-80DD-CA8E6CB88ED7}" destId="{7EFEC378-FBF0-48E4-AE60-E20490CFAC04}" srcOrd="0" destOrd="0" presId="urn:microsoft.com/office/officeart/2005/8/layout/bList2#1"/>
    <dgm:cxn modelId="{C361F85F-1B97-4E07-BB85-34EF975671D0}" type="presParOf" srcId="{00AC01E2-AE37-41BA-80DD-CA8E6CB88ED7}" destId="{3C2314D5-FF83-4981-BFD1-DB225923807E}" srcOrd="1" destOrd="0" presId="urn:microsoft.com/office/officeart/2005/8/layout/bList2#1"/>
    <dgm:cxn modelId="{A23B850A-1363-4EBC-803D-F7FFC137F3F1}" type="presParOf" srcId="{00AC01E2-AE37-41BA-80DD-CA8E6CB88ED7}" destId="{E4AE321A-65DC-4392-904E-607BB9E275E6}" srcOrd="2" destOrd="0" presId="urn:microsoft.com/office/officeart/2005/8/layout/bList2#1"/>
    <dgm:cxn modelId="{0B2E96A2-D0FC-4147-B7E2-BA20FED7E4DA}" type="presParOf" srcId="{00AC01E2-AE37-41BA-80DD-CA8E6CB88ED7}" destId="{C34C43E0-9810-46FA-8159-D152250493D9}" srcOrd="3" destOrd="0" presId="urn:microsoft.com/office/officeart/2005/8/layout/bList2#1"/>
    <dgm:cxn modelId="{4DE74FFD-05B2-4472-9414-90808D308B04}" type="presParOf" srcId="{DD0470B9-A38C-4AB8-9D00-0CFF048EC92C}" destId="{0434D6BE-C83F-452C-9994-523CA17B441C}" srcOrd="1" destOrd="0" presId="urn:microsoft.com/office/officeart/2005/8/layout/bList2#1"/>
    <dgm:cxn modelId="{E201815B-1D35-4F49-8F27-856E3C792D31}" type="presParOf" srcId="{DD0470B9-A38C-4AB8-9D00-0CFF048EC92C}" destId="{8DC2C3A0-7F70-4185-82A1-52D377A5FA88}" srcOrd="2" destOrd="0" presId="urn:microsoft.com/office/officeart/2005/8/layout/bList2#1"/>
    <dgm:cxn modelId="{2F5BA51D-9AED-43D3-B63C-F3F6DBBDB01B}" type="presParOf" srcId="{8DC2C3A0-7F70-4185-82A1-52D377A5FA88}" destId="{422A695E-B9CF-40DB-B382-2D002CA59511}" srcOrd="0" destOrd="0" presId="urn:microsoft.com/office/officeart/2005/8/layout/bList2#1"/>
    <dgm:cxn modelId="{79CA1467-1583-4A34-81CF-332CD9E4EC65}" type="presParOf" srcId="{8DC2C3A0-7F70-4185-82A1-52D377A5FA88}" destId="{CE30E927-9EAC-49FF-9769-3D9FE595BF3A}" srcOrd="1" destOrd="0" presId="urn:microsoft.com/office/officeart/2005/8/layout/bList2#1"/>
    <dgm:cxn modelId="{C7D71D36-0C8F-4593-B3F5-60C0943EB1CD}" type="presParOf" srcId="{8DC2C3A0-7F70-4185-82A1-52D377A5FA88}" destId="{F85A8C28-43AF-4DB2-B1A6-4FBAD38DE72C}" srcOrd="2" destOrd="0" presId="urn:microsoft.com/office/officeart/2005/8/layout/bList2#1"/>
    <dgm:cxn modelId="{8CFB2004-6C21-404E-9395-D1B9BAAF1CE2}" type="presParOf" srcId="{8DC2C3A0-7F70-4185-82A1-52D377A5FA88}" destId="{9C96D9CE-C32B-4AB2-B598-91956AAE7D23}" srcOrd="3" destOrd="0" presId="urn:microsoft.com/office/officeart/2005/8/layout/bList2#1"/>
    <dgm:cxn modelId="{110DC03C-9022-4A65-B46C-2A518C15D052}" type="presParOf" srcId="{DD0470B9-A38C-4AB8-9D00-0CFF048EC92C}" destId="{7116D820-B75C-4B78-B868-AA9788A1477A}" srcOrd="3" destOrd="0" presId="urn:microsoft.com/office/officeart/2005/8/layout/bList2#1"/>
    <dgm:cxn modelId="{D1A8765C-38B0-42B7-B2FA-F55F8EC58383}" type="presParOf" srcId="{DD0470B9-A38C-4AB8-9D00-0CFF048EC92C}" destId="{7FF0822D-20FC-4D64-B98D-045FC8AEB409}" srcOrd="4" destOrd="0" presId="urn:microsoft.com/office/officeart/2005/8/layout/bList2#1"/>
    <dgm:cxn modelId="{739FF392-CD16-4D51-8B36-2F21AFB66C18}" type="presParOf" srcId="{7FF0822D-20FC-4D64-B98D-045FC8AEB409}" destId="{D48165B7-8C77-4CBD-BD89-03782B34F3AD}" srcOrd="0" destOrd="0" presId="urn:microsoft.com/office/officeart/2005/8/layout/bList2#1"/>
    <dgm:cxn modelId="{5E8E801A-1942-4072-99A4-5B324197106C}" type="presParOf" srcId="{7FF0822D-20FC-4D64-B98D-045FC8AEB409}" destId="{4347F6CA-2B78-4571-844B-B03D1E236E47}" srcOrd="1" destOrd="0" presId="urn:microsoft.com/office/officeart/2005/8/layout/bList2#1"/>
    <dgm:cxn modelId="{441E1A83-B39A-491F-94EE-064471CBA0B1}" type="presParOf" srcId="{7FF0822D-20FC-4D64-B98D-045FC8AEB409}" destId="{8927B0F7-FED6-4ABA-9629-2DD035A9E335}" srcOrd="2" destOrd="0" presId="urn:microsoft.com/office/officeart/2005/8/layout/bList2#1"/>
    <dgm:cxn modelId="{AA095F02-A7FB-49A1-8277-97DBBA1414B3}" type="presParOf" srcId="{7FF0822D-20FC-4D64-B98D-045FC8AEB409}" destId="{F60FDCEC-828D-450E-AEF6-B7748F7E3A95}" srcOrd="3" destOrd="0" presId="urn:microsoft.com/office/officeart/2005/8/layout/bList2#1"/>
    <dgm:cxn modelId="{D953A10E-E79E-4A87-B9F8-4D9336DD36C6}" type="presParOf" srcId="{DD0470B9-A38C-4AB8-9D00-0CFF048EC92C}" destId="{8C6AC063-9521-4C5D-8201-247ED241B7E1}" srcOrd="5" destOrd="0" presId="urn:microsoft.com/office/officeart/2005/8/layout/bList2#1"/>
    <dgm:cxn modelId="{C9B50267-7AF2-4E12-8C80-36948796242D}" type="presParOf" srcId="{DD0470B9-A38C-4AB8-9D00-0CFF048EC92C}" destId="{3AE1AA58-D574-45FB-8D99-E88B6BB200BD}" srcOrd="6" destOrd="0" presId="urn:microsoft.com/office/officeart/2005/8/layout/bList2#1"/>
    <dgm:cxn modelId="{83254471-6224-457A-9E3A-333DA6065378}" type="presParOf" srcId="{3AE1AA58-D574-45FB-8D99-E88B6BB200BD}" destId="{03B39B6D-36AD-49AD-A508-1B0DBFB25E1D}" srcOrd="0" destOrd="0" presId="urn:microsoft.com/office/officeart/2005/8/layout/bList2#1"/>
    <dgm:cxn modelId="{E4D6B0C9-FDBA-4D62-A95E-426E098A4533}" type="presParOf" srcId="{3AE1AA58-D574-45FB-8D99-E88B6BB200BD}" destId="{EA3C17F6-BBFB-46CD-BBBA-118E32DCE156}" srcOrd="1" destOrd="0" presId="urn:microsoft.com/office/officeart/2005/8/layout/bList2#1"/>
    <dgm:cxn modelId="{3F4E5D5B-2C90-4B8E-A967-466563183A14}" type="presParOf" srcId="{3AE1AA58-D574-45FB-8D99-E88B6BB200BD}" destId="{025BA5E5-BA39-40AE-BCFD-616BA67E727A}" srcOrd="2" destOrd="0" presId="urn:microsoft.com/office/officeart/2005/8/layout/bList2#1"/>
    <dgm:cxn modelId="{2938CEFB-CD60-4C44-A40E-3AF82A32B280}" type="presParOf" srcId="{3AE1AA58-D574-45FB-8D99-E88B6BB200BD}" destId="{580B0288-E369-4F78-BFD7-5442273C02B6}" srcOrd="3" destOrd="0" presId="urn:microsoft.com/office/officeart/2005/8/layout/bList2#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463F499-9C60-4D95-8D0E-A5FBE6EC2C92}" type="doc">
      <dgm:prSet loTypeId="urn:microsoft.com/office/officeart/2005/8/layout/process1" loCatId="process" qsTypeId="urn:microsoft.com/office/officeart/2005/8/quickstyle/3d2" qsCatId="3D" csTypeId="urn:microsoft.com/office/officeart/2005/8/colors/colorful1#3" csCatId="colorful" phldr="1"/>
      <dgm:spPr/>
    </dgm:pt>
    <dgm:pt modelId="{55096385-D506-436A-8D94-3F9CE8A47459}">
      <dgm:prSet custT="1"/>
      <dgm:spPr/>
      <dgm:t>
        <a:bodyPr/>
        <a:lstStyle/>
        <a:p>
          <a:r>
            <a:rPr lang="tr-TR" sz="1200" dirty="0" err="1" smtClean="0"/>
            <a:t>İnfüzyonu</a:t>
          </a:r>
          <a:r>
            <a:rPr lang="tr-TR" sz="1200" dirty="0" smtClean="0"/>
            <a:t> DURDUR
15 dakika gözlem
İyiyse %25–%50 doz azaltarak yeniden başla
Tekrarlarsa durdur.</a:t>
          </a:r>
          <a:endParaRPr lang="tr-TR" sz="1200" dirty="0"/>
        </a:p>
      </dgm:t>
    </dgm:pt>
    <dgm:pt modelId="{F4F0ECD1-0895-4DF8-9883-2E7148CA8322}" type="parTrans" cxnId="{213C262D-4537-49F4-9AC6-202AF1389041}">
      <dgm:prSet/>
      <dgm:spPr/>
      <dgm:t>
        <a:bodyPr/>
        <a:lstStyle/>
        <a:p>
          <a:endParaRPr lang="tr-TR"/>
        </a:p>
      </dgm:t>
    </dgm:pt>
    <dgm:pt modelId="{8FF5A61F-3037-435A-8148-3A7B9A788905}" type="sibTrans" cxnId="{213C262D-4537-49F4-9AC6-202AF1389041}">
      <dgm:prSet/>
      <dgm:spPr/>
      <dgm:t>
        <a:bodyPr/>
        <a:lstStyle/>
        <a:p>
          <a:endParaRPr lang="tr-TR"/>
        </a:p>
      </dgm:t>
    </dgm:pt>
    <dgm:pt modelId="{9B8E8DF1-40A4-49B9-A40A-32F52B48A90F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 err="1" smtClean="0"/>
            <a:t>İnfüzyonu</a:t>
          </a:r>
          <a:r>
            <a:rPr lang="tr-TR" dirty="0" smtClean="0"/>
            <a:t> DURDUR
Gözlem
</a:t>
          </a:r>
          <a:r>
            <a:rPr lang="tr-TR" dirty="0" err="1" smtClean="0"/>
            <a:t>Steroid</a:t>
          </a:r>
          <a:r>
            <a:rPr lang="tr-TR" dirty="0" smtClean="0"/>
            <a:t> veya oral </a:t>
          </a:r>
          <a:r>
            <a:rPr lang="tr-TR" dirty="0" err="1" smtClean="0"/>
            <a:t>antihistaminik</a:t>
          </a:r>
          <a:r>
            <a:rPr lang="tr-TR" dirty="0" smtClean="0"/>
            <a:t>
(tedaviden 1 saat sonra)</a:t>
          </a: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dirty="0" smtClean="0"/>
            <a:t>Sonra yeniden başlanabilir.</a:t>
          </a:r>
          <a:endParaRPr lang="tr-TR" dirty="0"/>
        </a:p>
      </dgm:t>
    </dgm:pt>
    <dgm:pt modelId="{3E174392-7ED8-451A-846D-AD064A387E5E}" type="parTrans" cxnId="{6E28CA2C-C6EE-42A4-9B19-0E087779B007}">
      <dgm:prSet/>
      <dgm:spPr/>
      <dgm:t>
        <a:bodyPr/>
        <a:lstStyle/>
        <a:p>
          <a:endParaRPr lang="tr-TR"/>
        </a:p>
      </dgm:t>
    </dgm:pt>
    <dgm:pt modelId="{A1929367-AEB7-4A72-961A-730BDB5F7267}" type="sibTrans" cxnId="{6E28CA2C-C6EE-42A4-9B19-0E087779B007}">
      <dgm:prSet/>
      <dgm:spPr/>
      <dgm:t>
        <a:bodyPr/>
        <a:lstStyle/>
        <a:p>
          <a:endParaRPr lang="tr-TR"/>
        </a:p>
      </dgm:t>
    </dgm:pt>
    <dgm:pt modelId="{1EB56A1F-13C0-4382-8EA0-ABBDBF7B7C1F}">
      <dgm:prSet phldrT="[Metin]"/>
      <dgm:spPr/>
      <dgm:t>
        <a:bodyPr/>
        <a:lstStyle/>
        <a:p>
          <a:pPr marL="0" marR="0" indent="0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mtClean="0"/>
            <a:t>İnfüzyonu DURDUR
 IV sıvı
IV steroid- 100 mg
Antihistaminik </a:t>
          </a:r>
        </a:p>
        <a:p>
          <a:pPr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endParaRPr lang="tr-TR" dirty="0"/>
        </a:p>
      </dgm:t>
    </dgm:pt>
    <dgm:pt modelId="{FEB3C530-0398-4CDA-93A1-37BDB4348E52}" type="sibTrans" cxnId="{319F3DAD-7214-46AF-A888-589412133531}">
      <dgm:prSet/>
      <dgm:spPr/>
      <dgm:t>
        <a:bodyPr/>
        <a:lstStyle/>
        <a:p>
          <a:endParaRPr lang="tr-TR"/>
        </a:p>
      </dgm:t>
    </dgm:pt>
    <dgm:pt modelId="{3C6D266F-6D08-47C2-A8B4-FB38F43519E3}" type="parTrans" cxnId="{319F3DAD-7214-46AF-A888-589412133531}">
      <dgm:prSet/>
      <dgm:spPr/>
      <dgm:t>
        <a:bodyPr/>
        <a:lstStyle/>
        <a:p>
          <a:endParaRPr lang="tr-TR"/>
        </a:p>
      </dgm:t>
    </dgm:pt>
    <dgm:pt modelId="{718F4060-5EC3-4EAC-A7A4-08CA19C26707}">
      <dgm:prSet/>
      <dgm:spPr/>
      <dgm:t>
        <a:bodyPr/>
        <a:lstStyle/>
        <a:p>
          <a:r>
            <a:rPr lang="tr-TR" dirty="0" err="1" smtClean="0"/>
            <a:t>İnfüzyonu</a:t>
          </a:r>
          <a:r>
            <a:rPr lang="tr-TR" dirty="0" smtClean="0"/>
            <a:t> DURDUR
IV sıvı, Oksijen, Adrenalin
IV </a:t>
          </a:r>
          <a:r>
            <a:rPr lang="tr-TR" dirty="0" err="1" smtClean="0"/>
            <a:t>Kortikosteroid</a:t>
          </a:r>
          <a:r>
            <a:rPr lang="tr-TR" dirty="0" smtClean="0"/>
            <a:t> 
</a:t>
          </a:r>
          <a:r>
            <a:rPr lang="el-GR" dirty="0" smtClean="0"/>
            <a:t>β2-</a:t>
          </a:r>
          <a:r>
            <a:rPr lang="tr-TR" dirty="0" smtClean="0"/>
            <a:t>adrenoreseptör
</a:t>
          </a:r>
          <a:r>
            <a:rPr lang="tr-TR" dirty="0" err="1" smtClean="0"/>
            <a:t>agonist</a:t>
          </a:r>
          <a:r>
            <a:rPr lang="tr-TR" dirty="0" smtClean="0"/>
            <a:t>- </a:t>
          </a:r>
          <a:r>
            <a:rPr lang="tr-TR" dirty="0" err="1" smtClean="0"/>
            <a:t>nebül</a:t>
          </a:r>
          <a:r>
            <a:rPr lang="tr-TR" dirty="0" smtClean="0"/>
            <a:t>
</a:t>
          </a:r>
          <a:endParaRPr lang="tr-TR" dirty="0"/>
        </a:p>
      </dgm:t>
    </dgm:pt>
    <dgm:pt modelId="{EA8BEBD6-629A-4B12-8030-5D257B0D3B3B}" type="parTrans" cxnId="{CB4617D1-D9EF-4681-97B7-C30878C681D3}">
      <dgm:prSet/>
      <dgm:spPr/>
      <dgm:t>
        <a:bodyPr/>
        <a:lstStyle/>
        <a:p>
          <a:endParaRPr lang="tr-TR"/>
        </a:p>
      </dgm:t>
    </dgm:pt>
    <dgm:pt modelId="{D019AA76-4D9C-4B39-84CA-C78938460AD6}" type="sibTrans" cxnId="{CB4617D1-D9EF-4681-97B7-C30878C681D3}">
      <dgm:prSet/>
      <dgm:spPr/>
      <dgm:t>
        <a:bodyPr/>
        <a:lstStyle/>
        <a:p>
          <a:endParaRPr lang="tr-TR"/>
        </a:p>
      </dgm:t>
    </dgm:pt>
    <dgm:pt modelId="{1B3C90D5-2E2D-49C1-A471-0CC367B20B3A}" type="pres">
      <dgm:prSet presAssocID="{C463F499-9C60-4D95-8D0E-A5FBE6EC2C92}" presName="Name0" presStyleCnt="0">
        <dgm:presLayoutVars>
          <dgm:dir/>
          <dgm:resizeHandles val="exact"/>
        </dgm:presLayoutVars>
      </dgm:prSet>
      <dgm:spPr/>
    </dgm:pt>
    <dgm:pt modelId="{62772DAE-FA69-42C3-A3FC-DC5C0DBC5824}" type="pres">
      <dgm:prSet presAssocID="{55096385-D506-436A-8D94-3F9CE8A4745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9C248FE-8E0B-4142-8609-D2B27D92E99E}" type="pres">
      <dgm:prSet presAssocID="{8FF5A61F-3037-435A-8148-3A7B9A788905}" presName="sibTrans" presStyleLbl="sibTrans2D1" presStyleIdx="0" presStyleCnt="3"/>
      <dgm:spPr/>
      <dgm:t>
        <a:bodyPr/>
        <a:lstStyle/>
        <a:p>
          <a:endParaRPr lang="tr-TR"/>
        </a:p>
      </dgm:t>
    </dgm:pt>
    <dgm:pt modelId="{AF646AE2-0297-46D9-8B20-C623A5987E45}" type="pres">
      <dgm:prSet presAssocID="{8FF5A61F-3037-435A-8148-3A7B9A788905}" presName="connectorText" presStyleLbl="sibTrans2D1" presStyleIdx="0" presStyleCnt="3"/>
      <dgm:spPr/>
      <dgm:t>
        <a:bodyPr/>
        <a:lstStyle/>
        <a:p>
          <a:endParaRPr lang="tr-TR"/>
        </a:p>
      </dgm:t>
    </dgm:pt>
    <dgm:pt modelId="{EE3ED149-548F-4C8D-9047-F178DC63000B}" type="pres">
      <dgm:prSet presAssocID="{9B8E8DF1-40A4-49B9-A40A-32F52B48A90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F68EE4D-68EB-4B79-9A86-D83206153C1A}" type="pres">
      <dgm:prSet presAssocID="{A1929367-AEB7-4A72-961A-730BDB5F7267}" presName="sibTrans" presStyleLbl="sibTrans2D1" presStyleIdx="1" presStyleCnt="3"/>
      <dgm:spPr/>
      <dgm:t>
        <a:bodyPr/>
        <a:lstStyle/>
        <a:p>
          <a:endParaRPr lang="tr-TR"/>
        </a:p>
      </dgm:t>
    </dgm:pt>
    <dgm:pt modelId="{E46B5C9B-6B70-416C-AC03-9CBF7EFE729E}" type="pres">
      <dgm:prSet presAssocID="{A1929367-AEB7-4A72-961A-730BDB5F7267}" presName="connectorText" presStyleLbl="sibTrans2D1" presStyleIdx="1" presStyleCnt="3"/>
      <dgm:spPr/>
      <dgm:t>
        <a:bodyPr/>
        <a:lstStyle/>
        <a:p>
          <a:endParaRPr lang="tr-TR"/>
        </a:p>
      </dgm:t>
    </dgm:pt>
    <dgm:pt modelId="{EE94A50E-774F-48C8-921F-A49E1AA1A773}" type="pres">
      <dgm:prSet presAssocID="{1EB56A1F-13C0-4382-8EA0-ABBDBF7B7C1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1FCC3F2-D542-4B23-8953-6342DE67BCB0}" type="pres">
      <dgm:prSet presAssocID="{FEB3C530-0398-4CDA-93A1-37BDB4348E52}" presName="sibTrans" presStyleLbl="sibTrans2D1" presStyleIdx="2" presStyleCnt="3"/>
      <dgm:spPr/>
      <dgm:t>
        <a:bodyPr/>
        <a:lstStyle/>
        <a:p>
          <a:endParaRPr lang="tr-TR"/>
        </a:p>
      </dgm:t>
    </dgm:pt>
    <dgm:pt modelId="{E5E2091A-1FB1-4604-B668-6722B69F8C5C}" type="pres">
      <dgm:prSet presAssocID="{FEB3C530-0398-4CDA-93A1-37BDB4348E52}" presName="connectorText" presStyleLbl="sibTrans2D1" presStyleIdx="2" presStyleCnt="3"/>
      <dgm:spPr/>
      <dgm:t>
        <a:bodyPr/>
        <a:lstStyle/>
        <a:p>
          <a:endParaRPr lang="tr-TR"/>
        </a:p>
      </dgm:t>
    </dgm:pt>
    <dgm:pt modelId="{AAE7C06B-6A3A-4696-887E-6789E6A86F0A}" type="pres">
      <dgm:prSet presAssocID="{718F4060-5EC3-4EAC-A7A4-08CA19C26707}" presName="node" presStyleLbl="node1" presStyleIdx="3" presStyleCnt="4" custScaleX="11419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19F3DAD-7214-46AF-A888-589412133531}" srcId="{C463F499-9C60-4D95-8D0E-A5FBE6EC2C92}" destId="{1EB56A1F-13C0-4382-8EA0-ABBDBF7B7C1F}" srcOrd="2" destOrd="0" parTransId="{3C6D266F-6D08-47C2-A8B4-FB38F43519E3}" sibTransId="{FEB3C530-0398-4CDA-93A1-37BDB4348E52}"/>
    <dgm:cxn modelId="{3E51D50D-7113-4567-B23F-1AFF32859B14}" type="presOf" srcId="{8FF5A61F-3037-435A-8148-3A7B9A788905}" destId="{E9C248FE-8E0B-4142-8609-D2B27D92E99E}" srcOrd="0" destOrd="0" presId="urn:microsoft.com/office/officeart/2005/8/layout/process1"/>
    <dgm:cxn modelId="{B3B68C5B-8C9C-4D0C-AA4F-9CBEEB71B22A}" type="presOf" srcId="{A1929367-AEB7-4A72-961A-730BDB5F7267}" destId="{1F68EE4D-68EB-4B79-9A86-D83206153C1A}" srcOrd="0" destOrd="0" presId="urn:microsoft.com/office/officeart/2005/8/layout/process1"/>
    <dgm:cxn modelId="{06938DC8-3434-4AB8-99F3-79DF394011E5}" type="presOf" srcId="{A1929367-AEB7-4A72-961A-730BDB5F7267}" destId="{E46B5C9B-6B70-416C-AC03-9CBF7EFE729E}" srcOrd="1" destOrd="0" presId="urn:microsoft.com/office/officeart/2005/8/layout/process1"/>
    <dgm:cxn modelId="{F32AF048-1ABE-4607-83E2-FAA559559A4C}" type="presOf" srcId="{C463F499-9C60-4D95-8D0E-A5FBE6EC2C92}" destId="{1B3C90D5-2E2D-49C1-A471-0CC367B20B3A}" srcOrd="0" destOrd="0" presId="urn:microsoft.com/office/officeart/2005/8/layout/process1"/>
    <dgm:cxn modelId="{AE082E4F-7768-41AB-B63F-BCA47F16E5E5}" type="presOf" srcId="{9B8E8DF1-40A4-49B9-A40A-32F52B48A90F}" destId="{EE3ED149-548F-4C8D-9047-F178DC63000B}" srcOrd="0" destOrd="0" presId="urn:microsoft.com/office/officeart/2005/8/layout/process1"/>
    <dgm:cxn modelId="{213C262D-4537-49F4-9AC6-202AF1389041}" srcId="{C463F499-9C60-4D95-8D0E-A5FBE6EC2C92}" destId="{55096385-D506-436A-8D94-3F9CE8A47459}" srcOrd="0" destOrd="0" parTransId="{F4F0ECD1-0895-4DF8-9883-2E7148CA8322}" sibTransId="{8FF5A61F-3037-435A-8148-3A7B9A788905}"/>
    <dgm:cxn modelId="{22D8D25D-C720-4E43-969B-EA359D502137}" type="presOf" srcId="{1EB56A1F-13C0-4382-8EA0-ABBDBF7B7C1F}" destId="{EE94A50E-774F-48C8-921F-A49E1AA1A773}" srcOrd="0" destOrd="0" presId="urn:microsoft.com/office/officeart/2005/8/layout/process1"/>
    <dgm:cxn modelId="{CB4617D1-D9EF-4681-97B7-C30878C681D3}" srcId="{C463F499-9C60-4D95-8D0E-A5FBE6EC2C92}" destId="{718F4060-5EC3-4EAC-A7A4-08CA19C26707}" srcOrd="3" destOrd="0" parTransId="{EA8BEBD6-629A-4B12-8030-5D257B0D3B3B}" sibTransId="{D019AA76-4D9C-4B39-84CA-C78938460AD6}"/>
    <dgm:cxn modelId="{6741EAF3-A289-4C72-AA63-28EA5B16A598}" type="presOf" srcId="{55096385-D506-436A-8D94-3F9CE8A47459}" destId="{62772DAE-FA69-42C3-A3FC-DC5C0DBC5824}" srcOrd="0" destOrd="0" presId="urn:microsoft.com/office/officeart/2005/8/layout/process1"/>
    <dgm:cxn modelId="{75090C08-7198-4265-ACFC-F07F618EDD51}" type="presOf" srcId="{718F4060-5EC3-4EAC-A7A4-08CA19C26707}" destId="{AAE7C06B-6A3A-4696-887E-6789E6A86F0A}" srcOrd="0" destOrd="0" presId="urn:microsoft.com/office/officeart/2005/8/layout/process1"/>
    <dgm:cxn modelId="{1339B6A1-B906-4EA3-970B-A24BEFADC095}" type="presOf" srcId="{FEB3C530-0398-4CDA-93A1-37BDB4348E52}" destId="{E5E2091A-1FB1-4604-B668-6722B69F8C5C}" srcOrd="1" destOrd="0" presId="urn:microsoft.com/office/officeart/2005/8/layout/process1"/>
    <dgm:cxn modelId="{6E28CA2C-C6EE-42A4-9B19-0E087779B007}" srcId="{C463F499-9C60-4D95-8D0E-A5FBE6EC2C92}" destId="{9B8E8DF1-40A4-49B9-A40A-32F52B48A90F}" srcOrd="1" destOrd="0" parTransId="{3E174392-7ED8-451A-846D-AD064A387E5E}" sibTransId="{A1929367-AEB7-4A72-961A-730BDB5F7267}"/>
    <dgm:cxn modelId="{EECC6C59-34BF-454D-83CE-8E28758D2309}" type="presOf" srcId="{8FF5A61F-3037-435A-8148-3A7B9A788905}" destId="{AF646AE2-0297-46D9-8B20-C623A5987E45}" srcOrd="1" destOrd="0" presId="urn:microsoft.com/office/officeart/2005/8/layout/process1"/>
    <dgm:cxn modelId="{241B0456-49CA-42A5-9C52-9FBE8BC80EB8}" type="presOf" srcId="{FEB3C530-0398-4CDA-93A1-37BDB4348E52}" destId="{51FCC3F2-D542-4B23-8953-6342DE67BCB0}" srcOrd="0" destOrd="0" presId="urn:microsoft.com/office/officeart/2005/8/layout/process1"/>
    <dgm:cxn modelId="{22ECF154-AE7D-4AB3-BD01-15AA96EE0291}" type="presParOf" srcId="{1B3C90D5-2E2D-49C1-A471-0CC367B20B3A}" destId="{62772DAE-FA69-42C3-A3FC-DC5C0DBC5824}" srcOrd="0" destOrd="0" presId="urn:microsoft.com/office/officeart/2005/8/layout/process1"/>
    <dgm:cxn modelId="{43FA78BA-9522-4C32-90EA-2D63BDF133EF}" type="presParOf" srcId="{1B3C90D5-2E2D-49C1-A471-0CC367B20B3A}" destId="{E9C248FE-8E0B-4142-8609-D2B27D92E99E}" srcOrd="1" destOrd="0" presId="urn:microsoft.com/office/officeart/2005/8/layout/process1"/>
    <dgm:cxn modelId="{79CAC4EB-D0FC-486F-9035-76012A5A2FB7}" type="presParOf" srcId="{E9C248FE-8E0B-4142-8609-D2B27D92E99E}" destId="{AF646AE2-0297-46D9-8B20-C623A5987E45}" srcOrd="0" destOrd="0" presId="urn:microsoft.com/office/officeart/2005/8/layout/process1"/>
    <dgm:cxn modelId="{10DC49DF-8D03-4456-BB9E-60FEEA861954}" type="presParOf" srcId="{1B3C90D5-2E2D-49C1-A471-0CC367B20B3A}" destId="{EE3ED149-548F-4C8D-9047-F178DC63000B}" srcOrd="2" destOrd="0" presId="urn:microsoft.com/office/officeart/2005/8/layout/process1"/>
    <dgm:cxn modelId="{D70A18E8-BCE3-4995-B8E9-685990156759}" type="presParOf" srcId="{1B3C90D5-2E2D-49C1-A471-0CC367B20B3A}" destId="{1F68EE4D-68EB-4B79-9A86-D83206153C1A}" srcOrd="3" destOrd="0" presId="urn:microsoft.com/office/officeart/2005/8/layout/process1"/>
    <dgm:cxn modelId="{12E5921D-65F9-4778-BC3B-5D98946D3D41}" type="presParOf" srcId="{1F68EE4D-68EB-4B79-9A86-D83206153C1A}" destId="{E46B5C9B-6B70-416C-AC03-9CBF7EFE729E}" srcOrd="0" destOrd="0" presId="urn:microsoft.com/office/officeart/2005/8/layout/process1"/>
    <dgm:cxn modelId="{27963CE9-133F-4364-B8D6-C47BEE3336DA}" type="presParOf" srcId="{1B3C90D5-2E2D-49C1-A471-0CC367B20B3A}" destId="{EE94A50E-774F-48C8-921F-A49E1AA1A773}" srcOrd="4" destOrd="0" presId="urn:microsoft.com/office/officeart/2005/8/layout/process1"/>
    <dgm:cxn modelId="{41ABDF1F-31F7-4539-91B2-20EB888E2D21}" type="presParOf" srcId="{1B3C90D5-2E2D-49C1-A471-0CC367B20B3A}" destId="{51FCC3F2-D542-4B23-8953-6342DE67BCB0}" srcOrd="5" destOrd="0" presId="urn:microsoft.com/office/officeart/2005/8/layout/process1"/>
    <dgm:cxn modelId="{36146A09-3040-4FFF-AB0B-C73ECBC91AF4}" type="presParOf" srcId="{51FCC3F2-D542-4B23-8953-6342DE67BCB0}" destId="{E5E2091A-1FB1-4604-B668-6722B69F8C5C}" srcOrd="0" destOrd="0" presId="urn:microsoft.com/office/officeart/2005/8/layout/process1"/>
    <dgm:cxn modelId="{9F59FB0F-7F3D-4C05-B1A0-708BD9C14AFE}" type="presParOf" srcId="{1B3C90D5-2E2D-49C1-A471-0CC367B20B3A}" destId="{AAE7C06B-6A3A-4696-887E-6789E6A86F0A}" srcOrd="6" destOrd="0" presId="urn:microsoft.com/office/officeart/2005/8/layout/process1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48799D0-3FA7-4FD2-B948-8A1778D2156F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94D7F53E-5B77-4B52-8F6B-6AF3309FE33C}">
      <dgm:prSet phldrT="[Metin]" custT="1"/>
      <dgm:spPr/>
      <dgm:t>
        <a:bodyPr/>
        <a:lstStyle/>
        <a:p>
          <a:r>
            <a:rPr lang="tr-TR" sz="1600" dirty="0" smtClean="0"/>
            <a:t>Hb yükseltmek ve etkin ESA cevabı alabilmek için yeterli demir düzeyleri sağlanmalıdır.</a:t>
          </a:r>
          <a:endParaRPr lang="tr-TR" sz="1600" dirty="0"/>
        </a:p>
      </dgm:t>
    </dgm:pt>
    <dgm:pt modelId="{F10ECC9C-FC28-4BF2-9ABD-0DEB69AA9D3F}" type="parTrans" cxnId="{26D8EEDC-BF03-4FB9-B9AB-8E2D9B8679C4}">
      <dgm:prSet/>
      <dgm:spPr/>
      <dgm:t>
        <a:bodyPr/>
        <a:lstStyle/>
        <a:p>
          <a:endParaRPr lang="tr-TR" sz="1600"/>
        </a:p>
      </dgm:t>
    </dgm:pt>
    <dgm:pt modelId="{A2B5C183-81A6-4622-8CBF-2E06206DF77F}" type="sibTrans" cxnId="{26D8EEDC-BF03-4FB9-B9AB-8E2D9B8679C4}">
      <dgm:prSet/>
      <dgm:spPr/>
      <dgm:t>
        <a:bodyPr/>
        <a:lstStyle/>
        <a:p>
          <a:endParaRPr lang="tr-TR" sz="1600"/>
        </a:p>
      </dgm:t>
    </dgm:pt>
    <dgm:pt modelId="{C1C1D8ED-AB7E-4B20-9EC7-AEA0A27BEA42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600" dirty="0" smtClean="0"/>
            <a:t>Erken evrelerde oral demir yeterli olup, 3 ay etkin tedaviye rağmen düzelme olmazsa IV form tercih edilmelidir.</a:t>
          </a:r>
          <a:endParaRPr lang="tr-TR" sz="1600" dirty="0"/>
        </a:p>
      </dgm:t>
    </dgm:pt>
    <dgm:pt modelId="{434C3FCC-4402-4826-A608-EF04ADF04FB9}" type="parTrans" cxnId="{3BA8CCD2-13EB-4F8E-A320-BB0192C8EAC1}">
      <dgm:prSet/>
      <dgm:spPr/>
      <dgm:t>
        <a:bodyPr/>
        <a:lstStyle/>
        <a:p>
          <a:endParaRPr lang="tr-TR" sz="1600"/>
        </a:p>
      </dgm:t>
    </dgm:pt>
    <dgm:pt modelId="{7BD8E52D-200B-4414-BA3F-9DE9583DA5DB}" type="sibTrans" cxnId="{3BA8CCD2-13EB-4F8E-A320-BB0192C8EAC1}">
      <dgm:prSet/>
      <dgm:spPr/>
      <dgm:t>
        <a:bodyPr/>
        <a:lstStyle/>
        <a:p>
          <a:endParaRPr lang="tr-TR" sz="1600"/>
        </a:p>
      </dgm:t>
    </dgm:pt>
    <dgm:pt modelId="{9682C5C4-C66D-4F9A-8F0A-45BC02257389}">
      <dgm:prSet phldrT="[Metin]" custT="1"/>
      <dgm:spPr/>
      <dgm:t>
        <a:bodyPr/>
        <a:lstStyle/>
        <a:p>
          <a:r>
            <a:rPr lang="tr-TR" sz="1600" dirty="0" smtClean="0"/>
            <a:t>Düzenli demir kullanımından ve acil durumlar hariç transfüzyondan kaçınılmalıdır.</a:t>
          </a:r>
          <a:endParaRPr lang="tr-TR" sz="1600" dirty="0"/>
        </a:p>
      </dgm:t>
    </dgm:pt>
    <dgm:pt modelId="{6922053F-02E2-4D7D-BCE3-C00EFEE29D43}" type="parTrans" cxnId="{20087B56-4B92-4F21-8235-2E7EE9B332F7}">
      <dgm:prSet/>
      <dgm:spPr/>
      <dgm:t>
        <a:bodyPr/>
        <a:lstStyle/>
        <a:p>
          <a:endParaRPr lang="tr-TR" sz="1600"/>
        </a:p>
      </dgm:t>
    </dgm:pt>
    <dgm:pt modelId="{83E1A3BA-B5B0-43B2-A264-DAC86DCD2813}" type="sibTrans" cxnId="{20087B56-4B92-4F21-8235-2E7EE9B332F7}">
      <dgm:prSet/>
      <dgm:spPr/>
      <dgm:t>
        <a:bodyPr/>
        <a:lstStyle/>
        <a:p>
          <a:endParaRPr lang="tr-TR" sz="1600"/>
        </a:p>
      </dgm:t>
    </dgm:pt>
    <dgm:pt modelId="{C723023A-D805-4974-BB2E-A220E35B663C}">
      <dgm:prSet phldrT="[Metin]" custT="1"/>
      <dgm:spPr/>
      <dgm:t>
        <a:bodyPr/>
        <a:lstStyle/>
        <a:p>
          <a:r>
            <a:rPr lang="tr-TR" sz="1600" dirty="0" smtClean="0"/>
            <a:t>Hedef parametreler: </a:t>
          </a:r>
          <a:r>
            <a:rPr lang="tr-TR" sz="1600" dirty="0" err="1" smtClean="0"/>
            <a:t>Hb</a:t>
          </a:r>
          <a:r>
            <a:rPr lang="tr-TR" sz="1600" dirty="0" smtClean="0"/>
            <a:t>: 10-11.5 gr/dl, </a:t>
          </a:r>
          <a:r>
            <a:rPr lang="tr-TR" sz="1600" dirty="0" err="1" smtClean="0"/>
            <a:t>ferritin</a:t>
          </a:r>
          <a:r>
            <a:rPr lang="tr-TR" sz="1600" dirty="0" smtClean="0"/>
            <a:t>&gt;100 </a:t>
          </a:r>
          <a:r>
            <a:rPr lang="tr-TR" sz="1600" dirty="0" err="1" smtClean="0"/>
            <a:t>ng</a:t>
          </a:r>
          <a:r>
            <a:rPr lang="tr-TR" sz="1600" dirty="0" smtClean="0"/>
            <a:t>/ml, TS&gt;%20</a:t>
          </a:r>
          <a:endParaRPr lang="tr-TR" sz="1600" dirty="0"/>
        </a:p>
      </dgm:t>
    </dgm:pt>
    <dgm:pt modelId="{7E959AA2-1CCC-4343-81D1-A8ABABCE535A}" type="parTrans" cxnId="{C2DAD177-14D5-4E93-B984-6F09784E05AC}">
      <dgm:prSet/>
      <dgm:spPr/>
      <dgm:t>
        <a:bodyPr/>
        <a:lstStyle/>
        <a:p>
          <a:endParaRPr lang="tr-TR" sz="1600"/>
        </a:p>
      </dgm:t>
    </dgm:pt>
    <dgm:pt modelId="{142114FB-C370-40B2-9EDD-2E963EF09773}" type="sibTrans" cxnId="{C2DAD177-14D5-4E93-B984-6F09784E05AC}">
      <dgm:prSet/>
      <dgm:spPr/>
      <dgm:t>
        <a:bodyPr/>
        <a:lstStyle/>
        <a:p>
          <a:endParaRPr lang="tr-TR" sz="1600"/>
        </a:p>
      </dgm:t>
    </dgm:pt>
    <dgm:pt modelId="{40A7B1F9-2B67-4025-B432-D4509E8104E6}">
      <dgm:prSet phldrT="[Metin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600" dirty="0" smtClean="0"/>
            <a:t>Demir parametreleri birlikte, doğru zamanda ve tekrarlı ölçümler yapılarak değerlendirilmelidir.</a:t>
          </a:r>
          <a:endParaRPr lang="tr-TR" sz="1600" dirty="0"/>
        </a:p>
      </dgm:t>
    </dgm:pt>
    <dgm:pt modelId="{B9616179-4485-4706-ACE1-178601C23045}" type="parTrans" cxnId="{6A37902A-5B76-4499-9238-CB77FED34D51}">
      <dgm:prSet/>
      <dgm:spPr/>
      <dgm:t>
        <a:bodyPr/>
        <a:lstStyle/>
        <a:p>
          <a:endParaRPr lang="tr-TR" sz="1600"/>
        </a:p>
      </dgm:t>
    </dgm:pt>
    <dgm:pt modelId="{53A8A80E-FF22-4E21-A452-218633D1F7B8}" type="sibTrans" cxnId="{6A37902A-5B76-4499-9238-CB77FED34D51}">
      <dgm:prSet/>
      <dgm:spPr/>
      <dgm:t>
        <a:bodyPr/>
        <a:lstStyle/>
        <a:p>
          <a:endParaRPr lang="tr-TR" sz="1600"/>
        </a:p>
      </dgm:t>
    </dgm:pt>
    <dgm:pt modelId="{AE0CD892-9558-4B6B-A543-D46D7E496B27}">
      <dgm:prSet phldrT="[Metin]" custT="1"/>
      <dgm:spPr/>
      <dgm:t>
        <a:bodyPr/>
        <a:lstStyle/>
        <a:p>
          <a:r>
            <a:rPr lang="tr-TR" sz="1600" dirty="0" smtClean="0"/>
            <a:t>ESA kullanan hastalar yan etki profili açısından yakın izlenmelidir.</a:t>
          </a:r>
          <a:endParaRPr lang="tr-TR" sz="1600" dirty="0"/>
        </a:p>
      </dgm:t>
    </dgm:pt>
    <dgm:pt modelId="{5A739086-A79D-4900-9D3B-BFD5779D2EAF}" type="sibTrans" cxnId="{BCD32A8B-2BF7-4E5C-9A50-A316F323461D}">
      <dgm:prSet/>
      <dgm:spPr/>
      <dgm:t>
        <a:bodyPr/>
        <a:lstStyle/>
        <a:p>
          <a:endParaRPr lang="tr-TR" sz="1600"/>
        </a:p>
      </dgm:t>
    </dgm:pt>
    <dgm:pt modelId="{B43155EB-CEFE-43C8-B390-43CF52DBD0D6}" type="parTrans" cxnId="{BCD32A8B-2BF7-4E5C-9A50-A316F323461D}">
      <dgm:prSet/>
      <dgm:spPr/>
      <dgm:t>
        <a:bodyPr/>
        <a:lstStyle/>
        <a:p>
          <a:endParaRPr lang="tr-TR" sz="1600"/>
        </a:p>
      </dgm:t>
    </dgm:pt>
    <dgm:pt modelId="{23070AAE-4FB4-4ACF-853D-B4F679C7E658}" type="pres">
      <dgm:prSet presAssocID="{048799D0-3FA7-4FD2-B948-8A1778D2156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F0F58969-FFB8-4B96-8898-84947F51B22C}" type="pres">
      <dgm:prSet presAssocID="{048799D0-3FA7-4FD2-B948-8A1778D2156F}" presName="Name1" presStyleCnt="0"/>
      <dgm:spPr/>
      <dgm:t>
        <a:bodyPr/>
        <a:lstStyle/>
        <a:p>
          <a:endParaRPr lang="tr-TR"/>
        </a:p>
      </dgm:t>
    </dgm:pt>
    <dgm:pt modelId="{21E7F9CA-D5B2-48DA-AE72-321582632F4D}" type="pres">
      <dgm:prSet presAssocID="{048799D0-3FA7-4FD2-B948-8A1778D2156F}" presName="cycle" presStyleCnt="0"/>
      <dgm:spPr/>
      <dgm:t>
        <a:bodyPr/>
        <a:lstStyle/>
        <a:p>
          <a:endParaRPr lang="tr-TR"/>
        </a:p>
      </dgm:t>
    </dgm:pt>
    <dgm:pt modelId="{218B6A4A-65E2-4FC2-9C14-4A465B165F5C}" type="pres">
      <dgm:prSet presAssocID="{048799D0-3FA7-4FD2-B948-8A1778D2156F}" presName="srcNode" presStyleLbl="node1" presStyleIdx="0" presStyleCnt="6"/>
      <dgm:spPr/>
      <dgm:t>
        <a:bodyPr/>
        <a:lstStyle/>
        <a:p>
          <a:endParaRPr lang="tr-TR"/>
        </a:p>
      </dgm:t>
    </dgm:pt>
    <dgm:pt modelId="{8705DC75-F294-4485-8560-318E7DF72F12}" type="pres">
      <dgm:prSet presAssocID="{048799D0-3FA7-4FD2-B948-8A1778D2156F}" presName="conn" presStyleLbl="parChTrans1D2" presStyleIdx="0" presStyleCnt="1"/>
      <dgm:spPr/>
      <dgm:t>
        <a:bodyPr/>
        <a:lstStyle/>
        <a:p>
          <a:endParaRPr lang="tr-TR"/>
        </a:p>
      </dgm:t>
    </dgm:pt>
    <dgm:pt modelId="{4EF6151D-A51F-4771-B21A-68DFE8D0CBA3}" type="pres">
      <dgm:prSet presAssocID="{048799D0-3FA7-4FD2-B948-8A1778D2156F}" presName="extraNode" presStyleLbl="node1" presStyleIdx="0" presStyleCnt="6"/>
      <dgm:spPr/>
      <dgm:t>
        <a:bodyPr/>
        <a:lstStyle/>
        <a:p>
          <a:endParaRPr lang="tr-TR"/>
        </a:p>
      </dgm:t>
    </dgm:pt>
    <dgm:pt modelId="{EFC5FD5F-EC3B-4079-BB49-3A0EDC14948A}" type="pres">
      <dgm:prSet presAssocID="{048799D0-3FA7-4FD2-B948-8A1778D2156F}" presName="dstNode" presStyleLbl="node1" presStyleIdx="0" presStyleCnt="6"/>
      <dgm:spPr/>
      <dgm:t>
        <a:bodyPr/>
        <a:lstStyle/>
        <a:p>
          <a:endParaRPr lang="tr-TR"/>
        </a:p>
      </dgm:t>
    </dgm:pt>
    <dgm:pt modelId="{CD8A6D22-2482-4F0A-A583-5278E869E9DC}" type="pres">
      <dgm:prSet presAssocID="{94D7F53E-5B77-4B52-8F6B-6AF3309FE33C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F244DBE-2B80-4D1B-A262-C451CFFC9236}" type="pres">
      <dgm:prSet presAssocID="{94D7F53E-5B77-4B52-8F6B-6AF3309FE33C}" presName="accent_1" presStyleCnt="0"/>
      <dgm:spPr/>
      <dgm:t>
        <a:bodyPr/>
        <a:lstStyle/>
        <a:p>
          <a:endParaRPr lang="tr-TR"/>
        </a:p>
      </dgm:t>
    </dgm:pt>
    <dgm:pt modelId="{9D0BFBFC-7F0B-4ADB-9752-4B5320BC7106}" type="pres">
      <dgm:prSet presAssocID="{94D7F53E-5B77-4B52-8F6B-6AF3309FE33C}" presName="accentRepeatNode" presStyleLbl="solidFgAcc1" presStyleIdx="0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59DE2463-42C2-41B3-A165-868F1B5F6663}" type="pres">
      <dgm:prSet presAssocID="{C723023A-D805-4974-BB2E-A220E35B663C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8D7DDDA-91F9-43DD-BFB1-C6897588DFF5}" type="pres">
      <dgm:prSet presAssocID="{C723023A-D805-4974-BB2E-A220E35B663C}" presName="accent_2" presStyleCnt="0"/>
      <dgm:spPr/>
    </dgm:pt>
    <dgm:pt modelId="{47FB630F-5B1B-4E26-B4FD-49A6B25D3FD4}" type="pres">
      <dgm:prSet presAssocID="{C723023A-D805-4974-BB2E-A220E35B663C}" presName="accentRepeatNode" presStyleLbl="solidFgAcc1" presStyleIdx="1" presStyleCnt="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BFC1DB49-7B75-4300-9849-5153DD97FC6D}" type="pres">
      <dgm:prSet presAssocID="{40A7B1F9-2B67-4025-B432-D4509E8104E6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E195F38-4F39-476A-A061-C5ECA384F471}" type="pres">
      <dgm:prSet presAssocID="{40A7B1F9-2B67-4025-B432-D4509E8104E6}" presName="accent_3" presStyleCnt="0"/>
      <dgm:spPr/>
    </dgm:pt>
    <dgm:pt modelId="{39424031-236C-4AB8-B0FD-1BE3474DFFB6}" type="pres">
      <dgm:prSet presAssocID="{40A7B1F9-2B67-4025-B432-D4509E8104E6}" presName="accentRepeatNode" presStyleLbl="solidFgAcc1" presStyleIdx="2" presStyleCnt="6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32EDF61C-1915-4F76-8C35-9E49E61A5153}" type="pres">
      <dgm:prSet presAssocID="{C1C1D8ED-AB7E-4B20-9EC7-AEA0A27BEA42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3CB90AE-FF8A-48FE-8B0A-62BFFB981C08}" type="pres">
      <dgm:prSet presAssocID="{C1C1D8ED-AB7E-4B20-9EC7-AEA0A27BEA42}" presName="accent_4" presStyleCnt="0"/>
      <dgm:spPr/>
    </dgm:pt>
    <dgm:pt modelId="{81873359-A999-4173-9786-3E2785C5C110}" type="pres">
      <dgm:prSet presAssocID="{C1C1D8ED-AB7E-4B20-9EC7-AEA0A27BEA42}" presName="accentRepeatNode" presStyleLbl="solidFgAcc1" presStyleIdx="3" presStyleCnt="6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052716DF-F053-4800-85E5-737522CCAEA3}" type="pres">
      <dgm:prSet presAssocID="{9682C5C4-C66D-4F9A-8F0A-45BC02257389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D938D21-0830-400E-8747-6E658AB9C253}" type="pres">
      <dgm:prSet presAssocID="{9682C5C4-C66D-4F9A-8F0A-45BC02257389}" presName="accent_5" presStyleCnt="0"/>
      <dgm:spPr/>
    </dgm:pt>
    <dgm:pt modelId="{E99BE3D6-6ED2-444C-BBA1-10708E6BB101}" type="pres">
      <dgm:prSet presAssocID="{9682C5C4-C66D-4F9A-8F0A-45BC02257389}" presName="accentRepeatNode" presStyleLbl="solidFgAcc1" presStyleIdx="4" presStyleCnt="6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8B62FCD-DF9F-4CAE-8DFA-71ACC2769C56}" type="pres">
      <dgm:prSet presAssocID="{AE0CD892-9558-4B6B-A543-D46D7E496B27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B28FBED-163D-421A-80FE-4A18655CE86B}" type="pres">
      <dgm:prSet presAssocID="{AE0CD892-9558-4B6B-A543-D46D7E496B27}" presName="accent_6" presStyleCnt="0"/>
      <dgm:spPr/>
    </dgm:pt>
    <dgm:pt modelId="{6CA2DE09-846A-40C7-BCE5-A43D25AE788B}" type="pres">
      <dgm:prSet presAssocID="{AE0CD892-9558-4B6B-A543-D46D7E496B27}" presName="accentRepeatNode" presStyleLbl="solidFgAcc1" presStyleIdx="5" presStyleCnt="6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tr-TR"/>
        </a:p>
      </dgm:t>
    </dgm:pt>
  </dgm:ptLst>
  <dgm:cxnLst>
    <dgm:cxn modelId="{26D8EEDC-BF03-4FB9-B9AB-8E2D9B8679C4}" srcId="{048799D0-3FA7-4FD2-B948-8A1778D2156F}" destId="{94D7F53E-5B77-4B52-8F6B-6AF3309FE33C}" srcOrd="0" destOrd="0" parTransId="{F10ECC9C-FC28-4BF2-9ABD-0DEB69AA9D3F}" sibTransId="{A2B5C183-81A6-4622-8CBF-2E06206DF77F}"/>
    <dgm:cxn modelId="{20087B56-4B92-4F21-8235-2E7EE9B332F7}" srcId="{048799D0-3FA7-4FD2-B948-8A1778D2156F}" destId="{9682C5C4-C66D-4F9A-8F0A-45BC02257389}" srcOrd="4" destOrd="0" parTransId="{6922053F-02E2-4D7D-BCE3-C00EFEE29D43}" sibTransId="{83E1A3BA-B5B0-43B2-A264-DAC86DCD2813}"/>
    <dgm:cxn modelId="{F6507ADB-204B-4E05-BBF5-4AC6CB99C46D}" type="presOf" srcId="{AE0CD892-9558-4B6B-A543-D46D7E496B27}" destId="{F8B62FCD-DF9F-4CAE-8DFA-71ACC2769C56}" srcOrd="0" destOrd="0" presId="urn:microsoft.com/office/officeart/2008/layout/VerticalCurvedList"/>
    <dgm:cxn modelId="{26341E85-0938-4416-BA6B-1A3075E337A8}" type="presOf" srcId="{94D7F53E-5B77-4B52-8F6B-6AF3309FE33C}" destId="{CD8A6D22-2482-4F0A-A583-5278E869E9DC}" srcOrd="0" destOrd="0" presId="urn:microsoft.com/office/officeart/2008/layout/VerticalCurvedList"/>
    <dgm:cxn modelId="{CC701BC9-4F5E-44B3-9CB5-0258B256DA5C}" type="presOf" srcId="{C1C1D8ED-AB7E-4B20-9EC7-AEA0A27BEA42}" destId="{32EDF61C-1915-4F76-8C35-9E49E61A5153}" srcOrd="0" destOrd="0" presId="urn:microsoft.com/office/officeart/2008/layout/VerticalCurvedList"/>
    <dgm:cxn modelId="{C2DAD177-14D5-4E93-B984-6F09784E05AC}" srcId="{048799D0-3FA7-4FD2-B948-8A1778D2156F}" destId="{C723023A-D805-4974-BB2E-A220E35B663C}" srcOrd="1" destOrd="0" parTransId="{7E959AA2-1CCC-4343-81D1-A8ABABCE535A}" sibTransId="{142114FB-C370-40B2-9EDD-2E963EF09773}"/>
    <dgm:cxn modelId="{A8BD73EC-295E-48BA-9AFF-6131A83D165B}" type="presOf" srcId="{A2B5C183-81A6-4622-8CBF-2E06206DF77F}" destId="{8705DC75-F294-4485-8560-318E7DF72F12}" srcOrd="0" destOrd="0" presId="urn:microsoft.com/office/officeart/2008/layout/VerticalCurvedList"/>
    <dgm:cxn modelId="{6D57F715-BCC6-42D4-8A16-369CB7C198A6}" type="presOf" srcId="{9682C5C4-C66D-4F9A-8F0A-45BC02257389}" destId="{052716DF-F053-4800-85E5-737522CCAEA3}" srcOrd="0" destOrd="0" presId="urn:microsoft.com/office/officeart/2008/layout/VerticalCurvedList"/>
    <dgm:cxn modelId="{F567B25D-EA78-4B24-883A-783C9595DD2A}" type="presOf" srcId="{40A7B1F9-2B67-4025-B432-D4509E8104E6}" destId="{BFC1DB49-7B75-4300-9849-5153DD97FC6D}" srcOrd="0" destOrd="0" presId="urn:microsoft.com/office/officeart/2008/layout/VerticalCurvedList"/>
    <dgm:cxn modelId="{BCD32A8B-2BF7-4E5C-9A50-A316F323461D}" srcId="{048799D0-3FA7-4FD2-B948-8A1778D2156F}" destId="{AE0CD892-9558-4B6B-A543-D46D7E496B27}" srcOrd="5" destOrd="0" parTransId="{B43155EB-CEFE-43C8-B390-43CF52DBD0D6}" sibTransId="{5A739086-A79D-4900-9D3B-BFD5779D2EAF}"/>
    <dgm:cxn modelId="{6A37902A-5B76-4499-9238-CB77FED34D51}" srcId="{048799D0-3FA7-4FD2-B948-8A1778D2156F}" destId="{40A7B1F9-2B67-4025-B432-D4509E8104E6}" srcOrd="2" destOrd="0" parTransId="{B9616179-4485-4706-ACE1-178601C23045}" sibTransId="{53A8A80E-FF22-4E21-A452-218633D1F7B8}"/>
    <dgm:cxn modelId="{3BA8CCD2-13EB-4F8E-A320-BB0192C8EAC1}" srcId="{048799D0-3FA7-4FD2-B948-8A1778D2156F}" destId="{C1C1D8ED-AB7E-4B20-9EC7-AEA0A27BEA42}" srcOrd="3" destOrd="0" parTransId="{434C3FCC-4402-4826-A608-EF04ADF04FB9}" sibTransId="{7BD8E52D-200B-4414-BA3F-9DE9583DA5DB}"/>
    <dgm:cxn modelId="{31598654-D58E-4BF3-ADB0-D4779F19FCDB}" type="presOf" srcId="{C723023A-D805-4974-BB2E-A220E35B663C}" destId="{59DE2463-42C2-41B3-A165-868F1B5F6663}" srcOrd="0" destOrd="0" presId="urn:microsoft.com/office/officeart/2008/layout/VerticalCurvedList"/>
    <dgm:cxn modelId="{D936EA15-48E2-444F-B9E8-CB52F4E608AA}" type="presOf" srcId="{048799D0-3FA7-4FD2-B948-8A1778D2156F}" destId="{23070AAE-4FB4-4ACF-853D-B4F679C7E658}" srcOrd="0" destOrd="0" presId="urn:microsoft.com/office/officeart/2008/layout/VerticalCurvedList"/>
    <dgm:cxn modelId="{3AC056B8-DFF8-40CD-B485-753B12D66AC6}" type="presParOf" srcId="{23070AAE-4FB4-4ACF-853D-B4F679C7E658}" destId="{F0F58969-FFB8-4B96-8898-84947F51B22C}" srcOrd="0" destOrd="0" presId="urn:microsoft.com/office/officeart/2008/layout/VerticalCurvedList"/>
    <dgm:cxn modelId="{92600BDB-D5BC-4AC4-873E-6A104BCEB359}" type="presParOf" srcId="{F0F58969-FFB8-4B96-8898-84947F51B22C}" destId="{21E7F9CA-D5B2-48DA-AE72-321582632F4D}" srcOrd="0" destOrd="0" presId="urn:microsoft.com/office/officeart/2008/layout/VerticalCurvedList"/>
    <dgm:cxn modelId="{19A414DD-C047-401B-B0C5-A6621E3FDA0A}" type="presParOf" srcId="{21E7F9CA-D5B2-48DA-AE72-321582632F4D}" destId="{218B6A4A-65E2-4FC2-9C14-4A465B165F5C}" srcOrd="0" destOrd="0" presId="urn:microsoft.com/office/officeart/2008/layout/VerticalCurvedList"/>
    <dgm:cxn modelId="{6A1A6FCB-71A0-48DF-9956-C11B4F39D8F2}" type="presParOf" srcId="{21E7F9CA-D5B2-48DA-AE72-321582632F4D}" destId="{8705DC75-F294-4485-8560-318E7DF72F12}" srcOrd="1" destOrd="0" presId="urn:microsoft.com/office/officeart/2008/layout/VerticalCurvedList"/>
    <dgm:cxn modelId="{2A7B6A90-E9F9-45A3-B5D3-2B466BA2A914}" type="presParOf" srcId="{21E7F9CA-D5B2-48DA-AE72-321582632F4D}" destId="{4EF6151D-A51F-4771-B21A-68DFE8D0CBA3}" srcOrd="2" destOrd="0" presId="urn:microsoft.com/office/officeart/2008/layout/VerticalCurvedList"/>
    <dgm:cxn modelId="{9F3EA486-60FA-432E-BDA3-607436C55AEB}" type="presParOf" srcId="{21E7F9CA-D5B2-48DA-AE72-321582632F4D}" destId="{EFC5FD5F-EC3B-4079-BB49-3A0EDC14948A}" srcOrd="3" destOrd="0" presId="urn:microsoft.com/office/officeart/2008/layout/VerticalCurvedList"/>
    <dgm:cxn modelId="{DF25988F-B4EC-430A-A223-5DB5364609FC}" type="presParOf" srcId="{F0F58969-FFB8-4B96-8898-84947F51B22C}" destId="{CD8A6D22-2482-4F0A-A583-5278E869E9DC}" srcOrd="1" destOrd="0" presId="urn:microsoft.com/office/officeart/2008/layout/VerticalCurvedList"/>
    <dgm:cxn modelId="{00C268D1-B3E5-4116-B52C-3C099A5C2070}" type="presParOf" srcId="{F0F58969-FFB8-4B96-8898-84947F51B22C}" destId="{1F244DBE-2B80-4D1B-A262-C451CFFC9236}" srcOrd="2" destOrd="0" presId="urn:microsoft.com/office/officeart/2008/layout/VerticalCurvedList"/>
    <dgm:cxn modelId="{4A0E9932-CC83-4EC5-B79B-4802DF3498E3}" type="presParOf" srcId="{1F244DBE-2B80-4D1B-A262-C451CFFC9236}" destId="{9D0BFBFC-7F0B-4ADB-9752-4B5320BC7106}" srcOrd="0" destOrd="0" presId="urn:microsoft.com/office/officeart/2008/layout/VerticalCurvedList"/>
    <dgm:cxn modelId="{6A3ABF89-9FBE-42D4-8F6B-A7C6091B9CE4}" type="presParOf" srcId="{F0F58969-FFB8-4B96-8898-84947F51B22C}" destId="{59DE2463-42C2-41B3-A165-868F1B5F6663}" srcOrd="3" destOrd="0" presId="urn:microsoft.com/office/officeart/2008/layout/VerticalCurvedList"/>
    <dgm:cxn modelId="{E5136FC7-69D1-4A1F-AA4B-524DBCD7BF39}" type="presParOf" srcId="{F0F58969-FFB8-4B96-8898-84947F51B22C}" destId="{08D7DDDA-91F9-43DD-BFB1-C6897588DFF5}" srcOrd="4" destOrd="0" presId="urn:microsoft.com/office/officeart/2008/layout/VerticalCurvedList"/>
    <dgm:cxn modelId="{44CE1B9E-BDBE-40D6-95C4-7F95A183989C}" type="presParOf" srcId="{08D7DDDA-91F9-43DD-BFB1-C6897588DFF5}" destId="{47FB630F-5B1B-4E26-B4FD-49A6B25D3FD4}" srcOrd="0" destOrd="0" presId="urn:microsoft.com/office/officeart/2008/layout/VerticalCurvedList"/>
    <dgm:cxn modelId="{E89DAA23-4858-4EE5-A4D9-12D15DF74555}" type="presParOf" srcId="{F0F58969-FFB8-4B96-8898-84947F51B22C}" destId="{BFC1DB49-7B75-4300-9849-5153DD97FC6D}" srcOrd="5" destOrd="0" presId="urn:microsoft.com/office/officeart/2008/layout/VerticalCurvedList"/>
    <dgm:cxn modelId="{E4DE0453-0A37-4F90-9EA9-20794E58774C}" type="presParOf" srcId="{F0F58969-FFB8-4B96-8898-84947F51B22C}" destId="{EE195F38-4F39-476A-A061-C5ECA384F471}" srcOrd="6" destOrd="0" presId="urn:microsoft.com/office/officeart/2008/layout/VerticalCurvedList"/>
    <dgm:cxn modelId="{D49E0D65-B045-48ED-BBD5-72D96F92D163}" type="presParOf" srcId="{EE195F38-4F39-476A-A061-C5ECA384F471}" destId="{39424031-236C-4AB8-B0FD-1BE3474DFFB6}" srcOrd="0" destOrd="0" presId="urn:microsoft.com/office/officeart/2008/layout/VerticalCurvedList"/>
    <dgm:cxn modelId="{12C3768E-644E-404F-95D5-1D9A331ED0A3}" type="presParOf" srcId="{F0F58969-FFB8-4B96-8898-84947F51B22C}" destId="{32EDF61C-1915-4F76-8C35-9E49E61A5153}" srcOrd="7" destOrd="0" presId="urn:microsoft.com/office/officeart/2008/layout/VerticalCurvedList"/>
    <dgm:cxn modelId="{59375C6A-6D5B-4163-A5D0-4DF6CAB86C9B}" type="presParOf" srcId="{F0F58969-FFB8-4B96-8898-84947F51B22C}" destId="{43CB90AE-FF8A-48FE-8B0A-62BFFB981C08}" srcOrd="8" destOrd="0" presId="urn:microsoft.com/office/officeart/2008/layout/VerticalCurvedList"/>
    <dgm:cxn modelId="{33B072D1-1C72-4180-B068-2A9719FB4873}" type="presParOf" srcId="{43CB90AE-FF8A-48FE-8B0A-62BFFB981C08}" destId="{81873359-A999-4173-9786-3E2785C5C110}" srcOrd="0" destOrd="0" presId="urn:microsoft.com/office/officeart/2008/layout/VerticalCurvedList"/>
    <dgm:cxn modelId="{694C5F5F-EDFD-4578-969D-36B2CA1C3497}" type="presParOf" srcId="{F0F58969-FFB8-4B96-8898-84947F51B22C}" destId="{052716DF-F053-4800-85E5-737522CCAEA3}" srcOrd="9" destOrd="0" presId="urn:microsoft.com/office/officeart/2008/layout/VerticalCurvedList"/>
    <dgm:cxn modelId="{7E2CEF4D-1088-42D7-991B-1A905346AF54}" type="presParOf" srcId="{F0F58969-FFB8-4B96-8898-84947F51B22C}" destId="{2D938D21-0830-400E-8747-6E658AB9C253}" srcOrd="10" destOrd="0" presId="urn:microsoft.com/office/officeart/2008/layout/VerticalCurvedList"/>
    <dgm:cxn modelId="{5410E82A-CAF0-4A75-8AF8-C8073149858C}" type="presParOf" srcId="{2D938D21-0830-400E-8747-6E658AB9C253}" destId="{E99BE3D6-6ED2-444C-BBA1-10708E6BB101}" srcOrd="0" destOrd="0" presId="urn:microsoft.com/office/officeart/2008/layout/VerticalCurvedList"/>
    <dgm:cxn modelId="{055F8AEC-8BD7-49A7-A292-B48F2CFB530D}" type="presParOf" srcId="{F0F58969-FFB8-4B96-8898-84947F51B22C}" destId="{F8B62FCD-DF9F-4CAE-8DFA-71ACC2769C56}" srcOrd="11" destOrd="0" presId="urn:microsoft.com/office/officeart/2008/layout/VerticalCurvedList"/>
    <dgm:cxn modelId="{DA0F7380-2772-44B8-A223-11DC22B2F86F}" type="presParOf" srcId="{F0F58969-FFB8-4B96-8898-84947F51B22C}" destId="{BB28FBED-163D-421A-80FE-4A18655CE86B}" srcOrd="12" destOrd="0" presId="urn:microsoft.com/office/officeart/2008/layout/VerticalCurvedList"/>
    <dgm:cxn modelId="{260DD018-0609-410A-BB8D-FFF2517AD781}" type="presParOf" srcId="{BB28FBED-163D-421A-80FE-4A18655CE86B}" destId="{6CA2DE09-846A-40C7-BCE5-A43D25AE788B}" srcOrd="0" destOrd="0" presId="urn:microsoft.com/office/officeart/2008/layout/VerticalCurvedLis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C4512EC-47BD-4C2C-A136-EC40D2C23554}" type="doc">
      <dgm:prSet loTypeId="urn:microsoft.com/office/officeart/2005/8/layout/cycle7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88D515E0-224C-43F3-8079-0E8C8EBAFC74}">
      <dgm:prSet phldrT="[Metin]"/>
      <dgm:spPr/>
      <dgm:t>
        <a:bodyPr/>
        <a:lstStyle/>
        <a:p>
          <a:r>
            <a:rPr lang="tr-TR" dirty="0" smtClean="0"/>
            <a:t>Mineral denge bozukluğu</a:t>
          </a:r>
          <a:endParaRPr lang="tr-TR" dirty="0"/>
        </a:p>
      </dgm:t>
    </dgm:pt>
    <dgm:pt modelId="{489BF6C0-333E-4FA3-B575-7BDF71E8C87F}" type="parTrans" cxnId="{B4E82639-16C7-4106-AA41-E419E7225D2D}">
      <dgm:prSet/>
      <dgm:spPr/>
      <dgm:t>
        <a:bodyPr/>
        <a:lstStyle/>
        <a:p>
          <a:endParaRPr lang="tr-TR"/>
        </a:p>
      </dgm:t>
    </dgm:pt>
    <dgm:pt modelId="{5BE1F5FD-EF33-4A77-93DF-73E8BA53C642}" type="sibTrans" cxnId="{B4E82639-16C7-4106-AA41-E419E7225D2D}">
      <dgm:prSet/>
      <dgm:spPr/>
      <dgm:t>
        <a:bodyPr/>
        <a:lstStyle/>
        <a:p>
          <a:endParaRPr lang="tr-TR"/>
        </a:p>
      </dgm:t>
    </dgm:pt>
    <dgm:pt modelId="{03E5CC16-FC59-40BE-8679-A79E457328AC}">
      <dgm:prSet phldrT="[Metin]"/>
      <dgm:spPr/>
      <dgm:t>
        <a:bodyPr/>
        <a:lstStyle/>
        <a:p>
          <a:r>
            <a:rPr lang="tr-TR" dirty="0" smtClean="0"/>
            <a:t>İskelet dışı kalsifikasyonlar</a:t>
          </a:r>
          <a:endParaRPr lang="tr-TR" dirty="0"/>
        </a:p>
      </dgm:t>
    </dgm:pt>
    <dgm:pt modelId="{49BFBA7B-29CD-409A-B485-474FAB267899}" type="parTrans" cxnId="{FF1BE896-AFE2-458D-B543-D7426ADEE972}">
      <dgm:prSet/>
      <dgm:spPr/>
      <dgm:t>
        <a:bodyPr/>
        <a:lstStyle/>
        <a:p>
          <a:endParaRPr lang="tr-TR"/>
        </a:p>
      </dgm:t>
    </dgm:pt>
    <dgm:pt modelId="{2AD063B3-8381-4C29-A761-9632AD15CFD7}" type="sibTrans" cxnId="{FF1BE896-AFE2-458D-B543-D7426ADEE972}">
      <dgm:prSet/>
      <dgm:spPr/>
      <dgm:t>
        <a:bodyPr/>
        <a:lstStyle/>
        <a:p>
          <a:endParaRPr lang="tr-TR"/>
        </a:p>
      </dgm:t>
    </dgm:pt>
    <dgm:pt modelId="{B16B0D89-49B1-46C9-BBC9-9C17D86A9472}">
      <dgm:prSet phldrT="[Metin]"/>
      <dgm:spPr/>
      <dgm:t>
        <a:bodyPr/>
        <a:lstStyle/>
        <a:p>
          <a:r>
            <a:rPr lang="tr-TR" dirty="0" smtClean="0"/>
            <a:t>Anormal kemik döngüsü</a:t>
          </a:r>
          <a:endParaRPr lang="tr-TR" dirty="0"/>
        </a:p>
      </dgm:t>
    </dgm:pt>
    <dgm:pt modelId="{3B91C6DC-4674-4074-859B-6D05FA5FE640}" type="parTrans" cxnId="{C4D55A6D-7D80-4D87-9817-52BF7E15D082}">
      <dgm:prSet/>
      <dgm:spPr/>
      <dgm:t>
        <a:bodyPr/>
        <a:lstStyle/>
        <a:p>
          <a:endParaRPr lang="tr-TR"/>
        </a:p>
      </dgm:t>
    </dgm:pt>
    <dgm:pt modelId="{99A03E5C-6436-4BAE-B5AA-083D68F339BE}" type="sibTrans" cxnId="{C4D55A6D-7D80-4D87-9817-52BF7E15D082}">
      <dgm:prSet/>
      <dgm:spPr/>
      <dgm:t>
        <a:bodyPr/>
        <a:lstStyle/>
        <a:p>
          <a:endParaRPr lang="tr-TR"/>
        </a:p>
      </dgm:t>
    </dgm:pt>
    <dgm:pt modelId="{45E8F86A-4D3D-4E9E-AB1E-25C8E081BE75}" type="pres">
      <dgm:prSet presAssocID="{5C4512EC-47BD-4C2C-A136-EC40D2C2355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B68C700-78F6-422D-B0DD-9DF2703E8D3B}" type="pres">
      <dgm:prSet presAssocID="{88D515E0-224C-43F3-8079-0E8C8EBAFC7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4E829FF-B014-43D3-8FEF-C03219C0C362}" type="pres">
      <dgm:prSet presAssocID="{5BE1F5FD-EF33-4A77-93DF-73E8BA53C642}" presName="sibTrans" presStyleLbl="sibTrans2D1" presStyleIdx="0" presStyleCnt="3"/>
      <dgm:spPr/>
      <dgm:t>
        <a:bodyPr/>
        <a:lstStyle/>
        <a:p>
          <a:endParaRPr lang="tr-TR"/>
        </a:p>
      </dgm:t>
    </dgm:pt>
    <dgm:pt modelId="{1BEA0091-8DCB-41C8-89B5-7708BBD5CBFC}" type="pres">
      <dgm:prSet presAssocID="{5BE1F5FD-EF33-4A77-93DF-73E8BA53C642}" presName="connectorText" presStyleLbl="sibTrans2D1" presStyleIdx="0" presStyleCnt="3"/>
      <dgm:spPr/>
      <dgm:t>
        <a:bodyPr/>
        <a:lstStyle/>
        <a:p>
          <a:endParaRPr lang="tr-TR"/>
        </a:p>
      </dgm:t>
    </dgm:pt>
    <dgm:pt modelId="{3C088ADC-9FA2-449E-86ED-51A3F079EB44}" type="pres">
      <dgm:prSet presAssocID="{03E5CC16-FC59-40BE-8679-A79E457328A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1AA47AF-5F88-4E24-BF6C-E47EF3482564}" type="pres">
      <dgm:prSet presAssocID="{2AD063B3-8381-4C29-A761-9632AD15CFD7}" presName="sibTrans" presStyleLbl="sibTrans2D1" presStyleIdx="1" presStyleCnt="3"/>
      <dgm:spPr/>
      <dgm:t>
        <a:bodyPr/>
        <a:lstStyle/>
        <a:p>
          <a:endParaRPr lang="tr-TR"/>
        </a:p>
      </dgm:t>
    </dgm:pt>
    <dgm:pt modelId="{4302BA37-2606-41D6-8F66-6177808AFE9F}" type="pres">
      <dgm:prSet presAssocID="{2AD063B3-8381-4C29-A761-9632AD15CFD7}" presName="connectorText" presStyleLbl="sibTrans2D1" presStyleIdx="1" presStyleCnt="3"/>
      <dgm:spPr/>
      <dgm:t>
        <a:bodyPr/>
        <a:lstStyle/>
        <a:p>
          <a:endParaRPr lang="tr-TR"/>
        </a:p>
      </dgm:t>
    </dgm:pt>
    <dgm:pt modelId="{30CA1FD5-4EC0-47C5-9C92-BAA190937E6D}" type="pres">
      <dgm:prSet presAssocID="{B16B0D89-49B1-46C9-BBC9-9C17D86A947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611F64F-346F-4F9F-85C5-9AA1C0107744}" type="pres">
      <dgm:prSet presAssocID="{99A03E5C-6436-4BAE-B5AA-083D68F339BE}" presName="sibTrans" presStyleLbl="sibTrans2D1" presStyleIdx="2" presStyleCnt="3"/>
      <dgm:spPr/>
      <dgm:t>
        <a:bodyPr/>
        <a:lstStyle/>
        <a:p>
          <a:endParaRPr lang="tr-TR"/>
        </a:p>
      </dgm:t>
    </dgm:pt>
    <dgm:pt modelId="{B853E0D9-7C5A-40DD-86AD-15FAF5725AFF}" type="pres">
      <dgm:prSet presAssocID="{99A03E5C-6436-4BAE-B5AA-083D68F339BE}" presName="connectorText" presStyleLbl="sibTrans2D1" presStyleIdx="2" presStyleCnt="3"/>
      <dgm:spPr/>
      <dgm:t>
        <a:bodyPr/>
        <a:lstStyle/>
        <a:p>
          <a:endParaRPr lang="tr-TR"/>
        </a:p>
      </dgm:t>
    </dgm:pt>
  </dgm:ptLst>
  <dgm:cxnLst>
    <dgm:cxn modelId="{DBABDF71-4335-4A27-9326-EFA2B7FF134A}" type="presOf" srcId="{2AD063B3-8381-4C29-A761-9632AD15CFD7}" destId="{71AA47AF-5F88-4E24-BF6C-E47EF3482564}" srcOrd="0" destOrd="0" presId="urn:microsoft.com/office/officeart/2005/8/layout/cycle7"/>
    <dgm:cxn modelId="{EA74984A-2306-4048-9BA1-7B7D4DF60514}" type="presOf" srcId="{B16B0D89-49B1-46C9-BBC9-9C17D86A9472}" destId="{30CA1FD5-4EC0-47C5-9C92-BAA190937E6D}" srcOrd="0" destOrd="0" presId="urn:microsoft.com/office/officeart/2005/8/layout/cycle7"/>
    <dgm:cxn modelId="{2778DEC9-AEA8-4308-B71D-6FC7BBFDE3B5}" type="presOf" srcId="{03E5CC16-FC59-40BE-8679-A79E457328AC}" destId="{3C088ADC-9FA2-449E-86ED-51A3F079EB44}" srcOrd="0" destOrd="0" presId="urn:microsoft.com/office/officeart/2005/8/layout/cycle7"/>
    <dgm:cxn modelId="{FAB8445E-6CAE-4D49-8B63-12E8277B70CA}" type="presOf" srcId="{5BE1F5FD-EF33-4A77-93DF-73E8BA53C642}" destId="{1BEA0091-8DCB-41C8-89B5-7708BBD5CBFC}" srcOrd="1" destOrd="0" presId="urn:microsoft.com/office/officeart/2005/8/layout/cycle7"/>
    <dgm:cxn modelId="{5143F619-8F5F-4798-AC89-E025D9EC558D}" type="presOf" srcId="{5C4512EC-47BD-4C2C-A136-EC40D2C23554}" destId="{45E8F86A-4D3D-4E9E-AB1E-25C8E081BE75}" srcOrd="0" destOrd="0" presId="urn:microsoft.com/office/officeart/2005/8/layout/cycle7"/>
    <dgm:cxn modelId="{B4E82639-16C7-4106-AA41-E419E7225D2D}" srcId="{5C4512EC-47BD-4C2C-A136-EC40D2C23554}" destId="{88D515E0-224C-43F3-8079-0E8C8EBAFC74}" srcOrd="0" destOrd="0" parTransId="{489BF6C0-333E-4FA3-B575-7BDF71E8C87F}" sibTransId="{5BE1F5FD-EF33-4A77-93DF-73E8BA53C642}"/>
    <dgm:cxn modelId="{FF1BE896-AFE2-458D-B543-D7426ADEE972}" srcId="{5C4512EC-47BD-4C2C-A136-EC40D2C23554}" destId="{03E5CC16-FC59-40BE-8679-A79E457328AC}" srcOrd="1" destOrd="0" parTransId="{49BFBA7B-29CD-409A-B485-474FAB267899}" sibTransId="{2AD063B3-8381-4C29-A761-9632AD15CFD7}"/>
    <dgm:cxn modelId="{8893CCE4-B9AC-4108-8617-CD9C18DB0F79}" type="presOf" srcId="{5BE1F5FD-EF33-4A77-93DF-73E8BA53C642}" destId="{74E829FF-B014-43D3-8FEF-C03219C0C362}" srcOrd="0" destOrd="0" presId="urn:microsoft.com/office/officeart/2005/8/layout/cycle7"/>
    <dgm:cxn modelId="{8EA0184E-8903-4232-886A-E88205A91389}" type="presOf" srcId="{99A03E5C-6436-4BAE-B5AA-083D68F339BE}" destId="{B853E0D9-7C5A-40DD-86AD-15FAF5725AFF}" srcOrd="1" destOrd="0" presId="urn:microsoft.com/office/officeart/2005/8/layout/cycle7"/>
    <dgm:cxn modelId="{113E6270-4B1E-4936-ABB4-CDD407957826}" type="presOf" srcId="{88D515E0-224C-43F3-8079-0E8C8EBAFC74}" destId="{3B68C700-78F6-422D-B0DD-9DF2703E8D3B}" srcOrd="0" destOrd="0" presId="urn:microsoft.com/office/officeart/2005/8/layout/cycle7"/>
    <dgm:cxn modelId="{C4D55A6D-7D80-4D87-9817-52BF7E15D082}" srcId="{5C4512EC-47BD-4C2C-A136-EC40D2C23554}" destId="{B16B0D89-49B1-46C9-BBC9-9C17D86A9472}" srcOrd="2" destOrd="0" parTransId="{3B91C6DC-4674-4074-859B-6D05FA5FE640}" sibTransId="{99A03E5C-6436-4BAE-B5AA-083D68F339BE}"/>
    <dgm:cxn modelId="{AB6F7CAE-5B3E-4ED6-A926-6B7BC0695659}" type="presOf" srcId="{99A03E5C-6436-4BAE-B5AA-083D68F339BE}" destId="{9611F64F-346F-4F9F-85C5-9AA1C0107744}" srcOrd="0" destOrd="0" presId="urn:microsoft.com/office/officeart/2005/8/layout/cycle7"/>
    <dgm:cxn modelId="{723F2651-1FEF-461F-96C2-CB09A8AA17F0}" type="presOf" srcId="{2AD063B3-8381-4C29-A761-9632AD15CFD7}" destId="{4302BA37-2606-41D6-8F66-6177808AFE9F}" srcOrd="1" destOrd="0" presId="urn:microsoft.com/office/officeart/2005/8/layout/cycle7"/>
    <dgm:cxn modelId="{A74B1E7D-4C27-42C3-9C8E-2ADA08C9BB29}" type="presParOf" srcId="{45E8F86A-4D3D-4E9E-AB1E-25C8E081BE75}" destId="{3B68C700-78F6-422D-B0DD-9DF2703E8D3B}" srcOrd="0" destOrd="0" presId="urn:microsoft.com/office/officeart/2005/8/layout/cycle7"/>
    <dgm:cxn modelId="{9771FFEE-28D7-47B5-97E0-3F63DB902BD7}" type="presParOf" srcId="{45E8F86A-4D3D-4E9E-AB1E-25C8E081BE75}" destId="{74E829FF-B014-43D3-8FEF-C03219C0C362}" srcOrd="1" destOrd="0" presId="urn:microsoft.com/office/officeart/2005/8/layout/cycle7"/>
    <dgm:cxn modelId="{6D17B8D4-ED69-41B1-8E47-C385CD838604}" type="presParOf" srcId="{74E829FF-B014-43D3-8FEF-C03219C0C362}" destId="{1BEA0091-8DCB-41C8-89B5-7708BBD5CBFC}" srcOrd="0" destOrd="0" presId="urn:microsoft.com/office/officeart/2005/8/layout/cycle7"/>
    <dgm:cxn modelId="{A81BE9ED-5B5B-40FE-9F2C-1BBD3A14990C}" type="presParOf" srcId="{45E8F86A-4D3D-4E9E-AB1E-25C8E081BE75}" destId="{3C088ADC-9FA2-449E-86ED-51A3F079EB44}" srcOrd="2" destOrd="0" presId="urn:microsoft.com/office/officeart/2005/8/layout/cycle7"/>
    <dgm:cxn modelId="{5D87A0BB-FB12-49AE-8086-F4773F15724A}" type="presParOf" srcId="{45E8F86A-4D3D-4E9E-AB1E-25C8E081BE75}" destId="{71AA47AF-5F88-4E24-BF6C-E47EF3482564}" srcOrd="3" destOrd="0" presId="urn:microsoft.com/office/officeart/2005/8/layout/cycle7"/>
    <dgm:cxn modelId="{63217DFD-7776-4B90-AD06-FDF4FAEC9172}" type="presParOf" srcId="{71AA47AF-5F88-4E24-BF6C-E47EF3482564}" destId="{4302BA37-2606-41D6-8F66-6177808AFE9F}" srcOrd="0" destOrd="0" presId="urn:microsoft.com/office/officeart/2005/8/layout/cycle7"/>
    <dgm:cxn modelId="{BB198A86-58BE-4D2C-A73F-F044E497A6E3}" type="presParOf" srcId="{45E8F86A-4D3D-4E9E-AB1E-25C8E081BE75}" destId="{30CA1FD5-4EC0-47C5-9C92-BAA190937E6D}" srcOrd="4" destOrd="0" presId="urn:microsoft.com/office/officeart/2005/8/layout/cycle7"/>
    <dgm:cxn modelId="{36B96382-4594-4F6C-969A-ACF9E950535D}" type="presParOf" srcId="{45E8F86A-4D3D-4E9E-AB1E-25C8E081BE75}" destId="{9611F64F-346F-4F9F-85C5-9AA1C0107744}" srcOrd="5" destOrd="0" presId="urn:microsoft.com/office/officeart/2005/8/layout/cycle7"/>
    <dgm:cxn modelId="{77630810-A1DF-4F79-85C0-D7BC19CD5DD7}" type="presParOf" srcId="{9611F64F-346F-4F9F-85C5-9AA1C0107744}" destId="{B853E0D9-7C5A-40DD-86AD-15FAF5725AFF}" srcOrd="0" destOrd="0" presId="urn:microsoft.com/office/officeart/2005/8/layout/cycle7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31253D1-1A61-483E-BC37-EC8C46382D0F}" type="doc">
      <dgm:prSet loTypeId="urn:microsoft.com/office/officeart/2005/8/layout/list1" loCatId="list" qsTypeId="urn:microsoft.com/office/officeart/2005/8/quickstyle/3d2#1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8BA57B78-E52E-4DBE-998D-9ECE6C154F9C}">
      <dgm:prSet phldrT="[Metin]"/>
      <dgm:spPr/>
      <dgm:t>
        <a:bodyPr/>
        <a:lstStyle/>
        <a:p>
          <a:r>
            <a:rPr lang="tr-TR" dirty="0" err="1" smtClean="0"/>
            <a:t>Paratroid</a:t>
          </a:r>
          <a:r>
            <a:rPr lang="tr-TR" dirty="0" smtClean="0"/>
            <a:t> </a:t>
          </a:r>
          <a:r>
            <a:rPr lang="tr-TR" dirty="0" err="1" smtClean="0"/>
            <a:t>gland</a:t>
          </a:r>
          <a:endParaRPr lang="tr-TR" dirty="0"/>
        </a:p>
      </dgm:t>
    </dgm:pt>
    <dgm:pt modelId="{8EC3CC61-7298-41D3-971C-37E45DEE8F8A}" type="parTrans" cxnId="{A85D1441-DDF1-477F-A90F-32CAB0280584}">
      <dgm:prSet/>
      <dgm:spPr/>
      <dgm:t>
        <a:bodyPr/>
        <a:lstStyle/>
        <a:p>
          <a:endParaRPr lang="tr-TR"/>
        </a:p>
      </dgm:t>
    </dgm:pt>
    <dgm:pt modelId="{09F22D9F-5998-4971-9A53-B26835510BD6}" type="sibTrans" cxnId="{A85D1441-DDF1-477F-A90F-32CAB0280584}">
      <dgm:prSet/>
      <dgm:spPr/>
      <dgm:t>
        <a:bodyPr/>
        <a:lstStyle/>
        <a:p>
          <a:endParaRPr lang="tr-TR"/>
        </a:p>
      </dgm:t>
    </dgm:pt>
    <dgm:pt modelId="{ABCD9C84-6CF7-4C3E-96D1-F4CED2BA599C}">
      <dgm:prSet phldrT="[Metin]"/>
      <dgm:spPr/>
      <dgm:t>
        <a:bodyPr/>
        <a:lstStyle/>
        <a:p>
          <a:r>
            <a:rPr lang="tr-TR" dirty="0" smtClean="0"/>
            <a:t>İskelet </a:t>
          </a:r>
          <a:endParaRPr lang="tr-TR" dirty="0"/>
        </a:p>
      </dgm:t>
    </dgm:pt>
    <dgm:pt modelId="{ECB514C4-E7A9-4D73-A2A0-3B9F46450CF8}" type="parTrans" cxnId="{5091C47C-4C77-4FFC-999C-399AD78DED95}">
      <dgm:prSet/>
      <dgm:spPr/>
      <dgm:t>
        <a:bodyPr/>
        <a:lstStyle/>
        <a:p>
          <a:endParaRPr lang="tr-TR"/>
        </a:p>
      </dgm:t>
    </dgm:pt>
    <dgm:pt modelId="{59FB7AC5-B38A-44F7-B888-B326555189D5}" type="sibTrans" cxnId="{5091C47C-4C77-4FFC-999C-399AD78DED95}">
      <dgm:prSet/>
      <dgm:spPr/>
      <dgm:t>
        <a:bodyPr/>
        <a:lstStyle/>
        <a:p>
          <a:endParaRPr lang="tr-TR"/>
        </a:p>
      </dgm:t>
    </dgm:pt>
    <dgm:pt modelId="{2383501A-1CAB-4F80-B4D9-92F5BF2A3B08}">
      <dgm:prSet/>
      <dgm:spPr/>
      <dgm:t>
        <a:bodyPr/>
        <a:lstStyle/>
        <a:p>
          <a:r>
            <a:rPr lang="tr-TR" dirty="0" smtClean="0"/>
            <a:t>VDR </a:t>
          </a:r>
          <a:r>
            <a:rPr lang="tr-TR" dirty="0" err="1" smtClean="0"/>
            <a:t>exp</a:t>
          </a:r>
          <a:r>
            <a:rPr lang="tr-TR" dirty="0" smtClean="0"/>
            <a:t>.</a:t>
          </a:r>
          <a:endParaRPr lang="tr-TR" dirty="0"/>
        </a:p>
      </dgm:t>
    </dgm:pt>
    <dgm:pt modelId="{51FB09A5-B95B-48CC-9D35-3F0DAEAD01CE}" type="parTrans" cxnId="{0C2218B6-A417-4868-8646-9C4A1A2BB8B0}">
      <dgm:prSet/>
      <dgm:spPr/>
      <dgm:t>
        <a:bodyPr/>
        <a:lstStyle/>
        <a:p>
          <a:endParaRPr lang="tr-TR"/>
        </a:p>
      </dgm:t>
    </dgm:pt>
    <dgm:pt modelId="{E3EC922B-C23A-4488-BC30-8A1592FC5510}" type="sibTrans" cxnId="{0C2218B6-A417-4868-8646-9C4A1A2BB8B0}">
      <dgm:prSet/>
      <dgm:spPr/>
      <dgm:t>
        <a:bodyPr/>
        <a:lstStyle/>
        <a:p>
          <a:endParaRPr lang="tr-TR"/>
        </a:p>
      </dgm:t>
    </dgm:pt>
    <dgm:pt modelId="{E912067A-A1FC-4896-9053-FF3B6D45BC29}">
      <dgm:prSet/>
      <dgm:spPr/>
      <dgm:t>
        <a:bodyPr/>
        <a:lstStyle/>
        <a:p>
          <a:r>
            <a:rPr lang="tr-TR" dirty="0" smtClean="0"/>
            <a:t>Ca SR</a:t>
          </a:r>
          <a:endParaRPr lang="tr-TR" dirty="0"/>
        </a:p>
      </dgm:t>
    </dgm:pt>
    <dgm:pt modelId="{C78B3742-ECBF-4B04-B3AF-D9CFB26685EF}" type="parTrans" cxnId="{796AFB14-A2D0-41FB-B14B-D73B51CE00C0}">
      <dgm:prSet/>
      <dgm:spPr/>
      <dgm:t>
        <a:bodyPr/>
        <a:lstStyle/>
        <a:p>
          <a:endParaRPr lang="tr-TR"/>
        </a:p>
      </dgm:t>
    </dgm:pt>
    <dgm:pt modelId="{9133A328-5C71-4252-908F-4512F9BD0A62}" type="sibTrans" cxnId="{796AFB14-A2D0-41FB-B14B-D73B51CE00C0}">
      <dgm:prSet/>
      <dgm:spPr/>
      <dgm:t>
        <a:bodyPr/>
        <a:lstStyle/>
        <a:p>
          <a:endParaRPr lang="tr-TR"/>
        </a:p>
      </dgm:t>
    </dgm:pt>
    <dgm:pt modelId="{0A9C6DAD-9AFB-4ACF-9E51-6AE8A54E511F}">
      <dgm:prSet/>
      <dgm:spPr/>
      <dgm:t>
        <a:bodyPr/>
        <a:lstStyle/>
        <a:p>
          <a:r>
            <a:rPr lang="tr-TR" dirty="0" err="1" smtClean="0"/>
            <a:t>Klotho</a:t>
          </a:r>
          <a:endParaRPr lang="tr-TR" dirty="0"/>
        </a:p>
      </dgm:t>
    </dgm:pt>
    <dgm:pt modelId="{02F68D66-18AD-4AD5-B836-F5D8B645F206}" type="parTrans" cxnId="{69D644B2-9D33-4FF1-8F85-9B03748F3880}">
      <dgm:prSet/>
      <dgm:spPr/>
      <dgm:t>
        <a:bodyPr/>
        <a:lstStyle/>
        <a:p>
          <a:endParaRPr lang="tr-TR"/>
        </a:p>
      </dgm:t>
    </dgm:pt>
    <dgm:pt modelId="{4C6B4CE0-56F9-4503-9BE8-17700B02A34F}" type="sibTrans" cxnId="{69D644B2-9D33-4FF1-8F85-9B03748F3880}">
      <dgm:prSet/>
      <dgm:spPr/>
      <dgm:t>
        <a:bodyPr/>
        <a:lstStyle/>
        <a:p>
          <a:endParaRPr lang="tr-TR"/>
        </a:p>
      </dgm:t>
    </dgm:pt>
    <dgm:pt modelId="{C0EFF1D1-7F27-4DEE-8A34-01C9331C5675}">
      <dgm:prSet/>
      <dgm:spPr/>
      <dgm:t>
        <a:bodyPr/>
        <a:lstStyle/>
        <a:p>
          <a:r>
            <a:rPr lang="tr-TR" dirty="0" smtClean="0"/>
            <a:t>PTH direnci</a:t>
          </a:r>
          <a:endParaRPr lang="tr-TR" dirty="0"/>
        </a:p>
      </dgm:t>
    </dgm:pt>
    <dgm:pt modelId="{EEA92E4D-8E44-4238-A06C-7EF7D392168F}" type="parTrans" cxnId="{97A27763-4D0C-4B30-9FC5-C803C0837E20}">
      <dgm:prSet/>
      <dgm:spPr/>
      <dgm:t>
        <a:bodyPr/>
        <a:lstStyle/>
        <a:p>
          <a:endParaRPr lang="tr-TR"/>
        </a:p>
      </dgm:t>
    </dgm:pt>
    <dgm:pt modelId="{73E2193F-34FF-42BE-88CD-5F5D25D3E07D}" type="sibTrans" cxnId="{97A27763-4D0C-4B30-9FC5-C803C0837E20}">
      <dgm:prSet/>
      <dgm:spPr/>
      <dgm:t>
        <a:bodyPr/>
        <a:lstStyle/>
        <a:p>
          <a:endParaRPr lang="tr-TR"/>
        </a:p>
      </dgm:t>
    </dgm:pt>
    <dgm:pt modelId="{13C4A293-41D1-415C-A52C-02CE017070E6}">
      <dgm:prSet/>
      <dgm:spPr/>
      <dgm:t>
        <a:bodyPr/>
        <a:lstStyle/>
        <a:p>
          <a:r>
            <a:rPr lang="tr-TR" dirty="0" smtClean="0"/>
            <a:t>FGF </a:t>
          </a:r>
          <a:r>
            <a:rPr lang="tr-TR" dirty="0" err="1" smtClean="0"/>
            <a:t>res</a:t>
          </a:r>
          <a:r>
            <a:rPr lang="tr-TR" dirty="0" smtClean="0"/>
            <a:t>.</a:t>
          </a:r>
          <a:endParaRPr lang="tr-TR" dirty="0"/>
        </a:p>
      </dgm:t>
    </dgm:pt>
    <dgm:pt modelId="{2DBCBE6F-3B1D-4F2F-931A-16E0166DDD74}" type="parTrans" cxnId="{31EF8448-4CCA-4788-BD73-B6E6B257A8C3}">
      <dgm:prSet/>
      <dgm:spPr/>
    </dgm:pt>
    <dgm:pt modelId="{192620BA-CA8D-4AE4-8D4F-EB2FA88E2493}" type="sibTrans" cxnId="{31EF8448-4CCA-4788-BD73-B6E6B257A8C3}">
      <dgm:prSet/>
      <dgm:spPr/>
    </dgm:pt>
    <dgm:pt modelId="{43D228F6-FAEF-4A34-9222-F6420DBECAEE}" type="pres">
      <dgm:prSet presAssocID="{931253D1-1A61-483E-BC37-EC8C46382D0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6CE0B68-FA79-4486-831D-8CCD1D601D1C}" type="pres">
      <dgm:prSet presAssocID="{8BA57B78-E52E-4DBE-998D-9ECE6C154F9C}" presName="parentLin" presStyleCnt="0"/>
      <dgm:spPr/>
    </dgm:pt>
    <dgm:pt modelId="{5207C1E3-AD84-4B25-96DD-F0D5EEFC9DDC}" type="pres">
      <dgm:prSet presAssocID="{8BA57B78-E52E-4DBE-998D-9ECE6C154F9C}" presName="parentLeftMargin" presStyleLbl="node1" presStyleIdx="0" presStyleCnt="2"/>
      <dgm:spPr/>
      <dgm:t>
        <a:bodyPr/>
        <a:lstStyle/>
        <a:p>
          <a:endParaRPr lang="tr-TR"/>
        </a:p>
      </dgm:t>
    </dgm:pt>
    <dgm:pt modelId="{681C5F88-6520-4F39-80C1-4887459EE55E}" type="pres">
      <dgm:prSet presAssocID="{8BA57B78-E52E-4DBE-998D-9ECE6C154F9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5695A85-3C7F-4A91-BE2C-AB519A7CB132}" type="pres">
      <dgm:prSet presAssocID="{8BA57B78-E52E-4DBE-998D-9ECE6C154F9C}" presName="negativeSpace" presStyleCnt="0"/>
      <dgm:spPr/>
    </dgm:pt>
    <dgm:pt modelId="{3B7334FA-E8F1-450C-AAE9-307C8305906E}" type="pres">
      <dgm:prSet presAssocID="{8BA57B78-E52E-4DBE-998D-9ECE6C154F9C}" presName="childText" presStyleLbl="conFgAcc1" presStyleIdx="0" presStyleCnt="2" custLinFactNeighborX="-20513" custLinFactNeighborY="-2222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0071F01-4A89-49BB-BEA8-079F0A398E47}" type="pres">
      <dgm:prSet presAssocID="{09F22D9F-5998-4971-9A53-B26835510BD6}" presName="spaceBetweenRectangles" presStyleCnt="0"/>
      <dgm:spPr/>
    </dgm:pt>
    <dgm:pt modelId="{FF4BAA78-747E-4192-BD6C-9722201E3674}" type="pres">
      <dgm:prSet presAssocID="{ABCD9C84-6CF7-4C3E-96D1-F4CED2BA599C}" presName="parentLin" presStyleCnt="0"/>
      <dgm:spPr/>
    </dgm:pt>
    <dgm:pt modelId="{5AED3BFF-F3D5-4078-BB0F-D73950D10278}" type="pres">
      <dgm:prSet presAssocID="{ABCD9C84-6CF7-4C3E-96D1-F4CED2BA599C}" presName="parentLeftMargin" presStyleLbl="node1" presStyleIdx="0" presStyleCnt="2"/>
      <dgm:spPr/>
      <dgm:t>
        <a:bodyPr/>
        <a:lstStyle/>
        <a:p>
          <a:endParaRPr lang="tr-TR"/>
        </a:p>
      </dgm:t>
    </dgm:pt>
    <dgm:pt modelId="{BC0DFB90-2FA5-4C41-8BF2-4081008F2134}" type="pres">
      <dgm:prSet presAssocID="{ABCD9C84-6CF7-4C3E-96D1-F4CED2BA599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BA5DA9-8DE9-46C8-B1C5-68764649AAF4}" type="pres">
      <dgm:prSet presAssocID="{ABCD9C84-6CF7-4C3E-96D1-F4CED2BA599C}" presName="negativeSpace" presStyleCnt="0"/>
      <dgm:spPr/>
    </dgm:pt>
    <dgm:pt modelId="{F301CE36-5DBE-4535-BF26-29116CCD8680}" type="pres">
      <dgm:prSet presAssocID="{ABCD9C84-6CF7-4C3E-96D1-F4CED2BA599C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1EF8448-4CCA-4788-BD73-B6E6B257A8C3}" srcId="{8BA57B78-E52E-4DBE-998D-9ECE6C154F9C}" destId="{13C4A293-41D1-415C-A52C-02CE017070E6}" srcOrd="3" destOrd="0" parTransId="{2DBCBE6F-3B1D-4F2F-931A-16E0166DDD74}" sibTransId="{192620BA-CA8D-4AE4-8D4F-EB2FA88E2493}"/>
    <dgm:cxn modelId="{F8AFB891-8119-4291-8B30-6BABCB3E803A}" type="presOf" srcId="{ABCD9C84-6CF7-4C3E-96D1-F4CED2BA599C}" destId="{BC0DFB90-2FA5-4C41-8BF2-4081008F2134}" srcOrd="1" destOrd="0" presId="urn:microsoft.com/office/officeart/2005/8/layout/list1"/>
    <dgm:cxn modelId="{84D701CD-3BCF-4D08-9BD0-00C95329C2F1}" type="presOf" srcId="{8BA57B78-E52E-4DBE-998D-9ECE6C154F9C}" destId="{681C5F88-6520-4F39-80C1-4887459EE55E}" srcOrd="1" destOrd="0" presId="urn:microsoft.com/office/officeart/2005/8/layout/list1"/>
    <dgm:cxn modelId="{C10FD0E9-4C39-4E48-BF9A-6751DDDEF356}" type="presOf" srcId="{931253D1-1A61-483E-BC37-EC8C46382D0F}" destId="{43D228F6-FAEF-4A34-9222-F6420DBECAEE}" srcOrd="0" destOrd="0" presId="urn:microsoft.com/office/officeart/2005/8/layout/list1"/>
    <dgm:cxn modelId="{D75CBA1D-608B-438B-BFDF-0AF44E0666E2}" type="presOf" srcId="{E912067A-A1FC-4896-9053-FF3B6D45BC29}" destId="{3B7334FA-E8F1-450C-AAE9-307C8305906E}" srcOrd="0" destOrd="1" presId="urn:microsoft.com/office/officeart/2005/8/layout/list1"/>
    <dgm:cxn modelId="{796AFB14-A2D0-41FB-B14B-D73B51CE00C0}" srcId="{8BA57B78-E52E-4DBE-998D-9ECE6C154F9C}" destId="{E912067A-A1FC-4896-9053-FF3B6D45BC29}" srcOrd="1" destOrd="0" parTransId="{C78B3742-ECBF-4B04-B3AF-D9CFB26685EF}" sibTransId="{9133A328-5C71-4252-908F-4512F9BD0A62}"/>
    <dgm:cxn modelId="{89A481BA-ACA1-4D15-86B3-D43E4FDE450F}" type="presOf" srcId="{8BA57B78-E52E-4DBE-998D-9ECE6C154F9C}" destId="{5207C1E3-AD84-4B25-96DD-F0D5EEFC9DDC}" srcOrd="0" destOrd="0" presId="urn:microsoft.com/office/officeart/2005/8/layout/list1"/>
    <dgm:cxn modelId="{97A27763-4D0C-4B30-9FC5-C803C0837E20}" srcId="{ABCD9C84-6CF7-4C3E-96D1-F4CED2BA599C}" destId="{C0EFF1D1-7F27-4DEE-8A34-01C9331C5675}" srcOrd="0" destOrd="0" parTransId="{EEA92E4D-8E44-4238-A06C-7EF7D392168F}" sibTransId="{73E2193F-34FF-42BE-88CD-5F5D25D3E07D}"/>
    <dgm:cxn modelId="{F86B0AD9-A8CD-4A5B-AA0B-C20B85B19247}" type="presOf" srcId="{ABCD9C84-6CF7-4C3E-96D1-F4CED2BA599C}" destId="{5AED3BFF-F3D5-4078-BB0F-D73950D10278}" srcOrd="0" destOrd="0" presId="urn:microsoft.com/office/officeart/2005/8/layout/list1"/>
    <dgm:cxn modelId="{6D8E018B-A5C7-4E0B-873A-C1906287B5BD}" type="presOf" srcId="{C0EFF1D1-7F27-4DEE-8A34-01C9331C5675}" destId="{F301CE36-5DBE-4535-BF26-29116CCD8680}" srcOrd="0" destOrd="0" presId="urn:microsoft.com/office/officeart/2005/8/layout/list1"/>
    <dgm:cxn modelId="{4E40ECE4-5EA4-4207-945E-45A47F8C9F1C}" type="presOf" srcId="{13C4A293-41D1-415C-A52C-02CE017070E6}" destId="{3B7334FA-E8F1-450C-AAE9-307C8305906E}" srcOrd="0" destOrd="3" presId="urn:microsoft.com/office/officeart/2005/8/layout/list1"/>
    <dgm:cxn modelId="{5091C47C-4C77-4FFC-999C-399AD78DED95}" srcId="{931253D1-1A61-483E-BC37-EC8C46382D0F}" destId="{ABCD9C84-6CF7-4C3E-96D1-F4CED2BA599C}" srcOrd="1" destOrd="0" parTransId="{ECB514C4-E7A9-4D73-A2A0-3B9F46450CF8}" sibTransId="{59FB7AC5-B38A-44F7-B888-B326555189D5}"/>
    <dgm:cxn modelId="{DD901C65-867C-40D1-A062-44DEF54BAB88}" type="presOf" srcId="{2383501A-1CAB-4F80-B4D9-92F5BF2A3B08}" destId="{3B7334FA-E8F1-450C-AAE9-307C8305906E}" srcOrd="0" destOrd="0" presId="urn:microsoft.com/office/officeart/2005/8/layout/list1"/>
    <dgm:cxn modelId="{7D850378-CB8F-4CFF-A65C-41131291435F}" type="presOf" srcId="{0A9C6DAD-9AFB-4ACF-9E51-6AE8A54E511F}" destId="{3B7334FA-E8F1-450C-AAE9-307C8305906E}" srcOrd="0" destOrd="2" presId="urn:microsoft.com/office/officeart/2005/8/layout/list1"/>
    <dgm:cxn modelId="{A85D1441-DDF1-477F-A90F-32CAB0280584}" srcId="{931253D1-1A61-483E-BC37-EC8C46382D0F}" destId="{8BA57B78-E52E-4DBE-998D-9ECE6C154F9C}" srcOrd="0" destOrd="0" parTransId="{8EC3CC61-7298-41D3-971C-37E45DEE8F8A}" sibTransId="{09F22D9F-5998-4971-9A53-B26835510BD6}"/>
    <dgm:cxn modelId="{69D644B2-9D33-4FF1-8F85-9B03748F3880}" srcId="{8BA57B78-E52E-4DBE-998D-9ECE6C154F9C}" destId="{0A9C6DAD-9AFB-4ACF-9E51-6AE8A54E511F}" srcOrd="2" destOrd="0" parTransId="{02F68D66-18AD-4AD5-B836-F5D8B645F206}" sibTransId="{4C6B4CE0-56F9-4503-9BE8-17700B02A34F}"/>
    <dgm:cxn modelId="{0C2218B6-A417-4868-8646-9C4A1A2BB8B0}" srcId="{8BA57B78-E52E-4DBE-998D-9ECE6C154F9C}" destId="{2383501A-1CAB-4F80-B4D9-92F5BF2A3B08}" srcOrd="0" destOrd="0" parTransId="{51FB09A5-B95B-48CC-9D35-3F0DAEAD01CE}" sibTransId="{E3EC922B-C23A-4488-BC30-8A1592FC5510}"/>
    <dgm:cxn modelId="{91340B99-484F-4D3F-89B9-08EDC36451F1}" type="presParOf" srcId="{43D228F6-FAEF-4A34-9222-F6420DBECAEE}" destId="{B6CE0B68-FA79-4486-831D-8CCD1D601D1C}" srcOrd="0" destOrd="0" presId="urn:microsoft.com/office/officeart/2005/8/layout/list1"/>
    <dgm:cxn modelId="{658AEDD3-4F44-44D8-B167-FF713A75DAFC}" type="presParOf" srcId="{B6CE0B68-FA79-4486-831D-8CCD1D601D1C}" destId="{5207C1E3-AD84-4B25-96DD-F0D5EEFC9DDC}" srcOrd="0" destOrd="0" presId="urn:microsoft.com/office/officeart/2005/8/layout/list1"/>
    <dgm:cxn modelId="{BA8EE603-8ADF-49D3-8D72-AC689E4ABF58}" type="presParOf" srcId="{B6CE0B68-FA79-4486-831D-8CCD1D601D1C}" destId="{681C5F88-6520-4F39-80C1-4887459EE55E}" srcOrd="1" destOrd="0" presId="urn:microsoft.com/office/officeart/2005/8/layout/list1"/>
    <dgm:cxn modelId="{DC806FC7-6CFE-43A5-B042-FA0A5EE17440}" type="presParOf" srcId="{43D228F6-FAEF-4A34-9222-F6420DBECAEE}" destId="{85695A85-3C7F-4A91-BE2C-AB519A7CB132}" srcOrd="1" destOrd="0" presId="urn:microsoft.com/office/officeart/2005/8/layout/list1"/>
    <dgm:cxn modelId="{A7D22D81-173A-491D-96E0-023052F2EF41}" type="presParOf" srcId="{43D228F6-FAEF-4A34-9222-F6420DBECAEE}" destId="{3B7334FA-E8F1-450C-AAE9-307C8305906E}" srcOrd="2" destOrd="0" presId="urn:microsoft.com/office/officeart/2005/8/layout/list1"/>
    <dgm:cxn modelId="{E8FA8025-881A-40EC-8118-4BE194D74360}" type="presParOf" srcId="{43D228F6-FAEF-4A34-9222-F6420DBECAEE}" destId="{E0071F01-4A89-49BB-BEA8-079F0A398E47}" srcOrd="3" destOrd="0" presId="urn:microsoft.com/office/officeart/2005/8/layout/list1"/>
    <dgm:cxn modelId="{ABE77C4A-C402-4890-B349-0120C8CB6193}" type="presParOf" srcId="{43D228F6-FAEF-4A34-9222-F6420DBECAEE}" destId="{FF4BAA78-747E-4192-BD6C-9722201E3674}" srcOrd="4" destOrd="0" presId="urn:microsoft.com/office/officeart/2005/8/layout/list1"/>
    <dgm:cxn modelId="{C8B46D71-5562-40A2-B33B-FC161E2E6114}" type="presParOf" srcId="{FF4BAA78-747E-4192-BD6C-9722201E3674}" destId="{5AED3BFF-F3D5-4078-BB0F-D73950D10278}" srcOrd="0" destOrd="0" presId="urn:microsoft.com/office/officeart/2005/8/layout/list1"/>
    <dgm:cxn modelId="{04C78BB8-2C41-41A5-A479-22A3F2BAA8BF}" type="presParOf" srcId="{FF4BAA78-747E-4192-BD6C-9722201E3674}" destId="{BC0DFB90-2FA5-4C41-8BF2-4081008F2134}" srcOrd="1" destOrd="0" presId="urn:microsoft.com/office/officeart/2005/8/layout/list1"/>
    <dgm:cxn modelId="{42F6A5CF-4E91-459A-8F33-C72B6CCD381A}" type="presParOf" srcId="{43D228F6-FAEF-4A34-9222-F6420DBECAEE}" destId="{6FBA5DA9-8DE9-46C8-B1C5-68764649AAF4}" srcOrd="5" destOrd="0" presId="urn:microsoft.com/office/officeart/2005/8/layout/list1"/>
    <dgm:cxn modelId="{32256760-A8D4-4415-8B02-2011E472A191}" type="presParOf" srcId="{43D228F6-FAEF-4A34-9222-F6420DBECAEE}" destId="{F301CE36-5DBE-4535-BF26-29116CCD8680}" srcOrd="6" destOrd="0" presId="urn:microsoft.com/office/officeart/2005/8/layout/list1"/>
  </dgm:cxnLst>
  <dgm:bg/>
  <dgm:whole>
    <a:ln w="3175">
      <a:solidFill>
        <a:schemeClr val="bg2">
          <a:lumMod val="90000"/>
        </a:schemeClr>
      </a:solidFill>
    </a:ln>
  </dgm:whole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3C79694-5570-4E58-9438-F5D6DDF374F7}" type="doc">
      <dgm:prSet loTypeId="urn:microsoft.com/office/officeart/2005/8/layout/hProcess9" loCatId="process" qsTypeId="urn:microsoft.com/office/officeart/2005/8/quickstyle/3d2#2" qsCatId="3D" csTypeId="urn:microsoft.com/office/officeart/2005/8/colors/colorful5" csCatId="colorful" phldr="1"/>
      <dgm:spPr/>
    </dgm:pt>
    <dgm:pt modelId="{9CC43594-AE03-4D37-B05C-45F9B02DA149}">
      <dgm:prSet phldrT="[Metin]" custT="1"/>
      <dgm:spPr/>
      <dgm:t>
        <a:bodyPr/>
        <a:lstStyle/>
        <a:p>
          <a:r>
            <a:rPr lang="tr-TR" sz="2800" dirty="0" err="1" smtClean="0"/>
            <a:t>Adinamik</a:t>
          </a:r>
          <a:r>
            <a:rPr lang="tr-TR" sz="2800" dirty="0" smtClean="0"/>
            <a:t> </a:t>
          </a:r>
          <a:endParaRPr lang="tr-TR" sz="2800" dirty="0"/>
        </a:p>
      </dgm:t>
    </dgm:pt>
    <dgm:pt modelId="{73B24ED3-E558-4138-9DF1-45495E3B391A}" type="parTrans" cxnId="{FEABFDF5-4F8E-4991-8F14-C2F85A9946F7}">
      <dgm:prSet/>
      <dgm:spPr/>
      <dgm:t>
        <a:bodyPr/>
        <a:lstStyle/>
        <a:p>
          <a:endParaRPr lang="tr-TR" sz="2800"/>
        </a:p>
      </dgm:t>
    </dgm:pt>
    <dgm:pt modelId="{5944E6BA-91DF-4B73-9BF5-716DE35BD80A}" type="sibTrans" cxnId="{FEABFDF5-4F8E-4991-8F14-C2F85A9946F7}">
      <dgm:prSet/>
      <dgm:spPr/>
      <dgm:t>
        <a:bodyPr/>
        <a:lstStyle/>
        <a:p>
          <a:endParaRPr lang="tr-TR" sz="2800"/>
        </a:p>
      </dgm:t>
    </dgm:pt>
    <dgm:pt modelId="{CA77F08F-70C3-4E35-9A8C-B7D9B2177D91}">
      <dgm:prSet phldrT="[Metin]" custT="1"/>
      <dgm:spPr/>
      <dgm:t>
        <a:bodyPr/>
        <a:lstStyle/>
        <a:p>
          <a:r>
            <a:rPr lang="tr-TR" sz="2800" dirty="0" err="1" smtClean="0"/>
            <a:t>Mikst</a:t>
          </a:r>
          <a:r>
            <a:rPr lang="tr-TR" sz="2800" dirty="0" smtClean="0"/>
            <a:t> </a:t>
          </a:r>
          <a:endParaRPr lang="tr-TR" sz="2800" dirty="0"/>
        </a:p>
      </dgm:t>
    </dgm:pt>
    <dgm:pt modelId="{E2D799E7-B684-42B1-8D85-438860C8E674}" type="parTrans" cxnId="{D79D6982-7D68-430E-B35E-CA4B47C4676B}">
      <dgm:prSet/>
      <dgm:spPr/>
      <dgm:t>
        <a:bodyPr/>
        <a:lstStyle/>
        <a:p>
          <a:endParaRPr lang="tr-TR" sz="2800"/>
        </a:p>
      </dgm:t>
    </dgm:pt>
    <dgm:pt modelId="{8D748D33-13DB-40CF-84B6-AB97B257F295}" type="sibTrans" cxnId="{D79D6982-7D68-430E-B35E-CA4B47C4676B}">
      <dgm:prSet/>
      <dgm:spPr/>
      <dgm:t>
        <a:bodyPr/>
        <a:lstStyle/>
        <a:p>
          <a:endParaRPr lang="tr-TR" sz="2800"/>
        </a:p>
      </dgm:t>
    </dgm:pt>
    <dgm:pt modelId="{88E2C63A-F8DE-4136-9EA4-E5C1568EDBDE}">
      <dgm:prSet phldrT="[Metin]" custT="1"/>
      <dgm:spPr>
        <a:ln>
          <a:solidFill>
            <a:schemeClr val="bg2"/>
          </a:solidFill>
        </a:ln>
      </dgm:spPr>
      <dgm:t>
        <a:bodyPr/>
        <a:lstStyle/>
        <a:p>
          <a:r>
            <a:rPr lang="tr-TR" sz="2800" dirty="0" err="1" smtClean="0">
              <a:solidFill>
                <a:srgbClr val="FFFF00"/>
              </a:solidFill>
            </a:rPr>
            <a:t>Osteitis</a:t>
          </a:r>
          <a:r>
            <a:rPr lang="tr-TR" sz="2800" dirty="0" smtClean="0">
              <a:solidFill>
                <a:srgbClr val="FFFF00"/>
              </a:solidFill>
            </a:rPr>
            <a:t> </a:t>
          </a:r>
          <a:r>
            <a:rPr lang="tr-TR" sz="2800" dirty="0" err="1" smtClean="0">
              <a:solidFill>
                <a:srgbClr val="FFFF00"/>
              </a:solidFill>
            </a:rPr>
            <a:t>fibroza</a:t>
          </a:r>
          <a:endParaRPr lang="tr-TR" sz="2800" dirty="0">
            <a:solidFill>
              <a:srgbClr val="FFFF00"/>
            </a:solidFill>
          </a:endParaRPr>
        </a:p>
      </dgm:t>
    </dgm:pt>
    <dgm:pt modelId="{8BD48E2B-2059-40D6-9A8D-4632D2987F66}" type="parTrans" cxnId="{11F7494C-A789-4EBF-BE78-2AEDA2D1540A}">
      <dgm:prSet/>
      <dgm:spPr/>
      <dgm:t>
        <a:bodyPr/>
        <a:lstStyle/>
        <a:p>
          <a:endParaRPr lang="tr-TR" sz="2800"/>
        </a:p>
      </dgm:t>
    </dgm:pt>
    <dgm:pt modelId="{6DD81845-BCC2-434A-9560-249301A3346C}" type="sibTrans" cxnId="{11F7494C-A789-4EBF-BE78-2AEDA2D1540A}">
      <dgm:prSet/>
      <dgm:spPr/>
      <dgm:t>
        <a:bodyPr/>
        <a:lstStyle/>
        <a:p>
          <a:endParaRPr lang="tr-TR" sz="2800"/>
        </a:p>
      </dgm:t>
    </dgm:pt>
    <dgm:pt modelId="{3BF89907-0D5E-4627-B385-A567D1EA1963}" type="pres">
      <dgm:prSet presAssocID="{D3C79694-5570-4E58-9438-F5D6DDF374F7}" presName="CompostProcess" presStyleCnt="0">
        <dgm:presLayoutVars>
          <dgm:dir/>
          <dgm:resizeHandles val="exact"/>
        </dgm:presLayoutVars>
      </dgm:prSet>
      <dgm:spPr/>
    </dgm:pt>
    <dgm:pt modelId="{D3D577D2-ECB7-4DF4-A90F-8A5D987FECF0}" type="pres">
      <dgm:prSet presAssocID="{D3C79694-5570-4E58-9438-F5D6DDF374F7}" presName="arrow" presStyleLbl="bgShp" presStyleIdx="0" presStyleCnt="1"/>
      <dgm:spPr/>
    </dgm:pt>
    <dgm:pt modelId="{8C05A9DB-CF74-4ABA-818F-3998D892839D}" type="pres">
      <dgm:prSet presAssocID="{D3C79694-5570-4E58-9438-F5D6DDF374F7}" presName="linearProcess" presStyleCnt="0"/>
      <dgm:spPr/>
    </dgm:pt>
    <dgm:pt modelId="{FC5AD3EF-BFAF-4501-BE2B-B959E31D23E9}" type="pres">
      <dgm:prSet presAssocID="{9CC43594-AE03-4D37-B05C-45F9B02DA149}" presName="textNode" presStyleLbl="node1" presStyleIdx="0" presStyleCnt="3" custScaleY="8216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4C56B1E-5B92-4BE9-A07A-A39A59143290}" type="pres">
      <dgm:prSet presAssocID="{5944E6BA-91DF-4B73-9BF5-716DE35BD80A}" presName="sibTrans" presStyleCnt="0"/>
      <dgm:spPr/>
    </dgm:pt>
    <dgm:pt modelId="{6712C52A-0640-4300-A212-AEAD8758D91F}" type="pres">
      <dgm:prSet presAssocID="{CA77F08F-70C3-4E35-9A8C-B7D9B2177D91}" presName="textNode" presStyleLbl="node1" presStyleIdx="1" presStyleCnt="3" custScaleY="8216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1915E87-406D-4F45-93DE-FE6740DF981A}" type="pres">
      <dgm:prSet presAssocID="{8D748D33-13DB-40CF-84B6-AB97B257F295}" presName="sibTrans" presStyleCnt="0"/>
      <dgm:spPr/>
    </dgm:pt>
    <dgm:pt modelId="{4F75F1D1-4889-4CD7-AB1B-CF01AC42D74D}" type="pres">
      <dgm:prSet presAssocID="{88E2C63A-F8DE-4136-9EA4-E5C1568EDBDE}" presName="textNode" presStyleLbl="node1" presStyleIdx="2" presStyleCnt="3" custScaleY="8216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8B874C5-B146-465E-923E-2E5F61D0D7C0}" type="presOf" srcId="{88E2C63A-F8DE-4136-9EA4-E5C1568EDBDE}" destId="{4F75F1D1-4889-4CD7-AB1B-CF01AC42D74D}" srcOrd="0" destOrd="0" presId="urn:microsoft.com/office/officeart/2005/8/layout/hProcess9"/>
    <dgm:cxn modelId="{D79D6982-7D68-430E-B35E-CA4B47C4676B}" srcId="{D3C79694-5570-4E58-9438-F5D6DDF374F7}" destId="{CA77F08F-70C3-4E35-9A8C-B7D9B2177D91}" srcOrd="1" destOrd="0" parTransId="{E2D799E7-B684-42B1-8D85-438860C8E674}" sibTransId="{8D748D33-13DB-40CF-84B6-AB97B257F295}"/>
    <dgm:cxn modelId="{157E599A-4E7B-45F4-8C29-9AD53CFCC340}" type="presOf" srcId="{9CC43594-AE03-4D37-B05C-45F9B02DA149}" destId="{FC5AD3EF-BFAF-4501-BE2B-B959E31D23E9}" srcOrd="0" destOrd="0" presId="urn:microsoft.com/office/officeart/2005/8/layout/hProcess9"/>
    <dgm:cxn modelId="{2D80A080-4CD4-4071-BC1C-006661FF767C}" type="presOf" srcId="{CA77F08F-70C3-4E35-9A8C-B7D9B2177D91}" destId="{6712C52A-0640-4300-A212-AEAD8758D91F}" srcOrd="0" destOrd="0" presId="urn:microsoft.com/office/officeart/2005/8/layout/hProcess9"/>
    <dgm:cxn modelId="{11F7494C-A789-4EBF-BE78-2AEDA2D1540A}" srcId="{D3C79694-5570-4E58-9438-F5D6DDF374F7}" destId="{88E2C63A-F8DE-4136-9EA4-E5C1568EDBDE}" srcOrd="2" destOrd="0" parTransId="{8BD48E2B-2059-40D6-9A8D-4632D2987F66}" sibTransId="{6DD81845-BCC2-434A-9560-249301A3346C}"/>
    <dgm:cxn modelId="{CF562E45-CC66-4600-935F-054ADB446E49}" type="presOf" srcId="{D3C79694-5570-4E58-9438-F5D6DDF374F7}" destId="{3BF89907-0D5E-4627-B385-A567D1EA1963}" srcOrd="0" destOrd="0" presId="urn:microsoft.com/office/officeart/2005/8/layout/hProcess9"/>
    <dgm:cxn modelId="{FEABFDF5-4F8E-4991-8F14-C2F85A9946F7}" srcId="{D3C79694-5570-4E58-9438-F5D6DDF374F7}" destId="{9CC43594-AE03-4D37-B05C-45F9B02DA149}" srcOrd="0" destOrd="0" parTransId="{73B24ED3-E558-4138-9DF1-45495E3B391A}" sibTransId="{5944E6BA-91DF-4B73-9BF5-716DE35BD80A}"/>
    <dgm:cxn modelId="{14DAD90A-9B04-4350-9ADA-219274EF9713}" type="presParOf" srcId="{3BF89907-0D5E-4627-B385-A567D1EA1963}" destId="{D3D577D2-ECB7-4DF4-A90F-8A5D987FECF0}" srcOrd="0" destOrd="0" presId="urn:microsoft.com/office/officeart/2005/8/layout/hProcess9"/>
    <dgm:cxn modelId="{7B9D249B-CB32-482B-AC5B-9E2ED6A7B1F9}" type="presParOf" srcId="{3BF89907-0D5E-4627-B385-A567D1EA1963}" destId="{8C05A9DB-CF74-4ABA-818F-3998D892839D}" srcOrd="1" destOrd="0" presId="urn:microsoft.com/office/officeart/2005/8/layout/hProcess9"/>
    <dgm:cxn modelId="{DF3CFE19-1AFD-48B3-B4E7-C801CBF69C88}" type="presParOf" srcId="{8C05A9DB-CF74-4ABA-818F-3998D892839D}" destId="{FC5AD3EF-BFAF-4501-BE2B-B959E31D23E9}" srcOrd="0" destOrd="0" presId="urn:microsoft.com/office/officeart/2005/8/layout/hProcess9"/>
    <dgm:cxn modelId="{64DA1C52-425B-43CE-AA3E-598135451CF4}" type="presParOf" srcId="{8C05A9DB-CF74-4ABA-818F-3998D892839D}" destId="{F4C56B1E-5B92-4BE9-A07A-A39A59143290}" srcOrd="1" destOrd="0" presId="urn:microsoft.com/office/officeart/2005/8/layout/hProcess9"/>
    <dgm:cxn modelId="{73FBBD53-2D1E-4462-B752-AB7256B13243}" type="presParOf" srcId="{8C05A9DB-CF74-4ABA-818F-3998D892839D}" destId="{6712C52A-0640-4300-A212-AEAD8758D91F}" srcOrd="2" destOrd="0" presId="urn:microsoft.com/office/officeart/2005/8/layout/hProcess9"/>
    <dgm:cxn modelId="{C64651F0-0DB1-474D-AD8A-91D0ADC11BD0}" type="presParOf" srcId="{8C05A9DB-CF74-4ABA-818F-3998D892839D}" destId="{B1915E87-406D-4F45-93DE-FE6740DF981A}" srcOrd="3" destOrd="0" presId="urn:microsoft.com/office/officeart/2005/8/layout/hProcess9"/>
    <dgm:cxn modelId="{B8C133A9-3260-46E0-92F4-E694EA98ACC3}" type="presParOf" srcId="{8C05A9DB-CF74-4ABA-818F-3998D892839D}" destId="{4F75F1D1-4889-4CD7-AB1B-CF01AC42D74D}" srcOrd="4" destOrd="0" presId="urn:microsoft.com/office/officeart/2005/8/layout/hProcess9"/>
  </dgm:cxnLst>
  <dgm:bg/>
  <dgm:whole>
    <a:ln w="3175"/>
  </dgm:whole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F2FF264-0583-4447-B95D-CEFE8269404B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75A5045E-0FF1-460E-B8A0-C3EFD95A5A76}">
      <dgm:prSet phldrT="[Metin]"/>
      <dgm:spPr/>
      <dgm:t>
        <a:bodyPr/>
        <a:lstStyle/>
        <a:p>
          <a:r>
            <a:rPr lang="tr-TR" dirty="0" err="1" smtClean="0"/>
            <a:t>Anomal</a:t>
          </a:r>
          <a:r>
            <a:rPr lang="tr-TR" dirty="0" smtClean="0"/>
            <a:t> kemik döngüsü..</a:t>
          </a:r>
          <a:endParaRPr lang="tr-TR" dirty="0"/>
        </a:p>
      </dgm:t>
    </dgm:pt>
    <dgm:pt modelId="{ED65EBBB-296F-475E-A6DF-E4261D477C5F}" type="parTrans" cxnId="{FF52C5C6-70D0-4CD5-921C-B29808A034D0}">
      <dgm:prSet/>
      <dgm:spPr/>
      <dgm:t>
        <a:bodyPr/>
        <a:lstStyle/>
        <a:p>
          <a:endParaRPr lang="tr-TR"/>
        </a:p>
      </dgm:t>
    </dgm:pt>
    <dgm:pt modelId="{2199CCA3-FDF7-4B7D-BC6B-0E14F827D8A1}" type="sibTrans" cxnId="{FF52C5C6-70D0-4CD5-921C-B29808A034D0}">
      <dgm:prSet/>
      <dgm:spPr/>
      <dgm:t>
        <a:bodyPr/>
        <a:lstStyle/>
        <a:p>
          <a:endParaRPr lang="tr-TR"/>
        </a:p>
      </dgm:t>
    </dgm:pt>
    <dgm:pt modelId="{DA9A2992-FE7E-480F-9DF5-183296241527}">
      <dgm:prSet phldrT="[Metin]"/>
      <dgm:spPr/>
      <dgm:t>
        <a:bodyPr/>
        <a:lstStyle/>
        <a:p>
          <a:r>
            <a:rPr lang="tr-TR" dirty="0" smtClean="0"/>
            <a:t>Kemik ağrısı, kırık</a:t>
          </a:r>
          <a:endParaRPr lang="tr-TR" dirty="0"/>
        </a:p>
      </dgm:t>
    </dgm:pt>
    <dgm:pt modelId="{F9C2681D-497E-45AD-8FA7-8A606C85E8A4}" type="parTrans" cxnId="{419B6A0E-F0EF-4594-8810-21ACB8C90693}">
      <dgm:prSet/>
      <dgm:spPr/>
      <dgm:t>
        <a:bodyPr/>
        <a:lstStyle/>
        <a:p>
          <a:endParaRPr lang="tr-TR"/>
        </a:p>
      </dgm:t>
    </dgm:pt>
    <dgm:pt modelId="{B3C71103-A65E-4944-BFF7-A1286699FECB}" type="sibTrans" cxnId="{419B6A0E-F0EF-4594-8810-21ACB8C90693}">
      <dgm:prSet/>
      <dgm:spPr/>
      <dgm:t>
        <a:bodyPr/>
        <a:lstStyle/>
        <a:p>
          <a:endParaRPr lang="tr-TR"/>
        </a:p>
      </dgm:t>
    </dgm:pt>
    <dgm:pt modelId="{7E8FC746-CE2C-4766-8248-1504688776B2}">
      <dgm:prSet phldrT="[Metin]"/>
      <dgm:spPr/>
      <dgm:t>
        <a:bodyPr/>
        <a:lstStyle/>
        <a:p>
          <a:r>
            <a:rPr lang="tr-TR" dirty="0" smtClean="0"/>
            <a:t>İskelet dışı kalsifikasyonlar..</a:t>
          </a:r>
          <a:endParaRPr lang="tr-TR" dirty="0"/>
        </a:p>
      </dgm:t>
    </dgm:pt>
    <dgm:pt modelId="{A1517568-6818-4698-83A4-56C20AD51176}" type="parTrans" cxnId="{89785961-1F9D-458D-837B-9B3931CE4473}">
      <dgm:prSet/>
      <dgm:spPr/>
      <dgm:t>
        <a:bodyPr/>
        <a:lstStyle/>
        <a:p>
          <a:endParaRPr lang="tr-TR"/>
        </a:p>
      </dgm:t>
    </dgm:pt>
    <dgm:pt modelId="{A57BB466-5440-4255-BB57-583CC6F6FE51}" type="sibTrans" cxnId="{89785961-1F9D-458D-837B-9B3931CE4473}">
      <dgm:prSet/>
      <dgm:spPr/>
      <dgm:t>
        <a:bodyPr/>
        <a:lstStyle/>
        <a:p>
          <a:endParaRPr lang="tr-TR"/>
        </a:p>
      </dgm:t>
    </dgm:pt>
    <dgm:pt modelId="{A1DD8664-1CC3-4C9E-AD01-6AACFFD46AFD}">
      <dgm:prSet phldrT="[Metin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 smtClean="0"/>
            <a:t>Artmış kalsiyum, fosfat, PTH ve vitamin D tedavisine bağlı             </a:t>
          </a:r>
          <a:r>
            <a:rPr lang="tr-TR" b="1" dirty="0" err="1" smtClean="0">
              <a:solidFill>
                <a:srgbClr val="FF0000"/>
              </a:solidFill>
            </a:rPr>
            <a:t>medial</a:t>
          </a:r>
          <a:r>
            <a:rPr lang="tr-TR" b="1" dirty="0" smtClean="0">
              <a:solidFill>
                <a:srgbClr val="FF0000"/>
              </a:solidFill>
            </a:rPr>
            <a:t> </a:t>
          </a:r>
          <a:r>
            <a:rPr lang="tr-TR" b="1" dirty="0" err="1" smtClean="0">
              <a:solidFill>
                <a:srgbClr val="FF0000"/>
              </a:solidFill>
            </a:rPr>
            <a:t>vasküler</a:t>
          </a:r>
          <a:r>
            <a:rPr lang="tr-TR" b="1" dirty="0" smtClean="0">
              <a:solidFill>
                <a:srgbClr val="FF0000"/>
              </a:solidFill>
            </a:rPr>
            <a:t> kalsifikasyon</a:t>
          </a:r>
          <a:endParaRPr lang="tr-TR" b="1" dirty="0">
            <a:solidFill>
              <a:srgbClr val="FF0000"/>
            </a:solidFill>
          </a:endParaRPr>
        </a:p>
      </dgm:t>
    </dgm:pt>
    <dgm:pt modelId="{5E3A106C-F12C-4752-AA4A-FB4DEF143429}" type="parTrans" cxnId="{5515E089-C690-4D03-A705-1CA0887809FA}">
      <dgm:prSet/>
      <dgm:spPr/>
      <dgm:t>
        <a:bodyPr/>
        <a:lstStyle/>
        <a:p>
          <a:endParaRPr lang="tr-TR"/>
        </a:p>
      </dgm:t>
    </dgm:pt>
    <dgm:pt modelId="{5098688E-22DA-4CB9-B5D2-AFE9F6207E37}" type="sibTrans" cxnId="{5515E089-C690-4D03-A705-1CA0887809FA}">
      <dgm:prSet/>
      <dgm:spPr/>
      <dgm:t>
        <a:bodyPr/>
        <a:lstStyle/>
        <a:p>
          <a:endParaRPr lang="tr-TR"/>
        </a:p>
      </dgm:t>
    </dgm:pt>
    <dgm:pt modelId="{E27E22F1-8D02-4710-A726-611B4075BCB9}">
      <dgm:prSet phldrT="[Metin]"/>
      <dgm:spPr/>
      <dgm:t>
        <a:bodyPr/>
        <a:lstStyle/>
        <a:p>
          <a:r>
            <a:rPr lang="tr-TR" dirty="0" smtClean="0"/>
            <a:t>Kaşıntı</a:t>
          </a:r>
          <a:endParaRPr lang="tr-TR" dirty="0"/>
        </a:p>
      </dgm:t>
    </dgm:pt>
    <dgm:pt modelId="{A7E2097D-B375-4AFA-A2A8-C22DC052884D}" type="parTrans" cxnId="{9685E726-A94A-4689-814D-E735B3E09AA9}">
      <dgm:prSet/>
      <dgm:spPr/>
      <dgm:t>
        <a:bodyPr/>
        <a:lstStyle/>
        <a:p>
          <a:endParaRPr lang="tr-TR"/>
        </a:p>
      </dgm:t>
    </dgm:pt>
    <dgm:pt modelId="{77A4C678-9F44-4964-A89B-77BD664958F1}" type="sibTrans" cxnId="{9685E726-A94A-4689-814D-E735B3E09AA9}">
      <dgm:prSet/>
      <dgm:spPr/>
      <dgm:t>
        <a:bodyPr/>
        <a:lstStyle/>
        <a:p>
          <a:endParaRPr lang="tr-TR"/>
        </a:p>
      </dgm:t>
    </dgm:pt>
    <dgm:pt modelId="{5427D223-5095-4D0B-8DCB-A4F135FEF3A7}">
      <dgm:prSet phldrT="[Metin]"/>
      <dgm:spPr/>
      <dgm:t>
        <a:bodyPr/>
        <a:lstStyle/>
        <a:p>
          <a:r>
            <a:rPr lang="tr-TR" dirty="0" err="1" smtClean="0"/>
            <a:t>Miyopati</a:t>
          </a:r>
          <a:r>
            <a:rPr lang="tr-TR" dirty="0" smtClean="0"/>
            <a:t> </a:t>
          </a:r>
          <a:endParaRPr lang="tr-TR" dirty="0"/>
        </a:p>
      </dgm:t>
    </dgm:pt>
    <dgm:pt modelId="{2E9CA42A-2F95-47C4-9461-2427A2C8B310}" type="parTrans" cxnId="{4FFEEB2C-B664-4932-85E1-D346EA3B713C}">
      <dgm:prSet/>
      <dgm:spPr/>
      <dgm:t>
        <a:bodyPr/>
        <a:lstStyle/>
        <a:p>
          <a:endParaRPr lang="tr-TR"/>
        </a:p>
      </dgm:t>
    </dgm:pt>
    <dgm:pt modelId="{87BF29C3-770D-4D5B-AEB0-CDD596806939}" type="sibTrans" cxnId="{4FFEEB2C-B664-4932-85E1-D346EA3B713C}">
      <dgm:prSet/>
      <dgm:spPr/>
      <dgm:t>
        <a:bodyPr/>
        <a:lstStyle/>
        <a:p>
          <a:endParaRPr lang="tr-TR"/>
        </a:p>
      </dgm:t>
    </dgm:pt>
    <dgm:pt modelId="{0AEF0B7C-B65C-413D-8023-8D5A1F046681}">
      <dgm:prSet phldrT="[Metin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 err="1" smtClean="0"/>
            <a:t>Kalsifik</a:t>
          </a:r>
          <a:r>
            <a:rPr lang="tr-TR" dirty="0" smtClean="0"/>
            <a:t> üremik </a:t>
          </a:r>
          <a:r>
            <a:rPr lang="tr-TR" dirty="0" err="1" smtClean="0"/>
            <a:t>arteriolopati</a:t>
          </a:r>
          <a:r>
            <a:rPr lang="tr-TR" dirty="0" smtClean="0"/>
            <a:t> – alt </a:t>
          </a:r>
          <a:r>
            <a:rPr lang="tr-TR" dirty="0" err="1" smtClean="0"/>
            <a:t>ext</a:t>
          </a:r>
          <a:r>
            <a:rPr lang="tr-TR" dirty="0" smtClean="0"/>
            <a:t>, cilt</a:t>
          </a:r>
          <a:endParaRPr lang="tr-TR" b="1" dirty="0">
            <a:solidFill>
              <a:srgbClr val="FF0000"/>
            </a:solidFill>
          </a:endParaRPr>
        </a:p>
      </dgm:t>
    </dgm:pt>
    <dgm:pt modelId="{FA5E86C3-EB95-4000-A4EE-BA38FF22B5B2}" type="parTrans" cxnId="{1303E8E1-39E3-4A65-B39C-01C7E4D51E07}">
      <dgm:prSet/>
      <dgm:spPr/>
      <dgm:t>
        <a:bodyPr/>
        <a:lstStyle/>
        <a:p>
          <a:endParaRPr lang="tr-TR"/>
        </a:p>
      </dgm:t>
    </dgm:pt>
    <dgm:pt modelId="{C1815403-6842-46F8-9278-6A40279D5352}" type="sibTrans" cxnId="{1303E8E1-39E3-4A65-B39C-01C7E4D51E07}">
      <dgm:prSet/>
      <dgm:spPr/>
      <dgm:t>
        <a:bodyPr/>
        <a:lstStyle/>
        <a:p>
          <a:endParaRPr lang="tr-TR"/>
        </a:p>
      </dgm:t>
    </dgm:pt>
    <dgm:pt modelId="{DFF6EDF5-3998-4219-B8E8-1D9E14E394FC}">
      <dgm:prSet phldrT="[Metin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 smtClean="0"/>
            <a:t>KVH ve buna bağlı </a:t>
          </a:r>
          <a:r>
            <a:rPr lang="tr-TR" dirty="0" err="1" smtClean="0"/>
            <a:t>mortalitede</a:t>
          </a:r>
          <a:r>
            <a:rPr lang="tr-TR" dirty="0" smtClean="0"/>
            <a:t> artış</a:t>
          </a:r>
          <a:endParaRPr lang="tr-TR" b="1" dirty="0">
            <a:solidFill>
              <a:srgbClr val="FF0000"/>
            </a:solidFill>
          </a:endParaRPr>
        </a:p>
      </dgm:t>
    </dgm:pt>
    <dgm:pt modelId="{EC4B0017-E950-4A3D-866A-A15C09154C45}" type="parTrans" cxnId="{4AAF4B64-BC75-4251-93B2-47205FC81C0F}">
      <dgm:prSet/>
      <dgm:spPr/>
      <dgm:t>
        <a:bodyPr/>
        <a:lstStyle/>
        <a:p>
          <a:endParaRPr lang="tr-TR"/>
        </a:p>
      </dgm:t>
    </dgm:pt>
    <dgm:pt modelId="{8B292D73-4640-43E0-9521-F06361CCE02E}" type="sibTrans" cxnId="{4AAF4B64-BC75-4251-93B2-47205FC81C0F}">
      <dgm:prSet/>
      <dgm:spPr/>
      <dgm:t>
        <a:bodyPr/>
        <a:lstStyle/>
        <a:p>
          <a:endParaRPr lang="tr-TR"/>
        </a:p>
      </dgm:t>
    </dgm:pt>
    <dgm:pt modelId="{E934C8E9-747E-46B8-9F23-D5E2049A6E23}">
      <dgm:prSet phldrT="[Metin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 smtClean="0"/>
            <a:t>Yumuşak doku kalsifikasyonları</a:t>
          </a:r>
          <a:endParaRPr lang="tr-TR" b="1" dirty="0">
            <a:solidFill>
              <a:srgbClr val="FF0000"/>
            </a:solidFill>
          </a:endParaRPr>
        </a:p>
      </dgm:t>
    </dgm:pt>
    <dgm:pt modelId="{92757C1B-09FC-4153-8B94-357D1E1DADFD}" type="parTrans" cxnId="{0AF7B264-44A0-4D8C-A5F9-3D4AB1171F53}">
      <dgm:prSet/>
      <dgm:spPr/>
      <dgm:t>
        <a:bodyPr/>
        <a:lstStyle/>
        <a:p>
          <a:endParaRPr lang="tr-TR"/>
        </a:p>
      </dgm:t>
    </dgm:pt>
    <dgm:pt modelId="{679F5225-0172-4DA5-816B-A67FD62FBF96}" type="sibTrans" cxnId="{0AF7B264-44A0-4D8C-A5F9-3D4AB1171F53}">
      <dgm:prSet/>
      <dgm:spPr/>
      <dgm:t>
        <a:bodyPr/>
        <a:lstStyle/>
        <a:p>
          <a:endParaRPr lang="tr-TR"/>
        </a:p>
      </dgm:t>
    </dgm:pt>
    <dgm:pt modelId="{316F96D8-3347-433C-BC7D-7379373E8E5B}" type="pres">
      <dgm:prSet presAssocID="{AF2FF264-0583-4447-B95D-CEFE826940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3A43F75-AF9E-46B2-97DA-20DCDA6CCD03}" type="pres">
      <dgm:prSet presAssocID="{75A5045E-0FF1-460E-B8A0-C3EFD95A5A7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EA8AF15-542C-4DBB-9907-4511161CB719}" type="pres">
      <dgm:prSet presAssocID="{75A5045E-0FF1-460E-B8A0-C3EFD95A5A76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3516B9A-F3B6-4233-B31D-42F74F9C53F0}" type="pres">
      <dgm:prSet presAssocID="{7E8FC746-CE2C-4766-8248-1504688776B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D0C91C1-3036-4709-B09C-5CE9FB8ABC76}" type="pres">
      <dgm:prSet presAssocID="{7E8FC746-CE2C-4766-8248-1504688776B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D829CB2-852F-48B1-8F0E-FF2E30B525E2}" type="presOf" srcId="{E27E22F1-8D02-4710-A726-611B4075BCB9}" destId="{0EA8AF15-542C-4DBB-9907-4511161CB719}" srcOrd="0" destOrd="1" presId="urn:microsoft.com/office/officeart/2005/8/layout/vList2"/>
    <dgm:cxn modelId="{6909AD9A-B892-455D-B0CD-6E8A49D42D1E}" type="presOf" srcId="{AF2FF264-0583-4447-B95D-CEFE8269404B}" destId="{316F96D8-3347-433C-BC7D-7379373E8E5B}" srcOrd="0" destOrd="0" presId="urn:microsoft.com/office/officeart/2005/8/layout/vList2"/>
    <dgm:cxn modelId="{66BC7706-01F3-47D4-AFF9-BA647AC69000}" type="presOf" srcId="{E934C8E9-747E-46B8-9F23-D5E2049A6E23}" destId="{6D0C91C1-3036-4709-B09C-5CE9FB8ABC76}" srcOrd="0" destOrd="2" presId="urn:microsoft.com/office/officeart/2005/8/layout/vList2"/>
    <dgm:cxn modelId="{93452863-33AE-4E30-BBA5-EF9DFDC28EBD}" type="presOf" srcId="{75A5045E-0FF1-460E-B8A0-C3EFD95A5A76}" destId="{E3A43F75-AF9E-46B2-97DA-20DCDA6CCD03}" srcOrd="0" destOrd="0" presId="urn:microsoft.com/office/officeart/2005/8/layout/vList2"/>
    <dgm:cxn modelId="{A1D036F6-369C-4FA4-AD63-31CE665F6C7D}" type="presOf" srcId="{DFF6EDF5-3998-4219-B8E8-1D9E14E394FC}" destId="{6D0C91C1-3036-4709-B09C-5CE9FB8ABC76}" srcOrd="0" destOrd="3" presId="urn:microsoft.com/office/officeart/2005/8/layout/vList2"/>
    <dgm:cxn modelId="{5515E089-C690-4D03-A705-1CA0887809FA}" srcId="{7E8FC746-CE2C-4766-8248-1504688776B2}" destId="{A1DD8664-1CC3-4C9E-AD01-6AACFFD46AFD}" srcOrd="0" destOrd="0" parTransId="{5E3A106C-F12C-4752-AA4A-FB4DEF143429}" sibTransId="{5098688E-22DA-4CB9-B5D2-AFE9F6207E37}"/>
    <dgm:cxn modelId="{B480B99C-03D2-4036-BF55-C3E3CE3EE083}" type="presOf" srcId="{5427D223-5095-4D0B-8DCB-A4F135FEF3A7}" destId="{0EA8AF15-542C-4DBB-9907-4511161CB719}" srcOrd="0" destOrd="2" presId="urn:microsoft.com/office/officeart/2005/8/layout/vList2"/>
    <dgm:cxn modelId="{F94C3537-FDC5-4F0A-B1FA-B5F30B793A9B}" type="presOf" srcId="{7E8FC746-CE2C-4766-8248-1504688776B2}" destId="{33516B9A-F3B6-4233-B31D-42F74F9C53F0}" srcOrd="0" destOrd="0" presId="urn:microsoft.com/office/officeart/2005/8/layout/vList2"/>
    <dgm:cxn modelId="{419B6A0E-F0EF-4594-8810-21ACB8C90693}" srcId="{75A5045E-0FF1-460E-B8A0-C3EFD95A5A76}" destId="{DA9A2992-FE7E-480F-9DF5-183296241527}" srcOrd="0" destOrd="0" parTransId="{F9C2681D-497E-45AD-8FA7-8A606C85E8A4}" sibTransId="{B3C71103-A65E-4944-BFF7-A1286699FECB}"/>
    <dgm:cxn modelId="{4AAF4B64-BC75-4251-93B2-47205FC81C0F}" srcId="{7E8FC746-CE2C-4766-8248-1504688776B2}" destId="{DFF6EDF5-3998-4219-B8E8-1D9E14E394FC}" srcOrd="3" destOrd="0" parTransId="{EC4B0017-E950-4A3D-866A-A15C09154C45}" sibTransId="{8B292D73-4640-43E0-9521-F06361CCE02E}"/>
    <dgm:cxn modelId="{346CEDA7-FF9E-4C7B-94B5-17BA9C318FE1}" type="presOf" srcId="{0AEF0B7C-B65C-413D-8023-8D5A1F046681}" destId="{6D0C91C1-3036-4709-B09C-5CE9FB8ABC76}" srcOrd="0" destOrd="1" presId="urn:microsoft.com/office/officeart/2005/8/layout/vList2"/>
    <dgm:cxn modelId="{1303E8E1-39E3-4A65-B39C-01C7E4D51E07}" srcId="{7E8FC746-CE2C-4766-8248-1504688776B2}" destId="{0AEF0B7C-B65C-413D-8023-8D5A1F046681}" srcOrd="1" destOrd="0" parTransId="{FA5E86C3-EB95-4000-A4EE-BA38FF22B5B2}" sibTransId="{C1815403-6842-46F8-9278-6A40279D5352}"/>
    <dgm:cxn modelId="{89785961-1F9D-458D-837B-9B3931CE4473}" srcId="{AF2FF264-0583-4447-B95D-CEFE8269404B}" destId="{7E8FC746-CE2C-4766-8248-1504688776B2}" srcOrd="1" destOrd="0" parTransId="{A1517568-6818-4698-83A4-56C20AD51176}" sibTransId="{A57BB466-5440-4255-BB57-583CC6F6FE51}"/>
    <dgm:cxn modelId="{4FFEEB2C-B664-4932-85E1-D346EA3B713C}" srcId="{75A5045E-0FF1-460E-B8A0-C3EFD95A5A76}" destId="{5427D223-5095-4D0B-8DCB-A4F135FEF3A7}" srcOrd="2" destOrd="0" parTransId="{2E9CA42A-2F95-47C4-9461-2427A2C8B310}" sibTransId="{87BF29C3-770D-4D5B-AEB0-CDD596806939}"/>
    <dgm:cxn modelId="{FF52C5C6-70D0-4CD5-921C-B29808A034D0}" srcId="{AF2FF264-0583-4447-B95D-CEFE8269404B}" destId="{75A5045E-0FF1-460E-B8A0-C3EFD95A5A76}" srcOrd="0" destOrd="0" parTransId="{ED65EBBB-296F-475E-A6DF-E4261D477C5F}" sibTransId="{2199CCA3-FDF7-4B7D-BC6B-0E14F827D8A1}"/>
    <dgm:cxn modelId="{FCCC25EF-5FEB-46AE-90E1-F0C3272CE879}" type="presOf" srcId="{DA9A2992-FE7E-480F-9DF5-183296241527}" destId="{0EA8AF15-542C-4DBB-9907-4511161CB719}" srcOrd="0" destOrd="0" presId="urn:microsoft.com/office/officeart/2005/8/layout/vList2"/>
    <dgm:cxn modelId="{9685E726-A94A-4689-814D-E735B3E09AA9}" srcId="{75A5045E-0FF1-460E-B8A0-C3EFD95A5A76}" destId="{E27E22F1-8D02-4710-A726-611B4075BCB9}" srcOrd="1" destOrd="0" parTransId="{A7E2097D-B375-4AFA-A2A8-C22DC052884D}" sibTransId="{77A4C678-9F44-4964-A89B-77BD664958F1}"/>
    <dgm:cxn modelId="{ADBF5F9A-4167-4EF3-A3DE-D0B7E9B1D304}" type="presOf" srcId="{A1DD8664-1CC3-4C9E-AD01-6AACFFD46AFD}" destId="{6D0C91C1-3036-4709-B09C-5CE9FB8ABC76}" srcOrd="0" destOrd="0" presId="urn:microsoft.com/office/officeart/2005/8/layout/vList2"/>
    <dgm:cxn modelId="{0AF7B264-44A0-4D8C-A5F9-3D4AB1171F53}" srcId="{7E8FC746-CE2C-4766-8248-1504688776B2}" destId="{E934C8E9-747E-46B8-9F23-D5E2049A6E23}" srcOrd="2" destOrd="0" parTransId="{92757C1B-09FC-4153-8B94-357D1E1DADFD}" sibTransId="{679F5225-0172-4DA5-816B-A67FD62FBF96}"/>
    <dgm:cxn modelId="{44B3901B-7D37-4032-822F-60692A68F5F6}" type="presParOf" srcId="{316F96D8-3347-433C-BC7D-7379373E8E5B}" destId="{E3A43F75-AF9E-46B2-97DA-20DCDA6CCD03}" srcOrd="0" destOrd="0" presId="urn:microsoft.com/office/officeart/2005/8/layout/vList2"/>
    <dgm:cxn modelId="{37ABAF23-E806-45E9-9351-2EB600E8BF9A}" type="presParOf" srcId="{316F96D8-3347-433C-BC7D-7379373E8E5B}" destId="{0EA8AF15-542C-4DBB-9907-4511161CB719}" srcOrd="1" destOrd="0" presId="urn:microsoft.com/office/officeart/2005/8/layout/vList2"/>
    <dgm:cxn modelId="{D13E5876-5CFC-483A-81F3-A14D7BF7340D}" type="presParOf" srcId="{316F96D8-3347-433C-BC7D-7379373E8E5B}" destId="{33516B9A-F3B6-4233-B31D-42F74F9C53F0}" srcOrd="2" destOrd="0" presId="urn:microsoft.com/office/officeart/2005/8/layout/vList2"/>
    <dgm:cxn modelId="{3821184E-6F71-4854-A33B-E1B9612ECDAD}" type="presParOf" srcId="{316F96D8-3347-433C-BC7D-7379373E8E5B}" destId="{6D0C91C1-3036-4709-B09C-5CE9FB8ABC76}" srcOrd="3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05C6DF2-0961-4AE8-A1D4-A4ED25CE43FC}" type="doc">
      <dgm:prSet loTypeId="urn:microsoft.com/office/officeart/2005/8/layout/vList2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58D01A2D-5D9C-4DC7-AAEE-9339E2828C3D}">
      <dgm:prSet phldrT="[Metin]"/>
      <dgm:spPr/>
      <dgm:t>
        <a:bodyPr/>
        <a:lstStyle/>
        <a:p>
          <a:r>
            <a:rPr lang="tr-TR" dirty="0" smtClean="0"/>
            <a:t>Tanı..</a:t>
          </a:r>
          <a:endParaRPr lang="tr-TR" dirty="0"/>
        </a:p>
      </dgm:t>
    </dgm:pt>
    <dgm:pt modelId="{77915C89-A369-496D-B6F1-1FF258259BD0}" type="parTrans" cxnId="{91E1E0B1-D704-4B0B-B76C-39687D6EBD8A}">
      <dgm:prSet/>
      <dgm:spPr/>
      <dgm:t>
        <a:bodyPr/>
        <a:lstStyle/>
        <a:p>
          <a:endParaRPr lang="tr-TR"/>
        </a:p>
      </dgm:t>
    </dgm:pt>
    <dgm:pt modelId="{9B1928DC-2FCF-4E06-A573-999E31A3B556}" type="sibTrans" cxnId="{91E1E0B1-D704-4B0B-B76C-39687D6EBD8A}">
      <dgm:prSet/>
      <dgm:spPr/>
      <dgm:t>
        <a:bodyPr/>
        <a:lstStyle/>
        <a:p>
          <a:endParaRPr lang="tr-TR"/>
        </a:p>
      </dgm:t>
    </dgm:pt>
    <dgm:pt modelId="{D344B471-3386-4AB1-8892-91A956B450A3}">
      <dgm:prSet phldrT="[Metin]"/>
      <dgm:spPr/>
      <dgm:t>
        <a:bodyPr/>
        <a:lstStyle/>
        <a:p>
          <a:r>
            <a:rPr lang="tr-TR" dirty="0" smtClean="0"/>
            <a:t>Altın standart kemik biyopsisi (deneyimli uzman )</a:t>
          </a:r>
          <a:endParaRPr lang="tr-TR" dirty="0"/>
        </a:p>
      </dgm:t>
    </dgm:pt>
    <dgm:pt modelId="{1BB29BD6-B10A-417D-982C-F2EDF3C8F769}" type="parTrans" cxnId="{419173D6-7982-41DD-962C-07A0C131E5A9}">
      <dgm:prSet/>
      <dgm:spPr/>
      <dgm:t>
        <a:bodyPr/>
        <a:lstStyle/>
        <a:p>
          <a:endParaRPr lang="tr-TR"/>
        </a:p>
      </dgm:t>
    </dgm:pt>
    <dgm:pt modelId="{6C684F1D-1188-4311-BBA4-1516C7422DC7}" type="sibTrans" cxnId="{419173D6-7982-41DD-962C-07A0C131E5A9}">
      <dgm:prSet/>
      <dgm:spPr/>
      <dgm:t>
        <a:bodyPr/>
        <a:lstStyle/>
        <a:p>
          <a:endParaRPr lang="tr-TR"/>
        </a:p>
      </dgm:t>
    </dgm:pt>
    <dgm:pt modelId="{538C09C4-2502-40A1-8F48-E54746B6E4B1}">
      <dgm:prSet phldrT="[Metin]"/>
      <dgm:spPr/>
      <dgm:t>
        <a:bodyPr/>
        <a:lstStyle/>
        <a:p>
          <a:r>
            <a:rPr lang="tr-TR" dirty="0" smtClean="0"/>
            <a:t>Kime / Ne zaman?</a:t>
          </a:r>
          <a:endParaRPr lang="tr-TR" dirty="0"/>
        </a:p>
      </dgm:t>
    </dgm:pt>
    <dgm:pt modelId="{8090AB65-65C5-4619-9378-3252815B31DB}" type="parTrans" cxnId="{2C2F468F-FFDE-43F2-B9AE-A5FC0FBA1208}">
      <dgm:prSet/>
      <dgm:spPr/>
      <dgm:t>
        <a:bodyPr/>
        <a:lstStyle/>
        <a:p>
          <a:endParaRPr lang="tr-TR"/>
        </a:p>
      </dgm:t>
    </dgm:pt>
    <dgm:pt modelId="{BF2E3F66-D0BE-417D-B73C-9BCEB0AF7F12}" type="sibTrans" cxnId="{2C2F468F-FFDE-43F2-B9AE-A5FC0FBA1208}">
      <dgm:prSet/>
      <dgm:spPr/>
      <dgm:t>
        <a:bodyPr/>
        <a:lstStyle/>
        <a:p>
          <a:endParaRPr lang="tr-TR"/>
        </a:p>
      </dgm:t>
    </dgm:pt>
    <dgm:pt modelId="{DE250A95-97D7-4044-BDD0-0C7151626983}">
      <dgm:prSet phldrT="[Metin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2"/>
        </a:solidFill>
      </dgm:spPr>
      <dgm:t>
        <a:bodyPr/>
        <a:lstStyle/>
        <a:p>
          <a:r>
            <a:rPr lang="tr-TR" sz="1600" dirty="0" smtClean="0"/>
            <a:t>Açıklanamayan kemik ağrısı ve kırık</a:t>
          </a:r>
          <a:endParaRPr lang="tr-TR" sz="1600" dirty="0"/>
        </a:p>
      </dgm:t>
    </dgm:pt>
    <dgm:pt modelId="{AB039885-5DC9-4FBA-9B8D-AF3B01D73494}" type="parTrans" cxnId="{CFCC9790-11F8-42A6-846E-3332B78D6A0A}">
      <dgm:prSet/>
      <dgm:spPr/>
      <dgm:t>
        <a:bodyPr/>
        <a:lstStyle/>
        <a:p>
          <a:endParaRPr lang="tr-TR"/>
        </a:p>
      </dgm:t>
    </dgm:pt>
    <dgm:pt modelId="{952D8875-00AD-483B-8737-9F0FC8C9E788}" type="sibTrans" cxnId="{CFCC9790-11F8-42A6-846E-3332B78D6A0A}">
      <dgm:prSet/>
      <dgm:spPr/>
      <dgm:t>
        <a:bodyPr/>
        <a:lstStyle/>
        <a:p>
          <a:endParaRPr lang="tr-TR"/>
        </a:p>
      </dgm:t>
    </dgm:pt>
    <dgm:pt modelId="{1BC9B5FE-2529-482C-A50C-98B064F274EE}">
      <dgm:prSet phldrT="[Metin]"/>
      <dgm:spPr/>
      <dgm:t>
        <a:bodyPr/>
        <a:lstStyle/>
        <a:p>
          <a:r>
            <a:rPr lang="tr-TR" b="1" dirty="0" smtClean="0">
              <a:solidFill>
                <a:srgbClr val="FF0000"/>
              </a:solidFill>
            </a:rPr>
            <a:t>PTH</a:t>
          </a:r>
          <a:r>
            <a:rPr lang="tr-TR" dirty="0" smtClean="0"/>
            <a:t>, kemik döngüsünün değerlendirilmesi için kullanılabilecek en iyi </a:t>
          </a:r>
          <a:r>
            <a:rPr lang="tr-TR" dirty="0" err="1" smtClean="0"/>
            <a:t>noninvaziv</a:t>
          </a:r>
          <a:r>
            <a:rPr lang="tr-TR" dirty="0" smtClean="0"/>
            <a:t> test </a:t>
          </a:r>
          <a:endParaRPr lang="tr-TR" dirty="0"/>
        </a:p>
      </dgm:t>
    </dgm:pt>
    <dgm:pt modelId="{3D230BDB-739C-456D-995D-7631AEBDBC7D}" type="parTrans" cxnId="{1557DB1D-C287-4564-8882-CD638A4B989C}">
      <dgm:prSet/>
      <dgm:spPr/>
      <dgm:t>
        <a:bodyPr/>
        <a:lstStyle/>
        <a:p>
          <a:endParaRPr lang="tr-TR"/>
        </a:p>
      </dgm:t>
    </dgm:pt>
    <dgm:pt modelId="{F6874769-8445-4696-A6C7-6314A34E2C30}" type="sibTrans" cxnId="{1557DB1D-C287-4564-8882-CD638A4B989C}">
      <dgm:prSet/>
      <dgm:spPr/>
      <dgm:t>
        <a:bodyPr/>
        <a:lstStyle/>
        <a:p>
          <a:endParaRPr lang="tr-TR"/>
        </a:p>
      </dgm:t>
    </dgm:pt>
    <dgm:pt modelId="{B2041732-036D-4106-80F4-F3A6C56F90FC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2"/>
        </a:solidFill>
      </dgm:spPr>
      <dgm:t>
        <a:bodyPr/>
        <a:lstStyle/>
        <a:p>
          <a:r>
            <a:rPr lang="tr-TR" sz="1600" dirty="0" err="1" smtClean="0"/>
            <a:t>Refrakter</a:t>
          </a:r>
          <a:r>
            <a:rPr lang="tr-TR" sz="1600" dirty="0" smtClean="0"/>
            <a:t> </a:t>
          </a:r>
          <a:r>
            <a:rPr lang="tr-TR" sz="1600" dirty="0" err="1" smtClean="0"/>
            <a:t>hiperkalsemi</a:t>
          </a:r>
          <a:endParaRPr lang="tr-TR" sz="1600" dirty="0"/>
        </a:p>
      </dgm:t>
    </dgm:pt>
    <dgm:pt modelId="{7FCE4762-37B3-44F0-8417-A7CF4A7DBA66}" type="parTrans" cxnId="{D8B8E2AF-5418-408F-AF6B-46D87968B298}">
      <dgm:prSet/>
      <dgm:spPr/>
      <dgm:t>
        <a:bodyPr/>
        <a:lstStyle/>
        <a:p>
          <a:endParaRPr lang="tr-TR"/>
        </a:p>
      </dgm:t>
    </dgm:pt>
    <dgm:pt modelId="{AEC05111-8B40-41C9-B545-FA976C638FAF}" type="sibTrans" cxnId="{D8B8E2AF-5418-408F-AF6B-46D87968B298}">
      <dgm:prSet/>
      <dgm:spPr/>
      <dgm:t>
        <a:bodyPr/>
        <a:lstStyle/>
        <a:p>
          <a:endParaRPr lang="tr-TR"/>
        </a:p>
      </dgm:t>
    </dgm:pt>
    <dgm:pt modelId="{DB308D18-11A5-40D7-A1A7-46912990DF0C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2"/>
        </a:solidFill>
      </dgm:spPr>
      <dgm:t>
        <a:bodyPr/>
        <a:lstStyle/>
        <a:p>
          <a:r>
            <a:rPr lang="tr-TR" sz="1600" dirty="0" err="1" smtClean="0"/>
            <a:t>Osteomalazi</a:t>
          </a:r>
          <a:r>
            <a:rPr lang="tr-TR" sz="1600" dirty="0" smtClean="0"/>
            <a:t> şüphesi (alüminyum </a:t>
          </a:r>
          <a:r>
            <a:rPr lang="tr-TR" sz="1600" dirty="0" err="1" smtClean="0"/>
            <a:t>maruziyeti</a:t>
          </a:r>
          <a:r>
            <a:rPr lang="tr-TR" sz="1600" dirty="0" smtClean="0"/>
            <a:t> şüphesi)</a:t>
          </a:r>
          <a:endParaRPr lang="tr-TR" sz="1600" dirty="0"/>
        </a:p>
      </dgm:t>
    </dgm:pt>
    <dgm:pt modelId="{D7ACC664-881B-426F-9CF2-A3B5C301092D}" type="parTrans" cxnId="{DFB8FB89-8C9D-4F5A-BCC3-7AE5C77D5E5A}">
      <dgm:prSet/>
      <dgm:spPr/>
      <dgm:t>
        <a:bodyPr/>
        <a:lstStyle/>
        <a:p>
          <a:endParaRPr lang="tr-TR"/>
        </a:p>
      </dgm:t>
    </dgm:pt>
    <dgm:pt modelId="{D9774F5A-BC21-4305-9F36-9AB051E0D232}" type="sibTrans" cxnId="{DFB8FB89-8C9D-4F5A-BCC3-7AE5C77D5E5A}">
      <dgm:prSet/>
      <dgm:spPr/>
      <dgm:t>
        <a:bodyPr/>
        <a:lstStyle/>
        <a:p>
          <a:endParaRPr lang="tr-TR"/>
        </a:p>
      </dgm:t>
    </dgm:pt>
    <dgm:pt modelId="{EFBBCFE7-5F77-4262-9A34-7873DC441DCD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2"/>
        </a:solidFill>
      </dgm:spPr>
      <dgm:t>
        <a:bodyPr/>
        <a:lstStyle/>
        <a:p>
          <a:r>
            <a:rPr lang="tr-TR" sz="1600" dirty="0" err="1" smtClean="0"/>
            <a:t>Paratroidektomili</a:t>
          </a:r>
          <a:r>
            <a:rPr lang="tr-TR" sz="1600" dirty="0" smtClean="0"/>
            <a:t> ve yüksek PTH varlığında, standart tedavilere </a:t>
          </a:r>
          <a:r>
            <a:rPr lang="tr-TR" sz="1600" dirty="0" err="1" smtClean="0"/>
            <a:t>atipik</a:t>
          </a:r>
          <a:r>
            <a:rPr lang="tr-TR" sz="1600" dirty="0" smtClean="0"/>
            <a:t> yanıt </a:t>
          </a:r>
          <a:endParaRPr lang="tr-TR" sz="1600" dirty="0"/>
        </a:p>
      </dgm:t>
    </dgm:pt>
    <dgm:pt modelId="{D8B1B1EC-6A0B-4522-A5C8-67200CFEF22A}" type="parTrans" cxnId="{3B1A9BB5-B793-45CB-BD4D-708B40C250DB}">
      <dgm:prSet/>
      <dgm:spPr/>
      <dgm:t>
        <a:bodyPr/>
        <a:lstStyle/>
        <a:p>
          <a:endParaRPr lang="tr-TR"/>
        </a:p>
      </dgm:t>
    </dgm:pt>
    <dgm:pt modelId="{63729E24-AA69-4C97-A422-004970A346DE}" type="sibTrans" cxnId="{3B1A9BB5-B793-45CB-BD4D-708B40C250DB}">
      <dgm:prSet/>
      <dgm:spPr/>
      <dgm:t>
        <a:bodyPr/>
        <a:lstStyle/>
        <a:p>
          <a:endParaRPr lang="tr-TR"/>
        </a:p>
      </dgm:t>
    </dgm:pt>
    <dgm:pt modelId="{90DC1AF6-E45F-4047-91DF-1BB0C36460A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2"/>
        </a:solidFill>
      </dgm:spPr>
      <dgm:t>
        <a:bodyPr/>
        <a:lstStyle/>
        <a:p>
          <a:r>
            <a:rPr lang="tr-TR" sz="1600" dirty="0" smtClean="0"/>
            <a:t>Standart tedaviye rağmen </a:t>
          </a:r>
          <a:r>
            <a:rPr lang="tr-TR" sz="1600" dirty="0" err="1" smtClean="0"/>
            <a:t>KMD’de</a:t>
          </a:r>
          <a:r>
            <a:rPr lang="tr-TR" sz="1600" dirty="0" smtClean="0"/>
            <a:t> ilerleyici kayıp</a:t>
          </a:r>
          <a:endParaRPr lang="tr-TR" sz="1600" dirty="0"/>
        </a:p>
      </dgm:t>
    </dgm:pt>
    <dgm:pt modelId="{40A5DF99-FCCF-49BA-BE8E-98E403627CB4}" type="parTrans" cxnId="{93A08422-24F2-47D0-8C9D-DC7029231708}">
      <dgm:prSet/>
      <dgm:spPr/>
      <dgm:t>
        <a:bodyPr/>
        <a:lstStyle/>
        <a:p>
          <a:endParaRPr lang="tr-TR"/>
        </a:p>
      </dgm:t>
    </dgm:pt>
    <dgm:pt modelId="{2D6956D3-83B3-4881-A9AD-12C3D81F5EBF}" type="sibTrans" cxnId="{93A08422-24F2-47D0-8C9D-DC7029231708}">
      <dgm:prSet/>
      <dgm:spPr/>
      <dgm:t>
        <a:bodyPr/>
        <a:lstStyle/>
        <a:p>
          <a:endParaRPr lang="tr-TR"/>
        </a:p>
      </dgm:t>
    </dgm:pt>
    <dgm:pt modelId="{D6ECA06C-A71A-476E-BE40-824721F0E102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2"/>
        </a:solidFill>
      </dgm:spPr>
      <dgm:t>
        <a:bodyPr/>
        <a:lstStyle/>
        <a:p>
          <a:r>
            <a:rPr lang="tr-TR" sz="1600" dirty="0" smtClean="0"/>
            <a:t>D vitamini kesilen ve kemik ağrısı veya kırık varlığında, PTH&lt;100 </a:t>
          </a:r>
          <a:r>
            <a:rPr lang="tr-TR" sz="1600" dirty="0" err="1" smtClean="0"/>
            <a:t>pq</a:t>
          </a:r>
          <a:r>
            <a:rPr lang="tr-TR" sz="1600" dirty="0" smtClean="0"/>
            <a:t>/ml olup; </a:t>
          </a:r>
          <a:r>
            <a:rPr lang="tr-TR" sz="1600" dirty="0" err="1" smtClean="0"/>
            <a:t>adinamik</a:t>
          </a:r>
          <a:r>
            <a:rPr lang="tr-TR" sz="1600" dirty="0" smtClean="0"/>
            <a:t> kemik hastalığı şüphesi varsa</a:t>
          </a:r>
          <a:endParaRPr lang="tr-TR" sz="1600" dirty="0"/>
        </a:p>
      </dgm:t>
    </dgm:pt>
    <dgm:pt modelId="{A8A959CB-177D-428C-B0E6-A3D3CD888DB9}" type="parTrans" cxnId="{CAE0E009-D90C-4E4D-9DD3-B0B0DC9B2B95}">
      <dgm:prSet/>
      <dgm:spPr/>
      <dgm:t>
        <a:bodyPr/>
        <a:lstStyle/>
        <a:p>
          <a:endParaRPr lang="tr-TR"/>
        </a:p>
      </dgm:t>
    </dgm:pt>
    <dgm:pt modelId="{85953558-E0C4-4292-A9CD-F4244BB1F2C4}" type="sibTrans" cxnId="{CAE0E009-D90C-4E4D-9DD3-B0B0DC9B2B95}">
      <dgm:prSet/>
      <dgm:spPr/>
      <dgm:t>
        <a:bodyPr/>
        <a:lstStyle/>
        <a:p>
          <a:endParaRPr lang="tr-TR"/>
        </a:p>
      </dgm:t>
    </dgm:pt>
    <dgm:pt modelId="{4977B540-5EF2-401F-A3C4-6FD5EF840CBD}" type="pres">
      <dgm:prSet presAssocID="{005C6DF2-0961-4AE8-A1D4-A4ED25CE43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801F6B3-5834-4322-AD0A-00ADD626E946}" type="pres">
      <dgm:prSet presAssocID="{58D01A2D-5D9C-4DC7-AAEE-9339E2828C3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F865436-DD74-4483-A689-FB1234964E02}" type="pres">
      <dgm:prSet presAssocID="{58D01A2D-5D9C-4DC7-AAEE-9339E2828C3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79CBDC0-7A80-4858-A54E-869F403C91DD}" type="pres">
      <dgm:prSet presAssocID="{538C09C4-2502-40A1-8F48-E54746B6E4B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B7DBB67-FFB4-4BFB-9151-2AAC3CF6B488}" type="pres">
      <dgm:prSet presAssocID="{538C09C4-2502-40A1-8F48-E54746B6E4B1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AE0E009-D90C-4E4D-9DD3-B0B0DC9B2B95}" srcId="{538C09C4-2502-40A1-8F48-E54746B6E4B1}" destId="{D6ECA06C-A71A-476E-BE40-824721F0E102}" srcOrd="5" destOrd="0" parTransId="{A8A959CB-177D-428C-B0E6-A3D3CD888DB9}" sibTransId="{85953558-E0C4-4292-A9CD-F4244BB1F2C4}"/>
    <dgm:cxn modelId="{9090074E-FB38-4B40-B599-1D3DE59F2182}" type="presOf" srcId="{D344B471-3386-4AB1-8892-91A956B450A3}" destId="{2F865436-DD74-4483-A689-FB1234964E02}" srcOrd="0" destOrd="0" presId="urn:microsoft.com/office/officeart/2005/8/layout/vList2"/>
    <dgm:cxn modelId="{3E250AAC-E907-4D13-B9BC-9A3FA7213B46}" type="presOf" srcId="{B2041732-036D-4106-80F4-F3A6C56F90FC}" destId="{9B7DBB67-FFB4-4BFB-9151-2AAC3CF6B488}" srcOrd="0" destOrd="1" presId="urn:microsoft.com/office/officeart/2005/8/layout/vList2"/>
    <dgm:cxn modelId="{D83DFF24-98F0-4D24-8B1F-38F7FF3043EA}" type="presOf" srcId="{90DC1AF6-E45F-4047-91DF-1BB0C36460A1}" destId="{9B7DBB67-FFB4-4BFB-9151-2AAC3CF6B488}" srcOrd="0" destOrd="4" presId="urn:microsoft.com/office/officeart/2005/8/layout/vList2"/>
    <dgm:cxn modelId="{419173D6-7982-41DD-962C-07A0C131E5A9}" srcId="{58D01A2D-5D9C-4DC7-AAEE-9339E2828C3D}" destId="{D344B471-3386-4AB1-8892-91A956B450A3}" srcOrd="0" destOrd="0" parTransId="{1BB29BD6-B10A-417D-982C-F2EDF3C8F769}" sibTransId="{6C684F1D-1188-4311-BBA4-1516C7422DC7}"/>
    <dgm:cxn modelId="{91E1E0B1-D704-4B0B-B76C-39687D6EBD8A}" srcId="{005C6DF2-0961-4AE8-A1D4-A4ED25CE43FC}" destId="{58D01A2D-5D9C-4DC7-AAEE-9339E2828C3D}" srcOrd="0" destOrd="0" parTransId="{77915C89-A369-496D-B6F1-1FF258259BD0}" sibTransId="{9B1928DC-2FCF-4E06-A573-999E31A3B556}"/>
    <dgm:cxn modelId="{A8FCC80E-D10F-49E8-8B0D-B741483D25B8}" type="presOf" srcId="{DE250A95-97D7-4044-BDD0-0C7151626983}" destId="{9B7DBB67-FFB4-4BFB-9151-2AAC3CF6B488}" srcOrd="0" destOrd="0" presId="urn:microsoft.com/office/officeart/2005/8/layout/vList2"/>
    <dgm:cxn modelId="{2C2F468F-FFDE-43F2-B9AE-A5FC0FBA1208}" srcId="{005C6DF2-0961-4AE8-A1D4-A4ED25CE43FC}" destId="{538C09C4-2502-40A1-8F48-E54746B6E4B1}" srcOrd="1" destOrd="0" parTransId="{8090AB65-65C5-4619-9378-3252815B31DB}" sibTransId="{BF2E3F66-D0BE-417D-B73C-9BCEB0AF7F12}"/>
    <dgm:cxn modelId="{1E8F8C1E-C2DB-4444-A84E-B7F90EB033BE}" type="presOf" srcId="{005C6DF2-0961-4AE8-A1D4-A4ED25CE43FC}" destId="{4977B540-5EF2-401F-A3C4-6FD5EF840CBD}" srcOrd="0" destOrd="0" presId="urn:microsoft.com/office/officeart/2005/8/layout/vList2"/>
    <dgm:cxn modelId="{DFB8FB89-8C9D-4F5A-BCC3-7AE5C77D5E5A}" srcId="{538C09C4-2502-40A1-8F48-E54746B6E4B1}" destId="{DB308D18-11A5-40D7-A1A7-46912990DF0C}" srcOrd="2" destOrd="0" parTransId="{D7ACC664-881B-426F-9CF2-A3B5C301092D}" sibTransId="{D9774F5A-BC21-4305-9F36-9AB051E0D232}"/>
    <dgm:cxn modelId="{D8B8E2AF-5418-408F-AF6B-46D87968B298}" srcId="{538C09C4-2502-40A1-8F48-E54746B6E4B1}" destId="{B2041732-036D-4106-80F4-F3A6C56F90FC}" srcOrd="1" destOrd="0" parTransId="{7FCE4762-37B3-44F0-8417-A7CF4A7DBA66}" sibTransId="{AEC05111-8B40-41C9-B545-FA976C638FAF}"/>
    <dgm:cxn modelId="{1557DB1D-C287-4564-8882-CD638A4B989C}" srcId="{58D01A2D-5D9C-4DC7-AAEE-9339E2828C3D}" destId="{1BC9B5FE-2529-482C-A50C-98B064F274EE}" srcOrd="1" destOrd="0" parTransId="{3D230BDB-739C-456D-995D-7631AEBDBC7D}" sibTransId="{F6874769-8445-4696-A6C7-6314A34E2C30}"/>
    <dgm:cxn modelId="{8CC8F092-A1BF-4958-AF3E-E2F50E88D4FB}" type="presOf" srcId="{58D01A2D-5D9C-4DC7-AAEE-9339E2828C3D}" destId="{6801F6B3-5834-4322-AD0A-00ADD626E946}" srcOrd="0" destOrd="0" presId="urn:microsoft.com/office/officeart/2005/8/layout/vList2"/>
    <dgm:cxn modelId="{7D2CB2CF-6820-42AE-821B-FCAC09725529}" type="presOf" srcId="{D6ECA06C-A71A-476E-BE40-824721F0E102}" destId="{9B7DBB67-FFB4-4BFB-9151-2AAC3CF6B488}" srcOrd="0" destOrd="5" presId="urn:microsoft.com/office/officeart/2005/8/layout/vList2"/>
    <dgm:cxn modelId="{93A08422-24F2-47D0-8C9D-DC7029231708}" srcId="{538C09C4-2502-40A1-8F48-E54746B6E4B1}" destId="{90DC1AF6-E45F-4047-91DF-1BB0C36460A1}" srcOrd="4" destOrd="0" parTransId="{40A5DF99-FCCF-49BA-BE8E-98E403627CB4}" sibTransId="{2D6956D3-83B3-4881-A9AD-12C3D81F5EBF}"/>
    <dgm:cxn modelId="{3B1A9BB5-B793-45CB-BD4D-708B40C250DB}" srcId="{538C09C4-2502-40A1-8F48-E54746B6E4B1}" destId="{EFBBCFE7-5F77-4262-9A34-7873DC441DCD}" srcOrd="3" destOrd="0" parTransId="{D8B1B1EC-6A0B-4522-A5C8-67200CFEF22A}" sibTransId="{63729E24-AA69-4C97-A422-004970A346DE}"/>
    <dgm:cxn modelId="{CFCC9790-11F8-42A6-846E-3332B78D6A0A}" srcId="{538C09C4-2502-40A1-8F48-E54746B6E4B1}" destId="{DE250A95-97D7-4044-BDD0-0C7151626983}" srcOrd="0" destOrd="0" parTransId="{AB039885-5DC9-4FBA-9B8D-AF3B01D73494}" sibTransId="{952D8875-00AD-483B-8737-9F0FC8C9E788}"/>
    <dgm:cxn modelId="{E92EF9F1-10E4-4ED9-9C94-1CEF152DD3DA}" type="presOf" srcId="{538C09C4-2502-40A1-8F48-E54746B6E4B1}" destId="{679CBDC0-7A80-4858-A54E-869F403C91DD}" srcOrd="0" destOrd="0" presId="urn:microsoft.com/office/officeart/2005/8/layout/vList2"/>
    <dgm:cxn modelId="{18DA71D3-2250-42F2-A890-BE7E57261F3A}" type="presOf" srcId="{EFBBCFE7-5F77-4262-9A34-7873DC441DCD}" destId="{9B7DBB67-FFB4-4BFB-9151-2AAC3CF6B488}" srcOrd="0" destOrd="3" presId="urn:microsoft.com/office/officeart/2005/8/layout/vList2"/>
    <dgm:cxn modelId="{EBA5AB53-3E04-49AA-99F6-05EDA1B39FBE}" type="presOf" srcId="{1BC9B5FE-2529-482C-A50C-98B064F274EE}" destId="{2F865436-DD74-4483-A689-FB1234964E02}" srcOrd="0" destOrd="1" presId="urn:microsoft.com/office/officeart/2005/8/layout/vList2"/>
    <dgm:cxn modelId="{6B2D54F5-0408-4D57-8BA4-843AE6569030}" type="presOf" srcId="{DB308D18-11A5-40D7-A1A7-46912990DF0C}" destId="{9B7DBB67-FFB4-4BFB-9151-2AAC3CF6B488}" srcOrd="0" destOrd="2" presId="urn:microsoft.com/office/officeart/2005/8/layout/vList2"/>
    <dgm:cxn modelId="{3C8A03D0-F099-4F96-8296-B642520F8F4D}" type="presParOf" srcId="{4977B540-5EF2-401F-A3C4-6FD5EF840CBD}" destId="{6801F6B3-5834-4322-AD0A-00ADD626E946}" srcOrd="0" destOrd="0" presId="urn:microsoft.com/office/officeart/2005/8/layout/vList2"/>
    <dgm:cxn modelId="{253BDB07-4F8D-4A14-8C50-AF8C524430CD}" type="presParOf" srcId="{4977B540-5EF2-401F-A3C4-6FD5EF840CBD}" destId="{2F865436-DD74-4483-A689-FB1234964E02}" srcOrd="1" destOrd="0" presId="urn:microsoft.com/office/officeart/2005/8/layout/vList2"/>
    <dgm:cxn modelId="{3EDD7511-339F-48FE-996B-974109BE5CE8}" type="presParOf" srcId="{4977B540-5EF2-401F-A3C4-6FD5EF840CBD}" destId="{679CBDC0-7A80-4858-A54E-869F403C91DD}" srcOrd="2" destOrd="0" presId="urn:microsoft.com/office/officeart/2005/8/layout/vList2"/>
    <dgm:cxn modelId="{274A1D27-54CF-4DB4-B1BA-C48111539016}" type="presParOf" srcId="{4977B540-5EF2-401F-A3C4-6FD5EF840CBD}" destId="{9B7DBB67-FFB4-4BFB-9151-2AAC3CF6B488}" srcOrd="3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BD6FD1F-DA53-4423-8312-3C32A0840604}" type="doc">
      <dgm:prSet loTypeId="urn:microsoft.com/office/officeart/2005/8/layout/hList9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163BE973-13EF-49AB-A080-DC5EF2B8A2A1}">
      <dgm:prSet phldrT="[Metin]"/>
      <dgm:spPr/>
      <dgm:t>
        <a:bodyPr/>
        <a:lstStyle/>
        <a:p>
          <a:r>
            <a:rPr lang="tr-TR" dirty="0" smtClean="0"/>
            <a:t>RRT (-)</a:t>
          </a:r>
          <a:endParaRPr lang="tr-TR" dirty="0"/>
        </a:p>
      </dgm:t>
    </dgm:pt>
    <dgm:pt modelId="{95B34FD4-0106-4DFF-AAE2-0D759F9D1B4B}" type="parTrans" cxnId="{A5FE79C6-1179-49BB-B4C7-504D0CDE74DA}">
      <dgm:prSet/>
      <dgm:spPr/>
      <dgm:t>
        <a:bodyPr/>
        <a:lstStyle/>
        <a:p>
          <a:endParaRPr lang="tr-TR"/>
        </a:p>
      </dgm:t>
    </dgm:pt>
    <dgm:pt modelId="{73E8CA3A-E306-4C79-B09F-1CC3D6790F66}" type="sibTrans" cxnId="{A5FE79C6-1179-49BB-B4C7-504D0CDE74DA}">
      <dgm:prSet/>
      <dgm:spPr/>
      <dgm:t>
        <a:bodyPr/>
        <a:lstStyle/>
        <a:p>
          <a:endParaRPr lang="tr-TR"/>
        </a:p>
      </dgm:t>
    </dgm:pt>
    <dgm:pt modelId="{BBB84EC7-C295-4B23-AF11-F3A8BA78EB0C}">
      <dgm:prSet phldrT="[Metin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Diyette P kısıtlaması</a:t>
          </a:r>
          <a:endParaRPr lang="tr-TR" dirty="0"/>
        </a:p>
      </dgm:t>
    </dgm:pt>
    <dgm:pt modelId="{90E4137F-A1CC-4D52-B69A-C773404BC0C9}" type="parTrans" cxnId="{5CF9D270-6032-40D6-BF59-17002D55A8A3}">
      <dgm:prSet/>
      <dgm:spPr/>
      <dgm:t>
        <a:bodyPr/>
        <a:lstStyle/>
        <a:p>
          <a:endParaRPr lang="tr-TR"/>
        </a:p>
      </dgm:t>
    </dgm:pt>
    <dgm:pt modelId="{505B1476-EEE0-40F3-9C8F-EDEC3FA9CB16}" type="sibTrans" cxnId="{5CF9D270-6032-40D6-BF59-17002D55A8A3}">
      <dgm:prSet/>
      <dgm:spPr/>
      <dgm:t>
        <a:bodyPr/>
        <a:lstStyle/>
        <a:p>
          <a:endParaRPr lang="tr-TR"/>
        </a:p>
      </dgm:t>
    </dgm:pt>
    <dgm:pt modelId="{CA9DB6EF-85AA-4F0A-A39D-6296612D0F9E}">
      <dgm:prSet phldrT="[Metin]"/>
      <dgm:spPr/>
      <dgm:t>
        <a:bodyPr/>
        <a:lstStyle/>
        <a:p>
          <a:r>
            <a:rPr lang="tr-TR" dirty="0" smtClean="0"/>
            <a:t>RRT (+)</a:t>
          </a:r>
          <a:endParaRPr lang="tr-TR" dirty="0"/>
        </a:p>
      </dgm:t>
    </dgm:pt>
    <dgm:pt modelId="{B4A8E5B1-272F-4F4D-BDA8-501BAA3AE745}" type="parTrans" cxnId="{E734CB34-7BCA-4D0B-8EF2-CCADBD6AE3EC}">
      <dgm:prSet/>
      <dgm:spPr/>
      <dgm:t>
        <a:bodyPr/>
        <a:lstStyle/>
        <a:p>
          <a:endParaRPr lang="tr-TR"/>
        </a:p>
      </dgm:t>
    </dgm:pt>
    <dgm:pt modelId="{A041DE2A-E5F7-489C-ABD0-A1237EDC1297}" type="sibTrans" cxnId="{E734CB34-7BCA-4D0B-8EF2-CCADBD6AE3EC}">
      <dgm:prSet/>
      <dgm:spPr/>
      <dgm:t>
        <a:bodyPr/>
        <a:lstStyle/>
        <a:p>
          <a:endParaRPr lang="tr-TR"/>
        </a:p>
      </dgm:t>
    </dgm:pt>
    <dgm:pt modelId="{967E09B1-D41F-4DED-A442-5892C149A5A9}">
      <dgm:prSet phldrT="[Metin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r-TR" dirty="0" smtClean="0">
              <a:solidFill>
                <a:srgbClr val="FFFF00"/>
              </a:solidFill>
            </a:rPr>
            <a:t>Diyaliz dozu</a:t>
          </a:r>
          <a:endParaRPr lang="tr-TR" dirty="0">
            <a:solidFill>
              <a:srgbClr val="FFFF00"/>
            </a:solidFill>
          </a:endParaRPr>
        </a:p>
      </dgm:t>
    </dgm:pt>
    <dgm:pt modelId="{A93DE8D5-5E42-441C-B751-2C785FD140C5}" type="parTrans" cxnId="{F302A2F8-B0C2-49CA-BE62-1BE685E7C166}">
      <dgm:prSet/>
      <dgm:spPr/>
      <dgm:t>
        <a:bodyPr/>
        <a:lstStyle/>
        <a:p>
          <a:endParaRPr lang="tr-TR"/>
        </a:p>
      </dgm:t>
    </dgm:pt>
    <dgm:pt modelId="{00B39ECC-DCEC-4D28-B79F-F88908DB4BD6}" type="sibTrans" cxnId="{F302A2F8-B0C2-49CA-BE62-1BE685E7C166}">
      <dgm:prSet/>
      <dgm:spPr/>
      <dgm:t>
        <a:bodyPr/>
        <a:lstStyle/>
        <a:p>
          <a:endParaRPr lang="tr-TR"/>
        </a:p>
      </dgm:t>
    </dgm:pt>
    <dgm:pt modelId="{F35F1AE1-87D1-4743-846E-FE6B9CFC8DE7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 smtClean="0"/>
            <a:t>Diyette P kısıtlaması</a:t>
          </a:r>
        </a:p>
      </dgm:t>
    </dgm:pt>
    <dgm:pt modelId="{17FD6810-E686-449E-B5DC-DC981B172C7C}" type="parTrans" cxnId="{1B52B887-83B0-4212-B00C-E9CF7E6CBA89}">
      <dgm:prSet/>
      <dgm:spPr/>
      <dgm:t>
        <a:bodyPr/>
        <a:lstStyle/>
        <a:p>
          <a:endParaRPr lang="tr-TR"/>
        </a:p>
      </dgm:t>
    </dgm:pt>
    <dgm:pt modelId="{06C9F68A-1885-40B8-89A1-85C5D2DCFEA3}" type="sibTrans" cxnId="{1B52B887-83B0-4212-B00C-E9CF7E6CBA89}">
      <dgm:prSet/>
      <dgm:spPr/>
      <dgm:t>
        <a:bodyPr/>
        <a:lstStyle/>
        <a:p>
          <a:endParaRPr lang="tr-TR"/>
        </a:p>
      </dgm:t>
    </dgm:pt>
    <dgm:pt modelId="{AF08A118-214B-4C1E-A373-916F2A373ABA}">
      <dgm:prSet phldrT="[Metin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tr-TR" dirty="0" smtClean="0"/>
            <a:t>P bağlayıcı tedavi</a:t>
          </a:r>
        </a:p>
      </dgm:t>
    </dgm:pt>
    <dgm:pt modelId="{1635F0F2-6329-462A-93BB-5A35B8495874}" type="parTrans" cxnId="{74E71E3D-9FF9-4F31-822A-14C7EB2C724A}">
      <dgm:prSet/>
      <dgm:spPr/>
      <dgm:t>
        <a:bodyPr/>
        <a:lstStyle/>
        <a:p>
          <a:endParaRPr lang="tr-TR"/>
        </a:p>
      </dgm:t>
    </dgm:pt>
    <dgm:pt modelId="{BED52A2D-55FC-4E36-9FED-EE7E88178B28}" type="sibTrans" cxnId="{74E71E3D-9FF9-4F31-822A-14C7EB2C724A}">
      <dgm:prSet/>
      <dgm:spPr/>
      <dgm:t>
        <a:bodyPr/>
        <a:lstStyle/>
        <a:p>
          <a:endParaRPr lang="tr-TR"/>
        </a:p>
      </dgm:t>
    </dgm:pt>
    <dgm:pt modelId="{3B65DA8F-90DE-4E6D-8689-7ED2E5CEF89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P bağlayıcı tedavi</a:t>
          </a:r>
        </a:p>
      </dgm:t>
    </dgm:pt>
    <dgm:pt modelId="{90363391-03A8-4EF7-8B15-FE43CF525E68}" type="parTrans" cxnId="{E47F4BAE-B31B-41D4-8902-ADBA24080821}">
      <dgm:prSet/>
      <dgm:spPr/>
      <dgm:t>
        <a:bodyPr/>
        <a:lstStyle/>
        <a:p>
          <a:endParaRPr lang="tr-TR"/>
        </a:p>
      </dgm:t>
    </dgm:pt>
    <dgm:pt modelId="{6FB57F16-6ED0-4B26-890F-0A5379A01943}" type="sibTrans" cxnId="{E47F4BAE-B31B-41D4-8902-ADBA24080821}">
      <dgm:prSet/>
      <dgm:spPr/>
      <dgm:t>
        <a:bodyPr/>
        <a:lstStyle/>
        <a:p>
          <a:endParaRPr lang="tr-TR"/>
        </a:p>
      </dgm:t>
    </dgm:pt>
    <dgm:pt modelId="{911AF435-E82B-41CC-9FC4-ED2290A05FD9}" type="pres">
      <dgm:prSet presAssocID="{CBD6FD1F-DA53-4423-8312-3C32A0840604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F8B8B79B-A432-4AC3-8778-045992CE0BA4}" type="pres">
      <dgm:prSet presAssocID="{163BE973-13EF-49AB-A080-DC5EF2B8A2A1}" presName="posSpace" presStyleCnt="0"/>
      <dgm:spPr/>
      <dgm:t>
        <a:bodyPr/>
        <a:lstStyle/>
        <a:p>
          <a:endParaRPr lang="tr-TR"/>
        </a:p>
      </dgm:t>
    </dgm:pt>
    <dgm:pt modelId="{71A34936-9EAE-4607-809E-3A5EEE5AF7CF}" type="pres">
      <dgm:prSet presAssocID="{163BE973-13EF-49AB-A080-DC5EF2B8A2A1}" presName="vertFlow" presStyleCnt="0"/>
      <dgm:spPr/>
      <dgm:t>
        <a:bodyPr/>
        <a:lstStyle/>
        <a:p>
          <a:endParaRPr lang="tr-TR"/>
        </a:p>
      </dgm:t>
    </dgm:pt>
    <dgm:pt modelId="{38BA2F6C-14ED-49DD-9223-26FB77B1EF40}" type="pres">
      <dgm:prSet presAssocID="{163BE973-13EF-49AB-A080-DC5EF2B8A2A1}" presName="topSpace" presStyleCnt="0"/>
      <dgm:spPr/>
      <dgm:t>
        <a:bodyPr/>
        <a:lstStyle/>
        <a:p>
          <a:endParaRPr lang="tr-TR"/>
        </a:p>
      </dgm:t>
    </dgm:pt>
    <dgm:pt modelId="{16F4827D-9439-46EA-ABF4-6C8B5BCBDDD7}" type="pres">
      <dgm:prSet presAssocID="{163BE973-13EF-49AB-A080-DC5EF2B8A2A1}" presName="firstComp" presStyleCnt="0"/>
      <dgm:spPr/>
      <dgm:t>
        <a:bodyPr/>
        <a:lstStyle/>
        <a:p>
          <a:endParaRPr lang="tr-TR"/>
        </a:p>
      </dgm:t>
    </dgm:pt>
    <dgm:pt modelId="{92D780AD-544C-4857-81C8-1DFC3680D059}" type="pres">
      <dgm:prSet presAssocID="{163BE973-13EF-49AB-A080-DC5EF2B8A2A1}" presName="firstChild" presStyleLbl="bgAccFollowNode1" presStyleIdx="0" presStyleCnt="5"/>
      <dgm:spPr/>
      <dgm:t>
        <a:bodyPr/>
        <a:lstStyle/>
        <a:p>
          <a:endParaRPr lang="tr-TR"/>
        </a:p>
      </dgm:t>
    </dgm:pt>
    <dgm:pt modelId="{90F87CDA-B9A7-439F-8D6E-FB774ECC9AE9}" type="pres">
      <dgm:prSet presAssocID="{163BE973-13EF-49AB-A080-DC5EF2B8A2A1}" presName="firstChildTx" presStyleLbl="bg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147EDE2-33F7-4E17-ABF8-31A61DD60858}" type="pres">
      <dgm:prSet presAssocID="{AF08A118-214B-4C1E-A373-916F2A373ABA}" presName="comp" presStyleCnt="0"/>
      <dgm:spPr/>
      <dgm:t>
        <a:bodyPr/>
        <a:lstStyle/>
        <a:p>
          <a:endParaRPr lang="tr-TR"/>
        </a:p>
      </dgm:t>
    </dgm:pt>
    <dgm:pt modelId="{8A5E3287-E897-4954-8D1C-3948956D4523}" type="pres">
      <dgm:prSet presAssocID="{AF08A118-214B-4C1E-A373-916F2A373ABA}" presName="child" presStyleLbl="bgAccFollowNode1" presStyleIdx="1" presStyleCnt="5"/>
      <dgm:spPr/>
      <dgm:t>
        <a:bodyPr/>
        <a:lstStyle/>
        <a:p>
          <a:endParaRPr lang="tr-TR"/>
        </a:p>
      </dgm:t>
    </dgm:pt>
    <dgm:pt modelId="{07AD91F3-BDF8-4178-887E-257B1471BE4D}" type="pres">
      <dgm:prSet presAssocID="{AF08A118-214B-4C1E-A373-916F2A373ABA}" presName="childTx" presStyleLbl="bg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208AAEB-C93F-421C-BD58-503215F78756}" type="pres">
      <dgm:prSet presAssocID="{163BE973-13EF-49AB-A080-DC5EF2B8A2A1}" presName="negSpace" presStyleCnt="0"/>
      <dgm:spPr/>
      <dgm:t>
        <a:bodyPr/>
        <a:lstStyle/>
        <a:p>
          <a:endParaRPr lang="tr-TR"/>
        </a:p>
      </dgm:t>
    </dgm:pt>
    <dgm:pt modelId="{4B480D65-F4DB-4A6E-8B13-702CED205202}" type="pres">
      <dgm:prSet presAssocID="{163BE973-13EF-49AB-A080-DC5EF2B8A2A1}" presName="circle" presStyleLbl="node1" presStyleIdx="0" presStyleCnt="2"/>
      <dgm:spPr/>
      <dgm:t>
        <a:bodyPr/>
        <a:lstStyle/>
        <a:p>
          <a:endParaRPr lang="tr-TR"/>
        </a:p>
      </dgm:t>
    </dgm:pt>
    <dgm:pt modelId="{B03A79C1-DFF5-4F27-801E-7C8650557289}" type="pres">
      <dgm:prSet presAssocID="{73E8CA3A-E306-4C79-B09F-1CC3D6790F66}" presName="transSpace" presStyleCnt="0"/>
      <dgm:spPr/>
      <dgm:t>
        <a:bodyPr/>
        <a:lstStyle/>
        <a:p>
          <a:endParaRPr lang="tr-TR"/>
        </a:p>
      </dgm:t>
    </dgm:pt>
    <dgm:pt modelId="{7B2C734C-715D-43D9-8458-5B85AEB3D254}" type="pres">
      <dgm:prSet presAssocID="{CA9DB6EF-85AA-4F0A-A39D-6296612D0F9E}" presName="posSpace" presStyleCnt="0"/>
      <dgm:spPr/>
      <dgm:t>
        <a:bodyPr/>
        <a:lstStyle/>
        <a:p>
          <a:endParaRPr lang="tr-TR"/>
        </a:p>
      </dgm:t>
    </dgm:pt>
    <dgm:pt modelId="{8131CE90-2AAB-4CCD-BF1F-99D6BBAC3574}" type="pres">
      <dgm:prSet presAssocID="{CA9DB6EF-85AA-4F0A-A39D-6296612D0F9E}" presName="vertFlow" presStyleCnt="0"/>
      <dgm:spPr/>
      <dgm:t>
        <a:bodyPr/>
        <a:lstStyle/>
        <a:p>
          <a:endParaRPr lang="tr-TR"/>
        </a:p>
      </dgm:t>
    </dgm:pt>
    <dgm:pt modelId="{959EB963-1B68-4819-AE8D-07F4FF8FE95F}" type="pres">
      <dgm:prSet presAssocID="{CA9DB6EF-85AA-4F0A-A39D-6296612D0F9E}" presName="topSpace" presStyleCnt="0"/>
      <dgm:spPr/>
      <dgm:t>
        <a:bodyPr/>
        <a:lstStyle/>
        <a:p>
          <a:endParaRPr lang="tr-TR"/>
        </a:p>
      </dgm:t>
    </dgm:pt>
    <dgm:pt modelId="{EE5C2B8D-81DA-416D-BCD1-A89216BBC47B}" type="pres">
      <dgm:prSet presAssocID="{CA9DB6EF-85AA-4F0A-A39D-6296612D0F9E}" presName="firstComp" presStyleCnt="0"/>
      <dgm:spPr/>
      <dgm:t>
        <a:bodyPr/>
        <a:lstStyle/>
        <a:p>
          <a:endParaRPr lang="tr-TR"/>
        </a:p>
      </dgm:t>
    </dgm:pt>
    <dgm:pt modelId="{9446E725-32BA-477F-9BC2-5971D3D35469}" type="pres">
      <dgm:prSet presAssocID="{CA9DB6EF-85AA-4F0A-A39D-6296612D0F9E}" presName="firstChild" presStyleLbl="bgAccFollowNode1" presStyleIdx="2" presStyleCnt="5"/>
      <dgm:spPr/>
      <dgm:t>
        <a:bodyPr/>
        <a:lstStyle/>
        <a:p>
          <a:endParaRPr lang="tr-TR"/>
        </a:p>
      </dgm:t>
    </dgm:pt>
    <dgm:pt modelId="{88A07103-73E8-4772-80AB-401C75B8AAEB}" type="pres">
      <dgm:prSet presAssocID="{CA9DB6EF-85AA-4F0A-A39D-6296612D0F9E}" presName="firstChildTx" presStyleLbl="bg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3A46F41-76AE-48DA-BE33-1D64340CBB5B}" type="pres">
      <dgm:prSet presAssocID="{F35F1AE1-87D1-4743-846E-FE6B9CFC8DE7}" presName="comp" presStyleCnt="0"/>
      <dgm:spPr/>
      <dgm:t>
        <a:bodyPr/>
        <a:lstStyle/>
        <a:p>
          <a:endParaRPr lang="tr-TR"/>
        </a:p>
      </dgm:t>
    </dgm:pt>
    <dgm:pt modelId="{2A8417E7-0968-4677-842A-6B2218710B60}" type="pres">
      <dgm:prSet presAssocID="{F35F1AE1-87D1-4743-846E-FE6B9CFC8DE7}" presName="child" presStyleLbl="bgAccFollowNode1" presStyleIdx="3" presStyleCnt="5"/>
      <dgm:spPr/>
      <dgm:t>
        <a:bodyPr/>
        <a:lstStyle/>
        <a:p>
          <a:endParaRPr lang="tr-TR"/>
        </a:p>
      </dgm:t>
    </dgm:pt>
    <dgm:pt modelId="{7AB37EE9-C34B-4345-8E90-DE87423E5011}" type="pres">
      <dgm:prSet presAssocID="{F35F1AE1-87D1-4743-846E-FE6B9CFC8DE7}" presName="childTx" presStyleLbl="bg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30CD98E-4AEA-48C6-BF3C-E0FC77620939}" type="pres">
      <dgm:prSet presAssocID="{3B65DA8F-90DE-4E6D-8689-7ED2E5CEF890}" presName="comp" presStyleCnt="0"/>
      <dgm:spPr/>
      <dgm:t>
        <a:bodyPr/>
        <a:lstStyle/>
        <a:p>
          <a:endParaRPr lang="tr-TR"/>
        </a:p>
      </dgm:t>
    </dgm:pt>
    <dgm:pt modelId="{45C7C386-F872-466F-BCB8-99595455BBBD}" type="pres">
      <dgm:prSet presAssocID="{3B65DA8F-90DE-4E6D-8689-7ED2E5CEF890}" presName="child" presStyleLbl="bgAccFollowNode1" presStyleIdx="4" presStyleCnt="5"/>
      <dgm:spPr/>
      <dgm:t>
        <a:bodyPr/>
        <a:lstStyle/>
        <a:p>
          <a:endParaRPr lang="tr-TR"/>
        </a:p>
      </dgm:t>
    </dgm:pt>
    <dgm:pt modelId="{E58CFA57-8402-4AF6-8414-3D1CFC20FCD1}" type="pres">
      <dgm:prSet presAssocID="{3B65DA8F-90DE-4E6D-8689-7ED2E5CEF890}" presName="childTx" presStyleLbl="bg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A7D7C91-07E0-46E0-BD85-3AED790F0A1E}" type="pres">
      <dgm:prSet presAssocID="{CA9DB6EF-85AA-4F0A-A39D-6296612D0F9E}" presName="negSpace" presStyleCnt="0"/>
      <dgm:spPr/>
      <dgm:t>
        <a:bodyPr/>
        <a:lstStyle/>
        <a:p>
          <a:endParaRPr lang="tr-TR"/>
        </a:p>
      </dgm:t>
    </dgm:pt>
    <dgm:pt modelId="{63AD2479-3C06-462E-BA56-49570EF6DBF6}" type="pres">
      <dgm:prSet presAssocID="{CA9DB6EF-85AA-4F0A-A39D-6296612D0F9E}" presName="circle" presStyleLbl="node1" presStyleIdx="1" presStyleCnt="2"/>
      <dgm:spPr/>
      <dgm:t>
        <a:bodyPr/>
        <a:lstStyle/>
        <a:p>
          <a:endParaRPr lang="tr-TR"/>
        </a:p>
      </dgm:t>
    </dgm:pt>
  </dgm:ptLst>
  <dgm:cxnLst>
    <dgm:cxn modelId="{74E71E3D-9FF9-4F31-822A-14C7EB2C724A}" srcId="{163BE973-13EF-49AB-A080-DC5EF2B8A2A1}" destId="{AF08A118-214B-4C1E-A373-916F2A373ABA}" srcOrd="1" destOrd="0" parTransId="{1635F0F2-6329-462A-93BB-5A35B8495874}" sibTransId="{BED52A2D-55FC-4E36-9FED-EE7E88178B28}"/>
    <dgm:cxn modelId="{0BDF9883-EE40-427E-B211-06DEE5301A65}" type="presOf" srcId="{3B65DA8F-90DE-4E6D-8689-7ED2E5CEF890}" destId="{45C7C386-F872-466F-BCB8-99595455BBBD}" srcOrd="0" destOrd="0" presId="urn:microsoft.com/office/officeart/2005/8/layout/hList9"/>
    <dgm:cxn modelId="{1BBBE7EE-6C0F-4506-9EF1-C52554E7D26A}" type="presOf" srcId="{967E09B1-D41F-4DED-A442-5892C149A5A9}" destId="{88A07103-73E8-4772-80AB-401C75B8AAEB}" srcOrd="1" destOrd="0" presId="urn:microsoft.com/office/officeart/2005/8/layout/hList9"/>
    <dgm:cxn modelId="{5515EA07-98F1-41C3-8B4F-B6DEDBEE0FB7}" type="presOf" srcId="{AF08A118-214B-4C1E-A373-916F2A373ABA}" destId="{07AD91F3-BDF8-4178-887E-257B1471BE4D}" srcOrd="1" destOrd="0" presId="urn:microsoft.com/office/officeart/2005/8/layout/hList9"/>
    <dgm:cxn modelId="{E734CB34-7BCA-4D0B-8EF2-CCADBD6AE3EC}" srcId="{CBD6FD1F-DA53-4423-8312-3C32A0840604}" destId="{CA9DB6EF-85AA-4F0A-A39D-6296612D0F9E}" srcOrd="1" destOrd="0" parTransId="{B4A8E5B1-272F-4F4D-BDA8-501BAA3AE745}" sibTransId="{A041DE2A-E5F7-489C-ABD0-A1237EDC1297}"/>
    <dgm:cxn modelId="{A5FE79C6-1179-49BB-B4C7-504D0CDE74DA}" srcId="{CBD6FD1F-DA53-4423-8312-3C32A0840604}" destId="{163BE973-13EF-49AB-A080-DC5EF2B8A2A1}" srcOrd="0" destOrd="0" parTransId="{95B34FD4-0106-4DFF-AAE2-0D759F9D1B4B}" sibTransId="{73E8CA3A-E306-4C79-B09F-1CC3D6790F66}"/>
    <dgm:cxn modelId="{136F28B6-C01A-4FC0-92FA-7F15AE07B5F0}" type="presOf" srcId="{AF08A118-214B-4C1E-A373-916F2A373ABA}" destId="{8A5E3287-E897-4954-8D1C-3948956D4523}" srcOrd="0" destOrd="0" presId="urn:microsoft.com/office/officeart/2005/8/layout/hList9"/>
    <dgm:cxn modelId="{D537C9F2-F5B3-4BCE-936B-FE0533824E4D}" type="presOf" srcId="{CBD6FD1F-DA53-4423-8312-3C32A0840604}" destId="{911AF435-E82B-41CC-9FC4-ED2290A05FD9}" srcOrd="0" destOrd="0" presId="urn:microsoft.com/office/officeart/2005/8/layout/hList9"/>
    <dgm:cxn modelId="{45578560-5031-45AC-B135-6187EE083468}" type="presOf" srcId="{3B65DA8F-90DE-4E6D-8689-7ED2E5CEF890}" destId="{E58CFA57-8402-4AF6-8414-3D1CFC20FCD1}" srcOrd="1" destOrd="0" presId="urn:microsoft.com/office/officeart/2005/8/layout/hList9"/>
    <dgm:cxn modelId="{917085F3-CCA2-487B-9E8B-826077617200}" type="presOf" srcId="{BBB84EC7-C295-4B23-AF11-F3A8BA78EB0C}" destId="{92D780AD-544C-4857-81C8-1DFC3680D059}" srcOrd="0" destOrd="0" presId="urn:microsoft.com/office/officeart/2005/8/layout/hList9"/>
    <dgm:cxn modelId="{09D7DCB3-D585-4EF8-B696-82C7EEC06F39}" type="presOf" srcId="{967E09B1-D41F-4DED-A442-5892C149A5A9}" destId="{9446E725-32BA-477F-9BC2-5971D3D35469}" srcOrd="0" destOrd="0" presId="urn:microsoft.com/office/officeart/2005/8/layout/hList9"/>
    <dgm:cxn modelId="{1B52B887-83B0-4212-B00C-E9CF7E6CBA89}" srcId="{CA9DB6EF-85AA-4F0A-A39D-6296612D0F9E}" destId="{F35F1AE1-87D1-4743-846E-FE6B9CFC8DE7}" srcOrd="1" destOrd="0" parTransId="{17FD6810-E686-449E-B5DC-DC981B172C7C}" sibTransId="{06C9F68A-1885-40B8-89A1-85C5D2DCFEA3}"/>
    <dgm:cxn modelId="{E47F4BAE-B31B-41D4-8902-ADBA24080821}" srcId="{CA9DB6EF-85AA-4F0A-A39D-6296612D0F9E}" destId="{3B65DA8F-90DE-4E6D-8689-7ED2E5CEF890}" srcOrd="2" destOrd="0" parTransId="{90363391-03A8-4EF7-8B15-FE43CF525E68}" sibTransId="{6FB57F16-6ED0-4B26-890F-0A5379A01943}"/>
    <dgm:cxn modelId="{39906C39-CF9C-4207-BE82-D932947A58F4}" type="presOf" srcId="{163BE973-13EF-49AB-A080-DC5EF2B8A2A1}" destId="{4B480D65-F4DB-4A6E-8B13-702CED205202}" srcOrd="0" destOrd="0" presId="urn:microsoft.com/office/officeart/2005/8/layout/hList9"/>
    <dgm:cxn modelId="{8C83C3CB-584A-4137-A2B0-EEC197DC97EE}" type="presOf" srcId="{CA9DB6EF-85AA-4F0A-A39D-6296612D0F9E}" destId="{63AD2479-3C06-462E-BA56-49570EF6DBF6}" srcOrd="0" destOrd="0" presId="urn:microsoft.com/office/officeart/2005/8/layout/hList9"/>
    <dgm:cxn modelId="{4DA7AA86-BED3-4E07-8F95-165EEE8BAEAF}" type="presOf" srcId="{F35F1AE1-87D1-4743-846E-FE6B9CFC8DE7}" destId="{2A8417E7-0968-4677-842A-6B2218710B60}" srcOrd="0" destOrd="0" presId="urn:microsoft.com/office/officeart/2005/8/layout/hList9"/>
    <dgm:cxn modelId="{E85EDB26-BD26-450E-AEC1-CF3CB5839548}" type="presOf" srcId="{BBB84EC7-C295-4B23-AF11-F3A8BA78EB0C}" destId="{90F87CDA-B9A7-439F-8D6E-FB774ECC9AE9}" srcOrd="1" destOrd="0" presId="urn:microsoft.com/office/officeart/2005/8/layout/hList9"/>
    <dgm:cxn modelId="{5CF9D270-6032-40D6-BF59-17002D55A8A3}" srcId="{163BE973-13EF-49AB-A080-DC5EF2B8A2A1}" destId="{BBB84EC7-C295-4B23-AF11-F3A8BA78EB0C}" srcOrd="0" destOrd="0" parTransId="{90E4137F-A1CC-4D52-B69A-C773404BC0C9}" sibTransId="{505B1476-EEE0-40F3-9C8F-EDEC3FA9CB16}"/>
    <dgm:cxn modelId="{F302A2F8-B0C2-49CA-BE62-1BE685E7C166}" srcId="{CA9DB6EF-85AA-4F0A-A39D-6296612D0F9E}" destId="{967E09B1-D41F-4DED-A442-5892C149A5A9}" srcOrd="0" destOrd="0" parTransId="{A93DE8D5-5E42-441C-B751-2C785FD140C5}" sibTransId="{00B39ECC-DCEC-4D28-B79F-F88908DB4BD6}"/>
    <dgm:cxn modelId="{3D6552BE-4CBE-43AD-BA8D-CB7956A305BC}" type="presOf" srcId="{F35F1AE1-87D1-4743-846E-FE6B9CFC8DE7}" destId="{7AB37EE9-C34B-4345-8E90-DE87423E5011}" srcOrd="1" destOrd="0" presId="urn:microsoft.com/office/officeart/2005/8/layout/hList9"/>
    <dgm:cxn modelId="{76DE0EFE-FFDF-462F-BFDA-3DFDBBD9FAAA}" type="presParOf" srcId="{911AF435-E82B-41CC-9FC4-ED2290A05FD9}" destId="{F8B8B79B-A432-4AC3-8778-045992CE0BA4}" srcOrd="0" destOrd="0" presId="urn:microsoft.com/office/officeart/2005/8/layout/hList9"/>
    <dgm:cxn modelId="{E35F55C8-40C5-4F19-94C5-6931EFFCA433}" type="presParOf" srcId="{911AF435-E82B-41CC-9FC4-ED2290A05FD9}" destId="{71A34936-9EAE-4607-809E-3A5EEE5AF7CF}" srcOrd="1" destOrd="0" presId="urn:microsoft.com/office/officeart/2005/8/layout/hList9"/>
    <dgm:cxn modelId="{C359CBCE-BA23-4314-88F1-29251D79A1E7}" type="presParOf" srcId="{71A34936-9EAE-4607-809E-3A5EEE5AF7CF}" destId="{38BA2F6C-14ED-49DD-9223-26FB77B1EF40}" srcOrd="0" destOrd="0" presId="urn:microsoft.com/office/officeart/2005/8/layout/hList9"/>
    <dgm:cxn modelId="{CAD88A72-4665-49F3-866B-D7F1FB01F100}" type="presParOf" srcId="{71A34936-9EAE-4607-809E-3A5EEE5AF7CF}" destId="{16F4827D-9439-46EA-ABF4-6C8B5BCBDDD7}" srcOrd="1" destOrd="0" presId="urn:microsoft.com/office/officeart/2005/8/layout/hList9"/>
    <dgm:cxn modelId="{65DD543E-1F37-4E2E-840B-A62859D37DB8}" type="presParOf" srcId="{16F4827D-9439-46EA-ABF4-6C8B5BCBDDD7}" destId="{92D780AD-544C-4857-81C8-1DFC3680D059}" srcOrd="0" destOrd="0" presId="urn:microsoft.com/office/officeart/2005/8/layout/hList9"/>
    <dgm:cxn modelId="{DDBF0292-1E0E-48F6-AD7D-C23E502044AB}" type="presParOf" srcId="{16F4827D-9439-46EA-ABF4-6C8B5BCBDDD7}" destId="{90F87CDA-B9A7-439F-8D6E-FB774ECC9AE9}" srcOrd="1" destOrd="0" presId="urn:microsoft.com/office/officeart/2005/8/layout/hList9"/>
    <dgm:cxn modelId="{93254DF9-2CFB-4314-9666-B99DDB7596AE}" type="presParOf" srcId="{71A34936-9EAE-4607-809E-3A5EEE5AF7CF}" destId="{9147EDE2-33F7-4E17-ABF8-31A61DD60858}" srcOrd="2" destOrd="0" presId="urn:microsoft.com/office/officeart/2005/8/layout/hList9"/>
    <dgm:cxn modelId="{98954A44-8772-4049-A02F-78AEA0877FEF}" type="presParOf" srcId="{9147EDE2-33F7-4E17-ABF8-31A61DD60858}" destId="{8A5E3287-E897-4954-8D1C-3948956D4523}" srcOrd="0" destOrd="0" presId="urn:microsoft.com/office/officeart/2005/8/layout/hList9"/>
    <dgm:cxn modelId="{C8E52E18-5583-407F-BF9D-5379B932EDB1}" type="presParOf" srcId="{9147EDE2-33F7-4E17-ABF8-31A61DD60858}" destId="{07AD91F3-BDF8-4178-887E-257B1471BE4D}" srcOrd="1" destOrd="0" presId="urn:microsoft.com/office/officeart/2005/8/layout/hList9"/>
    <dgm:cxn modelId="{208FA282-BADC-4F46-A260-45E985336D3E}" type="presParOf" srcId="{911AF435-E82B-41CC-9FC4-ED2290A05FD9}" destId="{2208AAEB-C93F-421C-BD58-503215F78756}" srcOrd="2" destOrd="0" presId="urn:microsoft.com/office/officeart/2005/8/layout/hList9"/>
    <dgm:cxn modelId="{EC0DE8DF-54A9-4010-91E2-8D368A4940D9}" type="presParOf" srcId="{911AF435-E82B-41CC-9FC4-ED2290A05FD9}" destId="{4B480D65-F4DB-4A6E-8B13-702CED205202}" srcOrd="3" destOrd="0" presId="urn:microsoft.com/office/officeart/2005/8/layout/hList9"/>
    <dgm:cxn modelId="{0C299E54-045D-4993-BC2D-7A0A260231B0}" type="presParOf" srcId="{911AF435-E82B-41CC-9FC4-ED2290A05FD9}" destId="{B03A79C1-DFF5-4F27-801E-7C8650557289}" srcOrd="4" destOrd="0" presId="urn:microsoft.com/office/officeart/2005/8/layout/hList9"/>
    <dgm:cxn modelId="{54C8F6C1-86E6-4A2A-8B51-BAD1CC8637A9}" type="presParOf" srcId="{911AF435-E82B-41CC-9FC4-ED2290A05FD9}" destId="{7B2C734C-715D-43D9-8458-5B85AEB3D254}" srcOrd="5" destOrd="0" presId="urn:microsoft.com/office/officeart/2005/8/layout/hList9"/>
    <dgm:cxn modelId="{62E1CEA0-16A5-452D-9FC0-79E1517B8F63}" type="presParOf" srcId="{911AF435-E82B-41CC-9FC4-ED2290A05FD9}" destId="{8131CE90-2AAB-4CCD-BF1F-99D6BBAC3574}" srcOrd="6" destOrd="0" presId="urn:microsoft.com/office/officeart/2005/8/layout/hList9"/>
    <dgm:cxn modelId="{CD39262E-05EB-47EC-943E-2F9676A21786}" type="presParOf" srcId="{8131CE90-2AAB-4CCD-BF1F-99D6BBAC3574}" destId="{959EB963-1B68-4819-AE8D-07F4FF8FE95F}" srcOrd="0" destOrd="0" presId="urn:microsoft.com/office/officeart/2005/8/layout/hList9"/>
    <dgm:cxn modelId="{61D33778-A2CB-436E-AA42-69688B5DF764}" type="presParOf" srcId="{8131CE90-2AAB-4CCD-BF1F-99D6BBAC3574}" destId="{EE5C2B8D-81DA-416D-BCD1-A89216BBC47B}" srcOrd="1" destOrd="0" presId="urn:microsoft.com/office/officeart/2005/8/layout/hList9"/>
    <dgm:cxn modelId="{9BF845B0-4755-446F-A12F-E272CB24CB07}" type="presParOf" srcId="{EE5C2B8D-81DA-416D-BCD1-A89216BBC47B}" destId="{9446E725-32BA-477F-9BC2-5971D3D35469}" srcOrd="0" destOrd="0" presId="urn:microsoft.com/office/officeart/2005/8/layout/hList9"/>
    <dgm:cxn modelId="{B29094F6-6E65-4622-A7DB-F402FF08045A}" type="presParOf" srcId="{EE5C2B8D-81DA-416D-BCD1-A89216BBC47B}" destId="{88A07103-73E8-4772-80AB-401C75B8AAEB}" srcOrd="1" destOrd="0" presId="urn:microsoft.com/office/officeart/2005/8/layout/hList9"/>
    <dgm:cxn modelId="{CFC4BCC5-D96A-4FD1-B974-6624A7C3805A}" type="presParOf" srcId="{8131CE90-2AAB-4CCD-BF1F-99D6BBAC3574}" destId="{03A46F41-76AE-48DA-BE33-1D64340CBB5B}" srcOrd="2" destOrd="0" presId="urn:microsoft.com/office/officeart/2005/8/layout/hList9"/>
    <dgm:cxn modelId="{35EB1C93-37CA-4041-AE70-5A4C9CA20355}" type="presParOf" srcId="{03A46F41-76AE-48DA-BE33-1D64340CBB5B}" destId="{2A8417E7-0968-4677-842A-6B2218710B60}" srcOrd="0" destOrd="0" presId="urn:microsoft.com/office/officeart/2005/8/layout/hList9"/>
    <dgm:cxn modelId="{B29C6813-4C42-4666-A232-C8C2E91DB1DC}" type="presParOf" srcId="{03A46F41-76AE-48DA-BE33-1D64340CBB5B}" destId="{7AB37EE9-C34B-4345-8E90-DE87423E5011}" srcOrd="1" destOrd="0" presId="urn:microsoft.com/office/officeart/2005/8/layout/hList9"/>
    <dgm:cxn modelId="{AFCC9F4D-4301-4FDC-8C84-4B9142090A02}" type="presParOf" srcId="{8131CE90-2AAB-4CCD-BF1F-99D6BBAC3574}" destId="{830CD98E-4AEA-48C6-BF3C-E0FC77620939}" srcOrd="3" destOrd="0" presId="urn:microsoft.com/office/officeart/2005/8/layout/hList9"/>
    <dgm:cxn modelId="{BA80869E-524F-4397-B6AF-9D352E1C950F}" type="presParOf" srcId="{830CD98E-4AEA-48C6-BF3C-E0FC77620939}" destId="{45C7C386-F872-466F-BCB8-99595455BBBD}" srcOrd="0" destOrd="0" presId="urn:microsoft.com/office/officeart/2005/8/layout/hList9"/>
    <dgm:cxn modelId="{D4B2C8C7-D8DE-45A7-9224-B251A362D115}" type="presParOf" srcId="{830CD98E-4AEA-48C6-BF3C-E0FC77620939}" destId="{E58CFA57-8402-4AF6-8414-3D1CFC20FCD1}" srcOrd="1" destOrd="0" presId="urn:microsoft.com/office/officeart/2005/8/layout/hList9"/>
    <dgm:cxn modelId="{33FBD08A-1F74-4EDF-834B-6AF827CB6A00}" type="presParOf" srcId="{911AF435-E82B-41CC-9FC4-ED2290A05FD9}" destId="{0A7D7C91-07E0-46E0-BD85-3AED790F0A1E}" srcOrd="7" destOrd="0" presId="urn:microsoft.com/office/officeart/2005/8/layout/hList9"/>
    <dgm:cxn modelId="{844A218C-32A9-4CD7-8E86-D85A571F861C}" type="presParOf" srcId="{911AF435-E82B-41CC-9FC4-ED2290A05FD9}" destId="{63AD2479-3C06-462E-BA56-49570EF6DBF6}" srcOrd="8" destOrd="0" presId="urn:microsoft.com/office/officeart/2005/8/layout/hList9"/>
  </dgm:cxnLst>
  <dgm:bg/>
  <dgm:whole>
    <a:ln>
      <a:solidFill>
        <a:srgbClr val="002060"/>
      </a:solidFill>
    </a:ln>
  </dgm:whole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B5B9A17-703B-4EDE-8A82-6A5C3DDE6CE2}" type="doc">
      <dgm:prSet loTypeId="urn:microsoft.com/office/officeart/2005/8/layout/list1" loCatId="list" qsTypeId="urn:microsoft.com/office/officeart/2005/8/quickstyle/simple5" qsCatId="simple" csTypeId="urn:microsoft.com/office/officeart/2005/8/colors/colorful1#4" csCatId="colorful" phldr="1"/>
      <dgm:spPr/>
      <dgm:t>
        <a:bodyPr/>
        <a:lstStyle/>
        <a:p>
          <a:endParaRPr lang="tr-TR"/>
        </a:p>
      </dgm:t>
    </dgm:pt>
    <dgm:pt modelId="{57A405AC-42F8-425C-A8A7-5B94D59B8868}">
      <dgm:prSet phldrT="[Metin]"/>
      <dgm:spPr/>
      <dgm:t>
        <a:bodyPr/>
        <a:lstStyle/>
        <a:p>
          <a:r>
            <a:rPr lang="tr-TR" dirty="0" smtClean="0"/>
            <a:t>İşleme sırasında gıdalara ilave edilen fosfor </a:t>
          </a:r>
          <a:endParaRPr lang="tr-TR" dirty="0"/>
        </a:p>
      </dgm:t>
    </dgm:pt>
    <dgm:pt modelId="{B2555187-E542-42E2-9C3E-8E447DB5B4A0}" type="parTrans" cxnId="{F2CAE102-95C8-4A0C-8EAE-EA77B32848F5}">
      <dgm:prSet/>
      <dgm:spPr/>
      <dgm:t>
        <a:bodyPr/>
        <a:lstStyle/>
        <a:p>
          <a:endParaRPr lang="tr-TR"/>
        </a:p>
      </dgm:t>
    </dgm:pt>
    <dgm:pt modelId="{159B4D65-B4D8-44A6-A561-5DE20F215584}" type="sibTrans" cxnId="{F2CAE102-95C8-4A0C-8EAE-EA77B32848F5}">
      <dgm:prSet/>
      <dgm:spPr/>
      <dgm:t>
        <a:bodyPr/>
        <a:lstStyle/>
        <a:p>
          <a:endParaRPr lang="tr-TR"/>
        </a:p>
      </dgm:t>
    </dgm:pt>
    <dgm:pt modelId="{D5F945BA-7135-455F-A0FC-2A758FBFAD14}">
      <dgm:prSet phldrT="[Metin]"/>
      <dgm:spPr/>
      <dgm:t>
        <a:bodyPr/>
        <a:lstStyle/>
        <a:p>
          <a:r>
            <a:rPr lang="tr-TR" dirty="0" smtClean="0"/>
            <a:t>Diyet takviyeleri ve ilaçların içindeki fosfor</a:t>
          </a:r>
          <a:endParaRPr lang="tr-TR" dirty="0"/>
        </a:p>
      </dgm:t>
    </dgm:pt>
    <dgm:pt modelId="{9F13A9CE-DE5D-4DC9-8793-691799FC8E16}" type="parTrans" cxnId="{11A707BC-0C07-400C-B4E0-46F19C7F50C5}">
      <dgm:prSet/>
      <dgm:spPr/>
      <dgm:t>
        <a:bodyPr/>
        <a:lstStyle/>
        <a:p>
          <a:endParaRPr lang="tr-TR"/>
        </a:p>
      </dgm:t>
    </dgm:pt>
    <dgm:pt modelId="{6CA1FC9D-2A3A-474F-ADA8-EB25C78960EE}" type="sibTrans" cxnId="{11A707BC-0C07-400C-B4E0-46F19C7F50C5}">
      <dgm:prSet/>
      <dgm:spPr/>
      <dgm:t>
        <a:bodyPr/>
        <a:lstStyle/>
        <a:p>
          <a:endParaRPr lang="tr-TR"/>
        </a:p>
      </dgm:t>
    </dgm:pt>
    <dgm:pt modelId="{D69227A2-2335-4FBB-8459-E7E7E5663F56}">
      <dgm:prSet/>
      <dgm:spPr/>
      <dgm:t>
        <a:bodyPr/>
        <a:lstStyle/>
        <a:p>
          <a:r>
            <a:rPr lang="tr-TR" dirty="0" smtClean="0"/>
            <a:t>Çiğ veya işlenmemiş gıdalardaki doğal fosfor </a:t>
          </a:r>
          <a:endParaRPr lang="tr-TR" dirty="0"/>
        </a:p>
      </dgm:t>
    </dgm:pt>
    <dgm:pt modelId="{61416EA4-0DE7-44F5-A01D-6775963712FC}" type="parTrans" cxnId="{4EA9D1FD-9DD8-4D5E-A738-1742E066C5AC}">
      <dgm:prSet/>
      <dgm:spPr/>
      <dgm:t>
        <a:bodyPr/>
        <a:lstStyle/>
        <a:p>
          <a:endParaRPr lang="tr-TR"/>
        </a:p>
      </dgm:t>
    </dgm:pt>
    <dgm:pt modelId="{517BF0AB-4CE8-44E3-BE1E-87AD78EBE91E}" type="sibTrans" cxnId="{4EA9D1FD-9DD8-4D5E-A738-1742E066C5AC}">
      <dgm:prSet/>
      <dgm:spPr/>
      <dgm:t>
        <a:bodyPr/>
        <a:lstStyle/>
        <a:p>
          <a:endParaRPr lang="tr-TR"/>
        </a:p>
      </dgm:t>
    </dgm:pt>
    <dgm:pt modelId="{186D21C4-B291-41CB-8E5E-5B523187BDBB}">
      <dgm:prSet/>
      <dgm:spPr/>
      <dgm:t>
        <a:bodyPr/>
        <a:lstStyle/>
        <a:p>
          <a:r>
            <a:rPr lang="tr-TR" dirty="0" smtClean="0"/>
            <a:t>Organik fosfor</a:t>
          </a:r>
          <a:endParaRPr lang="tr-TR" dirty="0"/>
        </a:p>
      </dgm:t>
    </dgm:pt>
    <dgm:pt modelId="{2B9FCF1A-5D05-4569-847E-CCE94FF58F04}" type="parTrans" cxnId="{137C2458-1831-4C01-82AB-768DD121ADB8}">
      <dgm:prSet/>
      <dgm:spPr/>
      <dgm:t>
        <a:bodyPr/>
        <a:lstStyle/>
        <a:p>
          <a:endParaRPr lang="tr-TR"/>
        </a:p>
      </dgm:t>
    </dgm:pt>
    <dgm:pt modelId="{958843BC-1D98-4C2F-A012-09D8B45D0D96}" type="sibTrans" cxnId="{137C2458-1831-4C01-82AB-768DD121ADB8}">
      <dgm:prSet/>
      <dgm:spPr/>
      <dgm:t>
        <a:bodyPr/>
        <a:lstStyle/>
        <a:p>
          <a:endParaRPr lang="tr-TR"/>
        </a:p>
      </dgm:t>
    </dgm:pt>
    <dgm:pt modelId="{89774418-9BC9-462B-B08F-4D5CD3189D68}">
      <dgm:prSet/>
      <dgm:spPr/>
      <dgm:t>
        <a:bodyPr/>
        <a:lstStyle/>
        <a:p>
          <a:r>
            <a:rPr lang="tr-TR" dirty="0" smtClean="0"/>
            <a:t>A</a:t>
          </a:r>
          <a:r>
            <a:rPr lang="en-US" dirty="0" err="1" smtClean="0"/>
            <a:t>mlodipin</a:t>
          </a:r>
          <a:r>
            <a:rPr lang="en-US" dirty="0" smtClean="0"/>
            <a:t>, </a:t>
          </a:r>
          <a:r>
            <a:rPr lang="en-US" dirty="0" err="1" smtClean="0"/>
            <a:t>lisinopril</a:t>
          </a:r>
          <a:r>
            <a:rPr lang="en-US" dirty="0" smtClean="0"/>
            <a:t>, </a:t>
          </a:r>
          <a:r>
            <a:rPr lang="en-US" dirty="0" err="1" smtClean="0"/>
            <a:t>paroxetin</a:t>
          </a:r>
          <a:r>
            <a:rPr lang="en-US" dirty="0" smtClean="0"/>
            <a:t> </a:t>
          </a:r>
          <a:r>
            <a:rPr lang="tr-TR" dirty="0" smtClean="0"/>
            <a:t>ve</a:t>
          </a:r>
          <a:r>
            <a:rPr lang="en-US" dirty="0" smtClean="0"/>
            <a:t> </a:t>
          </a:r>
          <a:r>
            <a:rPr lang="en-US" dirty="0" err="1" smtClean="0"/>
            <a:t>bisoprolol</a:t>
          </a:r>
          <a:endParaRPr lang="tr-TR" dirty="0"/>
        </a:p>
      </dgm:t>
    </dgm:pt>
    <dgm:pt modelId="{D524E207-9688-499D-ABED-2B6108CB2054}" type="parTrans" cxnId="{9DBCE7A0-F8DD-44D9-889B-DC4958043692}">
      <dgm:prSet/>
      <dgm:spPr/>
      <dgm:t>
        <a:bodyPr/>
        <a:lstStyle/>
        <a:p>
          <a:endParaRPr lang="tr-TR"/>
        </a:p>
      </dgm:t>
    </dgm:pt>
    <dgm:pt modelId="{DB1638B4-FAFC-412F-8190-FAC6BAEA5232}" type="sibTrans" cxnId="{9DBCE7A0-F8DD-44D9-889B-DC4958043692}">
      <dgm:prSet/>
      <dgm:spPr/>
      <dgm:t>
        <a:bodyPr/>
        <a:lstStyle/>
        <a:p>
          <a:endParaRPr lang="tr-TR"/>
        </a:p>
      </dgm:t>
    </dgm:pt>
    <dgm:pt modelId="{71DC74B4-625B-449F-8F75-BF11D39D1083}">
      <dgm:prSet/>
      <dgm:spPr/>
      <dgm:t>
        <a:bodyPr/>
        <a:lstStyle/>
        <a:p>
          <a:r>
            <a:rPr lang="tr-TR" dirty="0" smtClean="0"/>
            <a:t>Hayvansal kaynaklı fosforun emilimi %40-60</a:t>
          </a:r>
          <a:endParaRPr lang="tr-TR" dirty="0"/>
        </a:p>
      </dgm:t>
    </dgm:pt>
    <dgm:pt modelId="{969EAC82-8C51-4F26-9486-C2C53CB81341}" type="parTrans" cxnId="{6C260490-78F8-4256-9B0B-329153CB2D59}">
      <dgm:prSet/>
      <dgm:spPr/>
      <dgm:t>
        <a:bodyPr/>
        <a:lstStyle/>
        <a:p>
          <a:endParaRPr lang="tr-TR"/>
        </a:p>
      </dgm:t>
    </dgm:pt>
    <dgm:pt modelId="{032A96CE-CD1E-4A2B-8378-FE3AEB38B2B2}" type="sibTrans" cxnId="{6C260490-78F8-4256-9B0B-329153CB2D59}">
      <dgm:prSet/>
      <dgm:spPr/>
      <dgm:t>
        <a:bodyPr/>
        <a:lstStyle/>
        <a:p>
          <a:endParaRPr lang="tr-TR"/>
        </a:p>
      </dgm:t>
    </dgm:pt>
    <dgm:pt modelId="{9BF46864-E5C5-4B13-99BD-BA6A62E34C66}">
      <dgm:prSet/>
      <dgm:spPr/>
      <dgm:t>
        <a:bodyPr/>
        <a:lstStyle/>
        <a:p>
          <a:r>
            <a:rPr lang="tr-TR" dirty="0" smtClean="0"/>
            <a:t>İnorganik fosfor</a:t>
          </a:r>
          <a:endParaRPr lang="tr-TR" dirty="0"/>
        </a:p>
      </dgm:t>
    </dgm:pt>
    <dgm:pt modelId="{E7F4B698-986B-4734-9100-63A731351C48}" type="parTrans" cxnId="{0547DB99-5ED1-4D45-BAE7-1793C91D0760}">
      <dgm:prSet/>
      <dgm:spPr/>
      <dgm:t>
        <a:bodyPr/>
        <a:lstStyle/>
        <a:p>
          <a:endParaRPr lang="tr-TR"/>
        </a:p>
      </dgm:t>
    </dgm:pt>
    <dgm:pt modelId="{635FA120-7A9D-4F5B-8537-E6A61DCACB28}" type="sibTrans" cxnId="{0547DB99-5ED1-4D45-BAE7-1793C91D0760}">
      <dgm:prSet/>
      <dgm:spPr/>
      <dgm:t>
        <a:bodyPr/>
        <a:lstStyle/>
        <a:p>
          <a:endParaRPr lang="tr-TR"/>
        </a:p>
      </dgm:t>
    </dgm:pt>
    <dgm:pt modelId="{C0944B6D-404E-4EF5-B027-667AAC56889B}">
      <dgm:prSet/>
      <dgm:spPr/>
      <dgm:t>
        <a:bodyPr/>
        <a:lstStyle/>
        <a:p>
          <a:r>
            <a:rPr lang="tr-TR" dirty="0" smtClean="0"/>
            <a:t>Bitkisel kaynaklı fosforu emilimi %20-50</a:t>
          </a:r>
          <a:endParaRPr lang="tr-TR" dirty="0"/>
        </a:p>
      </dgm:t>
    </dgm:pt>
    <dgm:pt modelId="{F4E497BB-6105-4FA6-898F-B7AFE521C1C9}" type="parTrans" cxnId="{AA10749F-4C44-4CEA-9C35-FB92BF28E6B1}">
      <dgm:prSet/>
      <dgm:spPr/>
      <dgm:t>
        <a:bodyPr/>
        <a:lstStyle/>
        <a:p>
          <a:endParaRPr lang="tr-TR"/>
        </a:p>
      </dgm:t>
    </dgm:pt>
    <dgm:pt modelId="{884C46B6-5696-465F-887A-BBFD20C2E65E}" type="sibTrans" cxnId="{AA10749F-4C44-4CEA-9C35-FB92BF28E6B1}">
      <dgm:prSet/>
      <dgm:spPr/>
      <dgm:t>
        <a:bodyPr/>
        <a:lstStyle/>
        <a:p>
          <a:endParaRPr lang="tr-TR"/>
        </a:p>
      </dgm:t>
    </dgm:pt>
    <dgm:pt modelId="{6228A2A5-346A-4312-935D-196C0D53A2C7}">
      <dgm:prSet/>
      <dgm:spPr/>
      <dgm:t>
        <a:bodyPr/>
        <a:lstStyle/>
        <a:p>
          <a:r>
            <a:rPr lang="tr-TR" dirty="0" smtClean="0"/>
            <a:t>Hemen tamamı emilir.</a:t>
          </a:r>
          <a:endParaRPr lang="tr-TR" dirty="0"/>
        </a:p>
      </dgm:t>
    </dgm:pt>
    <dgm:pt modelId="{70DFB53B-C719-407B-9497-6B4F39C74CD4}" type="parTrans" cxnId="{DA24A10A-A93B-4F29-A8CB-13F37B19C38E}">
      <dgm:prSet/>
      <dgm:spPr/>
      <dgm:t>
        <a:bodyPr/>
        <a:lstStyle/>
        <a:p>
          <a:endParaRPr lang="tr-TR"/>
        </a:p>
      </dgm:t>
    </dgm:pt>
    <dgm:pt modelId="{E6EF1C0E-06A0-44BE-8B95-FC12B0028C7E}" type="sibTrans" cxnId="{DA24A10A-A93B-4F29-A8CB-13F37B19C38E}">
      <dgm:prSet/>
      <dgm:spPr/>
      <dgm:t>
        <a:bodyPr/>
        <a:lstStyle/>
        <a:p>
          <a:endParaRPr lang="tr-TR"/>
        </a:p>
      </dgm:t>
    </dgm:pt>
    <dgm:pt modelId="{234C8D88-0F03-4E1D-B666-35466D81373F}" type="pres">
      <dgm:prSet presAssocID="{FB5B9A17-703B-4EDE-8A82-6A5C3DDE6CE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8C9DCE6-5219-4CD8-BE1F-6514BDD45188}" type="pres">
      <dgm:prSet presAssocID="{D69227A2-2335-4FBB-8459-E7E7E5663F56}" presName="parentLin" presStyleCnt="0"/>
      <dgm:spPr/>
      <dgm:t>
        <a:bodyPr/>
        <a:lstStyle/>
        <a:p>
          <a:endParaRPr lang="tr-TR"/>
        </a:p>
      </dgm:t>
    </dgm:pt>
    <dgm:pt modelId="{D1FCD7B3-4CBA-4E22-A3D4-54EF45C5B09B}" type="pres">
      <dgm:prSet presAssocID="{D69227A2-2335-4FBB-8459-E7E7E5663F56}" presName="parentLeftMargin" presStyleLbl="node1" presStyleIdx="0" presStyleCnt="3"/>
      <dgm:spPr/>
      <dgm:t>
        <a:bodyPr/>
        <a:lstStyle/>
        <a:p>
          <a:endParaRPr lang="tr-TR"/>
        </a:p>
      </dgm:t>
    </dgm:pt>
    <dgm:pt modelId="{E7BA8A70-549E-4A0E-BC4F-638F163AE292}" type="pres">
      <dgm:prSet presAssocID="{D69227A2-2335-4FBB-8459-E7E7E5663F5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A71B77A-2C78-4B86-818C-A0537CF26793}" type="pres">
      <dgm:prSet presAssocID="{D69227A2-2335-4FBB-8459-E7E7E5663F56}" presName="negativeSpace" presStyleCnt="0"/>
      <dgm:spPr/>
      <dgm:t>
        <a:bodyPr/>
        <a:lstStyle/>
        <a:p>
          <a:endParaRPr lang="tr-TR"/>
        </a:p>
      </dgm:t>
    </dgm:pt>
    <dgm:pt modelId="{AEA04BE2-7DB6-4A67-9785-5585513486AA}" type="pres">
      <dgm:prSet presAssocID="{D69227A2-2335-4FBB-8459-E7E7E5663F56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93607F5-2C33-4232-9068-3D8ACFB97E80}" type="pres">
      <dgm:prSet presAssocID="{517BF0AB-4CE8-44E3-BE1E-87AD78EBE91E}" presName="spaceBetweenRectangles" presStyleCnt="0"/>
      <dgm:spPr/>
      <dgm:t>
        <a:bodyPr/>
        <a:lstStyle/>
        <a:p>
          <a:endParaRPr lang="tr-TR"/>
        </a:p>
      </dgm:t>
    </dgm:pt>
    <dgm:pt modelId="{608EFBA2-F331-49E9-A092-58B4A023BAD7}" type="pres">
      <dgm:prSet presAssocID="{57A405AC-42F8-425C-A8A7-5B94D59B8868}" presName="parentLin" presStyleCnt="0"/>
      <dgm:spPr/>
      <dgm:t>
        <a:bodyPr/>
        <a:lstStyle/>
        <a:p>
          <a:endParaRPr lang="tr-TR"/>
        </a:p>
      </dgm:t>
    </dgm:pt>
    <dgm:pt modelId="{9EA1F301-BF19-413D-B0DA-A0E61974F349}" type="pres">
      <dgm:prSet presAssocID="{57A405AC-42F8-425C-A8A7-5B94D59B8868}" presName="parentLeftMargin" presStyleLbl="node1" presStyleIdx="0" presStyleCnt="3"/>
      <dgm:spPr/>
      <dgm:t>
        <a:bodyPr/>
        <a:lstStyle/>
        <a:p>
          <a:endParaRPr lang="tr-TR"/>
        </a:p>
      </dgm:t>
    </dgm:pt>
    <dgm:pt modelId="{80234603-025F-4B08-A453-100B413C32DE}" type="pres">
      <dgm:prSet presAssocID="{57A405AC-42F8-425C-A8A7-5B94D59B886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7E25AC1-37BB-49D4-91D5-3F3B85E4379D}" type="pres">
      <dgm:prSet presAssocID="{57A405AC-42F8-425C-A8A7-5B94D59B8868}" presName="negativeSpace" presStyleCnt="0"/>
      <dgm:spPr/>
      <dgm:t>
        <a:bodyPr/>
        <a:lstStyle/>
        <a:p>
          <a:endParaRPr lang="tr-TR"/>
        </a:p>
      </dgm:t>
    </dgm:pt>
    <dgm:pt modelId="{E11FC14C-C3A1-49C3-8B63-17C4752000CD}" type="pres">
      <dgm:prSet presAssocID="{57A405AC-42F8-425C-A8A7-5B94D59B8868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BB5FB73-7C3C-4402-AEBB-817827052A3C}" type="pres">
      <dgm:prSet presAssocID="{159B4D65-B4D8-44A6-A561-5DE20F215584}" presName="spaceBetweenRectangles" presStyleCnt="0"/>
      <dgm:spPr/>
      <dgm:t>
        <a:bodyPr/>
        <a:lstStyle/>
        <a:p>
          <a:endParaRPr lang="tr-TR"/>
        </a:p>
      </dgm:t>
    </dgm:pt>
    <dgm:pt modelId="{2FFD79CC-2B3C-45F8-976C-F22E173C9829}" type="pres">
      <dgm:prSet presAssocID="{D5F945BA-7135-455F-A0FC-2A758FBFAD14}" presName="parentLin" presStyleCnt="0"/>
      <dgm:spPr/>
      <dgm:t>
        <a:bodyPr/>
        <a:lstStyle/>
        <a:p>
          <a:endParaRPr lang="tr-TR"/>
        </a:p>
      </dgm:t>
    </dgm:pt>
    <dgm:pt modelId="{007F62F2-643C-4233-B83F-34EAAA822579}" type="pres">
      <dgm:prSet presAssocID="{D5F945BA-7135-455F-A0FC-2A758FBFAD14}" presName="parentLeftMargin" presStyleLbl="node1" presStyleIdx="1" presStyleCnt="3"/>
      <dgm:spPr/>
      <dgm:t>
        <a:bodyPr/>
        <a:lstStyle/>
        <a:p>
          <a:endParaRPr lang="tr-TR"/>
        </a:p>
      </dgm:t>
    </dgm:pt>
    <dgm:pt modelId="{0D96789D-95C5-44B0-B2A7-2DFBC4375FC3}" type="pres">
      <dgm:prSet presAssocID="{D5F945BA-7135-455F-A0FC-2A758FBFAD1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CD957D8-EC2A-4CDD-972A-B7B8B1892FE2}" type="pres">
      <dgm:prSet presAssocID="{D5F945BA-7135-455F-A0FC-2A758FBFAD14}" presName="negativeSpace" presStyleCnt="0"/>
      <dgm:spPr/>
      <dgm:t>
        <a:bodyPr/>
        <a:lstStyle/>
        <a:p>
          <a:endParaRPr lang="tr-TR"/>
        </a:p>
      </dgm:t>
    </dgm:pt>
    <dgm:pt modelId="{ACE5F510-973C-4E45-8A4E-6596E8C410F6}" type="pres">
      <dgm:prSet presAssocID="{D5F945BA-7135-455F-A0FC-2A758FBFAD14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137BE1D-6C6E-4734-A528-4D9CD1E872C0}" type="presOf" srcId="{D69227A2-2335-4FBB-8459-E7E7E5663F56}" destId="{E7BA8A70-549E-4A0E-BC4F-638F163AE292}" srcOrd="1" destOrd="0" presId="urn:microsoft.com/office/officeart/2005/8/layout/list1"/>
    <dgm:cxn modelId="{E00C1FC5-61B9-475B-A815-E404B1372C22}" type="presOf" srcId="{186D21C4-B291-41CB-8E5E-5B523187BDBB}" destId="{AEA04BE2-7DB6-4A67-9785-5585513486AA}" srcOrd="0" destOrd="0" presId="urn:microsoft.com/office/officeart/2005/8/layout/list1"/>
    <dgm:cxn modelId="{9DBCE7A0-F8DD-44D9-889B-DC4958043692}" srcId="{D5F945BA-7135-455F-A0FC-2A758FBFAD14}" destId="{89774418-9BC9-462B-B08F-4D5CD3189D68}" srcOrd="0" destOrd="0" parTransId="{D524E207-9688-499D-ABED-2B6108CB2054}" sibTransId="{DB1638B4-FAFC-412F-8190-FAC6BAEA5232}"/>
    <dgm:cxn modelId="{F2CAE102-95C8-4A0C-8EAE-EA77B32848F5}" srcId="{FB5B9A17-703B-4EDE-8A82-6A5C3DDE6CE2}" destId="{57A405AC-42F8-425C-A8A7-5B94D59B8868}" srcOrd="1" destOrd="0" parTransId="{B2555187-E542-42E2-9C3E-8E447DB5B4A0}" sibTransId="{159B4D65-B4D8-44A6-A561-5DE20F215584}"/>
    <dgm:cxn modelId="{E79AFB05-6A29-4C24-B192-D201D6A77574}" type="presOf" srcId="{9BF46864-E5C5-4B13-99BD-BA6A62E34C66}" destId="{E11FC14C-C3A1-49C3-8B63-17C4752000CD}" srcOrd="0" destOrd="0" presId="urn:microsoft.com/office/officeart/2005/8/layout/list1"/>
    <dgm:cxn modelId="{844F55FE-8CE2-4CDC-8ED5-DFAE85FCB0EA}" type="presOf" srcId="{6228A2A5-346A-4312-935D-196C0D53A2C7}" destId="{E11FC14C-C3A1-49C3-8B63-17C4752000CD}" srcOrd="0" destOrd="1" presId="urn:microsoft.com/office/officeart/2005/8/layout/list1"/>
    <dgm:cxn modelId="{406C71AB-3D3F-4FDF-931C-94424371B8CB}" type="presOf" srcId="{89774418-9BC9-462B-B08F-4D5CD3189D68}" destId="{ACE5F510-973C-4E45-8A4E-6596E8C410F6}" srcOrd="0" destOrd="0" presId="urn:microsoft.com/office/officeart/2005/8/layout/list1"/>
    <dgm:cxn modelId="{453201F6-67B1-40AD-8C19-BB61FEB1A37C}" type="presOf" srcId="{57A405AC-42F8-425C-A8A7-5B94D59B8868}" destId="{9EA1F301-BF19-413D-B0DA-A0E61974F349}" srcOrd="0" destOrd="0" presId="urn:microsoft.com/office/officeart/2005/8/layout/list1"/>
    <dgm:cxn modelId="{11A707BC-0C07-400C-B4E0-46F19C7F50C5}" srcId="{FB5B9A17-703B-4EDE-8A82-6A5C3DDE6CE2}" destId="{D5F945BA-7135-455F-A0FC-2A758FBFAD14}" srcOrd="2" destOrd="0" parTransId="{9F13A9CE-DE5D-4DC9-8793-691799FC8E16}" sibTransId="{6CA1FC9D-2A3A-474F-ADA8-EB25C78960EE}"/>
    <dgm:cxn modelId="{0547DB99-5ED1-4D45-BAE7-1793C91D0760}" srcId="{57A405AC-42F8-425C-A8A7-5B94D59B8868}" destId="{9BF46864-E5C5-4B13-99BD-BA6A62E34C66}" srcOrd="0" destOrd="0" parTransId="{E7F4B698-986B-4734-9100-63A731351C48}" sibTransId="{635FA120-7A9D-4F5B-8537-E6A61DCACB28}"/>
    <dgm:cxn modelId="{772B3B93-1DFE-4E3D-97C0-112EE1A8C903}" type="presOf" srcId="{57A405AC-42F8-425C-A8A7-5B94D59B8868}" destId="{80234603-025F-4B08-A453-100B413C32DE}" srcOrd="1" destOrd="0" presId="urn:microsoft.com/office/officeart/2005/8/layout/list1"/>
    <dgm:cxn modelId="{6C260490-78F8-4256-9B0B-329153CB2D59}" srcId="{D69227A2-2335-4FBB-8459-E7E7E5663F56}" destId="{71DC74B4-625B-449F-8F75-BF11D39D1083}" srcOrd="1" destOrd="0" parTransId="{969EAC82-8C51-4F26-9486-C2C53CB81341}" sibTransId="{032A96CE-CD1E-4A2B-8378-FE3AEB38B2B2}"/>
    <dgm:cxn modelId="{9BA337F1-5C04-4ACF-A2AF-185D6BAB2707}" type="presOf" srcId="{D5F945BA-7135-455F-A0FC-2A758FBFAD14}" destId="{0D96789D-95C5-44B0-B2A7-2DFBC4375FC3}" srcOrd="1" destOrd="0" presId="urn:microsoft.com/office/officeart/2005/8/layout/list1"/>
    <dgm:cxn modelId="{DA24A10A-A93B-4F29-A8CB-13F37B19C38E}" srcId="{57A405AC-42F8-425C-A8A7-5B94D59B8868}" destId="{6228A2A5-346A-4312-935D-196C0D53A2C7}" srcOrd="1" destOrd="0" parTransId="{70DFB53B-C719-407B-9497-6B4F39C74CD4}" sibTransId="{E6EF1C0E-06A0-44BE-8B95-FC12B0028C7E}"/>
    <dgm:cxn modelId="{40EB386F-3367-4B3B-B5C9-A6820A23E6EB}" type="presOf" srcId="{C0944B6D-404E-4EF5-B027-667AAC56889B}" destId="{AEA04BE2-7DB6-4A67-9785-5585513486AA}" srcOrd="0" destOrd="2" presId="urn:microsoft.com/office/officeart/2005/8/layout/list1"/>
    <dgm:cxn modelId="{3EC393F0-C466-42AB-B580-AD7F7430E58C}" type="presOf" srcId="{D5F945BA-7135-455F-A0FC-2A758FBFAD14}" destId="{007F62F2-643C-4233-B83F-34EAAA822579}" srcOrd="0" destOrd="0" presId="urn:microsoft.com/office/officeart/2005/8/layout/list1"/>
    <dgm:cxn modelId="{AA10749F-4C44-4CEA-9C35-FB92BF28E6B1}" srcId="{D69227A2-2335-4FBB-8459-E7E7E5663F56}" destId="{C0944B6D-404E-4EF5-B027-667AAC56889B}" srcOrd="2" destOrd="0" parTransId="{F4E497BB-6105-4FA6-898F-B7AFE521C1C9}" sibTransId="{884C46B6-5696-465F-887A-BBFD20C2E65E}"/>
    <dgm:cxn modelId="{43FB577D-9608-4F7D-93B6-D3528BE90D0B}" type="presOf" srcId="{71DC74B4-625B-449F-8F75-BF11D39D1083}" destId="{AEA04BE2-7DB6-4A67-9785-5585513486AA}" srcOrd="0" destOrd="1" presId="urn:microsoft.com/office/officeart/2005/8/layout/list1"/>
    <dgm:cxn modelId="{CF0A1B23-8234-48F1-80A0-0EEAF829DD3E}" type="presOf" srcId="{D69227A2-2335-4FBB-8459-E7E7E5663F56}" destId="{D1FCD7B3-4CBA-4E22-A3D4-54EF45C5B09B}" srcOrd="0" destOrd="0" presId="urn:microsoft.com/office/officeart/2005/8/layout/list1"/>
    <dgm:cxn modelId="{87E35E3C-76B6-4765-AA46-392CD02F82A6}" type="presOf" srcId="{FB5B9A17-703B-4EDE-8A82-6A5C3DDE6CE2}" destId="{234C8D88-0F03-4E1D-B666-35466D81373F}" srcOrd="0" destOrd="0" presId="urn:microsoft.com/office/officeart/2005/8/layout/list1"/>
    <dgm:cxn modelId="{137C2458-1831-4C01-82AB-768DD121ADB8}" srcId="{D69227A2-2335-4FBB-8459-E7E7E5663F56}" destId="{186D21C4-B291-41CB-8E5E-5B523187BDBB}" srcOrd="0" destOrd="0" parTransId="{2B9FCF1A-5D05-4569-847E-CCE94FF58F04}" sibTransId="{958843BC-1D98-4C2F-A012-09D8B45D0D96}"/>
    <dgm:cxn modelId="{4EA9D1FD-9DD8-4D5E-A738-1742E066C5AC}" srcId="{FB5B9A17-703B-4EDE-8A82-6A5C3DDE6CE2}" destId="{D69227A2-2335-4FBB-8459-E7E7E5663F56}" srcOrd="0" destOrd="0" parTransId="{61416EA4-0DE7-44F5-A01D-6775963712FC}" sibTransId="{517BF0AB-4CE8-44E3-BE1E-87AD78EBE91E}"/>
    <dgm:cxn modelId="{EB84DD28-DCA8-41F2-B52A-3FC6760B8CA5}" type="presParOf" srcId="{234C8D88-0F03-4E1D-B666-35466D81373F}" destId="{18C9DCE6-5219-4CD8-BE1F-6514BDD45188}" srcOrd="0" destOrd="0" presId="urn:microsoft.com/office/officeart/2005/8/layout/list1"/>
    <dgm:cxn modelId="{23AC419E-DA06-4DB3-B279-2A99B6966286}" type="presParOf" srcId="{18C9DCE6-5219-4CD8-BE1F-6514BDD45188}" destId="{D1FCD7B3-4CBA-4E22-A3D4-54EF45C5B09B}" srcOrd="0" destOrd="0" presId="urn:microsoft.com/office/officeart/2005/8/layout/list1"/>
    <dgm:cxn modelId="{DBCE26A0-FECE-490C-B229-93193BF327C6}" type="presParOf" srcId="{18C9DCE6-5219-4CD8-BE1F-6514BDD45188}" destId="{E7BA8A70-549E-4A0E-BC4F-638F163AE292}" srcOrd="1" destOrd="0" presId="urn:microsoft.com/office/officeart/2005/8/layout/list1"/>
    <dgm:cxn modelId="{180559F6-A56F-42B3-A972-2EA4826CB921}" type="presParOf" srcId="{234C8D88-0F03-4E1D-B666-35466D81373F}" destId="{DA71B77A-2C78-4B86-818C-A0537CF26793}" srcOrd="1" destOrd="0" presId="urn:microsoft.com/office/officeart/2005/8/layout/list1"/>
    <dgm:cxn modelId="{417B37C9-A83A-4D65-AA15-A1690244D4D1}" type="presParOf" srcId="{234C8D88-0F03-4E1D-B666-35466D81373F}" destId="{AEA04BE2-7DB6-4A67-9785-5585513486AA}" srcOrd="2" destOrd="0" presId="urn:microsoft.com/office/officeart/2005/8/layout/list1"/>
    <dgm:cxn modelId="{5786CFE2-FD7C-4B4A-995A-4918BAF46227}" type="presParOf" srcId="{234C8D88-0F03-4E1D-B666-35466D81373F}" destId="{393607F5-2C33-4232-9068-3D8ACFB97E80}" srcOrd="3" destOrd="0" presId="urn:microsoft.com/office/officeart/2005/8/layout/list1"/>
    <dgm:cxn modelId="{14A94704-414E-4419-902D-A4466062B2A9}" type="presParOf" srcId="{234C8D88-0F03-4E1D-B666-35466D81373F}" destId="{608EFBA2-F331-49E9-A092-58B4A023BAD7}" srcOrd="4" destOrd="0" presId="urn:microsoft.com/office/officeart/2005/8/layout/list1"/>
    <dgm:cxn modelId="{49E3AFCE-AEFE-4887-A7AF-3B58924F6EEA}" type="presParOf" srcId="{608EFBA2-F331-49E9-A092-58B4A023BAD7}" destId="{9EA1F301-BF19-413D-B0DA-A0E61974F349}" srcOrd="0" destOrd="0" presId="urn:microsoft.com/office/officeart/2005/8/layout/list1"/>
    <dgm:cxn modelId="{B15561AD-2AF5-421B-BC7E-F0E3B2293D1F}" type="presParOf" srcId="{608EFBA2-F331-49E9-A092-58B4A023BAD7}" destId="{80234603-025F-4B08-A453-100B413C32DE}" srcOrd="1" destOrd="0" presId="urn:microsoft.com/office/officeart/2005/8/layout/list1"/>
    <dgm:cxn modelId="{5C85D84D-86A0-4F00-AA11-4E9104B5DFC0}" type="presParOf" srcId="{234C8D88-0F03-4E1D-B666-35466D81373F}" destId="{A7E25AC1-37BB-49D4-91D5-3F3B85E4379D}" srcOrd="5" destOrd="0" presId="urn:microsoft.com/office/officeart/2005/8/layout/list1"/>
    <dgm:cxn modelId="{6528EF4A-E992-4ABB-917C-35CA529A96E5}" type="presParOf" srcId="{234C8D88-0F03-4E1D-B666-35466D81373F}" destId="{E11FC14C-C3A1-49C3-8B63-17C4752000CD}" srcOrd="6" destOrd="0" presId="urn:microsoft.com/office/officeart/2005/8/layout/list1"/>
    <dgm:cxn modelId="{5EE35FB5-EEC8-4431-B8D0-28279D5DD945}" type="presParOf" srcId="{234C8D88-0F03-4E1D-B666-35466D81373F}" destId="{2BB5FB73-7C3C-4402-AEBB-817827052A3C}" srcOrd="7" destOrd="0" presId="urn:microsoft.com/office/officeart/2005/8/layout/list1"/>
    <dgm:cxn modelId="{9479A081-B1AB-4F17-930B-085031F3658D}" type="presParOf" srcId="{234C8D88-0F03-4E1D-B666-35466D81373F}" destId="{2FFD79CC-2B3C-45F8-976C-F22E173C9829}" srcOrd="8" destOrd="0" presId="urn:microsoft.com/office/officeart/2005/8/layout/list1"/>
    <dgm:cxn modelId="{DE9DE3B1-5A0A-4EE7-841C-2690097D03E9}" type="presParOf" srcId="{2FFD79CC-2B3C-45F8-976C-F22E173C9829}" destId="{007F62F2-643C-4233-B83F-34EAAA822579}" srcOrd="0" destOrd="0" presId="urn:microsoft.com/office/officeart/2005/8/layout/list1"/>
    <dgm:cxn modelId="{D1BCE4EB-F1D5-4C03-9C00-71EFF8CCCA0B}" type="presParOf" srcId="{2FFD79CC-2B3C-45F8-976C-F22E173C9829}" destId="{0D96789D-95C5-44B0-B2A7-2DFBC4375FC3}" srcOrd="1" destOrd="0" presId="urn:microsoft.com/office/officeart/2005/8/layout/list1"/>
    <dgm:cxn modelId="{F1AE588A-C496-4E82-B307-F054C7686F2F}" type="presParOf" srcId="{234C8D88-0F03-4E1D-B666-35466D81373F}" destId="{7CD957D8-EC2A-4CDD-972A-B7B8B1892FE2}" srcOrd="9" destOrd="0" presId="urn:microsoft.com/office/officeart/2005/8/layout/list1"/>
    <dgm:cxn modelId="{EC87BA7A-55F5-4B13-96B4-50524837D549}" type="presParOf" srcId="{234C8D88-0F03-4E1D-B666-35466D81373F}" destId="{ACE5F510-973C-4E45-8A4E-6596E8C410F6}" srcOrd="1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ADD8DE2-6442-4F8D-9F19-3C4E7651E408}" type="doc">
      <dgm:prSet loTypeId="urn:microsoft.com/office/officeart/2005/8/layout/vList2" loCatId="list" qsTypeId="urn:microsoft.com/office/officeart/2005/8/quickstyle/3d1" qsCatId="3D" csTypeId="urn:microsoft.com/office/officeart/2005/8/colors/colorful1#4" csCatId="colorful" phldr="1"/>
      <dgm:spPr/>
      <dgm:t>
        <a:bodyPr/>
        <a:lstStyle/>
        <a:p>
          <a:endParaRPr lang="tr-TR"/>
        </a:p>
      </dgm:t>
    </dgm:pt>
    <dgm:pt modelId="{B01CF29F-8A50-4297-8637-F5668C7855C5}">
      <dgm:prSet/>
      <dgm:spPr/>
      <dgm:t>
        <a:bodyPr/>
        <a:lstStyle/>
        <a:p>
          <a:r>
            <a:rPr lang="tr-TR" dirty="0" smtClean="0"/>
            <a:t>Diyetle günlük alınan ideal fosfat miktarı yaklaşık 900 mg/gün </a:t>
          </a:r>
          <a:endParaRPr lang="tr-TR" dirty="0"/>
        </a:p>
      </dgm:t>
    </dgm:pt>
    <dgm:pt modelId="{2FA80D7A-41B0-4C04-8512-85197FD40FF2}" type="parTrans" cxnId="{D070A5BC-F72A-45EC-9930-5CB107660D4F}">
      <dgm:prSet/>
      <dgm:spPr/>
      <dgm:t>
        <a:bodyPr/>
        <a:lstStyle/>
        <a:p>
          <a:endParaRPr lang="tr-TR"/>
        </a:p>
      </dgm:t>
    </dgm:pt>
    <dgm:pt modelId="{631B9B86-9A1E-4328-BC7A-06F9C008DAF3}" type="sibTrans" cxnId="{D070A5BC-F72A-45EC-9930-5CB107660D4F}">
      <dgm:prSet/>
      <dgm:spPr/>
      <dgm:t>
        <a:bodyPr/>
        <a:lstStyle/>
        <a:p>
          <a:endParaRPr lang="tr-TR"/>
        </a:p>
      </dgm:t>
    </dgm:pt>
    <dgm:pt modelId="{65A03067-C0F5-43FC-A0F5-A0FF645C0876}">
      <dgm:prSet/>
      <dgm:spPr/>
      <dgm:t>
        <a:bodyPr/>
        <a:lstStyle/>
        <a:p>
          <a:r>
            <a:rPr lang="tr-TR" dirty="0" smtClean="0"/>
            <a:t>Et ve yumurta gibi yüksek biyolojik değere sahip gıdalar yerine, öncelikle işlenmiş P içeren yiyecek ve kolalı içecekler sınırlandırılmalıdır.</a:t>
          </a:r>
          <a:endParaRPr lang="tr-TR" dirty="0"/>
        </a:p>
      </dgm:t>
    </dgm:pt>
    <dgm:pt modelId="{965BF698-A46F-45AA-8978-405B71EA4EC7}" type="parTrans" cxnId="{35EA25F7-199E-4C4A-9EF7-3FC464384B5C}">
      <dgm:prSet/>
      <dgm:spPr/>
      <dgm:t>
        <a:bodyPr/>
        <a:lstStyle/>
        <a:p>
          <a:endParaRPr lang="tr-TR"/>
        </a:p>
      </dgm:t>
    </dgm:pt>
    <dgm:pt modelId="{C0AC4590-575E-4704-9CCB-58F97B3F2B98}" type="sibTrans" cxnId="{35EA25F7-199E-4C4A-9EF7-3FC464384B5C}">
      <dgm:prSet/>
      <dgm:spPr/>
      <dgm:t>
        <a:bodyPr/>
        <a:lstStyle/>
        <a:p>
          <a:endParaRPr lang="tr-TR"/>
        </a:p>
      </dgm:t>
    </dgm:pt>
    <dgm:pt modelId="{F9E87E6F-E134-4FB3-B225-307071D1D4FD}">
      <dgm:prSet/>
      <dgm:spPr/>
      <dgm:t>
        <a:bodyPr/>
        <a:lstStyle/>
        <a:p>
          <a:r>
            <a:rPr lang="tr-TR" dirty="0" smtClean="0"/>
            <a:t>Yüksek biyolojik değerli protein kaynaklarının alımı artırılmalıdır. </a:t>
          </a:r>
          <a:endParaRPr lang="tr-TR" dirty="0"/>
        </a:p>
      </dgm:t>
    </dgm:pt>
    <dgm:pt modelId="{AE162969-718B-4063-9F5F-641A0A70BB65}" type="parTrans" cxnId="{DEAAD095-ABE2-4CA5-849E-2E0A97993C5D}">
      <dgm:prSet/>
      <dgm:spPr/>
      <dgm:t>
        <a:bodyPr/>
        <a:lstStyle/>
        <a:p>
          <a:endParaRPr lang="tr-TR"/>
        </a:p>
      </dgm:t>
    </dgm:pt>
    <dgm:pt modelId="{C7FDBCCA-6830-450C-8D00-316E64432D26}" type="sibTrans" cxnId="{DEAAD095-ABE2-4CA5-849E-2E0A97993C5D}">
      <dgm:prSet/>
      <dgm:spPr/>
      <dgm:t>
        <a:bodyPr/>
        <a:lstStyle/>
        <a:p>
          <a:endParaRPr lang="tr-TR"/>
        </a:p>
      </dgm:t>
    </dgm:pt>
    <dgm:pt modelId="{98B943BE-2912-481E-AC0A-62C68E56AFE7}">
      <dgm:prSet/>
      <dgm:spPr/>
      <dgm:t>
        <a:bodyPr/>
        <a:lstStyle/>
        <a:p>
          <a:r>
            <a:rPr lang="tr-TR" dirty="0" smtClean="0"/>
            <a:t>Hastalara gıda etiketlerini okumaları ve fosfat içeren katkı maddelerini tanımlamalarını öğretmek önemlidir. </a:t>
          </a:r>
          <a:endParaRPr lang="tr-TR" dirty="0"/>
        </a:p>
      </dgm:t>
    </dgm:pt>
    <dgm:pt modelId="{BB48E3FE-1DD0-458A-8AB5-E2CC2F4B8F95}" type="parTrans" cxnId="{4EE70B31-557C-45AE-B384-F9FEC4DA0ED6}">
      <dgm:prSet/>
      <dgm:spPr/>
      <dgm:t>
        <a:bodyPr/>
        <a:lstStyle/>
        <a:p>
          <a:endParaRPr lang="tr-TR"/>
        </a:p>
      </dgm:t>
    </dgm:pt>
    <dgm:pt modelId="{3E794D5A-825B-4D67-85BD-7018C2E81F69}" type="sibTrans" cxnId="{4EE70B31-557C-45AE-B384-F9FEC4DA0ED6}">
      <dgm:prSet/>
      <dgm:spPr/>
      <dgm:t>
        <a:bodyPr/>
        <a:lstStyle/>
        <a:p>
          <a:endParaRPr lang="tr-TR"/>
        </a:p>
      </dgm:t>
    </dgm:pt>
    <dgm:pt modelId="{71C433F7-D93E-43E0-A4C1-7089607D0DE4}">
      <dgm:prSet/>
      <dgm:spPr/>
      <dgm:t>
        <a:bodyPr/>
        <a:lstStyle/>
        <a:p>
          <a:r>
            <a:rPr lang="tr-TR" dirty="0" smtClean="0">
              <a:solidFill>
                <a:srgbClr val="FFFF00"/>
              </a:solidFill>
            </a:rPr>
            <a:t>P ALIMINI KISITLAYALIM DERKEN: MALNÜTRİSYONDAN KAÇINALIM !!!</a:t>
          </a:r>
          <a:endParaRPr lang="tr-TR" dirty="0">
            <a:solidFill>
              <a:srgbClr val="FFFF00"/>
            </a:solidFill>
          </a:endParaRPr>
        </a:p>
      </dgm:t>
    </dgm:pt>
    <dgm:pt modelId="{2290480C-C393-4C6D-8174-19637425AB9B}" type="parTrans" cxnId="{FA6C9A68-FB9D-4E37-8C92-97084AD3F42D}">
      <dgm:prSet/>
      <dgm:spPr/>
      <dgm:t>
        <a:bodyPr/>
        <a:lstStyle/>
        <a:p>
          <a:endParaRPr lang="tr-TR"/>
        </a:p>
      </dgm:t>
    </dgm:pt>
    <dgm:pt modelId="{F9A81B5F-916F-4EE5-A210-26C39284C296}" type="sibTrans" cxnId="{FA6C9A68-FB9D-4E37-8C92-97084AD3F42D}">
      <dgm:prSet/>
      <dgm:spPr/>
      <dgm:t>
        <a:bodyPr/>
        <a:lstStyle/>
        <a:p>
          <a:endParaRPr lang="tr-TR"/>
        </a:p>
      </dgm:t>
    </dgm:pt>
    <dgm:pt modelId="{7E2AD6F9-DCC0-436F-ACF2-A5653222534F}" type="pres">
      <dgm:prSet presAssocID="{7ADD8DE2-6442-4F8D-9F19-3C4E7651E4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7A7F57C-96A4-4274-A3DE-5E2F270783AB}" type="pres">
      <dgm:prSet presAssocID="{B01CF29F-8A50-4297-8637-F5668C7855C5}" presName="parentText" presStyleLbl="node1" presStyleIdx="0" presStyleCnt="5" custLinFactNeighborX="520" custLinFactNeighborY="-9177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18834D3-883A-4F90-B9CB-27EF20E31016}" type="pres">
      <dgm:prSet presAssocID="{631B9B86-9A1E-4328-BC7A-06F9C008DAF3}" presName="spacer" presStyleCnt="0"/>
      <dgm:spPr/>
    </dgm:pt>
    <dgm:pt modelId="{D6913D50-CE51-4042-9238-25ADFFC0AC73}" type="pres">
      <dgm:prSet presAssocID="{F9E87E6F-E134-4FB3-B225-307071D1D4FD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A228DA9-39D5-4278-8D8D-7F58749398E0}" type="pres">
      <dgm:prSet presAssocID="{C7FDBCCA-6830-450C-8D00-316E64432D26}" presName="spacer" presStyleCnt="0"/>
      <dgm:spPr/>
    </dgm:pt>
    <dgm:pt modelId="{B5A36B73-3A66-46EA-89E2-8A8DBD1AC2A6}" type="pres">
      <dgm:prSet presAssocID="{65A03067-C0F5-43FC-A0F5-A0FF645C0876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7E8E0E6-5637-44DD-8FC0-9AEA4978014C}" type="pres">
      <dgm:prSet presAssocID="{C0AC4590-575E-4704-9CCB-58F97B3F2B98}" presName="spacer" presStyleCnt="0"/>
      <dgm:spPr/>
    </dgm:pt>
    <dgm:pt modelId="{AB3AA5EA-8BDF-43ED-A4FA-4A080909A846}" type="pres">
      <dgm:prSet presAssocID="{98B943BE-2912-481E-AC0A-62C68E56AFE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F7460AD-7C49-4B0A-94FD-0FFDF4B9BC69}" type="pres">
      <dgm:prSet presAssocID="{3E794D5A-825B-4D67-85BD-7018C2E81F69}" presName="spacer" presStyleCnt="0"/>
      <dgm:spPr/>
    </dgm:pt>
    <dgm:pt modelId="{9A632C41-DE3D-49F9-B44C-93A58FFFD8FC}" type="pres">
      <dgm:prSet presAssocID="{71C433F7-D93E-43E0-A4C1-7089607D0DE4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54DFB5D-3080-4007-9ED7-5CC81334B558}" type="presOf" srcId="{65A03067-C0F5-43FC-A0F5-A0FF645C0876}" destId="{B5A36B73-3A66-46EA-89E2-8A8DBD1AC2A6}" srcOrd="0" destOrd="0" presId="urn:microsoft.com/office/officeart/2005/8/layout/vList2"/>
    <dgm:cxn modelId="{CDC9D224-F602-495C-8CBF-69732DDD358B}" type="presOf" srcId="{7ADD8DE2-6442-4F8D-9F19-3C4E7651E408}" destId="{7E2AD6F9-DCC0-436F-ACF2-A5653222534F}" srcOrd="0" destOrd="0" presId="urn:microsoft.com/office/officeart/2005/8/layout/vList2"/>
    <dgm:cxn modelId="{601F42E3-615B-4E7E-AA64-28A4EFF157CB}" type="presOf" srcId="{F9E87E6F-E134-4FB3-B225-307071D1D4FD}" destId="{D6913D50-CE51-4042-9238-25ADFFC0AC73}" srcOrd="0" destOrd="0" presId="urn:microsoft.com/office/officeart/2005/8/layout/vList2"/>
    <dgm:cxn modelId="{FA6C9A68-FB9D-4E37-8C92-97084AD3F42D}" srcId="{7ADD8DE2-6442-4F8D-9F19-3C4E7651E408}" destId="{71C433F7-D93E-43E0-A4C1-7089607D0DE4}" srcOrd="4" destOrd="0" parTransId="{2290480C-C393-4C6D-8174-19637425AB9B}" sibTransId="{F9A81B5F-916F-4EE5-A210-26C39284C296}"/>
    <dgm:cxn modelId="{35EA25F7-199E-4C4A-9EF7-3FC464384B5C}" srcId="{7ADD8DE2-6442-4F8D-9F19-3C4E7651E408}" destId="{65A03067-C0F5-43FC-A0F5-A0FF645C0876}" srcOrd="2" destOrd="0" parTransId="{965BF698-A46F-45AA-8978-405B71EA4EC7}" sibTransId="{C0AC4590-575E-4704-9CCB-58F97B3F2B98}"/>
    <dgm:cxn modelId="{4EE70B31-557C-45AE-B384-F9FEC4DA0ED6}" srcId="{7ADD8DE2-6442-4F8D-9F19-3C4E7651E408}" destId="{98B943BE-2912-481E-AC0A-62C68E56AFE7}" srcOrd="3" destOrd="0" parTransId="{BB48E3FE-1DD0-458A-8AB5-E2CC2F4B8F95}" sibTransId="{3E794D5A-825B-4D67-85BD-7018C2E81F69}"/>
    <dgm:cxn modelId="{B901DF5D-EC0B-4609-A600-D2DF34A89F86}" type="presOf" srcId="{98B943BE-2912-481E-AC0A-62C68E56AFE7}" destId="{AB3AA5EA-8BDF-43ED-A4FA-4A080909A846}" srcOrd="0" destOrd="0" presId="urn:microsoft.com/office/officeart/2005/8/layout/vList2"/>
    <dgm:cxn modelId="{D070A5BC-F72A-45EC-9930-5CB107660D4F}" srcId="{7ADD8DE2-6442-4F8D-9F19-3C4E7651E408}" destId="{B01CF29F-8A50-4297-8637-F5668C7855C5}" srcOrd="0" destOrd="0" parTransId="{2FA80D7A-41B0-4C04-8512-85197FD40FF2}" sibTransId="{631B9B86-9A1E-4328-BC7A-06F9C008DAF3}"/>
    <dgm:cxn modelId="{DEAAD095-ABE2-4CA5-849E-2E0A97993C5D}" srcId="{7ADD8DE2-6442-4F8D-9F19-3C4E7651E408}" destId="{F9E87E6F-E134-4FB3-B225-307071D1D4FD}" srcOrd="1" destOrd="0" parTransId="{AE162969-718B-4063-9F5F-641A0A70BB65}" sibTransId="{C7FDBCCA-6830-450C-8D00-316E64432D26}"/>
    <dgm:cxn modelId="{CE60B5B3-D7BC-49F7-AA48-4F3A8B98197B}" type="presOf" srcId="{B01CF29F-8A50-4297-8637-F5668C7855C5}" destId="{57A7F57C-96A4-4274-A3DE-5E2F270783AB}" srcOrd="0" destOrd="0" presId="urn:microsoft.com/office/officeart/2005/8/layout/vList2"/>
    <dgm:cxn modelId="{3F524D29-116D-4C25-B466-32C8DD1CF9DD}" type="presOf" srcId="{71C433F7-D93E-43E0-A4C1-7089607D0DE4}" destId="{9A632C41-DE3D-49F9-B44C-93A58FFFD8FC}" srcOrd="0" destOrd="0" presId="urn:microsoft.com/office/officeart/2005/8/layout/vList2"/>
    <dgm:cxn modelId="{E5DA2B87-9675-48CB-B099-96CF157905DC}" type="presParOf" srcId="{7E2AD6F9-DCC0-436F-ACF2-A5653222534F}" destId="{57A7F57C-96A4-4274-A3DE-5E2F270783AB}" srcOrd="0" destOrd="0" presId="urn:microsoft.com/office/officeart/2005/8/layout/vList2"/>
    <dgm:cxn modelId="{54C00FF0-0612-4D6B-B344-FA15DA9103E8}" type="presParOf" srcId="{7E2AD6F9-DCC0-436F-ACF2-A5653222534F}" destId="{B18834D3-883A-4F90-B9CB-27EF20E31016}" srcOrd="1" destOrd="0" presId="urn:microsoft.com/office/officeart/2005/8/layout/vList2"/>
    <dgm:cxn modelId="{C0C3E6DC-2DED-491A-9822-2377CE5069BF}" type="presParOf" srcId="{7E2AD6F9-DCC0-436F-ACF2-A5653222534F}" destId="{D6913D50-CE51-4042-9238-25ADFFC0AC73}" srcOrd="2" destOrd="0" presId="urn:microsoft.com/office/officeart/2005/8/layout/vList2"/>
    <dgm:cxn modelId="{30697A87-AF73-4C20-8528-88C5BE37B95B}" type="presParOf" srcId="{7E2AD6F9-DCC0-436F-ACF2-A5653222534F}" destId="{2A228DA9-39D5-4278-8D8D-7F58749398E0}" srcOrd="3" destOrd="0" presId="urn:microsoft.com/office/officeart/2005/8/layout/vList2"/>
    <dgm:cxn modelId="{2459EBCC-D464-41D4-A4F0-422ECFA9147D}" type="presParOf" srcId="{7E2AD6F9-DCC0-436F-ACF2-A5653222534F}" destId="{B5A36B73-3A66-46EA-89E2-8A8DBD1AC2A6}" srcOrd="4" destOrd="0" presId="urn:microsoft.com/office/officeart/2005/8/layout/vList2"/>
    <dgm:cxn modelId="{F43CF0C3-0470-40C6-98E9-4CD60BE60693}" type="presParOf" srcId="{7E2AD6F9-DCC0-436F-ACF2-A5653222534F}" destId="{E7E8E0E6-5637-44DD-8FC0-9AEA4978014C}" srcOrd="5" destOrd="0" presId="urn:microsoft.com/office/officeart/2005/8/layout/vList2"/>
    <dgm:cxn modelId="{CC21F169-EDB5-4938-8ED4-D05EAB3C9284}" type="presParOf" srcId="{7E2AD6F9-DCC0-436F-ACF2-A5653222534F}" destId="{AB3AA5EA-8BDF-43ED-A4FA-4A080909A846}" srcOrd="6" destOrd="0" presId="urn:microsoft.com/office/officeart/2005/8/layout/vList2"/>
    <dgm:cxn modelId="{A2DF04C2-557A-4F2A-B9BA-384621D7DE63}" type="presParOf" srcId="{7E2AD6F9-DCC0-436F-ACF2-A5653222534F}" destId="{9F7460AD-7C49-4B0A-94FD-0FFDF4B9BC69}" srcOrd="7" destOrd="0" presId="urn:microsoft.com/office/officeart/2005/8/layout/vList2"/>
    <dgm:cxn modelId="{344CFADF-53B9-408E-824A-B71473637158}" type="presParOf" srcId="{7E2AD6F9-DCC0-436F-ACF2-A5653222534F}" destId="{9A632C41-DE3D-49F9-B44C-93A58FFFD8FC}" srcOrd="8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6988889-5DCE-40C9-BD71-AC01BF80F79C}" type="doc">
      <dgm:prSet loTypeId="urn:microsoft.com/office/officeart/2005/8/layout/hierarchy3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655815D1-91CB-431D-9521-5A342E572EFD}">
      <dgm:prSet phldrT="[Metin]"/>
      <dgm:spPr/>
      <dgm:t>
        <a:bodyPr/>
        <a:lstStyle/>
        <a:p>
          <a:r>
            <a:rPr lang="tr-TR" dirty="0" smtClean="0"/>
            <a:t>Ca içeren</a:t>
          </a:r>
          <a:endParaRPr lang="tr-TR" dirty="0"/>
        </a:p>
      </dgm:t>
    </dgm:pt>
    <dgm:pt modelId="{BBEFEBF6-C7B8-4314-8E5C-31C3EE78FB8C}" type="parTrans" cxnId="{83797CA2-78DE-42BD-BAAB-2364E644FB01}">
      <dgm:prSet/>
      <dgm:spPr/>
      <dgm:t>
        <a:bodyPr/>
        <a:lstStyle/>
        <a:p>
          <a:endParaRPr lang="tr-TR"/>
        </a:p>
      </dgm:t>
    </dgm:pt>
    <dgm:pt modelId="{D4D1FC9D-7906-4285-A4C3-6A7150A78458}" type="sibTrans" cxnId="{83797CA2-78DE-42BD-BAAB-2364E644FB01}">
      <dgm:prSet/>
      <dgm:spPr/>
      <dgm:t>
        <a:bodyPr/>
        <a:lstStyle/>
        <a:p>
          <a:endParaRPr lang="tr-TR"/>
        </a:p>
      </dgm:t>
    </dgm:pt>
    <dgm:pt modelId="{3706BC72-A72A-49E9-A04A-E8D50AF22732}">
      <dgm:prSet phldrT="[Metin]"/>
      <dgm:spPr/>
      <dgm:t>
        <a:bodyPr/>
        <a:lstStyle/>
        <a:p>
          <a:r>
            <a:rPr lang="tr-TR" dirty="0" smtClean="0"/>
            <a:t>Ca karbonat</a:t>
          </a:r>
          <a:endParaRPr lang="tr-TR" dirty="0"/>
        </a:p>
      </dgm:t>
    </dgm:pt>
    <dgm:pt modelId="{A3CAD146-B374-4FA2-B966-080E08F1A5D6}" type="parTrans" cxnId="{9D38DB29-0788-4557-87E0-AED9E4F6B2DC}">
      <dgm:prSet/>
      <dgm:spPr/>
      <dgm:t>
        <a:bodyPr/>
        <a:lstStyle/>
        <a:p>
          <a:endParaRPr lang="tr-TR"/>
        </a:p>
      </dgm:t>
    </dgm:pt>
    <dgm:pt modelId="{8193A5F0-1446-430B-9139-6FCD1D96866E}" type="sibTrans" cxnId="{9D38DB29-0788-4557-87E0-AED9E4F6B2DC}">
      <dgm:prSet/>
      <dgm:spPr/>
      <dgm:t>
        <a:bodyPr/>
        <a:lstStyle/>
        <a:p>
          <a:endParaRPr lang="tr-TR"/>
        </a:p>
      </dgm:t>
    </dgm:pt>
    <dgm:pt modelId="{133DE3A0-C10B-460A-9324-025985D88A3F}">
      <dgm:prSet phldrT="[Metin]"/>
      <dgm:spPr/>
      <dgm:t>
        <a:bodyPr/>
        <a:lstStyle/>
        <a:p>
          <a:r>
            <a:rPr lang="tr-TR" dirty="0" smtClean="0"/>
            <a:t>Ca asetat</a:t>
          </a:r>
          <a:endParaRPr lang="tr-TR" dirty="0"/>
        </a:p>
      </dgm:t>
    </dgm:pt>
    <dgm:pt modelId="{DA9B0D92-19B5-46A6-86A3-5738F59426CC}" type="parTrans" cxnId="{FDE8FA57-EA66-4066-907D-DCF2B369941A}">
      <dgm:prSet/>
      <dgm:spPr/>
      <dgm:t>
        <a:bodyPr/>
        <a:lstStyle/>
        <a:p>
          <a:endParaRPr lang="tr-TR"/>
        </a:p>
      </dgm:t>
    </dgm:pt>
    <dgm:pt modelId="{EC910BA1-F9D3-48EA-AE4B-DCAA327A2554}" type="sibTrans" cxnId="{FDE8FA57-EA66-4066-907D-DCF2B369941A}">
      <dgm:prSet/>
      <dgm:spPr/>
      <dgm:t>
        <a:bodyPr/>
        <a:lstStyle/>
        <a:p>
          <a:endParaRPr lang="tr-TR"/>
        </a:p>
      </dgm:t>
    </dgm:pt>
    <dgm:pt modelId="{5578E1FC-0A98-4DCB-AF79-E058799F0F94}">
      <dgm:prSet phldrT="[Metin]"/>
      <dgm:spPr/>
      <dgm:t>
        <a:bodyPr/>
        <a:lstStyle/>
        <a:p>
          <a:r>
            <a:rPr lang="tr-TR" dirty="0" smtClean="0"/>
            <a:t>Ca içermeyen</a:t>
          </a:r>
          <a:endParaRPr lang="tr-TR" dirty="0"/>
        </a:p>
      </dgm:t>
    </dgm:pt>
    <dgm:pt modelId="{EDBA6F96-595F-4EEB-9250-422208A6B648}" type="parTrans" cxnId="{82B4DBBC-5BB6-4193-95B4-E5BBF6BD02C4}">
      <dgm:prSet/>
      <dgm:spPr/>
      <dgm:t>
        <a:bodyPr/>
        <a:lstStyle/>
        <a:p>
          <a:endParaRPr lang="tr-TR"/>
        </a:p>
      </dgm:t>
    </dgm:pt>
    <dgm:pt modelId="{AFE2D35B-FEFE-410F-899F-8E3565DC4461}" type="sibTrans" cxnId="{82B4DBBC-5BB6-4193-95B4-E5BBF6BD02C4}">
      <dgm:prSet/>
      <dgm:spPr/>
      <dgm:t>
        <a:bodyPr/>
        <a:lstStyle/>
        <a:p>
          <a:endParaRPr lang="tr-TR"/>
        </a:p>
      </dgm:t>
    </dgm:pt>
    <dgm:pt modelId="{0DFFB095-905E-45FD-B2ED-332BB6A08FA5}">
      <dgm:prSet phldrT="[Metin]"/>
      <dgm:spPr/>
      <dgm:t>
        <a:bodyPr/>
        <a:lstStyle/>
        <a:p>
          <a:r>
            <a:rPr lang="tr-TR" dirty="0" smtClean="0"/>
            <a:t>Sevelamer </a:t>
          </a:r>
          <a:endParaRPr lang="tr-TR" dirty="0"/>
        </a:p>
      </dgm:t>
    </dgm:pt>
    <dgm:pt modelId="{FCA2C801-42FA-4D08-AB39-81C9183B5BF4}" type="parTrans" cxnId="{8F296AC4-F4B6-4F1B-BCE1-4C5F0494AEE2}">
      <dgm:prSet/>
      <dgm:spPr/>
      <dgm:t>
        <a:bodyPr/>
        <a:lstStyle/>
        <a:p>
          <a:endParaRPr lang="tr-TR"/>
        </a:p>
      </dgm:t>
    </dgm:pt>
    <dgm:pt modelId="{2FFE2BDC-7C9A-4851-96DE-12CCE790E601}" type="sibTrans" cxnId="{8F296AC4-F4B6-4F1B-BCE1-4C5F0494AEE2}">
      <dgm:prSet/>
      <dgm:spPr/>
      <dgm:t>
        <a:bodyPr/>
        <a:lstStyle/>
        <a:p>
          <a:endParaRPr lang="tr-TR"/>
        </a:p>
      </dgm:t>
    </dgm:pt>
    <dgm:pt modelId="{DD9F9EE1-ABEA-469C-BA6F-CB20A5B0C748}">
      <dgm:prSet phldrT="[Metin]"/>
      <dgm:spPr/>
      <dgm:t>
        <a:bodyPr/>
        <a:lstStyle/>
        <a:p>
          <a:r>
            <a:rPr lang="tr-TR" dirty="0" err="1" smtClean="0"/>
            <a:t>Lanthanum</a:t>
          </a:r>
          <a:r>
            <a:rPr lang="tr-TR" dirty="0" smtClean="0"/>
            <a:t> </a:t>
          </a:r>
          <a:endParaRPr lang="tr-TR" dirty="0"/>
        </a:p>
      </dgm:t>
    </dgm:pt>
    <dgm:pt modelId="{1BE27B93-2919-47DB-8DAA-66AE002D9EFA}" type="parTrans" cxnId="{859FE183-1DB5-4F1E-9DD1-31F5C6ACF383}">
      <dgm:prSet/>
      <dgm:spPr/>
      <dgm:t>
        <a:bodyPr/>
        <a:lstStyle/>
        <a:p>
          <a:endParaRPr lang="tr-TR"/>
        </a:p>
      </dgm:t>
    </dgm:pt>
    <dgm:pt modelId="{97F334C8-7A4A-4E68-BA13-6B6379A7F7FB}" type="sibTrans" cxnId="{859FE183-1DB5-4F1E-9DD1-31F5C6ACF383}">
      <dgm:prSet/>
      <dgm:spPr/>
      <dgm:t>
        <a:bodyPr/>
        <a:lstStyle/>
        <a:p>
          <a:endParaRPr lang="tr-TR"/>
        </a:p>
      </dgm:t>
    </dgm:pt>
    <dgm:pt modelId="{749B4F7B-6011-4B61-838E-94F12E206890}">
      <dgm:prSet phldrT="[Metin]"/>
      <dgm:spPr/>
      <dgm:t>
        <a:bodyPr/>
        <a:lstStyle/>
        <a:p>
          <a:r>
            <a:rPr lang="tr-TR" dirty="0" smtClean="0"/>
            <a:t>Ca </a:t>
          </a:r>
          <a:r>
            <a:rPr lang="tr-TR" dirty="0" err="1" smtClean="0"/>
            <a:t>ketoglutarat</a:t>
          </a:r>
          <a:endParaRPr lang="tr-TR" dirty="0" smtClean="0"/>
        </a:p>
        <a:p>
          <a:r>
            <a:rPr lang="tr-TR" dirty="0" smtClean="0"/>
            <a:t>Ca </a:t>
          </a:r>
          <a:r>
            <a:rPr lang="tr-TR" dirty="0" err="1" smtClean="0"/>
            <a:t>sitrat</a:t>
          </a:r>
          <a:endParaRPr lang="tr-TR" dirty="0"/>
        </a:p>
      </dgm:t>
    </dgm:pt>
    <dgm:pt modelId="{84BE6D7C-D17F-4889-A00F-B79450765455}" type="parTrans" cxnId="{353ADAE8-BF4C-41E4-8DA0-CFFAF8F6810A}">
      <dgm:prSet/>
      <dgm:spPr/>
      <dgm:t>
        <a:bodyPr/>
        <a:lstStyle/>
        <a:p>
          <a:endParaRPr lang="tr-TR"/>
        </a:p>
      </dgm:t>
    </dgm:pt>
    <dgm:pt modelId="{C2F0E5DD-7112-4C85-9D7F-2A77A4A15054}" type="sibTrans" cxnId="{353ADAE8-BF4C-41E4-8DA0-CFFAF8F6810A}">
      <dgm:prSet/>
      <dgm:spPr/>
      <dgm:t>
        <a:bodyPr/>
        <a:lstStyle/>
        <a:p>
          <a:endParaRPr lang="tr-TR"/>
        </a:p>
      </dgm:t>
    </dgm:pt>
    <dgm:pt modelId="{A337FC8D-943E-45C4-A164-EE03388B746E}" type="pres">
      <dgm:prSet presAssocID="{66988889-5DCE-40C9-BD71-AC01BF80F79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882BF073-0C86-4564-890A-BF2E76AA20C6}" type="pres">
      <dgm:prSet presAssocID="{655815D1-91CB-431D-9521-5A342E572EFD}" presName="root" presStyleCnt="0"/>
      <dgm:spPr/>
      <dgm:t>
        <a:bodyPr/>
        <a:lstStyle/>
        <a:p>
          <a:endParaRPr lang="tr-TR"/>
        </a:p>
      </dgm:t>
    </dgm:pt>
    <dgm:pt modelId="{34144F89-ED86-429A-8FD7-86D1006F9879}" type="pres">
      <dgm:prSet presAssocID="{655815D1-91CB-431D-9521-5A342E572EFD}" presName="rootComposite" presStyleCnt="0"/>
      <dgm:spPr/>
      <dgm:t>
        <a:bodyPr/>
        <a:lstStyle/>
        <a:p>
          <a:endParaRPr lang="tr-TR"/>
        </a:p>
      </dgm:t>
    </dgm:pt>
    <dgm:pt modelId="{B10071B7-1BB1-4FC7-92EF-0ED466A44176}" type="pres">
      <dgm:prSet presAssocID="{655815D1-91CB-431D-9521-5A342E572EFD}" presName="rootText" presStyleLbl="node1" presStyleIdx="0" presStyleCnt="2"/>
      <dgm:spPr/>
      <dgm:t>
        <a:bodyPr/>
        <a:lstStyle/>
        <a:p>
          <a:endParaRPr lang="tr-TR"/>
        </a:p>
      </dgm:t>
    </dgm:pt>
    <dgm:pt modelId="{90FBC27F-CD83-41F3-AFD3-D174176571CD}" type="pres">
      <dgm:prSet presAssocID="{655815D1-91CB-431D-9521-5A342E572EFD}" presName="rootConnector" presStyleLbl="node1" presStyleIdx="0" presStyleCnt="2"/>
      <dgm:spPr/>
      <dgm:t>
        <a:bodyPr/>
        <a:lstStyle/>
        <a:p>
          <a:endParaRPr lang="tr-TR"/>
        </a:p>
      </dgm:t>
    </dgm:pt>
    <dgm:pt modelId="{1E1A1752-A089-43E2-A2F7-9BD1E648ADF6}" type="pres">
      <dgm:prSet presAssocID="{655815D1-91CB-431D-9521-5A342E572EFD}" presName="childShape" presStyleCnt="0"/>
      <dgm:spPr/>
      <dgm:t>
        <a:bodyPr/>
        <a:lstStyle/>
        <a:p>
          <a:endParaRPr lang="tr-TR"/>
        </a:p>
      </dgm:t>
    </dgm:pt>
    <dgm:pt modelId="{3CD37F8B-A0DE-4478-90BF-6B2C1BD7C018}" type="pres">
      <dgm:prSet presAssocID="{A3CAD146-B374-4FA2-B966-080E08F1A5D6}" presName="Name13" presStyleLbl="parChTrans1D2" presStyleIdx="0" presStyleCnt="5"/>
      <dgm:spPr/>
      <dgm:t>
        <a:bodyPr/>
        <a:lstStyle/>
        <a:p>
          <a:endParaRPr lang="tr-TR"/>
        </a:p>
      </dgm:t>
    </dgm:pt>
    <dgm:pt modelId="{CAC09931-AFE7-45A1-A73E-25C482696357}" type="pres">
      <dgm:prSet presAssocID="{3706BC72-A72A-49E9-A04A-E8D50AF22732}" presName="childText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7BB2A2F-6884-4196-AED0-9A77D8DA12FE}" type="pres">
      <dgm:prSet presAssocID="{DA9B0D92-19B5-46A6-86A3-5738F59426CC}" presName="Name13" presStyleLbl="parChTrans1D2" presStyleIdx="1" presStyleCnt="5"/>
      <dgm:spPr/>
      <dgm:t>
        <a:bodyPr/>
        <a:lstStyle/>
        <a:p>
          <a:endParaRPr lang="tr-TR"/>
        </a:p>
      </dgm:t>
    </dgm:pt>
    <dgm:pt modelId="{FE9FB5BE-6E35-40F2-9A0E-935E78366568}" type="pres">
      <dgm:prSet presAssocID="{133DE3A0-C10B-460A-9324-025985D88A3F}" presName="childText" presStyleLbl="bgAcc1" presStyleIdx="1" presStyleCnt="5" custLinFactNeighborX="-1881" custLinFactNeighborY="14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62315D8-0D84-4EBE-A466-E3E4FA3236D8}" type="pres">
      <dgm:prSet presAssocID="{84BE6D7C-D17F-4889-A00F-B79450765455}" presName="Name13" presStyleLbl="parChTrans1D2" presStyleIdx="2" presStyleCnt="5"/>
      <dgm:spPr/>
      <dgm:t>
        <a:bodyPr/>
        <a:lstStyle/>
        <a:p>
          <a:endParaRPr lang="tr-TR"/>
        </a:p>
      </dgm:t>
    </dgm:pt>
    <dgm:pt modelId="{80A8C3D6-B718-4BB3-AF05-1124F231D812}" type="pres">
      <dgm:prSet presAssocID="{749B4F7B-6011-4B61-838E-94F12E206890}" presName="childText" presStyleLbl="bgAcc1" presStyleIdx="2" presStyleCnt="5" custLinFactNeighborX="-1881" custLinFactNeighborY="14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3BAABCB-1403-4575-A5EC-78769B2867BD}" type="pres">
      <dgm:prSet presAssocID="{5578E1FC-0A98-4DCB-AF79-E058799F0F94}" presName="root" presStyleCnt="0"/>
      <dgm:spPr/>
      <dgm:t>
        <a:bodyPr/>
        <a:lstStyle/>
        <a:p>
          <a:endParaRPr lang="tr-TR"/>
        </a:p>
      </dgm:t>
    </dgm:pt>
    <dgm:pt modelId="{813329E6-E73B-48A6-9BC2-4D4F0FAF8F13}" type="pres">
      <dgm:prSet presAssocID="{5578E1FC-0A98-4DCB-AF79-E058799F0F94}" presName="rootComposite" presStyleCnt="0"/>
      <dgm:spPr/>
      <dgm:t>
        <a:bodyPr/>
        <a:lstStyle/>
        <a:p>
          <a:endParaRPr lang="tr-TR"/>
        </a:p>
      </dgm:t>
    </dgm:pt>
    <dgm:pt modelId="{767C9979-9547-4FFC-B863-9AD202A46EE2}" type="pres">
      <dgm:prSet presAssocID="{5578E1FC-0A98-4DCB-AF79-E058799F0F94}" presName="rootText" presStyleLbl="node1" presStyleIdx="1" presStyleCnt="2"/>
      <dgm:spPr/>
      <dgm:t>
        <a:bodyPr/>
        <a:lstStyle/>
        <a:p>
          <a:endParaRPr lang="tr-TR"/>
        </a:p>
      </dgm:t>
    </dgm:pt>
    <dgm:pt modelId="{640E4EFA-C9CC-45BF-B692-D80C833B9659}" type="pres">
      <dgm:prSet presAssocID="{5578E1FC-0A98-4DCB-AF79-E058799F0F94}" presName="rootConnector" presStyleLbl="node1" presStyleIdx="1" presStyleCnt="2"/>
      <dgm:spPr/>
      <dgm:t>
        <a:bodyPr/>
        <a:lstStyle/>
        <a:p>
          <a:endParaRPr lang="tr-TR"/>
        </a:p>
      </dgm:t>
    </dgm:pt>
    <dgm:pt modelId="{6AADC9C8-0E6F-477C-9BAA-978C2ED16906}" type="pres">
      <dgm:prSet presAssocID="{5578E1FC-0A98-4DCB-AF79-E058799F0F94}" presName="childShape" presStyleCnt="0"/>
      <dgm:spPr/>
      <dgm:t>
        <a:bodyPr/>
        <a:lstStyle/>
        <a:p>
          <a:endParaRPr lang="tr-TR"/>
        </a:p>
      </dgm:t>
    </dgm:pt>
    <dgm:pt modelId="{23578339-B5DD-4206-8694-B80E1188B5B4}" type="pres">
      <dgm:prSet presAssocID="{FCA2C801-42FA-4D08-AB39-81C9183B5BF4}" presName="Name13" presStyleLbl="parChTrans1D2" presStyleIdx="3" presStyleCnt="5"/>
      <dgm:spPr/>
      <dgm:t>
        <a:bodyPr/>
        <a:lstStyle/>
        <a:p>
          <a:endParaRPr lang="tr-TR"/>
        </a:p>
      </dgm:t>
    </dgm:pt>
    <dgm:pt modelId="{FAE388C3-E6AB-47F1-9A83-DF8009093995}" type="pres">
      <dgm:prSet presAssocID="{0DFFB095-905E-45FD-B2ED-332BB6A08FA5}" presName="childText" presStyleLbl="bgAcc1" presStyleIdx="3" presStyleCnt="5" custLinFactNeighborX="142" custLinFactNeighborY="-202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D6A4711-A7C1-4326-94B0-EBD7B3468A25}" type="pres">
      <dgm:prSet presAssocID="{1BE27B93-2919-47DB-8DAA-66AE002D9EFA}" presName="Name13" presStyleLbl="parChTrans1D2" presStyleIdx="4" presStyleCnt="5"/>
      <dgm:spPr/>
      <dgm:t>
        <a:bodyPr/>
        <a:lstStyle/>
        <a:p>
          <a:endParaRPr lang="tr-TR"/>
        </a:p>
      </dgm:t>
    </dgm:pt>
    <dgm:pt modelId="{889453D9-03F0-45AF-B5A0-9B8B89BBFA1E}" type="pres">
      <dgm:prSet presAssocID="{DD9F9EE1-ABEA-469C-BA6F-CB20A5B0C748}" presName="childText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F296AC4-F4B6-4F1B-BCE1-4C5F0494AEE2}" srcId="{5578E1FC-0A98-4DCB-AF79-E058799F0F94}" destId="{0DFFB095-905E-45FD-B2ED-332BB6A08FA5}" srcOrd="0" destOrd="0" parTransId="{FCA2C801-42FA-4D08-AB39-81C9183B5BF4}" sibTransId="{2FFE2BDC-7C9A-4851-96DE-12CCE790E601}"/>
    <dgm:cxn modelId="{CB71E271-7D83-4982-A109-0F2044B5EF96}" type="presOf" srcId="{655815D1-91CB-431D-9521-5A342E572EFD}" destId="{B10071B7-1BB1-4FC7-92EF-0ED466A44176}" srcOrd="0" destOrd="0" presId="urn:microsoft.com/office/officeart/2005/8/layout/hierarchy3"/>
    <dgm:cxn modelId="{9AE8E0AB-C8C2-44D0-BAC1-3416FED56519}" type="presOf" srcId="{0DFFB095-905E-45FD-B2ED-332BB6A08FA5}" destId="{FAE388C3-E6AB-47F1-9A83-DF8009093995}" srcOrd="0" destOrd="0" presId="urn:microsoft.com/office/officeart/2005/8/layout/hierarchy3"/>
    <dgm:cxn modelId="{DA20BDDE-1291-4B1C-9091-87DA46C37F61}" type="presOf" srcId="{1BE27B93-2919-47DB-8DAA-66AE002D9EFA}" destId="{7D6A4711-A7C1-4326-94B0-EBD7B3468A25}" srcOrd="0" destOrd="0" presId="urn:microsoft.com/office/officeart/2005/8/layout/hierarchy3"/>
    <dgm:cxn modelId="{FDE8FA57-EA66-4066-907D-DCF2B369941A}" srcId="{655815D1-91CB-431D-9521-5A342E572EFD}" destId="{133DE3A0-C10B-460A-9324-025985D88A3F}" srcOrd="1" destOrd="0" parTransId="{DA9B0D92-19B5-46A6-86A3-5738F59426CC}" sibTransId="{EC910BA1-F9D3-48EA-AE4B-DCAA327A2554}"/>
    <dgm:cxn modelId="{3AC631E3-91E6-4329-9106-015DC16DACD6}" type="presOf" srcId="{84BE6D7C-D17F-4889-A00F-B79450765455}" destId="{C62315D8-0D84-4EBE-A466-E3E4FA3236D8}" srcOrd="0" destOrd="0" presId="urn:microsoft.com/office/officeart/2005/8/layout/hierarchy3"/>
    <dgm:cxn modelId="{E89DF41F-01D4-4E94-A817-CF061B8B82B8}" type="presOf" srcId="{5578E1FC-0A98-4DCB-AF79-E058799F0F94}" destId="{767C9979-9547-4FFC-B863-9AD202A46EE2}" srcOrd="0" destOrd="0" presId="urn:microsoft.com/office/officeart/2005/8/layout/hierarchy3"/>
    <dgm:cxn modelId="{34C94CAF-3D60-47DC-B4A4-A8F05ADFCF79}" type="presOf" srcId="{3706BC72-A72A-49E9-A04A-E8D50AF22732}" destId="{CAC09931-AFE7-45A1-A73E-25C482696357}" srcOrd="0" destOrd="0" presId="urn:microsoft.com/office/officeart/2005/8/layout/hierarchy3"/>
    <dgm:cxn modelId="{048FC017-E8E3-49F1-9DF9-10598F7915E5}" type="presOf" srcId="{5578E1FC-0A98-4DCB-AF79-E058799F0F94}" destId="{640E4EFA-C9CC-45BF-B692-D80C833B9659}" srcOrd="1" destOrd="0" presId="urn:microsoft.com/office/officeart/2005/8/layout/hierarchy3"/>
    <dgm:cxn modelId="{859FE183-1DB5-4F1E-9DD1-31F5C6ACF383}" srcId="{5578E1FC-0A98-4DCB-AF79-E058799F0F94}" destId="{DD9F9EE1-ABEA-469C-BA6F-CB20A5B0C748}" srcOrd="1" destOrd="0" parTransId="{1BE27B93-2919-47DB-8DAA-66AE002D9EFA}" sibTransId="{97F334C8-7A4A-4E68-BA13-6B6379A7F7FB}"/>
    <dgm:cxn modelId="{BF932238-AF2F-46FF-9C46-DD323B2F5D49}" type="presOf" srcId="{DD9F9EE1-ABEA-469C-BA6F-CB20A5B0C748}" destId="{889453D9-03F0-45AF-B5A0-9B8B89BBFA1E}" srcOrd="0" destOrd="0" presId="urn:microsoft.com/office/officeart/2005/8/layout/hierarchy3"/>
    <dgm:cxn modelId="{353ADAE8-BF4C-41E4-8DA0-CFFAF8F6810A}" srcId="{655815D1-91CB-431D-9521-5A342E572EFD}" destId="{749B4F7B-6011-4B61-838E-94F12E206890}" srcOrd="2" destOrd="0" parTransId="{84BE6D7C-D17F-4889-A00F-B79450765455}" sibTransId="{C2F0E5DD-7112-4C85-9D7F-2A77A4A15054}"/>
    <dgm:cxn modelId="{8AE77396-A96E-4FCB-97B0-D69E76560FE0}" type="presOf" srcId="{133DE3A0-C10B-460A-9324-025985D88A3F}" destId="{FE9FB5BE-6E35-40F2-9A0E-935E78366568}" srcOrd="0" destOrd="0" presId="urn:microsoft.com/office/officeart/2005/8/layout/hierarchy3"/>
    <dgm:cxn modelId="{C445286F-BE94-47F5-83DC-55127CD65163}" type="presOf" srcId="{FCA2C801-42FA-4D08-AB39-81C9183B5BF4}" destId="{23578339-B5DD-4206-8694-B80E1188B5B4}" srcOrd="0" destOrd="0" presId="urn:microsoft.com/office/officeart/2005/8/layout/hierarchy3"/>
    <dgm:cxn modelId="{43EDF114-5DE6-4C17-A2BE-0599684BE6E2}" type="presOf" srcId="{DA9B0D92-19B5-46A6-86A3-5738F59426CC}" destId="{D7BB2A2F-6884-4196-AED0-9A77D8DA12FE}" srcOrd="0" destOrd="0" presId="urn:microsoft.com/office/officeart/2005/8/layout/hierarchy3"/>
    <dgm:cxn modelId="{FD76C4EF-E920-4CDC-A116-3E3D182C5514}" type="presOf" srcId="{66988889-5DCE-40C9-BD71-AC01BF80F79C}" destId="{A337FC8D-943E-45C4-A164-EE03388B746E}" srcOrd="0" destOrd="0" presId="urn:microsoft.com/office/officeart/2005/8/layout/hierarchy3"/>
    <dgm:cxn modelId="{9030BC3B-9825-4526-85B9-FB9B2E4FCDD2}" type="presOf" srcId="{749B4F7B-6011-4B61-838E-94F12E206890}" destId="{80A8C3D6-B718-4BB3-AF05-1124F231D812}" srcOrd="0" destOrd="0" presId="urn:microsoft.com/office/officeart/2005/8/layout/hierarchy3"/>
    <dgm:cxn modelId="{96725537-D1D2-4D85-A1DA-84707022124B}" type="presOf" srcId="{A3CAD146-B374-4FA2-B966-080E08F1A5D6}" destId="{3CD37F8B-A0DE-4478-90BF-6B2C1BD7C018}" srcOrd="0" destOrd="0" presId="urn:microsoft.com/office/officeart/2005/8/layout/hierarchy3"/>
    <dgm:cxn modelId="{9D38DB29-0788-4557-87E0-AED9E4F6B2DC}" srcId="{655815D1-91CB-431D-9521-5A342E572EFD}" destId="{3706BC72-A72A-49E9-A04A-E8D50AF22732}" srcOrd="0" destOrd="0" parTransId="{A3CAD146-B374-4FA2-B966-080E08F1A5D6}" sibTransId="{8193A5F0-1446-430B-9139-6FCD1D96866E}"/>
    <dgm:cxn modelId="{FA0DDE08-46AE-48A1-A2C4-393A330E3DB1}" type="presOf" srcId="{655815D1-91CB-431D-9521-5A342E572EFD}" destId="{90FBC27F-CD83-41F3-AFD3-D174176571CD}" srcOrd="1" destOrd="0" presId="urn:microsoft.com/office/officeart/2005/8/layout/hierarchy3"/>
    <dgm:cxn modelId="{83797CA2-78DE-42BD-BAAB-2364E644FB01}" srcId="{66988889-5DCE-40C9-BD71-AC01BF80F79C}" destId="{655815D1-91CB-431D-9521-5A342E572EFD}" srcOrd="0" destOrd="0" parTransId="{BBEFEBF6-C7B8-4314-8E5C-31C3EE78FB8C}" sibTransId="{D4D1FC9D-7906-4285-A4C3-6A7150A78458}"/>
    <dgm:cxn modelId="{82B4DBBC-5BB6-4193-95B4-E5BBF6BD02C4}" srcId="{66988889-5DCE-40C9-BD71-AC01BF80F79C}" destId="{5578E1FC-0A98-4DCB-AF79-E058799F0F94}" srcOrd="1" destOrd="0" parTransId="{EDBA6F96-595F-4EEB-9250-422208A6B648}" sibTransId="{AFE2D35B-FEFE-410F-899F-8E3565DC4461}"/>
    <dgm:cxn modelId="{1FC9EE9B-2608-4587-94D9-D70973B94DE9}" type="presParOf" srcId="{A337FC8D-943E-45C4-A164-EE03388B746E}" destId="{882BF073-0C86-4564-890A-BF2E76AA20C6}" srcOrd="0" destOrd="0" presId="urn:microsoft.com/office/officeart/2005/8/layout/hierarchy3"/>
    <dgm:cxn modelId="{8E76AD62-1226-4617-A712-ABAB486C5B9F}" type="presParOf" srcId="{882BF073-0C86-4564-890A-BF2E76AA20C6}" destId="{34144F89-ED86-429A-8FD7-86D1006F9879}" srcOrd="0" destOrd="0" presId="urn:microsoft.com/office/officeart/2005/8/layout/hierarchy3"/>
    <dgm:cxn modelId="{4E781FA1-8F28-49BC-A38C-B5CBF1980912}" type="presParOf" srcId="{34144F89-ED86-429A-8FD7-86D1006F9879}" destId="{B10071B7-1BB1-4FC7-92EF-0ED466A44176}" srcOrd="0" destOrd="0" presId="urn:microsoft.com/office/officeart/2005/8/layout/hierarchy3"/>
    <dgm:cxn modelId="{1F85BA23-D47B-4954-9CD4-1B19BCC49A74}" type="presParOf" srcId="{34144F89-ED86-429A-8FD7-86D1006F9879}" destId="{90FBC27F-CD83-41F3-AFD3-D174176571CD}" srcOrd="1" destOrd="0" presId="urn:microsoft.com/office/officeart/2005/8/layout/hierarchy3"/>
    <dgm:cxn modelId="{C54F2E69-2056-4EE9-B2D5-E59A12600A7F}" type="presParOf" srcId="{882BF073-0C86-4564-890A-BF2E76AA20C6}" destId="{1E1A1752-A089-43E2-A2F7-9BD1E648ADF6}" srcOrd="1" destOrd="0" presId="urn:microsoft.com/office/officeart/2005/8/layout/hierarchy3"/>
    <dgm:cxn modelId="{52C100F7-8F71-42E2-92E7-751825B37FEC}" type="presParOf" srcId="{1E1A1752-A089-43E2-A2F7-9BD1E648ADF6}" destId="{3CD37F8B-A0DE-4478-90BF-6B2C1BD7C018}" srcOrd="0" destOrd="0" presId="urn:microsoft.com/office/officeart/2005/8/layout/hierarchy3"/>
    <dgm:cxn modelId="{833AE956-1E16-42FF-A17F-E35535099AAC}" type="presParOf" srcId="{1E1A1752-A089-43E2-A2F7-9BD1E648ADF6}" destId="{CAC09931-AFE7-45A1-A73E-25C482696357}" srcOrd="1" destOrd="0" presId="urn:microsoft.com/office/officeart/2005/8/layout/hierarchy3"/>
    <dgm:cxn modelId="{98A3948F-9086-4935-A417-8C1FD114B949}" type="presParOf" srcId="{1E1A1752-A089-43E2-A2F7-9BD1E648ADF6}" destId="{D7BB2A2F-6884-4196-AED0-9A77D8DA12FE}" srcOrd="2" destOrd="0" presId="urn:microsoft.com/office/officeart/2005/8/layout/hierarchy3"/>
    <dgm:cxn modelId="{BAE60E2D-5B4D-4049-BF02-8BE26A465783}" type="presParOf" srcId="{1E1A1752-A089-43E2-A2F7-9BD1E648ADF6}" destId="{FE9FB5BE-6E35-40F2-9A0E-935E78366568}" srcOrd="3" destOrd="0" presId="urn:microsoft.com/office/officeart/2005/8/layout/hierarchy3"/>
    <dgm:cxn modelId="{3591D63A-10F0-485D-BB19-506AD6B9B9F7}" type="presParOf" srcId="{1E1A1752-A089-43E2-A2F7-9BD1E648ADF6}" destId="{C62315D8-0D84-4EBE-A466-E3E4FA3236D8}" srcOrd="4" destOrd="0" presId="urn:microsoft.com/office/officeart/2005/8/layout/hierarchy3"/>
    <dgm:cxn modelId="{E938D4F0-3F97-4F40-8270-651AC51944F7}" type="presParOf" srcId="{1E1A1752-A089-43E2-A2F7-9BD1E648ADF6}" destId="{80A8C3D6-B718-4BB3-AF05-1124F231D812}" srcOrd="5" destOrd="0" presId="urn:microsoft.com/office/officeart/2005/8/layout/hierarchy3"/>
    <dgm:cxn modelId="{16220674-A9B1-4B2A-9599-969DF7FC846F}" type="presParOf" srcId="{A337FC8D-943E-45C4-A164-EE03388B746E}" destId="{43BAABCB-1403-4575-A5EC-78769B2867BD}" srcOrd="1" destOrd="0" presId="urn:microsoft.com/office/officeart/2005/8/layout/hierarchy3"/>
    <dgm:cxn modelId="{C2B257FF-9C85-435D-85B1-52E82CDBB911}" type="presParOf" srcId="{43BAABCB-1403-4575-A5EC-78769B2867BD}" destId="{813329E6-E73B-48A6-9BC2-4D4F0FAF8F13}" srcOrd="0" destOrd="0" presId="urn:microsoft.com/office/officeart/2005/8/layout/hierarchy3"/>
    <dgm:cxn modelId="{B66C544C-7EAD-409D-BCF4-A48D539DD56A}" type="presParOf" srcId="{813329E6-E73B-48A6-9BC2-4D4F0FAF8F13}" destId="{767C9979-9547-4FFC-B863-9AD202A46EE2}" srcOrd="0" destOrd="0" presId="urn:microsoft.com/office/officeart/2005/8/layout/hierarchy3"/>
    <dgm:cxn modelId="{0E4F5257-31B2-4E49-B9DA-A36EDB80120B}" type="presParOf" srcId="{813329E6-E73B-48A6-9BC2-4D4F0FAF8F13}" destId="{640E4EFA-C9CC-45BF-B692-D80C833B9659}" srcOrd="1" destOrd="0" presId="urn:microsoft.com/office/officeart/2005/8/layout/hierarchy3"/>
    <dgm:cxn modelId="{8821525C-25E1-456A-868B-C9E318D44BFF}" type="presParOf" srcId="{43BAABCB-1403-4575-A5EC-78769B2867BD}" destId="{6AADC9C8-0E6F-477C-9BAA-978C2ED16906}" srcOrd="1" destOrd="0" presId="urn:microsoft.com/office/officeart/2005/8/layout/hierarchy3"/>
    <dgm:cxn modelId="{9B240DA4-D523-4B7F-AF5B-AEA2BDCE7D19}" type="presParOf" srcId="{6AADC9C8-0E6F-477C-9BAA-978C2ED16906}" destId="{23578339-B5DD-4206-8694-B80E1188B5B4}" srcOrd="0" destOrd="0" presId="urn:microsoft.com/office/officeart/2005/8/layout/hierarchy3"/>
    <dgm:cxn modelId="{92AD28CC-88F6-40C3-98A6-6CB49F54D148}" type="presParOf" srcId="{6AADC9C8-0E6F-477C-9BAA-978C2ED16906}" destId="{FAE388C3-E6AB-47F1-9A83-DF8009093995}" srcOrd="1" destOrd="0" presId="urn:microsoft.com/office/officeart/2005/8/layout/hierarchy3"/>
    <dgm:cxn modelId="{EEA2955B-F1CB-4A5F-A07A-F2436E2DC08E}" type="presParOf" srcId="{6AADC9C8-0E6F-477C-9BAA-978C2ED16906}" destId="{7D6A4711-A7C1-4326-94B0-EBD7B3468A25}" srcOrd="2" destOrd="0" presId="urn:microsoft.com/office/officeart/2005/8/layout/hierarchy3"/>
    <dgm:cxn modelId="{A4C4B2F2-68DA-4C1C-ABE1-DB53B589ACB3}" type="presParOf" srcId="{6AADC9C8-0E6F-477C-9BAA-978C2ED16906}" destId="{889453D9-03F0-45AF-B5A0-9B8B89BBFA1E}" srcOrd="3" destOrd="0" presId="urn:microsoft.com/office/officeart/2005/8/layout/hierarchy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350CF81-7AE5-4E8C-9809-264E701FC137}" type="doc">
      <dgm:prSet loTypeId="urn:microsoft.com/office/officeart/2005/8/layout/vList2" loCatId="list" qsTypeId="urn:microsoft.com/office/officeart/2005/8/quickstyle/3d2#4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B1B45F9F-63E2-4E5C-B3EF-286A2391C7FE}">
      <dgm:prSet phldrT="[Metin]" custT="1"/>
      <dgm:spPr/>
      <dgm:t>
        <a:bodyPr/>
        <a:lstStyle/>
        <a:p>
          <a:r>
            <a:rPr lang="tr-TR" sz="1600" dirty="0" smtClean="0"/>
            <a:t>Kalsiyum karbonat</a:t>
          </a:r>
          <a:endParaRPr lang="tr-TR" sz="1600" dirty="0"/>
        </a:p>
      </dgm:t>
    </dgm:pt>
    <dgm:pt modelId="{706FAE66-21DE-44DE-A401-83D5AC4C0284}" type="parTrans" cxnId="{526B0D4E-F686-4EBC-AF41-BCFF1D545E63}">
      <dgm:prSet/>
      <dgm:spPr/>
      <dgm:t>
        <a:bodyPr/>
        <a:lstStyle/>
        <a:p>
          <a:endParaRPr lang="tr-TR" sz="1600"/>
        </a:p>
      </dgm:t>
    </dgm:pt>
    <dgm:pt modelId="{2D10BFD1-693A-4EFE-AE7F-2BE72837D8AC}" type="sibTrans" cxnId="{526B0D4E-F686-4EBC-AF41-BCFF1D545E63}">
      <dgm:prSet/>
      <dgm:spPr/>
      <dgm:t>
        <a:bodyPr/>
        <a:lstStyle/>
        <a:p>
          <a:endParaRPr lang="tr-TR" sz="1600"/>
        </a:p>
      </dgm:t>
    </dgm:pt>
    <dgm:pt modelId="{7CBC5CE2-28F4-4FCC-AC56-1AE27DAF9DBF}">
      <dgm:prSet phldrT="[Metin]" custT="1"/>
      <dgm:spPr>
        <a:solidFill>
          <a:schemeClr val="accent3">
            <a:lumMod val="20000"/>
            <a:lumOff val="80000"/>
          </a:schemeClr>
        </a:solidFill>
        <a:ln>
          <a:solidFill>
            <a:srgbClr val="7030A0"/>
          </a:solidFill>
        </a:ln>
      </dgm:spPr>
      <dgm:t>
        <a:bodyPr/>
        <a:lstStyle/>
        <a:p>
          <a:r>
            <a:rPr lang="tr-TR" sz="1500" dirty="0" smtClean="0"/>
            <a:t>P bağlamak için </a:t>
          </a:r>
          <a:r>
            <a:rPr lang="tr-TR" sz="1500" b="1" dirty="0" smtClean="0">
              <a:solidFill>
                <a:srgbClr val="FF0000"/>
              </a:solidFill>
            </a:rPr>
            <a:t>hafif asidik bir </a:t>
          </a:r>
          <a:r>
            <a:rPr lang="tr-TR" sz="1500" b="1" dirty="0" err="1" smtClean="0">
              <a:solidFill>
                <a:srgbClr val="FF0000"/>
              </a:solidFill>
            </a:rPr>
            <a:t>pH'ya</a:t>
          </a:r>
          <a:r>
            <a:rPr lang="tr-TR" sz="1500" b="1" dirty="0" smtClean="0">
              <a:solidFill>
                <a:srgbClr val="FF0000"/>
              </a:solidFill>
            </a:rPr>
            <a:t> </a:t>
          </a:r>
          <a:r>
            <a:rPr lang="tr-TR" sz="1500" dirty="0" smtClean="0"/>
            <a:t>ve düzenli mide </a:t>
          </a:r>
          <a:r>
            <a:rPr lang="tr-TR" sz="1500" dirty="0" err="1" smtClean="0"/>
            <a:t>asid</a:t>
          </a:r>
          <a:r>
            <a:rPr lang="tr-TR" sz="1500" dirty="0" smtClean="0"/>
            <a:t> salgısına ihtiyaç duyar.</a:t>
          </a:r>
          <a:endParaRPr lang="tr-TR" sz="1600" dirty="0"/>
        </a:p>
      </dgm:t>
    </dgm:pt>
    <dgm:pt modelId="{49BDA947-ACE3-4200-8B53-A1D934DD2617}" type="parTrans" cxnId="{F18E9D38-9BCC-47EC-9077-821E976AC7DF}">
      <dgm:prSet/>
      <dgm:spPr/>
      <dgm:t>
        <a:bodyPr/>
        <a:lstStyle/>
        <a:p>
          <a:endParaRPr lang="tr-TR" sz="1600"/>
        </a:p>
      </dgm:t>
    </dgm:pt>
    <dgm:pt modelId="{22C2DD20-D7A3-4CE0-A6E7-18F7CACED093}" type="sibTrans" cxnId="{F18E9D38-9BCC-47EC-9077-821E976AC7DF}">
      <dgm:prSet/>
      <dgm:spPr/>
      <dgm:t>
        <a:bodyPr/>
        <a:lstStyle/>
        <a:p>
          <a:endParaRPr lang="tr-TR" sz="1600"/>
        </a:p>
      </dgm:t>
    </dgm:pt>
    <dgm:pt modelId="{B17C578A-E03C-44BB-AC18-4767A4900F5F}">
      <dgm:prSet phldrT="[Metin]" custT="1"/>
      <dgm:spPr/>
      <dgm:t>
        <a:bodyPr/>
        <a:lstStyle/>
        <a:p>
          <a:r>
            <a:rPr lang="tr-TR" sz="1600" dirty="0" smtClean="0"/>
            <a:t>Kalsiyum asetat</a:t>
          </a:r>
          <a:endParaRPr lang="tr-TR" sz="1600" dirty="0"/>
        </a:p>
      </dgm:t>
    </dgm:pt>
    <dgm:pt modelId="{6E5A2828-9E12-48C9-8ED3-02083C369D73}" type="parTrans" cxnId="{AD615DF4-625B-4526-B49E-454AF45C41B9}">
      <dgm:prSet/>
      <dgm:spPr/>
      <dgm:t>
        <a:bodyPr/>
        <a:lstStyle/>
        <a:p>
          <a:endParaRPr lang="tr-TR" sz="1600"/>
        </a:p>
      </dgm:t>
    </dgm:pt>
    <dgm:pt modelId="{996896D0-1C7A-469B-A607-04E7E9A20801}" type="sibTrans" cxnId="{AD615DF4-625B-4526-B49E-454AF45C41B9}">
      <dgm:prSet/>
      <dgm:spPr/>
      <dgm:t>
        <a:bodyPr/>
        <a:lstStyle/>
        <a:p>
          <a:endParaRPr lang="tr-TR" sz="1600"/>
        </a:p>
      </dgm:t>
    </dgm:pt>
    <dgm:pt modelId="{ECADF8FB-0C6E-48BE-9C6E-C4F9ABA04622}">
      <dgm:prSet phldrT="[Metin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tr-TR" sz="1500" dirty="0" err="1" smtClean="0"/>
            <a:t>pH</a:t>
          </a:r>
          <a:r>
            <a:rPr lang="tr-TR" sz="1500" dirty="0" smtClean="0"/>
            <a:t> 6-8 arasında, </a:t>
          </a:r>
          <a:r>
            <a:rPr lang="tr-TR" sz="1500" b="1" dirty="0" err="1" smtClean="0">
              <a:solidFill>
                <a:srgbClr val="FF0000"/>
              </a:solidFill>
            </a:rPr>
            <a:t>hipoasidite</a:t>
          </a:r>
          <a:r>
            <a:rPr lang="tr-TR" sz="1500" dirty="0" smtClean="0"/>
            <a:t> varlığında daha etkin</a:t>
          </a:r>
          <a:endParaRPr lang="tr-TR" sz="1500" dirty="0"/>
        </a:p>
      </dgm:t>
    </dgm:pt>
    <dgm:pt modelId="{510B9192-AEBC-4C5B-A7D5-9B6CE7CE84DC}" type="parTrans" cxnId="{CB4E46AF-93B7-497C-A22B-003B78254D1C}">
      <dgm:prSet/>
      <dgm:spPr/>
      <dgm:t>
        <a:bodyPr/>
        <a:lstStyle/>
        <a:p>
          <a:endParaRPr lang="tr-TR" sz="1600"/>
        </a:p>
      </dgm:t>
    </dgm:pt>
    <dgm:pt modelId="{C8408D0C-7CD8-415D-9A72-296EDDD115DC}" type="sibTrans" cxnId="{CB4E46AF-93B7-497C-A22B-003B78254D1C}">
      <dgm:prSet/>
      <dgm:spPr/>
      <dgm:t>
        <a:bodyPr/>
        <a:lstStyle/>
        <a:p>
          <a:endParaRPr lang="tr-TR" sz="1600"/>
        </a:p>
      </dgm:t>
    </dgm:pt>
    <dgm:pt modelId="{71169FCE-6275-4D98-B78F-CCA223FEFE1A}">
      <dgm:prSet phldrT="[Metin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tr-TR" sz="1500" dirty="0" smtClean="0"/>
            <a:t>Metalik </a:t>
          </a:r>
          <a:r>
            <a:rPr lang="tr-TR" sz="1500" dirty="0" err="1" smtClean="0"/>
            <a:t>tad</a:t>
          </a:r>
          <a:r>
            <a:rPr lang="tr-TR" sz="1500" dirty="0" smtClean="0"/>
            <a:t> bırakır</a:t>
          </a:r>
          <a:endParaRPr lang="tr-TR" sz="1500" dirty="0"/>
        </a:p>
      </dgm:t>
    </dgm:pt>
    <dgm:pt modelId="{C4AF672C-FE5E-41F5-A4CE-7779B512CFB7}" type="sibTrans" cxnId="{EB9E2B3F-E877-4C4C-9EDA-EBD100F0CA63}">
      <dgm:prSet/>
      <dgm:spPr/>
      <dgm:t>
        <a:bodyPr/>
        <a:lstStyle/>
        <a:p>
          <a:endParaRPr lang="tr-TR"/>
        </a:p>
      </dgm:t>
    </dgm:pt>
    <dgm:pt modelId="{31E93361-1446-4269-A974-9823D15C82F9}" type="parTrans" cxnId="{EB9E2B3F-E877-4C4C-9EDA-EBD100F0CA63}">
      <dgm:prSet/>
      <dgm:spPr/>
      <dgm:t>
        <a:bodyPr/>
        <a:lstStyle/>
        <a:p>
          <a:endParaRPr lang="tr-TR"/>
        </a:p>
      </dgm:t>
    </dgm:pt>
    <dgm:pt modelId="{C1113225-8670-46D9-846B-2261D12D55AE}">
      <dgm:prSet phldrT="[Metin]" custT="1"/>
      <dgm:spPr>
        <a:solidFill>
          <a:schemeClr val="accent3">
            <a:lumMod val="20000"/>
            <a:lumOff val="80000"/>
          </a:schemeClr>
        </a:solidFill>
        <a:ln>
          <a:solidFill>
            <a:srgbClr val="7030A0"/>
          </a:solidFill>
        </a:ln>
      </dgm:spPr>
      <dgm:t>
        <a:bodyPr/>
        <a:lstStyle/>
        <a:p>
          <a:r>
            <a:rPr lang="tr-TR" sz="1500" dirty="0" smtClean="0"/>
            <a:t>Yemekle birlikte alındığı zaman fosforun % 31'i, kalsiyumun %21'i emilir.</a:t>
          </a:r>
          <a:endParaRPr lang="tr-TR" sz="1600" dirty="0"/>
        </a:p>
      </dgm:t>
    </dgm:pt>
    <dgm:pt modelId="{E32C572B-316E-4634-A1F9-A6A9B462F417}" type="parTrans" cxnId="{2EC886E3-1D04-42C7-9A0E-97C3CE8D2657}">
      <dgm:prSet/>
      <dgm:spPr/>
      <dgm:t>
        <a:bodyPr/>
        <a:lstStyle/>
        <a:p>
          <a:endParaRPr lang="tr-TR"/>
        </a:p>
      </dgm:t>
    </dgm:pt>
    <dgm:pt modelId="{7137BB26-B0CC-444E-A640-45FF9887E9E7}" type="sibTrans" cxnId="{2EC886E3-1D04-42C7-9A0E-97C3CE8D2657}">
      <dgm:prSet/>
      <dgm:spPr/>
      <dgm:t>
        <a:bodyPr/>
        <a:lstStyle/>
        <a:p>
          <a:endParaRPr lang="tr-TR"/>
        </a:p>
      </dgm:t>
    </dgm:pt>
    <dgm:pt modelId="{7C15EC90-858F-450B-82FB-1E9E7559AE8D}">
      <dgm:prSet phldrT="[Metin]" custT="1"/>
      <dgm:spPr>
        <a:solidFill>
          <a:schemeClr val="accent3">
            <a:lumMod val="20000"/>
            <a:lumOff val="80000"/>
          </a:schemeClr>
        </a:solidFill>
        <a:ln>
          <a:solidFill>
            <a:srgbClr val="7030A0"/>
          </a:solidFill>
        </a:ln>
      </dgm:spPr>
      <dgm:t>
        <a:bodyPr/>
        <a:lstStyle/>
        <a:p>
          <a:r>
            <a:rPr lang="tr-TR" sz="1500" b="1" dirty="0" smtClean="0">
              <a:solidFill>
                <a:srgbClr val="FF0000"/>
              </a:solidFill>
            </a:rPr>
            <a:t>Yemekten 2 saat sonra alındığında</a:t>
          </a:r>
          <a:r>
            <a:rPr lang="tr-TR" sz="1500" dirty="0" smtClean="0"/>
            <a:t> ise fosfor % 42’si, kalsiyumun % 40’ı emilir.</a:t>
          </a:r>
          <a:endParaRPr lang="tr-TR" sz="1600" dirty="0"/>
        </a:p>
      </dgm:t>
    </dgm:pt>
    <dgm:pt modelId="{BDB787BB-3928-477B-B97A-6746EE1E4DC0}" type="parTrans" cxnId="{55517EE0-5628-452B-AA08-B9D3E6519B91}">
      <dgm:prSet/>
      <dgm:spPr/>
      <dgm:t>
        <a:bodyPr/>
        <a:lstStyle/>
        <a:p>
          <a:endParaRPr lang="tr-TR"/>
        </a:p>
      </dgm:t>
    </dgm:pt>
    <dgm:pt modelId="{C0826BE7-88ED-49F1-A954-8BF402233E65}" type="sibTrans" cxnId="{55517EE0-5628-452B-AA08-B9D3E6519B91}">
      <dgm:prSet/>
      <dgm:spPr/>
      <dgm:t>
        <a:bodyPr/>
        <a:lstStyle/>
        <a:p>
          <a:endParaRPr lang="tr-TR"/>
        </a:p>
      </dgm:t>
    </dgm:pt>
    <dgm:pt modelId="{7427592C-0428-4C9C-92A4-9220DDEC4B25}" type="pres">
      <dgm:prSet presAssocID="{E350CF81-7AE5-4E8C-9809-264E701FC13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4DC4F30-13F7-4614-943A-3DD0820D4BD7}" type="pres">
      <dgm:prSet presAssocID="{B1B45F9F-63E2-4E5C-B3EF-286A2391C7F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A1F7898-084A-4011-AADB-5D150A744B6A}" type="pres">
      <dgm:prSet presAssocID="{B1B45F9F-63E2-4E5C-B3EF-286A2391C7FE}" presName="childText" presStyleLbl="revTx" presStyleIdx="0" presStyleCnt="2" custScaleY="12882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C408F34-8ABE-4BA8-B626-F9422B3FE717}" type="pres">
      <dgm:prSet presAssocID="{B17C578A-E03C-44BB-AC18-4767A4900F5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15F06CD-BB6E-4CFD-9DD4-553EFF5FDBC6}" type="pres">
      <dgm:prSet presAssocID="{B17C578A-E03C-44BB-AC18-4767A4900F5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B9E2B3F-E877-4C4C-9EDA-EBD100F0CA63}" srcId="{B17C578A-E03C-44BB-AC18-4767A4900F5F}" destId="{71169FCE-6275-4D98-B78F-CCA223FEFE1A}" srcOrd="1" destOrd="0" parTransId="{31E93361-1446-4269-A974-9823D15C82F9}" sibTransId="{C4AF672C-FE5E-41F5-A4CE-7779B512CFB7}"/>
    <dgm:cxn modelId="{EDC4C357-F98D-4043-9A43-84547DA710B3}" type="presOf" srcId="{B1B45F9F-63E2-4E5C-B3EF-286A2391C7FE}" destId="{24DC4F30-13F7-4614-943A-3DD0820D4BD7}" srcOrd="0" destOrd="0" presId="urn:microsoft.com/office/officeart/2005/8/layout/vList2"/>
    <dgm:cxn modelId="{526B0D4E-F686-4EBC-AF41-BCFF1D545E63}" srcId="{E350CF81-7AE5-4E8C-9809-264E701FC137}" destId="{B1B45F9F-63E2-4E5C-B3EF-286A2391C7FE}" srcOrd="0" destOrd="0" parTransId="{706FAE66-21DE-44DE-A401-83D5AC4C0284}" sibTransId="{2D10BFD1-693A-4EFE-AE7F-2BE72837D8AC}"/>
    <dgm:cxn modelId="{331F402E-ED77-4603-8D59-8B9E44097AFE}" type="presOf" srcId="{E350CF81-7AE5-4E8C-9809-264E701FC137}" destId="{7427592C-0428-4C9C-92A4-9220DDEC4B25}" srcOrd="0" destOrd="0" presId="urn:microsoft.com/office/officeart/2005/8/layout/vList2"/>
    <dgm:cxn modelId="{F18E9D38-9BCC-47EC-9077-821E976AC7DF}" srcId="{B1B45F9F-63E2-4E5C-B3EF-286A2391C7FE}" destId="{7CBC5CE2-28F4-4FCC-AC56-1AE27DAF9DBF}" srcOrd="0" destOrd="0" parTransId="{49BDA947-ACE3-4200-8B53-A1D934DD2617}" sibTransId="{22C2DD20-D7A3-4CE0-A6E7-18F7CACED093}"/>
    <dgm:cxn modelId="{01629288-544E-4462-BD0E-472B1CD5EEEF}" type="presOf" srcId="{C1113225-8670-46D9-846B-2261D12D55AE}" destId="{DA1F7898-084A-4011-AADB-5D150A744B6A}" srcOrd="0" destOrd="1" presId="urn:microsoft.com/office/officeart/2005/8/layout/vList2"/>
    <dgm:cxn modelId="{49884A44-68CE-4662-A2A8-FD6EC8366E4A}" type="presOf" srcId="{B17C578A-E03C-44BB-AC18-4767A4900F5F}" destId="{8C408F34-8ABE-4BA8-B626-F9422B3FE717}" srcOrd="0" destOrd="0" presId="urn:microsoft.com/office/officeart/2005/8/layout/vList2"/>
    <dgm:cxn modelId="{530F1D0A-448C-47D2-8D4A-D196CC069099}" type="presOf" srcId="{ECADF8FB-0C6E-48BE-9C6E-C4F9ABA04622}" destId="{215F06CD-BB6E-4CFD-9DD4-553EFF5FDBC6}" srcOrd="0" destOrd="0" presId="urn:microsoft.com/office/officeart/2005/8/layout/vList2"/>
    <dgm:cxn modelId="{CB4E46AF-93B7-497C-A22B-003B78254D1C}" srcId="{B17C578A-E03C-44BB-AC18-4767A4900F5F}" destId="{ECADF8FB-0C6E-48BE-9C6E-C4F9ABA04622}" srcOrd="0" destOrd="0" parTransId="{510B9192-AEBC-4C5B-A7D5-9B6CE7CE84DC}" sibTransId="{C8408D0C-7CD8-415D-9A72-296EDDD115DC}"/>
    <dgm:cxn modelId="{6F3E12C7-705A-479A-BCCD-91F2FB96AB60}" type="presOf" srcId="{7CBC5CE2-28F4-4FCC-AC56-1AE27DAF9DBF}" destId="{DA1F7898-084A-4011-AADB-5D150A744B6A}" srcOrd="0" destOrd="0" presId="urn:microsoft.com/office/officeart/2005/8/layout/vList2"/>
    <dgm:cxn modelId="{2EC886E3-1D04-42C7-9A0E-97C3CE8D2657}" srcId="{B1B45F9F-63E2-4E5C-B3EF-286A2391C7FE}" destId="{C1113225-8670-46D9-846B-2261D12D55AE}" srcOrd="1" destOrd="0" parTransId="{E32C572B-316E-4634-A1F9-A6A9B462F417}" sibTransId="{7137BB26-B0CC-444E-A640-45FF9887E9E7}"/>
    <dgm:cxn modelId="{55517EE0-5628-452B-AA08-B9D3E6519B91}" srcId="{B1B45F9F-63E2-4E5C-B3EF-286A2391C7FE}" destId="{7C15EC90-858F-450B-82FB-1E9E7559AE8D}" srcOrd="2" destOrd="0" parTransId="{BDB787BB-3928-477B-B97A-6746EE1E4DC0}" sibTransId="{C0826BE7-88ED-49F1-A954-8BF402233E65}"/>
    <dgm:cxn modelId="{AD615DF4-625B-4526-B49E-454AF45C41B9}" srcId="{E350CF81-7AE5-4E8C-9809-264E701FC137}" destId="{B17C578A-E03C-44BB-AC18-4767A4900F5F}" srcOrd="1" destOrd="0" parTransId="{6E5A2828-9E12-48C9-8ED3-02083C369D73}" sibTransId="{996896D0-1C7A-469B-A607-04E7E9A20801}"/>
    <dgm:cxn modelId="{69ABB334-3D41-4520-849C-925713756F43}" type="presOf" srcId="{71169FCE-6275-4D98-B78F-CCA223FEFE1A}" destId="{215F06CD-BB6E-4CFD-9DD4-553EFF5FDBC6}" srcOrd="0" destOrd="1" presId="urn:microsoft.com/office/officeart/2005/8/layout/vList2"/>
    <dgm:cxn modelId="{786E65E3-821A-4697-A37D-6A920F9296C9}" type="presOf" srcId="{7C15EC90-858F-450B-82FB-1E9E7559AE8D}" destId="{DA1F7898-084A-4011-AADB-5D150A744B6A}" srcOrd="0" destOrd="2" presId="urn:microsoft.com/office/officeart/2005/8/layout/vList2"/>
    <dgm:cxn modelId="{0E71330F-8B9C-420B-A3AD-8C43B03578BE}" type="presParOf" srcId="{7427592C-0428-4C9C-92A4-9220DDEC4B25}" destId="{24DC4F30-13F7-4614-943A-3DD0820D4BD7}" srcOrd="0" destOrd="0" presId="urn:microsoft.com/office/officeart/2005/8/layout/vList2"/>
    <dgm:cxn modelId="{E6FCDF40-8570-4C1E-A5C6-4C95DEAA0E96}" type="presParOf" srcId="{7427592C-0428-4C9C-92A4-9220DDEC4B25}" destId="{DA1F7898-084A-4011-AADB-5D150A744B6A}" srcOrd="1" destOrd="0" presId="urn:microsoft.com/office/officeart/2005/8/layout/vList2"/>
    <dgm:cxn modelId="{0769AF96-C079-4180-87BA-74222525CBF9}" type="presParOf" srcId="{7427592C-0428-4C9C-92A4-9220DDEC4B25}" destId="{8C408F34-8ABE-4BA8-B626-F9422B3FE717}" srcOrd="2" destOrd="0" presId="urn:microsoft.com/office/officeart/2005/8/layout/vList2"/>
    <dgm:cxn modelId="{37CEDCE4-DF16-4852-B93E-949168A8761E}" type="presParOf" srcId="{7427592C-0428-4C9C-92A4-9220DDEC4B25}" destId="{215F06CD-BB6E-4CFD-9DD4-553EFF5FDBC6}" srcOrd="3" destOrd="0" presId="urn:microsoft.com/office/officeart/2005/8/layout/vList2"/>
  </dgm:cxnLst>
  <dgm:bg/>
  <dgm:whole>
    <a:ln>
      <a:solidFill>
        <a:srgbClr val="7030A0"/>
      </a:solidFill>
    </a:ln>
  </dgm:whole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BAE7D11-4632-40B3-A0B4-1FEAAF39168F}" type="doc">
      <dgm:prSet loTypeId="urn:microsoft.com/office/officeart/2005/8/layout/vList6" loCatId="list" qsTypeId="urn:microsoft.com/office/officeart/2005/8/quickstyle/3d2#5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D586C337-494C-4C2C-AF0A-FD3AE4DA3D4D}">
      <dgm:prSet phldrT="[Metin]"/>
      <dgm:spPr/>
      <dgm:t>
        <a:bodyPr/>
        <a:lstStyle/>
        <a:p>
          <a:r>
            <a:rPr lang="tr-TR" dirty="0" smtClean="0"/>
            <a:t>Ca asetat</a:t>
          </a:r>
          <a:endParaRPr lang="tr-TR" dirty="0"/>
        </a:p>
      </dgm:t>
    </dgm:pt>
    <dgm:pt modelId="{010373A3-EF19-408E-ACA6-48B7EC8E3ED6}" type="parTrans" cxnId="{38291A20-0733-4C5B-AD57-3693F17AE5A3}">
      <dgm:prSet/>
      <dgm:spPr/>
      <dgm:t>
        <a:bodyPr/>
        <a:lstStyle/>
        <a:p>
          <a:endParaRPr lang="tr-TR"/>
        </a:p>
      </dgm:t>
    </dgm:pt>
    <dgm:pt modelId="{08920DE4-8F0E-43A1-8675-8B4BAA0392B1}" type="sibTrans" cxnId="{38291A20-0733-4C5B-AD57-3693F17AE5A3}">
      <dgm:prSet/>
      <dgm:spPr/>
      <dgm:t>
        <a:bodyPr/>
        <a:lstStyle/>
        <a:p>
          <a:endParaRPr lang="tr-TR"/>
        </a:p>
      </dgm:t>
    </dgm:pt>
    <dgm:pt modelId="{9F4AD0FC-F14F-4C2A-9B2E-6299E247F959}">
      <dgm:prSet phldrT="[Metin]"/>
      <dgm:spPr/>
      <dgm:t>
        <a:bodyPr/>
        <a:lstStyle/>
        <a:p>
          <a:r>
            <a:rPr lang="tr-TR" dirty="0" smtClean="0"/>
            <a:t>700, 1000 mg </a:t>
          </a:r>
          <a:r>
            <a:rPr lang="tr-TR" dirty="0" err="1" smtClean="0"/>
            <a:t>tb</a:t>
          </a:r>
          <a:endParaRPr lang="tr-TR" dirty="0"/>
        </a:p>
      </dgm:t>
    </dgm:pt>
    <dgm:pt modelId="{F28C5320-7BBC-46F0-9041-EA414ED7E8C8}" type="parTrans" cxnId="{A6EE06AB-5971-4B30-B15E-CE6072F9E5C8}">
      <dgm:prSet/>
      <dgm:spPr/>
      <dgm:t>
        <a:bodyPr/>
        <a:lstStyle/>
        <a:p>
          <a:endParaRPr lang="tr-TR"/>
        </a:p>
      </dgm:t>
    </dgm:pt>
    <dgm:pt modelId="{713D2E24-B1AB-42A2-8F9D-6C1767755390}" type="sibTrans" cxnId="{A6EE06AB-5971-4B30-B15E-CE6072F9E5C8}">
      <dgm:prSet/>
      <dgm:spPr/>
      <dgm:t>
        <a:bodyPr/>
        <a:lstStyle/>
        <a:p>
          <a:endParaRPr lang="tr-TR"/>
        </a:p>
      </dgm:t>
    </dgm:pt>
    <dgm:pt modelId="{8B223B25-DD90-46ED-9243-B0626F01A85F}">
      <dgm:prSet phldrT="[Metin]"/>
      <dgm:spPr/>
      <dgm:t>
        <a:bodyPr/>
        <a:lstStyle/>
        <a:p>
          <a:r>
            <a:rPr lang="tr-TR" dirty="0" smtClean="0"/>
            <a:t>%25  </a:t>
          </a:r>
          <a:r>
            <a:rPr lang="tr-TR" dirty="0" err="1" smtClean="0"/>
            <a:t>elemental</a:t>
          </a:r>
          <a:r>
            <a:rPr lang="tr-TR" dirty="0" smtClean="0"/>
            <a:t> Ca içerir.</a:t>
          </a:r>
          <a:endParaRPr lang="tr-TR" dirty="0"/>
        </a:p>
      </dgm:t>
    </dgm:pt>
    <dgm:pt modelId="{484CFA5C-5751-4CCD-904F-A2A1A2C566D4}" type="parTrans" cxnId="{6AAC3736-ADF2-4D4D-81BA-47905AE3786E}">
      <dgm:prSet/>
      <dgm:spPr/>
      <dgm:t>
        <a:bodyPr/>
        <a:lstStyle/>
        <a:p>
          <a:endParaRPr lang="tr-TR"/>
        </a:p>
      </dgm:t>
    </dgm:pt>
    <dgm:pt modelId="{F06116C4-0F70-4CBC-A6FA-76CCBC9D0762}" type="sibTrans" cxnId="{6AAC3736-ADF2-4D4D-81BA-47905AE3786E}">
      <dgm:prSet/>
      <dgm:spPr/>
      <dgm:t>
        <a:bodyPr/>
        <a:lstStyle/>
        <a:p>
          <a:endParaRPr lang="tr-TR"/>
        </a:p>
      </dgm:t>
    </dgm:pt>
    <dgm:pt modelId="{FC9874A9-D7E3-4767-93C8-B1AF2F6ABA4E}">
      <dgm:prSet phldrT="[Metin]"/>
      <dgm:spPr/>
      <dgm:t>
        <a:bodyPr/>
        <a:lstStyle/>
        <a:p>
          <a:r>
            <a:rPr lang="tr-TR" dirty="0" smtClean="0"/>
            <a:t>Ca karbonat</a:t>
          </a:r>
          <a:endParaRPr lang="tr-TR" dirty="0"/>
        </a:p>
      </dgm:t>
    </dgm:pt>
    <dgm:pt modelId="{17538A74-9C7C-4506-B0EA-11C738F44E8D}" type="parTrans" cxnId="{1B7A20DC-5CAF-4E30-8679-B47CDB6E7C7C}">
      <dgm:prSet/>
      <dgm:spPr/>
      <dgm:t>
        <a:bodyPr/>
        <a:lstStyle/>
        <a:p>
          <a:endParaRPr lang="tr-TR"/>
        </a:p>
      </dgm:t>
    </dgm:pt>
    <dgm:pt modelId="{272DEEE8-61D1-4F92-987F-98ABD986A690}" type="sibTrans" cxnId="{1B7A20DC-5CAF-4E30-8679-B47CDB6E7C7C}">
      <dgm:prSet/>
      <dgm:spPr/>
      <dgm:t>
        <a:bodyPr/>
        <a:lstStyle/>
        <a:p>
          <a:endParaRPr lang="tr-TR"/>
        </a:p>
      </dgm:t>
    </dgm:pt>
    <dgm:pt modelId="{73E0B786-9DCF-46B8-ABC9-D0CB9939B647}">
      <dgm:prSet phldrT="[Metin]"/>
      <dgm:spPr/>
      <dgm:t>
        <a:bodyPr/>
        <a:lstStyle/>
        <a:p>
          <a:r>
            <a:rPr lang="tr-TR" dirty="0" smtClean="0"/>
            <a:t>500 mg </a:t>
          </a:r>
          <a:r>
            <a:rPr lang="tr-TR" dirty="0" err="1" smtClean="0"/>
            <a:t>tb</a:t>
          </a:r>
          <a:endParaRPr lang="tr-TR" dirty="0"/>
        </a:p>
      </dgm:t>
    </dgm:pt>
    <dgm:pt modelId="{EF794C2F-9126-4A64-BBAA-FDD9FBC5ECB1}" type="parTrans" cxnId="{E6A91F9E-FDD3-42A3-9859-5A02CDF1D05B}">
      <dgm:prSet/>
      <dgm:spPr/>
      <dgm:t>
        <a:bodyPr/>
        <a:lstStyle/>
        <a:p>
          <a:endParaRPr lang="tr-TR"/>
        </a:p>
      </dgm:t>
    </dgm:pt>
    <dgm:pt modelId="{50054524-DBDF-4C7A-9482-9A946A360077}" type="sibTrans" cxnId="{E6A91F9E-FDD3-42A3-9859-5A02CDF1D05B}">
      <dgm:prSet/>
      <dgm:spPr/>
      <dgm:t>
        <a:bodyPr/>
        <a:lstStyle/>
        <a:p>
          <a:endParaRPr lang="tr-TR"/>
        </a:p>
      </dgm:t>
    </dgm:pt>
    <dgm:pt modelId="{C96291E6-3CD9-4388-9444-64D5744FAC00}">
      <dgm:prSet phldrT="[Metin]"/>
      <dgm:spPr/>
      <dgm:t>
        <a:bodyPr/>
        <a:lstStyle/>
        <a:p>
          <a:r>
            <a:rPr lang="tr-TR" dirty="0" smtClean="0"/>
            <a:t>%40 </a:t>
          </a:r>
          <a:r>
            <a:rPr lang="tr-TR" dirty="0" err="1" smtClean="0"/>
            <a:t>elemental</a:t>
          </a:r>
          <a:r>
            <a:rPr lang="tr-TR" dirty="0" smtClean="0"/>
            <a:t> Ca içerir.</a:t>
          </a:r>
          <a:endParaRPr lang="tr-TR" dirty="0"/>
        </a:p>
      </dgm:t>
    </dgm:pt>
    <dgm:pt modelId="{1D8A4AEC-B62F-4D07-B522-4220A9E3C5FE}" type="parTrans" cxnId="{E7EC1EF2-C3D3-466C-B2D1-2BB51CBF89C2}">
      <dgm:prSet/>
      <dgm:spPr/>
      <dgm:t>
        <a:bodyPr/>
        <a:lstStyle/>
        <a:p>
          <a:endParaRPr lang="tr-TR"/>
        </a:p>
      </dgm:t>
    </dgm:pt>
    <dgm:pt modelId="{698AA8DE-8C08-4014-83D4-515FD7D6A6BA}" type="sibTrans" cxnId="{E7EC1EF2-C3D3-466C-B2D1-2BB51CBF89C2}">
      <dgm:prSet/>
      <dgm:spPr/>
      <dgm:t>
        <a:bodyPr/>
        <a:lstStyle/>
        <a:p>
          <a:endParaRPr lang="tr-TR"/>
        </a:p>
      </dgm:t>
    </dgm:pt>
    <dgm:pt modelId="{C554D66F-BB43-4F06-A02D-2F0688BB8FF0}" type="pres">
      <dgm:prSet presAssocID="{BBAE7D11-4632-40B3-A0B4-1FEAAF39168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191F38D6-EC49-4359-9370-BA0BFFA4764F}" type="pres">
      <dgm:prSet presAssocID="{D586C337-494C-4C2C-AF0A-FD3AE4DA3D4D}" presName="linNode" presStyleCnt="0"/>
      <dgm:spPr/>
    </dgm:pt>
    <dgm:pt modelId="{374E193F-E0C7-4DBF-A15F-367F52F93706}" type="pres">
      <dgm:prSet presAssocID="{D586C337-494C-4C2C-AF0A-FD3AE4DA3D4D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D0C89FF-6981-46BE-9449-DF247735BA91}" type="pres">
      <dgm:prSet presAssocID="{D586C337-494C-4C2C-AF0A-FD3AE4DA3D4D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0D5BA3C-4EE4-4FF1-B9EC-3EDFB546E76F}" type="pres">
      <dgm:prSet presAssocID="{08920DE4-8F0E-43A1-8675-8B4BAA0392B1}" presName="spacing" presStyleCnt="0"/>
      <dgm:spPr/>
    </dgm:pt>
    <dgm:pt modelId="{8F5DEB46-A3A7-43F0-81C7-172768235A1D}" type="pres">
      <dgm:prSet presAssocID="{FC9874A9-D7E3-4767-93C8-B1AF2F6ABA4E}" presName="linNode" presStyleCnt="0"/>
      <dgm:spPr/>
    </dgm:pt>
    <dgm:pt modelId="{2F1CBE4C-676D-4D34-BB08-7A1B19E94D56}" type="pres">
      <dgm:prSet presAssocID="{FC9874A9-D7E3-4767-93C8-B1AF2F6ABA4E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EA279C1-A9BD-40B9-AA15-415C37DDBEDE}" type="pres">
      <dgm:prSet presAssocID="{FC9874A9-D7E3-4767-93C8-B1AF2F6ABA4E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6A91F9E-FDD3-42A3-9859-5A02CDF1D05B}" srcId="{FC9874A9-D7E3-4767-93C8-B1AF2F6ABA4E}" destId="{73E0B786-9DCF-46B8-ABC9-D0CB9939B647}" srcOrd="0" destOrd="0" parTransId="{EF794C2F-9126-4A64-BBAA-FDD9FBC5ECB1}" sibTransId="{50054524-DBDF-4C7A-9482-9A946A360077}"/>
    <dgm:cxn modelId="{187E5B6E-A3DA-4E5A-B4C4-6FAC290E6283}" type="presOf" srcId="{73E0B786-9DCF-46B8-ABC9-D0CB9939B647}" destId="{1EA279C1-A9BD-40B9-AA15-415C37DDBEDE}" srcOrd="0" destOrd="0" presId="urn:microsoft.com/office/officeart/2005/8/layout/vList6"/>
    <dgm:cxn modelId="{1B7A20DC-5CAF-4E30-8679-B47CDB6E7C7C}" srcId="{BBAE7D11-4632-40B3-A0B4-1FEAAF39168F}" destId="{FC9874A9-D7E3-4767-93C8-B1AF2F6ABA4E}" srcOrd="1" destOrd="0" parTransId="{17538A74-9C7C-4506-B0EA-11C738F44E8D}" sibTransId="{272DEEE8-61D1-4F92-987F-98ABD986A690}"/>
    <dgm:cxn modelId="{A6EE06AB-5971-4B30-B15E-CE6072F9E5C8}" srcId="{D586C337-494C-4C2C-AF0A-FD3AE4DA3D4D}" destId="{9F4AD0FC-F14F-4C2A-9B2E-6299E247F959}" srcOrd="0" destOrd="0" parTransId="{F28C5320-7BBC-46F0-9041-EA414ED7E8C8}" sibTransId="{713D2E24-B1AB-42A2-8F9D-6C1767755390}"/>
    <dgm:cxn modelId="{6AAC3736-ADF2-4D4D-81BA-47905AE3786E}" srcId="{D586C337-494C-4C2C-AF0A-FD3AE4DA3D4D}" destId="{8B223B25-DD90-46ED-9243-B0626F01A85F}" srcOrd="1" destOrd="0" parTransId="{484CFA5C-5751-4CCD-904F-A2A1A2C566D4}" sibTransId="{F06116C4-0F70-4CBC-A6FA-76CCBC9D0762}"/>
    <dgm:cxn modelId="{415B5EA4-CC38-43D1-B89E-9A72590A277E}" type="presOf" srcId="{8B223B25-DD90-46ED-9243-B0626F01A85F}" destId="{7D0C89FF-6981-46BE-9449-DF247735BA91}" srcOrd="0" destOrd="1" presId="urn:microsoft.com/office/officeart/2005/8/layout/vList6"/>
    <dgm:cxn modelId="{E8698D52-A9C2-45BB-98D0-7B85600E41C6}" type="presOf" srcId="{9F4AD0FC-F14F-4C2A-9B2E-6299E247F959}" destId="{7D0C89FF-6981-46BE-9449-DF247735BA91}" srcOrd="0" destOrd="0" presId="urn:microsoft.com/office/officeart/2005/8/layout/vList6"/>
    <dgm:cxn modelId="{38291A20-0733-4C5B-AD57-3693F17AE5A3}" srcId="{BBAE7D11-4632-40B3-A0B4-1FEAAF39168F}" destId="{D586C337-494C-4C2C-AF0A-FD3AE4DA3D4D}" srcOrd="0" destOrd="0" parTransId="{010373A3-EF19-408E-ACA6-48B7EC8E3ED6}" sibTransId="{08920DE4-8F0E-43A1-8675-8B4BAA0392B1}"/>
    <dgm:cxn modelId="{A275990F-D77D-4642-802C-B8C910D8AED3}" type="presOf" srcId="{FC9874A9-D7E3-4767-93C8-B1AF2F6ABA4E}" destId="{2F1CBE4C-676D-4D34-BB08-7A1B19E94D56}" srcOrd="0" destOrd="0" presId="urn:microsoft.com/office/officeart/2005/8/layout/vList6"/>
    <dgm:cxn modelId="{1F32E14D-1E51-457A-9A1C-DCEBD7277589}" type="presOf" srcId="{D586C337-494C-4C2C-AF0A-FD3AE4DA3D4D}" destId="{374E193F-E0C7-4DBF-A15F-367F52F93706}" srcOrd="0" destOrd="0" presId="urn:microsoft.com/office/officeart/2005/8/layout/vList6"/>
    <dgm:cxn modelId="{92327D50-6AB6-4FF2-847C-00EDB92A8933}" type="presOf" srcId="{BBAE7D11-4632-40B3-A0B4-1FEAAF39168F}" destId="{C554D66F-BB43-4F06-A02D-2F0688BB8FF0}" srcOrd="0" destOrd="0" presId="urn:microsoft.com/office/officeart/2005/8/layout/vList6"/>
    <dgm:cxn modelId="{E7EC1EF2-C3D3-466C-B2D1-2BB51CBF89C2}" srcId="{FC9874A9-D7E3-4767-93C8-B1AF2F6ABA4E}" destId="{C96291E6-3CD9-4388-9444-64D5744FAC00}" srcOrd="1" destOrd="0" parTransId="{1D8A4AEC-B62F-4D07-B522-4220A9E3C5FE}" sibTransId="{698AA8DE-8C08-4014-83D4-515FD7D6A6BA}"/>
    <dgm:cxn modelId="{A417D0A8-5842-4502-B33C-872F35B59A3E}" type="presOf" srcId="{C96291E6-3CD9-4388-9444-64D5744FAC00}" destId="{1EA279C1-A9BD-40B9-AA15-415C37DDBEDE}" srcOrd="0" destOrd="1" presId="urn:microsoft.com/office/officeart/2005/8/layout/vList6"/>
    <dgm:cxn modelId="{6D1CD4DD-058D-4541-B7C0-AD605ACD9AEF}" type="presParOf" srcId="{C554D66F-BB43-4F06-A02D-2F0688BB8FF0}" destId="{191F38D6-EC49-4359-9370-BA0BFFA4764F}" srcOrd="0" destOrd="0" presId="urn:microsoft.com/office/officeart/2005/8/layout/vList6"/>
    <dgm:cxn modelId="{52C26912-7207-4866-A316-737BA5A23A2E}" type="presParOf" srcId="{191F38D6-EC49-4359-9370-BA0BFFA4764F}" destId="{374E193F-E0C7-4DBF-A15F-367F52F93706}" srcOrd="0" destOrd="0" presId="urn:microsoft.com/office/officeart/2005/8/layout/vList6"/>
    <dgm:cxn modelId="{0FF903FB-3A57-4C3E-8E99-6D458DFEBA53}" type="presParOf" srcId="{191F38D6-EC49-4359-9370-BA0BFFA4764F}" destId="{7D0C89FF-6981-46BE-9449-DF247735BA91}" srcOrd="1" destOrd="0" presId="urn:microsoft.com/office/officeart/2005/8/layout/vList6"/>
    <dgm:cxn modelId="{0258F67B-3C98-4688-93CC-160E8BD2751F}" type="presParOf" srcId="{C554D66F-BB43-4F06-A02D-2F0688BB8FF0}" destId="{E0D5BA3C-4EE4-4FF1-B9EC-3EDFB546E76F}" srcOrd="1" destOrd="0" presId="urn:microsoft.com/office/officeart/2005/8/layout/vList6"/>
    <dgm:cxn modelId="{A4B874F8-54DA-409B-B26D-E6CB60974D0A}" type="presParOf" srcId="{C554D66F-BB43-4F06-A02D-2F0688BB8FF0}" destId="{8F5DEB46-A3A7-43F0-81C7-172768235A1D}" srcOrd="2" destOrd="0" presId="urn:microsoft.com/office/officeart/2005/8/layout/vList6"/>
    <dgm:cxn modelId="{785A17A6-4C43-4F0C-9BDE-CC1A0DEBE8B7}" type="presParOf" srcId="{8F5DEB46-A3A7-43F0-81C7-172768235A1D}" destId="{2F1CBE4C-676D-4D34-BB08-7A1B19E94D56}" srcOrd="0" destOrd="0" presId="urn:microsoft.com/office/officeart/2005/8/layout/vList6"/>
    <dgm:cxn modelId="{C51BCFE5-2C0E-4858-A2C3-BEB1F34C8B36}" type="presParOf" srcId="{8F5DEB46-A3A7-43F0-81C7-172768235A1D}" destId="{1EA279C1-A9BD-40B9-AA15-415C37DDBEDE}" srcOrd="1" destOrd="0" presId="urn:microsoft.com/office/officeart/2005/8/layout/vList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954BCC7-CD6E-4469-B737-6F901E5DD735}" type="doc">
      <dgm:prSet loTypeId="urn:microsoft.com/office/officeart/2005/8/layout/list1" loCatId="list" qsTypeId="urn:microsoft.com/office/officeart/2005/8/quickstyle/3d3" qsCatId="3D" csTypeId="urn:microsoft.com/office/officeart/2005/8/colors/accent6_5" csCatId="accent6" phldr="1"/>
      <dgm:spPr/>
      <dgm:t>
        <a:bodyPr/>
        <a:lstStyle/>
        <a:p>
          <a:endParaRPr lang="tr-TR"/>
        </a:p>
      </dgm:t>
    </dgm:pt>
    <dgm:pt modelId="{E18E3931-841C-4EA1-AC5D-38FDB5C88FD1}">
      <dgm:prSet phldrT="[Metin]"/>
      <dgm:spPr/>
      <dgm:t>
        <a:bodyPr/>
        <a:lstStyle/>
        <a:p>
          <a:r>
            <a:rPr lang="tr-TR" dirty="0" smtClean="0"/>
            <a:t>4.1.6. </a:t>
          </a:r>
          <a:endParaRPr lang="tr-TR" dirty="0"/>
        </a:p>
      </dgm:t>
    </dgm:pt>
    <dgm:pt modelId="{CBD62432-F41F-4CE9-B6C8-3407D14AB51B}" type="parTrans" cxnId="{4E2651E3-3111-41A4-BFCF-ABE8F998967D}">
      <dgm:prSet/>
      <dgm:spPr/>
      <dgm:t>
        <a:bodyPr/>
        <a:lstStyle/>
        <a:p>
          <a:endParaRPr lang="tr-TR"/>
        </a:p>
      </dgm:t>
    </dgm:pt>
    <dgm:pt modelId="{F5F01AE3-0AD5-429F-8913-27B7A6194262}" type="sibTrans" cxnId="{4E2651E3-3111-41A4-BFCF-ABE8F998967D}">
      <dgm:prSet/>
      <dgm:spPr/>
      <dgm:t>
        <a:bodyPr/>
        <a:lstStyle/>
        <a:p>
          <a:endParaRPr lang="tr-TR"/>
        </a:p>
      </dgm:t>
    </dgm:pt>
    <dgm:pt modelId="{23A56194-7992-4CE2-A774-044EE764FA33}">
      <dgm:prSet/>
      <dgm:spPr/>
      <dgm:t>
        <a:bodyPr/>
        <a:lstStyle/>
        <a:p>
          <a:pPr rtl="0"/>
          <a:r>
            <a:rPr lang="tr-TR" b="1" dirty="0" smtClean="0">
              <a:solidFill>
                <a:schemeClr val="tx1"/>
              </a:solidFill>
              <a:latin typeface="Calibri" pitchFamily="34" charset="0"/>
            </a:rPr>
            <a:t>KBH evre 3a-5D, P düşürücü tedavi alan </a:t>
          </a:r>
          <a:r>
            <a:rPr lang="tr-TR" b="1" dirty="0" err="1" smtClean="0">
              <a:solidFill>
                <a:schemeClr val="tx1"/>
              </a:solidFill>
              <a:latin typeface="Calibri" pitchFamily="34" charset="0"/>
            </a:rPr>
            <a:t>KBH’lılarda</a:t>
          </a:r>
          <a:r>
            <a:rPr lang="tr-TR" b="1" dirty="0" smtClean="0">
              <a:solidFill>
                <a:schemeClr val="tx1"/>
              </a:solidFill>
              <a:latin typeface="Calibri" pitchFamily="34" charset="0"/>
            </a:rPr>
            <a:t> </a:t>
          </a:r>
          <a:r>
            <a:rPr lang="tr-TR" b="1" dirty="0" smtClean="0">
              <a:solidFill>
                <a:srgbClr val="FF0000"/>
              </a:solidFill>
              <a:latin typeface="Calibri" pitchFamily="34" charset="0"/>
            </a:rPr>
            <a:t>Ca bazlı P bağlayıcılarının dozlarının kısıtlanmasını öneriyoruz</a:t>
          </a:r>
          <a:r>
            <a:rPr lang="tr-TR" b="1" dirty="0" smtClean="0">
              <a:solidFill>
                <a:schemeClr val="tx1"/>
              </a:solidFill>
              <a:latin typeface="Calibri" pitchFamily="34" charset="0"/>
            </a:rPr>
            <a:t>. (2B)</a:t>
          </a:r>
          <a:endParaRPr lang="tr-TR" b="0" dirty="0">
            <a:solidFill>
              <a:srgbClr val="FF0000"/>
            </a:solidFill>
            <a:latin typeface="+mj-lt"/>
          </a:endParaRPr>
        </a:p>
      </dgm:t>
    </dgm:pt>
    <dgm:pt modelId="{9C804B0D-CE9B-41B7-84EF-A275CD15E43E}" type="parTrans" cxnId="{2A66ECD5-2B87-482B-BC81-5505E857B4A0}">
      <dgm:prSet/>
      <dgm:spPr/>
      <dgm:t>
        <a:bodyPr/>
        <a:lstStyle/>
        <a:p>
          <a:endParaRPr lang="tr-TR"/>
        </a:p>
      </dgm:t>
    </dgm:pt>
    <dgm:pt modelId="{E29F2837-BB43-416E-A2FA-815C8D2B399E}" type="sibTrans" cxnId="{2A66ECD5-2B87-482B-BC81-5505E857B4A0}">
      <dgm:prSet/>
      <dgm:spPr/>
      <dgm:t>
        <a:bodyPr/>
        <a:lstStyle/>
        <a:p>
          <a:endParaRPr lang="tr-TR"/>
        </a:p>
      </dgm:t>
    </dgm:pt>
    <dgm:pt modelId="{2C889D56-FAE7-45E9-BCAB-C592825A4B29}" type="pres">
      <dgm:prSet presAssocID="{E954BCC7-CD6E-4469-B737-6F901E5DD73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2470B0F-D503-4A17-89D6-9D6CC8D02E01}" type="pres">
      <dgm:prSet presAssocID="{E18E3931-841C-4EA1-AC5D-38FDB5C88FD1}" presName="parentLin" presStyleCnt="0"/>
      <dgm:spPr/>
    </dgm:pt>
    <dgm:pt modelId="{FEAB8D51-8E94-41A8-8050-94235B149671}" type="pres">
      <dgm:prSet presAssocID="{E18E3931-841C-4EA1-AC5D-38FDB5C88FD1}" presName="parentLeftMargin" presStyleLbl="node1" presStyleIdx="0" presStyleCnt="1"/>
      <dgm:spPr/>
      <dgm:t>
        <a:bodyPr/>
        <a:lstStyle/>
        <a:p>
          <a:endParaRPr lang="tr-TR"/>
        </a:p>
      </dgm:t>
    </dgm:pt>
    <dgm:pt modelId="{1967FF56-42BB-44D8-A043-68FFC6621457}" type="pres">
      <dgm:prSet presAssocID="{E18E3931-841C-4EA1-AC5D-38FDB5C88FD1}" presName="parentText" presStyleLbl="node1" presStyleIdx="0" presStyleCnt="1" custLinFactNeighborX="-2784" custLinFactNeighborY="-223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3A78574-25A2-4AEB-AE93-2979D29E5099}" type="pres">
      <dgm:prSet presAssocID="{E18E3931-841C-4EA1-AC5D-38FDB5C88FD1}" presName="negativeSpace" presStyleCnt="0"/>
      <dgm:spPr/>
    </dgm:pt>
    <dgm:pt modelId="{9B16B0FE-0705-4ED0-A6B3-D1F5D11E6850}" type="pres">
      <dgm:prSet presAssocID="{E18E3931-841C-4EA1-AC5D-38FDB5C88FD1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A66ECD5-2B87-482B-BC81-5505E857B4A0}" srcId="{E18E3931-841C-4EA1-AC5D-38FDB5C88FD1}" destId="{23A56194-7992-4CE2-A774-044EE764FA33}" srcOrd="0" destOrd="0" parTransId="{9C804B0D-CE9B-41B7-84EF-A275CD15E43E}" sibTransId="{E29F2837-BB43-416E-A2FA-815C8D2B399E}"/>
    <dgm:cxn modelId="{C8F31821-F73C-440B-8426-CB88DF7C7B8C}" type="presOf" srcId="{E954BCC7-CD6E-4469-B737-6F901E5DD735}" destId="{2C889D56-FAE7-45E9-BCAB-C592825A4B29}" srcOrd="0" destOrd="0" presId="urn:microsoft.com/office/officeart/2005/8/layout/list1"/>
    <dgm:cxn modelId="{B59BDD6E-C485-44E9-A59E-9FE0F8813C95}" type="presOf" srcId="{E18E3931-841C-4EA1-AC5D-38FDB5C88FD1}" destId="{1967FF56-42BB-44D8-A043-68FFC6621457}" srcOrd="1" destOrd="0" presId="urn:microsoft.com/office/officeart/2005/8/layout/list1"/>
    <dgm:cxn modelId="{47D8F755-A3DA-4EFE-961E-8760106943C8}" type="presOf" srcId="{23A56194-7992-4CE2-A774-044EE764FA33}" destId="{9B16B0FE-0705-4ED0-A6B3-D1F5D11E6850}" srcOrd="0" destOrd="0" presId="urn:microsoft.com/office/officeart/2005/8/layout/list1"/>
    <dgm:cxn modelId="{4E2651E3-3111-41A4-BFCF-ABE8F998967D}" srcId="{E954BCC7-CD6E-4469-B737-6F901E5DD735}" destId="{E18E3931-841C-4EA1-AC5D-38FDB5C88FD1}" srcOrd="0" destOrd="0" parTransId="{CBD62432-F41F-4CE9-B6C8-3407D14AB51B}" sibTransId="{F5F01AE3-0AD5-429F-8913-27B7A6194262}"/>
    <dgm:cxn modelId="{206E03B6-9111-4F09-9647-F5578878B1C2}" type="presOf" srcId="{E18E3931-841C-4EA1-AC5D-38FDB5C88FD1}" destId="{FEAB8D51-8E94-41A8-8050-94235B149671}" srcOrd="0" destOrd="0" presId="urn:microsoft.com/office/officeart/2005/8/layout/list1"/>
    <dgm:cxn modelId="{E14DEED2-66D2-4685-A6C2-674D6EFE56E5}" type="presParOf" srcId="{2C889D56-FAE7-45E9-BCAB-C592825A4B29}" destId="{22470B0F-D503-4A17-89D6-9D6CC8D02E01}" srcOrd="0" destOrd="0" presId="urn:microsoft.com/office/officeart/2005/8/layout/list1"/>
    <dgm:cxn modelId="{FAE1F5B9-3F48-4918-BA90-B1650B7A4530}" type="presParOf" srcId="{22470B0F-D503-4A17-89D6-9D6CC8D02E01}" destId="{FEAB8D51-8E94-41A8-8050-94235B149671}" srcOrd="0" destOrd="0" presId="urn:microsoft.com/office/officeart/2005/8/layout/list1"/>
    <dgm:cxn modelId="{A39E63F2-2583-49E5-A892-3FA2DA4238EC}" type="presParOf" srcId="{22470B0F-D503-4A17-89D6-9D6CC8D02E01}" destId="{1967FF56-42BB-44D8-A043-68FFC6621457}" srcOrd="1" destOrd="0" presId="urn:microsoft.com/office/officeart/2005/8/layout/list1"/>
    <dgm:cxn modelId="{01B851B0-9B39-44F2-8B46-2555B2E819D7}" type="presParOf" srcId="{2C889D56-FAE7-45E9-BCAB-C592825A4B29}" destId="{33A78574-25A2-4AEB-AE93-2979D29E5099}" srcOrd="1" destOrd="0" presId="urn:microsoft.com/office/officeart/2005/8/layout/list1"/>
    <dgm:cxn modelId="{B726E14D-C2DB-49FD-921C-8E34FEC06126}" type="presParOf" srcId="{2C889D56-FAE7-45E9-BCAB-C592825A4B29}" destId="{9B16B0FE-0705-4ED0-A6B3-D1F5D11E6850}" srcOrd="2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4C5F0E61-6137-4F51-9729-C2243F587217}" type="doc">
      <dgm:prSet loTypeId="urn:microsoft.com/office/officeart/2005/8/layout/bList2#1" loCatId="list" qsTypeId="urn:microsoft.com/office/officeart/2005/8/quickstyle/simple5" qsCatId="simple" csTypeId="urn:microsoft.com/office/officeart/2005/8/colors/colorful1#5" csCatId="colorful" phldr="1"/>
      <dgm:spPr/>
    </dgm:pt>
    <dgm:pt modelId="{747344F3-E051-45ED-B155-556646F7EB75}">
      <dgm:prSet phldrT="[Metin]" custT="1"/>
      <dgm:spPr/>
      <dgm:t>
        <a:bodyPr/>
        <a:lstStyle/>
        <a:p>
          <a:pPr>
            <a:lnSpc>
              <a:spcPct val="100000"/>
            </a:lnSpc>
          </a:pPr>
          <a:r>
            <a:rPr lang="tr-TR" sz="1800" dirty="0" smtClean="0"/>
            <a:t>Avantaj </a:t>
          </a:r>
          <a:endParaRPr lang="tr-TR" sz="1800" dirty="0"/>
        </a:p>
      </dgm:t>
    </dgm:pt>
    <dgm:pt modelId="{8368D5AA-8B76-4601-802D-3CA43B421ED4}" type="parTrans" cxnId="{06ED1319-4F1E-4E42-89D6-2A1E73AF5DD1}">
      <dgm:prSet/>
      <dgm:spPr/>
      <dgm:t>
        <a:bodyPr/>
        <a:lstStyle/>
        <a:p>
          <a:pPr>
            <a:lnSpc>
              <a:spcPct val="100000"/>
            </a:lnSpc>
          </a:pPr>
          <a:endParaRPr lang="tr-TR" sz="1800"/>
        </a:p>
      </dgm:t>
    </dgm:pt>
    <dgm:pt modelId="{14D77C90-FD14-4564-9D7F-5F747D516680}" type="sibTrans" cxnId="{06ED1319-4F1E-4E42-89D6-2A1E73AF5DD1}">
      <dgm:prSet/>
      <dgm:spPr/>
      <dgm:t>
        <a:bodyPr/>
        <a:lstStyle/>
        <a:p>
          <a:pPr>
            <a:lnSpc>
              <a:spcPct val="100000"/>
            </a:lnSpc>
          </a:pPr>
          <a:endParaRPr lang="tr-TR" sz="1800"/>
        </a:p>
      </dgm:t>
    </dgm:pt>
    <dgm:pt modelId="{B0350681-8A70-4E81-A651-80A1FABD10D6}">
      <dgm:prSet phldrT="[Metin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>
            <a:lnSpc>
              <a:spcPct val="100000"/>
            </a:lnSpc>
          </a:pPr>
          <a:r>
            <a:rPr lang="tr-TR" sz="1800" dirty="0" smtClean="0"/>
            <a:t>Dezavantaj </a:t>
          </a:r>
          <a:endParaRPr lang="tr-TR" sz="1800" dirty="0"/>
        </a:p>
      </dgm:t>
    </dgm:pt>
    <dgm:pt modelId="{F6D7591B-C1D1-4C58-A554-6CEC2D474F3B}" type="parTrans" cxnId="{D6D499A8-56B4-4F91-A13E-2436CA7B4E72}">
      <dgm:prSet/>
      <dgm:spPr/>
      <dgm:t>
        <a:bodyPr/>
        <a:lstStyle/>
        <a:p>
          <a:pPr>
            <a:lnSpc>
              <a:spcPct val="100000"/>
            </a:lnSpc>
          </a:pPr>
          <a:endParaRPr lang="tr-TR" sz="1800"/>
        </a:p>
      </dgm:t>
    </dgm:pt>
    <dgm:pt modelId="{518DA164-0F0C-4F5F-8494-565B003CC4F4}" type="sibTrans" cxnId="{D6D499A8-56B4-4F91-A13E-2436CA7B4E72}">
      <dgm:prSet/>
      <dgm:spPr/>
      <dgm:t>
        <a:bodyPr/>
        <a:lstStyle/>
        <a:p>
          <a:pPr>
            <a:lnSpc>
              <a:spcPct val="100000"/>
            </a:lnSpc>
          </a:pPr>
          <a:endParaRPr lang="tr-TR" sz="1800"/>
        </a:p>
      </dgm:t>
    </dgm:pt>
    <dgm:pt modelId="{C0BDAD59-8D2D-4087-ADA6-43ED9CFC168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1800" dirty="0" smtClean="0"/>
            <a:t>LDL düzeyini azaltırlar.</a:t>
          </a:r>
          <a:endParaRPr lang="tr-TR" sz="1800" dirty="0"/>
        </a:p>
      </dgm:t>
    </dgm:pt>
    <dgm:pt modelId="{28BC6F4C-9C5B-45F1-B6AA-76D786129028}" type="parTrans" cxnId="{58C06BF2-3378-421E-8144-4C438019A5A9}">
      <dgm:prSet/>
      <dgm:spPr/>
      <dgm:t>
        <a:bodyPr/>
        <a:lstStyle/>
        <a:p>
          <a:pPr>
            <a:lnSpc>
              <a:spcPct val="100000"/>
            </a:lnSpc>
          </a:pPr>
          <a:endParaRPr lang="tr-TR" sz="1800"/>
        </a:p>
      </dgm:t>
    </dgm:pt>
    <dgm:pt modelId="{A0E8B192-0EC4-4FC0-98F1-EBF4D3147475}" type="sibTrans" cxnId="{58C06BF2-3378-421E-8144-4C438019A5A9}">
      <dgm:prSet/>
      <dgm:spPr/>
      <dgm:t>
        <a:bodyPr/>
        <a:lstStyle/>
        <a:p>
          <a:pPr>
            <a:lnSpc>
              <a:spcPct val="100000"/>
            </a:lnSpc>
          </a:pPr>
          <a:endParaRPr lang="tr-TR" sz="1800"/>
        </a:p>
      </dgm:t>
    </dgm:pt>
    <dgm:pt modelId="{6274D3F2-0512-40C3-9511-463BD5946334}">
      <dgm:prSet custT="1"/>
      <dgm:spPr>
        <a:ln>
          <a:solidFill>
            <a:srgbClr val="00B0F0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tr-TR" sz="1800" dirty="0" err="1" smtClean="0"/>
            <a:t>Pahallı</a:t>
          </a:r>
          <a:r>
            <a:rPr lang="tr-TR" sz="1800" dirty="0" smtClean="0"/>
            <a:t> </a:t>
          </a:r>
          <a:r>
            <a:rPr lang="tr-TR" sz="1800" b="1" dirty="0" smtClean="0">
              <a:solidFill>
                <a:srgbClr val="FF0000"/>
              </a:solidFill>
            </a:rPr>
            <a:t>(~ 9 KAT </a:t>
          </a:r>
          <a:r>
            <a:rPr lang="tr-TR" sz="1000" b="1" dirty="0" smtClean="0">
              <a:solidFill>
                <a:srgbClr val="FF0000"/>
              </a:solidFill>
            </a:rPr>
            <a:t>–</a:t>
          </a:r>
          <a:r>
            <a:rPr lang="tr-TR" sz="1800" b="1" dirty="0" smtClean="0">
              <a:solidFill>
                <a:srgbClr val="FF0000"/>
              </a:solidFill>
            </a:rPr>
            <a:t> </a:t>
          </a:r>
          <a:r>
            <a:rPr lang="tr-TR" sz="1000" b="1" dirty="0" smtClean="0">
              <a:solidFill>
                <a:srgbClr val="FF0000"/>
              </a:solidFill>
            </a:rPr>
            <a:t>aynı </a:t>
          </a:r>
          <a:r>
            <a:rPr lang="tr-TR" sz="1000" b="1" dirty="0" err="1" smtClean="0">
              <a:solidFill>
                <a:srgbClr val="FF0000"/>
              </a:solidFill>
            </a:rPr>
            <a:t>tb</a:t>
          </a:r>
          <a:r>
            <a:rPr lang="tr-TR" sz="1000" b="1" dirty="0" smtClean="0">
              <a:solidFill>
                <a:srgbClr val="FF0000"/>
              </a:solidFill>
            </a:rPr>
            <a:t> sayısı CA ile kıyas</a:t>
          </a:r>
          <a:r>
            <a:rPr lang="tr-TR" sz="1800" b="1" dirty="0" smtClean="0">
              <a:solidFill>
                <a:srgbClr val="FF0000"/>
              </a:solidFill>
            </a:rPr>
            <a:t>)</a:t>
          </a:r>
          <a:endParaRPr lang="tr-TR" sz="1800" b="1" dirty="0">
            <a:solidFill>
              <a:srgbClr val="FF0000"/>
            </a:solidFill>
          </a:endParaRPr>
        </a:p>
      </dgm:t>
    </dgm:pt>
    <dgm:pt modelId="{5199434C-0AFA-49F9-82EA-4CF7544F5F5B}" type="parTrans" cxnId="{DF86387E-24D2-437F-9347-66DC40D637D4}">
      <dgm:prSet/>
      <dgm:spPr/>
      <dgm:t>
        <a:bodyPr/>
        <a:lstStyle/>
        <a:p>
          <a:pPr>
            <a:lnSpc>
              <a:spcPct val="100000"/>
            </a:lnSpc>
          </a:pPr>
          <a:endParaRPr lang="tr-TR" sz="1800"/>
        </a:p>
      </dgm:t>
    </dgm:pt>
    <dgm:pt modelId="{1E59C8BE-B7ED-4E5C-A8B4-E1D844DA6832}" type="sibTrans" cxnId="{DF86387E-24D2-437F-9347-66DC40D637D4}">
      <dgm:prSet/>
      <dgm:spPr/>
      <dgm:t>
        <a:bodyPr/>
        <a:lstStyle/>
        <a:p>
          <a:pPr>
            <a:lnSpc>
              <a:spcPct val="100000"/>
            </a:lnSpc>
          </a:pPr>
          <a:endParaRPr lang="tr-TR" sz="1800"/>
        </a:p>
      </dgm:t>
    </dgm:pt>
    <dgm:pt modelId="{784BBDC3-F23C-485B-ABD0-65B4F7FE1A2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1800" dirty="0" err="1" smtClean="0"/>
            <a:t>Hiperkalsemi</a:t>
          </a:r>
          <a:r>
            <a:rPr lang="tr-TR" sz="1800" dirty="0" smtClean="0"/>
            <a:t> riski düşük</a:t>
          </a:r>
          <a:endParaRPr lang="tr-TR" sz="1800" dirty="0"/>
        </a:p>
      </dgm:t>
    </dgm:pt>
    <dgm:pt modelId="{7EE9EA23-0E82-44D2-9297-C20B572BB337}" type="parTrans" cxnId="{4C08FD83-216C-4911-B536-9191A8B3EF56}">
      <dgm:prSet/>
      <dgm:spPr/>
      <dgm:t>
        <a:bodyPr/>
        <a:lstStyle/>
        <a:p>
          <a:endParaRPr lang="tr-TR"/>
        </a:p>
      </dgm:t>
    </dgm:pt>
    <dgm:pt modelId="{698562F3-2AF3-44CA-8B5B-BB68680BBC2D}" type="sibTrans" cxnId="{4C08FD83-216C-4911-B536-9191A8B3EF56}">
      <dgm:prSet/>
      <dgm:spPr/>
      <dgm:t>
        <a:bodyPr/>
        <a:lstStyle/>
        <a:p>
          <a:endParaRPr lang="tr-TR"/>
        </a:p>
      </dgm:t>
    </dgm:pt>
    <dgm:pt modelId="{E44987AF-F5E2-4351-8AFA-84248902A0C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1800" dirty="0" err="1" smtClean="0"/>
            <a:t>Vasküler</a:t>
          </a:r>
          <a:r>
            <a:rPr lang="tr-TR" sz="1800" dirty="0" smtClean="0"/>
            <a:t> kalsifikasyon ve </a:t>
          </a:r>
          <a:r>
            <a:rPr lang="tr-TR" sz="1800" dirty="0" err="1" smtClean="0"/>
            <a:t>mortalite</a:t>
          </a:r>
          <a:r>
            <a:rPr lang="tr-TR" sz="1800" dirty="0" smtClean="0"/>
            <a:t> üzerine olumlu etki</a:t>
          </a:r>
          <a:endParaRPr lang="tr-TR" sz="1800" dirty="0"/>
        </a:p>
      </dgm:t>
    </dgm:pt>
    <dgm:pt modelId="{9AAEEC0F-E6C5-47C7-AB62-09E48ED18991}" type="parTrans" cxnId="{A21F2DEF-99AF-4B07-A71B-08A021E099F8}">
      <dgm:prSet/>
      <dgm:spPr/>
      <dgm:t>
        <a:bodyPr/>
        <a:lstStyle/>
        <a:p>
          <a:endParaRPr lang="tr-TR"/>
        </a:p>
      </dgm:t>
    </dgm:pt>
    <dgm:pt modelId="{98C0F650-C571-4FF1-9934-A65ED0EA5953}" type="sibTrans" cxnId="{A21F2DEF-99AF-4B07-A71B-08A021E099F8}">
      <dgm:prSet/>
      <dgm:spPr/>
      <dgm:t>
        <a:bodyPr/>
        <a:lstStyle/>
        <a:p>
          <a:endParaRPr lang="tr-TR"/>
        </a:p>
      </dgm:t>
    </dgm:pt>
    <dgm:pt modelId="{D8362A3C-6978-44AA-8D42-F4EAEF6636B2}">
      <dgm:prSet custT="1"/>
      <dgm:spPr>
        <a:ln>
          <a:solidFill>
            <a:srgbClr val="00B0F0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tr-TR" sz="1800" dirty="0" smtClean="0"/>
            <a:t>GIS yan etki sıklığı yüksek</a:t>
          </a:r>
          <a:endParaRPr lang="tr-TR" sz="1800" dirty="0"/>
        </a:p>
      </dgm:t>
    </dgm:pt>
    <dgm:pt modelId="{B6B47F5B-9EB2-4BBC-979F-1EEB31837895}" type="parTrans" cxnId="{4935EDCA-0C26-4E07-BAF4-0D461806C5C8}">
      <dgm:prSet/>
      <dgm:spPr/>
      <dgm:t>
        <a:bodyPr/>
        <a:lstStyle/>
        <a:p>
          <a:endParaRPr lang="tr-TR"/>
        </a:p>
      </dgm:t>
    </dgm:pt>
    <dgm:pt modelId="{31F21D34-F236-4A5E-869C-4933B06C5EA6}" type="sibTrans" cxnId="{4935EDCA-0C26-4E07-BAF4-0D461806C5C8}">
      <dgm:prSet/>
      <dgm:spPr/>
      <dgm:t>
        <a:bodyPr/>
        <a:lstStyle/>
        <a:p>
          <a:endParaRPr lang="tr-TR"/>
        </a:p>
      </dgm:t>
    </dgm:pt>
    <dgm:pt modelId="{2C57623B-1054-40BC-B51E-4FE41F7D7744}">
      <dgm:prSet custT="1"/>
      <dgm:spPr>
        <a:ln>
          <a:solidFill>
            <a:srgbClr val="00B0F0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tr-TR" sz="1800" i="1" dirty="0" smtClean="0">
              <a:solidFill>
                <a:srgbClr val="FF0000"/>
              </a:solidFill>
            </a:rPr>
            <a:t>Sevelamer </a:t>
          </a:r>
          <a:r>
            <a:rPr lang="tr-TR" sz="1800" i="1" dirty="0" err="1" smtClean="0">
              <a:solidFill>
                <a:srgbClr val="FF0000"/>
              </a:solidFill>
            </a:rPr>
            <a:t>hidroklorür</a:t>
          </a:r>
          <a:r>
            <a:rPr lang="tr-TR" sz="1800" i="1" dirty="0" smtClean="0">
              <a:solidFill>
                <a:srgbClr val="FF0000"/>
              </a:solidFill>
            </a:rPr>
            <a:t>, </a:t>
          </a:r>
          <a:r>
            <a:rPr lang="tr-TR" sz="1800" i="1" dirty="0" err="1" smtClean="0">
              <a:solidFill>
                <a:srgbClr val="FF0000"/>
              </a:solidFill>
            </a:rPr>
            <a:t>metabolik</a:t>
          </a:r>
          <a:r>
            <a:rPr lang="tr-TR" sz="1800" i="1" dirty="0" smtClean="0">
              <a:solidFill>
                <a:srgbClr val="FF0000"/>
              </a:solidFill>
            </a:rPr>
            <a:t> </a:t>
          </a:r>
          <a:r>
            <a:rPr lang="tr-TR" sz="1800" i="1" dirty="0" err="1" smtClean="0">
              <a:solidFill>
                <a:srgbClr val="FF0000"/>
              </a:solidFill>
            </a:rPr>
            <a:t>asidozu</a:t>
          </a:r>
          <a:r>
            <a:rPr lang="tr-TR" sz="1800" i="1" dirty="0" smtClean="0">
              <a:solidFill>
                <a:srgbClr val="FF0000"/>
              </a:solidFill>
            </a:rPr>
            <a:t> indükleyebilir.</a:t>
          </a:r>
          <a:endParaRPr lang="tr-TR" sz="1800" i="1" dirty="0">
            <a:solidFill>
              <a:srgbClr val="FF0000"/>
            </a:solidFill>
          </a:endParaRPr>
        </a:p>
      </dgm:t>
    </dgm:pt>
    <dgm:pt modelId="{B8ABEE1D-21D5-4CB2-9D68-327607671311}" type="parTrans" cxnId="{C2A41104-E204-43B6-9AF3-33D3791037DC}">
      <dgm:prSet/>
      <dgm:spPr/>
      <dgm:t>
        <a:bodyPr/>
        <a:lstStyle/>
        <a:p>
          <a:endParaRPr lang="tr-TR"/>
        </a:p>
      </dgm:t>
    </dgm:pt>
    <dgm:pt modelId="{4E6D46FC-78CE-4B40-B0E5-40F322886C8F}" type="sibTrans" cxnId="{C2A41104-E204-43B6-9AF3-33D3791037DC}">
      <dgm:prSet/>
      <dgm:spPr/>
      <dgm:t>
        <a:bodyPr/>
        <a:lstStyle/>
        <a:p>
          <a:endParaRPr lang="tr-TR"/>
        </a:p>
      </dgm:t>
    </dgm:pt>
    <dgm:pt modelId="{8391536B-3675-4B56-ADDF-C4C7AA49B334}" type="pres">
      <dgm:prSet presAssocID="{4C5F0E61-6137-4F51-9729-C2243F587217}" presName="diagram" presStyleCnt="0">
        <dgm:presLayoutVars>
          <dgm:dir/>
          <dgm:animLvl val="lvl"/>
          <dgm:resizeHandles val="exact"/>
        </dgm:presLayoutVars>
      </dgm:prSet>
      <dgm:spPr/>
    </dgm:pt>
    <dgm:pt modelId="{7EA70A0D-4B69-416A-BBA5-FA055090E6DC}" type="pres">
      <dgm:prSet presAssocID="{747344F3-E051-45ED-B155-556646F7EB75}" presName="compNode" presStyleCnt="0"/>
      <dgm:spPr/>
    </dgm:pt>
    <dgm:pt modelId="{B5249C10-DF10-4182-984F-B1886D0724D8}" type="pres">
      <dgm:prSet presAssocID="{747344F3-E051-45ED-B155-556646F7EB75}" presName="childRect" presStyleLbl="bgAcc1" presStyleIdx="0" presStyleCnt="2" custScaleX="19892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62867EC-1B43-4362-B1D2-924AAFB83E01}" type="pres">
      <dgm:prSet presAssocID="{747344F3-E051-45ED-B155-556646F7EB7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15D2C0B-527C-4E9F-8467-E8E646BF133C}" type="pres">
      <dgm:prSet presAssocID="{747344F3-E051-45ED-B155-556646F7EB75}" presName="parentRect" presStyleLbl="alignNode1" presStyleIdx="0" presStyleCnt="2" custScaleX="198940" custScaleY="73099"/>
      <dgm:spPr/>
      <dgm:t>
        <a:bodyPr/>
        <a:lstStyle/>
        <a:p>
          <a:endParaRPr lang="tr-TR"/>
        </a:p>
      </dgm:t>
    </dgm:pt>
    <dgm:pt modelId="{09035DE0-7247-4F34-AB77-13A5634C0266}" type="pres">
      <dgm:prSet presAssocID="{747344F3-E051-45ED-B155-556646F7EB75}" presName="adorn" presStyleLbl="fgAccFollowNode1" presStyleIdx="0" presStyleCnt="2" custLinFactX="5122" custLinFactNeighborX="100000" custLinFactNeighborY="-223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A771B00-CABE-4DE2-BC30-A56B29578CC6}" type="pres">
      <dgm:prSet presAssocID="{14D77C90-FD14-4564-9D7F-5F747D516680}" presName="sibTrans" presStyleLbl="sibTrans2D1" presStyleIdx="0" presStyleCnt="0"/>
      <dgm:spPr/>
      <dgm:t>
        <a:bodyPr/>
        <a:lstStyle/>
        <a:p>
          <a:endParaRPr lang="tr-TR"/>
        </a:p>
      </dgm:t>
    </dgm:pt>
    <dgm:pt modelId="{44C5B779-24FC-4B0F-B418-5BB8875FC483}" type="pres">
      <dgm:prSet presAssocID="{B0350681-8A70-4E81-A651-80A1FABD10D6}" presName="compNode" presStyleCnt="0"/>
      <dgm:spPr/>
    </dgm:pt>
    <dgm:pt modelId="{3F0E0BCE-C032-43B6-A5D9-8F027BEADC0F}" type="pres">
      <dgm:prSet presAssocID="{B0350681-8A70-4E81-A651-80A1FABD10D6}" presName="childRect" presStyleLbl="bgAcc1" presStyleIdx="1" presStyleCnt="2" custScaleX="18449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435278C-3A97-400A-83D8-0F5F0DA3CC2E}" type="pres">
      <dgm:prSet presAssocID="{B0350681-8A70-4E81-A651-80A1FABD10D6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3C04837-FFF3-4220-A2F3-0665A685961C}" type="pres">
      <dgm:prSet presAssocID="{B0350681-8A70-4E81-A651-80A1FABD10D6}" presName="parentRect" presStyleLbl="alignNode1" presStyleIdx="1" presStyleCnt="2" custScaleX="184711" custScaleY="73099"/>
      <dgm:spPr/>
      <dgm:t>
        <a:bodyPr/>
        <a:lstStyle/>
        <a:p>
          <a:endParaRPr lang="tr-TR"/>
        </a:p>
      </dgm:t>
    </dgm:pt>
    <dgm:pt modelId="{730C1FFE-569C-4BE3-86FE-2604B0608AB2}" type="pres">
      <dgm:prSet presAssocID="{B0350681-8A70-4E81-A651-80A1FABD10D6}" presName="adorn" presStyleLbl="fgAccFollowNode1" presStyleIdx="1" presStyleCnt="2" custLinFactNeighborX="87481" custLinFactNeighborY="23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D6D499A8-56B4-4F91-A13E-2436CA7B4E72}" srcId="{4C5F0E61-6137-4F51-9729-C2243F587217}" destId="{B0350681-8A70-4E81-A651-80A1FABD10D6}" srcOrd="1" destOrd="0" parTransId="{F6D7591B-C1D1-4C58-A554-6CEC2D474F3B}" sibTransId="{518DA164-0F0C-4F5F-8494-565B003CC4F4}"/>
    <dgm:cxn modelId="{4C08FD83-216C-4911-B536-9191A8B3EF56}" srcId="{747344F3-E051-45ED-B155-556646F7EB75}" destId="{784BBDC3-F23C-485B-ABD0-65B4F7FE1A20}" srcOrd="1" destOrd="0" parTransId="{7EE9EA23-0E82-44D2-9297-C20B572BB337}" sibTransId="{698562F3-2AF3-44CA-8B5B-BB68680BBC2D}"/>
    <dgm:cxn modelId="{45535836-A7E6-4B81-9B24-C63A447AF1E0}" type="presOf" srcId="{B0350681-8A70-4E81-A651-80A1FABD10D6}" destId="{8435278C-3A97-400A-83D8-0F5F0DA3CC2E}" srcOrd="0" destOrd="0" presId="urn:microsoft.com/office/officeart/2005/8/layout/bList2#1"/>
    <dgm:cxn modelId="{4B8DE626-B5B5-4CB7-BDA3-D48434EB25E1}" type="presOf" srcId="{747344F3-E051-45ED-B155-556646F7EB75}" destId="{162867EC-1B43-4362-B1D2-924AAFB83E01}" srcOrd="0" destOrd="0" presId="urn:microsoft.com/office/officeart/2005/8/layout/bList2#1"/>
    <dgm:cxn modelId="{BFE3FF22-1CBD-44FB-BF7A-C2426C0CD11D}" type="presOf" srcId="{4C5F0E61-6137-4F51-9729-C2243F587217}" destId="{8391536B-3675-4B56-ADDF-C4C7AA49B334}" srcOrd="0" destOrd="0" presId="urn:microsoft.com/office/officeart/2005/8/layout/bList2#1"/>
    <dgm:cxn modelId="{BB453F42-33AF-4C3C-A1F1-BCF612D24548}" type="presOf" srcId="{6274D3F2-0512-40C3-9511-463BD5946334}" destId="{3F0E0BCE-C032-43B6-A5D9-8F027BEADC0F}" srcOrd="0" destOrd="0" presId="urn:microsoft.com/office/officeart/2005/8/layout/bList2#1"/>
    <dgm:cxn modelId="{7CDB0E60-112B-4280-86B1-800B5D3D9239}" type="presOf" srcId="{14D77C90-FD14-4564-9D7F-5F747D516680}" destId="{DA771B00-CABE-4DE2-BC30-A56B29578CC6}" srcOrd="0" destOrd="0" presId="urn:microsoft.com/office/officeart/2005/8/layout/bList2#1"/>
    <dgm:cxn modelId="{80F848C9-469F-4C38-A0B1-F45BCFA42684}" type="presOf" srcId="{C0BDAD59-8D2D-4087-ADA6-43ED9CFC168E}" destId="{B5249C10-DF10-4182-984F-B1886D0724D8}" srcOrd="0" destOrd="0" presId="urn:microsoft.com/office/officeart/2005/8/layout/bList2#1"/>
    <dgm:cxn modelId="{D51AE9F5-9CC3-4C8B-8DE1-C8DF62793A9A}" type="presOf" srcId="{E44987AF-F5E2-4351-8AFA-84248902A0C3}" destId="{B5249C10-DF10-4182-984F-B1886D0724D8}" srcOrd="0" destOrd="2" presId="urn:microsoft.com/office/officeart/2005/8/layout/bList2#1"/>
    <dgm:cxn modelId="{4935EDCA-0C26-4E07-BAF4-0D461806C5C8}" srcId="{B0350681-8A70-4E81-A651-80A1FABD10D6}" destId="{D8362A3C-6978-44AA-8D42-F4EAEF6636B2}" srcOrd="1" destOrd="0" parTransId="{B6B47F5B-9EB2-4BBC-979F-1EEB31837895}" sibTransId="{31F21D34-F236-4A5E-869C-4933B06C5EA6}"/>
    <dgm:cxn modelId="{DF86387E-24D2-437F-9347-66DC40D637D4}" srcId="{B0350681-8A70-4E81-A651-80A1FABD10D6}" destId="{6274D3F2-0512-40C3-9511-463BD5946334}" srcOrd="0" destOrd="0" parTransId="{5199434C-0AFA-49F9-82EA-4CF7544F5F5B}" sibTransId="{1E59C8BE-B7ED-4E5C-A8B4-E1D844DA6832}"/>
    <dgm:cxn modelId="{7D93C1AD-7FD9-4A07-8806-E999D0167AB3}" type="presOf" srcId="{B0350681-8A70-4E81-A651-80A1FABD10D6}" destId="{C3C04837-FFF3-4220-A2F3-0665A685961C}" srcOrd="1" destOrd="0" presId="urn:microsoft.com/office/officeart/2005/8/layout/bList2#1"/>
    <dgm:cxn modelId="{45A02BCC-2694-48FE-8AFF-CAD09EF927AD}" type="presOf" srcId="{784BBDC3-F23C-485B-ABD0-65B4F7FE1A20}" destId="{B5249C10-DF10-4182-984F-B1886D0724D8}" srcOrd="0" destOrd="1" presId="urn:microsoft.com/office/officeart/2005/8/layout/bList2#1"/>
    <dgm:cxn modelId="{58C06BF2-3378-421E-8144-4C438019A5A9}" srcId="{747344F3-E051-45ED-B155-556646F7EB75}" destId="{C0BDAD59-8D2D-4087-ADA6-43ED9CFC168E}" srcOrd="0" destOrd="0" parTransId="{28BC6F4C-9C5B-45F1-B6AA-76D786129028}" sibTransId="{A0E8B192-0EC4-4FC0-98F1-EBF4D3147475}"/>
    <dgm:cxn modelId="{A21F2DEF-99AF-4B07-A71B-08A021E099F8}" srcId="{747344F3-E051-45ED-B155-556646F7EB75}" destId="{E44987AF-F5E2-4351-8AFA-84248902A0C3}" srcOrd="2" destOrd="0" parTransId="{9AAEEC0F-E6C5-47C7-AB62-09E48ED18991}" sibTransId="{98C0F650-C571-4FF1-9934-A65ED0EA5953}"/>
    <dgm:cxn modelId="{06ED1319-4F1E-4E42-89D6-2A1E73AF5DD1}" srcId="{4C5F0E61-6137-4F51-9729-C2243F587217}" destId="{747344F3-E051-45ED-B155-556646F7EB75}" srcOrd="0" destOrd="0" parTransId="{8368D5AA-8B76-4601-802D-3CA43B421ED4}" sibTransId="{14D77C90-FD14-4564-9D7F-5F747D516680}"/>
    <dgm:cxn modelId="{E3C8C0DF-F61E-4967-8E51-E61273413C04}" type="presOf" srcId="{2C57623B-1054-40BC-B51E-4FE41F7D7744}" destId="{3F0E0BCE-C032-43B6-A5D9-8F027BEADC0F}" srcOrd="0" destOrd="2" presId="urn:microsoft.com/office/officeart/2005/8/layout/bList2#1"/>
    <dgm:cxn modelId="{88D1457D-7A04-428E-95FE-DF1546E0C8E5}" type="presOf" srcId="{747344F3-E051-45ED-B155-556646F7EB75}" destId="{215D2C0B-527C-4E9F-8467-E8E646BF133C}" srcOrd="1" destOrd="0" presId="urn:microsoft.com/office/officeart/2005/8/layout/bList2#1"/>
    <dgm:cxn modelId="{C2A41104-E204-43B6-9AF3-33D3791037DC}" srcId="{B0350681-8A70-4E81-A651-80A1FABD10D6}" destId="{2C57623B-1054-40BC-B51E-4FE41F7D7744}" srcOrd="2" destOrd="0" parTransId="{B8ABEE1D-21D5-4CB2-9D68-327607671311}" sibTransId="{4E6D46FC-78CE-4B40-B0E5-40F322886C8F}"/>
    <dgm:cxn modelId="{F4B26365-9FE5-477F-B379-0812BED65931}" type="presOf" srcId="{D8362A3C-6978-44AA-8D42-F4EAEF6636B2}" destId="{3F0E0BCE-C032-43B6-A5D9-8F027BEADC0F}" srcOrd="0" destOrd="1" presId="urn:microsoft.com/office/officeart/2005/8/layout/bList2#1"/>
    <dgm:cxn modelId="{F2AD2B04-CC98-4F1A-9D4F-4DA5D878922F}" type="presParOf" srcId="{8391536B-3675-4B56-ADDF-C4C7AA49B334}" destId="{7EA70A0D-4B69-416A-BBA5-FA055090E6DC}" srcOrd="0" destOrd="0" presId="urn:microsoft.com/office/officeart/2005/8/layout/bList2#1"/>
    <dgm:cxn modelId="{4A2853DD-BDAC-41F9-974C-1A3A4803EBF6}" type="presParOf" srcId="{7EA70A0D-4B69-416A-BBA5-FA055090E6DC}" destId="{B5249C10-DF10-4182-984F-B1886D0724D8}" srcOrd="0" destOrd="0" presId="urn:microsoft.com/office/officeart/2005/8/layout/bList2#1"/>
    <dgm:cxn modelId="{1A035099-7BE1-45C5-84C7-A90D21CFE84C}" type="presParOf" srcId="{7EA70A0D-4B69-416A-BBA5-FA055090E6DC}" destId="{162867EC-1B43-4362-B1D2-924AAFB83E01}" srcOrd="1" destOrd="0" presId="urn:microsoft.com/office/officeart/2005/8/layout/bList2#1"/>
    <dgm:cxn modelId="{BF41DB3E-37D9-4861-98CD-BE98BE73F753}" type="presParOf" srcId="{7EA70A0D-4B69-416A-BBA5-FA055090E6DC}" destId="{215D2C0B-527C-4E9F-8467-E8E646BF133C}" srcOrd="2" destOrd="0" presId="urn:microsoft.com/office/officeart/2005/8/layout/bList2#1"/>
    <dgm:cxn modelId="{F50DBE1E-6E6D-4848-A8B4-A20AB37F1079}" type="presParOf" srcId="{7EA70A0D-4B69-416A-BBA5-FA055090E6DC}" destId="{09035DE0-7247-4F34-AB77-13A5634C0266}" srcOrd="3" destOrd="0" presId="urn:microsoft.com/office/officeart/2005/8/layout/bList2#1"/>
    <dgm:cxn modelId="{171F4A3D-E8D3-454A-9AB8-08155ACF91EF}" type="presParOf" srcId="{8391536B-3675-4B56-ADDF-C4C7AA49B334}" destId="{DA771B00-CABE-4DE2-BC30-A56B29578CC6}" srcOrd="1" destOrd="0" presId="urn:microsoft.com/office/officeart/2005/8/layout/bList2#1"/>
    <dgm:cxn modelId="{6C790EBC-6D7B-4D2F-839E-B569A9E41D80}" type="presParOf" srcId="{8391536B-3675-4B56-ADDF-C4C7AA49B334}" destId="{44C5B779-24FC-4B0F-B418-5BB8875FC483}" srcOrd="2" destOrd="0" presId="urn:microsoft.com/office/officeart/2005/8/layout/bList2#1"/>
    <dgm:cxn modelId="{3D2E37B6-11C2-4D9D-A9D2-266DDD85BAD0}" type="presParOf" srcId="{44C5B779-24FC-4B0F-B418-5BB8875FC483}" destId="{3F0E0BCE-C032-43B6-A5D9-8F027BEADC0F}" srcOrd="0" destOrd="0" presId="urn:microsoft.com/office/officeart/2005/8/layout/bList2#1"/>
    <dgm:cxn modelId="{2B9880FB-9158-4940-916D-A47C8D24A98C}" type="presParOf" srcId="{44C5B779-24FC-4B0F-B418-5BB8875FC483}" destId="{8435278C-3A97-400A-83D8-0F5F0DA3CC2E}" srcOrd="1" destOrd="0" presId="urn:microsoft.com/office/officeart/2005/8/layout/bList2#1"/>
    <dgm:cxn modelId="{86BA1AA7-AEF1-40CA-ABA9-C43233927691}" type="presParOf" srcId="{44C5B779-24FC-4B0F-B418-5BB8875FC483}" destId="{C3C04837-FFF3-4220-A2F3-0665A685961C}" srcOrd="2" destOrd="0" presId="urn:microsoft.com/office/officeart/2005/8/layout/bList2#1"/>
    <dgm:cxn modelId="{68066AD3-9693-466A-8CDA-AD13EED59F89}" type="presParOf" srcId="{44C5B779-24FC-4B0F-B418-5BB8875FC483}" destId="{730C1FFE-569C-4BE3-86FE-2604B0608AB2}" srcOrd="3" destOrd="0" presId="urn:microsoft.com/office/officeart/2005/8/layout/bList2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A7F6451-D01B-41E8-A706-70E44CE56C9B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D2F6CD68-4333-40DC-9D1C-6EEAC78E3C95}">
      <dgm:prSet phldrT="[Metin]"/>
      <dgm:spPr/>
      <dgm:t>
        <a:bodyPr/>
        <a:lstStyle/>
        <a:p>
          <a:r>
            <a:rPr lang="tr-TR" dirty="0" smtClean="0"/>
            <a:t>Alüminyum </a:t>
          </a:r>
          <a:r>
            <a:rPr lang="tr-TR" dirty="0" err="1" smtClean="0"/>
            <a:t>toksisitesi</a:t>
          </a:r>
          <a:r>
            <a:rPr lang="tr-TR" dirty="0" smtClean="0"/>
            <a:t> riski.. </a:t>
          </a:r>
          <a:endParaRPr lang="tr-TR" dirty="0"/>
        </a:p>
      </dgm:t>
    </dgm:pt>
    <dgm:pt modelId="{D8209498-51A2-412B-A8BB-07B1CBF3344E}" type="parTrans" cxnId="{E00B0C72-712A-4EE4-88B0-EFE604098E61}">
      <dgm:prSet/>
      <dgm:spPr/>
      <dgm:t>
        <a:bodyPr/>
        <a:lstStyle/>
        <a:p>
          <a:endParaRPr lang="tr-TR"/>
        </a:p>
      </dgm:t>
    </dgm:pt>
    <dgm:pt modelId="{08A8A608-6B10-4EBB-80E0-FB9218471C89}" type="sibTrans" cxnId="{E00B0C72-712A-4EE4-88B0-EFE604098E61}">
      <dgm:prSet/>
      <dgm:spPr/>
      <dgm:t>
        <a:bodyPr/>
        <a:lstStyle/>
        <a:p>
          <a:endParaRPr lang="tr-TR"/>
        </a:p>
      </dgm:t>
    </dgm:pt>
    <dgm:pt modelId="{E085E373-174E-4CF6-9F33-EAB66CD51389}">
      <dgm:prSet phldrT="[Metin]"/>
      <dgm:spPr/>
      <dgm:t>
        <a:bodyPr/>
        <a:lstStyle/>
        <a:p>
          <a:r>
            <a:rPr lang="tr-TR" dirty="0" smtClean="0"/>
            <a:t>Kısa süreli kullanımlar (</a:t>
          </a:r>
          <a:r>
            <a:rPr lang="tr-TR" b="1" dirty="0" smtClean="0">
              <a:solidFill>
                <a:srgbClr val="FF0000"/>
              </a:solidFill>
            </a:rPr>
            <a:t>2 haftalık</a:t>
          </a:r>
          <a:r>
            <a:rPr lang="tr-TR" dirty="0" smtClean="0"/>
            <a:t>) dışında önerilmez.</a:t>
          </a:r>
          <a:endParaRPr lang="tr-TR" dirty="0"/>
        </a:p>
      </dgm:t>
    </dgm:pt>
    <dgm:pt modelId="{E0086798-E2B2-488C-91C6-0299652CAE79}" type="parTrans" cxnId="{789BC968-4895-4F5B-B0BC-9C3F949D3DB2}">
      <dgm:prSet/>
      <dgm:spPr/>
      <dgm:t>
        <a:bodyPr/>
        <a:lstStyle/>
        <a:p>
          <a:endParaRPr lang="tr-TR"/>
        </a:p>
      </dgm:t>
    </dgm:pt>
    <dgm:pt modelId="{9C8F8973-CE76-4E16-9256-04DEB29A4725}" type="sibTrans" cxnId="{789BC968-4895-4F5B-B0BC-9C3F949D3DB2}">
      <dgm:prSet/>
      <dgm:spPr/>
      <dgm:t>
        <a:bodyPr/>
        <a:lstStyle/>
        <a:p>
          <a:endParaRPr lang="tr-TR"/>
        </a:p>
      </dgm:t>
    </dgm:pt>
    <dgm:pt modelId="{13EDA10F-1125-40F2-ABDF-1C223120B07E}">
      <dgm:prSet phldrT="[Metin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 smtClean="0"/>
            <a:t>Alüminyum </a:t>
          </a:r>
          <a:r>
            <a:rPr lang="tr-TR" dirty="0" err="1" smtClean="0"/>
            <a:t>toksisitesi</a:t>
          </a:r>
          <a:endParaRPr lang="tr-TR" dirty="0"/>
        </a:p>
      </dgm:t>
    </dgm:pt>
    <dgm:pt modelId="{CA9979FB-EC3B-4490-BE1C-F69CF16C4798}" type="parTrans" cxnId="{FEE535AC-0109-4B4D-96FA-0907DFB91211}">
      <dgm:prSet/>
      <dgm:spPr/>
      <dgm:t>
        <a:bodyPr/>
        <a:lstStyle/>
        <a:p>
          <a:endParaRPr lang="tr-TR"/>
        </a:p>
      </dgm:t>
    </dgm:pt>
    <dgm:pt modelId="{014C791F-C944-42B6-BD2E-C2752284ED1A}" type="sibTrans" cxnId="{FEE535AC-0109-4B4D-96FA-0907DFB91211}">
      <dgm:prSet/>
      <dgm:spPr/>
      <dgm:t>
        <a:bodyPr/>
        <a:lstStyle/>
        <a:p>
          <a:endParaRPr lang="tr-TR"/>
        </a:p>
      </dgm:t>
    </dgm:pt>
    <dgm:pt modelId="{FD381A8E-21E9-4862-A30E-697BED6C6C3C}">
      <dgm:prSet phldrT="[Metin]"/>
      <dgm:spPr/>
      <dgm:t>
        <a:bodyPr/>
        <a:lstStyle/>
        <a:p>
          <a:r>
            <a:rPr lang="tr-TR" dirty="0" smtClean="0"/>
            <a:t>D vitaminine dirençli </a:t>
          </a:r>
          <a:r>
            <a:rPr lang="tr-TR" dirty="0" err="1" smtClean="0"/>
            <a:t>osteomalazi</a:t>
          </a:r>
          <a:endParaRPr lang="tr-TR" dirty="0"/>
        </a:p>
      </dgm:t>
    </dgm:pt>
    <dgm:pt modelId="{76901535-B532-40EB-BBD9-6723365C30C8}" type="parTrans" cxnId="{765C25C0-A44C-4386-8B4D-5222BEB0D3E0}">
      <dgm:prSet/>
      <dgm:spPr/>
      <dgm:t>
        <a:bodyPr/>
        <a:lstStyle/>
        <a:p>
          <a:endParaRPr lang="tr-TR"/>
        </a:p>
      </dgm:t>
    </dgm:pt>
    <dgm:pt modelId="{16EF9DFD-0934-4522-9404-9D5ACA84DFB2}" type="sibTrans" cxnId="{765C25C0-A44C-4386-8B4D-5222BEB0D3E0}">
      <dgm:prSet/>
      <dgm:spPr/>
      <dgm:t>
        <a:bodyPr/>
        <a:lstStyle/>
        <a:p>
          <a:endParaRPr lang="tr-TR"/>
        </a:p>
      </dgm:t>
    </dgm:pt>
    <dgm:pt modelId="{420AE893-8F5C-4F92-95F9-2746054BE093}">
      <dgm:prSet phldrT="[Metin]"/>
      <dgm:spPr/>
      <dgm:t>
        <a:bodyPr/>
        <a:lstStyle/>
        <a:p>
          <a:r>
            <a:rPr lang="tr-TR" dirty="0" err="1" smtClean="0"/>
            <a:t>Mikrositer</a:t>
          </a:r>
          <a:r>
            <a:rPr lang="tr-TR" dirty="0" smtClean="0"/>
            <a:t> anemi</a:t>
          </a:r>
          <a:endParaRPr lang="tr-TR" dirty="0"/>
        </a:p>
      </dgm:t>
    </dgm:pt>
    <dgm:pt modelId="{D030CDD8-1FC4-4ED0-9F52-7181966973CC}" type="parTrans" cxnId="{41FA217D-A71C-4792-AC36-9B9A1B844636}">
      <dgm:prSet/>
      <dgm:spPr/>
      <dgm:t>
        <a:bodyPr/>
        <a:lstStyle/>
        <a:p>
          <a:endParaRPr lang="tr-TR"/>
        </a:p>
      </dgm:t>
    </dgm:pt>
    <dgm:pt modelId="{48EB2F2F-31B0-4E12-9564-6AB0E4CBA7A4}" type="sibTrans" cxnId="{41FA217D-A71C-4792-AC36-9B9A1B844636}">
      <dgm:prSet/>
      <dgm:spPr/>
      <dgm:t>
        <a:bodyPr/>
        <a:lstStyle/>
        <a:p>
          <a:endParaRPr lang="tr-TR"/>
        </a:p>
      </dgm:t>
    </dgm:pt>
    <dgm:pt modelId="{7C970000-1FE1-4A03-9090-0B60F3403B5F}">
      <dgm:prSet phldrT="[Metin]"/>
      <dgm:spPr/>
      <dgm:t>
        <a:bodyPr/>
        <a:lstStyle/>
        <a:p>
          <a:r>
            <a:rPr lang="tr-TR" dirty="0" smtClean="0"/>
            <a:t>Kemik ve kas ağrısı</a:t>
          </a:r>
          <a:endParaRPr lang="tr-TR" dirty="0"/>
        </a:p>
      </dgm:t>
    </dgm:pt>
    <dgm:pt modelId="{8794DF2C-511C-4D97-955A-BB8D3FF42832}" type="parTrans" cxnId="{629B7909-FDE2-4FB8-9DFB-4CCA277B3BF5}">
      <dgm:prSet/>
      <dgm:spPr/>
      <dgm:t>
        <a:bodyPr/>
        <a:lstStyle/>
        <a:p>
          <a:endParaRPr lang="tr-TR"/>
        </a:p>
      </dgm:t>
    </dgm:pt>
    <dgm:pt modelId="{B7FDAA1C-3F60-4381-B4FC-EA460B063339}" type="sibTrans" cxnId="{629B7909-FDE2-4FB8-9DFB-4CCA277B3BF5}">
      <dgm:prSet/>
      <dgm:spPr/>
      <dgm:t>
        <a:bodyPr/>
        <a:lstStyle/>
        <a:p>
          <a:endParaRPr lang="tr-TR"/>
        </a:p>
      </dgm:t>
    </dgm:pt>
    <dgm:pt modelId="{03661488-D7D9-4605-A828-F3629D102F2C}">
      <dgm:prSet phldrT="[Metin]"/>
      <dgm:spPr/>
      <dgm:t>
        <a:bodyPr/>
        <a:lstStyle/>
        <a:p>
          <a:r>
            <a:rPr lang="tr-TR" dirty="0" err="1" smtClean="0"/>
            <a:t>Demans</a:t>
          </a:r>
          <a:endParaRPr lang="tr-TR" dirty="0"/>
        </a:p>
      </dgm:t>
    </dgm:pt>
    <dgm:pt modelId="{4D77368A-2769-4BFE-93AE-3AEAABB99AEF}" type="parTrans" cxnId="{7DB8B93F-66B9-4F94-AD28-643464F657E1}">
      <dgm:prSet/>
      <dgm:spPr/>
      <dgm:t>
        <a:bodyPr/>
        <a:lstStyle/>
        <a:p>
          <a:endParaRPr lang="tr-TR"/>
        </a:p>
      </dgm:t>
    </dgm:pt>
    <dgm:pt modelId="{430D7790-B629-4BBB-84E4-C8905EDFD41F}" type="sibTrans" cxnId="{7DB8B93F-66B9-4F94-AD28-643464F657E1}">
      <dgm:prSet/>
      <dgm:spPr/>
      <dgm:t>
        <a:bodyPr/>
        <a:lstStyle/>
        <a:p>
          <a:endParaRPr lang="tr-TR"/>
        </a:p>
      </dgm:t>
    </dgm:pt>
    <dgm:pt modelId="{9993D1D4-3308-44B0-8A02-8EEAD9CAF58B}">
      <dgm:prSet phldrT="[Metin]"/>
      <dgm:spPr/>
      <dgm:t>
        <a:bodyPr/>
        <a:lstStyle/>
        <a:p>
          <a:endParaRPr lang="tr-TR" dirty="0"/>
        </a:p>
      </dgm:t>
    </dgm:pt>
    <dgm:pt modelId="{2ED8663D-35CA-4616-AC56-CED7C3E233F1}" type="parTrans" cxnId="{C0F612EA-C6F2-4CFA-B45D-BD2B0A6ABD5D}">
      <dgm:prSet/>
      <dgm:spPr/>
      <dgm:t>
        <a:bodyPr/>
        <a:lstStyle/>
        <a:p>
          <a:endParaRPr lang="tr-TR"/>
        </a:p>
      </dgm:t>
    </dgm:pt>
    <dgm:pt modelId="{EB6068FE-2480-42E7-8159-021DE53AD8FD}" type="sibTrans" cxnId="{C0F612EA-C6F2-4CFA-B45D-BD2B0A6ABD5D}">
      <dgm:prSet/>
      <dgm:spPr/>
      <dgm:t>
        <a:bodyPr/>
        <a:lstStyle/>
        <a:p>
          <a:endParaRPr lang="tr-TR"/>
        </a:p>
      </dgm:t>
    </dgm:pt>
    <dgm:pt modelId="{B92B944B-ADAF-4E3D-811D-A621C5FDAE26}" type="pres">
      <dgm:prSet presAssocID="{DA7F6451-D01B-41E8-A706-70E44CE56C9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A44F61C-2F1E-4967-9E35-87E11C43B79B}" type="pres">
      <dgm:prSet presAssocID="{D2F6CD68-4333-40DC-9D1C-6EEAC78E3C9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9CE5E32-C4B9-4508-AE91-E5920D0FA151}" type="pres">
      <dgm:prSet presAssocID="{D2F6CD68-4333-40DC-9D1C-6EEAC78E3C95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1EEF9FB-91AA-4434-800C-A0ABE22B3A26}" type="pres">
      <dgm:prSet presAssocID="{13EDA10F-1125-40F2-ABDF-1C223120B07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C98CA74-AD56-4E53-9644-A184491F7B32}" type="pres">
      <dgm:prSet presAssocID="{13EDA10F-1125-40F2-ABDF-1C223120B07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DEF1848-EE9D-4E87-AEEB-59F261E4A61F}" type="presOf" srcId="{7C970000-1FE1-4A03-9090-0B60F3403B5F}" destId="{3C98CA74-AD56-4E53-9644-A184491F7B32}" srcOrd="0" destOrd="2" presId="urn:microsoft.com/office/officeart/2005/8/layout/vList2"/>
    <dgm:cxn modelId="{FEE535AC-0109-4B4D-96FA-0907DFB91211}" srcId="{DA7F6451-D01B-41E8-A706-70E44CE56C9B}" destId="{13EDA10F-1125-40F2-ABDF-1C223120B07E}" srcOrd="1" destOrd="0" parTransId="{CA9979FB-EC3B-4490-BE1C-F69CF16C4798}" sibTransId="{014C791F-C944-42B6-BD2E-C2752284ED1A}"/>
    <dgm:cxn modelId="{C0F612EA-C6F2-4CFA-B45D-BD2B0A6ABD5D}" srcId="{D2F6CD68-4333-40DC-9D1C-6EEAC78E3C95}" destId="{9993D1D4-3308-44B0-8A02-8EEAD9CAF58B}" srcOrd="1" destOrd="0" parTransId="{2ED8663D-35CA-4616-AC56-CED7C3E233F1}" sibTransId="{EB6068FE-2480-42E7-8159-021DE53AD8FD}"/>
    <dgm:cxn modelId="{5F80BF9A-1F78-4C5F-8278-672F76515806}" type="presOf" srcId="{420AE893-8F5C-4F92-95F9-2746054BE093}" destId="{3C98CA74-AD56-4E53-9644-A184491F7B32}" srcOrd="0" destOrd="1" presId="urn:microsoft.com/office/officeart/2005/8/layout/vList2"/>
    <dgm:cxn modelId="{789BC968-4895-4F5B-B0BC-9C3F949D3DB2}" srcId="{D2F6CD68-4333-40DC-9D1C-6EEAC78E3C95}" destId="{E085E373-174E-4CF6-9F33-EAB66CD51389}" srcOrd="0" destOrd="0" parTransId="{E0086798-E2B2-488C-91C6-0299652CAE79}" sibTransId="{9C8F8973-CE76-4E16-9256-04DEB29A4725}"/>
    <dgm:cxn modelId="{2F2BA07E-6536-42A4-B1C9-CFE5DE247738}" type="presOf" srcId="{9993D1D4-3308-44B0-8A02-8EEAD9CAF58B}" destId="{19CE5E32-C4B9-4508-AE91-E5920D0FA151}" srcOrd="0" destOrd="1" presId="urn:microsoft.com/office/officeart/2005/8/layout/vList2"/>
    <dgm:cxn modelId="{184D9AA1-875F-409B-91F1-0A5D711B9725}" type="presOf" srcId="{13EDA10F-1125-40F2-ABDF-1C223120B07E}" destId="{61EEF9FB-91AA-4434-800C-A0ABE22B3A26}" srcOrd="0" destOrd="0" presId="urn:microsoft.com/office/officeart/2005/8/layout/vList2"/>
    <dgm:cxn modelId="{7DB8B93F-66B9-4F94-AD28-643464F657E1}" srcId="{13EDA10F-1125-40F2-ABDF-1C223120B07E}" destId="{03661488-D7D9-4605-A828-F3629D102F2C}" srcOrd="3" destOrd="0" parTransId="{4D77368A-2769-4BFE-93AE-3AEAABB99AEF}" sibTransId="{430D7790-B629-4BBB-84E4-C8905EDFD41F}"/>
    <dgm:cxn modelId="{18D5FF87-3661-49A2-8FA7-391EB7C3586B}" type="presOf" srcId="{FD381A8E-21E9-4862-A30E-697BED6C6C3C}" destId="{3C98CA74-AD56-4E53-9644-A184491F7B32}" srcOrd="0" destOrd="0" presId="urn:microsoft.com/office/officeart/2005/8/layout/vList2"/>
    <dgm:cxn modelId="{765C25C0-A44C-4386-8B4D-5222BEB0D3E0}" srcId="{13EDA10F-1125-40F2-ABDF-1C223120B07E}" destId="{FD381A8E-21E9-4862-A30E-697BED6C6C3C}" srcOrd="0" destOrd="0" parTransId="{76901535-B532-40EB-BBD9-6723365C30C8}" sibTransId="{16EF9DFD-0934-4522-9404-9D5ACA84DFB2}"/>
    <dgm:cxn modelId="{1012F48B-58C4-49E0-BBE2-A16B998945F3}" type="presOf" srcId="{03661488-D7D9-4605-A828-F3629D102F2C}" destId="{3C98CA74-AD56-4E53-9644-A184491F7B32}" srcOrd="0" destOrd="3" presId="urn:microsoft.com/office/officeart/2005/8/layout/vList2"/>
    <dgm:cxn modelId="{DBE59C0F-60FB-4A07-9771-6AF2D4D2D2D6}" type="presOf" srcId="{DA7F6451-D01B-41E8-A706-70E44CE56C9B}" destId="{B92B944B-ADAF-4E3D-811D-A621C5FDAE26}" srcOrd="0" destOrd="0" presId="urn:microsoft.com/office/officeart/2005/8/layout/vList2"/>
    <dgm:cxn modelId="{E00B0C72-712A-4EE4-88B0-EFE604098E61}" srcId="{DA7F6451-D01B-41E8-A706-70E44CE56C9B}" destId="{D2F6CD68-4333-40DC-9D1C-6EEAC78E3C95}" srcOrd="0" destOrd="0" parTransId="{D8209498-51A2-412B-A8BB-07B1CBF3344E}" sibTransId="{08A8A608-6B10-4EBB-80E0-FB9218471C89}"/>
    <dgm:cxn modelId="{9F8B0969-59FD-43D6-951E-B54F398BEDD0}" type="presOf" srcId="{D2F6CD68-4333-40DC-9D1C-6EEAC78E3C95}" destId="{9A44F61C-2F1E-4967-9E35-87E11C43B79B}" srcOrd="0" destOrd="0" presId="urn:microsoft.com/office/officeart/2005/8/layout/vList2"/>
    <dgm:cxn modelId="{3BE2A639-B410-426F-8364-A6E7A8D2A081}" type="presOf" srcId="{E085E373-174E-4CF6-9F33-EAB66CD51389}" destId="{19CE5E32-C4B9-4508-AE91-E5920D0FA151}" srcOrd="0" destOrd="0" presId="urn:microsoft.com/office/officeart/2005/8/layout/vList2"/>
    <dgm:cxn modelId="{41FA217D-A71C-4792-AC36-9B9A1B844636}" srcId="{13EDA10F-1125-40F2-ABDF-1C223120B07E}" destId="{420AE893-8F5C-4F92-95F9-2746054BE093}" srcOrd="1" destOrd="0" parTransId="{D030CDD8-1FC4-4ED0-9F52-7181966973CC}" sibTransId="{48EB2F2F-31B0-4E12-9564-6AB0E4CBA7A4}"/>
    <dgm:cxn modelId="{629B7909-FDE2-4FB8-9DFB-4CCA277B3BF5}" srcId="{13EDA10F-1125-40F2-ABDF-1C223120B07E}" destId="{7C970000-1FE1-4A03-9090-0B60F3403B5F}" srcOrd="2" destOrd="0" parTransId="{8794DF2C-511C-4D97-955A-BB8D3FF42832}" sibTransId="{B7FDAA1C-3F60-4381-B4FC-EA460B063339}"/>
    <dgm:cxn modelId="{A060BE8F-B1C3-47D4-B8DD-5427BB599EAF}" type="presParOf" srcId="{B92B944B-ADAF-4E3D-811D-A621C5FDAE26}" destId="{9A44F61C-2F1E-4967-9E35-87E11C43B79B}" srcOrd="0" destOrd="0" presId="urn:microsoft.com/office/officeart/2005/8/layout/vList2"/>
    <dgm:cxn modelId="{1C5250B0-C4E2-4D91-8C88-C3D0B71EAB4D}" type="presParOf" srcId="{B92B944B-ADAF-4E3D-811D-A621C5FDAE26}" destId="{19CE5E32-C4B9-4508-AE91-E5920D0FA151}" srcOrd="1" destOrd="0" presId="urn:microsoft.com/office/officeart/2005/8/layout/vList2"/>
    <dgm:cxn modelId="{8569090A-3B2C-42C8-A197-F70EBE2AA5F6}" type="presParOf" srcId="{B92B944B-ADAF-4E3D-811D-A621C5FDAE26}" destId="{61EEF9FB-91AA-4434-800C-A0ABE22B3A26}" srcOrd="2" destOrd="0" presId="urn:microsoft.com/office/officeart/2005/8/layout/vList2"/>
    <dgm:cxn modelId="{C4B4D326-D8F9-4892-B0FF-E3DC800072F2}" type="presParOf" srcId="{B92B944B-ADAF-4E3D-811D-A621C5FDAE26}" destId="{3C98CA74-AD56-4E53-9644-A184491F7B32}" srcOrd="3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1923E944-0BB4-4153-8E5D-3183105780C4}" type="doc">
      <dgm:prSet loTypeId="urn:microsoft.com/office/officeart/2005/8/layout/list1" loCatId="list" qsTypeId="urn:microsoft.com/office/officeart/2005/8/quickstyle/3d2#6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BB24C08A-3F00-4713-ADFA-B93AFE62BC9D}">
      <dgm:prSet phldrT="[Metin]"/>
      <dgm:spPr/>
      <dgm:t>
        <a:bodyPr/>
        <a:lstStyle/>
        <a:p>
          <a:r>
            <a:rPr lang="tr-TR" dirty="0" smtClean="0"/>
            <a:t>Etki..</a:t>
          </a:r>
          <a:endParaRPr lang="tr-TR" dirty="0"/>
        </a:p>
      </dgm:t>
    </dgm:pt>
    <dgm:pt modelId="{F3F6EB5C-AEA2-4F16-BD57-080A498637B6}" type="parTrans" cxnId="{230CD613-6E93-40B8-A768-1519D9CF495C}">
      <dgm:prSet/>
      <dgm:spPr/>
      <dgm:t>
        <a:bodyPr/>
        <a:lstStyle/>
        <a:p>
          <a:endParaRPr lang="tr-TR"/>
        </a:p>
      </dgm:t>
    </dgm:pt>
    <dgm:pt modelId="{53190E9A-C00D-46B6-89F5-0709F436E395}" type="sibTrans" cxnId="{230CD613-6E93-40B8-A768-1519D9CF495C}">
      <dgm:prSet/>
      <dgm:spPr/>
      <dgm:t>
        <a:bodyPr/>
        <a:lstStyle/>
        <a:p>
          <a:endParaRPr lang="tr-TR"/>
        </a:p>
      </dgm:t>
    </dgm:pt>
    <dgm:pt modelId="{8E0399B1-EF35-4659-9B44-0F64AD839B27}">
      <dgm:prSet phldrT="[Metin]"/>
      <dgm:spPr/>
      <dgm:t>
        <a:bodyPr/>
        <a:lstStyle/>
        <a:p>
          <a:r>
            <a:rPr lang="tr-TR" dirty="0" smtClean="0"/>
            <a:t>Dozaj, Yan etki..</a:t>
          </a:r>
          <a:endParaRPr lang="tr-TR" dirty="0"/>
        </a:p>
      </dgm:t>
    </dgm:pt>
    <dgm:pt modelId="{7E2B81B3-8837-4D06-ADA3-192B8E061E7B}" type="parTrans" cxnId="{39F10866-6834-4A19-9932-CA9C15FF3594}">
      <dgm:prSet/>
      <dgm:spPr/>
      <dgm:t>
        <a:bodyPr/>
        <a:lstStyle/>
        <a:p>
          <a:endParaRPr lang="tr-TR"/>
        </a:p>
      </dgm:t>
    </dgm:pt>
    <dgm:pt modelId="{BB926820-B80F-4DC2-AA13-EDB4C0C2DD8C}" type="sibTrans" cxnId="{39F10866-6834-4A19-9932-CA9C15FF3594}">
      <dgm:prSet/>
      <dgm:spPr/>
      <dgm:t>
        <a:bodyPr/>
        <a:lstStyle/>
        <a:p>
          <a:endParaRPr lang="tr-TR"/>
        </a:p>
      </dgm:t>
    </dgm:pt>
    <dgm:pt modelId="{56AF887D-2CD3-4B6A-88E7-4AEB4A7C21BB}">
      <dgm:prSet phldrT="[Metin]"/>
      <dgm:spPr/>
      <dgm:t>
        <a:bodyPr/>
        <a:lstStyle/>
        <a:p>
          <a:r>
            <a:rPr lang="tr-TR" dirty="0" smtClean="0"/>
            <a:t>Maliyet..</a:t>
          </a:r>
          <a:endParaRPr lang="tr-TR" dirty="0"/>
        </a:p>
      </dgm:t>
    </dgm:pt>
    <dgm:pt modelId="{3EAF881C-6811-4F4C-B687-1DE11B5A2AE2}" type="parTrans" cxnId="{8B94CAD8-DC36-4A09-B1D0-2A016B69E273}">
      <dgm:prSet/>
      <dgm:spPr/>
      <dgm:t>
        <a:bodyPr/>
        <a:lstStyle/>
        <a:p>
          <a:endParaRPr lang="tr-TR"/>
        </a:p>
      </dgm:t>
    </dgm:pt>
    <dgm:pt modelId="{64155D8A-2155-485E-B7B0-2F49A59C2404}" type="sibTrans" cxnId="{8B94CAD8-DC36-4A09-B1D0-2A016B69E273}">
      <dgm:prSet/>
      <dgm:spPr/>
      <dgm:t>
        <a:bodyPr/>
        <a:lstStyle/>
        <a:p>
          <a:endParaRPr lang="tr-TR"/>
        </a:p>
      </dgm:t>
    </dgm:pt>
    <dgm:pt modelId="{54B27312-715C-4DAB-BC87-4B55DFB415EA}">
      <dgm:prSet/>
      <dgm:spPr/>
      <dgm:t>
        <a:bodyPr/>
        <a:lstStyle/>
        <a:p>
          <a:r>
            <a:rPr lang="tr-TR" dirty="0" err="1" smtClean="0"/>
            <a:t>CaSR</a:t>
          </a:r>
          <a:r>
            <a:rPr lang="tr-TR" dirty="0" smtClean="0"/>
            <a:t> aktive eder.</a:t>
          </a:r>
          <a:endParaRPr lang="tr-TR" dirty="0"/>
        </a:p>
      </dgm:t>
    </dgm:pt>
    <dgm:pt modelId="{4D481AE2-D17D-4A2D-ADE9-1FDF98BC44F7}" type="parTrans" cxnId="{83CF31E0-DB1D-4545-A3BB-EE40B039D407}">
      <dgm:prSet/>
      <dgm:spPr/>
      <dgm:t>
        <a:bodyPr/>
        <a:lstStyle/>
        <a:p>
          <a:endParaRPr lang="tr-TR"/>
        </a:p>
      </dgm:t>
    </dgm:pt>
    <dgm:pt modelId="{B62CD49A-628E-4816-91DD-BA463B1D923E}" type="sibTrans" cxnId="{83CF31E0-DB1D-4545-A3BB-EE40B039D407}">
      <dgm:prSet/>
      <dgm:spPr/>
      <dgm:t>
        <a:bodyPr/>
        <a:lstStyle/>
        <a:p>
          <a:endParaRPr lang="tr-TR"/>
        </a:p>
      </dgm:t>
    </dgm:pt>
    <dgm:pt modelId="{890E87EF-72E8-4586-B1D0-3DEF7EBAB9E9}">
      <dgm:prSet/>
      <dgm:spPr/>
      <dgm:t>
        <a:bodyPr/>
        <a:lstStyle/>
        <a:p>
          <a:r>
            <a:rPr lang="tr-TR" dirty="0" err="1" smtClean="0"/>
            <a:t>Ca’un</a:t>
          </a:r>
          <a:r>
            <a:rPr lang="tr-TR" dirty="0" smtClean="0"/>
            <a:t> hücre içine girişini bloke eder. </a:t>
          </a:r>
          <a:endParaRPr lang="tr-TR" dirty="0"/>
        </a:p>
      </dgm:t>
    </dgm:pt>
    <dgm:pt modelId="{6A2687A8-CBF0-48A2-970F-918ED9240556}" type="parTrans" cxnId="{01B07D58-324F-475E-9A96-998C074BBB22}">
      <dgm:prSet/>
      <dgm:spPr/>
      <dgm:t>
        <a:bodyPr/>
        <a:lstStyle/>
        <a:p>
          <a:endParaRPr lang="tr-TR"/>
        </a:p>
      </dgm:t>
    </dgm:pt>
    <dgm:pt modelId="{5F5FDE27-484B-4F8E-A4C7-A9D40486E4BA}" type="sibTrans" cxnId="{01B07D58-324F-475E-9A96-998C074BBB22}">
      <dgm:prSet/>
      <dgm:spPr/>
      <dgm:t>
        <a:bodyPr/>
        <a:lstStyle/>
        <a:p>
          <a:endParaRPr lang="tr-TR"/>
        </a:p>
      </dgm:t>
    </dgm:pt>
    <dgm:pt modelId="{A9457097-F8B0-44E9-885C-CB551F97B834}">
      <dgm:prSet/>
      <dgm:spPr/>
      <dgm:t>
        <a:bodyPr/>
        <a:lstStyle/>
        <a:p>
          <a:r>
            <a:rPr lang="tr-TR" dirty="0" smtClean="0"/>
            <a:t>Yemeklerle birlikte 3-12 </a:t>
          </a:r>
          <a:r>
            <a:rPr lang="tr-TR" dirty="0" err="1" smtClean="0"/>
            <a:t>tb</a:t>
          </a:r>
          <a:r>
            <a:rPr lang="tr-TR" dirty="0" smtClean="0"/>
            <a:t>/gün</a:t>
          </a:r>
          <a:endParaRPr lang="tr-TR" dirty="0"/>
        </a:p>
      </dgm:t>
    </dgm:pt>
    <dgm:pt modelId="{A15D98F4-F476-4BC3-AF73-3743E7716D8B}" type="parTrans" cxnId="{9E0E22F8-B303-4FF9-AD63-64D6EE4C8721}">
      <dgm:prSet/>
      <dgm:spPr/>
      <dgm:t>
        <a:bodyPr/>
        <a:lstStyle/>
        <a:p>
          <a:endParaRPr lang="tr-TR"/>
        </a:p>
      </dgm:t>
    </dgm:pt>
    <dgm:pt modelId="{D95851BE-FE4B-4E3A-BFC7-0FFA6E292251}" type="sibTrans" cxnId="{9E0E22F8-B303-4FF9-AD63-64D6EE4C8721}">
      <dgm:prSet/>
      <dgm:spPr/>
      <dgm:t>
        <a:bodyPr/>
        <a:lstStyle/>
        <a:p>
          <a:endParaRPr lang="tr-TR"/>
        </a:p>
      </dgm:t>
    </dgm:pt>
    <dgm:pt modelId="{C2366A84-DE61-41A0-B159-070B6ADCF787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Ca bazlı olanlara göre 4 kat pahallı</a:t>
          </a:r>
          <a:endParaRPr lang="tr-TR" dirty="0"/>
        </a:p>
      </dgm:t>
    </dgm:pt>
    <dgm:pt modelId="{CDAA1235-92DC-4272-A1FB-C54A33F6F81D}" type="parTrans" cxnId="{A8C1BC17-03A6-440B-A93E-89DADB7AF29C}">
      <dgm:prSet/>
      <dgm:spPr/>
      <dgm:t>
        <a:bodyPr/>
        <a:lstStyle/>
        <a:p>
          <a:endParaRPr lang="tr-TR"/>
        </a:p>
      </dgm:t>
    </dgm:pt>
    <dgm:pt modelId="{6151CCD6-9D3B-4EA1-B9EE-FD88C154B36C}" type="sibTrans" cxnId="{A8C1BC17-03A6-440B-A93E-89DADB7AF29C}">
      <dgm:prSet/>
      <dgm:spPr/>
      <dgm:t>
        <a:bodyPr/>
        <a:lstStyle/>
        <a:p>
          <a:endParaRPr lang="tr-TR"/>
        </a:p>
      </dgm:t>
    </dgm:pt>
    <dgm:pt modelId="{AED57F0A-C1C7-48B2-9A25-08D3A042A669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err="1" smtClean="0"/>
            <a:t>Sevelamerden</a:t>
          </a:r>
          <a:r>
            <a:rPr lang="tr-TR" dirty="0" smtClean="0"/>
            <a:t>  ucuz</a:t>
          </a:r>
          <a:endParaRPr lang="tr-TR" dirty="0"/>
        </a:p>
      </dgm:t>
    </dgm:pt>
    <dgm:pt modelId="{E4D29540-8E3C-48FA-8087-55FD7D26219E}" type="parTrans" cxnId="{D2EE810F-2060-4A7F-B019-AC14E26A4808}">
      <dgm:prSet/>
      <dgm:spPr/>
      <dgm:t>
        <a:bodyPr/>
        <a:lstStyle/>
        <a:p>
          <a:endParaRPr lang="tr-TR"/>
        </a:p>
      </dgm:t>
    </dgm:pt>
    <dgm:pt modelId="{44375109-942A-43E3-8CF9-7646BDCCF63B}" type="sibTrans" cxnId="{D2EE810F-2060-4A7F-B019-AC14E26A4808}">
      <dgm:prSet/>
      <dgm:spPr/>
      <dgm:t>
        <a:bodyPr/>
        <a:lstStyle/>
        <a:p>
          <a:endParaRPr lang="tr-TR"/>
        </a:p>
      </dgm:t>
    </dgm:pt>
    <dgm:pt modelId="{113159E3-D413-4326-ADB1-8135C9A0A534}">
      <dgm:prSet phldrT="[Metin]"/>
      <dgm:spPr/>
      <dgm:t>
        <a:bodyPr/>
        <a:lstStyle/>
        <a:p>
          <a:r>
            <a:rPr lang="tr-TR" dirty="0" err="1" smtClean="0"/>
            <a:t>Calmag</a:t>
          </a:r>
          <a:r>
            <a:rPr lang="tr-TR" dirty="0" smtClean="0"/>
            <a:t> çalışması..</a:t>
          </a:r>
          <a:endParaRPr lang="tr-TR" dirty="0"/>
        </a:p>
      </dgm:t>
    </dgm:pt>
    <dgm:pt modelId="{18202A8B-CF5B-447B-ACCF-5D5D673BF0D6}" type="parTrans" cxnId="{8689CA61-87C4-42C1-93FB-B720F5BA6279}">
      <dgm:prSet/>
      <dgm:spPr/>
      <dgm:t>
        <a:bodyPr/>
        <a:lstStyle/>
        <a:p>
          <a:endParaRPr lang="tr-TR"/>
        </a:p>
      </dgm:t>
    </dgm:pt>
    <dgm:pt modelId="{FED6066F-47BF-4707-8883-136AF2EB07B9}" type="sibTrans" cxnId="{8689CA61-87C4-42C1-93FB-B720F5BA6279}">
      <dgm:prSet/>
      <dgm:spPr/>
      <dgm:t>
        <a:bodyPr/>
        <a:lstStyle/>
        <a:p>
          <a:endParaRPr lang="tr-TR"/>
        </a:p>
      </dgm:t>
    </dgm:pt>
    <dgm:pt modelId="{6839407D-B85F-480D-BCFF-1A0A6722E7AF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b="1" dirty="0" err="1" smtClean="0">
              <a:solidFill>
                <a:srgbClr val="FF0000"/>
              </a:solidFill>
            </a:rPr>
            <a:t>Osvaren</a:t>
          </a:r>
          <a:r>
            <a:rPr lang="tr-TR" b="1" dirty="0" smtClean="0">
              <a:solidFill>
                <a:srgbClr val="FF0000"/>
              </a:solidFill>
            </a:rPr>
            <a:t> (235 mg Mg karbonat+435 mg Ca asetat)</a:t>
          </a:r>
          <a:r>
            <a:rPr lang="tr-TR" dirty="0" smtClean="0"/>
            <a:t> vs </a:t>
          </a:r>
          <a:r>
            <a:rPr lang="tr-TR" dirty="0" err="1" smtClean="0"/>
            <a:t>sevelamer</a:t>
          </a:r>
          <a:r>
            <a:rPr lang="tr-TR" dirty="0" smtClean="0"/>
            <a:t> (800 mg)</a:t>
          </a:r>
          <a:endParaRPr lang="tr-TR" dirty="0"/>
        </a:p>
      </dgm:t>
    </dgm:pt>
    <dgm:pt modelId="{AF40D279-8A9E-4D4B-951C-E6AA993F3ED3}" type="parTrans" cxnId="{31A5DDC3-ABE3-4E79-B3F9-6C01E7A6D36F}">
      <dgm:prSet/>
      <dgm:spPr/>
      <dgm:t>
        <a:bodyPr/>
        <a:lstStyle/>
        <a:p>
          <a:endParaRPr lang="tr-TR"/>
        </a:p>
      </dgm:t>
    </dgm:pt>
    <dgm:pt modelId="{24326DE2-15C3-44B3-935F-D56E91B676B7}" type="sibTrans" cxnId="{31A5DDC3-ABE3-4E79-B3F9-6C01E7A6D36F}">
      <dgm:prSet/>
      <dgm:spPr/>
      <dgm:t>
        <a:bodyPr/>
        <a:lstStyle/>
        <a:p>
          <a:endParaRPr lang="tr-TR"/>
        </a:p>
      </dgm:t>
    </dgm:pt>
    <dgm:pt modelId="{19759948-B0A1-47B2-9FC4-EAA2A6486F78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b="1" dirty="0" smtClean="0">
              <a:solidFill>
                <a:srgbClr val="FF0000"/>
              </a:solidFill>
            </a:rPr>
            <a:t>SONUÇ</a:t>
          </a:r>
          <a:r>
            <a:rPr lang="tr-TR" dirty="0" smtClean="0"/>
            <a:t>: daha az </a:t>
          </a:r>
          <a:r>
            <a:rPr lang="tr-TR" dirty="0" err="1" smtClean="0"/>
            <a:t>tb</a:t>
          </a:r>
          <a:r>
            <a:rPr lang="tr-TR" dirty="0" smtClean="0"/>
            <a:t> sayısı, P sonuçları benzer, Ca daha düşük, D </a:t>
          </a:r>
          <a:r>
            <a:rPr lang="tr-TR" dirty="0" err="1" smtClean="0"/>
            <a:t>vit</a:t>
          </a:r>
          <a:r>
            <a:rPr lang="tr-TR" dirty="0" smtClean="0"/>
            <a:t> kullanımına olanak sağlar </a:t>
          </a:r>
          <a:endParaRPr lang="tr-TR" dirty="0"/>
        </a:p>
      </dgm:t>
    </dgm:pt>
    <dgm:pt modelId="{6075BAAA-2ECE-4B51-94B2-F5AF8BBE350B}" type="parTrans" cxnId="{32A2F87C-81ED-4902-9AA4-693CDACE48D8}">
      <dgm:prSet/>
      <dgm:spPr/>
      <dgm:t>
        <a:bodyPr/>
        <a:lstStyle/>
        <a:p>
          <a:endParaRPr lang="tr-TR"/>
        </a:p>
      </dgm:t>
    </dgm:pt>
    <dgm:pt modelId="{6E78D8A1-46E4-4C02-BC8B-80714EF8733B}" type="sibTrans" cxnId="{32A2F87C-81ED-4902-9AA4-693CDACE48D8}">
      <dgm:prSet/>
      <dgm:spPr/>
      <dgm:t>
        <a:bodyPr/>
        <a:lstStyle/>
        <a:p>
          <a:endParaRPr lang="tr-TR"/>
        </a:p>
      </dgm:t>
    </dgm:pt>
    <dgm:pt modelId="{376F5B2F-63CB-458A-89E0-A2D4F2F9AB8E}">
      <dgm:prSet/>
      <dgm:spPr/>
      <dgm:t>
        <a:bodyPr/>
        <a:lstStyle/>
        <a:p>
          <a:r>
            <a:rPr lang="tr-TR" dirty="0" smtClean="0"/>
            <a:t>GIS </a:t>
          </a:r>
          <a:r>
            <a:rPr lang="tr-TR" dirty="0" err="1" smtClean="0"/>
            <a:t>intoleransı</a:t>
          </a:r>
          <a:r>
            <a:rPr lang="tr-TR" dirty="0" smtClean="0"/>
            <a:t>, </a:t>
          </a:r>
          <a:r>
            <a:rPr lang="tr-TR" dirty="0" err="1" smtClean="0"/>
            <a:t>diyare</a:t>
          </a:r>
          <a:r>
            <a:rPr lang="tr-TR" dirty="0" smtClean="0"/>
            <a:t>, aritmi, </a:t>
          </a:r>
          <a:r>
            <a:rPr lang="tr-TR" dirty="0" err="1" smtClean="0"/>
            <a:t>hiperkalemi</a:t>
          </a:r>
          <a:r>
            <a:rPr lang="tr-TR" dirty="0" smtClean="0"/>
            <a:t>, SSS </a:t>
          </a:r>
          <a:r>
            <a:rPr lang="tr-TR" dirty="0" err="1" smtClean="0"/>
            <a:t>toksisitesi</a:t>
          </a:r>
          <a:endParaRPr lang="tr-TR" dirty="0"/>
        </a:p>
      </dgm:t>
    </dgm:pt>
    <dgm:pt modelId="{EBFD0DC0-67AE-493A-8B56-DA28F0BB63BD}" type="parTrans" cxnId="{3D5A4480-B34A-44AA-B400-A35EBC8AD8CA}">
      <dgm:prSet/>
      <dgm:spPr/>
      <dgm:t>
        <a:bodyPr/>
        <a:lstStyle/>
        <a:p>
          <a:endParaRPr lang="tr-TR"/>
        </a:p>
      </dgm:t>
    </dgm:pt>
    <dgm:pt modelId="{7B1BB4FE-106F-4566-8335-2D9F467B0C04}" type="sibTrans" cxnId="{3D5A4480-B34A-44AA-B400-A35EBC8AD8CA}">
      <dgm:prSet/>
      <dgm:spPr/>
      <dgm:t>
        <a:bodyPr/>
        <a:lstStyle/>
        <a:p>
          <a:endParaRPr lang="tr-TR"/>
        </a:p>
      </dgm:t>
    </dgm:pt>
    <dgm:pt modelId="{BE4CFDE4-F34F-47D4-BF17-2E057E3068AA}" type="pres">
      <dgm:prSet presAssocID="{1923E944-0BB4-4153-8E5D-3183105780C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E368F5B-86CA-48A1-8C3C-DD313853DBA1}" type="pres">
      <dgm:prSet presAssocID="{BB24C08A-3F00-4713-ADFA-B93AFE62BC9D}" presName="parentLin" presStyleCnt="0"/>
      <dgm:spPr/>
    </dgm:pt>
    <dgm:pt modelId="{206CE543-DABD-46B1-BCB1-AEDDC4BE7F9D}" type="pres">
      <dgm:prSet presAssocID="{BB24C08A-3F00-4713-ADFA-B93AFE62BC9D}" presName="parentLeftMargin" presStyleLbl="node1" presStyleIdx="0" presStyleCnt="4"/>
      <dgm:spPr/>
      <dgm:t>
        <a:bodyPr/>
        <a:lstStyle/>
        <a:p>
          <a:endParaRPr lang="tr-TR"/>
        </a:p>
      </dgm:t>
    </dgm:pt>
    <dgm:pt modelId="{5AD83697-B574-46F2-8FE1-2E3896AD744F}" type="pres">
      <dgm:prSet presAssocID="{BB24C08A-3F00-4713-ADFA-B93AFE62BC9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C3CE3D8-4089-4287-8FE8-FFB1883D9DCB}" type="pres">
      <dgm:prSet presAssocID="{BB24C08A-3F00-4713-ADFA-B93AFE62BC9D}" presName="negativeSpace" presStyleCnt="0"/>
      <dgm:spPr/>
    </dgm:pt>
    <dgm:pt modelId="{52369536-AD8E-4B49-B9EF-F27A89F133D7}" type="pres">
      <dgm:prSet presAssocID="{BB24C08A-3F00-4713-ADFA-B93AFE62BC9D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95559B6-E30D-48BB-A8ED-C0BAE0200C91}" type="pres">
      <dgm:prSet presAssocID="{53190E9A-C00D-46B6-89F5-0709F436E395}" presName="spaceBetweenRectangles" presStyleCnt="0"/>
      <dgm:spPr/>
    </dgm:pt>
    <dgm:pt modelId="{AF4F29CE-40C9-4903-AF38-E3BD16F9E523}" type="pres">
      <dgm:prSet presAssocID="{8E0399B1-EF35-4659-9B44-0F64AD839B27}" presName="parentLin" presStyleCnt="0"/>
      <dgm:spPr/>
    </dgm:pt>
    <dgm:pt modelId="{96ED1F1C-5392-4444-927B-EC17CC0E6BC1}" type="pres">
      <dgm:prSet presAssocID="{8E0399B1-EF35-4659-9B44-0F64AD839B27}" presName="parentLeftMargin" presStyleLbl="node1" presStyleIdx="0" presStyleCnt="4"/>
      <dgm:spPr/>
      <dgm:t>
        <a:bodyPr/>
        <a:lstStyle/>
        <a:p>
          <a:endParaRPr lang="tr-TR"/>
        </a:p>
      </dgm:t>
    </dgm:pt>
    <dgm:pt modelId="{9E322B38-96A7-42A5-AA96-DAD90CFCA51F}" type="pres">
      <dgm:prSet presAssocID="{8E0399B1-EF35-4659-9B44-0F64AD839B2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E5ED452-4F01-48B8-87A8-BBE3FB13D219}" type="pres">
      <dgm:prSet presAssocID="{8E0399B1-EF35-4659-9B44-0F64AD839B27}" presName="negativeSpace" presStyleCnt="0"/>
      <dgm:spPr/>
    </dgm:pt>
    <dgm:pt modelId="{CF6D0D35-B2F6-4459-ADBC-16F2E55C883E}" type="pres">
      <dgm:prSet presAssocID="{8E0399B1-EF35-4659-9B44-0F64AD839B27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664EE7B-7AB6-4431-981B-485DB8A3E413}" type="pres">
      <dgm:prSet presAssocID="{BB926820-B80F-4DC2-AA13-EDB4C0C2DD8C}" presName="spaceBetweenRectangles" presStyleCnt="0"/>
      <dgm:spPr/>
    </dgm:pt>
    <dgm:pt modelId="{1F655002-0AA3-406E-B756-69042671899B}" type="pres">
      <dgm:prSet presAssocID="{56AF887D-2CD3-4B6A-88E7-4AEB4A7C21BB}" presName="parentLin" presStyleCnt="0"/>
      <dgm:spPr/>
    </dgm:pt>
    <dgm:pt modelId="{52FD009A-CCDD-40F0-B752-2F95F988C29C}" type="pres">
      <dgm:prSet presAssocID="{56AF887D-2CD3-4B6A-88E7-4AEB4A7C21BB}" presName="parentLeftMargin" presStyleLbl="node1" presStyleIdx="1" presStyleCnt="4"/>
      <dgm:spPr/>
      <dgm:t>
        <a:bodyPr/>
        <a:lstStyle/>
        <a:p>
          <a:endParaRPr lang="tr-TR"/>
        </a:p>
      </dgm:t>
    </dgm:pt>
    <dgm:pt modelId="{35AE3980-D9AD-4705-9616-DCC04E50B758}" type="pres">
      <dgm:prSet presAssocID="{56AF887D-2CD3-4B6A-88E7-4AEB4A7C21BB}" presName="parentText" presStyleLbl="node1" presStyleIdx="2" presStyleCnt="4" custLinFactNeighborX="-2784" custLinFactNeighborY="147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F9801A7-3FAF-4814-9CF9-D9D68CFB35EB}" type="pres">
      <dgm:prSet presAssocID="{56AF887D-2CD3-4B6A-88E7-4AEB4A7C21BB}" presName="negativeSpace" presStyleCnt="0"/>
      <dgm:spPr/>
    </dgm:pt>
    <dgm:pt modelId="{90A49168-0362-455D-8FD6-FEAC16A00A59}" type="pres">
      <dgm:prSet presAssocID="{56AF887D-2CD3-4B6A-88E7-4AEB4A7C21BB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F63A117-586D-42B1-89E0-8FB3CE6C0678}" type="pres">
      <dgm:prSet presAssocID="{64155D8A-2155-485E-B7B0-2F49A59C2404}" presName="spaceBetweenRectangles" presStyleCnt="0"/>
      <dgm:spPr/>
    </dgm:pt>
    <dgm:pt modelId="{D92BE792-F2D5-42EF-AECF-A25AF6210A89}" type="pres">
      <dgm:prSet presAssocID="{113159E3-D413-4326-ADB1-8135C9A0A534}" presName="parentLin" presStyleCnt="0"/>
      <dgm:spPr/>
    </dgm:pt>
    <dgm:pt modelId="{2C6AAF9C-1978-4456-8DB3-7E22276F4898}" type="pres">
      <dgm:prSet presAssocID="{113159E3-D413-4326-ADB1-8135C9A0A534}" presName="parentLeftMargin" presStyleLbl="node1" presStyleIdx="2" presStyleCnt="4" custLinFactNeighborX="-2784" custLinFactNeighborY="1476"/>
      <dgm:spPr/>
      <dgm:t>
        <a:bodyPr/>
        <a:lstStyle/>
        <a:p>
          <a:endParaRPr lang="tr-TR"/>
        </a:p>
      </dgm:t>
    </dgm:pt>
    <dgm:pt modelId="{23EE6333-EA19-4C5C-B0AE-79AFE1C3CDE9}" type="pres">
      <dgm:prSet presAssocID="{113159E3-D413-4326-ADB1-8135C9A0A53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DE58191-6429-40CD-A266-BCAFC09F2D5F}" type="pres">
      <dgm:prSet presAssocID="{113159E3-D413-4326-ADB1-8135C9A0A534}" presName="negativeSpace" presStyleCnt="0"/>
      <dgm:spPr/>
    </dgm:pt>
    <dgm:pt modelId="{C95BCAE8-B814-4207-8428-B548FCB9B1CD}" type="pres">
      <dgm:prSet presAssocID="{113159E3-D413-4326-ADB1-8135C9A0A534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92D38DB-4241-42D6-829E-2746C5995889}" type="presOf" srcId="{6839407D-B85F-480D-BCFF-1A0A6722E7AF}" destId="{C95BCAE8-B814-4207-8428-B548FCB9B1CD}" srcOrd="0" destOrd="0" presId="urn:microsoft.com/office/officeart/2005/8/layout/list1"/>
    <dgm:cxn modelId="{D2EE810F-2060-4A7F-B019-AC14E26A4808}" srcId="{56AF887D-2CD3-4B6A-88E7-4AEB4A7C21BB}" destId="{AED57F0A-C1C7-48B2-9A25-08D3A042A669}" srcOrd="1" destOrd="0" parTransId="{E4D29540-8E3C-48FA-8087-55FD7D26219E}" sibTransId="{44375109-942A-43E3-8CF9-7646BDCCF63B}"/>
    <dgm:cxn modelId="{32A2F87C-81ED-4902-9AA4-693CDACE48D8}" srcId="{113159E3-D413-4326-ADB1-8135C9A0A534}" destId="{19759948-B0A1-47B2-9FC4-EAA2A6486F78}" srcOrd="1" destOrd="0" parTransId="{6075BAAA-2ECE-4B51-94B2-F5AF8BBE350B}" sibTransId="{6E78D8A1-46E4-4C02-BC8B-80714EF8733B}"/>
    <dgm:cxn modelId="{39F10866-6834-4A19-9932-CA9C15FF3594}" srcId="{1923E944-0BB4-4153-8E5D-3183105780C4}" destId="{8E0399B1-EF35-4659-9B44-0F64AD839B27}" srcOrd="1" destOrd="0" parTransId="{7E2B81B3-8837-4D06-ADA3-192B8E061E7B}" sibTransId="{BB926820-B80F-4DC2-AA13-EDB4C0C2DD8C}"/>
    <dgm:cxn modelId="{8067C20A-816D-4C44-B774-C99C98F7B424}" type="presOf" srcId="{8E0399B1-EF35-4659-9B44-0F64AD839B27}" destId="{9E322B38-96A7-42A5-AA96-DAD90CFCA51F}" srcOrd="1" destOrd="0" presId="urn:microsoft.com/office/officeart/2005/8/layout/list1"/>
    <dgm:cxn modelId="{C00A376E-4166-4745-B1F4-E844057CCCE1}" type="presOf" srcId="{19759948-B0A1-47B2-9FC4-EAA2A6486F78}" destId="{C95BCAE8-B814-4207-8428-B548FCB9B1CD}" srcOrd="0" destOrd="1" presId="urn:microsoft.com/office/officeart/2005/8/layout/list1"/>
    <dgm:cxn modelId="{E11B5B6E-9675-4411-9F8F-C941187EDA7E}" type="presOf" srcId="{BB24C08A-3F00-4713-ADFA-B93AFE62BC9D}" destId="{206CE543-DABD-46B1-BCB1-AEDDC4BE7F9D}" srcOrd="0" destOrd="0" presId="urn:microsoft.com/office/officeart/2005/8/layout/list1"/>
    <dgm:cxn modelId="{48F5D427-C698-44C2-A1AA-EA7F69396A06}" type="presOf" srcId="{BB24C08A-3F00-4713-ADFA-B93AFE62BC9D}" destId="{5AD83697-B574-46F2-8FE1-2E3896AD744F}" srcOrd="1" destOrd="0" presId="urn:microsoft.com/office/officeart/2005/8/layout/list1"/>
    <dgm:cxn modelId="{A8C1BC17-03A6-440B-A93E-89DADB7AF29C}" srcId="{56AF887D-2CD3-4B6A-88E7-4AEB4A7C21BB}" destId="{C2366A84-DE61-41A0-B159-070B6ADCF787}" srcOrd="0" destOrd="0" parTransId="{CDAA1235-92DC-4272-A1FB-C54A33F6F81D}" sibTransId="{6151CCD6-9D3B-4EA1-B9EE-FD88C154B36C}"/>
    <dgm:cxn modelId="{4EABFF12-DF0A-427D-8006-C0E8C1595550}" type="presOf" srcId="{376F5B2F-63CB-458A-89E0-A2D4F2F9AB8E}" destId="{CF6D0D35-B2F6-4459-ADBC-16F2E55C883E}" srcOrd="0" destOrd="1" presId="urn:microsoft.com/office/officeart/2005/8/layout/list1"/>
    <dgm:cxn modelId="{9E0E22F8-B303-4FF9-AD63-64D6EE4C8721}" srcId="{8E0399B1-EF35-4659-9B44-0F64AD839B27}" destId="{A9457097-F8B0-44E9-885C-CB551F97B834}" srcOrd="0" destOrd="0" parTransId="{A15D98F4-F476-4BC3-AF73-3743E7716D8B}" sibTransId="{D95851BE-FE4B-4E3A-BFC7-0FFA6E292251}"/>
    <dgm:cxn modelId="{8689CA61-87C4-42C1-93FB-B720F5BA6279}" srcId="{1923E944-0BB4-4153-8E5D-3183105780C4}" destId="{113159E3-D413-4326-ADB1-8135C9A0A534}" srcOrd="3" destOrd="0" parTransId="{18202A8B-CF5B-447B-ACCF-5D5D673BF0D6}" sibTransId="{FED6066F-47BF-4707-8883-136AF2EB07B9}"/>
    <dgm:cxn modelId="{A205A646-109F-4296-BFBF-045DD66B544F}" type="presOf" srcId="{C2366A84-DE61-41A0-B159-070B6ADCF787}" destId="{90A49168-0362-455D-8FD6-FEAC16A00A59}" srcOrd="0" destOrd="0" presId="urn:microsoft.com/office/officeart/2005/8/layout/list1"/>
    <dgm:cxn modelId="{F065AB8E-E1CA-4378-A7CC-9235A78A7A8D}" type="presOf" srcId="{8E0399B1-EF35-4659-9B44-0F64AD839B27}" destId="{96ED1F1C-5392-4444-927B-EC17CC0E6BC1}" srcOrd="0" destOrd="0" presId="urn:microsoft.com/office/officeart/2005/8/layout/list1"/>
    <dgm:cxn modelId="{83CF31E0-DB1D-4545-A3BB-EE40B039D407}" srcId="{BB24C08A-3F00-4713-ADFA-B93AFE62BC9D}" destId="{54B27312-715C-4DAB-BC87-4B55DFB415EA}" srcOrd="0" destOrd="0" parTransId="{4D481AE2-D17D-4A2D-ADE9-1FDF98BC44F7}" sibTransId="{B62CD49A-628E-4816-91DD-BA463B1D923E}"/>
    <dgm:cxn modelId="{3D5A4480-B34A-44AA-B400-A35EBC8AD8CA}" srcId="{8E0399B1-EF35-4659-9B44-0F64AD839B27}" destId="{376F5B2F-63CB-458A-89E0-A2D4F2F9AB8E}" srcOrd="1" destOrd="0" parTransId="{EBFD0DC0-67AE-493A-8B56-DA28F0BB63BD}" sibTransId="{7B1BB4FE-106F-4566-8335-2D9F467B0C04}"/>
    <dgm:cxn modelId="{01B07D58-324F-475E-9A96-998C074BBB22}" srcId="{BB24C08A-3F00-4713-ADFA-B93AFE62BC9D}" destId="{890E87EF-72E8-4586-B1D0-3DEF7EBAB9E9}" srcOrd="1" destOrd="0" parTransId="{6A2687A8-CBF0-48A2-970F-918ED9240556}" sibTransId="{5F5FDE27-484B-4F8E-A4C7-A9D40486E4BA}"/>
    <dgm:cxn modelId="{9325C3D6-29DA-417B-9D8A-23D08B45E773}" type="presOf" srcId="{890E87EF-72E8-4586-B1D0-3DEF7EBAB9E9}" destId="{52369536-AD8E-4B49-B9EF-F27A89F133D7}" srcOrd="0" destOrd="1" presId="urn:microsoft.com/office/officeart/2005/8/layout/list1"/>
    <dgm:cxn modelId="{A2D67E42-8B67-4813-8D0A-402A85064237}" type="presOf" srcId="{56AF887D-2CD3-4B6A-88E7-4AEB4A7C21BB}" destId="{52FD009A-CCDD-40F0-B752-2F95F988C29C}" srcOrd="0" destOrd="0" presId="urn:microsoft.com/office/officeart/2005/8/layout/list1"/>
    <dgm:cxn modelId="{2C5D9861-61F0-49E3-9648-3ED1D78D1AEF}" type="presOf" srcId="{113159E3-D413-4326-ADB1-8135C9A0A534}" destId="{23EE6333-EA19-4C5C-B0AE-79AFE1C3CDE9}" srcOrd="1" destOrd="0" presId="urn:microsoft.com/office/officeart/2005/8/layout/list1"/>
    <dgm:cxn modelId="{A7459D68-B6B8-4335-BCA6-607450E76F40}" type="presOf" srcId="{AED57F0A-C1C7-48B2-9A25-08D3A042A669}" destId="{90A49168-0362-455D-8FD6-FEAC16A00A59}" srcOrd="0" destOrd="1" presId="urn:microsoft.com/office/officeart/2005/8/layout/list1"/>
    <dgm:cxn modelId="{F13D4E6F-6DBC-4901-8B1B-4AB39A6EF097}" type="presOf" srcId="{54B27312-715C-4DAB-BC87-4B55DFB415EA}" destId="{52369536-AD8E-4B49-B9EF-F27A89F133D7}" srcOrd="0" destOrd="0" presId="urn:microsoft.com/office/officeart/2005/8/layout/list1"/>
    <dgm:cxn modelId="{4179221D-950A-464F-ADDD-6A1B0C742680}" type="presOf" srcId="{1923E944-0BB4-4153-8E5D-3183105780C4}" destId="{BE4CFDE4-F34F-47D4-BF17-2E057E3068AA}" srcOrd="0" destOrd="0" presId="urn:microsoft.com/office/officeart/2005/8/layout/list1"/>
    <dgm:cxn modelId="{0FA130BE-8A0D-4678-ACD5-52364B20C513}" type="presOf" srcId="{56AF887D-2CD3-4B6A-88E7-4AEB4A7C21BB}" destId="{35AE3980-D9AD-4705-9616-DCC04E50B758}" srcOrd="1" destOrd="0" presId="urn:microsoft.com/office/officeart/2005/8/layout/list1"/>
    <dgm:cxn modelId="{31A5DDC3-ABE3-4E79-B3F9-6C01E7A6D36F}" srcId="{113159E3-D413-4326-ADB1-8135C9A0A534}" destId="{6839407D-B85F-480D-BCFF-1A0A6722E7AF}" srcOrd="0" destOrd="0" parTransId="{AF40D279-8A9E-4D4B-951C-E6AA993F3ED3}" sibTransId="{24326DE2-15C3-44B3-935F-D56E91B676B7}"/>
    <dgm:cxn modelId="{B3F815FD-173F-422E-AF08-9208D23F15AE}" type="presOf" srcId="{113159E3-D413-4326-ADB1-8135C9A0A534}" destId="{2C6AAF9C-1978-4456-8DB3-7E22276F4898}" srcOrd="0" destOrd="0" presId="urn:microsoft.com/office/officeart/2005/8/layout/list1"/>
    <dgm:cxn modelId="{230CD613-6E93-40B8-A768-1519D9CF495C}" srcId="{1923E944-0BB4-4153-8E5D-3183105780C4}" destId="{BB24C08A-3F00-4713-ADFA-B93AFE62BC9D}" srcOrd="0" destOrd="0" parTransId="{F3F6EB5C-AEA2-4F16-BD57-080A498637B6}" sibTransId="{53190E9A-C00D-46B6-89F5-0709F436E395}"/>
    <dgm:cxn modelId="{5A9BC99A-4CEF-45B2-8162-9CB86A93FE22}" type="presOf" srcId="{A9457097-F8B0-44E9-885C-CB551F97B834}" destId="{CF6D0D35-B2F6-4459-ADBC-16F2E55C883E}" srcOrd="0" destOrd="0" presId="urn:microsoft.com/office/officeart/2005/8/layout/list1"/>
    <dgm:cxn modelId="{8B94CAD8-DC36-4A09-B1D0-2A016B69E273}" srcId="{1923E944-0BB4-4153-8E5D-3183105780C4}" destId="{56AF887D-2CD3-4B6A-88E7-4AEB4A7C21BB}" srcOrd="2" destOrd="0" parTransId="{3EAF881C-6811-4F4C-B687-1DE11B5A2AE2}" sibTransId="{64155D8A-2155-485E-B7B0-2F49A59C2404}"/>
    <dgm:cxn modelId="{A9E6C0A0-2154-4071-BE55-49C8EDB9260A}" type="presParOf" srcId="{BE4CFDE4-F34F-47D4-BF17-2E057E3068AA}" destId="{9E368F5B-86CA-48A1-8C3C-DD313853DBA1}" srcOrd="0" destOrd="0" presId="urn:microsoft.com/office/officeart/2005/8/layout/list1"/>
    <dgm:cxn modelId="{CB82DFFF-355F-4D32-80A8-BD5688E0A6CC}" type="presParOf" srcId="{9E368F5B-86CA-48A1-8C3C-DD313853DBA1}" destId="{206CE543-DABD-46B1-BCB1-AEDDC4BE7F9D}" srcOrd="0" destOrd="0" presId="urn:microsoft.com/office/officeart/2005/8/layout/list1"/>
    <dgm:cxn modelId="{6995ACB8-F68A-49E9-8E20-462BE6C189A8}" type="presParOf" srcId="{9E368F5B-86CA-48A1-8C3C-DD313853DBA1}" destId="{5AD83697-B574-46F2-8FE1-2E3896AD744F}" srcOrd="1" destOrd="0" presId="urn:microsoft.com/office/officeart/2005/8/layout/list1"/>
    <dgm:cxn modelId="{A2FB339E-1654-4D02-9CF7-3452614AFD9C}" type="presParOf" srcId="{BE4CFDE4-F34F-47D4-BF17-2E057E3068AA}" destId="{1C3CE3D8-4089-4287-8FE8-FFB1883D9DCB}" srcOrd="1" destOrd="0" presId="urn:microsoft.com/office/officeart/2005/8/layout/list1"/>
    <dgm:cxn modelId="{764E1ACE-541A-4B03-90A1-DBB4BB17A3F9}" type="presParOf" srcId="{BE4CFDE4-F34F-47D4-BF17-2E057E3068AA}" destId="{52369536-AD8E-4B49-B9EF-F27A89F133D7}" srcOrd="2" destOrd="0" presId="urn:microsoft.com/office/officeart/2005/8/layout/list1"/>
    <dgm:cxn modelId="{FC841E7C-E998-47CE-8F80-BF2F980F89CF}" type="presParOf" srcId="{BE4CFDE4-F34F-47D4-BF17-2E057E3068AA}" destId="{B95559B6-E30D-48BB-A8ED-C0BAE0200C91}" srcOrd="3" destOrd="0" presId="urn:microsoft.com/office/officeart/2005/8/layout/list1"/>
    <dgm:cxn modelId="{4F2BE6E1-4DAC-489A-BCD1-7AA7C0DDB4CA}" type="presParOf" srcId="{BE4CFDE4-F34F-47D4-BF17-2E057E3068AA}" destId="{AF4F29CE-40C9-4903-AF38-E3BD16F9E523}" srcOrd="4" destOrd="0" presId="urn:microsoft.com/office/officeart/2005/8/layout/list1"/>
    <dgm:cxn modelId="{86030C31-D016-4C86-87E3-80B973BB353C}" type="presParOf" srcId="{AF4F29CE-40C9-4903-AF38-E3BD16F9E523}" destId="{96ED1F1C-5392-4444-927B-EC17CC0E6BC1}" srcOrd="0" destOrd="0" presId="urn:microsoft.com/office/officeart/2005/8/layout/list1"/>
    <dgm:cxn modelId="{63EDB46F-FAC5-4E2F-B697-1BCDF24F9020}" type="presParOf" srcId="{AF4F29CE-40C9-4903-AF38-E3BD16F9E523}" destId="{9E322B38-96A7-42A5-AA96-DAD90CFCA51F}" srcOrd="1" destOrd="0" presId="urn:microsoft.com/office/officeart/2005/8/layout/list1"/>
    <dgm:cxn modelId="{29C2C0C6-1AC0-4117-900E-4E7CEDD4A0EF}" type="presParOf" srcId="{BE4CFDE4-F34F-47D4-BF17-2E057E3068AA}" destId="{BE5ED452-4F01-48B8-87A8-BBE3FB13D219}" srcOrd="5" destOrd="0" presId="urn:microsoft.com/office/officeart/2005/8/layout/list1"/>
    <dgm:cxn modelId="{6D83A369-6457-4CF8-9904-0DAF7A00DB0A}" type="presParOf" srcId="{BE4CFDE4-F34F-47D4-BF17-2E057E3068AA}" destId="{CF6D0D35-B2F6-4459-ADBC-16F2E55C883E}" srcOrd="6" destOrd="0" presId="urn:microsoft.com/office/officeart/2005/8/layout/list1"/>
    <dgm:cxn modelId="{44C36359-E6B6-4AEC-B223-3F1B627561B8}" type="presParOf" srcId="{BE4CFDE4-F34F-47D4-BF17-2E057E3068AA}" destId="{B664EE7B-7AB6-4431-981B-485DB8A3E413}" srcOrd="7" destOrd="0" presId="urn:microsoft.com/office/officeart/2005/8/layout/list1"/>
    <dgm:cxn modelId="{83EBC8EE-8C3A-40ED-ABBA-6F40B5A9F04D}" type="presParOf" srcId="{BE4CFDE4-F34F-47D4-BF17-2E057E3068AA}" destId="{1F655002-0AA3-406E-B756-69042671899B}" srcOrd="8" destOrd="0" presId="urn:microsoft.com/office/officeart/2005/8/layout/list1"/>
    <dgm:cxn modelId="{B4A5F930-CAEA-4539-AE6D-C9D1D538B0EB}" type="presParOf" srcId="{1F655002-0AA3-406E-B756-69042671899B}" destId="{52FD009A-CCDD-40F0-B752-2F95F988C29C}" srcOrd="0" destOrd="0" presId="urn:microsoft.com/office/officeart/2005/8/layout/list1"/>
    <dgm:cxn modelId="{369557B0-E350-4248-BE8E-B85EDD371224}" type="presParOf" srcId="{1F655002-0AA3-406E-B756-69042671899B}" destId="{35AE3980-D9AD-4705-9616-DCC04E50B758}" srcOrd="1" destOrd="0" presId="urn:microsoft.com/office/officeart/2005/8/layout/list1"/>
    <dgm:cxn modelId="{B8C79E66-D5F4-4A66-890B-B79A661E9318}" type="presParOf" srcId="{BE4CFDE4-F34F-47D4-BF17-2E057E3068AA}" destId="{4F9801A7-3FAF-4814-9CF9-D9D68CFB35EB}" srcOrd="9" destOrd="0" presId="urn:microsoft.com/office/officeart/2005/8/layout/list1"/>
    <dgm:cxn modelId="{698DB2A9-10E5-46F7-A414-2D8B843B5E49}" type="presParOf" srcId="{BE4CFDE4-F34F-47D4-BF17-2E057E3068AA}" destId="{90A49168-0362-455D-8FD6-FEAC16A00A59}" srcOrd="10" destOrd="0" presId="urn:microsoft.com/office/officeart/2005/8/layout/list1"/>
    <dgm:cxn modelId="{B1F208E2-E127-4967-9856-D209EE4997B6}" type="presParOf" srcId="{BE4CFDE4-F34F-47D4-BF17-2E057E3068AA}" destId="{4F63A117-586D-42B1-89E0-8FB3CE6C0678}" srcOrd="11" destOrd="0" presId="urn:microsoft.com/office/officeart/2005/8/layout/list1"/>
    <dgm:cxn modelId="{134E63C4-7DEE-47F3-98A2-03BB50367E0D}" type="presParOf" srcId="{BE4CFDE4-F34F-47D4-BF17-2E057E3068AA}" destId="{D92BE792-F2D5-42EF-AECF-A25AF6210A89}" srcOrd="12" destOrd="0" presId="urn:microsoft.com/office/officeart/2005/8/layout/list1"/>
    <dgm:cxn modelId="{74F27A95-3F04-4C57-9E72-DE235D1C02F4}" type="presParOf" srcId="{D92BE792-F2D5-42EF-AECF-A25AF6210A89}" destId="{2C6AAF9C-1978-4456-8DB3-7E22276F4898}" srcOrd="0" destOrd="0" presId="urn:microsoft.com/office/officeart/2005/8/layout/list1"/>
    <dgm:cxn modelId="{C7E1D3ED-2608-4FBC-B4ED-06E0531A9B1C}" type="presParOf" srcId="{D92BE792-F2D5-42EF-AECF-A25AF6210A89}" destId="{23EE6333-EA19-4C5C-B0AE-79AFE1C3CDE9}" srcOrd="1" destOrd="0" presId="urn:microsoft.com/office/officeart/2005/8/layout/list1"/>
    <dgm:cxn modelId="{9308D8E1-F951-490C-BA29-DBA23F764100}" type="presParOf" srcId="{BE4CFDE4-F34F-47D4-BF17-2E057E3068AA}" destId="{6DE58191-6429-40CD-A266-BCAFC09F2D5F}" srcOrd="13" destOrd="0" presId="urn:microsoft.com/office/officeart/2005/8/layout/list1"/>
    <dgm:cxn modelId="{06EAF9D4-D30E-4EFB-B970-CEDEA283D60C}" type="presParOf" srcId="{BE4CFDE4-F34F-47D4-BF17-2E057E3068AA}" destId="{C95BCAE8-B814-4207-8428-B548FCB9B1CD}" srcOrd="14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60AD49BE-FBC3-4E91-A3A6-63ADA1C314CA}" type="doc">
      <dgm:prSet loTypeId="urn:microsoft.com/office/officeart/2005/8/layout/list1" loCatId="list" qsTypeId="urn:microsoft.com/office/officeart/2005/8/quickstyle/3d1" qsCatId="3D" csTypeId="urn:microsoft.com/office/officeart/2005/8/colors/colorful1#7" csCatId="colorful" phldr="1"/>
      <dgm:spPr/>
      <dgm:t>
        <a:bodyPr/>
        <a:lstStyle/>
        <a:p>
          <a:endParaRPr lang="tr-TR"/>
        </a:p>
      </dgm:t>
    </dgm:pt>
    <dgm:pt modelId="{5D5C4BB9-5B93-44FE-A597-FA864FAF4BB5}">
      <dgm:prSet phldrT="[Metin]"/>
      <dgm:spPr/>
      <dgm:t>
        <a:bodyPr/>
        <a:lstStyle/>
        <a:p>
          <a:r>
            <a:rPr lang="tr-TR" dirty="0" smtClean="0"/>
            <a:t>Bireysel tedavi</a:t>
          </a:r>
        </a:p>
      </dgm:t>
    </dgm:pt>
    <dgm:pt modelId="{12AD5BE0-92BD-45A6-BB0A-BB5DD4B736B8}" type="parTrans" cxnId="{1308A4F4-A52C-4B25-9A7E-2DD332D91A70}">
      <dgm:prSet/>
      <dgm:spPr/>
      <dgm:t>
        <a:bodyPr/>
        <a:lstStyle/>
        <a:p>
          <a:endParaRPr lang="tr-TR"/>
        </a:p>
      </dgm:t>
    </dgm:pt>
    <dgm:pt modelId="{1FF0F2EE-8FE0-4190-ADB2-9F49C79339A5}" type="sibTrans" cxnId="{1308A4F4-A52C-4B25-9A7E-2DD332D91A70}">
      <dgm:prSet/>
      <dgm:spPr/>
      <dgm:t>
        <a:bodyPr/>
        <a:lstStyle/>
        <a:p>
          <a:endParaRPr lang="tr-TR"/>
        </a:p>
      </dgm:t>
    </dgm:pt>
    <dgm:pt modelId="{AE43E651-012A-402F-90A8-24898F6A2CCF}">
      <dgm:prSet phldrT="[Metin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 err="1" smtClean="0"/>
            <a:t>Asemptomatik</a:t>
          </a:r>
          <a:r>
            <a:rPr lang="tr-TR" dirty="0" smtClean="0"/>
            <a:t> ve hafif </a:t>
          </a:r>
          <a:r>
            <a:rPr lang="tr-TR" dirty="0" err="1" smtClean="0"/>
            <a:t>hipokalsemi</a:t>
          </a:r>
          <a:r>
            <a:rPr lang="tr-TR" dirty="0" smtClean="0"/>
            <a:t> (&gt;7.5 mg/</a:t>
          </a:r>
          <a:r>
            <a:rPr lang="tr-TR" dirty="0" err="1" smtClean="0"/>
            <a:t>dl</a:t>
          </a:r>
          <a:r>
            <a:rPr lang="tr-TR" dirty="0" smtClean="0"/>
            <a:t>) </a:t>
          </a:r>
          <a:endParaRPr lang="tr-TR" dirty="0"/>
        </a:p>
      </dgm:t>
    </dgm:pt>
    <dgm:pt modelId="{7279DE89-CEED-492E-94DC-34B513C6D2D4}" type="parTrans" cxnId="{395B86F2-42B7-4388-9343-25968086A848}">
      <dgm:prSet/>
      <dgm:spPr/>
      <dgm:t>
        <a:bodyPr/>
        <a:lstStyle/>
        <a:p>
          <a:endParaRPr lang="tr-TR"/>
        </a:p>
      </dgm:t>
    </dgm:pt>
    <dgm:pt modelId="{6477992A-C286-4C8D-BD6A-C6A1A50E7E0B}" type="sibTrans" cxnId="{395B86F2-42B7-4388-9343-25968086A848}">
      <dgm:prSet/>
      <dgm:spPr/>
      <dgm:t>
        <a:bodyPr/>
        <a:lstStyle/>
        <a:p>
          <a:endParaRPr lang="tr-TR"/>
        </a:p>
      </dgm:t>
    </dgm:pt>
    <dgm:pt modelId="{81B456D6-316D-4946-8C13-A95AD90C01F8}">
      <dgm:prSet phldrT="[Metin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 smtClean="0"/>
            <a:t>P bağlayıcı ve D vitamini alan hasta..</a:t>
          </a:r>
          <a:endParaRPr lang="tr-TR" dirty="0"/>
        </a:p>
      </dgm:t>
    </dgm:pt>
    <dgm:pt modelId="{8303496B-8E04-4771-A40F-3F0DCB67BCD4}" type="parTrans" cxnId="{9C934A2C-5EDC-4932-B9A3-CC08C9CEDE39}">
      <dgm:prSet/>
      <dgm:spPr/>
      <dgm:t>
        <a:bodyPr/>
        <a:lstStyle/>
        <a:p>
          <a:endParaRPr lang="tr-TR"/>
        </a:p>
      </dgm:t>
    </dgm:pt>
    <dgm:pt modelId="{43234402-E05E-490F-B482-5EBD4B332EE9}" type="sibTrans" cxnId="{9C934A2C-5EDC-4932-B9A3-CC08C9CEDE39}">
      <dgm:prSet/>
      <dgm:spPr/>
      <dgm:t>
        <a:bodyPr/>
        <a:lstStyle/>
        <a:p>
          <a:endParaRPr lang="tr-TR"/>
        </a:p>
      </dgm:t>
    </dgm:pt>
    <dgm:pt modelId="{2950F642-78E7-475E-932B-AA6F8D8C6F92}">
      <dgm:prSet phldrT="[Metin]"/>
      <dgm:spPr/>
      <dgm:t>
        <a:bodyPr/>
        <a:lstStyle/>
        <a:p>
          <a:r>
            <a:rPr lang="tr-TR" dirty="0" smtClean="0"/>
            <a:t>Kalsiyum desteği</a:t>
          </a:r>
          <a:endParaRPr lang="tr-TR" dirty="0"/>
        </a:p>
      </dgm:t>
    </dgm:pt>
    <dgm:pt modelId="{C19B73F4-2315-47B6-B132-7E94B375DC45}" type="parTrans" cxnId="{65E42235-E4CB-4428-BF6E-DC2072BE2673}">
      <dgm:prSet/>
      <dgm:spPr/>
      <dgm:t>
        <a:bodyPr/>
        <a:lstStyle/>
        <a:p>
          <a:endParaRPr lang="tr-TR"/>
        </a:p>
      </dgm:t>
    </dgm:pt>
    <dgm:pt modelId="{DA8FDDD0-A373-4FF3-A4EE-71F924696C2D}" type="sibTrans" cxnId="{65E42235-E4CB-4428-BF6E-DC2072BE2673}">
      <dgm:prSet/>
      <dgm:spPr/>
      <dgm:t>
        <a:bodyPr/>
        <a:lstStyle/>
        <a:p>
          <a:endParaRPr lang="tr-TR"/>
        </a:p>
      </dgm:t>
    </dgm:pt>
    <dgm:pt modelId="{AE8E0E32-D199-463E-9926-D9A9FE25BFE2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 err="1" smtClean="0"/>
            <a:t>Semptomatik</a:t>
          </a:r>
          <a:r>
            <a:rPr lang="tr-TR" dirty="0" smtClean="0"/>
            <a:t> mi? EKG bulgusu var mı?</a:t>
          </a:r>
          <a:endParaRPr lang="tr-TR" dirty="0"/>
        </a:p>
      </dgm:t>
    </dgm:pt>
    <dgm:pt modelId="{DAC221FC-4080-4F87-96D6-600E4094A6A6}" type="parTrans" cxnId="{500E401D-4CC5-40F1-ADF4-D007DC990000}">
      <dgm:prSet/>
      <dgm:spPr/>
      <dgm:t>
        <a:bodyPr/>
        <a:lstStyle/>
        <a:p>
          <a:endParaRPr lang="tr-TR"/>
        </a:p>
      </dgm:t>
    </dgm:pt>
    <dgm:pt modelId="{24FE4D74-54AE-4CCA-BA88-36BF17DFB99E}" type="sibTrans" cxnId="{500E401D-4CC5-40F1-ADF4-D007DC990000}">
      <dgm:prSet/>
      <dgm:spPr/>
      <dgm:t>
        <a:bodyPr/>
        <a:lstStyle/>
        <a:p>
          <a:endParaRPr lang="tr-TR"/>
        </a:p>
      </dgm:t>
    </dgm:pt>
    <dgm:pt modelId="{A5F838A5-FAE5-4784-9394-91CBE943029A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err="1" smtClean="0"/>
            <a:t>Kalsitriol</a:t>
          </a:r>
          <a:r>
            <a:rPr lang="tr-TR" dirty="0" smtClean="0"/>
            <a:t> veya sentetik D vitamini </a:t>
          </a:r>
          <a:r>
            <a:rPr lang="tr-TR" dirty="0" err="1" smtClean="0"/>
            <a:t>analogları</a:t>
          </a:r>
          <a:r>
            <a:rPr lang="tr-TR" dirty="0" smtClean="0"/>
            <a:t> önerilmez.</a:t>
          </a:r>
          <a:endParaRPr lang="tr-TR" dirty="0"/>
        </a:p>
      </dgm:t>
    </dgm:pt>
    <dgm:pt modelId="{1D66D1D2-3A0D-458F-A9F3-DFC5C6ABBC8B}" type="parTrans" cxnId="{3A36473D-2B5A-49B9-942E-18F74EC33B14}">
      <dgm:prSet/>
      <dgm:spPr/>
      <dgm:t>
        <a:bodyPr/>
        <a:lstStyle/>
        <a:p>
          <a:endParaRPr lang="tr-TR"/>
        </a:p>
      </dgm:t>
    </dgm:pt>
    <dgm:pt modelId="{341B12CC-9BE4-4D6B-B5B0-A8CE40D36D62}" type="sibTrans" cxnId="{3A36473D-2B5A-49B9-942E-18F74EC33B14}">
      <dgm:prSet/>
      <dgm:spPr/>
      <dgm:t>
        <a:bodyPr/>
        <a:lstStyle/>
        <a:p>
          <a:endParaRPr lang="tr-TR"/>
        </a:p>
      </dgm:t>
    </dgm:pt>
    <dgm:pt modelId="{7213558D-125F-40A9-88D8-8B5E39907CD0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err="1" smtClean="0"/>
            <a:t>Hiperkalsemi</a:t>
          </a:r>
          <a:r>
            <a:rPr lang="tr-TR" dirty="0" smtClean="0"/>
            <a:t> riski  </a:t>
          </a:r>
          <a:endParaRPr lang="tr-TR" dirty="0"/>
        </a:p>
      </dgm:t>
    </dgm:pt>
    <dgm:pt modelId="{532FBB83-D3E9-4542-AC3F-B37EC526BE9C}" type="parTrans" cxnId="{2212C572-4209-4B7D-AE63-3F037461A0B5}">
      <dgm:prSet/>
      <dgm:spPr/>
      <dgm:t>
        <a:bodyPr/>
        <a:lstStyle/>
        <a:p>
          <a:endParaRPr lang="tr-TR"/>
        </a:p>
      </dgm:t>
    </dgm:pt>
    <dgm:pt modelId="{B7D4A68F-D900-4A1D-8B33-A762599459D3}" type="sibTrans" cxnId="{2212C572-4209-4B7D-AE63-3F037461A0B5}">
      <dgm:prSet/>
      <dgm:spPr/>
      <dgm:t>
        <a:bodyPr/>
        <a:lstStyle/>
        <a:p>
          <a:endParaRPr lang="tr-TR"/>
        </a:p>
      </dgm:t>
    </dgm:pt>
    <dgm:pt modelId="{43232801-74B5-4911-8559-17B05EDEDBAF}">
      <dgm:prSet/>
      <dgm:spPr/>
      <dgm:t>
        <a:bodyPr/>
        <a:lstStyle/>
        <a:p>
          <a:r>
            <a:rPr lang="tr-TR" dirty="0" err="1" smtClean="0"/>
            <a:t>Hipokalsemi</a:t>
          </a:r>
          <a:r>
            <a:rPr lang="tr-TR" dirty="0" smtClean="0"/>
            <a:t> genellikle tedaviyle birlikte </a:t>
          </a:r>
          <a:r>
            <a:rPr lang="tr-TR" dirty="0" err="1" smtClean="0"/>
            <a:t>spontan</a:t>
          </a:r>
          <a:r>
            <a:rPr lang="tr-TR" dirty="0" smtClean="0"/>
            <a:t> düzelir.</a:t>
          </a:r>
          <a:endParaRPr lang="tr-TR" dirty="0"/>
        </a:p>
      </dgm:t>
    </dgm:pt>
    <dgm:pt modelId="{1AA5CA17-1EBD-46C1-B913-D25CCAC77FBC}" type="parTrans" cxnId="{4849859E-8883-46F9-ADF8-55D416805C23}">
      <dgm:prSet/>
      <dgm:spPr/>
      <dgm:t>
        <a:bodyPr/>
        <a:lstStyle/>
        <a:p>
          <a:endParaRPr lang="tr-TR"/>
        </a:p>
      </dgm:t>
    </dgm:pt>
    <dgm:pt modelId="{87720602-A3BE-4677-A769-EA7A1927F2C3}" type="sibTrans" cxnId="{4849859E-8883-46F9-ADF8-55D416805C23}">
      <dgm:prSet/>
      <dgm:spPr/>
      <dgm:t>
        <a:bodyPr/>
        <a:lstStyle/>
        <a:p>
          <a:endParaRPr lang="tr-TR"/>
        </a:p>
      </dgm:t>
    </dgm:pt>
    <dgm:pt modelId="{AAD321A7-64EE-4560-BCCF-41C73941CCA3}">
      <dgm:prSet phldrT="[Metin]"/>
      <dgm:spPr/>
      <dgm:t>
        <a:bodyPr/>
        <a:lstStyle/>
        <a:p>
          <a:r>
            <a:rPr lang="tr-TR" dirty="0" err="1" smtClean="0"/>
            <a:t>Hipokalsemi</a:t>
          </a:r>
          <a:r>
            <a:rPr lang="tr-TR" dirty="0" smtClean="0"/>
            <a:t> ..</a:t>
          </a:r>
        </a:p>
      </dgm:t>
    </dgm:pt>
    <dgm:pt modelId="{A5A3D9EF-10EA-4594-803E-A414CFE0E371}" type="parTrans" cxnId="{18AA5BCA-F0B7-4547-83C4-CB736D4EBD56}">
      <dgm:prSet/>
      <dgm:spPr/>
      <dgm:t>
        <a:bodyPr/>
        <a:lstStyle/>
        <a:p>
          <a:endParaRPr lang="tr-TR"/>
        </a:p>
      </dgm:t>
    </dgm:pt>
    <dgm:pt modelId="{AE0150AC-2B7D-4AD0-ABBC-6C660FB73A2E}" type="sibTrans" cxnId="{18AA5BCA-F0B7-4547-83C4-CB736D4EBD56}">
      <dgm:prSet/>
      <dgm:spPr/>
      <dgm:t>
        <a:bodyPr/>
        <a:lstStyle/>
        <a:p>
          <a:endParaRPr lang="tr-TR"/>
        </a:p>
      </dgm:t>
    </dgm:pt>
    <dgm:pt modelId="{D4AA5054-2AC7-4B83-BA48-DF6F2823D8C0}">
      <dgm:prSet/>
      <dgm:spPr/>
      <dgm:t>
        <a:bodyPr/>
        <a:lstStyle/>
        <a:p>
          <a:r>
            <a:rPr lang="tr-TR" dirty="0" err="1" smtClean="0"/>
            <a:t>Mortalitede</a:t>
          </a:r>
          <a:r>
            <a:rPr lang="tr-TR" dirty="0" smtClean="0"/>
            <a:t> artış</a:t>
          </a:r>
          <a:endParaRPr lang="tr-TR" dirty="0"/>
        </a:p>
      </dgm:t>
    </dgm:pt>
    <dgm:pt modelId="{8152A8AA-FAAC-4782-8DE9-A8BB29A68983}" type="parTrans" cxnId="{CFCBD03B-264D-44DA-BEA5-B8B171B83431}">
      <dgm:prSet/>
      <dgm:spPr/>
      <dgm:t>
        <a:bodyPr/>
        <a:lstStyle/>
        <a:p>
          <a:endParaRPr lang="tr-TR"/>
        </a:p>
      </dgm:t>
    </dgm:pt>
    <dgm:pt modelId="{BFD2DD9D-06C7-489D-9A86-B6518BADEF62}" type="sibTrans" cxnId="{CFCBD03B-264D-44DA-BEA5-B8B171B83431}">
      <dgm:prSet/>
      <dgm:spPr/>
      <dgm:t>
        <a:bodyPr/>
        <a:lstStyle/>
        <a:p>
          <a:endParaRPr lang="tr-TR"/>
        </a:p>
      </dgm:t>
    </dgm:pt>
    <dgm:pt modelId="{3F800214-34BC-43AE-A0CA-2ED2E39C3D7C}">
      <dgm:prSet/>
      <dgm:spPr/>
      <dgm:t>
        <a:bodyPr/>
        <a:lstStyle/>
        <a:p>
          <a:r>
            <a:rPr lang="tr-TR" dirty="0" err="1" smtClean="0"/>
            <a:t>Hiperparatroidi</a:t>
          </a:r>
          <a:r>
            <a:rPr lang="tr-TR" dirty="0" smtClean="0"/>
            <a:t> gelişimine katkı</a:t>
          </a:r>
          <a:endParaRPr lang="tr-TR" dirty="0"/>
        </a:p>
      </dgm:t>
    </dgm:pt>
    <dgm:pt modelId="{C1FEE052-6A58-40C3-BC38-041E84437D8E}" type="parTrans" cxnId="{8351E55A-1A41-48A4-9817-0F95D45D556E}">
      <dgm:prSet/>
      <dgm:spPr/>
      <dgm:t>
        <a:bodyPr/>
        <a:lstStyle/>
        <a:p>
          <a:endParaRPr lang="tr-TR"/>
        </a:p>
      </dgm:t>
    </dgm:pt>
    <dgm:pt modelId="{9ADA86EF-E956-4602-8E39-67F2B39AFEC8}" type="sibTrans" cxnId="{8351E55A-1A41-48A4-9817-0F95D45D556E}">
      <dgm:prSet/>
      <dgm:spPr/>
      <dgm:t>
        <a:bodyPr/>
        <a:lstStyle/>
        <a:p>
          <a:endParaRPr lang="tr-TR"/>
        </a:p>
      </dgm:t>
    </dgm:pt>
    <dgm:pt modelId="{89DD652F-6928-4A90-A228-0D805979B728}">
      <dgm:prSet/>
      <dgm:spPr/>
      <dgm:t>
        <a:bodyPr/>
        <a:lstStyle/>
        <a:p>
          <a:r>
            <a:rPr lang="tr-TR" dirty="0" err="1" smtClean="0"/>
            <a:t>Hiperkalsemi</a:t>
          </a:r>
          <a:endParaRPr lang="tr-TR" dirty="0"/>
        </a:p>
      </dgm:t>
    </dgm:pt>
    <dgm:pt modelId="{D3281229-7756-4A73-B122-64B5451B6967}" type="parTrans" cxnId="{AE2D3878-6C15-4933-9B60-21C88D5B64FB}">
      <dgm:prSet/>
      <dgm:spPr/>
      <dgm:t>
        <a:bodyPr/>
        <a:lstStyle/>
        <a:p>
          <a:endParaRPr lang="tr-TR"/>
        </a:p>
      </dgm:t>
    </dgm:pt>
    <dgm:pt modelId="{B3816346-43E8-4B94-A042-21018140B8AC}" type="sibTrans" cxnId="{AE2D3878-6C15-4933-9B60-21C88D5B64FB}">
      <dgm:prSet/>
      <dgm:spPr/>
      <dgm:t>
        <a:bodyPr/>
        <a:lstStyle/>
        <a:p>
          <a:endParaRPr lang="tr-TR"/>
        </a:p>
      </dgm:t>
    </dgm:pt>
    <dgm:pt modelId="{53676FC1-AB9B-4CA3-BAA2-4704B629C5E2}">
      <dgm:prSet/>
      <dgm:spPr/>
      <dgm:t>
        <a:bodyPr/>
        <a:lstStyle/>
        <a:p>
          <a:r>
            <a:rPr lang="tr-TR" dirty="0" err="1" smtClean="0"/>
            <a:t>Vasküler</a:t>
          </a:r>
          <a:r>
            <a:rPr lang="tr-TR" dirty="0" smtClean="0"/>
            <a:t> kalsifikasyon</a:t>
          </a:r>
          <a:endParaRPr lang="tr-TR" dirty="0"/>
        </a:p>
      </dgm:t>
    </dgm:pt>
    <dgm:pt modelId="{5AA118A1-7207-4AB7-BDCB-7634084C20F1}" type="parTrans" cxnId="{06025DCA-0B5C-4B88-924B-3A8643B9417C}">
      <dgm:prSet/>
      <dgm:spPr/>
      <dgm:t>
        <a:bodyPr/>
        <a:lstStyle/>
        <a:p>
          <a:endParaRPr lang="tr-TR"/>
        </a:p>
      </dgm:t>
    </dgm:pt>
    <dgm:pt modelId="{B230DE4F-D261-4BE2-83EC-C3ED98308B61}" type="sibTrans" cxnId="{06025DCA-0B5C-4B88-924B-3A8643B9417C}">
      <dgm:prSet/>
      <dgm:spPr/>
      <dgm:t>
        <a:bodyPr/>
        <a:lstStyle/>
        <a:p>
          <a:endParaRPr lang="tr-TR"/>
        </a:p>
      </dgm:t>
    </dgm:pt>
    <dgm:pt modelId="{66D7E149-27D5-407B-9300-F5E570E3A607}" type="pres">
      <dgm:prSet presAssocID="{60AD49BE-FBC3-4E91-A3A6-63ADA1C314C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00C108E-9BD5-46CF-BDF5-6A11E199E7F6}" type="pres">
      <dgm:prSet presAssocID="{5D5C4BB9-5B93-44FE-A597-FA864FAF4BB5}" presName="parentLin" presStyleCnt="0"/>
      <dgm:spPr/>
    </dgm:pt>
    <dgm:pt modelId="{B654AA25-3E01-4ED5-A4F1-48638C56487D}" type="pres">
      <dgm:prSet presAssocID="{5D5C4BB9-5B93-44FE-A597-FA864FAF4BB5}" presName="parentLeftMargin" presStyleLbl="node1" presStyleIdx="0" presStyleCnt="5"/>
      <dgm:spPr/>
      <dgm:t>
        <a:bodyPr/>
        <a:lstStyle/>
        <a:p>
          <a:endParaRPr lang="tr-TR"/>
        </a:p>
      </dgm:t>
    </dgm:pt>
    <dgm:pt modelId="{2753B89C-2232-45D5-906D-8AD80D6F8A6C}" type="pres">
      <dgm:prSet presAssocID="{5D5C4BB9-5B93-44FE-A597-FA864FAF4BB5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C5AE54E-68F5-4AAA-A4E0-7851104180CF}" type="pres">
      <dgm:prSet presAssocID="{5D5C4BB9-5B93-44FE-A597-FA864FAF4BB5}" presName="negativeSpace" presStyleCnt="0"/>
      <dgm:spPr/>
    </dgm:pt>
    <dgm:pt modelId="{7B532151-CD55-4E16-89E4-49D8BE5DF9B2}" type="pres">
      <dgm:prSet presAssocID="{5D5C4BB9-5B93-44FE-A597-FA864FAF4BB5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E87FD94-C695-4A20-A39B-5C78ACD2683D}" type="pres">
      <dgm:prSet presAssocID="{1FF0F2EE-8FE0-4190-ADB2-9F49C79339A5}" presName="spaceBetweenRectangles" presStyleCnt="0"/>
      <dgm:spPr/>
    </dgm:pt>
    <dgm:pt modelId="{E4398F83-13A3-45B3-B03C-EA50FDC938EC}" type="pres">
      <dgm:prSet presAssocID="{AAD321A7-64EE-4560-BCCF-41C73941CCA3}" presName="parentLin" presStyleCnt="0"/>
      <dgm:spPr/>
    </dgm:pt>
    <dgm:pt modelId="{82FBED66-AD6D-4C76-B868-824C46855D89}" type="pres">
      <dgm:prSet presAssocID="{AAD321A7-64EE-4560-BCCF-41C73941CCA3}" presName="parentLeftMargin" presStyleLbl="node1" presStyleIdx="0" presStyleCnt="5"/>
      <dgm:spPr/>
      <dgm:t>
        <a:bodyPr/>
        <a:lstStyle/>
        <a:p>
          <a:endParaRPr lang="tr-TR"/>
        </a:p>
      </dgm:t>
    </dgm:pt>
    <dgm:pt modelId="{D5393694-867F-401B-886B-93F1D8EEF1BF}" type="pres">
      <dgm:prSet presAssocID="{AAD321A7-64EE-4560-BCCF-41C73941CCA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1918BE0-4AC1-4809-8BC5-536642D1A1EE}" type="pres">
      <dgm:prSet presAssocID="{AAD321A7-64EE-4560-BCCF-41C73941CCA3}" presName="negativeSpace" presStyleCnt="0"/>
      <dgm:spPr/>
    </dgm:pt>
    <dgm:pt modelId="{6AFE8229-9341-45BE-BCB8-F80C5083976B}" type="pres">
      <dgm:prSet presAssocID="{AAD321A7-64EE-4560-BCCF-41C73941CCA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81459E1-97F9-47C7-9D19-C46A047B1020}" type="pres">
      <dgm:prSet presAssocID="{AE0150AC-2B7D-4AD0-ABBC-6C660FB73A2E}" presName="spaceBetweenRectangles" presStyleCnt="0"/>
      <dgm:spPr/>
    </dgm:pt>
    <dgm:pt modelId="{2C438212-1AA3-452B-96BF-94FB4320537B}" type="pres">
      <dgm:prSet presAssocID="{AE43E651-012A-402F-90A8-24898F6A2CCF}" presName="parentLin" presStyleCnt="0"/>
      <dgm:spPr/>
    </dgm:pt>
    <dgm:pt modelId="{E73AFBA3-27CE-4FF4-ADB5-D119CEAB0875}" type="pres">
      <dgm:prSet presAssocID="{AE43E651-012A-402F-90A8-24898F6A2CCF}" presName="parentLeftMargin" presStyleLbl="node1" presStyleIdx="1" presStyleCnt="5"/>
      <dgm:spPr/>
      <dgm:t>
        <a:bodyPr/>
        <a:lstStyle/>
        <a:p>
          <a:endParaRPr lang="tr-TR"/>
        </a:p>
      </dgm:t>
    </dgm:pt>
    <dgm:pt modelId="{4F17EB19-3C7B-472D-866A-9A911DF48425}" type="pres">
      <dgm:prSet presAssocID="{AE43E651-012A-402F-90A8-24898F6A2CCF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7EB7578-23EB-48D7-ADD8-539640033BEF}" type="pres">
      <dgm:prSet presAssocID="{AE43E651-012A-402F-90A8-24898F6A2CCF}" presName="negativeSpace" presStyleCnt="0"/>
      <dgm:spPr/>
    </dgm:pt>
    <dgm:pt modelId="{82A353C9-575D-4E85-A5CA-E0334E1F7FCE}" type="pres">
      <dgm:prSet presAssocID="{AE43E651-012A-402F-90A8-24898F6A2CCF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3E2EC80-5F74-4C51-A255-111F0B70C93A}" type="pres">
      <dgm:prSet presAssocID="{6477992A-C286-4C8D-BD6A-C6A1A50E7E0B}" presName="spaceBetweenRectangles" presStyleCnt="0"/>
      <dgm:spPr/>
    </dgm:pt>
    <dgm:pt modelId="{F2E3EEBD-AB60-45EF-A2AD-952166616C4A}" type="pres">
      <dgm:prSet presAssocID="{81B456D6-316D-4946-8C13-A95AD90C01F8}" presName="parentLin" presStyleCnt="0"/>
      <dgm:spPr/>
    </dgm:pt>
    <dgm:pt modelId="{D180FF3E-05AB-4043-B462-458C58FDB3A6}" type="pres">
      <dgm:prSet presAssocID="{81B456D6-316D-4946-8C13-A95AD90C01F8}" presName="parentLeftMargin" presStyleLbl="node1" presStyleIdx="2" presStyleCnt="5"/>
      <dgm:spPr/>
      <dgm:t>
        <a:bodyPr/>
        <a:lstStyle/>
        <a:p>
          <a:endParaRPr lang="tr-TR"/>
        </a:p>
      </dgm:t>
    </dgm:pt>
    <dgm:pt modelId="{E0EE9DE8-A628-4D18-938B-0644D6701BEB}" type="pres">
      <dgm:prSet presAssocID="{81B456D6-316D-4946-8C13-A95AD90C01F8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1905EAB-AC2F-4F17-A9B6-0B129302880F}" type="pres">
      <dgm:prSet presAssocID="{81B456D6-316D-4946-8C13-A95AD90C01F8}" presName="negativeSpace" presStyleCnt="0"/>
      <dgm:spPr/>
    </dgm:pt>
    <dgm:pt modelId="{BEE04898-CC2A-4A3C-BA42-3F3511AB3A4D}" type="pres">
      <dgm:prSet presAssocID="{81B456D6-316D-4946-8C13-A95AD90C01F8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A359A0D-2AEC-42E2-B6CC-5F6C6C7A08C4}" type="pres">
      <dgm:prSet presAssocID="{43234402-E05E-490F-B482-5EBD4B332EE9}" presName="spaceBetweenRectangles" presStyleCnt="0"/>
      <dgm:spPr/>
    </dgm:pt>
    <dgm:pt modelId="{8F6EFD99-97D7-4DDD-80D4-03D1FEE02B58}" type="pres">
      <dgm:prSet presAssocID="{2950F642-78E7-475E-932B-AA6F8D8C6F92}" presName="parentLin" presStyleCnt="0"/>
      <dgm:spPr/>
    </dgm:pt>
    <dgm:pt modelId="{12E638E4-3303-49AC-A3C3-6DFF2417174B}" type="pres">
      <dgm:prSet presAssocID="{2950F642-78E7-475E-932B-AA6F8D8C6F92}" presName="parentLeftMargin" presStyleLbl="node1" presStyleIdx="3" presStyleCnt="5"/>
      <dgm:spPr/>
      <dgm:t>
        <a:bodyPr/>
        <a:lstStyle/>
        <a:p>
          <a:endParaRPr lang="tr-TR"/>
        </a:p>
      </dgm:t>
    </dgm:pt>
    <dgm:pt modelId="{7B613DD6-CE6E-406B-847F-34429CFB85C5}" type="pres">
      <dgm:prSet presAssocID="{2950F642-78E7-475E-932B-AA6F8D8C6F9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AC6B37D-500B-4F80-AC24-A464048575EA}" type="pres">
      <dgm:prSet presAssocID="{2950F642-78E7-475E-932B-AA6F8D8C6F92}" presName="negativeSpace" presStyleCnt="0"/>
      <dgm:spPr/>
    </dgm:pt>
    <dgm:pt modelId="{9B4F0D90-CC9C-4D15-BF2F-9F55E0AF0ACD}" type="pres">
      <dgm:prSet presAssocID="{2950F642-78E7-475E-932B-AA6F8D8C6F92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7FA81A4-5AD6-4F0B-87FF-CA3F70A8F920}" type="presOf" srcId="{81B456D6-316D-4946-8C13-A95AD90C01F8}" destId="{E0EE9DE8-A628-4D18-938B-0644D6701BEB}" srcOrd="1" destOrd="0" presId="urn:microsoft.com/office/officeart/2005/8/layout/list1"/>
    <dgm:cxn modelId="{8351E55A-1A41-48A4-9817-0F95D45D556E}" srcId="{AAD321A7-64EE-4560-BCCF-41C73941CCA3}" destId="{3F800214-34BC-43AE-A0CA-2ED2E39C3D7C}" srcOrd="1" destOrd="0" parTransId="{C1FEE052-6A58-40C3-BC38-041E84437D8E}" sibTransId="{9ADA86EF-E956-4602-8E39-67F2B39AFEC8}"/>
    <dgm:cxn modelId="{18AA5BCA-F0B7-4547-83C4-CB736D4EBD56}" srcId="{60AD49BE-FBC3-4E91-A3A6-63ADA1C314CA}" destId="{AAD321A7-64EE-4560-BCCF-41C73941CCA3}" srcOrd="1" destOrd="0" parTransId="{A5A3D9EF-10EA-4594-803E-A414CFE0E371}" sibTransId="{AE0150AC-2B7D-4AD0-ABBC-6C660FB73A2E}"/>
    <dgm:cxn modelId="{92F33663-CFD8-48E9-9E4B-2DCFE3EFCB91}" type="presOf" srcId="{AE8E0E32-D199-463E-9926-D9A9FE25BFE2}" destId="{7B532151-CD55-4E16-89E4-49D8BE5DF9B2}" srcOrd="0" destOrd="0" presId="urn:microsoft.com/office/officeart/2005/8/layout/list1"/>
    <dgm:cxn modelId="{1C7BF21F-DAC1-43DE-B77C-70364D14E36F}" type="presOf" srcId="{3F800214-34BC-43AE-A0CA-2ED2E39C3D7C}" destId="{6AFE8229-9341-45BE-BCB8-F80C5083976B}" srcOrd="0" destOrd="1" presId="urn:microsoft.com/office/officeart/2005/8/layout/list1"/>
    <dgm:cxn modelId="{06025DCA-0B5C-4B88-924B-3A8643B9417C}" srcId="{2950F642-78E7-475E-932B-AA6F8D8C6F92}" destId="{53676FC1-AB9B-4CA3-BAA2-4704B629C5E2}" srcOrd="1" destOrd="0" parTransId="{5AA118A1-7207-4AB7-BDCB-7634084C20F1}" sibTransId="{B230DE4F-D261-4BE2-83EC-C3ED98308B61}"/>
    <dgm:cxn modelId="{65E42235-E4CB-4428-BF6E-DC2072BE2673}" srcId="{60AD49BE-FBC3-4E91-A3A6-63ADA1C314CA}" destId="{2950F642-78E7-475E-932B-AA6F8D8C6F92}" srcOrd="4" destOrd="0" parTransId="{C19B73F4-2315-47B6-B132-7E94B375DC45}" sibTransId="{DA8FDDD0-A373-4FF3-A4EE-71F924696C2D}"/>
    <dgm:cxn modelId="{C9907F21-6A5A-4A55-B885-232109CD05F4}" type="presOf" srcId="{AAD321A7-64EE-4560-BCCF-41C73941CCA3}" destId="{82FBED66-AD6D-4C76-B868-824C46855D89}" srcOrd="0" destOrd="0" presId="urn:microsoft.com/office/officeart/2005/8/layout/list1"/>
    <dgm:cxn modelId="{1308A4F4-A52C-4B25-9A7E-2DD332D91A70}" srcId="{60AD49BE-FBC3-4E91-A3A6-63ADA1C314CA}" destId="{5D5C4BB9-5B93-44FE-A597-FA864FAF4BB5}" srcOrd="0" destOrd="0" parTransId="{12AD5BE0-92BD-45A6-BB0A-BB5DD4B736B8}" sibTransId="{1FF0F2EE-8FE0-4190-ADB2-9F49C79339A5}"/>
    <dgm:cxn modelId="{E91CA0B1-57D4-4334-8828-6BB9F4C9FBA7}" type="presOf" srcId="{5D5C4BB9-5B93-44FE-A597-FA864FAF4BB5}" destId="{2753B89C-2232-45D5-906D-8AD80D6F8A6C}" srcOrd="1" destOrd="0" presId="urn:microsoft.com/office/officeart/2005/8/layout/list1"/>
    <dgm:cxn modelId="{395B86F2-42B7-4388-9343-25968086A848}" srcId="{60AD49BE-FBC3-4E91-A3A6-63ADA1C314CA}" destId="{AE43E651-012A-402F-90A8-24898F6A2CCF}" srcOrd="2" destOrd="0" parTransId="{7279DE89-CEED-492E-94DC-34B513C6D2D4}" sibTransId="{6477992A-C286-4C8D-BD6A-C6A1A50E7E0B}"/>
    <dgm:cxn modelId="{AE2D3878-6C15-4933-9B60-21C88D5B64FB}" srcId="{2950F642-78E7-475E-932B-AA6F8D8C6F92}" destId="{89DD652F-6928-4A90-A228-0D805979B728}" srcOrd="0" destOrd="0" parTransId="{D3281229-7756-4A73-B122-64B5451B6967}" sibTransId="{B3816346-43E8-4B94-A042-21018140B8AC}"/>
    <dgm:cxn modelId="{24A12749-95EA-469D-9643-607D860B7BE2}" type="presOf" srcId="{A5F838A5-FAE5-4784-9394-91CBE943029A}" destId="{82A353C9-575D-4E85-A5CA-E0334E1F7FCE}" srcOrd="0" destOrd="0" presId="urn:microsoft.com/office/officeart/2005/8/layout/list1"/>
    <dgm:cxn modelId="{AF2FA5EB-45DB-42D8-A757-EE82721868F6}" type="presOf" srcId="{AE43E651-012A-402F-90A8-24898F6A2CCF}" destId="{E73AFBA3-27CE-4FF4-ADB5-D119CEAB0875}" srcOrd="0" destOrd="0" presId="urn:microsoft.com/office/officeart/2005/8/layout/list1"/>
    <dgm:cxn modelId="{4849859E-8883-46F9-ADF8-55D416805C23}" srcId="{81B456D6-316D-4946-8C13-A95AD90C01F8}" destId="{43232801-74B5-4911-8559-17B05EDEDBAF}" srcOrd="0" destOrd="0" parTransId="{1AA5CA17-1EBD-46C1-B913-D25CCAC77FBC}" sibTransId="{87720602-A3BE-4677-A769-EA7A1927F2C3}"/>
    <dgm:cxn modelId="{0A46C9E2-F3FD-4721-BC89-08437CD9BF75}" type="presOf" srcId="{81B456D6-316D-4946-8C13-A95AD90C01F8}" destId="{D180FF3E-05AB-4043-B462-458C58FDB3A6}" srcOrd="0" destOrd="0" presId="urn:microsoft.com/office/officeart/2005/8/layout/list1"/>
    <dgm:cxn modelId="{FFB2E180-A194-4C2B-A0AB-86D31FD57FFB}" type="presOf" srcId="{5D5C4BB9-5B93-44FE-A597-FA864FAF4BB5}" destId="{B654AA25-3E01-4ED5-A4F1-48638C56487D}" srcOrd="0" destOrd="0" presId="urn:microsoft.com/office/officeart/2005/8/layout/list1"/>
    <dgm:cxn modelId="{500E401D-4CC5-40F1-ADF4-D007DC990000}" srcId="{5D5C4BB9-5B93-44FE-A597-FA864FAF4BB5}" destId="{AE8E0E32-D199-463E-9926-D9A9FE25BFE2}" srcOrd="0" destOrd="0" parTransId="{DAC221FC-4080-4F87-96D6-600E4094A6A6}" sibTransId="{24FE4D74-54AE-4CCA-BA88-36BF17DFB99E}"/>
    <dgm:cxn modelId="{CFCBD03B-264D-44DA-BEA5-B8B171B83431}" srcId="{AAD321A7-64EE-4560-BCCF-41C73941CCA3}" destId="{D4AA5054-2AC7-4B83-BA48-DF6F2823D8C0}" srcOrd="0" destOrd="0" parTransId="{8152A8AA-FAAC-4782-8DE9-A8BB29A68983}" sibTransId="{BFD2DD9D-06C7-489D-9A86-B6518BADEF62}"/>
    <dgm:cxn modelId="{21C112CB-A073-401F-B463-D356AEFD3FB6}" type="presOf" srcId="{53676FC1-AB9B-4CA3-BAA2-4704B629C5E2}" destId="{9B4F0D90-CC9C-4D15-BF2F-9F55E0AF0ACD}" srcOrd="0" destOrd="1" presId="urn:microsoft.com/office/officeart/2005/8/layout/list1"/>
    <dgm:cxn modelId="{3A36473D-2B5A-49B9-942E-18F74EC33B14}" srcId="{AE43E651-012A-402F-90A8-24898F6A2CCF}" destId="{A5F838A5-FAE5-4784-9394-91CBE943029A}" srcOrd="0" destOrd="0" parTransId="{1D66D1D2-3A0D-458F-A9F3-DFC5C6ABBC8B}" sibTransId="{341B12CC-9BE4-4D6B-B5B0-A8CE40D36D62}"/>
    <dgm:cxn modelId="{DFFBFCC2-C5AC-4BA8-9668-14806FFEE610}" type="presOf" srcId="{60AD49BE-FBC3-4E91-A3A6-63ADA1C314CA}" destId="{66D7E149-27D5-407B-9300-F5E570E3A607}" srcOrd="0" destOrd="0" presId="urn:microsoft.com/office/officeart/2005/8/layout/list1"/>
    <dgm:cxn modelId="{74EB1314-4208-49B3-90A4-317975746FB8}" type="presOf" srcId="{D4AA5054-2AC7-4B83-BA48-DF6F2823D8C0}" destId="{6AFE8229-9341-45BE-BCB8-F80C5083976B}" srcOrd="0" destOrd="0" presId="urn:microsoft.com/office/officeart/2005/8/layout/list1"/>
    <dgm:cxn modelId="{DB568CC9-2222-482A-864C-4E6E26AA0A78}" type="presOf" srcId="{7213558D-125F-40A9-88D8-8B5E39907CD0}" destId="{82A353C9-575D-4E85-A5CA-E0334E1F7FCE}" srcOrd="0" destOrd="1" presId="urn:microsoft.com/office/officeart/2005/8/layout/list1"/>
    <dgm:cxn modelId="{CE4DDC77-FC0F-4A9C-9573-7C31C29AA8EE}" type="presOf" srcId="{2950F642-78E7-475E-932B-AA6F8D8C6F92}" destId="{7B613DD6-CE6E-406B-847F-34429CFB85C5}" srcOrd="1" destOrd="0" presId="urn:microsoft.com/office/officeart/2005/8/layout/list1"/>
    <dgm:cxn modelId="{803B40BE-13E5-44CD-8B81-61E664322614}" type="presOf" srcId="{2950F642-78E7-475E-932B-AA6F8D8C6F92}" destId="{12E638E4-3303-49AC-A3C3-6DFF2417174B}" srcOrd="0" destOrd="0" presId="urn:microsoft.com/office/officeart/2005/8/layout/list1"/>
    <dgm:cxn modelId="{2212C572-4209-4B7D-AE63-3F037461A0B5}" srcId="{AE43E651-012A-402F-90A8-24898F6A2CCF}" destId="{7213558D-125F-40A9-88D8-8B5E39907CD0}" srcOrd="1" destOrd="0" parTransId="{532FBB83-D3E9-4542-AC3F-B37EC526BE9C}" sibTransId="{B7D4A68F-D900-4A1D-8B33-A762599459D3}"/>
    <dgm:cxn modelId="{B07E30B2-52C3-4B97-BAFA-8D7C2AA514AE}" type="presOf" srcId="{AAD321A7-64EE-4560-BCCF-41C73941CCA3}" destId="{D5393694-867F-401B-886B-93F1D8EEF1BF}" srcOrd="1" destOrd="0" presId="urn:microsoft.com/office/officeart/2005/8/layout/list1"/>
    <dgm:cxn modelId="{44374DD5-0974-46BF-AF90-A2B497D9713C}" type="presOf" srcId="{AE43E651-012A-402F-90A8-24898F6A2CCF}" destId="{4F17EB19-3C7B-472D-866A-9A911DF48425}" srcOrd="1" destOrd="0" presId="urn:microsoft.com/office/officeart/2005/8/layout/list1"/>
    <dgm:cxn modelId="{B870EF91-2D5D-4919-BE88-08963157296D}" type="presOf" srcId="{43232801-74B5-4911-8559-17B05EDEDBAF}" destId="{BEE04898-CC2A-4A3C-BA42-3F3511AB3A4D}" srcOrd="0" destOrd="0" presId="urn:microsoft.com/office/officeart/2005/8/layout/list1"/>
    <dgm:cxn modelId="{9C934A2C-5EDC-4932-B9A3-CC08C9CEDE39}" srcId="{60AD49BE-FBC3-4E91-A3A6-63ADA1C314CA}" destId="{81B456D6-316D-4946-8C13-A95AD90C01F8}" srcOrd="3" destOrd="0" parTransId="{8303496B-8E04-4771-A40F-3F0DCB67BCD4}" sibTransId="{43234402-E05E-490F-B482-5EBD4B332EE9}"/>
    <dgm:cxn modelId="{F11C507A-67B1-44C9-8A3E-3D56E7B4B404}" type="presOf" srcId="{89DD652F-6928-4A90-A228-0D805979B728}" destId="{9B4F0D90-CC9C-4D15-BF2F-9F55E0AF0ACD}" srcOrd="0" destOrd="0" presId="urn:microsoft.com/office/officeart/2005/8/layout/list1"/>
    <dgm:cxn modelId="{75C8BB61-5DE6-4F24-9D9E-FD9D62CB0C26}" type="presParOf" srcId="{66D7E149-27D5-407B-9300-F5E570E3A607}" destId="{200C108E-9BD5-46CF-BDF5-6A11E199E7F6}" srcOrd="0" destOrd="0" presId="urn:microsoft.com/office/officeart/2005/8/layout/list1"/>
    <dgm:cxn modelId="{7A4AB5CC-CECD-4AE7-B225-A0F4257B226C}" type="presParOf" srcId="{200C108E-9BD5-46CF-BDF5-6A11E199E7F6}" destId="{B654AA25-3E01-4ED5-A4F1-48638C56487D}" srcOrd="0" destOrd="0" presId="urn:microsoft.com/office/officeart/2005/8/layout/list1"/>
    <dgm:cxn modelId="{7A2D9619-4C4A-420A-916F-7BF2E9514877}" type="presParOf" srcId="{200C108E-9BD5-46CF-BDF5-6A11E199E7F6}" destId="{2753B89C-2232-45D5-906D-8AD80D6F8A6C}" srcOrd="1" destOrd="0" presId="urn:microsoft.com/office/officeart/2005/8/layout/list1"/>
    <dgm:cxn modelId="{CC61A738-9FD9-4EAF-ABE7-0A6A9F4E2E76}" type="presParOf" srcId="{66D7E149-27D5-407B-9300-F5E570E3A607}" destId="{7C5AE54E-68F5-4AAA-A4E0-7851104180CF}" srcOrd="1" destOrd="0" presId="urn:microsoft.com/office/officeart/2005/8/layout/list1"/>
    <dgm:cxn modelId="{C8D25A97-8841-4254-BAC1-9F5D06F5A4C9}" type="presParOf" srcId="{66D7E149-27D5-407B-9300-F5E570E3A607}" destId="{7B532151-CD55-4E16-89E4-49D8BE5DF9B2}" srcOrd="2" destOrd="0" presId="urn:microsoft.com/office/officeart/2005/8/layout/list1"/>
    <dgm:cxn modelId="{2116BA91-E945-427C-85AE-069F0C68F736}" type="presParOf" srcId="{66D7E149-27D5-407B-9300-F5E570E3A607}" destId="{5E87FD94-C695-4A20-A39B-5C78ACD2683D}" srcOrd="3" destOrd="0" presId="urn:microsoft.com/office/officeart/2005/8/layout/list1"/>
    <dgm:cxn modelId="{62E6F219-D5F8-4C84-A79D-870ED9CD63C7}" type="presParOf" srcId="{66D7E149-27D5-407B-9300-F5E570E3A607}" destId="{E4398F83-13A3-45B3-B03C-EA50FDC938EC}" srcOrd="4" destOrd="0" presId="urn:microsoft.com/office/officeart/2005/8/layout/list1"/>
    <dgm:cxn modelId="{A2AC568C-1525-4887-BBB7-0D7523F32FB6}" type="presParOf" srcId="{E4398F83-13A3-45B3-B03C-EA50FDC938EC}" destId="{82FBED66-AD6D-4C76-B868-824C46855D89}" srcOrd="0" destOrd="0" presId="urn:microsoft.com/office/officeart/2005/8/layout/list1"/>
    <dgm:cxn modelId="{9831D407-375F-49CA-811F-B720BA5D1B2D}" type="presParOf" srcId="{E4398F83-13A3-45B3-B03C-EA50FDC938EC}" destId="{D5393694-867F-401B-886B-93F1D8EEF1BF}" srcOrd="1" destOrd="0" presId="urn:microsoft.com/office/officeart/2005/8/layout/list1"/>
    <dgm:cxn modelId="{CD3CD8BF-DDDA-4901-94F7-5D2BC8D8EFE8}" type="presParOf" srcId="{66D7E149-27D5-407B-9300-F5E570E3A607}" destId="{D1918BE0-4AC1-4809-8BC5-536642D1A1EE}" srcOrd="5" destOrd="0" presId="urn:microsoft.com/office/officeart/2005/8/layout/list1"/>
    <dgm:cxn modelId="{DD6C0BE4-FB96-43F2-A461-C8BF0ACB9565}" type="presParOf" srcId="{66D7E149-27D5-407B-9300-F5E570E3A607}" destId="{6AFE8229-9341-45BE-BCB8-F80C5083976B}" srcOrd="6" destOrd="0" presId="urn:microsoft.com/office/officeart/2005/8/layout/list1"/>
    <dgm:cxn modelId="{969E2BCA-F255-4833-80D5-221E3DD58BB8}" type="presParOf" srcId="{66D7E149-27D5-407B-9300-F5E570E3A607}" destId="{181459E1-97F9-47C7-9D19-C46A047B1020}" srcOrd="7" destOrd="0" presId="urn:microsoft.com/office/officeart/2005/8/layout/list1"/>
    <dgm:cxn modelId="{7078E980-81A5-4DFC-9525-0059DF3DFFBB}" type="presParOf" srcId="{66D7E149-27D5-407B-9300-F5E570E3A607}" destId="{2C438212-1AA3-452B-96BF-94FB4320537B}" srcOrd="8" destOrd="0" presId="urn:microsoft.com/office/officeart/2005/8/layout/list1"/>
    <dgm:cxn modelId="{3F4FDC4C-11FE-4A51-BAE2-9A783072FC10}" type="presParOf" srcId="{2C438212-1AA3-452B-96BF-94FB4320537B}" destId="{E73AFBA3-27CE-4FF4-ADB5-D119CEAB0875}" srcOrd="0" destOrd="0" presId="urn:microsoft.com/office/officeart/2005/8/layout/list1"/>
    <dgm:cxn modelId="{CA80090C-B7EA-40E3-ABEB-19221A4DB1EE}" type="presParOf" srcId="{2C438212-1AA3-452B-96BF-94FB4320537B}" destId="{4F17EB19-3C7B-472D-866A-9A911DF48425}" srcOrd="1" destOrd="0" presId="urn:microsoft.com/office/officeart/2005/8/layout/list1"/>
    <dgm:cxn modelId="{D603BF27-2C4C-4376-A3D8-F73053B5543D}" type="presParOf" srcId="{66D7E149-27D5-407B-9300-F5E570E3A607}" destId="{B7EB7578-23EB-48D7-ADD8-539640033BEF}" srcOrd="9" destOrd="0" presId="urn:microsoft.com/office/officeart/2005/8/layout/list1"/>
    <dgm:cxn modelId="{E14B02E6-9E8D-4360-BF4E-263A2016B584}" type="presParOf" srcId="{66D7E149-27D5-407B-9300-F5E570E3A607}" destId="{82A353C9-575D-4E85-A5CA-E0334E1F7FCE}" srcOrd="10" destOrd="0" presId="urn:microsoft.com/office/officeart/2005/8/layout/list1"/>
    <dgm:cxn modelId="{99D829FB-1217-4D79-972B-2E714E59FA79}" type="presParOf" srcId="{66D7E149-27D5-407B-9300-F5E570E3A607}" destId="{13E2EC80-5F74-4C51-A255-111F0B70C93A}" srcOrd="11" destOrd="0" presId="urn:microsoft.com/office/officeart/2005/8/layout/list1"/>
    <dgm:cxn modelId="{D5F5FD90-6973-4ACF-8DD1-DE6FFF3FDE7D}" type="presParOf" srcId="{66D7E149-27D5-407B-9300-F5E570E3A607}" destId="{F2E3EEBD-AB60-45EF-A2AD-952166616C4A}" srcOrd="12" destOrd="0" presId="urn:microsoft.com/office/officeart/2005/8/layout/list1"/>
    <dgm:cxn modelId="{D2DB1607-1CF2-408A-B551-05BC8C611E34}" type="presParOf" srcId="{F2E3EEBD-AB60-45EF-A2AD-952166616C4A}" destId="{D180FF3E-05AB-4043-B462-458C58FDB3A6}" srcOrd="0" destOrd="0" presId="urn:microsoft.com/office/officeart/2005/8/layout/list1"/>
    <dgm:cxn modelId="{9DAA3D92-31FC-4D92-8B0E-E5C08717947D}" type="presParOf" srcId="{F2E3EEBD-AB60-45EF-A2AD-952166616C4A}" destId="{E0EE9DE8-A628-4D18-938B-0644D6701BEB}" srcOrd="1" destOrd="0" presId="urn:microsoft.com/office/officeart/2005/8/layout/list1"/>
    <dgm:cxn modelId="{81CAB409-CA55-470F-BC7D-2E1E023DBB55}" type="presParOf" srcId="{66D7E149-27D5-407B-9300-F5E570E3A607}" destId="{C1905EAB-AC2F-4F17-A9B6-0B129302880F}" srcOrd="13" destOrd="0" presId="urn:microsoft.com/office/officeart/2005/8/layout/list1"/>
    <dgm:cxn modelId="{5C65F02F-00E4-4F52-9F89-61F89C951937}" type="presParOf" srcId="{66D7E149-27D5-407B-9300-F5E570E3A607}" destId="{BEE04898-CC2A-4A3C-BA42-3F3511AB3A4D}" srcOrd="14" destOrd="0" presId="urn:microsoft.com/office/officeart/2005/8/layout/list1"/>
    <dgm:cxn modelId="{8D387EC0-7EAD-4B8F-8009-5D5F157D325F}" type="presParOf" srcId="{66D7E149-27D5-407B-9300-F5E570E3A607}" destId="{1A359A0D-2AEC-42E2-B6CC-5F6C6C7A08C4}" srcOrd="15" destOrd="0" presId="urn:microsoft.com/office/officeart/2005/8/layout/list1"/>
    <dgm:cxn modelId="{24FA5234-A16A-4C2C-84A6-D28213223CBE}" type="presParOf" srcId="{66D7E149-27D5-407B-9300-F5E570E3A607}" destId="{8F6EFD99-97D7-4DDD-80D4-03D1FEE02B58}" srcOrd="16" destOrd="0" presId="urn:microsoft.com/office/officeart/2005/8/layout/list1"/>
    <dgm:cxn modelId="{2DD05921-8ED1-4AF6-92CB-34EE6C1122FF}" type="presParOf" srcId="{8F6EFD99-97D7-4DDD-80D4-03D1FEE02B58}" destId="{12E638E4-3303-49AC-A3C3-6DFF2417174B}" srcOrd="0" destOrd="0" presId="urn:microsoft.com/office/officeart/2005/8/layout/list1"/>
    <dgm:cxn modelId="{2276D815-2168-4B56-A9AD-CDEE59713CB0}" type="presParOf" srcId="{8F6EFD99-97D7-4DDD-80D4-03D1FEE02B58}" destId="{7B613DD6-CE6E-406B-847F-34429CFB85C5}" srcOrd="1" destOrd="0" presId="urn:microsoft.com/office/officeart/2005/8/layout/list1"/>
    <dgm:cxn modelId="{EA7FAD65-7FDB-4652-A8DB-9202E85B2F8F}" type="presParOf" srcId="{66D7E149-27D5-407B-9300-F5E570E3A607}" destId="{4AC6B37D-500B-4F80-AC24-A464048575EA}" srcOrd="17" destOrd="0" presId="urn:microsoft.com/office/officeart/2005/8/layout/list1"/>
    <dgm:cxn modelId="{4EE25CAA-944B-442B-AED8-4E565D1E2B19}" type="presParOf" srcId="{66D7E149-27D5-407B-9300-F5E570E3A607}" destId="{9B4F0D90-CC9C-4D15-BF2F-9F55E0AF0ACD}" srcOrd="18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E954BCC7-CD6E-4469-B737-6F901E5DD735}" type="doc">
      <dgm:prSet loTypeId="urn:microsoft.com/office/officeart/2005/8/layout/list1" loCatId="list" qsTypeId="urn:microsoft.com/office/officeart/2005/8/quickstyle/3d3" qsCatId="3D" csTypeId="urn:microsoft.com/office/officeart/2005/8/colors/accent6_5" csCatId="accent6" phldr="1"/>
      <dgm:spPr/>
      <dgm:t>
        <a:bodyPr/>
        <a:lstStyle/>
        <a:p>
          <a:endParaRPr lang="tr-TR"/>
        </a:p>
      </dgm:t>
    </dgm:pt>
    <dgm:pt modelId="{E18E3931-841C-4EA1-AC5D-38FDB5C88FD1}">
      <dgm:prSet phldrT="[Metin]"/>
      <dgm:spPr/>
      <dgm:t>
        <a:bodyPr/>
        <a:lstStyle/>
        <a:p>
          <a:r>
            <a:rPr lang="tr-TR" dirty="0" smtClean="0"/>
            <a:t>4.2.2. </a:t>
          </a:r>
          <a:endParaRPr lang="tr-TR" dirty="0"/>
        </a:p>
      </dgm:t>
    </dgm:pt>
    <dgm:pt modelId="{CBD62432-F41F-4CE9-B6C8-3407D14AB51B}" type="parTrans" cxnId="{4E2651E3-3111-41A4-BFCF-ABE8F998967D}">
      <dgm:prSet/>
      <dgm:spPr/>
      <dgm:t>
        <a:bodyPr/>
        <a:lstStyle/>
        <a:p>
          <a:endParaRPr lang="tr-TR"/>
        </a:p>
      </dgm:t>
    </dgm:pt>
    <dgm:pt modelId="{F5F01AE3-0AD5-429F-8913-27B7A6194262}" type="sibTrans" cxnId="{4E2651E3-3111-41A4-BFCF-ABE8F998967D}">
      <dgm:prSet/>
      <dgm:spPr/>
      <dgm:t>
        <a:bodyPr/>
        <a:lstStyle/>
        <a:p>
          <a:endParaRPr lang="tr-TR"/>
        </a:p>
      </dgm:t>
    </dgm:pt>
    <dgm:pt modelId="{23A56194-7992-4CE2-A774-044EE764FA33}">
      <dgm:prSet/>
      <dgm:spPr/>
      <dgm:t>
        <a:bodyPr/>
        <a:lstStyle/>
        <a:p>
          <a:pPr rtl="0"/>
          <a:r>
            <a:rPr lang="tr-TR" b="1" dirty="0" smtClean="0">
              <a:latin typeface="Calibri" pitchFamily="34" charset="0"/>
            </a:rPr>
            <a:t>KBH evre 3a-5 diyalize girmeyen hastalarda </a:t>
          </a:r>
          <a:r>
            <a:rPr lang="tr-TR" b="1" dirty="0" err="1" smtClean="0">
              <a:latin typeface="Calibri" pitchFamily="34" charset="0"/>
            </a:rPr>
            <a:t>kalsitriol</a:t>
          </a:r>
          <a:r>
            <a:rPr lang="tr-TR" b="1" dirty="0" smtClean="0">
              <a:latin typeface="Calibri" pitchFamily="34" charset="0"/>
            </a:rPr>
            <a:t> ve vitamin D </a:t>
          </a:r>
          <a:r>
            <a:rPr lang="tr-TR" b="1" dirty="0" err="1" smtClean="0">
              <a:latin typeface="Calibri" pitchFamily="34" charset="0"/>
            </a:rPr>
            <a:t>analoglarının</a:t>
          </a:r>
          <a:r>
            <a:rPr lang="tr-TR" b="1" dirty="0" smtClean="0">
              <a:latin typeface="Calibri" pitchFamily="34" charset="0"/>
            </a:rPr>
            <a:t> </a:t>
          </a:r>
          <a:r>
            <a:rPr lang="tr-TR" b="1" dirty="0" smtClean="0">
              <a:solidFill>
                <a:srgbClr val="FF0000"/>
              </a:solidFill>
              <a:latin typeface="Calibri" pitchFamily="34" charset="0"/>
            </a:rPr>
            <a:t>rutin kullanımını önermiyoruz</a:t>
          </a:r>
          <a:r>
            <a:rPr lang="tr-TR" b="1" dirty="0" smtClean="0">
              <a:latin typeface="Calibri" pitchFamily="34" charset="0"/>
            </a:rPr>
            <a:t>. ( 2C) </a:t>
          </a:r>
          <a:endParaRPr lang="tr-TR" b="0" dirty="0">
            <a:latin typeface="+mj-lt"/>
          </a:endParaRPr>
        </a:p>
      </dgm:t>
    </dgm:pt>
    <dgm:pt modelId="{9C804B0D-CE9B-41B7-84EF-A275CD15E43E}" type="parTrans" cxnId="{2A66ECD5-2B87-482B-BC81-5505E857B4A0}">
      <dgm:prSet/>
      <dgm:spPr/>
      <dgm:t>
        <a:bodyPr/>
        <a:lstStyle/>
        <a:p>
          <a:endParaRPr lang="tr-TR"/>
        </a:p>
      </dgm:t>
    </dgm:pt>
    <dgm:pt modelId="{E29F2837-BB43-416E-A2FA-815C8D2B399E}" type="sibTrans" cxnId="{2A66ECD5-2B87-482B-BC81-5505E857B4A0}">
      <dgm:prSet/>
      <dgm:spPr/>
      <dgm:t>
        <a:bodyPr/>
        <a:lstStyle/>
        <a:p>
          <a:endParaRPr lang="tr-TR"/>
        </a:p>
      </dgm:t>
    </dgm:pt>
    <dgm:pt modelId="{485EE3F2-86BE-43D1-85D6-90D2B3511E54}">
      <dgm:prSet/>
      <dgm:spPr/>
      <dgm:t>
        <a:bodyPr/>
        <a:lstStyle/>
        <a:p>
          <a:pPr rtl="0"/>
          <a:r>
            <a:rPr lang="tr-TR" b="1" dirty="0" err="1" smtClean="0">
              <a:solidFill>
                <a:srgbClr val="FF0000"/>
              </a:solidFill>
              <a:latin typeface="Calibri" pitchFamily="34" charset="0"/>
            </a:rPr>
            <a:t>Kalsitriol</a:t>
          </a:r>
          <a:r>
            <a:rPr lang="tr-TR" b="1" dirty="0" smtClean="0">
              <a:solidFill>
                <a:srgbClr val="FF0000"/>
              </a:solidFill>
              <a:latin typeface="Calibri" pitchFamily="34" charset="0"/>
            </a:rPr>
            <a:t> ve vitamin D analoglarını KBH evre 4-5 hastalarda ciddi ve ilerleyici </a:t>
          </a:r>
          <a:r>
            <a:rPr lang="tr-TR" b="1" dirty="0" err="1" smtClean="0">
              <a:solidFill>
                <a:srgbClr val="FF0000"/>
              </a:solidFill>
              <a:latin typeface="Calibri" pitchFamily="34" charset="0"/>
            </a:rPr>
            <a:t>hiperparatiroidizm</a:t>
          </a:r>
          <a:r>
            <a:rPr lang="tr-TR" b="1" dirty="0" smtClean="0">
              <a:solidFill>
                <a:srgbClr val="FF0000"/>
              </a:solidFill>
              <a:latin typeface="Calibri" pitchFamily="34" charset="0"/>
            </a:rPr>
            <a:t> olduğunda öneriyoruz</a:t>
          </a:r>
          <a:r>
            <a:rPr lang="tr-TR" b="1" dirty="0" smtClean="0">
              <a:latin typeface="Calibri" pitchFamily="34" charset="0"/>
            </a:rPr>
            <a:t>. (derecelendirilmemiş) </a:t>
          </a:r>
        </a:p>
      </dgm:t>
    </dgm:pt>
    <dgm:pt modelId="{6B861216-C58F-426F-827D-04BAA1A626D4}" type="parTrans" cxnId="{3E5B9AA0-B2F9-4BEF-84E8-8356C396419F}">
      <dgm:prSet/>
      <dgm:spPr/>
      <dgm:t>
        <a:bodyPr/>
        <a:lstStyle/>
        <a:p>
          <a:endParaRPr lang="tr-TR"/>
        </a:p>
      </dgm:t>
    </dgm:pt>
    <dgm:pt modelId="{2FCDE503-79B8-4790-A6E8-994B4D9BE1F2}" type="sibTrans" cxnId="{3E5B9AA0-B2F9-4BEF-84E8-8356C396419F}">
      <dgm:prSet/>
      <dgm:spPr/>
      <dgm:t>
        <a:bodyPr/>
        <a:lstStyle/>
        <a:p>
          <a:endParaRPr lang="tr-TR"/>
        </a:p>
      </dgm:t>
    </dgm:pt>
    <dgm:pt modelId="{2C889D56-FAE7-45E9-BCAB-C592825A4B29}" type="pres">
      <dgm:prSet presAssocID="{E954BCC7-CD6E-4469-B737-6F901E5DD73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2470B0F-D503-4A17-89D6-9D6CC8D02E01}" type="pres">
      <dgm:prSet presAssocID="{E18E3931-841C-4EA1-AC5D-38FDB5C88FD1}" presName="parentLin" presStyleCnt="0"/>
      <dgm:spPr/>
      <dgm:t>
        <a:bodyPr/>
        <a:lstStyle/>
        <a:p>
          <a:endParaRPr lang="tr-TR"/>
        </a:p>
      </dgm:t>
    </dgm:pt>
    <dgm:pt modelId="{FEAB8D51-8E94-41A8-8050-94235B149671}" type="pres">
      <dgm:prSet presAssocID="{E18E3931-841C-4EA1-AC5D-38FDB5C88FD1}" presName="parentLeftMargin" presStyleLbl="node1" presStyleIdx="0" presStyleCnt="1"/>
      <dgm:spPr/>
      <dgm:t>
        <a:bodyPr/>
        <a:lstStyle/>
        <a:p>
          <a:endParaRPr lang="tr-TR"/>
        </a:p>
      </dgm:t>
    </dgm:pt>
    <dgm:pt modelId="{1967FF56-42BB-44D8-A043-68FFC6621457}" type="pres">
      <dgm:prSet presAssocID="{E18E3931-841C-4EA1-AC5D-38FDB5C88FD1}" presName="parentText" presStyleLbl="node1" presStyleIdx="0" presStyleCnt="1" custLinFactNeighborX="-2784" custLinFactNeighborY="-223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3A78574-25A2-4AEB-AE93-2979D29E5099}" type="pres">
      <dgm:prSet presAssocID="{E18E3931-841C-4EA1-AC5D-38FDB5C88FD1}" presName="negativeSpace" presStyleCnt="0"/>
      <dgm:spPr/>
      <dgm:t>
        <a:bodyPr/>
        <a:lstStyle/>
        <a:p>
          <a:endParaRPr lang="tr-TR"/>
        </a:p>
      </dgm:t>
    </dgm:pt>
    <dgm:pt modelId="{9B16B0FE-0705-4ED0-A6B3-D1F5D11E6850}" type="pres">
      <dgm:prSet presAssocID="{E18E3931-841C-4EA1-AC5D-38FDB5C88FD1}" presName="childText" presStyleLbl="conFgAcc1" presStyleIdx="0" presStyleCnt="1" custLinFactNeighborX="1001" custLinFactNeighborY="783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DB470AE-A0E1-4847-9605-F215B5F63975}" type="presOf" srcId="{E954BCC7-CD6E-4469-B737-6F901E5DD735}" destId="{2C889D56-FAE7-45E9-BCAB-C592825A4B29}" srcOrd="0" destOrd="0" presId="urn:microsoft.com/office/officeart/2005/8/layout/list1"/>
    <dgm:cxn modelId="{B9949DF3-E1C7-411F-BEB9-3C071A69A950}" type="presOf" srcId="{23A56194-7992-4CE2-A774-044EE764FA33}" destId="{9B16B0FE-0705-4ED0-A6B3-D1F5D11E6850}" srcOrd="0" destOrd="0" presId="urn:microsoft.com/office/officeart/2005/8/layout/list1"/>
    <dgm:cxn modelId="{2A66ECD5-2B87-482B-BC81-5505E857B4A0}" srcId="{E18E3931-841C-4EA1-AC5D-38FDB5C88FD1}" destId="{23A56194-7992-4CE2-A774-044EE764FA33}" srcOrd="0" destOrd="0" parTransId="{9C804B0D-CE9B-41B7-84EF-A275CD15E43E}" sibTransId="{E29F2837-BB43-416E-A2FA-815C8D2B399E}"/>
    <dgm:cxn modelId="{357B5F52-D7E0-4199-AF2C-A824D4F0E9E5}" type="presOf" srcId="{485EE3F2-86BE-43D1-85D6-90D2B3511E54}" destId="{9B16B0FE-0705-4ED0-A6B3-D1F5D11E6850}" srcOrd="0" destOrd="1" presId="urn:microsoft.com/office/officeart/2005/8/layout/list1"/>
    <dgm:cxn modelId="{3E5B9AA0-B2F9-4BEF-84E8-8356C396419F}" srcId="{E18E3931-841C-4EA1-AC5D-38FDB5C88FD1}" destId="{485EE3F2-86BE-43D1-85D6-90D2B3511E54}" srcOrd="1" destOrd="0" parTransId="{6B861216-C58F-426F-827D-04BAA1A626D4}" sibTransId="{2FCDE503-79B8-4790-A6E8-994B4D9BE1F2}"/>
    <dgm:cxn modelId="{44EBE8AD-FA50-4AB4-88B9-BAA6BE6482A7}" type="presOf" srcId="{E18E3931-841C-4EA1-AC5D-38FDB5C88FD1}" destId="{FEAB8D51-8E94-41A8-8050-94235B149671}" srcOrd="0" destOrd="0" presId="urn:microsoft.com/office/officeart/2005/8/layout/list1"/>
    <dgm:cxn modelId="{AA5433F2-CB97-4BD8-84C2-2DB144BBFCEF}" type="presOf" srcId="{E18E3931-841C-4EA1-AC5D-38FDB5C88FD1}" destId="{1967FF56-42BB-44D8-A043-68FFC6621457}" srcOrd="1" destOrd="0" presId="urn:microsoft.com/office/officeart/2005/8/layout/list1"/>
    <dgm:cxn modelId="{4E2651E3-3111-41A4-BFCF-ABE8F998967D}" srcId="{E954BCC7-CD6E-4469-B737-6F901E5DD735}" destId="{E18E3931-841C-4EA1-AC5D-38FDB5C88FD1}" srcOrd="0" destOrd="0" parTransId="{CBD62432-F41F-4CE9-B6C8-3407D14AB51B}" sibTransId="{F5F01AE3-0AD5-429F-8913-27B7A6194262}"/>
    <dgm:cxn modelId="{0362AE6A-725A-4667-BE67-E71A68FCADCF}" type="presParOf" srcId="{2C889D56-FAE7-45E9-BCAB-C592825A4B29}" destId="{22470B0F-D503-4A17-89D6-9D6CC8D02E01}" srcOrd="0" destOrd="0" presId="urn:microsoft.com/office/officeart/2005/8/layout/list1"/>
    <dgm:cxn modelId="{EBA2BC69-5A67-442E-8870-86C242FFC96F}" type="presParOf" srcId="{22470B0F-D503-4A17-89D6-9D6CC8D02E01}" destId="{FEAB8D51-8E94-41A8-8050-94235B149671}" srcOrd="0" destOrd="0" presId="urn:microsoft.com/office/officeart/2005/8/layout/list1"/>
    <dgm:cxn modelId="{A5F08898-82CB-462E-BE1E-6C421934393B}" type="presParOf" srcId="{22470B0F-D503-4A17-89D6-9D6CC8D02E01}" destId="{1967FF56-42BB-44D8-A043-68FFC6621457}" srcOrd="1" destOrd="0" presId="urn:microsoft.com/office/officeart/2005/8/layout/list1"/>
    <dgm:cxn modelId="{58A0059C-1F20-4A90-A531-967B59133305}" type="presParOf" srcId="{2C889D56-FAE7-45E9-BCAB-C592825A4B29}" destId="{33A78574-25A2-4AEB-AE93-2979D29E5099}" srcOrd="1" destOrd="0" presId="urn:microsoft.com/office/officeart/2005/8/layout/list1"/>
    <dgm:cxn modelId="{75D693C8-F4EA-4E54-9CC6-CFFE6C4E0FC2}" type="presParOf" srcId="{2C889D56-FAE7-45E9-BCAB-C592825A4B29}" destId="{9B16B0FE-0705-4ED0-A6B3-D1F5D11E6850}" srcOrd="2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EE8B0C44-268A-4E09-93FE-855FA3CBE515}" type="doc">
      <dgm:prSet loTypeId="urn:microsoft.com/office/officeart/2005/8/layout/chevron2" loCatId="process" qsTypeId="urn:microsoft.com/office/officeart/2005/8/quickstyle/3d1" qsCatId="3D" csTypeId="urn:microsoft.com/office/officeart/2005/8/colors/colorful1#8" csCatId="colorful" phldr="1"/>
      <dgm:spPr/>
      <dgm:t>
        <a:bodyPr/>
        <a:lstStyle/>
        <a:p>
          <a:endParaRPr lang="tr-TR"/>
        </a:p>
      </dgm:t>
    </dgm:pt>
    <dgm:pt modelId="{7CDEFAB3-AB98-40C9-BB58-D4E863A9DB70}">
      <dgm:prSet phldrT="[Metin]"/>
      <dgm:spPr/>
      <dgm:t>
        <a:bodyPr/>
        <a:lstStyle/>
        <a:p>
          <a:r>
            <a:rPr lang="tr-TR" dirty="0" smtClean="0"/>
            <a:t>Önemi </a:t>
          </a:r>
          <a:endParaRPr lang="tr-TR" dirty="0"/>
        </a:p>
      </dgm:t>
    </dgm:pt>
    <dgm:pt modelId="{6CB54CE4-ACC5-471F-B4A2-2AECD859A188}" type="parTrans" cxnId="{3A88CCA1-7D0D-4651-B73F-3BB9AF535582}">
      <dgm:prSet/>
      <dgm:spPr/>
      <dgm:t>
        <a:bodyPr/>
        <a:lstStyle/>
        <a:p>
          <a:endParaRPr lang="tr-TR"/>
        </a:p>
      </dgm:t>
    </dgm:pt>
    <dgm:pt modelId="{C48EB03C-4079-4CA8-BFD0-7A975461BF44}" type="sibTrans" cxnId="{3A88CCA1-7D0D-4651-B73F-3BB9AF535582}">
      <dgm:prSet/>
      <dgm:spPr/>
      <dgm:t>
        <a:bodyPr/>
        <a:lstStyle/>
        <a:p>
          <a:endParaRPr lang="tr-TR"/>
        </a:p>
      </dgm:t>
    </dgm:pt>
    <dgm:pt modelId="{59A805A1-DC45-41D3-B996-A1A20B6E8460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 smtClean="0"/>
            <a:t>D </a:t>
          </a:r>
          <a:r>
            <a:rPr lang="tr-TR" dirty="0" err="1" smtClean="0"/>
            <a:t>vit</a:t>
          </a:r>
          <a:r>
            <a:rPr lang="tr-TR" dirty="0" smtClean="0"/>
            <a:t>. eksikliği: </a:t>
          </a:r>
          <a:r>
            <a:rPr lang="tr-TR" dirty="0" err="1" smtClean="0"/>
            <a:t>HiperPTH</a:t>
          </a:r>
          <a:r>
            <a:rPr lang="tr-TR" dirty="0" smtClean="0"/>
            <a:t> ve </a:t>
          </a:r>
          <a:r>
            <a:rPr lang="tr-TR" dirty="0" err="1" smtClean="0"/>
            <a:t>hipokalsemiyi</a:t>
          </a:r>
          <a:r>
            <a:rPr lang="tr-TR" dirty="0" smtClean="0"/>
            <a:t> tetikler.</a:t>
          </a:r>
          <a:endParaRPr lang="tr-TR" dirty="0"/>
        </a:p>
      </dgm:t>
    </dgm:pt>
    <dgm:pt modelId="{FC58DFFF-CD54-453F-809E-166DF4D9EC7F}" type="parTrans" cxnId="{A089F620-A33A-4D8F-BFB0-5D90DFE5ADD0}">
      <dgm:prSet/>
      <dgm:spPr/>
      <dgm:t>
        <a:bodyPr/>
        <a:lstStyle/>
        <a:p>
          <a:endParaRPr lang="tr-TR"/>
        </a:p>
      </dgm:t>
    </dgm:pt>
    <dgm:pt modelId="{FCEEB7C9-429C-49B5-AC43-297DC7E306FC}" type="sibTrans" cxnId="{A089F620-A33A-4D8F-BFB0-5D90DFE5ADD0}">
      <dgm:prSet/>
      <dgm:spPr/>
      <dgm:t>
        <a:bodyPr/>
        <a:lstStyle/>
        <a:p>
          <a:endParaRPr lang="tr-TR"/>
        </a:p>
      </dgm:t>
    </dgm:pt>
    <dgm:pt modelId="{6EC8430F-B894-4C95-A071-8A145EB03E2E}">
      <dgm:prSet phldrT="[Metin]"/>
      <dgm:spPr/>
      <dgm:t>
        <a:bodyPr/>
        <a:lstStyle/>
        <a:p>
          <a:r>
            <a:rPr lang="tr-TR" dirty="0" smtClean="0"/>
            <a:t>Yapma </a:t>
          </a:r>
          <a:endParaRPr lang="tr-TR" dirty="0"/>
        </a:p>
      </dgm:t>
    </dgm:pt>
    <dgm:pt modelId="{B44D696C-4EF2-42DF-B1C8-515BA2B05974}" type="parTrans" cxnId="{B09AEAE8-8181-4E22-A54C-BACD10E8AE1B}">
      <dgm:prSet/>
      <dgm:spPr/>
      <dgm:t>
        <a:bodyPr/>
        <a:lstStyle/>
        <a:p>
          <a:endParaRPr lang="tr-TR"/>
        </a:p>
      </dgm:t>
    </dgm:pt>
    <dgm:pt modelId="{3424968F-DA51-4E61-9D09-BF36D25D2F4A}" type="sibTrans" cxnId="{B09AEAE8-8181-4E22-A54C-BACD10E8AE1B}">
      <dgm:prSet/>
      <dgm:spPr/>
      <dgm:t>
        <a:bodyPr/>
        <a:lstStyle/>
        <a:p>
          <a:endParaRPr lang="tr-TR"/>
        </a:p>
      </dgm:t>
    </dgm:pt>
    <dgm:pt modelId="{8B0659A2-CE35-44CC-8EC2-BDFFFF734984}">
      <dgm:prSet phldrT="[Metin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 smtClean="0"/>
            <a:t>Serum fosfat &gt;4.5 mg/dl veya düzeltilmiş serum total Ca ≥9.5 mg/dl ise D vitamini </a:t>
          </a:r>
          <a:r>
            <a:rPr lang="tr-TR" b="1" dirty="0" smtClean="0">
              <a:solidFill>
                <a:srgbClr val="FF0000"/>
              </a:solidFill>
            </a:rPr>
            <a:t>başlanmaz</a:t>
          </a:r>
          <a:r>
            <a:rPr lang="tr-TR" dirty="0" smtClean="0"/>
            <a:t>.</a:t>
          </a:r>
          <a:endParaRPr lang="tr-TR" dirty="0"/>
        </a:p>
      </dgm:t>
    </dgm:pt>
    <dgm:pt modelId="{3DA87053-7529-4513-BB86-0F323B042347}" type="parTrans" cxnId="{DF9C0B22-5849-43E0-92A4-849BC2A2FB22}">
      <dgm:prSet/>
      <dgm:spPr/>
      <dgm:t>
        <a:bodyPr/>
        <a:lstStyle/>
        <a:p>
          <a:endParaRPr lang="tr-TR"/>
        </a:p>
      </dgm:t>
    </dgm:pt>
    <dgm:pt modelId="{030BAE0E-2244-4C6D-8BDE-D591944466E5}" type="sibTrans" cxnId="{DF9C0B22-5849-43E0-92A4-849BC2A2FB22}">
      <dgm:prSet/>
      <dgm:spPr/>
      <dgm:t>
        <a:bodyPr/>
        <a:lstStyle/>
        <a:p>
          <a:endParaRPr lang="tr-TR"/>
        </a:p>
      </dgm:t>
    </dgm:pt>
    <dgm:pt modelId="{B06E8A94-9716-4DA8-A414-2B6B09A571C6}">
      <dgm:prSet phldrT="[Metin]"/>
      <dgm:spPr/>
      <dgm:t>
        <a:bodyPr/>
        <a:lstStyle/>
        <a:p>
          <a:r>
            <a:rPr lang="tr-TR" dirty="0" smtClean="0"/>
            <a:t>Tanım </a:t>
          </a:r>
        </a:p>
      </dgm:t>
    </dgm:pt>
    <dgm:pt modelId="{34FD5686-2C95-4F0D-B5B9-8EB440BF4C66}" type="parTrans" cxnId="{272BF4A5-5E9E-49E6-A5AB-C698E5512447}">
      <dgm:prSet/>
      <dgm:spPr/>
      <dgm:t>
        <a:bodyPr/>
        <a:lstStyle/>
        <a:p>
          <a:endParaRPr lang="tr-TR"/>
        </a:p>
      </dgm:t>
    </dgm:pt>
    <dgm:pt modelId="{1D9397E5-1E50-4213-BDE0-221EDC159AC4}" type="sibTrans" cxnId="{272BF4A5-5E9E-49E6-A5AB-C698E5512447}">
      <dgm:prSet/>
      <dgm:spPr/>
      <dgm:t>
        <a:bodyPr/>
        <a:lstStyle/>
        <a:p>
          <a:endParaRPr lang="tr-TR"/>
        </a:p>
      </dgm:t>
    </dgm:pt>
    <dgm:pt modelId="{A5CFCEE2-9A86-4274-AE8A-6C9936BDB5BB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 smtClean="0"/>
            <a:t>25(OH)D &lt; 10 </a:t>
          </a:r>
          <a:r>
            <a:rPr lang="tr-TR" dirty="0" err="1" smtClean="0"/>
            <a:t>ng</a:t>
          </a:r>
          <a:r>
            <a:rPr lang="tr-TR" dirty="0" smtClean="0"/>
            <a:t>/ml: </a:t>
          </a:r>
          <a:r>
            <a:rPr lang="tr-TR" b="1" dirty="0" smtClean="0">
              <a:solidFill>
                <a:srgbClr val="FF0000"/>
              </a:solidFill>
            </a:rPr>
            <a:t>CİDDİ D VİTAMİNİ EKSİKLİĞİ</a:t>
          </a:r>
          <a:endParaRPr lang="tr-TR" dirty="0"/>
        </a:p>
      </dgm:t>
    </dgm:pt>
    <dgm:pt modelId="{36CBF389-6927-45B0-B54E-8BDF7F74A3B4}" type="parTrans" cxnId="{2059E237-E69B-4A57-B364-CCF4BA221973}">
      <dgm:prSet/>
      <dgm:spPr/>
      <dgm:t>
        <a:bodyPr/>
        <a:lstStyle/>
        <a:p>
          <a:endParaRPr lang="tr-TR"/>
        </a:p>
      </dgm:t>
    </dgm:pt>
    <dgm:pt modelId="{3E8D0CE3-24F0-4FE6-80EC-A884AE8F3C24}" type="sibTrans" cxnId="{2059E237-E69B-4A57-B364-CCF4BA221973}">
      <dgm:prSet/>
      <dgm:spPr/>
      <dgm:t>
        <a:bodyPr/>
        <a:lstStyle/>
        <a:p>
          <a:endParaRPr lang="tr-TR"/>
        </a:p>
      </dgm:t>
    </dgm:pt>
    <dgm:pt modelId="{577E80F2-C128-4567-9940-78B3B8654CEC}">
      <dgm:prSet/>
      <dgm:spPr/>
      <dgm:t>
        <a:bodyPr/>
        <a:lstStyle/>
        <a:p>
          <a:r>
            <a:rPr lang="tr-TR" dirty="0" smtClean="0"/>
            <a:t>Hedef</a:t>
          </a:r>
          <a:endParaRPr lang="tr-TR" dirty="0"/>
        </a:p>
      </dgm:t>
    </dgm:pt>
    <dgm:pt modelId="{11ECF830-8EB2-4B0A-8B98-C3A11DB0FBE0}" type="sibTrans" cxnId="{EA297A94-A4D3-4EA2-961E-2892CB7AEE94}">
      <dgm:prSet/>
      <dgm:spPr/>
      <dgm:t>
        <a:bodyPr/>
        <a:lstStyle/>
        <a:p>
          <a:endParaRPr lang="tr-TR"/>
        </a:p>
      </dgm:t>
    </dgm:pt>
    <dgm:pt modelId="{010664B5-15CD-4980-B7CA-16E24E858BD0}" type="parTrans" cxnId="{EA297A94-A4D3-4EA2-961E-2892CB7AEE94}">
      <dgm:prSet/>
      <dgm:spPr/>
      <dgm:t>
        <a:bodyPr/>
        <a:lstStyle/>
        <a:p>
          <a:endParaRPr lang="tr-TR"/>
        </a:p>
      </dgm:t>
    </dgm:pt>
    <dgm:pt modelId="{BC1471D9-B71B-4DE2-B872-03CC162C6879}">
      <dgm:prSet/>
      <dgm:spPr/>
      <dgm:t>
        <a:bodyPr/>
        <a:lstStyle/>
        <a:p>
          <a:pPr marL="114300" marR="0" indent="0" defTabSz="5778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tr-TR" b="1" dirty="0" smtClean="0">
              <a:solidFill>
                <a:srgbClr val="FF0000"/>
              </a:solidFill>
            </a:rPr>
            <a:t>25 (OH) D vitamini düzeyi normalse</a:t>
          </a:r>
          <a:r>
            <a:rPr lang="tr-TR" dirty="0" smtClean="0">
              <a:solidFill>
                <a:srgbClr val="FF0000"/>
              </a:solidFill>
            </a:rPr>
            <a:t>, PTH baskılamak için </a:t>
          </a:r>
          <a:r>
            <a:rPr lang="tr-TR" b="1" dirty="0" smtClean="0">
              <a:solidFill>
                <a:srgbClr val="FF0000"/>
              </a:solidFill>
            </a:rPr>
            <a:t>İNAKTİF FORMLAR ÖNERİLMEZ.</a:t>
          </a:r>
          <a:endParaRPr lang="tr-TR" dirty="0" smtClean="0"/>
        </a:p>
      </dgm:t>
    </dgm:pt>
    <dgm:pt modelId="{AEA7F354-EF5E-4807-ACB2-94FBC09879FF}" type="parTrans" cxnId="{F08CEC2F-3FFA-479F-B4A5-A0EBD17C4670}">
      <dgm:prSet/>
      <dgm:spPr/>
      <dgm:t>
        <a:bodyPr/>
        <a:lstStyle/>
        <a:p>
          <a:endParaRPr lang="tr-TR"/>
        </a:p>
      </dgm:t>
    </dgm:pt>
    <dgm:pt modelId="{BF1B5272-D99D-457B-B54A-B897BE53C97E}" type="sibTrans" cxnId="{F08CEC2F-3FFA-479F-B4A5-A0EBD17C4670}">
      <dgm:prSet/>
      <dgm:spPr/>
      <dgm:t>
        <a:bodyPr/>
        <a:lstStyle/>
        <a:p>
          <a:endParaRPr lang="tr-TR"/>
        </a:p>
      </dgm:t>
    </dgm:pt>
    <dgm:pt modelId="{32E39C57-D985-4D72-B68A-D77EDEDBDDA5}">
      <dgm:prSet/>
      <dgm:spPr/>
      <dgm:t>
        <a:bodyPr/>
        <a:lstStyle/>
        <a:p>
          <a:r>
            <a:rPr lang="tr-TR" dirty="0" smtClean="0"/>
            <a:t>Plan</a:t>
          </a:r>
          <a:endParaRPr lang="tr-TR" dirty="0"/>
        </a:p>
      </dgm:t>
    </dgm:pt>
    <dgm:pt modelId="{40045E96-B181-467A-BF2D-7ADCD3994C70}" type="parTrans" cxnId="{B747A692-ACA8-41ED-96B9-61125144D737}">
      <dgm:prSet/>
      <dgm:spPr/>
      <dgm:t>
        <a:bodyPr/>
        <a:lstStyle/>
        <a:p>
          <a:endParaRPr lang="tr-TR"/>
        </a:p>
      </dgm:t>
    </dgm:pt>
    <dgm:pt modelId="{4EE27D09-0FA0-403D-A228-AAC723689736}" type="sibTrans" cxnId="{B747A692-ACA8-41ED-96B9-61125144D737}">
      <dgm:prSet/>
      <dgm:spPr/>
      <dgm:t>
        <a:bodyPr/>
        <a:lstStyle/>
        <a:p>
          <a:endParaRPr lang="tr-TR"/>
        </a:p>
      </dgm:t>
    </dgm:pt>
    <dgm:pt modelId="{5A7DCE48-3999-407B-9A29-7D0CC85205EB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marL="114300" marR="0" indent="0" defTabSz="5778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tr-TR" b="1" dirty="0" smtClean="0">
              <a:solidFill>
                <a:srgbClr val="FF0000"/>
              </a:solidFill>
            </a:rPr>
            <a:t>25(OH)D vitamini hedef aralığı: </a:t>
          </a:r>
          <a:r>
            <a:rPr lang="it-IT" b="1" dirty="0" smtClean="0">
              <a:solidFill>
                <a:srgbClr val="FF0000"/>
              </a:solidFill>
            </a:rPr>
            <a:t>30</a:t>
          </a:r>
          <a:r>
            <a:rPr lang="tr-TR" b="1" dirty="0" smtClean="0">
              <a:solidFill>
                <a:srgbClr val="FF0000"/>
              </a:solidFill>
            </a:rPr>
            <a:t>-4</a:t>
          </a:r>
          <a:r>
            <a:rPr lang="it-IT" b="1" dirty="0" smtClean="0">
              <a:solidFill>
                <a:srgbClr val="FF0000"/>
              </a:solidFill>
            </a:rPr>
            <a:t>0 ng/m</a:t>
          </a:r>
          <a:r>
            <a:rPr lang="tr-TR" b="1" dirty="0" smtClean="0">
              <a:solidFill>
                <a:srgbClr val="FF0000"/>
              </a:solidFill>
            </a:rPr>
            <a:t>l</a:t>
          </a:r>
          <a:r>
            <a:rPr lang="it-IT" b="1" dirty="0" smtClean="0">
              <a:solidFill>
                <a:srgbClr val="FF0000"/>
              </a:solidFill>
            </a:rPr>
            <a:t> (75</a:t>
          </a:r>
          <a:r>
            <a:rPr lang="tr-TR" b="1" dirty="0" smtClean="0">
              <a:solidFill>
                <a:srgbClr val="FF0000"/>
              </a:solidFill>
            </a:rPr>
            <a:t>-</a:t>
          </a:r>
          <a:r>
            <a:rPr lang="it-IT" b="1" dirty="0" smtClean="0">
              <a:solidFill>
                <a:srgbClr val="FF0000"/>
              </a:solidFill>
            </a:rPr>
            <a:t>100 nmol/L) 'dir</a:t>
          </a:r>
          <a:r>
            <a:rPr lang="tr-TR" dirty="0" smtClean="0"/>
            <a:t>.</a:t>
          </a:r>
          <a:endParaRPr lang="tr-TR" dirty="0" smtClean="0">
            <a:solidFill>
              <a:srgbClr val="FF0000"/>
            </a:solidFill>
          </a:endParaRPr>
        </a:p>
      </dgm:t>
    </dgm:pt>
    <dgm:pt modelId="{BBB4B396-F0FF-4CCF-A75B-5E1BB080F8CF}" type="parTrans" cxnId="{38213AE5-0744-475F-B7B2-71BE9803D36D}">
      <dgm:prSet/>
      <dgm:spPr/>
      <dgm:t>
        <a:bodyPr/>
        <a:lstStyle/>
        <a:p>
          <a:endParaRPr lang="tr-TR"/>
        </a:p>
      </dgm:t>
    </dgm:pt>
    <dgm:pt modelId="{7F1F7B5E-B9B4-4088-A3AA-54112C0B4A1C}" type="sibTrans" cxnId="{38213AE5-0744-475F-B7B2-71BE9803D36D}">
      <dgm:prSet/>
      <dgm:spPr/>
      <dgm:t>
        <a:bodyPr/>
        <a:lstStyle/>
        <a:p>
          <a:endParaRPr lang="tr-TR"/>
        </a:p>
      </dgm:t>
    </dgm:pt>
    <dgm:pt modelId="{41D9D6A3-9C89-47AF-8DA7-B89B9EEB28A9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marL="114300" marR="0" indent="0" defTabSz="5778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tr-TR" dirty="0" smtClean="0"/>
            <a:t>Günlük D3 vitamini (</a:t>
          </a:r>
          <a:r>
            <a:rPr lang="tr-TR" dirty="0" err="1" smtClean="0"/>
            <a:t>kolekalsiferol</a:t>
          </a:r>
          <a:r>
            <a:rPr lang="tr-TR" dirty="0" smtClean="0"/>
            <a:t>) ihtiyacı: en az 600-800 IU</a:t>
          </a:r>
          <a:endParaRPr lang="tr-TR" dirty="0" smtClean="0">
            <a:solidFill>
              <a:srgbClr val="FF0000"/>
            </a:solidFill>
          </a:endParaRPr>
        </a:p>
      </dgm:t>
    </dgm:pt>
    <dgm:pt modelId="{AC80DBDD-78AA-431F-A2E5-A6B6D490E98C}" type="parTrans" cxnId="{BA0D34BC-994C-4918-9945-99E1C9303D45}">
      <dgm:prSet/>
      <dgm:spPr/>
    </dgm:pt>
    <dgm:pt modelId="{45B16CB7-1547-4DF2-A730-7BA30F329657}" type="sibTrans" cxnId="{BA0D34BC-994C-4918-9945-99E1C9303D45}">
      <dgm:prSet/>
      <dgm:spPr/>
    </dgm:pt>
    <dgm:pt modelId="{489DCBAA-CD1F-4F20-B734-3C24CC3A2423}" type="pres">
      <dgm:prSet presAssocID="{EE8B0C44-268A-4E09-93FE-855FA3CBE51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DD5055B-0B97-49C6-B33C-4DBCE2367AF4}" type="pres">
      <dgm:prSet presAssocID="{7CDEFAB3-AB98-40C9-BB58-D4E863A9DB70}" presName="composite" presStyleCnt="0"/>
      <dgm:spPr/>
    </dgm:pt>
    <dgm:pt modelId="{6C151C61-8AC9-455A-941B-3862EBED8029}" type="pres">
      <dgm:prSet presAssocID="{7CDEFAB3-AB98-40C9-BB58-D4E863A9DB70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F8F39FC-8779-4A9D-9665-D607FE8F5618}" type="pres">
      <dgm:prSet presAssocID="{7CDEFAB3-AB98-40C9-BB58-D4E863A9DB70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56CC499-8DAF-4C62-8D3E-6616DD8ADA71}" type="pres">
      <dgm:prSet presAssocID="{C48EB03C-4079-4CA8-BFD0-7A975461BF44}" presName="sp" presStyleCnt="0"/>
      <dgm:spPr/>
    </dgm:pt>
    <dgm:pt modelId="{BBC6A98A-B0EA-4312-85EC-00070E95EE29}" type="pres">
      <dgm:prSet presAssocID="{B06E8A94-9716-4DA8-A414-2B6B09A571C6}" presName="composite" presStyleCnt="0"/>
      <dgm:spPr/>
    </dgm:pt>
    <dgm:pt modelId="{3FCEDB92-B7FC-4D2F-B765-E1E71F0D50DD}" type="pres">
      <dgm:prSet presAssocID="{B06E8A94-9716-4DA8-A414-2B6B09A571C6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9EE87C2-90A2-460C-81EC-228B37DAA38B}" type="pres">
      <dgm:prSet presAssocID="{B06E8A94-9716-4DA8-A414-2B6B09A571C6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2D793ED-28B3-4009-9B63-FCC2AF56A431}" type="pres">
      <dgm:prSet presAssocID="{1D9397E5-1E50-4213-BDE0-221EDC159AC4}" presName="sp" presStyleCnt="0"/>
      <dgm:spPr/>
    </dgm:pt>
    <dgm:pt modelId="{489C1239-9E74-4569-B7A4-E39CE23D2C18}" type="pres">
      <dgm:prSet presAssocID="{32E39C57-D985-4D72-B68A-D77EDEDBDDA5}" presName="composite" presStyleCnt="0"/>
      <dgm:spPr/>
    </dgm:pt>
    <dgm:pt modelId="{CE0A82F4-D8E6-4620-8433-92989616F48A}" type="pres">
      <dgm:prSet presAssocID="{32E39C57-D985-4D72-B68A-D77EDEDBDDA5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6674F72-24F1-4A82-BCA9-703822951969}" type="pres">
      <dgm:prSet presAssocID="{32E39C57-D985-4D72-B68A-D77EDEDBDDA5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D7534ED-9833-46D7-AC07-CAF2033413AD}" type="pres">
      <dgm:prSet presAssocID="{4EE27D09-0FA0-403D-A228-AAC723689736}" presName="sp" presStyleCnt="0"/>
      <dgm:spPr/>
    </dgm:pt>
    <dgm:pt modelId="{21480E12-6D1A-4711-9405-5D6FE0B703BA}" type="pres">
      <dgm:prSet presAssocID="{577E80F2-C128-4567-9940-78B3B8654CEC}" presName="composite" presStyleCnt="0"/>
      <dgm:spPr/>
    </dgm:pt>
    <dgm:pt modelId="{0C4C3AAC-B168-47F8-9439-7EB04EDFD271}" type="pres">
      <dgm:prSet presAssocID="{577E80F2-C128-4567-9940-78B3B8654CEC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81B1254-B148-46E3-9127-45C28BA6F949}" type="pres">
      <dgm:prSet presAssocID="{577E80F2-C128-4567-9940-78B3B8654CEC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1572A8-5AF3-4BB8-918A-7E370FE9EEAB}" type="pres">
      <dgm:prSet presAssocID="{11ECF830-8EB2-4B0A-8B98-C3A11DB0FBE0}" presName="sp" presStyleCnt="0"/>
      <dgm:spPr/>
    </dgm:pt>
    <dgm:pt modelId="{6E7724DE-48DE-470A-9044-D219E14C0FD0}" type="pres">
      <dgm:prSet presAssocID="{6EC8430F-B894-4C95-A071-8A145EB03E2E}" presName="composite" presStyleCnt="0"/>
      <dgm:spPr/>
    </dgm:pt>
    <dgm:pt modelId="{DFB3EEF5-85A1-4CE5-B5A4-C7F843BFE8EA}" type="pres">
      <dgm:prSet presAssocID="{6EC8430F-B894-4C95-A071-8A145EB03E2E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3D1B240-C98F-4CC1-BED3-2F60F7632510}" type="pres">
      <dgm:prSet presAssocID="{6EC8430F-B894-4C95-A071-8A145EB03E2E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059E237-E69B-4A57-B364-CCF4BA221973}" srcId="{B06E8A94-9716-4DA8-A414-2B6B09A571C6}" destId="{A5CFCEE2-9A86-4274-AE8A-6C9936BDB5BB}" srcOrd="0" destOrd="0" parTransId="{36CBF389-6927-45B0-B54E-8BDF7F74A3B4}" sibTransId="{3E8D0CE3-24F0-4FE6-80EC-A884AE8F3C24}"/>
    <dgm:cxn modelId="{3A88CCA1-7D0D-4651-B73F-3BB9AF535582}" srcId="{EE8B0C44-268A-4E09-93FE-855FA3CBE515}" destId="{7CDEFAB3-AB98-40C9-BB58-D4E863A9DB70}" srcOrd="0" destOrd="0" parTransId="{6CB54CE4-ACC5-471F-B4A2-2AECD859A188}" sibTransId="{C48EB03C-4079-4CA8-BFD0-7A975461BF44}"/>
    <dgm:cxn modelId="{B48C556A-E4DF-466B-932B-68810C955CF2}" type="presOf" srcId="{BC1471D9-B71B-4DE2-B872-03CC162C6879}" destId="{D81B1254-B148-46E3-9127-45C28BA6F949}" srcOrd="0" destOrd="0" presId="urn:microsoft.com/office/officeart/2005/8/layout/chevron2"/>
    <dgm:cxn modelId="{DF9C0B22-5849-43E0-92A4-849BC2A2FB22}" srcId="{6EC8430F-B894-4C95-A071-8A145EB03E2E}" destId="{8B0659A2-CE35-44CC-8EC2-BDFFFF734984}" srcOrd="0" destOrd="0" parTransId="{3DA87053-7529-4513-BB86-0F323B042347}" sibTransId="{030BAE0E-2244-4C6D-8BDE-D591944466E5}"/>
    <dgm:cxn modelId="{B09AEAE8-8181-4E22-A54C-BACD10E8AE1B}" srcId="{EE8B0C44-268A-4E09-93FE-855FA3CBE515}" destId="{6EC8430F-B894-4C95-A071-8A145EB03E2E}" srcOrd="4" destOrd="0" parTransId="{B44D696C-4EF2-42DF-B1C8-515BA2B05974}" sibTransId="{3424968F-DA51-4E61-9D09-BF36D25D2F4A}"/>
    <dgm:cxn modelId="{38213AE5-0744-475F-B7B2-71BE9803D36D}" srcId="{32E39C57-D985-4D72-B68A-D77EDEDBDDA5}" destId="{5A7DCE48-3999-407B-9A29-7D0CC85205EB}" srcOrd="0" destOrd="0" parTransId="{BBB4B396-F0FF-4CCF-A75B-5E1BB080F8CF}" sibTransId="{7F1F7B5E-B9B4-4088-A3AA-54112C0B4A1C}"/>
    <dgm:cxn modelId="{2EAE6980-0C8C-4B1C-96B6-B93C0386EDDF}" type="presOf" srcId="{EE8B0C44-268A-4E09-93FE-855FA3CBE515}" destId="{489DCBAA-CD1F-4F20-B734-3C24CC3A2423}" srcOrd="0" destOrd="0" presId="urn:microsoft.com/office/officeart/2005/8/layout/chevron2"/>
    <dgm:cxn modelId="{CD1BF688-07D6-4523-B0EC-3087DD7487A7}" type="presOf" srcId="{59A805A1-DC45-41D3-B996-A1A20B6E8460}" destId="{CF8F39FC-8779-4A9D-9665-D607FE8F5618}" srcOrd="0" destOrd="0" presId="urn:microsoft.com/office/officeart/2005/8/layout/chevron2"/>
    <dgm:cxn modelId="{4B91286A-9A96-40A3-B0C6-960538AA62B8}" type="presOf" srcId="{6EC8430F-B894-4C95-A071-8A145EB03E2E}" destId="{DFB3EEF5-85A1-4CE5-B5A4-C7F843BFE8EA}" srcOrd="0" destOrd="0" presId="urn:microsoft.com/office/officeart/2005/8/layout/chevron2"/>
    <dgm:cxn modelId="{8D55DCDA-782D-4634-B490-9782D06EAD5B}" type="presOf" srcId="{A5CFCEE2-9A86-4274-AE8A-6C9936BDB5BB}" destId="{F9EE87C2-90A2-460C-81EC-228B37DAA38B}" srcOrd="0" destOrd="0" presId="urn:microsoft.com/office/officeart/2005/8/layout/chevron2"/>
    <dgm:cxn modelId="{A089F620-A33A-4D8F-BFB0-5D90DFE5ADD0}" srcId="{7CDEFAB3-AB98-40C9-BB58-D4E863A9DB70}" destId="{59A805A1-DC45-41D3-B996-A1A20B6E8460}" srcOrd="0" destOrd="0" parTransId="{FC58DFFF-CD54-453F-809E-166DF4D9EC7F}" sibTransId="{FCEEB7C9-429C-49B5-AC43-297DC7E306FC}"/>
    <dgm:cxn modelId="{399BB008-1EE3-43FF-90A9-CE570B45477F}" type="presOf" srcId="{32E39C57-D985-4D72-B68A-D77EDEDBDDA5}" destId="{CE0A82F4-D8E6-4620-8433-92989616F48A}" srcOrd="0" destOrd="0" presId="urn:microsoft.com/office/officeart/2005/8/layout/chevron2"/>
    <dgm:cxn modelId="{116CD233-A13C-4533-A4FF-05BEA80BCDCE}" type="presOf" srcId="{8B0659A2-CE35-44CC-8EC2-BDFFFF734984}" destId="{C3D1B240-C98F-4CC1-BED3-2F60F7632510}" srcOrd="0" destOrd="0" presId="urn:microsoft.com/office/officeart/2005/8/layout/chevron2"/>
    <dgm:cxn modelId="{3B3A9DC3-70A8-4E82-B91A-9427008DD790}" type="presOf" srcId="{5A7DCE48-3999-407B-9A29-7D0CC85205EB}" destId="{16674F72-24F1-4A82-BCA9-703822951969}" srcOrd="0" destOrd="0" presId="urn:microsoft.com/office/officeart/2005/8/layout/chevron2"/>
    <dgm:cxn modelId="{BA0D34BC-994C-4918-9945-99E1C9303D45}" srcId="{32E39C57-D985-4D72-B68A-D77EDEDBDDA5}" destId="{41D9D6A3-9C89-47AF-8DA7-B89B9EEB28A9}" srcOrd="1" destOrd="0" parTransId="{AC80DBDD-78AA-431F-A2E5-A6B6D490E98C}" sibTransId="{45B16CB7-1547-4DF2-A730-7BA30F329657}"/>
    <dgm:cxn modelId="{272BF4A5-5E9E-49E6-A5AB-C698E5512447}" srcId="{EE8B0C44-268A-4E09-93FE-855FA3CBE515}" destId="{B06E8A94-9716-4DA8-A414-2B6B09A571C6}" srcOrd="1" destOrd="0" parTransId="{34FD5686-2C95-4F0D-B5B9-8EB440BF4C66}" sibTransId="{1D9397E5-1E50-4213-BDE0-221EDC159AC4}"/>
    <dgm:cxn modelId="{E2C3BD99-B5BE-4036-8201-E79A4EA82EFE}" type="presOf" srcId="{41D9D6A3-9C89-47AF-8DA7-B89B9EEB28A9}" destId="{16674F72-24F1-4A82-BCA9-703822951969}" srcOrd="0" destOrd="1" presId="urn:microsoft.com/office/officeart/2005/8/layout/chevron2"/>
    <dgm:cxn modelId="{B747A692-ACA8-41ED-96B9-61125144D737}" srcId="{EE8B0C44-268A-4E09-93FE-855FA3CBE515}" destId="{32E39C57-D985-4D72-B68A-D77EDEDBDDA5}" srcOrd="2" destOrd="0" parTransId="{40045E96-B181-467A-BF2D-7ADCD3994C70}" sibTransId="{4EE27D09-0FA0-403D-A228-AAC723689736}"/>
    <dgm:cxn modelId="{EA297A94-A4D3-4EA2-961E-2892CB7AEE94}" srcId="{EE8B0C44-268A-4E09-93FE-855FA3CBE515}" destId="{577E80F2-C128-4567-9940-78B3B8654CEC}" srcOrd="3" destOrd="0" parTransId="{010664B5-15CD-4980-B7CA-16E24E858BD0}" sibTransId="{11ECF830-8EB2-4B0A-8B98-C3A11DB0FBE0}"/>
    <dgm:cxn modelId="{61102C05-C076-4F5B-BB89-89549C8C32B2}" type="presOf" srcId="{577E80F2-C128-4567-9940-78B3B8654CEC}" destId="{0C4C3AAC-B168-47F8-9439-7EB04EDFD271}" srcOrd="0" destOrd="0" presId="urn:microsoft.com/office/officeart/2005/8/layout/chevron2"/>
    <dgm:cxn modelId="{0D3050FA-ACF0-4E7E-BBE0-6E4AF41AAE2A}" type="presOf" srcId="{7CDEFAB3-AB98-40C9-BB58-D4E863A9DB70}" destId="{6C151C61-8AC9-455A-941B-3862EBED8029}" srcOrd="0" destOrd="0" presId="urn:microsoft.com/office/officeart/2005/8/layout/chevron2"/>
    <dgm:cxn modelId="{F08CEC2F-3FFA-479F-B4A5-A0EBD17C4670}" srcId="{577E80F2-C128-4567-9940-78B3B8654CEC}" destId="{BC1471D9-B71B-4DE2-B872-03CC162C6879}" srcOrd="0" destOrd="0" parTransId="{AEA7F354-EF5E-4807-ACB2-94FBC09879FF}" sibTransId="{BF1B5272-D99D-457B-B54A-B897BE53C97E}"/>
    <dgm:cxn modelId="{BBCE2BCE-1F6D-403E-A608-B0DF9ACECD0F}" type="presOf" srcId="{B06E8A94-9716-4DA8-A414-2B6B09A571C6}" destId="{3FCEDB92-B7FC-4D2F-B765-E1E71F0D50DD}" srcOrd="0" destOrd="0" presId="urn:microsoft.com/office/officeart/2005/8/layout/chevron2"/>
    <dgm:cxn modelId="{7D43CFFE-1C48-4BD5-933C-CE06434B4D41}" type="presParOf" srcId="{489DCBAA-CD1F-4F20-B734-3C24CC3A2423}" destId="{5DD5055B-0B97-49C6-B33C-4DBCE2367AF4}" srcOrd="0" destOrd="0" presId="urn:microsoft.com/office/officeart/2005/8/layout/chevron2"/>
    <dgm:cxn modelId="{4832C446-7091-4C0F-8602-1B3C22452469}" type="presParOf" srcId="{5DD5055B-0B97-49C6-B33C-4DBCE2367AF4}" destId="{6C151C61-8AC9-455A-941B-3862EBED8029}" srcOrd="0" destOrd="0" presId="urn:microsoft.com/office/officeart/2005/8/layout/chevron2"/>
    <dgm:cxn modelId="{CE295A3A-B7F5-4BEF-9A34-6D3D6857B55D}" type="presParOf" srcId="{5DD5055B-0B97-49C6-B33C-4DBCE2367AF4}" destId="{CF8F39FC-8779-4A9D-9665-D607FE8F5618}" srcOrd="1" destOrd="0" presId="urn:microsoft.com/office/officeart/2005/8/layout/chevron2"/>
    <dgm:cxn modelId="{59CC7CE6-ED2B-48BD-A7E5-72433CFCA879}" type="presParOf" srcId="{489DCBAA-CD1F-4F20-B734-3C24CC3A2423}" destId="{F56CC499-8DAF-4C62-8D3E-6616DD8ADA71}" srcOrd="1" destOrd="0" presId="urn:microsoft.com/office/officeart/2005/8/layout/chevron2"/>
    <dgm:cxn modelId="{909B63FC-7668-4132-B458-EF54D66A127C}" type="presParOf" srcId="{489DCBAA-CD1F-4F20-B734-3C24CC3A2423}" destId="{BBC6A98A-B0EA-4312-85EC-00070E95EE29}" srcOrd="2" destOrd="0" presId="urn:microsoft.com/office/officeart/2005/8/layout/chevron2"/>
    <dgm:cxn modelId="{188E97A9-6EFB-4662-84D4-CB226A07537E}" type="presParOf" srcId="{BBC6A98A-B0EA-4312-85EC-00070E95EE29}" destId="{3FCEDB92-B7FC-4D2F-B765-E1E71F0D50DD}" srcOrd="0" destOrd="0" presId="urn:microsoft.com/office/officeart/2005/8/layout/chevron2"/>
    <dgm:cxn modelId="{81F85075-197B-4566-ACBC-6C374778689D}" type="presParOf" srcId="{BBC6A98A-B0EA-4312-85EC-00070E95EE29}" destId="{F9EE87C2-90A2-460C-81EC-228B37DAA38B}" srcOrd="1" destOrd="0" presId="urn:microsoft.com/office/officeart/2005/8/layout/chevron2"/>
    <dgm:cxn modelId="{B96CAC05-B5E8-41AE-BD5C-0BCCF7C71DED}" type="presParOf" srcId="{489DCBAA-CD1F-4F20-B734-3C24CC3A2423}" destId="{52D793ED-28B3-4009-9B63-FCC2AF56A431}" srcOrd="3" destOrd="0" presId="urn:microsoft.com/office/officeart/2005/8/layout/chevron2"/>
    <dgm:cxn modelId="{DA2CB0E7-14C7-4FB3-ACB3-C015FED0B851}" type="presParOf" srcId="{489DCBAA-CD1F-4F20-B734-3C24CC3A2423}" destId="{489C1239-9E74-4569-B7A4-E39CE23D2C18}" srcOrd="4" destOrd="0" presId="urn:microsoft.com/office/officeart/2005/8/layout/chevron2"/>
    <dgm:cxn modelId="{9D39D9C5-94ED-4342-930E-92EDFA3A980D}" type="presParOf" srcId="{489C1239-9E74-4569-B7A4-E39CE23D2C18}" destId="{CE0A82F4-D8E6-4620-8433-92989616F48A}" srcOrd="0" destOrd="0" presId="urn:microsoft.com/office/officeart/2005/8/layout/chevron2"/>
    <dgm:cxn modelId="{45B9939E-1133-4B26-87EE-06D426B5F739}" type="presParOf" srcId="{489C1239-9E74-4569-B7A4-E39CE23D2C18}" destId="{16674F72-24F1-4A82-BCA9-703822951969}" srcOrd="1" destOrd="0" presId="urn:microsoft.com/office/officeart/2005/8/layout/chevron2"/>
    <dgm:cxn modelId="{18B50948-90BF-44D2-80A4-57887AEB4DDF}" type="presParOf" srcId="{489DCBAA-CD1F-4F20-B734-3C24CC3A2423}" destId="{DD7534ED-9833-46D7-AC07-CAF2033413AD}" srcOrd="5" destOrd="0" presId="urn:microsoft.com/office/officeart/2005/8/layout/chevron2"/>
    <dgm:cxn modelId="{5AE87D57-ABEA-4992-A097-5C03B25564A1}" type="presParOf" srcId="{489DCBAA-CD1F-4F20-B734-3C24CC3A2423}" destId="{21480E12-6D1A-4711-9405-5D6FE0B703BA}" srcOrd="6" destOrd="0" presId="urn:microsoft.com/office/officeart/2005/8/layout/chevron2"/>
    <dgm:cxn modelId="{114AB179-023A-4596-8317-B3F095EF0BFF}" type="presParOf" srcId="{21480E12-6D1A-4711-9405-5D6FE0B703BA}" destId="{0C4C3AAC-B168-47F8-9439-7EB04EDFD271}" srcOrd="0" destOrd="0" presId="urn:microsoft.com/office/officeart/2005/8/layout/chevron2"/>
    <dgm:cxn modelId="{0EAAFC6E-23B9-4AFD-9CE3-6EE17CA0BCC5}" type="presParOf" srcId="{21480E12-6D1A-4711-9405-5D6FE0B703BA}" destId="{D81B1254-B148-46E3-9127-45C28BA6F949}" srcOrd="1" destOrd="0" presId="urn:microsoft.com/office/officeart/2005/8/layout/chevron2"/>
    <dgm:cxn modelId="{AACC681D-8857-48C8-9AE3-1A6181B22322}" type="presParOf" srcId="{489DCBAA-CD1F-4F20-B734-3C24CC3A2423}" destId="{E81572A8-5AF3-4BB8-918A-7E370FE9EEAB}" srcOrd="7" destOrd="0" presId="urn:microsoft.com/office/officeart/2005/8/layout/chevron2"/>
    <dgm:cxn modelId="{E5298A30-3DA9-401A-B7D4-BCC0A05D0D42}" type="presParOf" srcId="{489DCBAA-CD1F-4F20-B734-3C24CC3A2423}" destId="{6E7724DE-48DE-470A-9044-D219E14C0FD0}" srcOrd="8" destOrd="0" presId="urn:microsoft.com/office/officeart/2005/8/layout/chevron2"/>
    <dgm:cxn modelId="{2F02E43B-44CF-4FC7-8F24-B51F8763CD11}" type="presParOf" srcId="{6E7724DE-48DE-470A-9044-D219E14C0FD0}" destId="{DFB3EEF5-85A1-4CE5-B5A4-C7F843BFE8EA}" srcOrd="0" destOrd="0" presId="urn:microsoft.com/office/officeart/2005/8/layout/chevron2"/>
    <dgm:cxn modelId="{A63282FE-4F55-40E0-96AB-DB2F3F12DF50}" type="presParOf" srcId="{6E7724DE-48DE-470A-9044-D219E14C0FD0}" destId="{C3D1B240-C98F-4CC1-BED3-2F60F7632510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049413FD-2FEA-482D-8E33-529AC36002F4}" type="doc">
      <dgm:prSet loTypeId="urn:microsoft.com/office/officeart/2005/8/layout/hList1" loCatId="list" qsTypeId="urn:microsoft.com/office/officeart/2005/8/quickstyle/3d1" qsCatId="3D" csTypeId="urn:microsoft.com/office/officeart/2005/8/colors/colorful1#9" csCatId="colorful" phldr="1"/>
      <dgm:spPr/>
      <dgm:t>
        <a:bodyPr/>
        <a:lstStyle/>
        <a:p>
          <a:endParaRPr lang="tr-TR"/>
        </a:p>
      </dgm:t>
    </dgm:pt>
    <dgm:pt modelId="{69EC028B-31E5-4A6F-AEA4-7E7DEFB662FB}">
      <dgm:prSet phldrT="[Metin]" custT="1"/>
      <dgm:spPr/>
      <dgm:t>
        <a:bodyPr/>
        <a:lstStyle/>
        <a:p>
          <a:r>
            <a:rPr lang="tr-TR" sz="2000" b="1" dirty="0" smtClean="0">
              <a:solidFill>
                <a:schemeClr val="bg1"/>
              </a:solidFill>
            </a:rPr>
            <a:t>AĞIR</a:t>
          </a:r>
          <a:r>
            <a:rPr lang="tr-TR" sz="2000" dirty="0" smtClean="0"/>
            <a:t>              &lt;10 </a:t>
          </a:r>
          <a:r>
            <a:rPr lang="tr-TR" sz="2000" dirty="0" err="1" smtClean="0"/>
            <a:t>ng</a:t>
          </a:r>
          <a:r>
            <a:rPr lang="tr-TR" sz="2000" dirty="0" smtClean="0"/>
            <a:t>/ml </a:t>
          </a:r>
          <a:endParaRPr lang="tr-TR" sz="2000" dirty="0"/>
        </a:p>
      </dgm:t>
    </dgm:pt>
    <dgm:pt modelId="{12C877A6-83FB-45D3-A75C-F5FBC22955C8}" type="parTrans" cxnId="{2FA19CA4-0D9C-4883-A56D-A83C41D547E4}">
      <dgm:prSet/>
      <dgm:spPr/>
      <dgm:t>
        <a:bodyPr/>
        <a:lstStyle/>
        <a:p>
          <a:endParaRPr lang="tr-TR" sz="2000"/>
        </a:p>
      </dgm:t>
    </dgm:pt>
    <dgm:pt modelId="{01BD3173-80BE-49AA-9285-2FFA73CDCA4D}" type="sibTrans" cxnId="{2FA19CA4-0D9C-4883-A56D-A83C41D547E4}">
      <dgm:prSet/>
      <dgm:spPr/>
      <dgm:t>
        <a:bodyPr/>
        <a:lstStyle/>
        <a:p>
          <a:endParaRPr lang="tr-TR" sz="2000"/>
        </a:p>
      </dgm:t>
    </dgm:pt>
    <dgm:pt modelId="{A7A5B910-4702-44F6-8722-3A466203E066}">
      <dgm:prSet phldrT="[Metin]" custT="1"/>
      <dgm:spPr/>
      <dgm:t>
        <a:bodyPr/>
        <a:lstStyle/>
        <a:p>
          <a:r>
            <a:rPr lang="tr-TR" sz="2000" dirty="0" smtClean="0"/>
            <a:t>Vitamin D2 veya D3</a:t>
          </a:r>
          <a:endParaRPr lang="tr-TR" sz="2000" dirty="0"/>
        </a:p>
      </dgm:t>
    </dgm:pt>
    <dgm:pt modelId="{58BA72C4-32CF-4EF3-B15B-F863E6BEB8B8}" type="parTrans" cxnId="{CA731724-3126-44DB-8FF1-977FEB53B91E}">
      <dgm:prSet/>
      <dgm:spPr/>
      <dgm:t>
        <a:bodyPr/>
        <a:lstStyle/>
        <a:p>
          <a:endParaRPr lang="tr-TR" sz="2000"/>
        </a:p>
      </dgm:t>
    </dgm:pt>
    <dgm:pt modelId="{F8C5BA91-9AA4-40A2-B12B-B762951BC37A}" type="sibTrans" cxnId="{CA731724-3126-44DB-8FF1-977FEB53B91E}">
      <dgm:prSet/>
      <dgm:spPr/>
      <dgm:t>
        <a:bodyPr/>
        <a:lstStyle/>
        <a:p>
          <a:endParaRPr lang="tr-TR" sz="2000"/>
        </a:p>
      </dgm:t>
    </dgm:pt>
    <dgm:pt modelId="{27363E7C-2B5A-4D02-8D53-E4C95A5C8223}">
      <dgm:prSet phldrT="[Metin]" custT="1"/>
      <dgm:spPr/>
      <dgm:t>
        <a:bodyPr/>
        <a:lstStyle/>
        <a:p>
          <a:r>
            <a:rPr lang="tr-TR" sz="2000" dirty="0" smtClean="0"/>
            <a:t>800 IU/gün idame</a:t>
          </a:r>
          <a:endParaRPr lang="tr-TR" sz="2000" dirty="0"/>
        </a:p>
      </dgm:t>
    </dgm:pt>
    <dgm:pt modelId="{8534A54A-A2A2-41E9-888C-2C6BEB8F8936}" type="parTrans" cxnId="{D6274CCD-3C9B-4292-935F-77BDBAECE89F}">
      <dgm:prSet/>
      <dgm:spPr/>
      <dgm:t>
        <a:bodyPr/>
        <a:lstStyle/>
        <a:p>
          <a:endParaRPr lang="tr-TR" sz="2000"/>
        </a:p>
      </dgm:t>
    </dgm:pt>
    <dgm:pt modelId="{BA40AE26-A860-4739-ACE5-C651F1A077BB}" type="sibTrans" cxnId="{D6274CCD-3C9B-4292-935F-77BDBAECE89F}">
      <dgm:prSet/>
      <dgm:spPr/>
      <dgm:t>
        <a:bodyPr/>
        <a:lstStyle/>
        <a:p>
          <a:endParaRPr lang="tr-TR" sz="2000"/>
        </a:p>
      </dgm:t>
    </dgm:pt>
    <dgm:pt modelId="{3C471456-AE03-470C-BCD5-A51ADFCDC6F5}">
      <dgm:prSet phldrT="[Metin]" custT="1"/>
      <dgm:spPr/>
      <dgm:t>
        <a:bodyPr/>
        <a:lstStyle/>
        <a:p>
          <a:r>
            <a:rPr lang="tr-TR" sz="2000" b="1" dirty="0" smtClean="0"/>
            <a:t>ORTA</a:t>
          </a:r>
          <a:r>
            <a:rPr lang="tr-TR" sz="2000" dirty="0" smtClean="0"/>
            <a:t>              10-20 </a:t>
          </a:r>
          <a:r>
            <a:rPr lang="tr-TR" sz="2000" dirty="0" err="1" smtClean="0"/>
            <a:t>ng</a:t>
          </a:r>
          <a:r>
            <a:rPr lang="tr-TR" sz="2000" dirty="0" smtClean="0"/>
            <a:t>/ml</a:t>
          </a:r>
          <a:endParaRPr lang="tr-TR" sz="2000" dirty="0"/>
        </a:p>
      </dgm:t>
    </dgm:pt>
    <dgm:pt modelId="{454197A7-E47E-4ABA-8B45-93F65A577F99}" type="parTrans" cxnId="{FBBE9629-CEC1-4D25-856F-0ECB2319B4E3}">
      <dgm:prSet/>
      <dgm:spPr/>
      <dgm:t>
        <a:bodyPr/>
        <a:lstStyle/>
        <a:p>
          <a:endParaRPr lang="tr-TR" sz="2000"/>
        </a:p>
      </dgm:t>
    </dgm:pt>
    <dgm:pt modelId="{6D454AED-55CC-4808-8D0B-BB3453702D74}" type="sibTrans" cxnId="{FBBE9629-CEC1-4D25-856F-0ECB2319B4E3}">
      <dgm:prSet/>
      <dgm:spPr/>
      <dgm:t>
        <a:bodyPr/>
        <a:lstStyle/>
        <a:p>
          <a:endParaRPr lang="tr-TR" sz="2000"/>
        </a:p>
      </dgm:t>
    </dgm:pt>
    <dgm:pt modelId="{F6A9E9B0-DB47-4BE6-B381-B1EDDA30BEB7}">
      <dgm:prSet phldrT="[Metin]"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tr-TR" sz="2000" dirty="0" smtClean="0"/>
            <a:t>800-1000 IU/gün D3</a:t>
          </a:r>
          <a:endParaRPr lang="tr-TR" sz="2000" dirty="0"/>
        </a:p>
      </dgm:t>
    </dgm:pt>
    <dgm:pt modelId="{BFD84D84-818B-4140-8D89-6DD0A85B5C80}" type="parTrans" cxnId="{C4DA1E4C-B8F1-4E29-8698-6C97ACF4EABE}">
      <dgm:prSet/>
      <dgm:spPr/>
      <dgm:t>
        <a:bodyPr/>
        <a:lstStyle/>
        <a:p>
          <a:endParaRPr lang="tr-TR" sz="2000"/>
        </a:p>
      </dgm:t>
    </dgm:pt>
    <dgm:pt modelId="{FF6B55DA-E6D3-42BB-B878-8FF36DF2BA29}" type="sibTrans" cxnId="{C4DA1E4C-B8F1-4E29-8698-6C97ACF4EABE}">
      <dgm:prSet/>
      <dgm:spPr/>
      <dgm:t>
        <a:bodyPr/>
        <a:lstStyle/>
        <a:p>
          <a:endParaRPr lang="tr-TR" sz="2000"/>
        </a:p>
      </dgm:t>
    </dgm:pt>
    <dgm:pt modelId="{960437FE-673F-4DDF-A368-6583974FD2CC}">
      <dgm:prSet phldrT="[Metin]"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tr-TR" sz="2000" dirty="0" smtClean="0"/>
            <a:t>3 ay aralıklarla 25 (OH) D vitamini ile doz ayarlanması</a:t>
          </a:r>
          <a:endParaRPr lang="tr-TR" sz="2000" dirty="0"/>
        </a:p>
      </dgm:t>
    </dgm:pt>
    <dgm:pt modelId="{79EF4761-D729-4322-A001-050A53C98C9D}" type="parTrans" cxnId="{9F53B6BF-6E93-4473-A615-BA46CBD16003}">
      <dgm:prSet/>
      <dgm:spPr/>
      <dgm:t>
        <a:bodyPr/>
        <a:lstStyle/>
        <a:p>
          <a:endParaRPr lang="tr-TR" sz="2000"/>
        </a:p>
      </dgm:t>
    </dgm:pt>
    <dgm:pt modelId="{958DD7E4-A9BC-411B-BA17-E919D0A45C99}" type="sibTrans" cxnId="{9F53B6BF-6E93-4473-A615-BA46CBD16003}">
      <dgm:prSet/>
      <dgm:spPr/>
      <dgm:t>
        <a:bodyPr/>
        <a:lstStyle/>
        <a:p>
          <a:endParaRPr lang="tr-TR" sz="2000"/>
        </a:p>
      </dgm:t>
    </dgm:pt>
    <dgm:pt modelId="{489B68B7-4CEC-4C85-A9FE-DCDB9C370D90}">
      <dgm:prSet phldrT="[Metin]" custT="1"/>
      <dgm:spPr/>
      <dgm:t>
        <a:bodyPr/>
        <a:lstStyle/>
        <a:p>
          <a:r>
            <a:rPr lang="tr-TR" sz="2000" b="1" dirty="0" smtClean="0"/>
            <a:t>HAFİF</a:t>
          </a:r>
          <a:r>
            <a:rPr lang="tr-TR" sz="2000" dirty="0" smtClean="0"/>
            <a:t>              20-30 </a:t>
          </a:r>
          <a:r>
            <a:rPr lang="tr-TR" sz="2000" dirty="0" err="1" smtClean="0"/>
            <a:t>ng</a:t>
          </a:r>
          <a:r>
            <a:rPr lang="tr-TR" sz="2000" dirty="0" smtClean="0"/>
            <a:t>/</a:t>
          </a:r>
          <a:r>
            <a:rPr lang="tr-TR" sz="2000" dirty="0" err="1" smtClean="0"/>
            <a:t>dl</a:t>
          </a:r>
          <a:endParaRPr lang="tr-TR" sz="2000" dirty="0"/>
        </a:p>
      </dgm:t>
    </dgm:pt>
    <dgm:pt modelId="{B4BF8E75-16E0-4870-8F91-396DB599CF31}" type="parTrans" cxnId="{C81A7634-D87D-4C03-A736-D818779FAE57}">
      <dgm:prSet/>
      <dgm:spPr/>
      <dgm:t>
        <a:bodyPr/>
        <a:lstStyle/>
        <a:p>
          <a:endParaRPr lang="tr-TR" sz="2000"/>
        </a:p>
      </dgm:t>
    </dgm:pt>
    <dgm:pt modelId="{1DCAED4F-4E26-48C8-BE51-88DB8031B16A}" type="sibTrans" cxnId="{C81A7634-D87D-4C03-A736-D818779FAE57}">
      <dgm:prSet/>
      <dgm:spPr/>
      <dgm:t>
        <a:bodyPr/>
        <a:lstStyle/>
        <a:p>
          <a:endParaRPr lang="tr-TR" sz="2000"/>
        </a:p>
      </dgm:t>
    </dgm:pt>
    <dgm:pt modelId="{C1BC542D-E6CC-4E2F-BD39-5801BE1AD16E}">
      <dgm:prSet phldrT="[Metin]" custT="1"/>
      <dgm:spPr/>
      <dgm:t>
        <a:bodyPr/>
        <a:lstStyle/>
        <a:p>
          <a:r>
            <a:rPr lang="tr-TR" sz="2000" b="1" dirty="0" smtClean="0">
              <a:solidFill>
                <a:srgbClr val="FF0000"/>
              </a:solidFill>
            </a:rPr>
            <a:t>600-800 IU/gün D3 ile idame</a:t>
          </a:r>
          <a:endParaRPr lang="tr-TR" sz="2000" b="1" dirty="0">
            <a:solidFill>
              <a:srgbClr val="FF0000"/>
            </a:solidFill>
          </a:endParaRPr>
        </a:p>
      </dgm:t>
    </dgm:pt>
    <dgm:pt modelId="{A1CEA43D-8825-4CFC-92B8-759028814A26}" type="parTrans" cxnId="{24F945F0-1D0E-43EA-8EF6-F2F903F1EFD5}">
      <dgm:prSet/>
      <dgm:spPr/>
      <dgm:t>
        <a:bodyPr/>
        <a:lstStyle/>
        <a:p>
          <a:endParaRPr lang="tr-TR" sz="2000"/>
        </a:p>
      </dgm:t>
    </dgm:pt>
    <dgm:pt modelId="{6289AB7D-CD84-48E1-BEF4-822B1E20C1C7}" type="sibTrans" cxnId="{24F945F0-1D0E-43EA-8EF6-F2F903F1EFD5}">
      <dgm:prSet/>
      <dgm:spPr/>
      <dgm:t>
        <a:bodyPr/>
        <a:lstStyle/>
        <a:p>
          <a:endParaRPr lang="tr-TR" sz="2000"/>
        </a:p>
      </dgm:t>
    </dgm:pt>
    <dgm:pt modelId="{92C271C0-5E59-4A46-AA7D-21AB54ED4F28}">
      <dgm:prSet phldrT="[Metin]" custT="1"/>
      <dgm:spPr/>
      <dgm:t>
        <a:bodyPr/>
        <a:lstStyle/>
        <a:p>
          <a:r>
            <a:rPr lang="tr-TR" sz="2000" dirty="0" smtClean="0"/>
            <a:t>6-8 hafta süreyle, oral, </a:t>
          </a:r>
          <a:r>
            <a:rPr lang="tr-TR" sz="2000" dirty="0" smtClean="0"/>
            <a:t>    </a:t>
          </a:r>
          <a:r>
            <a:rPr lang="tr-TR" sz="2000" b="1" dirty="0" smtClean="0">
              <a:solidFill>
                <a:srgbClr val="FF0000"/>
              </a:solidFill>
            </a:rPr>
            <a:t>50.000 </a:t>
          </a:r>
          <a:r>
            <a:rPr lang="tr-TR" sz="2000" b="1" dirty="0" smtClean="0">
              <a:solidFill>
                <a:srgbClr val="FF0000"/>
              </a:solidFill>
            </a:rPr>
            <a:t>IU/haftada bir kez</a:t>
          </a:r>
          <a:endParaRPr lang="tr-TR" sz="2000" b="1" dirty="0">
            <a:solidFill>
              <a:srgbClr val="FF0000"/>
            </a:solidFill>
          </a:endParaRPr>
        </a:p>
      </dgm:t>
    </dgm:pt>
    <dgm:pt modelId="{368AF0E7-BBA7-46C6-BABE-3524BD15DEB4}" type="parTrans" cxnId="{BD925CCA-277B-4D8A-BC58-389B78AA9744}">
      <dgm:prSet/>
      <dgm:spPr/>
      <dgm:t>
        <a:bodyPr/>
        <a:lstStyle/>
        <a:p>
          <a:endParaRPr lang="tr-TR" sz="2000"/>
        </a:p>
      </dgm:t>
    </dgm:pt>
    <dgm:pt modelId="{27D52B3D-10AE-4CCE-ACFC-E3A1A047172A}" type="sibTrans" cxnId="{BD925CCA-277B-4D8A-BC58-389B78AA9744}">
      <dgm:prSet/>
      <dgm:spPr/>
      <dgm:t>
        <a:bodyPr/>
        <a:lstStyle/>
        <a:p>
          <a:endParaRPr lang="tr-TR" sz="2000"/>
        </a:p>
      </dgm:t>
    </dgm:pt>
    <dgm:pt modelId="{6E98C82B-5E85-4ACC-A366-6A0D16B806EF}">
      <dgm:prSet phldrT="[Metin]"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tr-TR" sz="2000" b="1" dirty="0" smtClean="0">
              <a:solidFill>
                <a:srgbClr val="FF0000"/>
              </a:solidFill>
            </a:rPr>
            <a:t>~ 10.000 IU/</a:t>
          </a:r>
          <a:r>
            <a:rPr lang="tr-TR" sz="2000" b="1" dirty="0" err="1" smtClean="0">
              <a:solidFill>
                <a:srgbClr val="FF0000"/>
              </a:solidFill>
            </a:rPr>
            <a:t>hft</a:t>
          </a:r>
          <a:endParaRPr lang="tr-TR" sz="2000" b="1" dirty="0">
            <a:solidFill>
              <a:srgbClr val="FF0000"/>
            </a:solidFill>
          </a:endParaRPr>
        </a:p>
      </dgm:t>
    </dgm:pt>
    <dgm:pt modelId="{B5F7C5F8-5541-40ED-84E3-72F1C0C4AB10}" type="parTrans" cxnId="{0D07E92C-E0AA-4CAE-80AA-B3AE1695E9CA}">
      <dgm:prSet/>
      <dgm:spPr/>
    </dgm:pt>
    <dgm:pt modelId="{2410E349-AFED-4833-A1CE-DCA4838B26D8}" type="sibTrans" cxnId="{0D07E92C-E0AA-4CAE-80AA-B3AE1695E9CA}">
      <dgm:prSet/>
      <dgm:spPr/>
    </dgm:pt>
    <dgm:pt modelId="{0C85FBFD-F358-4842-AED8-823003F141B0}" type="pres">
      <dgm:prSet presAssocID="{049413FD-2FEA-482D-8E33-529AC36002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0C50C23-70E0-4546-B49D-8E8A459DC7D1}" type="pres">
      <dgm:prSet presAssocID="{69EC028B-31E5-4A6F-AEA4-7E7DEFB662FB}" presName="composite" presStyleCnt="0"/>
      <dgm:spPr/>
    </dgm:pt>
    <dgm:pt modelId="{0FD98642-69D2-4915-A8E5-1127FD431B70}" type="pres">
      <dgm:prSet presAssocID="{69EC028B-31E5-4A6F-AEA4-7E7DEFB662F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09DA90E-C628-473B-906E-1B314F4E075B}" type="pres">
      <dgm:prSet presAssocID="{69EC028B-31E5-4A6F-AEA4-7E7DEFB662F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DFAC015-526F-4643-94C8-BE1962C2A717}" type="pres">
      <dgm:prSet presAssocID="{01BD3173-80BE-49AA-9285-2FFA73CDCA4D}" presName="space" presStyleCnt="0"/>
      <dgm:spPr/>
    </dgm:pt>
    <dgm:pt modelId="{2EA14351-263D-47A5-9509-4E3CC6BA2310}" type="pres">
      <dgm:prSet presAssocID="{3C471456-AE03-470C-BCD5-A51ADFCDC6F5}" presName="composite" presStyleCnt="0"/>
      <dgm:spPr/>
    </dgm:pt>
    <dgm:pt modelId="{E620555E-E995-4078-836F-21B84219BF0A}" type="pres">
      <dgm:prSet presAssocID="{3C471456-AE03-470C-BCD5-A51ADFCDC6F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9366D62-CAE2-4A05-8AD6-16574FFD25CE}" type="pres">
      <dgm:prSet presAssocID="{3C471456-AE03-470C-BCD5-A51ADFCDC6F5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4FC2ABE-93B4-4AF7-A00F-776433F1829A}" type="pres">
      <dgm:prSet presAssocID="{6D454AED-55CC-4808-8D0B-BB3453702D74}" presName="space" presStyleCnt="0"/>
      <dgm:spPr/>
    </dgm:pt>
    <dgm:pt modelId="{EAB0A9C8-0D31-40DC-8BE6-5FF14F1CDA9C}" type="pres">
      <dgm:prSet presAssocID="{489B68B7-4CEC-4C85-A9FE-DCDB9C370D90}" presName="composite" presStyleCnt="0"/>
      <dgm:spPr/>
    </dgm:pt>
    <dgm:pt modelId="{EE8CD489-0867-4FB2-B193-DAC1A9340555}" type="pres">
      <dgm:prSet presAssocID="{489B68B7-4CEC-4C85-A9FE-DCDB9C370D9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50B190F-B087-4A0E-9845-3233CB4D705A}" type="pres">
      <dgm:prSet presAssocID="{489B68B7-4CEC-4C85-A9FE-DCDB9C370D90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4F945F0-1D0E-43EA-8EF6-F2F903F1EFD5}" srcId="{489B68B7-4CEC-4C85-A9FE-DCDB9C370D90}" destId="{C1BC542D-E6CC-4E2F-BD39-5801BE1AD16E}" srcOrd="0" destOrd="0" parTransId="{A1CEA43D-8825-4CFC-92B8-759028814A26}" sibTransId="{6289AB7D-CD84-48E1-BEF4-822B1E20C1C7}"/>
    <dgm:cxn modelId="{0D07E92C-E0AA-4CAE-80AA-B3AE1695E9CA}" srcId="{3C471456-AE03-470C-BCD5-A51ADFCDC6F5}" destId="{6E98C82B-5E85-4ACC-A366-6A0D16B806EF}" srcOrd="1" destOrd="0" parTransId="{B5F7C5F8-5541-40ED-84E3-72F1C0C4AB10}" sibTransId="{2410E349-AFED-4833-A1CE-DCA4838B26D8}"/>
    <dgm:cxn modelId="{2FA19CA4-0D9C-4883-A56D-A83C41D547E4}" srcId="{049413FD-2FEA-482D-8E33-529AC36002F4}" destId="{69EC028B-31E5-4A6F-AEA4-7E7DEFB662FB}" srcOrd="0" destOrd="0" parTransId="{12C877A6-83FB-45D3-A75C-F5FBC22955C8}" sibTransId="{01BD3173-80BE-49AA-9285-2FFA73CDCA4D}"/>
    <dgm:cxn modelId="{7E5F625F-D9CA-4A2E-B0CB-AD232454D839}" type="presOf" srcId="{F6A9E9B0-DB47-4BE6-B381-B1EDDA30BEB7}" destId="{79366D62-CAE2-4A05-8AD6-16574FFD25CE}" srcOrd="0" destOrd="0" presId="urn:microsoft.com/office/officeart/2005/8/layout/hList1"/>
    <dgm:cxn modelId="{B0EA36BB-F67A-4C71-9072-7A8D2EE8535F}" type="presOf" srcId="{6E98C82B-5E85-4ACC-A366-6A0D16B806EF}" destId="{79366D62-CAE2-4A05-8AD6-16574FFD25CE}" srcOrd="0" destOrd="1" presId="urn:microsoft.com/office/officeart/2005/8/layout/hList1"/>
    <dgm:cxn modelId="{E14ED29F-DA06-4959-A222-8A91574084E6}" type="presOf" srcId="{489B68B7-4CEC-4C85-A9FE-DCDB9C370D90}" destId="{EE8CD489-0867-4FB2-B193-DAC1A9340555}" srcOrd="0" destOrd="0" presId="urn:microsoft.com/office/officeart/2005/8/layout/hList1"/>
    <dgm:cxn modelId="{D6274CCD-3C9B-4292-935F-77BDBAECE89F}" srcId="{69EC028B-31E5-4A6F-AEA4-7E7DEFB662FB}" destId="{27363E7C-2B5A-4D02-8D53-E4C95A5C8223}" srcOrd="2" destOrd="0" parTransId="{8534A54A-A2A2-41E9-888C-2C6BEB8F8936}" sibTransId="{BA40AE26-A860-4739-ACE5-C651F1A077BB}"/>
    <dgm:cxn modelId="{AE1C29A5-9BEA-4C5C-A430-C54FE5024A50}" type="presOf" srcId="{92C271C0-5E59-4A46-AA7D-21AB54ED4F28}" destId="{F09DA90E-C628-473B-906E-1B314F4E075B}" srcOrd="0" destOrd="1" presId="urn:microsoft.com/office/officeart/2005/8/layout/hList1"/>
    <dgm:cxn modelId="{BD925CCA-277B-4D8A-BC58-389B78AA9744}" srcId="{69EC028B-31E5-4A6F-AEA4-7E7DEFB662FB}" destId="{92C271C0-5E59-4A46-AA7D-21AB54ED4F28}" srcOrd="1" destOrd="0" parTransId="{368AF0E7-BBA7-46C6-BABE-3524BD15DEB4}" sibTransId="{27D52B3D-10AE-4CCE-ACFC-E3A1A047172A}"/>
    <dgm:cxn modelId="{F340AEA2-CA22-4CA7-95D9-6EA51F934184}" type="presOf" srcId="{960437FE-673F-4DDF-A368-6583974FD2CC}" destId="{79366D62-CAE2-4A05-8AD6-16574FFD25CE}" srcOrd="0" destOrd="2" presId="urn:microsoft.com/office/officeart/2005/8/layout/hList1"/>
    <dgm:cxn modelId="{83D0D313-7FD6-4469-94DE-195BDBA63D3A}" type="presOf" srcId="{C1BC542D-E6CC-4E2F-BD39-5801BE1AD16E}" destId="{C50B190F-B087-4A0E-9845-3233CB4D705A}" srcOrd="0" destOrd="0" presId="urn:microsoft.com/office/officeart/2005/8/layout/hList1"/>
    <dgm:cxn modelId="{C4DA1E4C-B8F1-4E29-8698-6C97ACF4EABE}" srcId="{3C471456-AE03-470C-BCD5-A51ADFCDC6F5}" destId="{F6A9E9B0-DB47-4BE6-B381-B1EDDA30BEB7}" srcOrd="0" destOrd="0" parTransId="{BFD84D84-818B-4140-8D89-6DD0A85B5C80}" sibTransId="{FF6B55DA-E6D3-42BB-B878-8FF36DF2BA29}"/>
    <dgm:cxn modelId="{C81A7634-D87D-4C03-A736-D818779FAE57}" srcId="{049413FD-2FEA-482D-8E33-529AC36002F4}" destId="{489B68B7-4CEC-4C85-A9FE-DCDB9C370D90}" srcOrd="2" destOrd="0" parTransId="{B4BF8E75-16E0-4870-8F91-396DB599CF31}" sibTransId="{1DCAED4F-4E26-48C8-BE51-88DB8031B16A}"/>
    <dgm:cxn modelId="{9F53B6BF-6E93-4473-A615-BA46CBD16003}" srcId="{3C471456-AE03-470C-BCD5-A51ADFCDC6F5}" destId="{960437FE-673F-4DDF-A368-6583974FD2CC}" srcOrd="2" destOrd="0" parTransId="{79EF4761-D729-4322-A001-050A53C98C9D}" sibTransId="{958DD7E4-A9BC-411B-BA17-E919D0A45C99}"/>
    <dgm:cxn modelId="{CAF2B776-C295-4418-9232-16CEC358B739}" type="presOf" srcId="{3C471456-AE03-470C-BCD5-A51ADFCDC6F5}" destId="{E620555E-E995-4078-836F-21B84219BF0A}" srcOrd="0" destOrd="0" presId="urn:microsoft.com/office/officeart/2005/8/layout/hList1"/>
    <dgm:cxn modelId="{05E34C66-655B-4C1C-A9EA-BA580BA7A1A0}" type="presOf" srcId="{049413FD-2FEA-482D-8E33-529AC36002F4}" destId="{0C85FBFD-F358-4842-AED8-823003F141B0}" srcOrd="0" destOrd="0" presId="urn:microsoft.com/office/officeart/2005/8/layout/hList1"/>
    <dgm:cxn modelId="{B7904ACB-09E3-4E03-8A43-7CF7F5B4EE58}" type="presOf" srcId="{69EC028B-31E5-4A6F-AEA4-7E7DEFB662FB}" destId="{0FD98642-69D2-4915-A8E5-1127FD431B70}" srcOrd="0" destOrd="0" presId="urn:microsoft.com/office/officeart/2005/8/layout/hList1"/>
    <dgm:cxn modelId="{519C0AA9-3B72-419F-8698-100EB623739F}" type="presOf" srcId="{A7A5B910-4702-44F6-8722-3A466203E066}" destId="{F09DA90E-C628-473B-906E-1B314F4E075B}" srcOrd="0" destOrd="0" presId="urn:microsoft.com/office/officeart/2005/8/layout/hList1"/>
    <dgm:cxn modelId="{B78D325B-8591-4783-AFAF-B51003252389}" type="presOf" srcId="{27363E7C-2B5A-4D02-8D53-E4C95A5C8223}" destId="{F09DA90E-C628-473B-906E-1B314F4E075B}" srcOrd="0" destOrd="2" presId="urn:microsoft.com/office/officeart/2005/8/layout/hList1"/>
    <dgm:cxn modelId="{CA731724-3126-44DB-8FF1-977FEB53B91E}" srcId="{69EC028B-31E5-4A6F-AEA4-7E7DEFB662FB}" destId="{A7A5B910-4702-44F6-8722-3A466203E066}" srcOrd="0" destOrd="0" parTransId="{58BA72C4-32CF-4EF3-B15B-F863E6BEB8B8}" sibTransId="{F8C5BA91-9AA4-40A2-B12B-B762951BC37A}"/>
    <dgm:cxn modelId="{FBBE9629-CEC1-4D25-856F-0ECB2319B4E3}" srcId="{049413FD-2FEA-482D-8E33-529AC36002F4}" destId="{3C471456-AE03-470C-BCD5-A51ADFCDC6F5}" srcOrd="1" destOrd="0" parTransId="{454197A7-E47E-4ABA-8B45-93F65A577F99}" sibTransId="{6D454AED-55CC-4808-8D0B-BB3453702D74}"/>
    <dgm:cxn modelId="{8BF91D55-1927-42A7-96B7-3117CFF04337}" type="presParOf" srcId="{0C85FBFD-F358-4842-AED8-823003F141B0}" destId="{A0C50C23-70E0-4546-B49D-8E8A459DC7D1}" srcOrd="0" destOrd="0" presId="urn:microsoft.com/office/officeart/2005/8/layout/hList1"/>
    <dgm:cxn modelId="{85594C7A-33B4-4D17-AEC9-73FA70793605}" type="presParOf" srcId="{A0C50C23-70E0-4546-B49D-8E8A459DC7D1}" destId="{0FD98642-69D2-4915-A8E5-1127FD431B70}" srcOrd="0" destOrd="0" presId="urn:microsoft.com/office/officeart/2005/8/layout/hList1"/>
    <dgm:cxn modelId="{0CDBF579-4D1E-4307-B47E-5EDF79F98471}" type="presParOf" srcId="{A0C50C23-70E0-4546-B49D-8E8A459DC7D1}" destId="{F09DA90E-C628-473B-906E-1B314F4E075B}" srcOrd="1" destOrd="0" presId="urn:microsoft.com/office/officeart/2005/8/layout/hList1"/>
    <dgm:cxn modelId="{A2FAF508-79B8-4BF2-9AB6-002C7C779EC2}" type="presParOf" srcId="{0C85FBFD-F358-4842-AED8-823003F141B0}" destId="{ADFAC015-526F-4643-94C8-BE1962C2A717}" srcOrd="1" destOrd="0" presId="urn:microsoft.com/office/officeart/2005/8/layout/hList1"/>
    <dgm:cxn modelId="{55AC77E1-B13B-4551-8EA4-B698AEB56E5F}" type="presParOf" srcId="{0C85FBFD-F358-4842-AED8-823003F141B0}" destId="{2EA14351-263D-47A5-9509-4E3CC6BA2310}" srcOrd="2" destOrd="0" presId="urn:microsoft.com/office/officeart/2005/8/layout/hList1"/>
    <dgm:cxn modelId="{DF225B4A-07D6-4A4D-9DD0-8B0C48C2D556}" type="presParOf" srcId="{2EA14351-263D-47A5-9509-4E3CC6BA2310}" destId="{E620555E-E995-4078-836F-21B84219BF0A}" srcOrd="0" destOrd="0" presId="urn:microsoft.com/office/officeart/2005/8/layout/hList1"/>
    <dgm:cxn modelId="{45AFC68E-84DA-42B2-8734-7B37809EAF0B}" type="presParOf" srcId="{2EA14351-263D-47A5-9509-4E3CC6BA2310}" destId="{79366D62-CAE2-4A05-8AD6-16574FFD25CE}" srcOrd="1" destOrd="0" presId="urn:microsoft.com/office/officeart/2005/8/layout/hList1"/>
    <dgm:cxn modelId="{BA1DFCFD-2996-4F24-8F39-67A2FB3A539D}" type="presParOf" srcId="{0C85FBFD-F358-4842-AED8-823003F141B0}" destId="{84FC2ABE-93B4-4AF7-A00F-776433F1829A}" srcOrd="3" destOrd="0" presId="urn:microsoft.com/office/officeart/2005/8/layout/hList1"/>
    <dgm:cxn modelId="{E0AED2AC-CB2F-452D-91A5-2436EED90DFA}" type="presParOf" srcId="{0C85FBFD-F358-4842-AED8-823003F141B0}" destId="{EAB0A9C8-0D31-40DC-8BE6-5FF14F1CDA9C}" srcOrd="4" destOrd="0" presId="urn:microsoft.com/office/officeart/2005/8/layout/hList1"/>
    <dgm:cxn modelId="{0A134EF7-B0F1-4167-A8CF-DC70EFFD2D8A}" type="presParOf" srcId="{EAB0A9C8-0D31-40DC-8BE6-5FF14F1CDA9C}" destId="{EE8CD489-0867-4FB2-B193-DAC1A9340555}" srcOrd="0" destOrd="0" presId="urn:microsoft.com/office/officeart/2005/8/layout/hList1"/>
    <dgm:cxn modelId="{A44A0989-5AD7-40CC-BAA3-E75878C0489B}" type="presParOf" srcId="{EAB0A9C8-0D31-40DC-8BE6-5FF14F1CDA9C}" destId="{C50B190F-B087-4A0E-9845-3233CB4D705A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0423C570-65EF-4A5C-B733-D139B7415F9E}" type="doc">
      <dgm:prSet loTypeId="urn:microsoft.com/office/officeart/2005/8/layout/bList2#2" loCatId="list" qsTypeId="urn:microsoft.com/office/officeart/2005/8/quickstyle/3d1" qsCatId="3D" csTypeId="urn:microsoft.com/office/officeart/2005/8/colors/colorful3" csCatId="colorful" phldr="1"/>
      <dgm:spPr/>
    </dgm:pt>
    <dgm:pt modelId="{9E27D35B-A726-4689-BE52-0FD6AFC7C5E8}">
      <dgm:prSet phldrT="[Metin]"/>
      <dgm:spPr/>
      <dgm:t>
        <a:bodyPr/>
        <a:lstStyle/>
        <a:p>
          <a:r>
            <a:rPr lang="tr-TR" dirty="0" err="1" smtClean="0"/>
            <a:t>Kolekalsierol</a:t>
          </a:r>
          <a:r>
            <a:rPr lang="tr-TR" dirty="0" smtClean="0"/>
            <a:t> (Vitamin D3) </a:t>
          </a:r>
          <a:endParaRPr lang="tr-TR" dirty="0"/>
        </a:p>
      </dgm:t>
    </dgm:pt>
    <dgm:pt modelId="{63A98347-DFCE-473D-8080-4AE79CA57C7E}" type="parTrans" cxnId="{0B93292A-E76E-4C31-BB68-3A51233C69C0}">
      <dgm:prSet/>
      <dgm:spPr/>
      <dgm:t>
        <a:bodyPr/>
        <a:lstStyle/>
        <a:p>
          <a:endParaRPr lang="tr-TR"/>
        </a:p>
      </dgm:t>
    </dgm:pt>
    <dgm:pt modelId="{9F9E4F72-2192-4A0C-B332-F52919B52E1B}" type="sibTrans" cxnId="{0B93292A-E76E-4C31-BB68-3A51233C69C0}">
      <dgm:prSet/>
      <dgm:spPr/>
      <dgm:t>
        <a:bodyPr/>
        <a:lstStyle/>
        <a:p>
          <a:endParaRPr lang="tr-TR"/>
        </a:p>
      </dgm:t>
    </dgm:pt>
    <dgm:pt modelId="{500B847B-6E74-43A6-B883-AD7182610F8C}">
      <dgm:prSet phldrT="[Metin]"/>
      <dgm:spPr/>
      <dgm:t>
        <a:bodyPr/>
        <a:lstStyle/>
        <a:p>
          <a:r>
            <a:rPr lang="tr-TR" dirty="0" err="1" smtClean="0"/>
            <a:t>Ergokalsiferol</a:t>
          </a:r>
          <a:r>
            <a:rPr lang="tr-TR" dirty="0" smtClean="0"/>
            <a:t> (Vitamin D2)</a:t>
          </a:r>
          <a:endParaRPr lang="tr-TR" dirty="0"/>
        </a:p>
      </dgm:t>
    </dgm:pt>
    <dgm:pt modelId="{346CB047-7E18-4011-882A-5C8A2847A4AA}" type="parTrans" cxnId="{1046DFB4-6274-4F39-B680-C069C0FC86F1}">
      <dgm:prSet/>
      <dgm:spPr/>
      <dgm:t>
        <a:bodyPr/>
        <a:lstStyle/>
        <a:p>
          <a:endParaRPr lang="tr-TR"/>
        </a:p>
      </dgm:t>
    </dgm:pt>
    <dgm:pt modelId="{69BE803D-D7B3-4D1D-BBEB-41DA587AA2B7}" type="sibTrans" cxnId="{1046DFB4-6274-4F39-B680-C069C0FC86F1}">
      <dgm:prSet/>
      <dgm:spPr/>
      <dgm:t>
        <a:bodyPr/>
        <a:lstStyle/>
        <a:p>
          <a:endParaRPr lang="tr-TR"/>
        </a:p>
      </dgm:t>
    </dgm:pt>
    <dgm:pt modelId="{0145EC28-6906-4E44-8379-BC93C8306CF3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1700" dirty="0" smtClean="0"/>
            <a:t>400, 800, 1000, 2000, 5000, 10.000 ve 50.000 IU içeren oral kapsüller, damla</a:t>
          </a:r>
          <a:endParaRPr lang="tr-TR" sz="1700" dirty="0"/>
        </a:p>
      </dgm:t>
    </dgm:pt>
    <dgm:pt modelId="{D63918E5-2C91-4370-AF83-F2612715B303}" type="parTrans" cxnId="{848EAC7D-E0A3-4536-BA20-9BE3A6088413}">
      <dgm:prSet/>
      <dgm:spPr/>
      <dgm:t>
        <a:bodyPr/>
        <a:lstStyle/>
        <a:p>
          <a:endParaRPr lang="tr-TR"/>
        </a:p>
      </dgm:t>
    </dgm:pt>
    <dgm:pt modelId="{0B1573F1-959D-4ACB-AB7E-07B644D80D54}" type="sibTrans" cxnId="{848EAC7D-E0A3-4536-BA20-9BE3A6088413}">
      <dgm:prSet/>
      <dgm:spPr/>
      <dgm:t>
        <a:bodyPr/>
        <a:lstStyle/>
        <a:p>
          <a:endParaRPr lang="tr-TR"/>
        </a:p>
      </dgm:t>
    </dgm:pt>
    <dgm:pt modelId="{0AB5A23C-031F-4280-877E-6BFCC618B04C}">
      <dgm:prSet/>
      <dgm:spPr/>
      <dgm:t>
        <a:bodyPr/>
        <a:lstStyle/>
        <a:p>
          <a:r>
            <a:rPr lang="tr-TR" dirty="0" smtClean="0"/>
            <a:t>400 ve 50.000 IU içeren oral kapsüller</a:t>
          </a:r>
          <a:endParaRPr lang="tr-TR" dirty="0"/>
        </a:p>
      </dgm:t>
    </dgm:pt>
    <dgm:pt modelId="{AEE7044D-BE38-41AE-9B35-E0F4B305BBDF}" type="parTrans" cxnId="{935321B2-EB3A-41BF-8551-7888EF98E0C5}">
      <dgm:prSet/>
      <dgm:spPr/>
      <dgm:t>
        <a:bodyPr/>
        <a:lstStyle/>
        <a:p>
          <a:endParaRPr lang="tr-TR"/>
        </a:p>
      </dgm:t>
    </dgm:pt>
    <dgm:pt modelId="{031F4739-CFE2-4811-9ADC-68EE8654D9DC}" type="sibTrans" cxnId="{935321B2-EB3A-41BF-8551-7888EF98E0C5}">
      <dgm:prSet/>
      <dgm:spPr/>
      <dgm:t>
        <a:bodyPr/>
        <a:lstStyle/>
        <a:p>
          <a:endParaRPr lang="tr-TR"/>
        </a:p>
      </dgm:t>
    </dgm:pt>
    <dgm:pt modelId="{51EB3F1D-9792-4B94-854C-F23BC82FBBA6}">
      <dgm:prSet/>
      <dgm:spPr/>
      <dgm:t>
        <a:bodyPr/>
        <a:lstStyle/>
        <a:p>
          <a:r>
            <a:rPr lang="tr-TR" dirty="0" smtClean="0"/>
            <a:t>8000 ünite/ml (200 </a:t>
          </a:r>
          <a:r>
            <a:rPr lang="tr-TR" dirty="0" err="1" smtClean="0"/>
            <a:t>mcg</a:t>
          </a:r>
          <a:r>
            <a:rPr lang="tr-TR" dirty="0" smtClean="0"/>
            <a:t>/ml) içeren sıvı form </a:t>
          </a:r>
          <a:endParaRPr lang="tr-TR" dirty="0"/>
        </a:p>
      </dgm:t>
    </dgm:pt>
    <dgm:pt modelId="{FFE64E6F-5578-49B5-B4FC-A12B5A191B67}" type="parTrans" cxnId="{E15D0726-07CF-4EE8-BFC0-5DCE7A1242CD}">
      <dgm:prSet/>
      <dgm:spPr/>
      <dgm:t>
        <a:bodyPr/>
        <a:lstStyle/>
        <a:p>
          <a:endParaRPr lang="tr-TR"/>
        </a:p>
      </dgm:t>
    </dgm:pt>
    <dgm:pt modelId="{F19D4964-0073-4272-988F-E0F0A0203204}" type="sibTrans" cxnId="{E15D0726-07CF-4EE8-BFC0-5DCE7A1242CD}">
      <dgm:prSet/>
      <dgm:spPr/>
      <dgm:t>
        <a:bodyPr/>
        <a:lstStyle/>
        <a:p>
          <a:endParaRPr lang="tr-TR"/>
        </a:p>
      </dgm:t>
    </dgm:pt>
    <dgm:pt modelId="{A4CEDEC8-6082-42E9-A35D-78B89FD23986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2000" b="1" dirty="0" smtClean="0">
              <a:solidFill>
                <a:srgbClr val="FF0000"/>
              </a:solidFill>
            </a:rPr>
            <a:t>Her 100 IU (2.5 </a:t>
          </a:r>
          <a:r>
            <a:rPr lang="tr-TR" sz="2000" b="1" dirty="0" err="1" smtClean="0">
              <a:solidFill>
                <a:srgbClr val="FF0000"/>
              </a:solidFill>
            </a:rPr>
            <a:t>mcq</a:t>
          </a:r>
          <a:r>
            <a:rPr lang="tr-TR" sz="2000" b="1" dirty="0" smtClean="0">
              <a:solidFill>
                <a:srgbClr val="FF0000"/>
              </a:solidFill>
            </a:rPr>
            <a:t>) D3: Serum 25 (OH) D </a:t>
          </a:r>
          <a:r>
            <a:rPr lang="tr-TR" sz="2000" b="1" dirty="0" err="1" smtClean="0">
              <a:solidFill>
                <a:srgbClr val="FF0000"/>
              </a:solidFill>
            </a:rPr>
            <a:t>vit</a:t>
          </a:r>
          <a:r>
            <a:rPr lang="tr-TR" sz="2000" b="1" dirty="0" smtClean="0">
              <a:solidFill>
                <a:srgbClr val="FF0000"/>
              </a:solidFill>
            </a:rPr>
            <a:t>     0.7-1 </a:t>
          </a:r>
          <a:r>
            <a:rPr lang="tr-TR" sz="2000" b="1" dirty="0" err="1" smtClean="0">
              <a:solidFill>
                <a:srgbClr val="FF0000"/>
              </a:solidFill>
            </a:rPr>
            <a:t>ng</a:t>
          </a:r>
          <a:r>
            <a:rPr lang="tr-TR" sz="2000" b="1" dirty="0" smtClean="0">
              <a:solidFill>
                <a:srgbClr val="FF0000"/>
              </a:solidFill>
            </a:rPr>
            <a:t>/ml </a:t>
          </a:r>
          <a:r>
            <a:rPr lang="en-US" sz="2000" b="1" dirty="0" smtClean="0">
              <a:solidFill>
                <a:srgbClr val="FF0000"/>
              </a:solidFill>
            </a:rPr>
            <a:t>(1.75 to 2.5 </a:t>
          </a:r>
          <a:r>
            <a:rPr lang="en-US" sz="2000" b="1" dirty="0" err="1" smtClean="0">
              <a:solidFill>
                <a:srgbClr val="FF0000"/>
              </a:solidFill>
            </a:rPr>
            <a:t>nmol</a:t>
          </a:r>
          <a:r>
            <a:rPr lang="en-US" sz="2000" b="1" dirty="0" smtClean="0">
              <a:solidFill>
                <a:srgbClr val="FF0000"/>
              </a:solidFill>
            </a:rPr>
            <a:t>/L) </a:t>
          </a:r>
          <a:r>
            <a:rPr lang="tr-TR" sz="2000" b="1" dirty="0" smtClean="0">
              <a:solidFill>
                <a:srgbClr val="FF0000"/>
              </a:solidFill>
            </a:rPr>
            <a:t>artırır.</a:t>
          </a:r>
          <a:endParaRPr lang="tr-TR" sz="2000" b="1" dirty="0">
            <a:solidFill>
              <a:srgbClr val="FF0000"/>
            </a:solidFill>
          </a:endParaRPr>
        </a:p>
      </dgm:t>
    </dgm:pt>
    <dgm:pt modelId="{F774362B-9A85-4987-B377-3935ABBB7A68}" type="parTrans" cxnId="{C5C17FC0-0830-4309-8412-15F29686F2D0}">
      <dgm:prSet/>
      <dgm:spPr/>
      <dgm:t>
        <a:bodyPr/>
        <a:lstStyle/>
        <a:p>
          <a:endParaRPr lang="tr-TR"/>
        </a:p>
      </dgm:t>
    </dgm:pt>
    <dgm:pt modelId="{70284123-E464-4AAE-AE06-92A593584520}" type="sibTrans" cxnId="{C5C17FC0-0830-4309-8412-15F29686F2D0}">
      <dgm:prSet/>
      <dgm:spPr/>
      <dgm:t>
        <a:bodyPr/>
        <a:lstStyle/>
        <a:p>
          <a:endParaRPr lang="tr-TR"/>
        </a:p>
      </dgm:t>
    </dgm:pt>
    <dgm:pt modelId="{7E930B6A-4E4D-4DD6-8740-D948DED78A92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tr-TR" sz="800" b="1" dirty="0">
            <a:solidFill>
              <a:srgbClr val="FF0000"/>
            </a:solidFill>
          </a:endParaRPr>
        </a:p>
      </dgm:t>
    </dgm:pt>
    <dgm:pt modelId="{CAD910E9-8E62-46DF-B01A-9BC12466B33D}" type="parTrans" cxnId="{C4CA17E1-96AA-4407-818F-CF5D1C1172D0}">
      <dgm:prSet/>
      <dgm:spPr/>
      <dgm:t>
        <a:bodyPr/>
        <a:lstStyle/>
        <a:p>
          <a:endParaRPr lang="tr-TR"/>
        </a:p>
      </dgm:t>
    </dgm:pt>
    <dgm:pt modelId="{C9BA3D40-5BED-4B3D-8DA6-BC524BE3F0C8}" type="sibTrans" cxnId="{C4CA17E1-96AA-4407-818F-CF5D1C1172D0}">
      <dgm:prSet/>
      <dgm:spPr/>
      <dgm:t>
        <a:bodyPr/>
        <a:lstStyle/>
        <a:p>
          <a:endParaRPr lang="tr-TR"/>
        </a:p>
      </dgm:t>
    </dgm:pt>
    <dgm:pt modelId="{0BC6CA24-12A1-4647-B726-DB63B548291C}">
      <dgm:prSet/>
      <dgm:spPr/>
      <dgm:t>
        <a:bodyPr/>
        <a:lstStyle/>
        <a:p>
          <a:endParaRPr lang="tr-TR" dirty="0"/>
        </a:p>
      </dgm:t>
    </dgm:pt>
    <dgm:pt modelId="{57697F94-FC6C-46BC-B87E-A7F91BC87287}" type="parTrans" cxnId="{FDFFA619-76DA-4336-AFC5-9A5CD59B77A8}">
      <dgm:prSet/>
      <dgm:spPr/>
      <dgm:t>
        <a:bodyPr/>
        <a:lstStyle/>
        <a:p>
          <a:endParaRPr lang="tr-TR"/>
        </a:p>
      </dgm:t>
    </dgm:pt>
    <dgm:pt modelId="{40320442-2E06-4BED-AAC8-35582E5EF013}" type="sibTrans" cxnId="{FDFFA619-76DA-4336-AFC5-9A5CD59B77A8}">
      <dgm:prSet/>
      <dgm:spPr/>
      <dgm:t>
        <a:bodyPr/>
        <a:lstStyle/>
        <a:p>
          <a:endParaRPr lang="tr-TR"/>
        </a:p>
      </dgm:t>
    </dgm:pt>
    <dgm:pt modelId="{E6B6BE9C-7F4B-44D4-BAEB-A17312449068}" type="pres">
      <dgm:prSet presAssocID="{0423C570-65EF-4A5C-B733-D139B7415F9E}" presName="diagram" presStyleCnt="0">
        <dgm:presLayoutVars>
          <dgm:dir/>
          <dgm:animLvl val="lvl"/>
          <dgm:resizeHandles val="exact"/>
        </dgm:presLayoutVars>
      </dgm:prSet>
      <dgm:spPr/>
    </dgm:pt>
    <dgm:pt modelId="{3C4968DC-732E-47D0-82A2-CC3B39E1E9B3}" type="pres">
      <dgm:prSet presAssocID="{9E27D35B-A726-4689-BE52-0FD6AFC7C5E8}" presName="compNode" presStyleCnt="0"/>
      <dgm:spPr/>
    </dgm:pt>
    <dgm:pt modelId="{C7DAF8A1-BB4C-42E4-BFA2-271C2C40150C}" type="pres">
      <dgm:prSet presAssocID="{9E27D35B-A726-4689-BE52-0FD6AFC7C5E8}" presName="childRec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8184A52-5EB7-4855-86DD-EBDF3913BA99}" type="pres">
      <dgm:prSet presAssocID="{9E27D35B-A726-4689-BE52-0FD6AFC7C5E8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8F0298B-D618-4919-B698-BB648B895167}" type="pres">
      <dgm:prSet presAssocID="{9E27D35B-A726-4689-BE52-0FD6AFC7C5E8}" presName="parentRect" presStyleLbl="alignNode1" presStyleIdx="0" presStyleCnt="2"/>
      <dgm:spPr/>
      <dgm:t>
        <a:bodyPr/>
        <a:lstStyle/>
        <a:p>
          <a:endParaRPr lang="tr-TR"/>
        </a:p>
      </dgm:t>
    </dgm:pt>
    <dgm:pt modelId="{87757B75-C9CD-4940-8E76-A602A0DAEDCF}" type="pres">
      <dgm:prSet presAssocID="{9E27D35B-A726-4689-BE52-0FD6AFC7C5E8}" presName="adorn" presStyleLbl="fgAccFollowNod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2216DA0-9E7C-49C0-B683-FA33E99AE98D}" type="pres">
      <dgm:prSet presAssocID="{9F9E4F72-2192-4A0C-B332-F52919B52E1B}" presName="sibTrans" presStyleLbl="sibTrans2D1" presStyleIdx="0" presStyleCnt="0"/>
      <dgm:spPr/>
      <dgm:t>
        <a:bodyPr/>
        <a:lstStyle/>
        <a:p>
          <a:endParaRPr lang="tr-TR"/>
        </a:p>
      </dgm:t>
    </dgm:pt>
    <dgm:pt modelId="{649BE67B-216F-4B41-969E-BBBB9FEB8EB5}" type="pres">
      <dgm:prSet presAssocID="{500B847B-6E74-43A6-B883-AD7182610F8C}" presName="compNode" presStyleCnt="0"/>
      <dgm:spPr/>
    </dgm:pt>
    <dgm:pt modelId="{50C5F558-1CB1-4B41-8843-7AAD41E602C1}" type="pres">
      <dgm:prSet presAssocID="{500B847B-6E74-43A6-B883-AD7182610F8C}" presName="childRec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548FDD6-395C-4EAD-9049-D64DC5BA06FD}" type="pres">
      <dgm:prSet presAssocID="{500B847B-6E74-43A6-B883-AD7182610F8C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F77B455-6664-4720-A8C2-4751C7DB08DC}" type="pres">
      <dgm:prSet presAssocID="{500B847B-6E74-43A6-B883-AD7182610F8C}" presName="parentRect" presStyleLbl="alignNode1" presStyleIdx="1" presStyleCnt="2"/>
      <dgm:spPr/>
      <dgm:t>
        <a:bodyPr/>
        <a:lstStyle/>
        <a:p>
          <a:endParaRPr lang="tr-TR"/>
        </a:p>
      </dgm:t>
    </dgm:pt>
    <dgm:pt modelId="{10765BFC-752F-486C-AA99-526E6385FE1D}" type="pres">
      <dgm:prSet presAssocID="{500B847B-6E74-43A6-B883-AD7182610F8C}" presName="adorn" presStyleLbl="fgAccFollowNod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08473C04-5071-431D-8496-4B9D5D21E368}" type="presOf" srcId="{51EB3F1D-9792-4B94-854C-F23BC82FBBA6}" destId="{50C5F558-1CB1-4B41-8843-7AAD41E602C1}" srcOrd="0" destOrd="2" presId="urn:microsoft.com/office/officeart/2005/8/layout/bList2#2"/>
    <dgm:cxn modelId="{62FC17BC-7C74-42EA-AE00-42953C99C5DC}" type="presOf" srcId="{0BC6CA24-12A1-4647-B726-DB63B548291C}" destId="{50C5F558-1CB1-4B41-8843-7AAD41E602C1}" srcOrd="0" destOrd="1" presId="urn:microsoft.com/office/officeart/2005/8/layout/bList2#2"/>
    <dgm:cxn modelId="{87D31F88-92EC-4DA8-AD0F-A6370E943FF4}" type="presOf" srcId="{A4CEDEC8-6082-42E9-A35D-78B89FD23986}" destId="{C7DAF8A1-BB4C-42E4-BFA2-271C2C40150C}" srcOrd="0" destOrd="2" presId="urn:microsoft.com/office/officeart/2005/8/layout/bList2#2"/>
    <dgm:cxn modelId="{69500E97-56A1-4B5B-A26A-9155FE7DBCF6}" type="presOf" srcId="{500B847B-6E74-43A6-B883-AD7182610F8C}" destId="{DF77B455-6664-4720-A8C2-4751C7DB08DC}" srcOrd="1" destOrd="0" presId="urn:microsoft.com/office/officeart/2005/8/layout/bList2#2"/>
    <dgm:cxn modelId="{86D67912-BC7D-4621-9300-5F6B7736BA4F}" type="presOf" srcId="{500B847B-6E74-43A6-B883-AD7182610F8C}" destId="{A548FDD6-395C-4EAD-9049-D64DC5BA06FD}" srcOrd="0" destOrd="0" presId="urn:microsoft.com/office/officeart/2005/8/layout/bList2#2"/>
    <dgm:cxn modelId="{935321B2-EB3A-41BF-8551-7888EF98E0C5}" srcId="{500B847B-6E74-43A6-B883-AD7182610F8C}" destId="{0AB5A23C-031F-4280-877E-6BFCC618B04C}" srcOrd="0" destOrd="0" parTransId="{AEE7044D-BE38-41AE-9B35-E0F4B305BBDF}" sibTransId="{031F4739-CFE2-4811-9ADC-68EE8654D9DC}"/>
    <dgm:cxn modelId="{E15D0726-07CF-4EE8-BFC0-5DCE7A1242CD}" srcId="{500B847B-6E74-43A6-B883-AD7182610F8C}" destId="{51EB3F1D-9792-4B94-854C-F23BC82FBBA6}" srcOrd="2" destOrd="0" parTransId="{FFE64E6F-5578-49B5-B4FC-A12B5A191B67}" sibTransId="{F19D4964-0073-4272-988F-E0F0A0203204}"/>
    <dgm:cxn modelId="{C4CA17E1-96AA-4407-818F-CF5D1C1172D0}" srcId="{9E27D35B-A726-4689-BE52-0FD6AFC7C5E8}" destId="{7E930B6A-4E4D-4DD6-8740-D948DED78A92}" srcOrd="1" destOrd="0" parTransId="{CAD910E9-8E62-46DF-B01A-9BC12466B33D}" sibTransId="{C9BA3D40-5BED-4B3D-8DA6-BC524BE3F0C8}"/>
    <dgm:cxn modelId="{C5C17FC0-0830-4309-8412-15F29686F2D0}" srcId="{9E27D35B-A726-4689-BE52-0FD6AFC7C5E8}" destId="{A4CEDEC8-6082-42E9-A35D-78B89FD23986}" srcOrd="2" destOrd="0" parTransId="{F774362B-9A85-4987-B377-3935ABBB7A68}" sibTransId="{70284123-E464-4AAE-AE06-92A593584520}"/>
    <dgm:cxn modelId="{9C91BEDD-35F9-40B0-A74F-A66C2462322D}" type="presOf" srcId="{7E930B6A-4E4D-4DD6-8740-D948DED78A92}" destId="{C7DAF8A1-BB4C-42E4-BFA2-271C2C40150C}" srcOrd="0" destOrd="1" presId="urn:microsoft.com/office/officeart/2005/8/layout/bList2#2"/>
    <dgm:cxn modelId="{1A6AF174-892E-4288-9314-A32DDED80275}" type="presOf" srcId="{9F9E4F72-2192-4A0C-B332-F52919B52E1B}" destId="{62216DA0-9E7C-49C0-B683-FA33E99AE98D}" srcOrd="0" destOrd="0" presId="urn:microsoft.com/office/officeart/2005/8/layout/bList2#2"/>
    <dgm:cxn modelId="{E907BA56-720A-4098-8931-EFB079C97D33}" type="presOf" srcId="{9E27D35B-A726-4689-BE52-0FD6AFC7C5E8}" destId="{B8F0298B-D618-4919-B698-BB648B895167}" srcOrd="1" destOrd="0" presId="urn:microsoft.com/office/officeart/2005/8/layout/bList2#2"/>
    <dgm:cxn modelId="{39577DBA-BDF9-4A6D-B3B6-8ED80D5CFC13}" type="presOf" srcId="{0145EC28-6906-4E44-8379-BC93C8306CF3}" destId="{C7DAF8A1-BB4C-42E4-BFA2-271C2C40150C}" srcOrd="0" destOrd="0" presId="urn:microsoft.com/office/officeart/2005/8/layout/bList2#2"/>
    <dgm:cxn modelId="{DC2391CA-C641-4461-BF63-355D6E3DD357}" type="presOf" srcId="{0423C570-65EF-4A5C-B733-D139B7415F9E}" destId="{E6B6BE9C-7F4B-44D4-BAEB-A17312449068}" srcOrd="0" destOrd="0" presId="urn:microsoft.com/office/officeart/2005/8/layout/bList2#2"/>
    <dgm:cxn modelId="{BFBE8D59-44AC-4CE5-8C22-B3737CE1EC4B}" type="presOf" srcId="{9E27D35B-A726-4689-BE52-0FD6AFC7C5E8}" destId="{98184A52-5EB7-4855-86DD-EBDF3913BA99}" srcOrd="0" destOrd="0" presId="urn:microsoft.com/office/officeart/2005/8/layout/bList2#2"/>
    <dgm:cxn modelId="{1046DFB4-6274-4F39-B680-C069C0FC86F1}" srcId="{0423C570-65EF-4A5C-B733-D139B7415F9E}" destId="{500B847B-6E74-43A6-B883-AD7182610F8C}" srcOrd="1" destOrd="0" parTransId="{346CB047-7E18-4011-882A-5C8A2847A4AA}" sibTransId="{69BE803D-D7B3-4D1D-BBEB-41DA587AA2B7}"/>
    <dgm:cxn modelId="{FDFFA619-76DA-4336-AFC5-9A5CD59B77A8}" srcId="{500B847B-6E74-43A6-B883-AD7182610F8C}" destId="{0BC6CA24-12A1-4647-B726-DB63B548291C}" srcOrd="1" destOrd="0" parTransId="{57697F94-FC6C-46BC-B87E-A7F91BC87287}" sibTransId="{40320442-2E06-4BED-AAC8-35582E5EF013}"/>
    <dgm:cxn modelId="{848EAC7D-E0A3-4536-BA20-9BE3A6088413}" srcId="{9E27D35B-A726-4689-BE52-0FD6AFC7C5E8}" destId="{0145EC28-6906-4E44-8379-BC93C8306CF3}" srcOrd="0" destOrd="0" parTransId="{D63918E5-2C91-4370-AF83-F2612715B303}" sibTransId="{0B1573F1-959D-4ACB-AB7E-07B644D80D54}"/>
    <dgm:cxn modelId="{0B93292A-E76E-4C31-BB68-3A51233C69C0}" srcId="{0423C570-65EF-4A5C-B733-D139B7415F9E}" destId="{9E27D35B-A726-4689-BE52-0FD6AFC7C5E8}" srcOrd="0" destOrd="0" parTransId="{63A98347-DFCE-473D-8080-4AE79CA57C7E}" sibTransId="{9F9E4F72-2192-4A0C-B332-F52919B52E1B}"/>
    <dgm:cxn modelId="{31835F03-1A4B-4B6D-89C0-CE1F57D1310A}" type="presOf" srcId="{0AB5A23C-031F-4280-877E-6BFCC618B04C}" destId="{50C5F558-1CB1-4B41-8843-7AAD41E602C1}" srcOrd="0" destOrd="0" presId="urn:microsoft.com/office/officeart/2005/8/layout/bList2#2"/>
    <dgm:cxn modelId="{D2D263A5-A491-4BAA-903F-EB75F0AE8F65}" type="presParOf" srcId="{E6B6BE9C-7F4B-44D4-BAEB-A17312449068}" destId="{3C4968DC-732E-47D0-82A2-CC3B39E1E9B3}" srcOrd="0" destOrd="0" presId="urn:microsoft.com/office/officeart/2005/8/layout/bList2#2"/>
    <dgm:cxn modelId="{A6A99A47-0B5F-43A4-A8FF-339278242F05}" type="presParOf" srcId="{3C4968DC-732E-47D0-82A2-CC3B39E1E9B3}" destId="{C7DAF8A1-BB4C-42E4-BFA2-271C2C40150C}" srcOrd="0" destOrd="0" presId="urn:microsoft.com/office/officeart/2005/8/layout/bList2#2"/>
    <dgm:cxn modelId="{1CCAF0AA-8C0F-473F-97CD-0C40075F628A}" type="presParOf" srcId="{3C4968DC-732E-47D0-82A2-CC3B39E1E9B3}" destId="{98184A52-5EB7-4855-86DD-EBDF3913BA99}" srcOrd="1" destOrd="0" presId="urn:microsoft.com/office/officeart/2005/8/layout/bList2#2"/>
    <dgm:cxn modelId="{6F027DF6-AD7E-4B27-9828-0EEFF8856429}" type="presParOf" srcId="{3C4968DC-732E-47D0-82A2-CC3B39E1E9B3}" destId="{B8F0298B-D618-4919-B698-BB648B895167}" srcOrd="2" destOrd="0" presId="urn:microsoft.com/office/officeart/2005/8/layout/bList2#2"/>
    <dgm:cxn modelId="{FEFC4174-AD32-4694-8D84-C4AD068CE16F}" type="presParOf" srcId="{3C4968DC-732E-47D0-82A2-CC3B39E1E9B3}" destId="{87757B75-C9CD-4940-8E76-A602A0DAEDCF}" srcOrd="3" destOrd="0" presId="urn:microsoft.com/office/officeart/2005/8/layout/bList2#2"/>
    <dgm:cxn modelId="{964315AF-352E-419B-BAEF-E07BE8351331}" type="presParOf" srcId="{E6B6BE9C-7F4B-44D4-BAEB-A17312449068}" destId="{62216DA0-9E7C-49C0-B683-FA33E99AE98D}" srcOrd="1" destOrd="0" presId="urn:microsoft.com/office/officeart/2005/8/layout/bList2#2"/>
    <dgm:cxn modelId="{D94CFFAD-712E-4139-9700-D8DB3144080B}" type="presParOf" srcId="{E6B6BE9C-7F4B-44D4-BAEB-A17312449068}" destId="{649BE67B-216F-4B41-969E-BBBB9FEB8EB5}" srcOrd="2" destOrd="0" presId="urn:microsoft.com/office/officeart/2005/8/layout/bList2#2"/>
    <dgm:cxn modelId="{42EECD1C-A729-459B-8928-B4D416802CAF}" type="presParOf" srcId="{649BE67B-216F-4B41-969E-BBBB9FEB8EB5}" destId="{50C5F558-1CB1-4B41-8843-7AAD41E602C1}" srcOrd="0" destOrd="0" presId="urn:microsoft.com/office/officeart/2005/8/layout/bList2#2"/>
    <dgm:cxn modelId="{88424E91-604F-4BE0-86F4-004085FF5752}" type="presParOf" srcId="{649BE67B-216F-4B41-969E-BBBB9FEB8EB5}" destId="{A548FDD6-395C-4EAD-9049-D64DC5BA06FD}" srcOrd="1" destOrd="0" presId="urn:microsoft.com/office/officeart/2005/8/layout/bList2#2"/>
    <dgm:cxn modelId="{E4B976B1-6F4E-4081-B0F4-D71786908CA4}" type="presParOf" srcId="{649BE67B-216F-4B41-969E-BBBB9FEB8EB5}" destId="{DF77B455-6664-4720-A8C2-4751C7DB08DC}" srcOrd="2" destOrd="0" presId="urn:microsoft.com/office/officeart/2005/8/layout/bList2#2"/>
    <dgm:cxn modelId="{BCD8F4DB-96C3-46BF-BFBC-E1928345E970}" type="presParOf" srcId="{649BE67B-216F-4B41-969E-BBBB9FEB8EB5}" destId="{10765BFC-752F-486C-AA99-526E6385FE1D}" srcOrd="3" destOrd="0" presId="urn:microsoft.com/office/officeart/2005/8/layout/bList2#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9CF8D616-85F7-4446-BFF3-8A27EB81C96D}" type="doc">
      <dgm:prSet loTypeId="urn:microsoft.com/office/officeart/2005/8/layout/lProcess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9D996A2B-8CBC-4221-BA54-29C806C66579}">
      <dgm:prSet phldrT="[Metin]" custT="1"/>
      <dgm:spPr/>
      <dgm:t>
        <a:bodyPr/>
        <a:lstStyle/>
        <a:p>
          <a:r>
            <a:rPr lang="el-GR" sz="2000" dirty="0" smtClean="0"/>
            <a:t>Α</a:t>
          </a:r>
          <a:r>
            <a:rPr lang="tr-TR" sz="2000" dirty="0" smtClean="0"/>
            <a:t>-</a:t>
          </a:r>
          <a:r>
            <a:rPr lang="tr-TR" sz="2000" dirty="0" err="1" smtClean="0"/>
            <a:t>Calcidiol</a:t>
          </a:r>
          <a:r>
            <a:rPr lang="tr-TR" sz="2000" dirty="0" smtClean="0"/>
            <a:t>   </a:t>
          </a:r>
        </a:p>
        <a:p>
          <a:r>
            <a:rPr lang="tr-TR" sz="2000" dirty="0" smtClean="0"/>
            <a:t>(25 [OH] D)/</a:t>
          </a:r>
          <a:r>
            <a:rPr lang="tr-TR" sz="1200" b="1" dirty="0" err="1" smtClean="0">
              <a:solidFill>
                <a:srgbClr val="FFFF00"/>
              </a:solidFill>
            </a:rPr>
            <a:t>prohormon</a:t>
          </a:r>
          <a:r>
            <a:rPr lang="tr-TR" sz="2000" dirty="0" smtClean="0"/>
            <a:t>  </a:t>
          </a:r>
          <a:endParaRPr lang="tr-TR" sz="2000" dirty="0"/>
        </a:p>
      </dgm:t>
    </dgm:pt>
    <dgm:pt modelId="{F30EC105-0C0C-4F9D-84A1-E11486120279}" type="parTrans" cxnId="{87BB8043-ADB4-4EF5-A3F7-633DEDD3533C}">
      <dgm:prSet/>
      <dgm:spPr/>
      <dgm:t>
        <a:bodyPr/>
        <a:lstStyle/>
        <a:p>
          <a:endParaRPr lang="tr-TR"/>
        </a:p>
      </dgm:t>
    </dgm:pt>
    <dgm:pt modelId="{2BD2583C-4137-4B36-A5EA-6F4728CEAF8A}" type="sibTrans" cxnId="{87BB8043-ADB4-4EF5-A3F7-633DEDD3533C}">
      <dgm:prSet/>
      <dgm:spPr/>
      <dgm:t>
        <a:bodyPr/>
        <a:lstStyle/>
        <a:p>
          <a:endParaRPr lang="tr-TR"/>
        </a:p>
      </dgm:t>
    </dgm:pt>
    <dgm:pt modelId="{9F823269-8BE5-4318-821B-336634721DE2}">
      <dgm:prSet phldrT="[Metin]"/>
      <dgm:spPr/>
      <dgm:t>
        <a:bodyPr/>
        <a:lstStyle/>
        <a:p>
          <a:r>
            <a:rPr lang="tr-TR" dirty="0" smtClean="0"/>
            <a:t>0.25 ve 1 </a:t>
          </a:r>
          <a:r>
            <a:rPr lang="tr-TR" dirty="0" err="1" smtClean="0"/>
            <a:t>mcq</a:t>
          </a:r>
          <a:r>
            <a:rPr lang="tr-TR" dirty="0" smtClean="0"/>
            <a:t> kapsül</a:t>
          </a:r>
          <a:endParaRPr lang="tr-TR" dirty="0"/>
        </a:p>
      </dgm:t>
    </dgm:pt>
    <dgm:pt modelId="{A907563B-3301-43B7-814F-B36B6AD07632}" type="parTrans" cxnId="{46D97A61-782C-4622-9478-3618CDFA6B0E}">
      <dgm:prSet/>
      <dgm:spPr/>
      <dgm:t>
        <a:bodyPr/>
        <a:lstStyle/>
        <a:p>
          <a:endParaRPr lang="tr-TR"/>
        </a:p>
      </dgm:t>
    </dgm:pt>
    <dgm:pt modelId="{51A37871-8F65-4503-80EC-E94A0DA85A99}" type="sibTrans" cxnId="{46D97A61-782C-4622-9478-3618CDFA6B0E}">
      <dgm:prSet/>
      <dgm:spPr/>
      <dgm:t>
        <a:bodyPr/>
        <a:lstStyle/>
        <a:p>
          <a:endParaRPr lang="tr-TR"/>
        </a:p>
      </dgm:t>
    </dgm:pt>
    <dgm:pt modelId="{A559B243-6C4C-4248-AF52-3901A534E3CE}">
      <dgm:prSet phldrT="[Metin]"/>
      <dgm:spPr/>
      <dgm:t>
        <a:bodyPr/>
        <a:lstStyle/>
        <a:p>
          <a:r>
            <a:rPr lang="tr-TR" dirty="0" err="1" smtClean="0"/>
            <a:t>Kc’de</a:t>
          </a:r>
          <a:r>
            <a:rPr lang="tr-TR" dirty="0" smtClean="0"/>
            <a:t> </a:t>
          </a:r>
          <a:r>
            <a:rPr lang="tr-TR" dirty="0" err="1" smtClean="0"/>
            <a:t>OH’lasyon</a:t>
          </a:r>
          <a:r>
            <a:rPr lang="tr-TR" dirty="0" smtClean="0"/>
            <a:t> gerektirmez.</a:t>
          </a:r>
          <a:endParaRPr lang="tr-TR" dirty="0"/>
        </a:p>
      </dgm:t>
    </dgm:pt>
    <dgm:pt modelId="{ED55B67E-65B6-4DF3-8660-D83BE1D26FEF}" type="parTrans" cxnId="{9E40DD38-EE32-41BF-8EDF-C94DCBA52B6A}">
      <dgm:prSet/>
      <dgm:spPr/>
      <dgm:t>
        <a:bodyPr/>
        <a:lstStyle/>
        <a:p>
          <a:endParaRPr lang="tr-TR"/>
        </a:p>
      </dgm:t>
    </dgm:pt>
    <dgm:pt modelId="{A5EFE32E-BAC4-44E6-BBBF-68C13A1D3716}" type="sibTrans" cxnId="{9E40DD38-EE32-41BF-8EDF-C94DCBA52B6A}">
      <dgm:prSet/>
      <dgm:spPr/>
      <dgm:t>
        <a:bodyPr/>
        <a:lstStyle/>
        <a:p>
          <a:endParaRPr lang="tr-TR"/>
        </a:p>
      </dgm:t>
    </dgm:pt>
    <dgm:pt modelId="{000BCB78-EEEE-4610-BFC5-3D66445B2246}">
      <dgm:prSet phldrT="[Metin]"/>
      <dgm:spPr/>
      <dgm:t>
        <a:bodyPr/>
        <a:lstStyle/>
        <a:p>
          <a:r>
            <a:rPr lang="tr-TR" dirty="0" err="1" smtClean="0"/>
            <a:t>Calcitriol</a:t>
          </a:r>
          <a:r>
            <a:rPr lang="tr-TR" dirty="0" smtClean="0"/>
            <a:t> </a:t>
          </a:r>
        </a:p>
        <a:p>
          <a:r>
            <a:rPr lang="tr-TR" dirty="0" smtClean="0"/>
            <a:t>(1,25 [OH] D) </a:t>
          </a:r>
          <a:endParaRPr lang="tr-TR" dirty="0"/>
        </a:p>
      </dgm:t>
    </dgm:pt>
    <dgm:pt modelId="{91DB269A-DDDA-4928-8090-13C70AB690C0}" type="parTrans" cxnId="{17DBCAFD-355C-452F-A957-B4856F64D10E}">
      <dgm:prSet/>
      <dgm:spPr/>
      <dgm:t>
        <a:bodyPr/>
        <a:lstStyle/>
        <a:p>
          <a:endParaRPr lang="tr-TR"/>
        </a:p>
      </dgm:t>
    </dgm:pt>
    <dgm:pt modelId="{AEF748B0-77D7-4895-A9AD-E11C8B659F45}" type="sibTrans" cxnId="{17DBCAFD-355C-452F-A957-B4856F64D10E}">
      <dgm:prSet/>
      <dgm:spPr/>
      <dgm:t>
        <a:bodyPr/>
        <a:lstStyle/>
        <a:p>
          <a:endParaRPr lang="tr-TR"/>
        </a:p>
      </dgm:t>
    </dgm:pt>
    <dgm:pt modelId="{AF511C1B-B99A-4B52-AA5A-13B27518709C}">
      <dgm:prSet phldrT="[Metin]"/>
      <dgm:spPr/>
      <dgm:t>
        <a:bodyPr/>
        <a:lstStyle/>
        <a:p>
          <a:r>
            <a:rPr lang="tr-TR" dirty="0" smtClean="0"/>
            <a:t>0.25, 0.5 </a:t>
          </a:r>
          <a:r>
            <a:rPr lang="tr-TR" dirty="0" err="1" smtClean="0"/>
            <a:t>mcq</a:t>
          </a:r>
          <a:r>
            <a:rPr lang="tr-TR" dirty="0" smtClean="0"/>
            <a:t> kapsül</a:t>
          </a:r>
        </a:p>
        <a:p>
          <a:r>
            <a:rPr lang="tr-TR" dirty="0" smtClean="0"/>
            <a:t>1, 2 </a:t>
          </a:r>
          <a:r>
            <a:rPr lang="tr-TR" dirty="0" err="1" smtClean="0"/>
            <a:t>mcq</a:t>
          </a:r>
          <a:r>
            <a:rPr lang="tr-TR" dirty="0" smtClean="0"/>
            <a:t> IV</a:t>
          </a:r>
          <a:endParaRPr lang="tr-TR" dirty="0"/>
        </a:p>
      </dgm:t>
    </dgm:pt>
    <dgm:pt modelId="{39494CFE-3A01-4B50-9C88-A5D210D8A633}" type="parTrans" cxnId="{344568ED-01EF-4B07-BD49-7FBE30EA3B62}">
      <dgm:prSet/>
      <dgm:spPr/>
      <dgm:t>
        <a:bodyPr/>
        <a:lstStyle/>
        <a:p>
          <a:endParaRPr lang="tr-TR"/>
        </a:p>
      </dgm:t>
    </dgm:pt>
    <dgm:pt modelId="{B8048F3D-0207-4C0E-9949-35A63081102D}" type="sibTrans" cxnId="{344568ED-01EF-4B07-BD49-7FBE30EA3B62}">
      <dgm:prSet/>
      <dgm:spPr/>
      <dgm:t>
        <a:bodyPr/>
        <a:lstStyle/>
        <a:p>
          <a:endParaRPr lang="tr-TR"/>
        </a:p>
      </dgm:t>
    </dgm:pt>
    <dgm:pt modelId="{CA35EC4F-C873-4847-AC3A-173BA0EB35A7}">
      <dgm:prSet phldrT="[Metin]"/>
      <dgm:spPr/>
      <dgm:t>
        <a:bodyPr/>
        <a:lstStyle/>
        <a:p>
          <a:r>
            <a:rPr lang="tr-TR" dirty="0" smtClean="0"/>
            <a:t>Yarı ömrü 6 saat</a:t>
          </a:r>
        </a:p>
        <a:p>
          <a:r>
            <a:rPr lang="tr-TR" dirty="0" smtClean="0"/>
            <a:t>Hızlı etkinlik</a:t>
          </a:r>
          <a:endParaRPr lang="tr-TR" dirty="0"/>
        </a:p>
      </dgm:t>
    </dgm:pt>
    <dgm:pt modelId="{6E39C8FF-D22C-4333-B91F-1A747EE47884}" type="parTrans" cxnId="{F1D75576-7B50-448F-A8B6-7E70C2ECB847}">
      <dgm:prSet/>
      <dgm:spPr/>
      <dgm:t>
        <a:bodyPr/>
        <a:lstStyle/>
        <a:p>
          <a:endParaRPr lang="tr-TR"/>
        </a:p>
      </dgm:t>
    </dgm:pt>
    <dgm:pt modelId="{F15D9BAD-6772-426D-ACD3-2B321B248287}" type="sibTrans" cxnId="{F1D75576-7B50-448F-A8B6-7E70C2ECB847}">
      <dgm:prSet/>
      <dgm:spPr/>
      <dgm:t>
        <a:bodyPr/>
        <a:lstStyle/>
        <a:p>
          <a:endParaRPr lang="tr-TR"/>
        </a:p>
      </dgm:t>
    </dgm:pt>
    <dgm:pt modelId="{66785676-FBAB-4706-9201-17C83717F0C4}">
      <dgm:prSet phldrT="[Metin]"/>
      <dgm:spPr/>
      <dgm:t>
        <a:bodyPr/>
        <a:lstStyle/>
        <a:p>
          <a:r>
            <a:rPr lang="tr-TR" dirty="0" err="1" smtClean="0"/>
            <a:t>Dihidrotachysterol</a:t>
          </a:r>
          <a:r>
            <a:rPr lang="tr-TR" dirty="0" smtClean="0"/>
            <a:t> </a:t>
          </a:r>
          <a:endParaRPr lang="tr-TR" dirty="0"/>
        </a:p>
      </dgm:t>
    </dgm:pt>
    <dgm:pt modelId="{FE9132C9-CC2F-4BD3-90A2-FEF3625E0017}" type="parTrans" cxnId="{96759633-0D1E-49BD-A6F1-C1A4432F4FB5}">
      <dgm:prSet/>
      <dgm:spPr/>
      <dgm:t>
        <a:bodyPr/>
        <a:lstStyle/>
        <a:p>
          <a:endParaRPr lang="tr-TR"/>
        </a:p>
      </dgm:t>
    </dgm:pt>
    <dgm:pt modelId="{E4858C97-45FC-4720-903F-97CD62A6F33A}" type="sibTrans" cxnId="{96759633-0D1E-49BD-A6F1-C1A4432F4FB5}">
      <dgm:prSet/>
      <dgm:spPr/>
      <dgm:t>
        <a:bodyPr/>
        <a:lstStyle/>
        <a:p>
          <a:endParaRPr lang="tr-TR"/>
        </a:p>
      </dgm:t>
    </dgm:pt>
    <dgm:pt modelId="{BDCA0644-46DD-44E4-896A-E33FFCE291FE}">
      <dgm:prSet phldrT="[Metin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 smtClean="0"/>
            <a:t>0.125, 0.2 ve 0.5 </a:t>
          </a:r>
          <a:r>
            <a:rPr lang="tr-TR" dirty="0" err="1" smtClean="0"/>
            <a:t>mg'lık</a:t>
          </a:r>
          <a:r>
            <a:rPr lang="tr-TR" dirty="0" smtClean="0"/>
            <a:t> tabletler </a:t>
          </a:r>
        </a:p>
      </dgm:t>
    </dgm:pt>
    <dgm:pt modelId="{851D6383-108D-4A9E-BE00-01F667C44229}" type="parTrans" cxnId="{3E8090E7-AB05-42ED-9572-134C360EDCF5}">
      <dgm:prSet/>
      <dgm:spPr/>
      <dgm:t>
        <a:bodyPr/>
        <a:lstStyle/>
        <a:p>
          <a:endParaRPr lang="tr-TR"/>
        </a:p>
      </dgm:t>
    </dgm:pt>
    <dgm:pt modelId="{0737B7EF-C951-4566-9483-13E61135A0A8}" type="sibTrans" cxnId="{3E8090E7-AB05-42ED-9572-134C360EDCF5}">
      <dgm:prSet/>
      <dgm:spPr/>
      <dgm:t>
        <a:bodyPr/>
        <a:lstStyle/>
        <a:p>
          <a:endParaRPr lang="tr-TR"/>
        </a:p>
      </dgm:t>
    </dgm:pt>
    <dgm:pt modelId="{E53B8740-D04D-4EF2-B313-82EA959EC597}">
      <dgm:prSet/>
      <dgm:spPr/>
      <dgm:t>
        <a:bodyPr/>
        <a:lstStyle/>
        <a:p>
          <a:r>
            <a:rPr lang="tr-TR" dirty="0" smtClean="0"/>
            <a:t>Yağ emilimi bozuksa tercih edilmeli</a:t>
          </a:r>
          <a:endParaRPr lang="tr-TR" dirty="0"/>
        </a:p>
      </dgm:t>
    </dgm:pt>
    <dgm:pt modelId="{38CCCD00-0B30-4435-A3DA-4733B6E1F4D3}" type="parTrans" cxnId="{F7D4AEC8-5E3C-44D4-B118-FA3241C68269}">
      <dgm:prSet/>
      <dgm:spPr/>
      <dgm:t>
        <a:bodyPr/>
        <a:lstStyle/>
        <a:p>
          <a:endParaRPr lang="tr-TR"/>
        </a:p>
      </dgm:t>
    </dgm:pt>
    <dgm:pt modelId="{7AD70157-112F-42C8-929D-BB2D203FA586}" type="sibTrans" cxnId="{F7D4AEC8-5E3C-44D4-B118-FA3241C68269}">
      <dgm:prSet/>
      <dgm:spPr/>
      <dgm:t>
        <a:bodyPr/>
        <a:lstStyle/>
        <a:p>
          <a:endParaRPr lang="tr-TR"/>
        </a:p>
      </dgm:t>
    </dgm:pt>
    <dgm:pt modelId="{D8B5332A-2B3D-460B-A397-7C19E2DECDBB}">
      <dgm:prSet/>
      <dgm:spPr/>
      <dgm:t>
        <a:bodyPr/>
        <a:lstStyle/>
        <a:p>
          <a:r>
            <a:rPr lang="tr-TR" dirty="0" smtClean="0"/>
            <a:t>50-200 </a:t>
          </a:r>
          <a:r>
            <a:rPr lang="tr-TR" dirty="0" err="1" smtClean="0"/>
            <a:t>mcq</a:t>
          </a:r>
          <a:r>
            <a:rPr lang="tr-TR" dirty="0" smtClean="0"/>
            <a:t>/gün</a:t>
          </a:r>
          <a:endParaRPr lang="tr-TR" dirty="0"/>
        </a:p>
      </dgm:t>
    </dgm:pt>
    <dgm:pt modelId="{87093100-20A6-4542-AD1D-DBCC50EF3E03}" type="parTrans" cxnId="{5C48846D-8910-4B93-93E4-1A1D23478304}">
      <dgm:prSet/>
      <dgm:spPr/>
      <dgm:t>
        <a:bodyPr/>
        <a:lstStyle/>
        <a:p>
          <a:endParaRPr lang="tr-TR"/>
        </a:p>
      </dgm:t>
    </dgm:pt>
    <dgm:pt modelId="{B3923E89-B496-48E5-A92E-51974CF80679}" type="sibTrans" cxnId="{5C48846D-8910-4B93-93E4-1A1D23478304}">
      <dgm:prSet/>
      <dgm:spPr/>
      <dgm:t>
        <a:bodyPr/>
        <a:lstStyle/>
        <a:p>
          <a:endParaRPr lang="tr-TR"/>
        </a:p>
      </dgm:t>
    </dgm:pt>
    <dgm:pt modelId="{53503685-8D27-4546-8A7B-8D4539F8D76E}">
      <dgm:prSet/>
      <dgm:spPr/>
      <dgm:t>
        <a:bodyPr/>
        <a:lstStyle/>
        <a:p>
          <a:r>
            <a:rPr lang="tr-TR" dirty="0" err="1" smtClean="0"/>
            <a:t>Hiperkalsemiye</a:t>
          </a:r>
          <a:r>
            <a:rPr lang="tr-TR" dirty="0" smtClean="0"/>
            <a:t> dikkat</a:t>
          </a:r>
          <a:endParaRPr lang="tr-TR" dirty="0"/>
        </a:p>
      </dgm:t>
    </dgm:pt>
    <dgm:pt modelId="{925D69BE-E1AB-40A3-A90A-491251CE0180}" type="parTrans" cxnId="{E88EC4F0-3D74-4578-950B-88A97B426B2E}">
      <dgm:prSet/>
      <dgm:spPr/>
      <dgm:t>
        <a:bodyPr/>
        <a:lstStyle/>
        <a:p>
          <a:endParaRPr lang="tr-TR"/>
        </a:p>
      </dgm:t>
    </dgm:pt>
    <dgm:pt modelId="{0E8B0DE7-965C-42E2-8E69-ED29BEF136F2}" type="sibTrans" cxnId="{E88EC4F0-3D74-4578-950B-88A97B426B2E}">
      <dgm:prSet/>
      <dgm:spPr/>
      <dgm:t>
        <a:bodyPr/>
        <a:lstStyle/>
        <a:p>
          <a:endParaRPr lang="tr-TR"/>
        </a:p>
      </dgm:t>
    </dgm:pt>
    <dgm:pt modelId="{C409DE04-FFD2-4439-A30C-EA020958786A}">
      <dgm:prSet/>
      <dgm:spPr/>
      <dgm:t>
        <a:bodyPr/>
        <a:lstStyle/>
        <a:p>
          <a:r>
            <a:rPr lang="tr-TR" dirty="0" smtClean="0"/>
            <a:t>Aktif hale gelmesi için </a:t>
          </a:r>
          <a:r>
            <a:rPr lang="tr-TR" dirty="0" err="1" smtClean="0"/>
            <a:t>hepatik</a:t>
          </a:r>
          <a:r>
            <a:rPr lang="tr-TR" dirty="0" smtClean="0"/>
            <a:t> 25-</a:t>
          </a:r>
          <a:r>
            <a:rPr lang="tr-TR" dirty="0" err="1" smtClean="0"/>
            <a:t>OH’lasyon</a:t>
          </a:r>
          <a:r>
            <a:rPr lang="tr-TR" dirty="0" smtClean="0"/>
            <a:t> gerektirir.</a:t>
          </a:r>
          <a:endParaRPr lang="tr-TR" dirty="0"/>
        </a:p>
      </dgm:t>
    </dgm:pt>
    <dgm:pt modelId="{193E3051-DB1C-4E5E-9C28-83BE7F8BCEBE}" type="parTrans" cxnId="{497ED437-A88E-4341-A57A-D71B30B98641}">
      <dgm:prSet/>
      <dgm:spPr/>
      <dgm:t>
        <a:bodyPr/>
        <a:lstStyle/>
        <a:p>
          <a:endParaRPr lang="tr-TR"/>
        </a:p>
      </dgm:t>
    </dgm:pt>
    <dgm:pt modelId="{04889878-4750-413F-80E4-1986DADDFC2D}" type="sibTrans" cxnId="{497ED437-A88E-4341-A57A-D71B30B98641}">
      <dgm:prSet/>
      <dgm:spPr/>
      <dgm:t>
        <a:bodyPr/>
        <a:lstStyle/>
        <a:p>
          <a:endParaRPr lang="tr-TR"/>
        </a:p>
      </dgm:t>
    </dgm:pt>
    <dgm:pt modelId="{FBADC187-4CAC-480B-AD21-B3766BBB6B30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dirty="0" smtClean="0"/>
            <a:t>1 </a:t>
          </a:r>
          <a:r>
            <a:rPr lang="el-GR" dirty="0" smtClean="0"/>
            <a:t>α</a:t>
          </a:r>
          <a:r>
            <a:rPr lang="tr-TR" dirty="0" smtClean="0"/>
            <a:t> (OH) vitamin D eşdeğeri</a:t>
          </a:r>
          <a:endParaRPr lang="tr-TR" dirty="0"/>
        </a:p>
      </dgm:t>
    </dgm:pt>
    <dgm:pt modelId="{9C26F9F9-AB57-472D-9921-8070B62DFE51}" type="parTrans" cxnId="{7CA23824-ACB4-4561-9DC7-F52F81668819}">
      <dgm:prSet/>
      <dgm:spPr/>
      <dgm:t>
        <a:bodyPr/>
        <a:lstStyle/>
        <a:p>
          <a:endParaRPr lang="tr-TR"/>
        </a:p>
      </dgm:t>
    </dgm:pt>
    <dgm:pt modelId="{CF777404-999D-48D1-ABCB-2B4E8A17698C}" type="sibTrans" cxnId="{7CA23824-ACB4-4561-9DC7-F52F81668819}">
      <dgm:prSet/>
      <dgm:spPr/>
      <dgm:t>
        <a:bodyPr/>
        <a:lstStyle/>
        <a:p>
          <a:endParaRPr lang="tr-TR"/>
        </a:p>
      </dgm:t>
    </dgm:pt>
    <dgm:pt modelId="{A06D20AB-1D28-4BBA-A93F-192EF66DE692}" type="pres">
      <dgm:prSet presAssocID="{9CF8D616-85F7-4446-BFF3-8A27EB81C96D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2E1509E-9506-4F1E-B5C4-41AF11BEC378}" type="pres">
      <dgm:prSet presAssocID="{9D996A2B-8CBC-4221-BA54-29C806C66579}" presName="compNode" presStyleCnt="0"/>
      <dgm:spPr/>
    </dgm:pt>
    <dgm:pt modelId="{21F8F554-1195-4E64-BC79-61AABAFC3EE8}" type="pres">
      <dgm:prSet presAssocID="{9D996A2B-8CBC-4221-BA54-29C806C66579}" presName="aNode" presStyleLbl="bgShp" presStyleIdx="0" presStyleCnt="3"/>
      <dgm:spPr/>
      <dgm:t>
        <a:bodyPr/>
        <a:lstStyle/>
        <a:p>
          <a:endParaRPr lang="tr-TR"/>
        </a:p>
      </dgm:t>
    </dgm:pt>
    <dgm:pt modelId="{10E0EFBD-8878-4248-8A13-34EE4B3A74E0}" type="pres">
      <dgm:prSet presAssocID="{9D996A2B-8CBC-4221-BA54-29C806C66579}" presName="textNode" presStyleLbl="bgShp" presStyleIdx="0" presStyleCnt="3"/>
      <dgm:spPr/>
      <dgm:t>
        <a:bodyPr/>
        <a:lstStyle/>
        <a:p>
          <a:endParaRPr lang="tr-TR"/>
        </a:p>
      </dgm:t>
    </dgm:pt>
    <dgm:pt modelId="{5F506440-9318-40F7-B619-E98875A71D4A}" type="pres">
      <dgm:prSet presAssocID="{9D996A2B-8CBC-4221-BA54-29C806C66579}" presName="compChildNode" presStyleCnt="0"/>
      <dgm:spPr/>
    </dgm:pt>
    <dgm:pt modelId="{FE7AF1AC-FF42-4E2D-83AA-AB05C86D1786}" type="pres">
      <dgm:prSet presAssocID="{9D996A2B-8CBC-4221-BA54-29C806C66579}" presName="theInnerList" presStyleCnt="0"/>
      <dgm:spPr/>
    </dgm:pt>
    <dgm:pt modelId="{31F43C69-9B20-461C-91E8-1DCB501152A6}" type="pres">
      <dgm:prSet presAssocID="{9F823269-8BE5-4318-821B-336634721DE2}" presName="child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EBD955A-2855-49E6-8757-6625A00D5CED}" type="pres">
      <dgm:prSet presAssocID="{9F823269-8BE5-4318-821B-336634721DE2}" presName="aSpace2" presStyleCnt="0"/>
      <dgm:spPr/>
    </dgm:pt>
    <dgm:pt modelId="{F9C3C36F-7941-4005-A60A-309148CFCC2C}" type="pres">
      <dgm:prSet presAssocID="{A559B243-6C4C-4248-AF52-3901A534E3CE}" presName="child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666CF62-9858-4172-A606-D6376D60D869}" type="pres">
      <dgm:prSet presAssocID="{A559B243-6C4C-4248-AF52-3901A534E3CE}" presName="aSpace2" presStyleCnt="0"/>
      <dgm:spPr/>
    </dgm:pt>
    <dgm:pt modelId="{BF669E58-B70B-4928-AB37-EAF50F6BAA4A}" type="pres">
      <dgm:prSet presAssocID="{E53B8740-D04D-4EF2-B313-82EA959EC597}" presName="child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1EF1EF2-6834-46C1-AA9E-36BB25B4923D}" type="pres">
      <dgm:prSet presAssocID="{E53B8740-D04D-4EF2-B313-82EA959EC597}" presName="aSpace2" presStyleCnt="0"/>
      <dgm:spPr/>
    </dgm:pt>
    <dgm:pt modelId="{1A9B2188-7691-4FDA-A1CB-C220434C1353}" type="pres">
      <dgm:prSet presAssocID="{D8B5332A-2B3D-460B-A397-7C19E2DECDBB}" presName="child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5F9B8BE-691F-4AB2-A46D-FA3A6A8BF96D}" type="pres">
      <dgm:prSet presAssocID="{9D996A2B-8CBC-4221-BA54-29C806C66579}" presName="aSpace" presStyleCnt="0"/>
      <dgm:spPr/>
    </dgm:pt>
    <dgm:pt modelId="{6D7E7975-C30F-4898-8908-3734147209AE}" type="pres">
      <dgm:prSet presAssocID="{000BCB78-EEEE-4610-BFC5-3D66445B2246}" presName="compNode" presStyleCnt="0"/>
      <dgm:spPr/>
    </dgm:pt>
    <dgm:pt modelId="{C764D30C-F72B-4FD2-8114-8468E4B1293F}" type="pres">
      <dgm:prSet presAssocID="{000BCB78-EEEE-4610-BFC5-3D66445B2246}" presName="aNode" presStyleLbl="bgShp" presStyleIdx="1" presStyleCnt="3"/>
      <dgm:spPr/>
      <dgm:t>
        <a:bodyPr/>
        <a:lstStyle/>
        <a:p>
          <a:endParaRPr lang="tr-TR"/>
        </a:p>
      </dgm:t>
    </dgm:pt>
    <dgm:pt modelId="{868FC7D6-EE67-43CF-AF93-178F222FD9EB}" type="pres">
      <dgm:prSet presAssocID="{000BCB78-EEEE-4610-BFC5-3D66445B2246}" presName="textNode" presStyleLbl="bgShp" presStyleIdx="1" presStyleCnt="3"/>
      <dgm:spPr/>
      <dgm:t>
        <a:bodyPr/>
        <a:lstStyle/>
        <a:p>
          <a:endParaRPr lang="tr-TR"/>
        </a:p>
      </dgm:t>
    </dgm:pt>
    <dgm:pt modelId="{A06C682D-72FC-418D-B3E9-0D06235A13F8}" type="pres">
      <dgm:prSet presAssocID="{000BCB78-EEEE-4610-BFC5-3D66445B2246}" presName="compChildNode" presStyleCnt="0"/>
      <dgm:spPr/>
    </dgm:pt>
    <dgm:pt modelId="{0336AA2B-BDD9-49EB-93F9-35C559E1C6C6}" type="pres">
      <dgm:prSet presAssocID="{000BCB78-EEEE-4610-BFC5-3D66445B2246}" presName="theInnerList" presStyleCnt="0"/>
      <dgm:spPr/>
    </dgm:pt>
    <dgm:pt modelId="{F1414EE4-A17C-48C1-992E-442273E999D5}" type="pres">
      <dgm:prSet presAssocID="{AF511C1B-B99A-4B52-AA5A-13B27518709C}" presName="child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5C2B40B-957B-4341-B1F2-9ECF748040F6}" type="pres">
      <dgm:prSet presAssocID="{AF511C1B-B99A-4B52-AA5A-13B27518709C}" presName="aSpace2" presStyleCnt="0"/>
      <dgm:spPr/>
    </dgm:pt>
    <dgm:pt modelId="{F1DF957F-1D7F-4DE5-A179-CD4B4F6588F6}" type="pres">
      <dgm:prSet presAssocID="{CA35EC4F-C873-4847-AC3A-173BA0EB35A7}" presName="child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0871D18-C99D-4581-A5B7-D86B1E5B0982}" type="pres">
      <dgm:prSet presAssocID="{CA35EC4F-C873-4847-AC3A-173BA0EB35A7}" presName="aSpace2" presStyleCnt="0"/>
      <dgm:spPr/>
    </dgm:pt>
    <dgm:pt modelId="{783E5EDF-A799-4292-AA3D-EF5584816428}" type="pres">
      <dgm:prSet presAssocID="{53503685-8D27-4546-8A7B-8D4539F8D76E}" presName="child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458D5EC-CEEA-4948-A527-9A163EB0319B}" type="pres">
      <dgm:prSet presAssocID="{000BCB78-EEEE-4610-BFC5-3D66445B2246}" presName="aSpace" presStyleCnt="0"/>
      <dgm:spPr/>
    </dgm:pt>
    <dgm:pt modelId="{2E640173-774E-4F56-AA33-305604B0A147}" type="pres">
      <dgm:prSet presAssocID="{66785676-FBAB-4706-9201-17C83717F0C4}" presName="compNode" presStyleCnt="0"/>
      <dgm:spPr/>
    </dgm:pt>
    <dgm:pt modelId="{9F906396-9E26-4C88-8902-9FEFBC9EF57C}" type="pres">
      <dgm:prSet presAssocID="{66785676-FBAB-4706-9201-17C83717F0C4}" presName="aNode" presStyleLbl="bgShp" presStyleIdx="2" presStyleCnt="3"/>
      <dgm:spPr/>
      <dgm:t>
        <a:bodyPr/>
        <a:lstStyle/>
        <a:p>
          <a:endParaRPr lang="tr-TR"/>
        </a:p>
      </dgm:t>
    </dgm:pt>
    <dgm:pt modelId="{BC3AE7DE-BBC6-45B3-A48D-97591191C955}" type="pres">
      <dgm:prSet presAssocID="{66785676-FBAB-4706-9201-17C83717F0C4}" presName="textNode" presStyleLbl="bgShp" presStyleIdx="2" presStyleCnt="3"/>
      <dgm:spPr/>
      <dgm:t>
        <a:bodyPr/>
        <a:lstStyle/>
        <a:p>
          <a:endParaRPr lang="tr-TR"/>
        </a:p>
      </dgm:t>
    </dgm:pt>
    <dgm:pt modelId="{14F850AF-01F1-483B-B535-3D04EF37BF36}" type="pres">
      <dgm:prSet presAssocID="{66785676-FBAB-4706-9201-17C83717F0C4}" presName="compChildNode" presStyleCnt="0"/>
      <dgm:spPr/>
    </dgm:pt>
    <dgm:pt modelId="{F02FC966-9DEC-47C3-B6D3-103C1AA982E0}" type="pres">
      <dgm:prSet presAssocID="{66785676-FBAB-4706-9201-17C83717F0C4}" presName="theInnerList" presStyleCnt="0"/>
      <dgm:spPr/>
    </dgm:pt>
    <dgm:pt modelId="{00263E30-9D78-47DE-81B3-146DD8721F7F}" type="pres">
      <dgm:prSet presAssocID="{BDCA0644-46DD-44E4-896A-E33FFCE291FE}" presName="child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FC65673-270F-4D6D-BF6E-7B0AC25BFE76}" type="pres">
      <dgm:prSet presAssocID="{BDCA0644-46DD-44E4-896A-E33FFCE291FE}" presName="aSpace2" presStyleCnt="0"/>
      <dgm:spPr/>
    </dgm:pt>
    <dgm:pt modelId="{DB2AD8E2-1D5E-4006-8339-78E8A6019459}" type="pres">
      <dgm:prSet presAssocID="{FBADC187-4CAC-480B-AD21-B3766BBB6B30}" presName="child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9772270-73FA-4259-9E58-99EF5DA942ED}" type="pres">
      <dgm:prSet presAssocID="{FBADC187-4CAC-480B-AD21-B3766BBB6B30}" presName="aSpace2" presStyleCnt="0"/>
      <dgm:spPr/>
    </dgm:pt>
    <dgm:pt modelId="{D6E112FA-0C74-4410-98FA-A50680ED0449}" type="pres">
      <dgm:prSet presAssocID="{C409DE04-FFD2-4439-A30C-EA020958786A}" presName="child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594AABA-589D-43FC-B9CB-CFFC6364CF40}" type="presOf" srcId="{9D996A2B-8CBC-4221-BA54-29C806C66579}" destId="{10E0EFBD-8878-4248-8A13-34EE4B3A74E0}" srcOrd="1" destOrd="0" presId="urn:microsoft.com/office/officeart/2005/8/layout/lProcess2"/>
    <dgm:cxn modelId="{FAAAD5EE-FCC4-4C65-B062-7E8F43F4AB03}" type="presOf" srcId="{53503685-8D27-4546-8A7B-8D4539F8D76E}" destId="{783E5EDF-A799-4292-AA3D-EF5584816428}" srcOrd="0" destOrd="0" presId="urn:microsoft.com/office/officeart/2005/8/layout/lProcess2"/>
    <dgm:cxn modelId="{D406EE3C-593E-45D9-8372-98B1BA18282D}" type="presOf" srcId="{000BCB78-EEEE-4610-BFC5-3D66445B2246}" destId="{C764D30C-F72B-4FD2-8114-8468E4B1293F}" srcOrd="0" destOrd="0" presId="urn:microsoft.com/office/officeart/2005/8/layout/lProcess2"/>
    <dgm:cxn modelId="{17DBCAFD-355C-452F-A957-B4856F64D10E}" srcId="{9CF8D616-85F7-4446-BFF3-8A27EB81C96D}" destId="{000BCB78-EEEE-4610-BFC5-3D66445B2246}" srcOrd="1" destOrd="0" parTransId="{91DB269A-DDDA-4928-8090-13C70AB690C0}" sibTransId="{AEF748B0-77D7-4895-A9AD-E11C8B659F45}"/>
    <dgm:cxn modelId="{F7D4AEC8-5E3C-44D4-B118-FA3241C68269}" srcId="{9D996A2B-8CBC-4221-BA54-29C806C66579}" destId="{E53B8740-D04D-4EF2-B313-82EA959EC597}" srcOrd="2" destOrd="0" parTransId="{38CCCD00-0B30-4435-A3DA-4733B6E1F4D3}" sibTransId="{7AD70157-112F-42C8-929D-BB2D203FA586}"/>
    <dgm:cxn modelId="{267199A2-ED04-490C-A423-FC9E8927D2AC}" type="presOf" srcId="{CA35EC4F-C873-4847-AC3A-173BA0EB35A7}" destId="{F1DF957F-1D7F-4DE5-A179-CD4B4F6588F6}" srcOrd="0" destOrd="0" presId="urn:microsoft.com/office/officeart/2005/8/layout/lProcess2"/>
    <dgm:cxn modelId="{3E8090E7-AB05-42ED-9572-134C360EDCF5}" srcId="{66785676-FBAB-4706-9201-17C83717F0C4}" destId="{BDCA0644-46DD-44E4-896A-E33FFCE291FE}" srcOrd="0" destOrd="0" parTransId="{851D6383-108D-4A9E-BE00-01F667C44229}" sibTransId="{0737B7EF-C951-4566-9483-13E61135A0A8}"/>
    <dgm:cxn modelId="{5C48846D-8910-4B93-93E4-1A1D23478304}" srcId="{9D996A2B-8CBC-4221-BA54-29C806C66579}" destId="{D8B5332A-2B3D-460B-A397-7C19E2DECDBB}" srcOrd="3" destOrd="0" parTransId="{87093100-20A6-4542-AD1D-DBCC50EF3E03}" sibTransId="{B3923E89-B496-48E5-A92E-51974CF80679}"/>
    <dgm:cxn modelId="{497ED437-A88E-4341-A57A-D71B30B98641}" srcId="{66785676-FBAB-4706-9201-17C83717F0C4}" destId="{C409DE04-FFD2-4439-A30C-EA020958786A}" srcOrd="2" destOrd="0" parTransId="{193E3051-DB1C-4E5E-9C28-83BE7F8BCEBE}" sibTransId="{04889878-4750-413F-80E4-1986DADDFC2D}"/>
    <dgm:cxn modelId="{F1D75576-7B50-448F-A8B6-7E70C2ECB847}" srcId="{000BCB78-EEEE-4610-BFC5-3D66445B2246}" destId="{CA35EC4F-C873-4847-AC3A-173BA0EB35A7}" srcOrd="1" destOrd="0" parTransId="{6E39C8FF-D22C-4333-B91F-1A747EE47884}" sibTransId="{F15D9BAD-6772-426D-ACD3-2B321B248287}"/>
    <dgm:cxn modelId="{87BB8043-ADB4-4EF5-A3F7-633DEDD3533C}" srcId="{9CF8D616-85F7-4446-BFF3-8A27EB81C96D}" destId="{9D996A2B-8CBC-4221-BA54-29C806C66579}" srcOrd="0" destOrd="0" parTransId="{F30EC105-0C0C-4F9D-84A1-E11486120279}" sibTransId="{2BD2583C-4137-4B36-A5EA-6F4728CEAF8A}"/>
    <dgm:cxn modelId="{849AC0EA-EF97-4F31-83A2-962AE5240EE9}" type="presOf" srcId="{E53B8740-D04D-4EF2-B313-82EA959EC597}" destId="{BF669E58-B70B-4928-AB37-EAF50F6BAA4A}" srcOrd="0" destOrd="0" presId="urn:microsoft.com/office/officeart/2005/8/layout/lProcess2"/>
    <dgm:cxn modelId="{7CA23824-ACB4-4561-9DC7-F52F81668819}" srcId="{66785676-FBAB-4706-9201-17C83717F0C4}" destId="{FBADC187-4CAC-480B-AD21-B3766BBB6B30}" srcOrd="1" destOrd="0" parTransId="{9C26F9F9-AB57-472D-9921-8070B62DFE51}" sibTransId="{CF777404-999D-48D1-ABCB-2B4E8A17698C}"/>
    <dgm:cxn modelId="{15D8A264-25DB-4F19-ABE7-507E13605890}" type="presOf" srcId="{9F823269-8BE5-4318-821B-336634721DE2}" destId="{31F43C69-9B20-461C-91E8-1DCB501152A6}" srcOrd="0" destOrd="0" presId="urn:microsoft.com/office/officeart/2005/8/layout/lProcess2"/>
    <dgm:cxn modelId="{9E40DD38-EE32-41BF-8EDF-C94DCBA52B6A}" srcId="{9D996A2B-8CBC-4221-BA54-29C806C66579}" destId="{A559B243-6C4C-4248-AF52-3901A534E3CE}" srcOrd="1" destOrd="0" parTransId="{ED55B67E-65B6-4DF3-8660-D83BE1D26FEF}" sibTransId="{A5EFE32E-BAC4-44E6-BBBF-68C13A1D3716}"/>
    <dgm:cxn modelId="{31094E39-A6CF-46CC-AB3D-2784F9B9203E}" type="presOf" srcId="{BDCA0644-46DD-44E4-896A-E33FFCE291FE}" destId="{00263E30-9D78-47DE-81B3-146DD8721F7F}" srcOrd="0" destOrd="0" presId="urn:microsoft.com/office/officeart/2005/8/layout/lProcess2"/>
    <dgm:cxn modelId="{EE03BB9E-908A-4461-9694-1D8A1F23D649}" type="presOf" srcId="{C409DE04-FFD2-4439-A30C-EA020958786A}" destId="{D6E112FA-0C74-4410-98FA-A50680ED0449}" srcOrd="0" destOrd="0" presId="urn:microsoft.com/office/officeart/2005/8/layout/lProcess2"/>
    <dgm:cxn modelId="{DA767103-2EDF-4809-B16A-32246042DDE6}" type="presOf" srcId="{000BCB78-EEEE-4610-BFC5-3D66445B2246}" destId="{868FC7D6-EE67-43CF-AF93-178F222FD9EB}" srcOrd="1" destOrd="0" presId="urn:microsoft.com/office/officeart/2005/8/layout/lProcess2"/>
    <dgm:cxn modelId="{6C326254-CFDE-4090-B2B6-04FC66DD2AD2}" type="presOf" srcId="{66785676-FBAB-4706-9201-17C83717F0C4}" destId="{BC3AE7DE-BBC6-45B3-A48D-97591191C955}" srcOrd="1" destOrd="0" presId="urn:microsoft.com/office/officeart/2005/8/layout/lProcess2"/>
    <dgm:cxn modelId="{4F8733FD-7B87-4701-81A1-D263C9AB38A2}" type="presOf" srcId="{FBADC187-4CAC-480B-AD21-B3766BBB6B30}" destId="{DB2AD8E2-1D5E-4006-8339-78E8A6019459}" srcOrd="0" destOrd="0" presId="urn:microsoft.com/office/officeart/2005/8/layout/lProcess2"/>
    <dgm:cxn modelId="{46D97A61-782C-4622-9478-3618CDFA6B0E}" srcId="{9D996A2B-8CBC-4221-BA54-29C806C66579}" destId="{9F823269-8BE5-4318-821B-336634721DE2}" srcOrd="0" destOrd="0" parTransId="{A907563B-3301-43B7-814F-B36B6AD07632}" sibTransId="{51A37871-8F65-4503-80EC-E94A0DA85A99}"/>
    <dgm:cxn modelId="{FDF1792E-97EC-4968-8303-8CE23DD3B5BD}" type="presOf" srcId="{9CF8D616-85F7-4446-BFF3-8A27EB81C96D}" destId="{A06D20AB-1D28-4BBA-A93F-192EF66DE692}" srcOrd="0" destOrd="0" presId="urn:microsoft.com/office/officeart/2005/8/layout/lProcess2"/>
    <dgm:cxn modelId="{10B3BB16-17C0-4D22-B220-1855B24E97BC}" type="presOf" srcId="{AF511C1B-B99A-4B52-AA5A-13B27518709C}" destId="{F1414EE4-A17C-48C1-992E-442273E999D5}" srcOrd="0" destOrd="0" presId="urn:microsoft.com/office/officeart/2005/8/layout/lProcess2"/>
    <dgm:cxn modelId="{5FB35CDC-95F8-41EB-8518-3FE96FD4075F}" type="presOf" srcId="{A559B243-6C4C-4248-AF52-3901A534E3CE}" destId="{F9C3C36F-7941-4005-A60A-309148CFCC2C}" srcOrd="0" destOrd="0" presId="urn:microsoft.com/office/officeart/2005/8/layout/lProcess2"/>
    <dgm:cxn modelId="{E88EC4F0-3D74-4578-950B-88A97B426B2E}" srcId="{000BCB78-EEEE-4610-BFC5-3D66445B2246}" destId="{53503685-8D27-4546-8A7B-8D4539F8D76E}" srcOrd="2" destOrd="0" parTransId="{925D69BE-E1AB-40A3-A90A-491251CE0180}" sibTransId="{0E8B0DE7-965C-42E2-8E69-ED29BEF136F2}"/>
    <dgm:cxn modelId="{D06CB060-B6A9-4D66-B5E4-42A9FDEFD89A}" type="presOf" srcId="{D8B5332A-2B3D-460B-A397-7C19E2DECDBB}" destId="{1A9B2188-7691-4FDA-A1CB-C220434C1353}" srcOrd="0" destOrd="0" presId="urn:microsoft.com/office/officeart/2005/8/layout/lProcess2"/>
    <dgm:cxn modelId="{9B19CE9B-3F81-44C4-A847-C444316BD74F}" type="presOf" srcId="{66785676-FBAB-4706-9201-17C83717F0C4}" destId="{9F906396-9E26-4C88-8902-9FEFBC9EF57C}" srcOrd="0" destOrd="0" presId="urn:microsoft.com/office/officeart/2005/8/layout/lProcess2"/>
    <dgm:cxn modelId="{96759633-0D1E-49BD-A6F1-C1A4432F4FB5}" srcId="{9CF8D616-85F7-4446-BFF3-8A27EB81C96D}" destId="{66785676-FBAB-4706-9201-17C83717F0C4}" srcOrd="2" destOrd="0" parTransId="{FE9132C9-CC2F-4BD3-90A2-FEF3625E0017}" sibTransId="{E4858C97-45FC-4720-903F-97CD62A6F33A}"/>
    <dgm:cxn modelId="{344568ED-01EF-4B07-BD49-7FBE30EA3B62}" srcId="{000BCB78-EEEE-4610-BFC5-3D66445B2246}" destId="{AF511C1B-B99A-4B52-AA5A-13B27518709C}" srcOrd="0" destOrd="0" parTransId="{39494CFE-3A01-4B50-9C88-A5D210D8A633}" sibTransId="{B8048F3D-0207-4C0E-9949-35A63081102D}"/>
    <dgm:cxn modelId="{045A8C72-CDEA-41D3-A1D9-A92A0CC4A953}" type="presOf" srcId="{9D996A2B-8CBC-4221-BA54-29C806C66579}" destId="{21F8F554-1195-4E64-BC79-61AABAFC3EE8}" srcOrd="0" destOrd="0" presId="urn:microsoft.com/office/officeart/2005/8/layout/lProcess2"/>
    <dgm:cxn modelId="{0889EA98-4537-41C7-AE9B-E4641307D72B}" type="presParOf" srcId="{A06D20AB-1D28-4BBA-A93F-192EF66DE692}" destId="{82E1509E-9506-4F1E-B5C4-41AF11BEC378}" srcOrd="0" destOrd="0" presId="urn:microsoft.com/office/officeart/2005/8/layout/lProcess2"/>
    <dgm:cxn modelId="{20FDCE6A-A210-4B91-92A6-CAFC5845EC89}" type="presParOf" srcId="{82E1509E-9506-4F1E-B5C4-41AF11BEC378}" destId="{21F8F554-1195-4E64-BC79-61AABAFC3EE8}" srcOrd="0" destOrd="0" presId="urn:microsoft.com/office/officeart/2005/8/layout/lProcess2"/>
    <dgm:cxn modelId="{D889A8CF-FA15-40CA-AFD3-E944237920CE}" type="presParOf" srcId="{82E1509E-9506-4F1E-B5C4-41AF11BEC378}" destId="{10E0EFBD-8878-4248-8A13-34EE4B3A74E0}" srcOrd="1" destOrd="0" presId="urn:microsoft.com/office/officeart/2005/8/layout/lProcess2"/>
    <dgm:cxn modelId="{357D7231-B55E-4B1C-9C15-69DF404DF479}" type="presParOf" srcId="{82E1509E-9506-4F1E-B5C4-41AF11BEC378}" destId="{5F506440-9318-40F7-B619-E98875A71D4A}" srcOrd="2" destOrd="0" presId="urn:microsoft.com/office/officeart/2005/8/layout/lProcess2"/>
    <dgm:cxn modelId="{68771808-F90D-4E7B-A220-55F9C87CFAA7}" type="presParOf" srcId="{5F506440-9318-40F7-B619-E98875A71D4A}" destId="{FE7AF1AC-FF42-4E2D-83AA-AB05C86D1786}" srcOrd="0" destOrd="0" presId="urn:microsoft.com/office/officeart/2005/8/layout/lProcess2"/>
    <dgm:cxn modelId="{3ED599D7-B4D9-4F90-98CF-DD842D504391}" type="presParOf" srcId="{FE7AF1AC-FF42-4E2D-83AA-AB05C86D1786}" destId="{31F43C69-9B20-461C-91E8-1DCB501152A6}" srcOrd="0" destOrd="0" presId="urn:microsoft.com/office/officeart/2005/8/layout/lProcess2"/>
    <dgm:cxn modelId="{8BF7321B-8BD4-4070-AF65-F24DCCC1F430}" type="presParOf" srcId="{FE7AF1AC-FF42-4E2D-83AA-AB05C86D1786}" destId="{DEBD955A-2855-49E6-8757-6625A00D5CED}" srcOrd="1" destOrd="0" presId="urn:microsoft.com/office/officeart/2005/8/layout/lProcess2"/>
    <dgm:cxn modelId="{C5438710-AF7C-4EDF-88BB-4BC4273BE721}" type="presParOf" srcId="{FE7AF1AC-FF42-4E2D-83AA-AB05C86D1786}" destId="{F9C3C36F-7941-4005-A60A-309148CFCC2C}" srcOrd="2" destOrd="0" presId="urn:microsoft.com/office/officeart/2005/8/layout/lProcess2"/>
    <dgm:cxn modelId="{C11F41CA-8AA4-46C8-9816-533CCC26FFA8}" type="presParOf" srcId="{FE7AF1AC-FF42-4E2D-83AA-AB05C86D1786}" destId="{8666CF62-9858-4172-A606-D6376D60D869}" srcOrd="3" destOrd="0" presId="urn:microsoft.com/office/officeart/2005/8/layout/lProcess2"/>
    <dgm:cxn modelId="{FF72AEF8-EDB7-440F-9FD8-4C9EAA40EBC6}" type="presParOf" srcId="{FE7AF1AC-FF42-4E2D-83AA-AB05C86D1786}" destId="{BF669E58-B70B-4928-AB37-EAF50F6BAA4A}" srcOrd="4" destOrd="0" presId="urn:microsoft.com/office/officeart/2005/8/layout/lProcess2"/>
    <dgm:cxn modelId="{94AC9C4B-E72F-401A-A688-8C87AF8A9760}" type="presParOf" srcId="{FE7AF1AC-FF42-4E2D-83AA-AB05C86D1786}" destId="{11EF1EF2-6834-46C1-AA9E-36BB25B4923D}" srcOrd="5" destOrd="0" presId="urn:microsoft.com/office/officeart/2005/8/layout/lProcess2"/>
    <dgm:cxn modelId="{81EF4147-A1DC-4F7A-8983-6B6C5D62695E}" type="presParOf" srcId="{FE7AF1AC-FF42-4E2D-83AA-AB05C86D1786}" destId="{1A9B2188-7691-4FDA-A1CB-C220434C1353}" srcOrd="6" destOrd="0" presId="urn:microsoft.com/office/officeart/2005/8/layout/lProcess2"/>
    <dgm:cxn modelId="{E9D1BCCD-71CB-4F63-B671-A443E1F6C0D7}" type="presParOf" srcId="{A06D20AB-1D28-4BBA-A93F-192EF66DE692}" destId="{85F9B8BE-691F-4AB2-A46D-FA3A6A8BF96D}" srcOrd="1" destOrd="0" presId="urn:microsoft.com/office/officeart/2005/8/layout/lProcess2"/>
    <dgm:cxn modelId="{6FEBC05B-8CE4-469C-BD95-1BD8CC88853F}" type="presParOf" srcId="{A06D20AB-1D28-4BBA-A93F-192EF66DE692}" destId="{6D7E7975-C30F-4898-8908-3734147209AE}" srcOrd="2" destOrd="0" presId="urn:microsoft.com/office/officeart/2005/8/layout/lProcess2"/>
    <dgm:cxn modelId="{7E3F6911-5B31-4DDE-BB82-A37F7EAAF7FE}" type="presParOf" srcId="{6D7E7975-C30F-4898-8908-3734147209AE}" destId="{C764D30C-F72B-4FD2-8114-8468E4B1293F}" srcOrd="0" destOrd="0" presId="urn:microsoft.com/office/officeart/2005/8/layout/lProcess2"/>
    <dgm:cxn modelId="{176374ED-F10A-4C36-BBB7-8784EDC27878}" type="presParOf" srcId="{6D7E7975-C30F-4898-8908-3734147209AE}" destId="{868FC7D6-EE67-43CF-AF93-178F222FD9EB}" srcOrd="1" destOrd="0" presId="urn:microsoft.com/office/officeart/2005/8/layout/lProcess2"/>
    <dgm:cxn modelId="{7D03C6B5-FF29-4F22-97AB-4D1AB903A68C}" type="presParOf" srcId="{6D7E7975-C30F-4898-8908-3734147209AE}" destId="{A06C682D-72FC-418D-B3E9-0D06235A13F8}" srcOrd="2" destOrd="0" presId="urn:microsoft.com/office/officeart/2005/8/layout/lProcess2"/>
    <dgm:cxn modelId="{22421A00-4030-4173-A1B2-C6F73DFA3AAA}" type="presParOf" srcId="{A06C682D-72FC-418D-B3E9-0D06235A13F8}" destId="{0336AA2B-BDD9-49EB-93F9-35C559E1C6C6}" srcOrd="0" destOrd="0" presId="urn:microsoft.com/office/officeart/2005/8/layout/lProcess2"/>
    <dgm:cxn modelId="{BE7CDDF0-506F-472F-B8E5-2998A82B2046}" type="presParOf" srcId="{0336AA2B-BDD9-49EB-93F9-35C559E1C6C6}" destId="{F1414EE4-A17C-48C1-992E-442273E999D5}" srcOrd="0" destOrd="0" presId="urn:microsoft.com/office/officeart/2005/8/layout/lProcess2"/>
    <dgm:cxn modelId="{27FAC7F4-8FA9-4FAE-A3EE-00420245CA35}" type="presParOf" srcId="{0336AA2B-BDD9-49EB-93F9-35C559E1C6C6}" destId="{95C2B40B-957B-4341-B1F2-9ECF748040F6}" srcOrd="1" destOrd="0" presId="urn:microsoft.com/office/officeart/2005/8/layout/lProcess2"/>
    <dgm:cxn modelId="{9846665F-5634-499C-BF5E-D07F9BDC746A}" type="presParOf" srcId="{0336AA2B-BDD9-49EB-93F9-35C559E1C6C6}" destId="{F1DF957F-1D7F-4DE5-A179-CD4B4F6588F6}" srcOrd="2" destOrd="0" presId="urn:microsoft.com/office/officeart/2005/8/layout/lProcess2"/>
    <dgm:cxn modelId="{BD93FE99-E7CF-4CEB-AC6A-262E177D85AB}" type="presParOf" srcId="{0336AA2B-BDD9-49EB-93F9-35C559E1C6C6}" destId="{70871D18-C99D-4581-A5B7-D86B1E5B0982}" srcOrd="3" destOrd="0" presId="urn:microsoft.com/office/officeart/2005/8/layout/lProcess2"/>
    <dgm:cxn modelId="{B55C5ED1-59A4-4D64-AC57-8D66A8053750}" type="presParOf" srcId="{0336AA2B-BDD9-49EB-93F9-35C559E1C6C6}" destId="{783E5EDF-A799-4292-AA3D-EF5584816428}" srcOrd="4" destOrd="0" presId="urn:microsoft.com/office/officeart/2005/8/layout/lProcess2"/>
    <dgm:cxn modelId="{B016801A-2821-44DC-B24A-FC1CE1E7BA3B}" type="presParOf" srcId="{A06D20AB-1D28-4BBA-A93F-192EF66DE692}" destId="{5458D5EC-CEEA-4948-A527-9A163EB0319B}" srcOrd="3" destOrd="0" presId="urn:microsoft.com/office/officeart/2005/8/layout/lProcess2"/>
    <dgm:cxn modelId="{B551BA9B-BC61-4593-B1E8-564E36E72ADA}" type="presParOf" srcId="{A06D20AB-1D28-4BBA-A93F-192EF66DE692}" destId="{2E640173-774E-4F56-AA33-305604B0A147}" srcOrd="4" destOrd="0" presId="urn:microsoft.com/office/officeart/2005/8/layout/lProcess2"/>
    <dgm:cxn modelId="{FD73B5C1-8165-4C28-BFBD-C2AC6524C890}" type="presParOf" srcId="{2E640173-774E-4F56-AA33-305604B0A147}" destId="{9F906396-9E26-4C88-8902-9FEFBC9EF57C}" srcOrd="0" destOrd="0" presId="urn:microsoft.com/office/officeart/2005/8/layout/lProcess2"/>
    <dgm:cxn modelId="{45580995-8E0E-4DC4-8E4F-06D09BC98E74}" type="presParOf" srcId="{2E640173-774E-4F56-AA33-305604B0A147}" destId="{BC3AE7DE-BBC6-45B3-A48D-97591191C955}" srcOrd="1" destOrd="0" presId="urn:microsoft.com/office/officeart/2005/8/layout/lProcess2"/>
    <dgm:cxn modelId="{15B35C92-3B3D-4DC4-AAE7-3AA914BF2CCF}" type="presParOf" srcId="{2E640173-774E-4F56-AA33-305604B0A147}" destId="{14F850AF-01F1-483B-B535-3D04EF37BF36}" srcOrd="2" destOrd="0" presId="urn:microsoft.com/office/officeart/2005/8/layout/lProcess2"/>
    <dgm:cxn modelId="{7D00FAD9-CA90-4B8A-BBE8-3F4E6A91CE43}" type="presParOf" srcId="{14F850AF-01F1-483B-B535-3D04EF37BF36}" destId="{F02FC966-9DEC-47C3-B6D3-103C1AA982E0}" srcOrd="0" destOrd="0" presId="urn:microsoft.com/office/officeart/2005/8/layout/lProcess2"/>
    <dgm:cxn modelId="{73BF6757-2AAC-475D-9770-BFE42159E69F}" type="presParOf" srcId="{F02FC966-9DEC-47C3-B6D3-103C1AA982E0}" destId="{00263E30-9D78-47DE-81B3-146DD8721F7F}" srcOrd="0" destOrd="0" presId="urn:microsoft.com/office/officeart/2005/8/layout/lProcess2"/>
    <dgm:cxn modelId="{46E8BE92-AF99-48CA-8266-BB1D7F9F5288}" type="presParOf" srcId="{F02FC966-9DEC-47C3-B6D3-103C1AA982E0}" destId="{BFC65673-270F-4D6D-BF6E-7B0AC25BFE76}" srcOrd="1" destOrd="0" presId="urn:microsoft.com/office/officeart/2005/8/layout/lProcess2"/>
    <dgm:cxn modelId="{DAD2D239-3E22-4A97-8671-88230D978930}" type="presParOf" srcId="{F02FC966-9DEC-47C3-B6D3-103C1AA982E0}" destId="{DB2AD8E2-1D5E-4006-8339-78E8A6019459}" srcOrd="2" destOrd="0" presId="urn:microsoft.com/office/officeart/2005/8/layout/lProcess2"/>
    <dgm:cxn modelId="{782B08CE-3285-48D1-B732-E8E569FB9548}" type="presParOf" srcId="{F02FC966-9DEC-47C3-B6D3-103C1AA982E0}" destId="{79772270-73FA-4259-9E58-99EF5DA942ED}" srcOrd="3" destOrd="0" presId="urn:microsoft.com/office/officeart/2005/8/layout/lProcess2"/>
    <dgm:cxn modelId="{5B1BDCC7-B90A-40EC-A23F-F614489AF7C7}" type="presParOf" srcId="{F02FC966-9DEC-47C3-B6D3-103C1AA982E0}" destId="{D6E112FA-0C74-4410-98FA-A50680ED0449}" srcOrd="4" destOrd="0" presId="urn:microsoft.com/office/officeart/2005/8/layout/lProcess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DA1FD479-DEC4-47AF-AF1B-8FFFA040FDA3}" type="doc">
      <dgm:prSet loTypeId="urn:microsoft.com/office/officeart/2005/8/layout/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DDB7B7BB-ACC1-400D-9DB7-2CA361AC4964}">
      <dgm:prSet phldrT="[Metin]"/>
      <dgm:spPr/>
      <dgm:t>
        <a:bodyPr/>
        <a:lstStyle/>
        <a:p>
          <a:r>
            <a:rPr lang="tr-TR" dirty="0" smtClean="0"/>
            <a:t>PTH yüksekliği nasıl yorumlanmalı</a:t>
          </a:r>
          <a:endParaRPr lang="tr-TR" dirty="0"/>
        </a:p>
      </dgm:t>
    </dgm:pt>
    <dgm:pt modelId="{5D0B5442-A1B2-4173-ADBC-8C08C3112D36}" type="parTrans" cxnId="{C3B7D25C-DDF8-4C52-99C3-865BCC7EA470}">
      <dgm:prSet/>
      <dgm:spPr/>
      <dgm:t>
        <a:bodyPr/>
        <a:lstStyle/>
        <a:p>
          <a:endParaRPr lang="tr-TR"/>
        </a:p>
      </dgm:t>
    </dgm:pt>
    <dgm:pt modelId="{DD5462F8-4E56-4C99-8C65-E5829C507E01}" type="sibTrans" cxnId="{C3B7D25C-DDF8-4C52-99C3-865BCC7EA470}">
      <dgm:prSet/>
      <dgm:spPr/>
      <dgm:t>
        <a:bodyPr/>
        <a:lstStyle/>
        <a:p>
          <a:endParaRPr lang="tr-TR"/>
        </a:p>
      </dgm:t>
    </dgm:pt>
    <dgm:pt modelId="{5C081B2B-8C78-4C09-975A-5A076FAA8FA8}">
      <dgm:prSet phldrT="[Metin]"/>
      <dgm:spPr/>
      <dgm:t>
        <a:bodyPr/>
        <a:lstStyle/>
        <a:p>
          <a:r>
            <a:rPr lang="tr-TR" dirty="0" smtClean="0"/>
            <a:t>Diğer risk faktörlerinin yönetimi</a:t>
          </a:r>
          <a:endParaRPr lang="tr-TR" dirty="0"/>
        </a:p>
      </dgm:t>
    </dgm:pt>
    <dgm:pt modelId="{9CC2D06E-91AB-4D9E-BBAA-3BCCB7014BDA}" type="parTrans" cxnId="{DC84FA25-599A-49EC-BABB-6D032808AFF4}">
      <dgm:prSet/>
      <dgm:spPr/>
      <dgm:t>
        <a:bodyPr/>
        <a:lstStyle/>
        <a:p>
          <a:endParaRPr lang="tr-TR"/>
        </a:p>
      </dgm:t>
    </dgm:pt>
    <dgm:pt modelId="{E0F04C5B-5BC6-4F90-8989-04A2C224C7A9}" type="sibTrans" cxnId="{DC84FA25-599A-49EC-BABB-6D032808AFF4}">
      <dgm:prSet/>
      <dgm:spPr/>
      <dgm:t>
        <a:bodyPr/>
        <a:lstStyle/>
        <a:p>
          <a:endParaRPr lang="tr-TR"/>
        </a:p>
      </dgm:t>
    </dgm:pt>
    <dgm:pt modelId="{B80392A9-CEAE-4242-821F-17580EEEE04D}">
      <dgm:prSet phldrT="[Metin]"/>
      <dgm:spPr/>
      <dgm:t>
        <a:bodyPr/>
        <a:lstStyle/>
        <a:p>
          <a:r>
            <a:rPr lang="tr-TR" dirty="0" smtClean="0"/>
            <a:t>Hedef aralık</a:t>
          </a:r>
          <a:endParaRPr lang="tr-TR" dirty="0"/>
        </a:p>
      </dgm:t>
    </dgm:pt>
    <dgm:pt modelId="{46CB5B2C-9B5E-4938-9867-EE94744D4F0E}" type="parTrans" cxnId="{6BE622D2-B1EA-4CB9-BB08-065A5E7BD157}">
      <dgm:prSet/>
      <dgm:spPr/>
      <dgm:t>
        <a:bodyPr/>
        <a:lstStyle/>
        <a:p>
          <a:endParaRPr lang="tr-TR"/>
        </a:p>
      </dgm:t>
    </dgm:pt>
    <dgm:pt modelId="{DF802526-E652-42E5-BDAB-FF67C6F0DD17}" type="sibTrans" cxnId="{6BE622D2-B1EA-4CB9-BB08-065A5E7BD157}">
      <dgm:prSet/>
      <dgm:spPr/>
      <dgm:t>
        <a:bodyPr/>
        <a:lstStyle/>
        <a:p>
          <a:endParaRPr lang="tr-TR"/>
        </a:p>
      </dgm:t>
    </dgm:pt>
    <dgm:pt modelId="{887E0A71-4FA4-4634-99A7-1C4FC84CD781}">
      <dgm:prSet/>
      <dgm:spPr/>
      <dgm:t>
        <a:bodyPr/>
        <a:lstStyle/>
        <a:p>
          <a:r>
            <a:rPr lang="tr-TR" dirty="0" smtClean="0"/>
            <a:t>P yüksekliği ve Ca düşüklüğüne </a:t>
          </a:r>
          <a:r>
            <a:rPr lang="tr-TR" dirty="0" err="1" smtClean="0"/>
            <a:t>adaptif</a:t>
          </a:r>
          <a:r>
            <a:rPr lang="tr-TR" dirty="0" smtClean="0"/>
            <a:t> cevaptır.</a:t>
          </a:r>
          <a:endParaRPr lang="tr-TR" dirty="0"/>
        </a:p>
      </dgm:t>
    </dgm:pt>
    <dgm:pt modelId="{99C06A90-E242-4E6A-BF37-29ED9EC926F2}" type="parTrans" cxnId="{7BECFB7B-B41F-424D-93EB-3E0152F4EC76}">
      <dgm:prSet/>
      <dgm:spPr/>
      <dgm:t>
        <a:bodyPr/>
        <a:lstStyle/>
        <a:p>
          <a:endParaRPr lang="tr-TR"/>
        </a:p>
      </dgm:t>
    </dgm:pt>
    <dgm:pt modelId="{DBCACF3D-D21F-4B42-9D44-CD9723484CC6}" type="sibTrans" cxnId="{7BECFB7B-B41F-424D-93EB-3E0152F4EC76}">
      <dgm:prSet/>
      <dgm:spPr/>
      <dgm:t>
        <a:bodyPr/>
        <a:lstStyle/>
        <a:p>
          <a:endParaRPr lang="tr-TR"/>
        </a:p>
      </dgm:t>
    </dgm:pt>
    <dgm:pt modelId="{0760E2A8-5427-4B45-A53F-2D6DABCAAD2D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D vitamini </a:t>
          </a:r>
          <a:r>
            <a:rPr lang="tr-TR" dirty="0" err="1" smtClean="0"/>
            <a:t>replasmanı</a:t>
          </a:r>
          <a:r>
            <a:rPr lang="tr-TR" dirty="0" smtClean="0"/>
            <a:t>, P bağlayıcı ve Ca desteği</a:t>
          </a:r>
          <a:endParaRPr lang="tr-TR" dirty="0"/>
        </a:p>
      </dgm:t>
    </dgm:pt>
    <dgm:pt modelId="{821C2561-226A-47DE-8D02-A2B1A9A4C489}" type="parTrans" cxnId="{E4F1AA6E-A858-4677-BC08-78FD17F328A9}">
      <dgm:prSet/>
      <dgm:spPr/>
      <dgm:t>
        <a:bodyPr/>
        <a:lstStyle/>
        <a:p>
          <a:endParaRPr lang="tr-TR"/>
        </a:p>
      </dgm:t>
    </dgm:pt>
    <dgm:pt modelId="{1DE550DF-86CE-45EA-B0E0-E61954CC2D01}" type="sibTrans" cxnId="{E4F1AA6E-A858-4677-BC08-78FD17F328A9}">
      <dgm:prSet/>
      <dgm:spPr/>
      <dgm:t>
        <a:bodyPr/>
        <a:lstStyle/>
        <a:p>
          <a:endParaRPr lang="tr-TR"/>
        </a:p>
      </dgm:t>
    </dgm:pt>
    <dgm:pt modelId="{C44A4442-4639-41E0-B7F3-B1A97831C244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>
              <a:solidFill>
                <a:srgbClr val="FF0000"/>
              </a:solidFill>
            </a:rPr>
            <a:t>&gt;3 kat ve risk faktörleri kontrol altında olmasına rağmen tedricen artış devam ediyorsa, tedavi önerilir. </a:t>
          </a:r>
          <a:endParaRPr lang="tr-TR" dirty="0">
            <a:solidFill>
              <a:srgbClr val="FF0000"/>
            </a:solidFill>
          </a:endParaRPr>
        </a:p>
      </dgm:t>
    </dgm:pt>
    <dgm:pt modelId="{284AEDAB-C7B8-450E-853A-BE19D9D16C9F}" type="parTrans" cxnId="{ECBA7973-E448-414A-9E95-CAFA776BF27D}">
      <dgm:prSet/>
      <dgm:spPr/>
      <dgm:t>
        <a:bodyPr/>
        <a:lstStyle/>
        <a:p>
          <a:endParaRPr lang="tr-TR"/>
        </a:p>
      </dgm:t>
    </dgm:pt>
    <dgm:pt modelId="{18DF5303-CCE1-49BC-9764-ADB50C91308A}" type="sibTrans" cxnId="{ECBA7973-E448-414A-9E95-CAFA776BF27D}">
      <dgm:prSet/>
      <dgm:spPr/>
      <dgm:t>
        <a:bodyPr/>
        <a:lstStyle/>
        <a:p>
          <a:endParaRPr lang="tr-TR"/>
        </a:p>
      </dgm:t>
    </dgm:pt>
    <dgm:pt modelId="{5A7D4129-E88C-4A81-AF76-353BDE972F1F}">
      <dgm:prSet phldrT="[Metin]"/>
      <dgm:spPr/>
      <dgm:t>
        <a:bodyPr/>
        <a:lstStyle/>
        <a:p>
          <a:r>
            <a:rPr lang="tr-TR" dirty="0" smtClean="0"/>
            <a:t>Başlangıç tedavisi - </a:t>
          </a:r>
          <a:r>
            <a:rPr lang="tr-TR" b="1" dirty="0" smtClean="0">
              <a:solidFill>
                <a:srgbClr val="FFFF00"/>
              </a:solidFill>
            </a:rPr>
            <a:t>AMPİRİK</a:t>
          </a:r>
          <a:endParaRPr lang="tr-TR" b="1" dirty="0">
            <a:solidFill>
              <a:srgbClr val="FFFF00"/>
            </a:solidFill>
          </a:endParaRPr>
        </a:p>
      </dgm:t>
    </dgm:pt>
    <dgm:pt modelId="{61B1AF96-B42F-4E1F-87B7-BFE136CA539A}" type="parTrans" cxnId="{4917002C-4159-4B7D-8B3F-B90D2FE703BF}">
      <dgm:prSet/>
      <dgm:spPr/>
      <dgm:t>
        <a:bodyPr/>
        <a:lstStyle/>
        <a:p>
          <a:endParaRPr lang="tr-TR"/>
        </a:p>
      </dgm:t>
    </dgm:pt>
    <dgm:pt modelId="{8F409EDB-A915-4FFB-A1EA-73782D2FE602}" type="sibTrans" cxnId="{4917002C-4159-4B7D-8B3F-B90D2FE703BF}">
      <dgm:prSet/>
      <dgm:spPr/>
      <dgm:t>
        <a:bodyPr/>
        <a:lstStyle/>
        <a:p>
          <a:endParaRPr lang="tr-TR"/>
        </a:p>
      </dgm:t>
    </dgm:pt>
    <dgm:pt modelId="{4211D687-C5FD-48FC-AAB1-0CD456845303}">
      <dgm:prSet phldrT="[Metin]"/>
      <dgm:spPr/>
      <dgm:t>
        <a:bodyPr/>
        <a:lstStyle/>
        <a:p>
          <a:r>
            <a:rPr lang="tr-TR" dirty="0" smtClean="0"/>
            <a:t>Uyarı </a:t>
          </a:r>
          <a:endParaRPr lang="tr-TR" dirty="0"/>
        </a:p>
      </dgm:t>
    </dgm:pt>
    <dgm:pt modelId="{DE414879-7F54-4BEC-A4AE-56A8DB642596}" type="sibTrans" cxnId="{8DA7111A-F277-4FF3-9C8E-97036CC7779E}">
      <dgm:prSet/>
      <dgm:spPr/>
      <dgm:t>
        <a:bodyPr/>
        <a:lstStyle/>
        <a:p>
          <a:endParaRPr lang="tr-TR"/>
        </a:p>
      </dgm:t>
    </dgm:pt>
    <dgm:pt modelId="{25927CB5-D20A-4787-BA07-9AF2F4861F40}" type="parTrans" cxnId="{8DA7111A-F277-4FF3-9C8E-97036CC7779E}">
      <dgm:prSet/>
      <dgm:spPr/>
      <dgm:t>
        <a:bodyPr/>
        <a:lstStyle/>
        <a:p>
          <a:endParaRPr lang="tr-TR"/>
        </a:p>
      </dgm:t>
    </dgm:pt>
    <dgm:pt modelId="{0979733C-6415-4FC5-9B57-9CCE501A5261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b="1" dirty="0" smtClean="0">
              <a:solidFill>
                <a:srgbClr val="FF0000"/>
              </a:solidFill>
            </a:rPr>
            <a:t>PTH &lt;150 </a:t>
          </a:r>
          <a:r>
            <a:rPr lang="tr-TR" b="1" dirty="0" err="1" smtClean="0">
              <a:solidFill>
                <a:srgbClr val="FF0000"/>
              </a:solidFill>
            </a:rPr>
            <a:t>pg</a:t>
          </a:r>
          <a:r>
            <a:rPr lang="tr-TR" b="1" dirty="0" smtClean="0">
              <a:solidFill>
                <a:srgbClr val="FF0000"/>
              </a:solidFill>
            </a:rPr>
            <a:t> /ml sürdürecek doz ayarlanır.</a:t>
          </a:r>
          <a:endParaRPr lang="tr-TR" b="1" dirty="0">
            <a:solidFill>
              <a:srgbClr val="FF0000"/>
            </a:solidFill>
          </a:endParaRPr>
        </a:p>
      </dgm:t>
    </dgm:pt>
    <dgm:pt modelId="{C6F50D42-41C9-4541-BCB5-5B5E750A94F6}" type="parTrans" cxnId="{3B26FD23-F4F3-4696-8A2B-880C03628FA3}">
      <dgm:prSet/>
      <dgm:spPr/>
      <dgm:t>
        <a:bodyPr/>
        <a:lstStyle/>
        <a:p>
          <a:endParaRPr lang="tr-TR"/>
        </a:p>
      </dgm:t>
    </dgm:pt>
    <dgm:pt modelId="{F0B58894-63D3-486F-9B46-13E146DC0EE9}" type="sibTrans" cxnId="{3B26FD23-F4F3-4696-8A2B-880C03628FA3}">
      <dgm:prSet/>
      <dgm:spPr/>
      <dgm:t>
        <a:bodyPr/>
        <a:lstStyle/>
        <a:p>
          <a:endParaRPr lang="tr-TR"/>
        </a:p>
      </dgm:t>
    </dgm:pt>
    <dgm:pt modelId="{2DD4203A-2464-462A-8FEB-EA08B285BAE6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Serum fosfat &gt;4.5 mg/dl veya serum total Ca ≥9.5 mg/dl ise D vitamini </a:t>
          </a:r>
          <a:r>
            <a:rPr lang="tr-TR" b="1" dirty="0" smtClean="0">
              <a:solidFill>
                <a:srgbClr val="FF0000"/>
              </a:solidFill>
            </a:rPr>
            <a:t>başlanmaz</a:t>
          </a:r>
          <a:r>
            <a:rPr lang="tr-TR" dirty="0" smtClean="0"/>
            <a:t>.</a:t>
          </a:r>
          <a:endParaRPr lang="tr-TR" dirty="0"/>
        </a:p>
      </dgm:t>
    </dgm:pt>
    <dgm:pt modelId="{3C75A880-8E0A-4E7D-B522-190E5BE65E81}" type="parTrans" cxnId="{B4289E4C-D555-48D7-82A1-7238BA1FF214}">
      <dgm:prSet/>
      <dgm:spPr/>
      <dgm:t>
        <a:bodyPr/>
        <a:lstStyle/>
        <a:p>
          <a:endParaRPr lang="tr-TR"/>
        </a:p>
      </dgm:t>
    </dgm:pt>
    <dgm:pt modelId="{ED49AF15-148B-4522-918E-DA13E84C7023}" type="sibTrans" cxnId="{B4289E4C-D555-48D7-82A1-7238BA1FF214}">
      <dgm:prSet/>
      <dgm:spPr/>
      <dgm:t>
        <a:bodyPr/>
        <a:lstStyle/>
        <a:p>
          <a:endParaRPr lang="tr-TR"/>
        </a:p>
      </dgm:t>
    </dgm:pt>
    <dgm:pt modelId="{42E9616A-B040-4E22-9D45-81C7B7BFCD8C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Haftada 3 kez 0.25 </a:t>
          </a:r>
          <a:r>
            <a:rPr lang="tr-TR" dirty="0" err="1" smtClean="0"/>
            <a:t>mcq</a:t>
          </a:r>
          <a:r>
            <a:rPr lang="tr-TR" dirty="0" smtClean="0"/>
            <a:t> D vitamini</a:t>
          </a:r>
          <a:endParaRPr lang="tr-TR" dirty="0"/>
        </a:p>
      </dgm:t>
    </dgm:pt>
    <dgm:pt modelId="{1DB3DD7E-B651-4792-BC51-5FD37A4F46D9}" type="parTrans" cxnId="{3C739804-51B2-4F09-A93B-C05CE5221DFE}">
      <dgm:prSet/>
      <dgm:spPr/>
      <dgm:t>
        <a:bodyPr/>
        <a:lstStyle/>
        <a:p>
          <a:endParaRPr lang="tr-TR"/>
        </a:p>
      </dgm:t>
    </dgm:pt>
    <dgm:pt modelId="{4226982D-409B-4EA8-9CB9-A37730106B8E}" type="sibTrans" cxnId="{3C739804-51B2-4F09-A93B-C05CE5221DFE}">
      <dgm:prSet/>
      <dgm:spPr/>
      <dgm:t>
        <a:bodyPr/>
        <a:lstStyle/>
        <a:p>
          <a:endParaRPr lang="tr-TR"/>
        </a:p>
      </dgm:t>
    </dgm:pt>
    <dgm:pt modelId="{8DADF9AA-7592-43B1-99CD-DE0B2F832EFA}">
      <dgm:prSet/>
      <dgm:spPr/>
      <dgm:t>
        <a:bodyPr/>
        <a:lstStyle/>
        <a:p>
          <a:r>
            <a:rPr lang="tr-TR" b="1" dirty="0" smtClean="0">
              <a:solidFill>
                <a:srgbClr val="FF0000"/>
              </a:solidFill>
            </a:rPr>
            <a:t>KDOQI</a:t>
          </a:r>
          <a:r>
            <a:rPr lang="tr-TR" dirty="0" smtClean="0"/>
            <a:t>: PTH üst sınırının 2-3 katı (65 </a:t>
          </a:r>
          <a:r>
            <a:rPr lang="tr-TR" dirty="0" err="1" smtClean="0"/>
            <a:t>pg</a:t>
          </a:r>
          <a:r>
            <a:rPr lang="tr-TR" dirty="0" smtClean="0"/>
            <a:t>/ml ise 150-200 </a:t>
          </a:r>
          <a:r>
            <a:rPr lang="tr-TR" dirty="0" err="1" smtClean="0"/>
            <a:t>pg</a:t>
          </a:r>
          <a:r>
            <a:rPr lang="tr-TR" dirty="0" smtClean="0"/>
            <a:t>/ml) aşılmamalıdır.</a:t>
          </a:r>
          <a:endParaRPr lang="tr-TR" dirty="0"/>
        </a:p>
      </dgm:t>
    </dgm:pt>
    <dgm:pt modelId="{55CDA44A-195F-4511-818D-FF2BA03BB498}" type="parTrans" cxnId="{E7FB69AF-ACC5-444B-B643-CDDFB30B5DB8}">
      <dgm:prSet/>
      <dgm:spPr/>
      <dgm:t>
        <a:bodyPr/>
        <a:lstStyle/>
        <a:p>
          <a:endParaRPr lang="tr-TR"/>
        </a:p>
      </dgm:t>
    </dgm:pt>
    <dgm:pt modelId="{8FE77E6F-E239-4B23-B57D-E8410016B444}" type="sibTrans" cxnId="{E7FB69AF-ACC5-444B-B643-CDDFB30B5DB8}">
      <dgm:prSet/>
      <dgm:spPr/>
      <dgm:t>
        <a:bodyPr/>
        <a:lstStyle/>
        <a:p>
          <a:endParaRPr lang="tr-TR"/>
        </a:p>
      </dgm:t>
    </dgm:pt>
    <dgm:pt modelId="{ECE588CC-455E-4E42-90A2-E5BAC11E02E8}">
      <dgm:prSet/>
      <dgm:spPr/>
      <dgm:t>
        <a:bodyPr/>
        <a:lstStyle/>
        <a:p>
          <a:r>
            <a:rPr lang="tr-TR" b="1" dirty="0" smtClean="0">
              <a:solidFill>
                <a:srgbClr val="FF0000"/>
              </a:solidFill>
            </a:rPr>
            <a:t>KDIGO</a:t>
          </a:r>
          <a:r>
            <a:rPr lang="tr-TR" dirty="0" smtClean="0"/>
            <a:t>: PTH seyrini takip ederek ve risk faktörlerini yöneterek tedavi kararı verilmelidir.</a:t>
          </a:r>
          <a:endParaRPr lang="tr-TR" dirty="0"/>
        </a:p>
      </dgm:t>
    </dgm:pt>
    <dgm:pt modelId="{4BF18F52-E1DB-43C7-BE92-95FD40F61329}" type="parTrans" cxnId="{36682F48-EAAC-4D89-ADE9-1044B258E9D4}">
      <dgm:prSet/>
      <dgm:spPr/>
      <dgm:t>
        <a:bodyPr/>
        <a:lstStyle/>
        <a:p>
          <a:endParaRPr lang="tr-TR"/>
        </a:p>
      </dgm:t>
    </dgm:pt>
    <dgm:pt modelId="{0DF9D6DD-C6D3-4AB2-AD01-159CF1584281}" type="sibTrans" cxnId="{36682F48-EAAC-4D89-ADE9-1044B258E9D4}">
      <dgm:prSet/>
      <dgm:spPr/>
      <dgm:t>
        <a:bodyPr/>
        <a:lstStyle/>
        <a:p>
          <a:endParaRPr lang="tr-TR"/>
        </a:p>
      </dgm:t>
    </dgm:pt>
    <dgm:pt modelId="{4740F292-CA91-49DA-9D99-54A4ED54A3DA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err="1" smtClean="0"/>
            <a:t>Kalsimimetik</a:t>
          </a:r>
          <a:r>
            <a:rPr lang="tr-TR" dirty="0" smtClean="0"/>
            <a:t> kullanımı </a:t>
          </a:r>
          <a:r>
            <a:rPr lang="tr-TR" b="1" dirty="0" smtClean="0">
              <a:solidFill>
                <a:srgbClr val="FF0000"/>
              </a:solidFill>
            </a:rPr>
            <a:t>önerilmez</a:t>
          </a:r>
          <a:r>
            <a:rPr lang="tr-TR" dirty="0" smtClean="0"/>
            <a:t>.  </a:t>
          </a:r>
          <a:endParaRPr lang="tr-TR" dirty="0"/>
        </a:p>
      </dgm:t>
    </dgm:pt>
    <dgm:pt modelId="{97C19CD0-04AA-41C1-A2D7-00F8B226734D}" type="parTrans" cxnId="{0015D262-7AB5-4F93-9CEF-9295906F2A52}">
      <dgm:prSet/>
      <dgm:spPr/>
      <dgm:t>
        <a:bodyPr/>
        <a:lstStyle/>
        <a:p>
          <a:endParaRPr lang="tr-TR"/>
        </a:p>
      </dgm:t>
    </dgm:pt>
    <dgm:pt modelId="{49B3EDAB-A3ED-4EDA-8D26-76979C877C27}" type="sibTrans" cxnId="{0015D262-7AB5-4F93-9CEF-9295906F2A52}">
      <dgm:prSet/>
      <dgm:spPr/>
      <dgm:t>
        <a:bodyPr/>
        <a:lstStyle/>
        <a:p>
          <a:endParaRPr lang="tr-TR"/>
        </a:p>
      </dgm:t>
    </dgm:pt>
    <dgm:pt modelId="{25FB3214-1761-4D03-A8FE-5976258F5722}" type="pres">
      <dgm:prSet presAssocID="{DA1FD479-DEC4-47AF-AF1B-8FFFA040FDA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AEE903E-2F5D-4D2F-B3B4-9C085DDB26BD}" type="pres">
      <dgm:prSet presAssocID="{DDB7B7BB-ACC1-400D-9DB7-2CA361AC4964}" presName="parentLin" presStyleCnt="0"/>
      <dgm:spPr/>
    </dgm:pt>
    <dgm:pt modelId="{CCEB053B-0896-4146-859E-F565AEBD8329}" type="pres">
      <dgm:prSet presAssocID="{DDB7B7BB-ACC1-400D-9DB7-2CA361AC4964}" presName="parentLeftMargin" presStyleLbl="node1" presStyleIdx="0" presStyleCnt="5"/>
      <dgm:spPr/>
      <dgm:t>
        <a:bodyPr/>
        <a:lstStyle/>
        <a:p>
          <a:endParaRPr lang="tr-TR"/>
        </a:p>
      </dgm:t>
    </dgm:pt>
    <dgm:pt modelId="{B9E189A0-40C3-45EE-8F80-FD95A83C14D0}" type="pres">
      <dgm:prSet presAssocID="{DDB7B7BB-ACC1-400D-9DB7-2CA361AC4964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2F66A48-D2FC-4D6A-B731-65771C5EC3B1}" type="pres">
      <dgm:prSet presAssocID="{DDB7B7BB-ACC1-400D-9DB7-2CA361AC4964}" presName="negativeSpace" presStyleCnt="0"/>
      <dgm:spPr/>
    </dgm:pt>
    <dgm:pt modelId="{2B1F903C-68A7-4D04-9548-90B39ECFB4A3}" type="pres">
      <dgm:prSet presAssocID="{DDB7B7BB-ACC1-400D-9DB7-2CA361AC4964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71208CC-8AAD-425D-AF4E-813467268C03}" type="pres">
      <dgm:prSet presAssocID="{DD5462F8-4E56-4C99-8C65-E5829C507E01}" presName="spaceBetweenRectangles" presStyleCnt="0"/>
      <dgm:spPr/>
    </dgm:pt>
    <dgm:pt modelId="{DA0E5DBB-A81A-4ECA-A19D-F2AF730567FE}" type="pres">
      <dgm:prSet presAssocID="{5C081B2B-8C78-4C09-975A-5A076FAA8FA8}" presName="parentLin" presStyleCnt="0"/>
      <dgm:spPr/>
    </dgm:pt>
    <dgm:pt modelId="{5CB6581B-320C-482E-9D51-96DB48DDB177}" type="pres">
      <dgm:prSet presAssocID="{5C081B2B-8C78-4C09-975A-5A076FAA8FA8}" presName="parentLeftMargin" presStyleLbl="node1" presStyleIdx="0" presStyleCnt="5"/>
      <dgm:spPr/>
      <dgm:t>
        <a:bodyPr/>
        <a:lstStyle/>
        <a:p>
          <a:endParaRPr lang="tr-TR"/>
        </a:p>
      </dgm:t>
    </dgm:pt>
    <dgm:pt modelId="{CAB40425-3D18-4471-9850-C3A5D8A60520}" type="pres">
      <dgm:prSet presAssocID="{5C081B2B-8C78-4C09-975A-5A076FAA8FA8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68E8A32-E0F4-4336-BEEC-38682E02E1D2}" type="pres">
      <dgm:prSet presAssocID="{5C081B2B-8C78-4C09-975A-5A076FAA8FA8}" presName="negativeSpace" presStyleCnt="0"/>
      <dgm:spPr/>
    </dgm:pt>
    <dgm:pt modelId="{BC7CB553-31FC-47AF-A8CB-0C38EDDEF5A0}" type="pres">
      <dgm:prSet presAssocID="{5C081B2B-8C78-4C09-975A-5A076FAA8FA8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263634F-3C84-4BF7-BC45-34BE9DF0D8F5}" type="pres">
      <dgm:prSet presAssocID="{E0F04C5B-5BC6-4F90-8989-04A2C224C7A9}" presName="spaceBetweenRectangles" presStyleCnt="0"/>
      <dgm:spPr/>
    </dgm:pt>
    <dgm:pt modelId="{D46A887B-7941-4D9F-9E44-343803A4AD5F}" type="pres">
      <dgm:prSet presAssocID="{B80392A9-CEAE-4242-821F-17580EEEE04D}" presName="parentLin" presStyleCnt="0"/>
      <dgm:spPr/>
    </dgm:pt>
    <dgm:pt modelId="{1BD2602E-509B-4C95-91F5-8243684FF191}" type="pres">
      <dgm:prSet presAssocID="{B80392A9-CEAE-4242-821F-17580EEEE04D}" presName="parentLeftMargin" presStyleLbl="node1" presStyleIdx="1" presStyleCnt="5"/>
      <dgm:spPr/>
      <dgm:t>
        <a:bodyPr/>
        <a:lstStyle/>
        <a:p>
          <a:endParaRPr lang="tr-TR"/>
        </a:p>
      </dgm:t>
    </dgm:pt>
    <dgm:pt modelId="{47897DA6-42B0-41DD-AEA8-7A67C759CE63}" type="pres">
      <dgm:prSet presAssocID="{B80392A9-CEAE-4242-821F-17580EEEE04D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2249C6E-18F9-430F-B908-3889A8FFDE0D}" type="pres">
      <dgm:prSet presAssocID="{B80392A9-CEAE-4242-821F-17580EEEE04D}" presName="negativeSpace" presStyleCnt="0"/>
      <dgm:spPr/>
    </dgm:pt>
    <dgm:pt modelId="{D84A2FB8-A56B-4390-9351-6FC7B5080E70}" type="pres">
      <dgm:prSet presAssocID="{B80392A9-CEAE-4242-821F-17580EEEE04D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8ADE5E8-B2D8-455B-8984-41BEA7EE4A07}" type="pres">
      <dgm:prSet presAssocID="{DF802526-E652-42E5-BDAB-FF67C6F0DD17}" presName="spaceBetweenRectangles" presStyleCnt="0"/>
      <dgm:spPr/>
    </dgm:pt>
    <dgm:pt modelId="{A1ECB5EA-AC2F-4DC6-B088-24F0AA8C19D9}" type="pres">
      <dgm:prSet presAssocID="{5A7D4129-E88C-4A81-AF76-353BDE972F1F}" presName="parentLin" presStyleCnt="0"/>
      <dgm:spPr/>
    </dgm:pt>
    <dgm:pt modelId="{92ED69DC-CD04-4DE8-BD17-D9C51A127EA0}" type="pres">
      <dgm:prSet presAssocID="{5A7D4129-E88C-4A81-AF76-353BDE972F1F}" presName="parentLeftMargin" presStyleLbl="node1" presStyleIdx="2" presStyleCnt="5"/>
      <dgm:spPr/>
      <dgm:t>
        <a:bodyPr/>
        <a:lstStyle/>
        <a:p>
          <a:endParaRPr lang="tr-TR"/>
        </a:p>
      </dgm:t>
    </dgm:pt>
    <dgm:pt modelId="{61FCE332-26B8-49E1-B7BD-91106354221F}" type="pres">
      <dgm:prSet presAssocID="{5A7D4129-E88C-4A81-AF76-353BDE972F1F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9E3D6C5-44F2-4396-8207-92B329165B3B}" type="pres">
      <dgm:prSet presAssocID="{5A7D4129-E88C-4A81-AF76-353BDE972F1F}" presName="negativeSpace" presStyleCnt="0"/>
      <dgm:spPr/>
    </dgm:pt>
    <dgm:pt modelId="{497303C9-3F61-4001-8B3F-B7179DF48E8A}" type="pres">
      <dgm:prSet presAssocID="{5A7D4129-E88C-4A81-AF76-353BDE972F1F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1D2C9D3-8BA6-40C3-BFFF-8229E4A26A8D}" type="pres">
      <dgm:prSet presAssocID="{8F409EDB-A915-4FFB-A1EA-73782D2FE602}" presName="spaceBetweenRectangles" presStyleCnt="0"/>
      <dgm:spPr/>
    </dgm:pt>
    <dgm:pt modelId="{3B792A5D-4A04-44AE-A4F7-DD7C439E2D7E}" type="pres">
      <dgm:prSet presAssocID="{4211D687-C5FD-48FC-AAB1-0CD456845303}" presName="parentLin" presStyleCnt="0"/>
      <dgm:spPr/>
    </dgm:pt>
    <dgm:pt modelId="{378B7B9D-77B1-4121-8C3C-887E37B7EEB3}" type="pres">
      <dgm:prSet presAssocID="{4211D687-C5FD-48FC-AAB1-0CD456845303}" presName="parentLeftMargin" presStyleLbl="node1" presStyleIdx="3" presStyleCnt="5"/>
      <dgm:spPr/>
      <dgm:t>
        <a:bodyPr/>
        <a:lstStyle/>
        <a:p>
          <a:endParaRPr lang="tr-TR"/>
        </a:p>
      </dgm:t>
    </dgm:pt>
    <dgm:pt modelId="{9B03B25F-E25C-4235-93AB-3F78FA2498F2}" type="pres">
      <dgm:prSet presAssocID="{4211D687-C5FD-48FC-AAB1-0CD456845303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BB3E88B-7535-4177-A31D-D677EE897C91}" type="pres">
      <dgm:prSet presAssocID="{4211D687-C5FD-48FC-AAB1-0CD456845303}" presName="negativeSpace" presStyleCnt="0"/>
      <dgm:spPr/>
    </dgm:pt>
    <dgm:pt modelId="{4D083D2A-6CF4-4B45-90DD-77E0D3949CB1}" type="pres">
      <dgm:prSet presAssocID="{4211D687-C5FD-48FC-AAB1-0CD456845303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08723B1-8322-485E-B6B4-92922B721C0E}" type="presOf" srcId="{8DADF9AA-7592-43B1-99CD-DE0B2F832EFA}" destId="{D84A2FB8-A56B-4390-9351-6FC7B5080E70}" srcOrd="0" destOrd="0" presId="urn:microsoft.com/office/officeart/2005/8/layout/list1"/>
    <dgm:cxn modelId="{3AEDEEF9-5A41-4017-8113-E2F0F41A81E1}" type="presOf" srcId="{5C081B2B-8C78-4C09-975A-5A076FAA8FA8}" destId="{5CB6581B-320C-482E-9D51-96DB48DDB177}" srcOrd="0" destOrd="0" presId="urn:microsoft.com/office/officeart/2005/8/layout/list1"/>
    <dgm:cxn modelId="{E4F1AA6E-A858-4677-BC08-78FD17F328A9}" srcId="{5C081B2B-8C78-4C09-975A-5A076FAA8FA8}" destId="{0760E2A8-5427-4B45-A53F-2D6DABCAAD2D}" srcOrd="0" destOrd="0" parTransId="{821C2561-226A-47DE-8D02-A2B1A9A4C489}" sibTransId="{1DE550DF-86CE-45EA-B0E0-E61954CC2D01}"/>
    <dgm:cxn modelId="{C723720A-4C9D-4AC3-8361-FF929549596C}" type="presOf" srcId="{42E9616A-B040-4E22-9D45-81C7B7BFCD8C}" destId="{497303C9-3F61-4001-8B3F-B7179DF48E8A}" srcOrd="0" destOrd="0" presId="urn:microsoft.com/office/officeart/2005/8/layout/list1"/>
    <dgm:cxn modelId="{D1B82F0D-9991-44D5-B657-851D17A3F68B}" type="presOf" srcId="{4740F292-CA91-49DA-9D99-54A4ED54A3DA}" destId="{4D083D2A-6CF4-4B45-90DD-77E0D3949CB1}" srcOrd="0" destOrd="2" presId="urn:microsoft.com/office/officeart/2005/8/layout/list1"/>
    <dgm:cxn modelId="{C3B7D25C-DDF8-4C52-99C3-865BCC7EA470}" srcId="{DA1FD479-DEC4-47AF-AF1B-8FFFA040FDA3}" destId="{DDB7B7BB-ACC1-400D-9DB7-2CA361AC4964}" srcOrd="0" destOrd="0" parTransId="{5D0B5442-A1B2-4173-ADBC-8C08C3112D36}" sibTransId="{DD5462F8-4E56-4C99-8C65-E5829C507E01}"/>
    <dgm:cxn modelId="{815DCCAD-6000-4FAD-9F0E-F981C6AFD859}" type="presOf" srcId="{5A7D4129-E88C-4A81-AF76-353BDE972F1F}" destId="{92ED69DC-CD04-4DE8-BD17-D9C51A127EA0}" srcOrd="0" destOrd="0" presId="urn:microsoft.com/office/officeart/2005/8/layout/list1"/>
    <dgm:cxn modelId="{EF787A02-CDD2-4EFE-AAB2-C319BA9D574D}" type="presOf" srcId="{DDB7B7BB-ACC1-400D-9DB7-2CA361AC4964}" destId="{B9E189A0-40C3-45EE-8F80-FD95A83C14D0}" srcOrd="1" destOrd="0" presId="urn:microsoft.com/office/officeart/2005/8/layout/list1"/>
    <dgm:cxn modelId="{E5E75ADD-C505-41EE-86D9-52086E5D71E4}" type="presOf" srcId="{2DD4203A-2464-462A-8FEB-EA08B285BAE6}" destId="{4D083D2A-6CF4-4B45-90DD-77E0D3949CB1}" srcOrd="0" destOrd="1" presId="urn:microsoft.com/office/officeart/2005/8/layout/list1"/>
    <dgm:cxn modelId="{A200DB26-1CC4-4832-8BE0-F03538B943A9}" type="presOf" srcId="{887E0A71-4FA4-4634-99A7-1C4FC84CD781}" destId="{2B1F903C-68A7-4D04-9548-90B39ECFB4A3}" srcOrd="0" destOrd="0" presId="urn:microsoft.com/office/officeart/2005/8/layout/list1"/>
    <dgm:cxn modelId="{7B7F1D9B-CEE6-4821-B98F-4E0F26789317}" type="presOf" srcId="{4211D687-C5FD-48FC-AAB1-0CD456845303}" destId="{378B7B9D-77B1-4121-8C3C-887E37B7EEB3}" srcOrd="0" destOrd="0" presId="urn:microsoft.com/office/officeart/2005/8/layout/list1"/>
    <dgm:cxn modelId="{3B26FD23-F4F3-4696-8A2B-880C03628FA3}" srcId="{4211D687-C5FD-48FC-AAB1-0CD456845303}" destId="{0979733C-6415-4FC5-9B57-9CCE501A5261}" srcOrd="0" destOrd="0" parTransId="{C6F50D42-41C9-4541-BCB5-5B5E750A94F6}" sibTransId="{F0B58894-63D3-486F-9B46-13E146DC0EE9}"/>
    <dgm:cxn modelId="{3C739804-51B2-4F09-A93B-C05CE5221DFE}" srcId="{5A7D4129-E88C-4A81-AF76-353BDE972F1F}" destId="{42E9616A-B040-4E22-9D45-81C7B7BFCD8C}" srcOrd="0" destOrd="0" parTransId="{1DB3DD7E-B651-4792-BC51-5FD37A4F46D9}" sibTransId="{4226982D-409B-4EA8-9CB9-A37730106B8E}"/>
    <dgm:cxn modelId="{E7FB69AF-ACC5-444B-B643-CDDFB30B5DB8}" srcId="{B80392A9-CEAE-4242-821F-17580EEEE04D}" destId="{8DADF9AA-7592-43B1-99CD-DE0B2F832EFA}" srcOrd="0" destOrd="0" parTransId="{55CDA44A-195F-4511-818D-FF2BA03BB498}" sibTransId="{8FE77E6F-E239-4B23-B57D-E8410016B444}"/>
    <dgm:cxn modelId="{30B3A747-CF75-4A33-B487-BA73D2852E66}" type="presOf" srcId="{DDB7B7BB-ACC1-400D-9DB7-2CA361AC4964}" destId="{CCEB053B-0896-4146-859E-F565AEBD8329}" srcOrd="0" destOrd="0" presId="urn:microsoft.com/office/officeart/2005/8/layout/list1"/>
    <dgm:cxn modelId="{CC0649D7-DC88-4C85-90F3-4476E2F10D6A}" type="presOf" srcId="{B80392A9-CEAE-4242-821F-17580EEEE04D}" destId="{1BD2602E-509B-4C95-91F5-8243684FF191}" srcOrd="0" destOrd="0" presId="urn:microsoft.com/office/officeart/2005/8/layout/list1"/>
    <dgm:cxn modelId="{8DA7111A-F277-4FF3-9C8E-97036CC7779E}" srcId="{DA1FD479-DEC4-47AF-AF1B-8FFFA040FDA3}" destId="{4211D687-C5FD-48FC-AAB1-0CD456845303}" srcOrd="4" destOrd="0" parTransId="{25927CB5-D20A-4787-BA07-9AF2F4861F40}" sibTransId="{DE414879-7F54-4BEC-A4AE-56A8DB642596}"/>
    <dgm:cxn modelId="{7BECFB7B-B41F-424D-93EB-3E0152F4EC76}" srcId="{DDB7B7BB-ACC1-400D-9DB7-2CA361AC4964}" destId="{887E0A71-4FA4-4634-99A7-1C4FC84CD781}" srcOrd="0" destOrd="0" parTransId="{99C06A90-E242-4E6A-BF37-29ED9EC926F2}" sibTransId="{DBCACF3D-D21F-4B42-9D44-CD9723484CC6}"/>
    <dgm:cxn modelId="{0C3A5B8D-88BC-46DA-BD91-9D7D84AB81D4}" type="presOf" srcId="{4211D687-C5FD-48FC-AAB1-0CD456845303}" destId="{9B03B25F-E25C-4235-93AB-3F78FA2498F2}" srcOrd="1" destOrd="0" presId="urn:microsoft.com/office/officeart/2005/8/layout/list1"/>
    <dgm:cxn modelId="{DE8A9DCA-E65F-44CA-8751-7EF6D6CD073E}" type="presOf" srcId="{DA1FD479-DEC4-47AF-AF1B-8FFFA040FDA3}" destId="{25FB3214-1761-4D03-A8FE-5976258F5722}" srcOrd="0" destOrd="0" presId="urn:microsoft.com/office/officeart/2005/8/layout/list1"/>
    <dgm:cxn modelId="{956DFE8F-5783-4227-8D12-536F938603FB}" type="presOf" srcId="{0979733C-6415-4FC5-9B57-9CCE501A5261}" destId="{4D083D2A-6CF4-4B45-90DD-77E0D3949CB1}" srcOrd="0" destOrd="0" presId="urn:microsoft.com/office/officeart/2005/8/layout/list1"/>
    <dgm:cxn modelId="{E39E0133-FE71-460D-8220-B5153FCB6B8A}" type="presOf" srcId="{ECE588CC-455E-4E42-90A2-E5BAC11E02E8}" destId="{D84A2FB8-A56B-4390-9351-6FC7B5080E70}" srcOrd="0" destOrd="1" presId="urn:microsoft.com/office/officeart/2005/8/layout/list1"/>
    <dgm:cxn modelId="{540FE94C-F8FD-4145-B1C4-21DD9D9AFF2A}" type="presOf" srcId="{5C081B2B-8C78-4C09-975A-5A076FAA8FA8}" destId="{CAB40425-3D18-4471-9850-C3A5D8A60520}" srcOrd="1" destOrd="0" presId="urn:microsoft.com/office/officeart/2005/8/layout/list1"/>
    <dgm:cxn modelId="{ECBA7973-E448-414A-9E95-CAFA776BF27D}" srcId="{5C081B2B-8C78-4C09-975A-5A076FAA8FA8}" destId="{C44A4442-4639-41E0-B7F3-B1A97831C244}" srcOrd="1" destOrd="0" parTransId="{284AEDAB-C7B8-450E-853A-BE19D9D16C9F}" sibTransId="{18DF5303-CCE1-49BC-9764-ADB50C91308A}"/>
    <dgm:cxn modelId="{0015D262-7AB5-4F93-9CEF-9295906F2A52}" srcId="{4211D687-C5FD-48FC-AAB1-0CD456845303}" destId="{4740F292-CA91-49DA-9D99-54A4ED54A3DA}" srcOrd="2" destOrd="0" parTransId="{97C19CD0-04AA-41C1-A2D7-00F8B226734D}" sibTransId="{49B3EDAB-A3ED-4EDA-8D26-76979C877C27}"/>
    <dgm:cxn modelId="{CA6381F4-F03E-406D-A6E1-9AC306EA952A}" type="presOf" srcId="{0760E2A8-5427-4B45-A53F-2D6DABCAAD2D}" destId="{BC7CB553-31FC-47AF-A8CB-0C38EDDEF5A0}" srcOrd="0" destOrd="0" presId="urn:microsoft.com/office/officeart/2005/8/layout/list1"/>
    <dgm:cxn modelId="{4917002C-4159-4B7D-8B3F-B90D2FE703BF}" srcId="{DA1FD479-DEC4-47AF-AF1B-8FFFA040FDA3}" destId="{5A7D4129-E88C-4A81-AF76-353BDE972F1F}" srcOrd="3" destOrd="0" parTransId="{61B1AF96-B42F-4E1F-87B7-BFE136CA539A}" sibTransId="{8F409EDB-A915-4FFB-A1EA-73782D2FE602}"/>
    <dgm:cxn modelId="{A355C22D-E479-48D3-BAD6-ADD288A3ACEE}" type="presOf" srcId="{C44A4442-4639-41E0-B7F3-B1A97831C244}" destId="{BC7CB553-31FC-47AF-A8CB-0C38EDDEF5A0}" srcOrd="0" destOrd="1" presId="urn:microsoft.com/office/officeart/2005/8/layout/list1"/>
    <dgm:cxn modelId="{22570150-DC96-4B48-A2E0-C25DCF6B2038}" type="presOf" srcId="{B80392A9-CEAE-4242-821F-17580EEEE04D}" destId="{47897DA6-42B0-41DD-AEA8-7A67C759CE63}" srcOrd="1" destOrd="0" presId="urn:microsoft.com/office/officeart/2005/8/layout/list1"/>
    <dgm:cxn modelId="{DC84FA25-599A-49EC-BABB-6D032808AFF4}" srcId="{DA1FD479-DEC4-47AF-AF1B-8FFFA040FDA3}" destId="{5C081B2B-8C78-4C09-975A-5A076FAA8FA8}" srcOrd="1" destOrd="0" parTransId="{9CC2D06E-91AB-4D9E-BBAA-3BCCB7014BDA}" sibTransId="{E0F04C5B-5BC6-4F90-8989-04A2C224C7A9}"/>
    <dgm:cxn modelId="{B4289E4C-D555-48D7-82A1-7238BA1FF214}" srcId="{4211D687-C5FD-48FC-AAB1-0CD456845303}" destId="{2DD4203A-2464-462A-8FEB-EA08B285BAE6}" srcOrd="1" destOrd="0" parTransId="{3C75A880-8E0A-4E7D-B522-190E5BE65E81}" sibTransId="{ED49AF15-148B-4522-918E-DA13E84C7023}"/>
    <dgm:cxn modelId="{36682F48-EAAC-4D89-ADE9-1044B258E9D4}" srcId="{B80392A9-CEAE-4242-821F-17580EEEE04D}" destId="{ECE588CC-455E-4E42-90A2-E5BAC11E02E8}" srcOrd="1" destOrd="0" parTransId="{4BF18F52-E1DB-43C7-BE92-95FD40F61329}" sibTransId="{0DF9D6DD-C6D3-4AB2-AD01-159CF1584281}"/>
    <dgm:cxn modelId="{6BE622D2-B1EA-4CB9-BB08-065A5E7BD157}" srcId="{DA1FD479-DEC4-47AF-AF1B-8FFFA040FDA3}" destId="{B80392A9-CEAE-4242-821F-17580EEEE04D}" srcOrd="2" destOrd="0" parTransId="{46CB5B2C-9B5E-4938-9867-EE94744D4F0E}" sibTransId="{DF802526-E652-42E5-BDAB-FF67C6F0DD17}"/>
    <dgm:cxn modelId="{C5F70DA0-0EA2-43A0-8B3F-43CA31EA399D}" type="presOf" srcId="{5A7D4129-E88C-4A81-AF76-353BDE972F1F}" destId="{61FCE332-26B8-49E1-B7BD-91106354221F}" srcOrd="1" destOrd="0" presId="urn:microsoft.com/office/officeart/2005/8/layout/list1"/>
    <dgm:cxn modelId="{525DE96D-220B-4E1A-B32E-C7F521E983F7}" type="presParOf" srcId="{25FB3214-1761-4D03-A8FE-5976258F5722}" destId="{AAEE903E-2F5D-4D2F-B3B4-9C085DDB26BD}" srcOrd="0" destOrd="0" presId="urn:microsoft.com/office/officeart/2005/8/layout/list1"/>
    <dgm:cxn modelId="{F60CFEEF-A7C1-4185-ABD3-49D3D9C7824C}" type="presParOf" srcId="{AAEE903E-2F5D-4D2F-B3B4-9C085DDB26BD}" destId="{CCEB053B-0896-4146-859E-F565AEBD8329}" srcOrd="0" destOrd="0" presId="urn:microsoft.com/office/officeart/2005/8/layout/list1"/>
    <dgm:cxn modelId="{37C59FC7-8990-49BF-8304-93F350B4ED10}" type="presParOf" srcId="{AAEE903E-2F5D-4D2F-B3B4-9C085DDB26BD}" destId="{B9E189A0-40C3-45EE-8F80-FD95A83C14D0}" srcOrd="1" destOrd="0" presId="urn:microsoft.com/office/officeart/2005/8/layout/list1"/>
    <dgm:cxn modelId="{4C4CB6AF-A797-4B33-8C20-11809B4ADB3D}" type="presParOf" srcId="{25FB3214-1761-4D03-A8FE-5976258F5722}" destId="{62F66A48-D2FC-4D6A-B731-65771C5EC3B1}" srcOrd="1" destOrd="0" presId="urn:microsoft.com/office/officeart/2005/8/layout/list1"/>
    <dgm:cxn modelId="{3F78CDD8-2D70-4D2E-BDFA-D513B0D757F6}" type="presParOf" srcId="{25FB3214-1761-4D03-A8FE-5976258F5722}" destId="{2B1F903C-68A7-4D04-9548-90B39ECFB4A3}" srcOrd="2" destOrd="0" presId="urn:microsoft.com/office/officeart/2005/8/layout/list1"/>
    <dgm:cxn modelId="{375E38A8-AC3E-49EA-9B9E-D37E05B434F6}" type="presParOf" srcId="{25FB3214-1761-4D03-A8FE-5976258F5722}" destId="{F71208CC-8AAD-425D-AF4E-813467268C03}" srcOrd="3" destOrd="0" presId="urn:microsoft.com/office/officeart/2005/8/layout/list1"/>
    <dgm:cxn modelId="{E821C3D9-08BC-42A5-A420-597E72757980}" type="presParOf" srcId="{25FB3214-1761-4D03-A8FE-5976258F5722}" destId="{DA0E5DBB-A81A-4ECA-A19D-F2AF730567FE}" srcOrd="4" destOrd="0" presId="urn:microsoft.com/office/officeart/2005/8/layout/list1"/>
    <dgm:cxn modelId="{57D1CF34-0FD2-4FE3-A983-443C06E72F00}" type="presParOf" srcId="{DA0E5DBB-A81A-4ECA-A19D-F2AF730567FE}" destId="{5CB6581B-320C-482E-9D51-96DB48DDB177}" srcOrd="0" destOrd="0" presId="urn:microsoft.com/office/officeart/2005/8/layout/list1"/>
    <dgm:cxn modelId="{14E3A4AE-9860-473A-977D-08BC32507087}" type="presParOf" srcId="{DA0E5DBB-A81A-4ECA-A19D-F2AF730567FE}" destId="{CAB40425-3D18-4471-9850-C3A5D8A60520}" srcOrd="1" destOrd="0" presId="urn:microsoft.com/office/officeart/2005/8/layout/list1"/>
    <dgm:cxn modelId="{F612D111-B383-4A96-A8F7-6E3E640D9B4F}" type="presParOf" srcId="{25FB3214-1761-4D03-A8FE-5976258F5722}" destId="{E68E8A32-E0F4-4336-BEEC-38682E02E1D2}" srcOrd="5" destOrd="0" presId="urn:microsoft.com/office/officeart/2005/8/layout/list1"/>
    <dgm:cxn modelId="{6399AE25-764D-4D57-AB5A-3080190E5B1C}" type="presParOf" srcId="{25FB3214-1761-4D03-A8FE-5976258F5722}" destId="{BC7CB553-31FC-47AF-A8CB-0C38EDDEF5A0}" srcOrd="6" destOrd="0" presId="urn:microsoft.com/office/officeart/2005/8/layout/list1"/>
    <dgm:cxn modelId="{438B2343-2DB4-4612-91B1-55062F3E844B}" type="presParOf" srcId="{25FB3214-1761-4D03-A8FE-5976258F5722}" destId="{8263634F-3C84-4BF7-BC45-34BE9DF0D8F5}" srcOrd="7" destOrd="0" presId="urn:microsoft.com/office/officeart/2005/8/layout/list1"/>
    <dgm:cxn modelId="{6887F2F6-D3CE-4820-8A10-9CF9E42AEBC0}" type="presParOf" srcId="{25FB3214-1761-4D03-A8FE-5976258F5722}" destId="{D46A887B-7941-4D9F-9E44-343803A4AD5F}" srcOrd="8" destOrd="0" presId="urn:microsoft.com/office/officeart/2005/8/layout/list1"/>
    <dgm:cxn modelId="{7CAE810D-3676-49DE-97E2-504FE996D863}" type="presParOf" srcId="{D46A887B-7941-4D9F-9E44-343803A4AD5F}" destId="{1BD2602E-509B-4C95-91F5-8243684FF191}" srcOrd="0" destOrd="0" presId="urn:microsoft.com/office/officeart/2005/8/layout/list1"/>
    <dgm:cxn modelId="{7D60597D-905C-4889-B278-23ED0AC1E480}" type="presParOf" srcId="{D46A887B-7941-4D9F-9E44-343803A4AD5F}" destId="{47897DA6-42B0-41DD-AEA8-7A67C759CE63}" srcOrd="1" destOrd="0" presId="urn:microsoft.com/office/officeart/2005/8/layout/list1"/>
    <dgm:cxn modelId="{7635A466-B09E-45B2-AC05-B765AA7136E6}" type="presParOf" srcId="{25FB3214-1761-4D03-A8FE-5976258F5722}" destId="{B2249C6E-18F9-430F-B908-3889A8FFDE0D}" srcOrd="9" destOrd="0" presId="urn:microsoft.com/office/officeart/2005/8/layout/list1"/>
    <dgm:cxn modelId="{54460520-3270-4A40-8F22-0E46E5A91862}" type="presParOf" srcId="{25FB3214-1761-4D03-A8FE-5976258F5722}" destId="{D84A2FB8-A56B-4390-9351-6FC7B5080E70}" srcOrd="10" destOrd="0" presId="urn:microsoft.com/office/officeart/2005/8/layout/list1"/>
    <dgm:cxn modelId="{2937D130-C241-4CF7-B2A4-B3E32A274DFD}" type="presParOf" srcId="{25FB3214-1761-4D03-A8FE-5976258F5722}" destId="{B8ADE5E8-B2D8-455B-8984-41BEA7EE4A07}" srcOrd="11" destOrd="0" presId="urn:microsoft.com/office/officeart/2005/8/layout/list1"/>
    <dgm:cxn modelId="{67FF77E9-F518-4C4B-9C43-F9AA689FC79E}" type="presParOf" srcId="{25FB3214-1761-4D03-A8FE-5976258F5722}" destId="{A1ECB5EA-AC2F-4DC6-B088-24F0AA8C19D9}" srcOrd="12" destOrd="0" presId="urn:microsoft.com/office/officeart/2005/8/layout/list1"/>
    <dgm:cxn modelId="{A2C32845-6449-4E21-A83E-27A2010D8DC4}" type="presParOf" srcId="{A1ECB5EA-AC2F-4DC6-B088-24F0AA8C19D9}" destId="{92ED69DC-CD04-4DE8-BD17-D9C51A127EA0}" srcOrd="0" destOrd="0" presId="urn:microsoft.com/office/officeart/2005/8/layout/list1"/>
    <dgm:cxn modelId="{074D095C-7808-469A-BB77-3A9539F7D6EC}" type="presParOf" srcId="{A1ECB5EA-AC2F-4DC6-B088-24F0AA8C19D9}" destId="{61FCE332-26B8-49E1-B7BD-91106354221F}" srcOrd="1" destOrd="0" presId="urn:microsoft.com/office/officeart/2005/8/layout/list1"/>
    <dgm:cxn modelId="{60769625-2759-4E01-BDBF-FB03DD791E41}" type="presParOf" srcId="{25FB3214-1761-4D03-A8FE-5976258F5722}" destId="{69E3D6C5-44F2-4396-8207-92B329165B3B}" srcOrd="13" destOrd="0" presId="urn:microsoft.com/office/officeart/2005/8/layout/list1"/>
    <dgm:cxn modelId="{39F11512-4EFA-4DD5-B797-514BB8D97C45}" type="presParOf" srcId="{25FB3214-1761-4D03-A8FE-5976258F5722}" destId="{497303C9-3F61-4001-8B3F-B7179DF48E8A}" srcOrd="14" destOrd="0" presId="urn:microsoft.com/office/officeart/2005/8/layout/list1"/>
    <dgm:cxn modelId="{8D0A5FAA-6265-43E6-9D54-6254D46EF84B}" type="presParOf" srcId="{25FB3214-1761-4D03-A8FE-5976258F5722}" destId="{31D2C9D3-8BA6-40C3-BFFF-8229E4A26A8D}" srcOrd="15" destOrd="0" presId="urn:microsoft.com/office/officeart/2005/8/layout/list1"/>
    <dgm:cxn modelId="{08032055-1D52-45BB-AC9B-661102DAFFBB}" type="presParOf" srcId="{25FB3214-1761-4D03-A8FE-5976258F5722}" destId="{3B792A5D-4A04-44AE-A4F7-DD7C439E2D7E}" srcOrd="16" destOrd="0" presId="urn:microsoft.com/office/officeart/2005/8/layout/list1"/>
    <dgm:cxn modelId="{C4180F86-7604-4545-8138-84BD504F3F43}" type="presParOf" srcId="{3B792A5D-4A04-44AE-A4F7-DD7C439E2D7E}" destId="{378B7B9D-77B1-4121-8C3C-887E37B7EEB3}" srcOrd="0" destOrd="0" presId="urn:microsoft.com/office/officeart/2005/8/layout/list1"/>
    <dgm:cxn modelId="{BD86765B-3E0B-4A0A-8B70-09CC25D0F1A2}" type="presParOf" srcId="{3B792A5D-4A04-44AE-A4F7-DD7C439E2D7E}" destId="{9B03B25F-E25C-4235-93AB-3F78FA2498F2}" srcOrd="1" destOrd="0" presId="urn:microsoft.com/office/officeart/2005/8/layout/list1"/>
    <dgm:cxn modelId="{B915E097-997A-4CAF-850E-E8475FADF297}" type="presParOf" srcId="{25FB3214-1761-4D03-A8FE-5976258F5722}" destId="{CBB3E88B-7535-4177-A31D-D677EE897C91}" srcOrd="17" destOrd="0" presId="urn:microsoft.com/office/officeart/2005/8/layout/list1"/>
    <dgm:cxn modelId="{107A0F5F-280D-4145-808C-2ECD35074592}" type="presParOf" srcId="{25FB3214-1761-4D03-A8FE-5976258F5722}" destId="{4D083D2A-6CF4-4B45-90DD-77E0D3949CB1}" srcOrd="18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BEF505A5-9A2A-48B4-88FB-28791EE39F1D}" type="doc">
      <dgm:prSet loTypeId="urn:microsoft.com/office/officeart/2005/8/layout/bList2#3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475D2BB3-BD27-4E57-980A-02FE9B8453B1}">
      <dgm:prSet phldrT="[Metin]" custT="1"/>
      <dgm:spPr/>
      <dgm:t>
        <a:bodyPr/>
        <a:lstStyle/>
        <a:p>
          <a:r>
            <a:rPr lang="tr-TR" sz="1600" dirty="0" smtClean="0"/>
            <a:t> Aktif D vitamini</a:t>
          </a:r>
          <a:endParaRPr lang="tr-TR" sz="1600" dirty="0"/>
        </a:p>
      </dgm:t>
    </dgm:pt>
    <dgm:pt modelId="{6F34FDDB-9A33-4EDF-B8C5-D3B3B52F37BB}" type="parTrans" cxnId="{BCE7F053-021F-4AD2-B185-3C8DADFB145B}">
      <dgm:prSet/>
      <dgm:spPr/>
      <dgm:t>
        <a:bodyPr/>
        <a:lstStyle/>
        <a:p>
          <a:endParaRPr lang="tr-TR" sz="1600"/>
        </a:p>
      </dgm:t>
    </dgm:pt>
    <dgm:pt modelId="{BED6C8C8-7FF3-4F41-92E2-41342A5E3DAB}" type="sibTrans" cxnId="{BCE7F053-021F-4AD2-B185-3C8DADFB145B}">
      <dgm:prSet/>
      <dgm:spPr/>
      <dgm:t>
        <a:bodyPr/>
        <a:lstStyle/>
        <a:p>
          <a:endParaRPr lang="tr-TR" sz="1600"/>
        </a:p>
      </dgm:t>
    </dgm:pt>
    <dgm:pt modelId="{5AE84FE9-716E-4407-AC2D-19D8AB3009E3}">
      <dgm:prSet phldrT="[Metin]" custT="1"/>
      <dgm:spPr/>
      <dgm:t>
        <a:bodyPr/>
        <a:lstStyle/>
        <a:p>
          <a:pPr marL="171450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tr-TR" sz="1600" dirty="0" err="1" smtClean="0">
              <a:solidFill>
                <a:srgbClr val="FF0000"/>
              </a:solidFill>
            </a:rPr>
            <a:t>Kalsitriol</a:t>
          </a:r>
          <a:r>
            <a:rPr lang="tr-TR" sz="1600" dirty="0" smtClean="0">
              <a:solidFill>
                <a:srgbClr val="FF0000"/>
              </a:solidFill>
            </a:rPr>
            <a:t> – </a:t>
          </a:r>
          <a:r>
            <a:rPr lang="tr-TR" sz="1400" i="1" dirty="0" smtClean="0">
              <a:solidFill>
                <a:srgbClr val="FF0000"/>
              </a:solidFill>
            </a:rPr>
            <a:t>IV FORM TERCİH (2B)</a:t>
          </a:r>
          <a:endParaRPr lang="tr-TR" sz="1400" i="1" dirty="0">
            <a:solidFill>
              <a:srgbClr val="FF0000"/>
            </a:solidFill>
          </a:endParaRPr>
        </a:p>
      </dgm:t>
    </dgm:pt>
    <dgm:pt modelId="{77791C84-0F1C-461F-8FFE-16D0C3C9332A}" type="parTrans" cxnId="{419E9390-5EEF-498B-B13B-D577BABA636A}">
      <dgm:prSet/>
      <dgm:spPr/>
      <dgm:t>
        <a:bodyPr/>
        <a:lstStyle/>
        <a:p>
          <a:endParaRPr lang="tr-TR" sz="1600"/>
        </a:p>
      </dgm:t>
    </dgm:pt>
    <dgm:pt modelId="{EAAB26E2-309B-4428-ACDF-AE987E498976}" type="sibTrans" cxnId="{419E9390-5EEF-498B-B13B-D577BABA636A}">
      <dgm:prSet/>
      <dgm:spPr/>
      <dgm:t>
        <a:bodyPr/>
        <a:lstStyle/>
        <a:p>
          <a:endParaRPr lang="tr-TR" sz="1600"/>
        </a:p>
      </dgm:t>
    </dgm:pt>
    <dgm:pt modelId="{26616871-25FF-44F9-BC36-12B0C9A783FB}">
      <dgm:prSet phldrT="[Metin]" custT="1"/>
      <dgm:spPr/>
      <dgm:t>
        <a:bodyPr/>
        <a:lstStyle/>
        <a:p>
          <a:pPr marL="171450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tr-TR" sz="1600" dirty="0" smtClean="0"/>
            <a:t>Başlangıç dozu</a:t>
          </a:r>
        </a:p>
      </dgm:t>
    </dgm:pt>
    <dgm:pt modelId="{4ECC319D-9C15-4488-A27C-A62E8679DA92}" type="parTrans" cxnId="{996304F4-94D3-498B-A1FB-1CEB6BB41A1F}">
      <dgm:prSet/>
      <dgm:spPr/>
      <dgm:t>
        <a:bodyPr/>
        <a:lstStyle/>
        <a:p>
          <a:endParaRPr lang="tr-TR" sz="1600"/>
        </a:p>
      </dgm:t>
    </dgm:pt>
    <dgm:pt modelId="{1D97FB9A-71D3-410F-9B42-D4B700D5092D}" type="sibTrans" cxnId="{996304F4-94D3-498B-A1FB-1CEB6BB41A1F}">
      <dgm:prSet/>
      <dgm:spPr/>
      <dgm:t>
        <a:bodyPr/>
        <a:lstStyle/>
        <a:p>
          <a:endParaRPr lang="tr-TR" sz="1600"/>
        </a:p>
      </dgm:t>
    </dgm:pt>
    <dgm:pt modelId="{3451C9DD-5266-4CE4-AAEC-34DD3CFCFCE8}">
      <dgm:prSet phldrT="[Metin]" custT="1"/>
      <dgm:spPr/>
      <dgm:t>
        <a:bodyPr/>
        <a:lstStyle/>
        <a:p>
          <a:r>
            <a:rPr lang="tr-TR" sz="1600" dirty="0" smtClean="0"/>
            <a:t>Sentetik </a:t>
          </a:r>
          <a:r>
            <a:rPr lang="tr-TR" sz="1600" dirty="0" err="1" smtClean="0"/>
            <a:t>analoglar</a:t>
          </a:r>
          <a:endParaRPr lang="tr-TR" sz="1600" dirty="0"/>
        </a:p>
      </dgm:t>
    </dgm:pt>
    <dgm:pt modelId="{5C86F43F-03B2-4C4B-8B68-04D4C3A378D3}" type="parTrans" cxnId="{9F1A425F-D4E2-4C7B-9761-320B88943356}">
      <dgm:prSet/>
      <dgm:spPr/>
      <dgm:t>
        <a:bodyPr/>
        <a:lstStyle/>
        <a:p>
          <a:endParaRPr lang="tr-TR" sz="1600"/>
        </a:p>
      </dgm:t>
    </dgm:pt>
    <dgm:pt modelId="{D1AE4C6E-45C0-4233-BE7E-41BE4BBBE77D}" type="sibTrans" cxnId="{9F1A425F-D4E2-4C7B-9761-320B88943356}">
      <dgm:prSet/>
      <dgm:spPr/>
      <dgm:t>
        <a:bodyPr/>
        <a:lstStyle/>
        <a:p>
          <a:endParaRPr lang="tr-TR" sz="1600"/>
        </a:p>
      </dgm:t>
    </dgm:pt>
    <dgm:pt modelId="{6119F27F-C03F-4D5C-9192-8D6FFA06BE33}">
      <dgm:prSet phldrT="[Metin]" custT="1"/>
      <dgm:spPr/>
      <dgm:t>
        <a:bodyPr/>
        <a:lstStyle/>
        <a:p>
          <a:r>
            <a:rPr lang="tr-TR" sz="1600" dirty="0" err="1" smtClean="0">
              <a:solidFill>
                <a:srgbClr val="FF0000"/>
              </a:solidFill>
            </a:rPr>
            <a:t>Parikalsitol</a:t>
          </a:r>
          <a:r>
            <a:rPr lang="tr-TR" sz="1600" dirty="0" smtClean="0">
              <a:solidFill>
                <a:srgbClr val="FF0000"/>
              </a:solidFill>
            </a:rPr>
            <a:t>, </a:t>
          </a:r>
          <a:r>
            <a:rPr lang="tr-TR" sz="1600" dirty="0" err="1" smtClean="0">
              <a:solidFill>
                <a:srgbClr val="FF0000"/>
              </a:solidFill>
            </a:rPr>
            <a:t>Dokserkalsiferol</a:t>
          </a:r>
          <a:endParaRPr lang="tr-TR" sz="1600" dirty="0" smtClean="0">
            <a:solidFill>
              <a:srgbClr val="FF0000"/>
            </a:solidFill>
          </a:endParaRPr>
        </a:p>
        <a:p>
          <a:r>
            <a:rPr lang="tr-TR" sz="1600" dirty="0" err="1" smtClean="0">
              <a:solidFill>
                <a:srgbClr val="FF0000"/>
              </a:solidFill>
            </a:rPr>
            <a:t>Alfakalsidol</a:t>
          </a:r>
          <a:r>
            <a:rPr lang="tr-TR" sz="1600" dirty="0" smtClean="0">
              <a:solidFill>
                <a:srgbClr val="FF0000"/>
              </a:solidFill>
            </a:rPr>
            <a:t>, </a:t>
          </a:r>
          <a:r>
            <a:rPr lang="tr-TR" sz="1600" dirty="0" err="1" smtClean="0">
              <a:solidFill>
                <a:srgbClr val="FF0000"/>
              </a:solidFill>
            </a:rPr>
            <a:t>Falekalsitriol</a:t>
          </a:r>
          <a:r>
            <a:rPr lang="tr-TR" sz="1600" dirty="0" smtClean="0">
              <a:solidFill>
                <a:srgbClr val="FF0000"/>
              </a:solidFill>
            </a:rPr>
            <a:t> </a:t>
          </a:r>
        </a:p>
        <a:p>
          <a:r>
            <a:rPr lang="tr-TR" sz="1600" dirty="0" smtClean="0">
              <a:solidFill>
                <a:srgbClr val="FF0000"/>
              </a:solidFill>
            </a:rPr>
            <a:t>22-</a:t>
          </a:r>
          <a:r>
            <a:rPr lang="tr-TR" sz="1600" dirty="0" err="1" smtClean="0">
              <a:solidFill>
                <a:srgbClr val="FF0000"/>
              </a:solidFill>
            </a:rPr>
            <a:t>oksakalsitriol</a:t>
          </a:r>
          <a:endParaRPr lang="tr-TR" sz="1600" dirty="0">
            <a:solidFill>
              <a:srgbClr val="FF0000"/>
            </a:solidFill>
          </a:endParaRPr>
        </a:p>
      </dgm:t>
    </dgm:pt>
    <dgm:pt modelId="{0E516664-0160-44EF-890A-D01D5A72EB41}" type="parTrans" cxnId="{73D579EB-EBC8-46C8-AFF9-5BA38A0D90B5}">
      <dgm:prSet/>
      <dgm:spPr/>
      <dgm:t>
        <a:bodyPr/>
        <a:lstStyle/>
        <a:p>
          <a:endParaRPr lang="tr-TR" sz="1600"/>
        </a:p>
      </dgm:t>
    </dgm:pt>
    <dgm:pt modelId="{53969419-8FDA-4C34-B4EC-92B7AB7DA9E5}" type="sibTrans" cxnId="{73D579EB-EBC8-46C8-AFF9-5BA38A0D90B5}">
      <dgm:prSet/>
      <dgm:spPr/>
      <dgm:t>
        <a:bodyPr/>
        <a:lstStyle/>
        <a:p>
          <a:endParaRPr lang="tr-TR" sz="1600"/>
        </a:p>
      </dgm:t>
    </dgm:pt>
    <dgm:pt modelId="{88C49DDA-2005-421A-9635-8549D2CDCB6C}">
      <dgm:prSet phldrT="[Metin]" custT="1"/>
      <dgm:spPr/>
      <dgm:t>
        <a:bodyPr/>
        <a:lstStyle/>
        <a:p>
          <a:r>
            <a:rPr lang="tr-TR" sz="1600" dirty="0" smtClean="0"/>
            <a:t>Daha az sıklıkta </a:t>
          </a:r>
          <a:r>
            <a:rPr lang="tr-TR" sz="1600" dirty="0" err="1" smtClean="0"/>
            <a:t>hiperkalsemi</a:t>
          </a:r>
          <a:r>
            <a:rPr lang="tr-TR" sz="1600" dirty="0" smtClean="0"/>
            <a:t> ve </a:t>
          </a:r>
          <a:r>
            <a:rPr lang="tr-TR" sz="1600" dirty="0" err="1" smtClean="0"/>
            <a:t>hiperfosfatemi</a:t>
          </a:r>
          <a:endParaRPr lang="tr-TR" sz="1600" dirty="0"/>
        </a:p>
      </dgm:t>
    </dgm:pt>
    <dgm:pt modelId="{F3AB274F-B878-4017-83FA-9E1D86634CF4}" type="parTrans" cxnId="{37232F26-74A9-4C7C-AEA1-DB5276994926}">
      <dgm:prSet/>
      <dgm:spPr/>
      <dgm:t>
        <a:bodyPr/>
        <a:lstStyle/>
        <a:p>
          <a:endParaRPr lang="tr-TR" sz="1600"/>
        </a:p>
      </dgm:t>
    </dgm:pt>
    <dgm:pt modelId="{BE25DAD5-BC18-4D65-B9D0-6D37B6E39312}" type="sibTrans" cxnId="{37232F26-74A9-4C7C-AEA1-DB5276994926}">
      <dgm:prSet/>
      <dgm:spPr/>
      <dgm:t>
        <a:bodyPr/>
        <a:lstStyle/>
        <a:p>
          <a:endParaRPr lang="tr-TR" sz="1600"/>
        </a:p>
      </dgm:t>
    </dgm:pt>
    <dgm:pt modelId="{CBDC6E5F-D24C-47D4-85DE-52BBCCDB9466}">
      <dgm:prSet phldrT="[Metin]" custT="1"/>
      <dgm:spPr/>
      <dgm:t>
        <a:bodyPr/>
        <a:lstStyle/>
        <a:p>
          <a:pPr marL="171450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tr-TR" sz="1600" dirty="0" smtClean="0">
              <a:solidFill>
                <a:srgbClr val="FF0000"/>
              </a:solidFill>
            </a:rPr>
            <a:t>5-6 </a:t>
          </a:r>
          <a:r>
            <a:rPr lang="tr-TR" sz="1600" dirty="0" err="1" smtClean="0">
              <a:solidFill>
                <a:srgbClr val="FF0000"/>
              </a:solidFill>
            </a:rPr>
            <a:t>mcq</a:t>
          </a:r>
          <a:r>
            <a:rPr lang="tr-TR" sz="1600" dirty="0" smtClean="0">
              <a:solidFill>
                <a:srgbClr val="FF0000"/>
              </a:solidFill>
            </a:rPr>
            <a:t>/hafta üzerinde dikkat</a:t>
          </a:r>
          <a:endParaRPr lang="tr-TR" sz="1600" dirty="0">
            <a:solidFill>
              <a:srgbClr val="FF0000"/>
            </a:solidFill>
          </a:endParaRPr>
        </a:p>
      </dgm:t>
    </dgm:pt>
    <dgm:pt modelId="{AC0BBC03-6272-4981-843D-991D3302FDA3}" type="parTrans" cxnId="{9CE70A1E-9494-4A82-9837-B599C999DA47}">
      <dgm:prSet/>
      <dgm:spPr/>
      <dgm:t>
        <a:bodyPr/>
        <a:lstStyle/>
        <a:p>
          <a:endParaRPr lang="tr-TR" sz="1600"/>
        </a:p>
      </dgm:t>
    </dgm:pt>
    <dgm:pt modelId="{4D8DAD6F-0C4B-4D31-9157-F4312442BA53}" type="sibTrans" cxnId="{9CE70A1E-9494-4A82-9837-B599C999DA47}">
      <dgm:prSet/>
      <dgm:spPr/>
      <dgm:t>
        <a:bodyPr/>
        <a:lstStyle/>
        <a:p>
          <a:endParaRPr lang="tr-TR" sz="1600"/>
        </a:p>
      </dgm:t>
    </dgm:pt>
    <dgm:pt modelId="{315416A9-CDB7-489E-B689-54A33D3BA0FD}">
      <dgm:prSet phldrT="[Metin]" custT="1"/>
      <dgm:spPr/>
      <dgm:t>
        <a:bodyPr/>
        <a:lstStyle/>
        <a:p>
          <a:pPr marL="171450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tr-TR" sz="1600" dirty="0" smtClean="0"/>
            <a:t>Haftada 3 kez, her HD seansında, 0.5-1 </a:t>
          </a:r>
          <a:r>
            <a:rPr lang="tr-TR" sz="1600" dirty="0" err="1" smtClean="0"/>
            <a:t>mcq</a:t>
          </a:r>
          <a:endParaRPr lang="tr-TR" sz="1600" dirty="0" smtClean="0"/>
        </a:p>
      </dgm:t>
    </dgm:pt>
    <dgm:pt modelId="{DDEC6ECB-5992-4351-9EA4-EDC386B60785}" type="parTrans" cxnId="{401B3BB0-59D1-4F4D-B960-EED8AF432D1A}">
      <dgm:prSet/>
      <dgm:spPr/>
      <dgm:t>
        <a:bodyPr/>
        <a:lstStyle/>
        <a:p>
          <a:endParaRPr lang="tr-TR" sz="1600"/>
        </a:p>
      </dgm:t>
    </dgm:pt>
    <dgm:pt modelId="{ECC2B31C-FB52-4CF5-8487-63B0ABD73313}" type="sibTrans" cxnId="{401B3BB0-59D1-4F4D-B960-EED8AF432D1A}">
      <dgm:prSet/>
      <dgm:spPr/>
      <dgm:t>
        <a:bodyPr/>
        <a:lstStyle/>
        <a:p>
          <a:endParaRPr lang="tr-TR" sz="1600"/>
        </a:p>
      </dgm:t>
    </dgm:pt>
    <dgm:pt modelId="{D84E750C-8C93-4E91-8B65-CC1B5EBFE883}">
      <dgm:prSet phldrT="[Metin]" custT="1"/>
      <dgm:spPr/>
      <dgm:t>
        <a:bodyPr/>
        <a:lstStyle/>
        <a:p>
          <a:pPr marL="171450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tr-TR" sz="1600" dirty="0" smtClean="0"/>
            <a:t>4-8 hafta arayla doz </a:t>
          </a:r>
          <a:r>
            <a:rPr lang="tr-TR" sz="1600" dirty="0" err="1" smtClean="0"/>
            <a:t>titrasyonu</a:t>
          </a:r>
          <a:r>
            <a:rPr lang="tr-TR" sz="1600" dirty="0" smtClean="0"/>
            <a:t> </a:t>
          </a:r>
        </a:p>
      </dgm:t>
    </dgm:pt>
    <dgm:pt modelId="{74D2CB3F-67CC-41D7-A4CF-FF1CF3DFB353}" type="parTrans" cxnId="{5FDCB08E-7664-44A4-B460-A69268E510E0}">
      <dgm:prSet/>
      <dgm:spPr/>
      <dgm:t>
        <a:bodyPr/>
        <a:lstStyle/>
        <a:p>
          <a:endParaRPr lang="tr-TR" sz="1600"/>
        </a:p>
      </dgm:t>
    </dgm:pt>
    <dgm:pt modelId="{BD1EB012-B188-49D1-8C6B-545CE1B9365F}" type="sibTrans" cxnId="{5FDCB08E-7664-44A4-B460-A69268E510E0}">
      <dgm:prSet/>
      <dgm:spPr/>
      <dgm:t>
        <a:bodyPr/>
        <a:lstStyle/>
        <a:p>
          <a:endParaRPr lang="tr-TR" sz="1600"/>
        </a:p>
      </dgm:t>
    </dgm:pt>
    <dgm:pt modelId="{DE2A3464-9142-4F55-994C-69CB063D224F}">
      <dgm:prSet phldrT="[Metin]" custT="1"/>
      <dgm:spPr/>
      <dgm:t>
        <a:bodyPr/>
        <a:lstStyle/>
        <a:p>
          <a:endParaRPr lang="tr-TR" sz="1600" dirty="0"/>
        </a:p>
      </dgm:t>
    </dgm:pt>
    <dgm:pt modelId="{4A51CB05-A71F-4AFB-A833-1A072A1349CD}" type="parTrans" cxnId="{C9B08A82-D61E-4088-AF7D-FA183368C27A}">
      <dgm:prSet/>
      <dgm:spPr/>
      <dgm:t>
        <a:bodyPr/>
        <a:lstStyle/>
        <a:p>
          <a:endParaRPr lang="tr-TR" sz="1600"/>
        </a:p>
      </dgm:t>
    </dgm:pt>
    <dgm:pt modelId="{B050031E-A0C3-4193-B2A5-59CBBB429525}" type="sibTrans" cxnId="{C9B08A82-D61E-4088-AF7D-FA183368C27A}">
      <dgm:prSet/>
      <dgm:spPr/>
      <dgm:t>
        <a:bodyPr/>
        <a:lstStyle/>
        <a:p>
          <a:endParaRPr lang="tr-TR" sz="1600"/>
        </a:p>
      </dgm:t>
    </dgm:pt>
    <dgm:pt modelId="{9834A0E0-BE61-4C9B-B1EE-034F2718E065}" type="pres">
      <dgm:prSet presAssocID="{BEF505A5-9A2A-48B4-88FB-28791EE39F1D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028DA5A-8969-4059-8EBD-86CCEB82124A}" type="pres">
      <dgm:prSet presAssocID="{475D2BB3-BD27-4E57-980A-02FE9B8453B1}" presName="compNode" presStyleCnt="0"/>
      <dgm:spPr/>
    </dgm:pt>
    <dgm:pt modelId="{D875D34D-8B2F-4041-8C2B-070E411ADD5D}" type="pres">
      <dgm:prSet presAssocID="{475D2BB3-BD27-4E57-980A-02FE9B8453B1}" presName="childRect" presStyleLbl="bgAcc1" presStyleIdx="0" presStyleCnt="2" custScaleX="13275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4DD53EF-FD6D-437E-9FCC-77833496C8AA}" type="pres">
      <dgm:prSet presAssocID="{475D2BB3-BD27-4E57-980A-02FE9B8453B1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FA24C89-8F2D-4CB3-B4A8-0DA185257A23}" type="pres">
      <dgm:prSet presAssocID="{475D2BB3-BD27-4E57-980A-02FE9B8453B1}" presName="parentRect" presStyleLbl="alignNode1" presStyleIdx="0" presStyleCnt="2" custScaleX="129255"/>
      <dgm:spPr/>
      <dgm:t>
        <a:bodyPr/>
        <a:lstStyle/>
        <a:p>
          <a:endParaRPr lang="tr-TR"/>
        </a:p>
      </dgm:t>
    </dgm:pt>
    <dgm:pt modelId="{459D2D7E-F102-4A51-9F1B-DB46C813DF4A}" type="pres">
      <dgm:prSet presAssocID="{475D2BB3-BD27-4E57-980A-02FE9B8453B1}" presName="adorn" presStyleLbl="fgAccFollowNod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39039DF-193C-4754-BFE5-D04AE89F0184}" type="pres">
      <dgm:prSet presAssocID="{BED6C8C8-7FF3-4F41-92E2-41342A5E3DAB}" presName="sibTrans" presStyleLbl="sibTrans2D1" presStyleIdx="0" presStyleCnt="0"/>
      <dgm:spPr/>
      <dgm:t>
        <a:bodyPr/>
        <a:lstStyle/>
        <a:p>
          <a:endParaRPr lang="tr-TR"/>
        </a:p>
      </dgm:t>
    </dgm:pt>
    <dgm:pt modelId="{1C5E67B3-2175-4733-B7C9-EB8D53E4B2BB}" type="pres">
      <dgm:prSet presAssocID="{3451C9DD-5266-4CE4-AAEC-34DD3CFCFCE8}" presName="compNode" presStyleCnt="0"/>
      <dgm:spPr/>
    </dgm:pt>
    <dgm:pt modelId="{EAAECBD1-BEE2-4781-952D-07DC0AD251F6}" type="pres">
      <dgm:prSet presAssocID="{3451C9DD-5266-4CE4-AAEC-34DD3CFCFCE8}" presName="childRect" presStyleLbl="bgAcc1" presStyleIdx="1" presStyleCnt="2" custScaleX="13594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DE60FB6-8EBC-475D-A452-A3A70E92DB2B}" type="pres">
      <dgm:prSet presAssocID="{3451C9DD-5266-4CE4-AAEC-34DD3CFCFCE8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0E95040-E73F-40D9-A916-D504C3B4F934}" type="pres">
      <dgm:prSet presAssocID="{3451C9DD-5266-4CE4-AAEC-34DD3CFCFCE8}" presName="parentRect" presStyleLbl="alignNode1" presStyleIdx="1" presStyleCnt="2" custScaleX="133561"/>
      <dgm:spPr/>
      <dgm:t>
        <a:bodyPr/>
        <a:lstStyle/>
        <a:p>
          <a:endParaRPr lang="tr-TR"/>
        </a:p>
      </dgm:t>
    </dgm:pt>
    <dgm:pt modelId="{7C13C688-6FB9-482A-AFBA-A856A9600B68}" type="pres">
      <dgm:prSet presAssocID="{3451C9DD-5266-4CE4-AAEC-34DD3CFCFCE8}" presName="adorn" presStyleLbl="fgAccFollowNod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AC719D7B-6C29-4397-8B55-A5386E218910}" type="presOf" srcId="{D84E750C-8C93-4E91-8B65-CC1B5EBFE883}" destId="{D875D34D-8B2F-4041-8C2B-070E411ADD5D}" srcOrd="0" destOrd="3" presId="urn:microsoft.com/office/officeart/2005/8/layout/bList2#3"/>
    <dgm:cxn modelId="{5FDCB08E-7664-44A4-B460-A69268E510E0}" srcId="{475D2BB3-BD27-4E57-980A-02FE9B8453B1}" destId="{D84E750C-8C93-4E91-8B65-CC1B5EBFE883}" srcOrd="3" destOrd="0" parTransId="{74D2CB3F-67CC-41D7-A4CF-FF1CF3DFB353}" sibTransId="{BD1EB012-B188-49D1-8C6B-545CE1B9365F}"/>
    <dgm:cxn modelId="{996304F4-94D3-498B-A1FB-1CEB6BB41A1F}" srcId="{475D2BB3-BD27-4E57-980A-02FE9B8453B1}" destId="{26616871-25FF-44F9-BC36-12B0C9A783FB}" srcOrd="1" destOrd="0" parTransId="{4ECC319D-9C15-4488-A27C-A62E8679DA92}" sibTransId="{1D97FB9A-71D3-410F-9B42-D4B700D5092D}"/>
    <dgm:cxn modelId="{04D3B051-FC4E-47ED-92D3-85FE779AC2BE}" type="presOf" srcId="{CBDC6E5F-D24C-47D4-85DE-52BBCCDB9466}" destId="{D875D34D-8B2F-4041-8C2B-070E411ADD5D}" srcOrd="0" destOrd="4" presId="urn:microsoft.com/office/officeart/2005/8/layout/bList2#3"/>
    <dgm:cxn modelId="{419E9390-5EEF-498B-B13B-D577BABA636A}" srcId="{475D2BB3-BD27-4E57-980A-02FE9B8453B1}" destId="{5AE84FE9-716E-4407-AC2D-19D8AB3009E3}" srcOrd="0" destOrd="0" parTransId="{77791C84-0F1C-461F-8FFE-16D0C3C9332A}" sibTransId="{EAAB26E2-309B-4428-ACDF-AE987E498976}"/>
    <dgm:cxn modelId="{305269C6-8AEF-4F78-92D1-8B6B9933F268}" type="presOf" srcId="{475D2BB3-BD27-4E57-980A-02FE9B8453B1}" destId="{94DD53EF-FD6D-437E-9FCC-77833496C8AA}" srcOrd="0" destOrd="0" presId="urn:microsoft.com/office/officeart/2005/8/layout/bList2#3"/>
    <dgm:cxn modelId="{8EFC4FC8-594F-4844-B971-E1B04309AEA6}" type="presOf" srcId="{3451C9DD-5266-4CE4-AAEC-34DD3CFCFCE8}" destId="{10E95040-E73F-40D9-A916-D504C3B4F934}" srcOrd="1" destOrd="0" presId="urn:microsoft.com/office/officeart/2005/8/layout/bList2#3"/>
    <dgm:cxn modelId="{37232F26-74A9-4C7C-AEA1-DB5276994926}" srcId="{3451C9DD-5266-4CE4-AAEC-34DD3CFCFCE8}" destId="{88C49DDA-2005-421A-9635-8549D2CDCB6C}" srcOrd="2" destOrd="0" parTransId="{F3AB274F-B878-4017-83FA-9E1D86634CF4}" sibTransId="{BE25DAD5-BC18-4D65-B9D0-6D37B6E39312}"/>
    <dgm:cxn modelId="{A9C07FA7-68E9-44CC-B2E0-D1F1B04663DB}" type="presOf" srcId="{6119F27F-C03F-4D5C-9192-8D6FFA06BE33}" destId="{EAAECBD1-BEE2-4781-952D-07DC0AD251F6}" srcOrd="0" destOrd="0" presId="urn:microsoft.com/office/officeart/2005/8/layout/bList2#3"/>
    <dgm:cxn modelId="{FFDA35AB-2A44-482C-9A34-471066E93B92}" type="presOf" srcId="{88C49DDA-2005-421A-9635-8549D2CDCB6C}" destId="{EAAECBD1-BEE2-4781-952D-07DC0AD251F6}" srcOrd="0" destOrd="2" presId="urn:microsoft.com/office/officeart/2005/8/layout/bList2#3"/>
    <dgm:cxn modelId="{BCE7F053-021F-4AD2-B185-3C8DADFB145B}" srcId="{BEF505A5-9A2A-48B4-88FB-28791EE39F1D}" destId="{475D2BB3-BD27-4E57-980A-02FE9B8453B1}" srcOrd="0" destOrd="0" parTransId="{6F34FDDB-9A33-4EDF-B8C5-D3B3B52F37BB}" sibTransId="{BED6C8C8-7FF3-4F41-92E2-41342A5E3DAB}"/>
    <dgm:cxn modelId="{ED378538-2C84-4534-9D03-4C01D17995EC}" type="presOf" srcId="{BEF505A5-9A2A-48B4-88FB-28791EE39F1D}" destId="{9834A0E0-BE61-4C9B-B1EE-034F2718E065}" srcOrd="0" destOrd="0" presId="urn:microsoft.com/office/officeart/2005/8/layout/bList2#3"/>
    <dgm:cxn modelId="{9CE70A1E-9494-4A82-9837-B599C999DA47}" srcId="{475D2BB3-BD27-4E57-980A-02FE9B8453B1}" destId="{CBDC6E5F-D24C-47D4-85DE-52BBCCDB9466}" srcOrd="4" destOrd="0" parTransId="{AC0BBC03-6272-4981-843D-991D3302FDA3}" sibTransId="{4D8DAD6F-0C4B-4D31-9157-F4312442BA53}"/>
    <dgm:cxn modelId="{D65F5E0D-450E-4377-B677-0DF39AA5248B}" type="presOf" srcId="{475D2BB3-BD27-4E57-980A-02FE9B8453B1}" destId="{3FA24C89-8F2D-4CB3-B4A8-0DA185257A23}" srcOrd="1" destOrd="0" presId="urn:microsoft.com/office/officeart/2005/8/layout/bList2#3"/>
    <dgm:cxn modelId="{401B3BB0-59D1-4F4D-B960-EED8AF432D1A}" srcId="{475D2BB3-BD27-4E57-980A-02FE9B8453B1}" destId="{315416A9-CDB7-489E-B689-54A33D3BA0FD}" srcOrd="2" destOrd="0" parTransId="{DDEC6ECB-5992-4351-9EA4-EDC386B60785}" sibTransId="{ECC2B31C-FB52-4CF5-8487-63B0ABD73313}"/>
    <dgm:cxn modelId="{FA8F704C-A82A-4148-B605-F2BD88D9A45D}" type="presOf" srcId="{315416A9-CDB7-489E-B689-54A33D3BA0FD}" destId="{D875D34D-8B2F-4041-8C2B-070E411ADD5D}" srcOrd="0" destOrd="2" presId="urn:microsoft.com/office/officeart/2005/8/layout/bList2#3"/>
    <dgm:cxn modelId="{C9B08A82-D61E-4088-AF7D-FA183368C27A}" srcId="{3451C9DD-5266-4CE4-AAEC-34DD3CFCFCE8}" destId="{DE2A3464-9142-4F55-994C-69CB063D224F}" srcOrd="1" destOrd="0" parTransId="{4A51CB05-A71F-4AFB-A833-1A072A1349CD}" sibTransId="{B050031E-A0C3-4193-B2A5-59CBBB429525}"/>
    <dgm:cxn modelId="{741B4594-C8DE-419B-87DD-46D292940E50}" type="presOf" srcId="{26616871-25FF-44F9-BC36-12B0C9A783FB}" destId="{D875D34D-8B2F-4041-8C2B-070E411ADD5D}" srcOrd="0" destOrd="1" presId="urn:microsoft.com/office/officeart/2005/8/layout/bList2#3"/>
    <dgm:cxn modelId="{73D579EB-EBC8-46C8-AFF9-5BA38A0D90B5}" srcId="{3451C9DD-5266-4CE4-AAEC-34DD3CFCFCE8}" destId="{6119F27F-C03F-4D5C-9192-8D6FFA06BE33}" srcOrd="0" destOrd="0" parTransId="{0E516664-0160-44EF-890A-D01D5A72EB41}" sibTransId="{53969419-8FDA-4C34-B4EC-92B7AB7DA9E5}"/>
    <dgm:cxn modelId="{7DBF8F58-89C0-40B4-A678-F2975D234F96}" type="presOf" srcId="{DE2A3464-9142-4F55-994C-69CB063D224F}" destId="{EAAECBD1-BEE2-4781-952D-07DC0AD251F6}" srcOrd="0" destOrd="1" presId="urn:microsoft.com/office/officeart/2005/8/layout/bList2#3"/>
    <dgm:cxn modelId="{D772FE9E-8309-402C-8007-8CDAB0849492}" type="presOf" srcId="{BED6C8C8-7FF3-4F41-92E2-41342A5E3DAB}" destId="{939039DF-193C-4754-BFE5-D04AE89F0184}" srcOrd="0" destOrd="0" presId="urn:microsoft.com/office/officeart/2005/8/layout/bList2#3"/>
    <dgm:cxn modelId="{E3535953-17E3-489D-B808-C1A4FAB8371A}" type="presOf" srcId="{5AE84FE9-716E-4407-AC2D-19D8AB3009E3}" destId="{D875D34D-8B2F-4041-8C2B-070E411ADD5D}" srcOrd="0" destOrd="0" presId="urn:microsoft.com/office/officeart/2005/8/layout/bList2#3"/>
    <dgm:cxn modelId="{9F1A425F-D4E2-4C7B-9761-320B88943356}" srcId="{BEF505A5-9A2A-48B4-88FB-28791EE39F1D}" destId="{3451C9DD-5266-4CE4-AAEC-34DD3CFCFCE8}" srcOrd="1" destOrd="0" parTransId="{5C86F43F-03B2-4C4B-8B68-04D4C3A378D3}" sibTransId="{D1AE4C6E-45C0-4233-BE7E-41BE4BBBE77D}"/>
    <dgm:cxn modelId="{CF04BBC6-09CA-45F6-899F-12D2821BA5C6}" type="presOf" srcId="{3451C9DD-5266-4CE4-AAEC-34DD3CFCFCE8}" destId="{EDE60FB6-8EBC-475D-A452-A3A70E92DB2B}" srcOrd="0" destOrd="0" presId="urn:microsoft.com/office/officeart/2005/8/layout/bList2#3"/>
    <dgm:cxn modelId="{64034701-92F1-4563-A000-56D70C5C5FB6}" type="presParOf" srcId="{9834A0E0-BE61-4C9B-B1EE-034F2718E065}" destId="{B028DA5A-8969-4059-8EBD-86CCEB82124A}" srcOrd="0" destOrd="0" presId="urn:microsoft.com/office/officeart/2005/8/layout/bList2#3"/>
    <dgm:cxn modelId="{249884AB-562B-479F-800C-8007C0C48CA3}" type="presParOf" srcId="{B028DA5A-8969-4059-8EBD-86CCEB82124A}" destId="{D875D34D-8B2F-4041-8C2B-070E411ADD5D}" srcOrd="0" destOrd="0" presId="urn:microsoft.com/office/officeart/2005/8/layout/bList2#3"/>
    <dgm:cxn modelId="{9BB4A71D-600A-462F-9072-6B4FDA88F530}" type="presParOf" srcId="{B028DA5A-8969-4059-8EBD-86CCEB82124A}" destId="{94DD53EF-FD6D-437E-9FCC-77833496C8AA}" srcOrd="1" destOrd="0" presId="urn:microsoft.com/office/officeart/2005/8/layout/bList2#3"/>
    <dgm:cxn modelId="{873E875C-190F-4BF1-9B7E-D6FEA1B14C0F}" type="presParOf" srcId="{B028DA5A-8969-4059-8EBD-86CCEB82124A}" destId="{3FA24C89-8F2D-4CB3-B4A8-0DA185257A23}" srcOrd="2" destOrd="0" presId="urn:microsoft.com/office/officeart/2005/8/layout/bList2#3"/>
    <dgm:cxn modelId="{31F21C18-8A03-45FC-A068-C230EA1FA126}" type="presParOf" srcId="{B028DA5A-8969-4059-8EBD-86CCEB82124A}" destId="{459D2D7E-F102-4A51-9F1B-DB46C813DF4A}" srcOrd="3" destOrd="0" presId="urn:microsoft.com/office/officeart/2005/8/layout/bList2#3"/>
    <dgm:cxn modelId="{59FA46D1-4028-4ECC-BF94-1AE1D9E5D1C9}" type="presParOf" srcId="{9834A0E0-BE61-4C9B-B1EE-034F2718E065}" destId="{939039DF-193C-4754-BFE5-D04AE89F0184}" srcOrd="1" destOrd="0" presId="urn:microsoft.com/office/officeart/2005/8/layout/bList2#3"/>
    <dgm:cxn modelId="{266E2199-B6AB-4846-BB75-33536F1E0472}" type="presParOf" srcId="{9834A0E0-BE61-4C9B-B1EE-034F2718E065}" destId="{1C5E67B3-2175-4733-B7C9-EB8D53E4B2BB}" srcOrd="2" destOrd="0" presId="urn:microsoft.com/office/officeart/2005/8/layout/bList2#3"/>
    <dgm:cxn modelId="{2C07B488-1DE3-4AB9-BA3F-252979B6DA2F}" type="presParOf" srcId="{1C5E67B3-2175-4733-B7C9-EB8D53E4B2BB}" destId="{EAAECBD1-BEE2-4781-952D-07DC0AD251F6}" srcOrd="0" destOrd="0" presId="urn:microsoft.com/office/officeart/2005/8/layout/bList2#3"/>
    <dgm:cxn modelId="{5D0A84A6-0755-4D10-8CAC-6ADC32D3A0A6}" type="presParOf" srcId="{1C5E67B3-2175-4733-B7C9-EB8D53E4B2BB}" destId="{EDE60FB6-8EBC-475D-A452-A3A70E92DB2B}" srcOrd="1" destOrd="0" presId="urn:microsoft.com/office/officeart/2005/8/layout/bList2#3"/>
    <dgm:cxn modelId="{79EBE1DA-F207-4AD0-8F70-18CA4BF72295}" type="presParOf" srcId="{1C5E67B3-2175-4733-B7C9-EB8D53E4B2BB}" destId="{10E95040-E73F-40D9-A916-D504C3B4F934}" srcOrd="2" destOrd="0" presId="urn:microsoft.com/office/officeart/2005/8/layout/bList2#3"/>
    <dgm:cxn modelId="{6A071035-9670-44C5-9069-9C62F2410F1B}" type="presParOf" srcId="{1C5E67B3-2175-4733-B7C9-EB8D53E4B2BB}" destId="{7C13C688-6FB9-482A-AFBA-A856A9600B68}" srcOrd="3" destOrd="0" presId="urn:microsoft.com/office/officeart/2005/8/layout/bList2#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048799D0-3FA7-4FD2-B948-8A1778D2156F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94D7F53E-5B77-4B52-8F6B-6AF3309FE33C}">
      <dgm:prSet phldrT="[Metin]" custT="1"/>
      <dgm:spPr/>
      <dgm:t>
        <a:bodyPr/>
        <a:lstStyle/>
        <a:p>
          <a:r>
            <a:rPr lang="tr-TR" sz="1400" dirty="0" smtClean="0"/>
            <a:t>Tedavi düzenlenirken Ca, P ve PTH değerleri birlikte değerlendirilmelidir.</a:t>
          </a:r>
          <a:endParaRPr lang="tr-TR" sz="1400" dirty="0"/>
        </a:p>
      </dgm:t>
    </dgm:pt>
    <dgm:pt modelId="{F10ECC9C-FC28-4BF2-9ABD-0DEB69AA9D3F}" type="parTrans" cxnId="{26D8EEDC-BF03-4FB9-B9AB-8E2D9B8679C4}">
      <dgm:prSet/>
      <dgm:spPr/>
      <dgm:t>
        <a:bodyPr/>
        <a:lstStyle/>
        <a:p>
          <a:endParaRPr lang="tr-TR" sz="1400"/>
        </a:p>
      </dgm:t>
    </dgm:pt>
    <dgm:pt modelId="{A2B5C183-81A6-4622-8CBF-2E06206DF77F}" type="sibTrans" cxnId="{26D8EEDC-BF03-4FB9-B9AB-8E2D9B8679C4}">
      <dgm:prSet/>
      <dgm:spPr/>
      <dgm:t>
        <a:bodyPr/>
        <a:lstStyle/>
        <a:p>
          <a:endParaRPr lang="tr-TR" sz="1400"/>
        </a:p>
      </dgm:t>
    </dgm:pt>
    <dgm:pt modelId="{C1C1D8ED-AB7E-4B20-9EC7-AEA0A27BEA42}">
      <dgm:prSet custT="1"/>
      <dgm:spPr/>
      <dgm:t>
        <a:bodyPr/>
        <a:lstStyle/>
        <a:p>
          <a:r>
            <a:rPr lang="tr-TR" sz="1400" dirty="0" err="1" smtClean="0"/>
            <a:t>Hiperkalsemiden</a:t>
          </a:r>
          <a:r>
            <a:rPr lang="tr-TR" sz="1400" dirty="0" smtClean="0"/>
            <a:t> kaçınılmalıdır.</a:t>
          </a:r>
          <a:endParaRPr lang="tr-TR" sz="1400" dirty="0"/>
        </a:p>
      </dgm:t>
    </dgm:pt>
    <dgm:pt modelId="{434C3FCC-4402-4826-A608-EF04ADF04FB9}" type="parTrans" cxnId="{3BA8CCD2-13EB-4F8E-A320-BB0192C8EAC1}">
      <dgm:prSet/>
      <dgm:spPr/>
      <dgm:t>
        <a:bodyPr/>
        <a:lstStyle/>
        <a:p>
          <a:endParaRPr lang="tr-TR" sz="1400"/>
        </a:p>
      </dgm:t>
    </dgm:pt>
    <dgm:pt modelId="{7BD8E52D-200B-4414-BA3F-9DE9583DA5DB}" type="sibTrans" cxnId="{3BA8CCD2-13EB-4F8E-A320-BB0192C8EAC1}">
      <dgm:prSet/>
      <dgm:spPr/>
      <dgm:t>
        <a:bodyPr/>
        <a:lstStyle/>
        <a:p>
          <a:endParaRPr lang="tr-TR" sz="1400"/>
        </a:p>
      </dgm:t>
    </dgm:pt>
    <dgm:pt modelId="{9682C5C4-C66D-4F9A-8F0A-45BC02257389}">
      <dgm:prSet phldrT="[Metin]" custT="1"/>
      <dgm:spPr/>
      <dgm:t>
        <a:bodyPr/>
        <a:lstStyle/>
        <a:p>
          <a:r>
            <a:rPr lang="tr-TR" sz="1400" dirty="0" smtClean="0"/>
            <a:t>Düzenli D vitamini kullanımından kaçınılmalıdır.</a:t>
          </a:r>
          <a:endParaRPr lang="tr-TR" sz="1400" dirty="0"/>
        </a:p>
      </dgm:t>
    </dgm:pt>
    <dgm:pt modelId="{6922053F-02E2-4D7D-BCE3-C00EFEE29D43}" type="parTrans" cxnId="{20087B56-4B92-4F21-8235-2E7EE9B332F7}">
      <dgm:prSet/>
      <dgm:spPr/>
      <dgm:t>
        <a:bodyPr/>
        <a:lstStyle/>
        <a:p>
          <a:endParaRPr lang="tr-TR" sz="1400"/>
        </a:p>
      </dgm:t>
    </dgm:pt>
    <dgm:pt modelId="{83E1A3BA-B5B0-43B2-A264-DAC86DCD2813}" type="sibTrans" cxnId="{20087B56-4B92-4F21-8235-2E7EE9B332F7}">
      <dgm:prSet/>
      <dgm:spPr/>
      <dgm:t>
        <a:bodyPr/>
        <a:lstStyle/>
        <a:p>
          <a:endParaRPr lang="tr-TR" sz="1400"/>
        </a:p>
      </dgm:t>
    </dgm:pt>
    <dgm:pt modelId="{C723023A-D805-4974-BB2E-A220E35B663C}">
      <dgm:prSet phldrT="[Metin]" custT="1"/>
      <dgm:spPr/>
      <dgm:t>
        <a:bodyPr/>
        <a:lstStyle/>
        <a:p>
          <a:r>
            <a:rPr lang="tr-TR" sz="1400" dirty="0" smtClean="0"/>
            <a:t>Diyetle alınan fosforun kaynağı ve miktarı önemlidir.</a:t>
          </a:r>
          <a:endParaRPr lang="tr-TR" sz="1400" dirty="0"/>
        </a:p>
      </dgm:t>
    </dgm:pt>
    <dgm:pt modelId="{7E959AA2-1CCC-4343-81D1-A8ABABCE535A}" type="parTrans" cxnId="{C2DAD177-14D5-4E93-B984-6F09784E05AC}">
      <dgm:prSet/>
      <dgm:spPr/>
      <dgm:t>
        <a:bodyPr/>
        <a:lstStyle/>
        <a:p>
          <a:endParaRPr lang="tr-TR" sz="1400"/>
        </a:p>
      </dgm:t>
    </dgm:pt>
    <dgm:pt modelId="{142114FB-C370-40B2-9EDD-2E963EF09773}" type="sibTrans" cxnId="{C2DAD177-14D5-4E93-B984-6F09784E05AC}">
      <dgm:prSet/>
      <dgm:spPr/>
      <dgm:t>
        <a:bodyPr/>
        <a:lstStyle/>
        <a:p>
          <a:endParaRPr lang="tr-TR" sz="1400"/>
        </a:p>
      </dgm:t>
    </dgm:pt>
    <dgm:pt modelId="{25239B4C-CF7D-4DAF-838B-0DFDC91301D7}">
      <dgm:prSet phldrT="[Metin]" custT="1"/>
      <dgm:spPr/>
      <dgm:t>
        <a:bodyPr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tr-TR" sz="1400" dirty="0" smtClean="0"/>
            <a:t>Özellikle diyalize girmeyen hastalarda, fosfat düşürücü tedaviler yalnızca "</a:t>
          </a:r>
          <a:r>
            <a:rPr lang="tr-TR" sz="1400" dirty="0" smtClean="0">
              <a:solidFill>
                <a:srgbClr val="FFFF00"/>
              </a:solidFill>
            </a:rPr>
            <a:t>ilerleyici veya kalıcı </a:t>
          </a:r>
          <a:r>
            <a:rPr lang="tr-TR" sz="1400" dirty="0" err="1" smtClean="0">
              <a:solidFill>
                <a:srgbClr val="FFFF00"/>
              </a:solidFill>
            </a:rPr>
            <a:t>hiperfosfatemi</a:t>
          </a:r>
          <a:r>
            <a:rPr lang="tr-TR" sz="1400" dirty="0" smtClean="0"/>
            <a:t>" durumunda planlanmalıdır. </a:t>
          </a:r>
          <a:endParaRPr lang="tr-TR" sz="1400" dirty="0"/>
        </a:p>
      </dgm:t>
    </dgm:pt>
    <dgm:pt modelId="{A0ECC176-935D-4FC7-ACBA-E460133F944F}" type="parTrans" cxnId="{094BA018-7794-4E72-89C9-903102190965}">
      <dgm:prSet/>
      <dgm:spPr/>
      <dgm:t>
        <a:bodyPr/>
        <a:lstStyle/>
        <a:p>
          <a:endParaRPr lang="tr-TR" sz="1400"/>
        </a:p>
      </dgm:t>
    </dgm:pt>
    <dgm:pt modelId="{99094ADA-87C6-4A40-A8E3-556A9C217528}" type="sibTrans" cxnId="{094BA018-7794-4E72-89C9-903102190965}">
      <dgm:prSet/>
      <dgm:spPr/>
      <dgm:t>
        <a:bodyPr/>
        <a:lstStyle/>
        <a:p>
          <a:endParaRPr lang="tr-TR" sz="1400"/>
        </a:p>
      </dgm:t>
    </dgm:pt>
    <dgm:pt modelId="{AE0CD892-9558-4B6B-A543-D46D7E496B27}">
      <dgm:prSet phldrT="[Metin]" custT="1"/>
      <dgm:spPr/>
      <dgm:t>
        <a:bodyPr/>
        <a:lstStyle/>
        <a:p>
          <a:r>
            <a:rPr lang="tr-TR" sz="1400" dirty="0" smtClean="0"/>
            <a:t>İlerleyici ve </a:t>
          </a:r>
          <a:r>
            <a:rPr lang="tr-TR" sz="1400" dirty="0" err="1" smtClean="0"/>
            <a:t>persistan</a:t>
          </a:r>
          <a:r>
            <a:rPr lang="tr-TR" sz="1400" dirty="0" smtClean="0"/>
            <a:t> PTH yüksekliği tedavi edilmelidir.</a:t>
          </a:r>
          <a:endParaRPr lang="tr-TR" sz="1400" dirty="0"/>
        </a:p>
      </dgm:t>
    </dgm:pt>
    <dgm:pt modelId="{B43155EB-CEFE-43C8-B390-43CF52DBD0D6}" type="parTrans" cxnId="{BCD32A8B-2BF7-4E5C-9A50-A316F323461D}">
      <dgm:prSet/>
      <dgm:spPr/>
      <dgm:t>
        <a:bodyPr/>
        <a:lstStyle/>
        <a:p>
          <a:endParaRPr lang="tr-TR" sz="1400"/>
        </a:p>
      </dgm:t>
    </dgm:pt>
    <dgm:pt modelId="{5A739086-A79D-4900-9D3B-BFD5779D2EAF}" type="sibTrans" cxnId="{BCD32A8B-2BF7-4E5C-9A50-A316F323461D}">
      <dgm:prSet/>
      <dgm:spPr/>
      <dgm:t>
        <a:bodyPr/>
        <a:lstStyle/>
        <a:p>
          <a:endParaRPr lang="tr-TR" sz="1400"/>
        </a:p>
      </dgm:t>
    </dgm:pt>
    <dgm:pt modelId="{23070AAE-4FB4-4ACF-853D-B4F679C7E658}" type="pres">
      <dgm:prSet presAssocID="{048799D0-3FA7-4FD2-B948-8A1778D2156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F0F58969-FFB8-4B96-8898-84947F51B22C}" type="pres">
      <dgm:prSet presAssocID="{048799D0-3FA7-4FD2-B948-8A1778D2156F}" presName="Name1" presStyleCnt="0"/>
      <dgm:spPr/>
      <dgm:t>
        <a:bodyPr/>
        <a:lstStyle/>
        <a:p>
          <a:endParaRPr lang="tr-TR"/>
        </a:p>
      </dgm:t>
    </dgm:pt>
    <dgm:pt modelId="{21E7F9CA-D5B2-48DA-AE72-321582632F4D}" type="pres">
      <dgm:prSet presAssocID="{048799D0-3FA7-4FD2-B948-8A1778D2156F}" presName="cycle" presStyleCnt="0"/>
      <dgm:spPr/>
      <dgm:t>
        <a:bodyPr/>
        <a:lstStyle/>
        <a:p>
          <a:endParaRPr lang="tr-TR"/>
        </a:p>
      </dgm:t>
    </dgm:pt>
    <dgm:pt modelId="{218B6A4A-65E2-4FC2-9C14-4A465B165F5C}" type="pres">
      <dgm:prSet presAssocID="{048799D0-3FA7-4FD2-B948-8A1778D2156F}" presName="srcNode" presStyleLbl="node1" presStyleIdx="0" presStyleCnt="6"/>
      <dgm:spPr/>
      <dgm:t>
        <a:bodyPr/>
        <a:lstStyle/>
        <a:p>
          <a:endParaRPr lang="tr-TR"/>
        </a:p>
      </dgm:t>
    </dgm:pt>
    <dgm:pt modelId="{8705DC75-F294-4485-8560-318E7DF72F12}" type="pres">
      <dgm:prSet presAssocID="{048799D0-3FA7-4FD2-B948-8A1778D2156F}" presName="conn" presStyleLbl="parChTrans1D2" presStyleIdx="0" presStyleCnt="1"/>
      <dgm:spPr/>
      <dgm:t>
        <a:bodyPr/>
        <a:lstStyle/>
        <a:p>
          <a:endParaRPr lang="tr-TR"/>
        </a:p>
      </dgm:t>
    </dgm:pt>
    <dgm:pt modelId="{4EF6151D-A51F-4771-B21A-68DFE8D0CBA3}" type="pres">
      <dgm:prSet presAssocID="{048799D0-3FA7-4FD2-B948-8A1778D2156F}" presName="extraNode" presStyleLbl="node1" presStyleIdx="0" presStyleCnt="6"/>
      <dgm:spPr/>
      <dgm:t>
        <a:bodyPr/>
        <a:lstStyle/>
        <a:p>
          <a:endParaRPr lang="tr-TR"/>
        </a:p>
      </dgm:t>
    </dgm:pt>
    <dgm:pt modelId="{EFC5FD5F-EC3B-4079-BB49-3A0EDC14948A}" type="pres">
      <dgm:prSet presAssocID="{048799D0-3FA7-4FD2-B948-8A1778D2156F}" presName="dstNode" presStyleLbl="node1" presStyleIdx="0" presStyleCnt="6"/>
      <dgm:spPr/>
      <dgm:t>
        <a:bodyPr/>
        <a:lstStyle/>
        <a:p>
          <a:endParaRPr lang="tr-TR"/>
        </a:p>
      </dgm:t>
    </dgm:pt>
    <dgm:pt modelId="{CD8A6D22-2482-4F0A-A583-5278E869E9DC}" type="pres">
      <dgm:prSet presAssocID="{94D7F53E-5B77-4B52-8F6B-6AF3309FE33C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F244DBE-2B80-4D1B-A262-C451CFFC9236}" type="pres">
      <dgm:prSet presAssocID="{94D7F53E-5B77-4B52-8F6B-6AF3309FE33C}" presName="accent_1" presStyleCnt="0"/>
      <dgm:spPr/>
      <dgm:t>
        <a:bodyPr/>
        <a:lstStyle/>
        <a:p>
          <a:endParaRPr lang="tr-TR"/>
        </a:p>
      </dgm:t>
    </dgm:pt>
    <dgm:pt modelId="{9D0BFBFC-7F0B-4ADB-9752-4B5320BC7106}" type="pres">
      <dgm:prSet presAssocID="{94D7F53E-5B77-4B52-8F6B-6AF3309FE33C}" presName="accentRepeatNode" presStyleLbl="solidFgAcc1" presStyleIdx="0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59DE2463-42C2-41B3-A165-868F1B5F6663}" type="pres">
      <dgm:prSet presAssocID="{C723023A-D805-4974-BB2E-A220E35B663C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8D7DDDA-91F9-43DD-BFB1-C6897588DFF5}" type="pres">
      <dgm:prSet presAssocID="{C723023A-D805-4974-BB2E-A220E35B663C}" presName="accent_2" presStyleCnt="0"/>
      <dgm:spPr/>
    </dgm:pt>
    <dgm:pt modelId="{47FB630F-5B1B-4E26-B4FD-49A6B25D3FD4}" type="pres">
      <dgm:prSet presAssocID="{C723023A-D805-4974-BB2E-A220E35B663C}" presName="accentRepeatNode" presStyleLbl="solidFgAcc1" presStyleIdx="1" presStyleCnt="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3C925536-1E9B-4F12-84A7-A814DC6F3B14}" type="pres">
      <dgm:prSet presAssocID="{C1C1D8ED-AB7E-4B20-9EC7-AEA0A27BEA42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CD570FA-9B67-41DA-9EAD-2F82CAE36B50}" type="pres">
      <dgm:prSet presAssocID="{C1C1D8ED-AB7E-4B20-9EC7-AEA0A27BEA42}" presName="accent_3" presStyleCnt="0"/>
      <dgm:spPr/>
    </dgm:pt>
    <dgm:pt modelId="{81873359-A999-4173-9786-3E2785C5C110}" type="pres">
      <dgm:prSet presAssocID="{C1C1D8ED-AB7E-4B20-9EC7-AEA0A27BEA42}" presName="accentRepeatNode" presStyleLbl="solidFgAcc1" presStyleIdx="2" presStyleCnt="6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B0E48B1D-389F-467E-8AA1-6277D9EB26D8}" type="pres">
      <dgm:prSet presAssocID="{25239B4C-CF7D-4DAF-838B-0DFDC91301D7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02D191B-24EB-4119-936D-FFCCE06E9AEE}" type="pres">
      <dgm:prSet presAssocID="{25239B4C-CF7D-4DAF-838B-0DFDC91301D7}" presName="accent_4" presStyleCnt="0"/>
      <dgm:spPr/>
    </dgm:pt>
    <dgm:pt modelId="{DA816DCE-5F81-4096-A104-9F979A941087}" type="pres">
      <dgm:prSet presAssocID="{25239B4C-CF7D-4DAF-838B-0DFDC91301D7}" presName="accentRepeatNode" presStyleLbl="solidFgAcc1" presStyleIdx="3" presStyleCnt="6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052716DF-F053-4800-85E5-737522CCAEA3}" type="pres">
      <dgm:prSet presAssocID="{9682C5C4-C66D-4F9A-8F0A-45BC02257389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D938D21-0830-400E-8747-6E658AB9C253}" type="pres">
      <dgm:prSet presAssocID="{9682C5C4-C66D-4F9A-8F0A-45BC02257389}" presName="accent_5" presStyleCnt="0"/>
      <dgm:spPr/>
    </dgm:pt>
    <dgm:pt modelId="{E99BE3D6-6ED2-444C-BBA1-10708E6BB101}" type="pres">
      <dgm:prSet presAssocID="{9682C5C4-C66D-4F9A-8F0A-45BC02257389}" presName="accentRepeatNode" presStyleLbl="solidFgAcc1" presStyleIdx="4" presStyleCnt="6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F8B62FCD-DF9F-4CAE-8DFA-71ACC2769C56}" type="pres">
      <dgm:prSet presAssocID="{AE0CD892-9558-4B6B-A543-D46D7E496B27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B28FBED-163D-421A-80FE-4A18655CE86B}" type="pres">
      <dgm:prSet presAssocID="{AE0CD892-9558-4B6B-A543-D46D7E496B27}" presName="accent_6" presStyleCnt="0"/>
      <dgm:spPr/>
    </dgm:pt>
    <dgm:pt modelId="{6CA2DE09-846A-40C7-BCE5-A43D25AE788B}" type="pres">
      <dgm:prSet presAssocID="{AE0CD892-9558-4B6B-A543-D46D7E496B27}" presName="accentRepeatNode" presStyleLbl="solidFgAcc1" presStyleIdx="5" presStyleCnt="6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tr-TR"/>
        </a:p>
      </dgm:t>
    </dgm:pt>
  </dgm:ptLst>
  <dgm:cxnLst>
    <dgm:cxn modelId="{094BA018-7794-4E72-89C9-903102190965}" srcId="{048799D0-3FA7-4FD2-B948-8A1778D2156F}" destId="{25239B4C-CF7D-4DAF-838B-0DFDC91301D7}" srcOrd="3" destOrd="0" parTransId="{A0ECC176-935D-4FC7-ACBA-E460133F944F}" sibTransId="{99094ADA-87C6-4A40-A8E3-556A9C217528}"/>
    <dgm:cxn modelId="{26D8EEDC-BF03-4FB9-B9AB-8E2D9B8679C4}" srcId="{048799D0-3FA7-4FD2-B948-8A1778D2156F}" destId="{94D7F53E-5B77-4B52-8F6B-6AF3309FE33C}" srcOrd="0" destOrd="0" parTransId="{F10ECC9C-FC28-4BF2-9ABD-0DEB69AA9D3F}" sibTransId="{A2B5C183-81A6-4622-8CBF-2E06206DF77F}"/>
    <dgm:cxn modelId="{20087B56-4B92-4F21-8235-2E7EE9B332F7}" srcId="{048799D0-3FA7-4FD2-B948-8A1778D2156F}" destId="{9682C5C4-C66D-4F9A-8F0A-45BC02257389}" srcOrd="4" destOrd="0" parTransId="{6922053F-02E2-4D7D-BCE3-C00EFEE29D43}" sibTransId="{83E1A3BA-B5B0-43B2-A264-DAC86DCD2813}"/>
    <dgm:cxn modelId="{3629F4E4-10E4-4CA7-A3AF-196FE7E26B61}" type="presOf" srcId="{AE0CD892-9558-4B6B-A543-D46D7E496B27}" destId="{F8B62FCD-DF9F-4CAE-8DFA-71ACC2769C56}" srcOrd="0" destOrd="0" presId="urn:microsoft.com/office/officeart/2008/layout/VerticalCurvedList"/>
    <dgm:cxn modelId="{26341E85-0938-4416-BA6B-1A3075E337A8}" type="presOf" srcId="{94D7F53E-5B77-4B52-8F6B-6AF3309FE33C}" destId="{CD8A6D22-2482-4F0A-A583-5278E869E9DC}" srcOrd="0" destOrd="0" presId="urn:microsoft.com/office/officeart/2008/layout/VerticalCurvedList"/>
    <dgm:cxn modelId="{C2DAD177-14D5-4E93-B984-6F09784E05AC}" srcId="{048799D0-3FA7-4FD2-B948-8A1778D2156F}" destId="{C723023A-D805-4974-BB2E-A220E35B663C}" srcOrd="1" destOrd="0" parTransId="{7E959AA2-1CCC-4343-81D1-A8ABABCE535A}" sibTransId="{142114FB-C370-40B2-9EDD-2E963EF09773}"/>
    <dgm:cxn modelId="{A8BD73EC-295E-48BA-9AFF-6131A83D165B}" type="presOf" srcId="{A2B5C183-81A6-4622-8CBF-2E06206DF77F}" destId="{8705DC75-F294-4485-8560-318E7DF72F12}" srcOrd="0" destOrd="0" presId="urn:microsoft.com/office/officeart/2008/layout/VerticalCurvedList"/>
    <dgm:cxn modelId="{2168D33A-DD14-4FAC-9C97-882DE954CDF4}" type="presOf" srcId="{25239B4C-CF7D-4DAF-838B-0DFDC91301D7}" destId="{B0E48B1D-389F-467E-8AA1-6277D9EB26D8}" srcOrd="0" destOrd="0" presId="urn:microsoft.com/office/officeart/2008/layout/VerticalCurvedList"/>
    <dgm:cxn modelId="{BCD32A8B-2BF7-4E5C-9A50-A316F323461D}" srcId="{048799D0-3FA7-4FD2-B948-8A1778D2156F}" destId="{AE0CD892-9558-4B6B-A543-D46D7E496B27}" srcOrd="5" destOrd="0" parTransId="{B43155EB-CEFE-43C8-B390-43CF52DBD0D6}" sibTransId="{5A739086-A79D-4900-9D3B-BFD5779D2EAF}"/>
    <dgm:cxn modelId="{3BA8CCD2-13EB-4F8E-A320-BB0192C8EAC1}" srcId="{048799D0-3FA7-4FD2-B948-8A1778D2156F}" destId="{C1C1D8ED-AB7E-4B20-9EC7-AEA0A27BEA42}" srcOrd="2" destOrd="0" parTransId="{434C3FCC-4402-4826-A608-EF04ADF04FB9}" sibTransId="{7BD8E52D-200B-4414-BA3F-9DE9583DA5DB}"/>
    <dgm:cxn modelId="{E35B9E70-60E7-4F33-99F4-DD55A193AFB7}" type="presOf" srcId="{9682C5C4-C66D-4F9A-8F0A-45BC02257389}" destId="{052716DF-F053-4800-85E5-737522CCAEA3}" srcOrd="0" destOrd="0" presId="urn:microsoft.com/office/officeart/2008/layout/VerticalCurvedList"/>
    <dgm:cxn modelId="{D1D843A8-97A6-4140-9D32-D047B4CEA9E4}" type="presOf" srcId="{C1C1D8ED-AB7E-4B20-9EC7-AEA0A27BEA42}" destId="{3C925536-1E9B-4F12-84A7-A814DC6F3B14}" srcOrd="0" destOrd="0" presId="urn:microsoft.com/office/officeart/2008/layout/VerticalCurvedList"/>
    <dgm:cxn modelId="{31598654-D58E-4BF3-ADB0-D4779F19FCDB}" type="presOf" srcId="{C723023A-D805-4974-BB2E-A220E35B663C}" destId="{59DE2463-42C2-41B3-A165-868F1B5F6663}" srcOrd="0" destOrd="0" presId="urn:microsoft.com/office/officeart/2008/layout/VerticalCurvedList"/>
    <dgm:cxn modelId="{D936EA15-48E2-444F-B9E8-CB52F4E608AA}" type="presOf" srcId="{048799D0-3FA7-4FD2-B948-8A1778D2156F}" destId="{23070AAE-4FB4-4ACF-853D-B4F679C7E658}" srcOrd="0" destOrd="0" presId="urn:microsoft.com/office/officeart/2008/layout/VerticalCurvedList"/>
    <dgm:cxn modelId="{3AC056B8-DFF8-40CD-B485-753B12D66AC6}" type="presParOf" srcId="{23070AAE-4FB4-4ACF-853D-B4F679C7E658}" destId="{F0F58969-FFB8-4B96-8898-84947F51B22C}" srcOrd="0" destOrd="0" presId="urn:microsoft.com/office/officeart/2008/layout/VerticalCurvedList"/>
    <dgm:cxn modelId="{92600BDB-D5BC-4AC4-873E-6A104BCEB359}" type="presParOf" srcId="{F0F58969-FFB8-4B96-8898-84947F51B22C}" destId="{21E7F9CA-D5B2-48DA-AE72-321582632F4D}" srcOrd="0" destOrd="0" presId="urn:microsoft.com/office/officeart/2008/layout/VerticalCurvedList"/>
    <dgm:cxn modelId="{19A414DD-C047-401B-B0C5-A6621E3FDA0A}" type="presParOf" srcId="{21E7F9CA-D5B2-48DA-AE72-321582632F4D}" destId="{218B6A4A-65E2-4FC2-9C14-4A465B165F5C}" srcOrd="0" destOrd="0" presId="urn:microsoft.com/office/officeart/2008/layout/VerticalCurvedList"/>
    <dgm:cxn modelId="{6A1A6FCB-71A0-48DF-9956-C11B4F39D8F2}" type="presParOf" srcId="{21E7F9CA-D5B2-48DA-AE72-321582632F4D}" destId="{8705DC75-F294-4485-8560-318E7DF72F12}" srcOrd="1" destOrd="0" presId="urn:microsoft.com/office/officeart/2008/layout/VerticalCurvedList"/>
    <dgm:cxn modelId="{2A7B6A90-E9F9-45A3-B5D3-2B466BA2A914}" type="presParOf" srcId="{21E7F9CA-D5B2-48DA-AE72-321582632F4D}" destId="{4EF6151D-A51F-4771-B21A-68DFE8D0CBA3}" srcOrd="2" destOrd="0" presId="urn:microsoft.com/office/officeart/2008/layout/VerticalCurvedList"/>
    <dgm:cxn modelId="{9F3EA486-60FA-432E-BDA3-607436C55AEB}" type="presParOf" srcId="{21E7F9CA-D5B2-48DA-AE72-321582632F4D}" destId="{EFC5FD5F-EC3B-4079-BB49-3A0EDC14948A}" srcOrd="3" destOrd="0" presId="urn:microsoft.com/office/officeart/2008/layout/VerticalCurvedList"/>
    <dgm:cxn modelId="{DF25988F-B4EC-430A-A223-5DB5364609FC}" type="presParOf" srcId="{F0F58969-FFB8-4B96-8898-84947F51B22C}" destId="{CD8A6D22-2482-4F0A-A583-5278E869E9DC}" srcOrd="1" destOrd="0" presId="urn:microsoft.com/office/officeart/2008/layout/VerticalCurvedList"/>
    <dgm:cxn modelId="{00C268D1-B3E5-4116-B52C-3C099A5C2070}" type="presParOf" srcId="{F0F58969-FFB8-4B96-8898-84947F51B22C}" destId="{1F244DBE-2B80-4D1B-A262-C451CFFC9236}" srcOrd="2" destOrd="0" presId="urn:microsoft.com/office/officeart/2008/layout/VerticalCurvedList"/>
    <dgm:cxn modelId="{4A0E9932-CC83-4EC5-B79B-4802DF3498E3}" type="presParOf" srcId="{1F244DBE-2B80-4D1B-A262-C451CFFC9236}" destId="{9D0BFBFC-7F0B-4ADB-9752-4B5320BC7106}" srcOrd="0" destOrd="0" presId="urn:microsoft.com/office/officeart/2008/layout/VerticalCurvedList"/>
    <dgm:cxn modelId="{6A3ABF89-9FBE-42D4-8F6B-A7C6091B9CE4}" type="presParOf" srcId="{F0F58969-FFB8-4B96-8898-84947F51B22C}" destId="{59DE2463-42C2-41B3-A165-868F1B5F6663}" srcOrd="3" destOrd="0" presId="urn:microsoft.com/office/officeart/2008/layout/VerticalCurvedList"/>
    <dgm:cxn modelId="{E5136FC7-69D1-4A1F-AA4B-524DBCD7BF39}" type="presParOf" srcId="{F0F58969-FFB8-4B96-8898-84947F51B22C}" destId="{08D7DDDA-91F9-43DD-BFB1-C6897588DFF5}" srcOrd="4" destOrd="0" presId="urn:microsoft.com/office/officeart/2008/layout/VerticalCurvedList"/>
    <dgm:cxn modelId="{44CE1B9E-BDBE-40D6-95C4-7F95A183989C}" type="presParOf" srcId="{08D7DDDA-91F9-43DD-BFB1-C6897588DFF5}" destId="{47FB630F-5B1B-4E26-B4FD-49A6B25D3FD4}" srcOrd="0" destOrd="0" presId="urn:microsoft.com/office/officeart/2008/layout/VerticalCurvedList"/>
    <dgm:cxn modelId="{681BAD48-42F6-4E6E-A31E-B25B8FC100C7}" type="presParOf" srcId="{F0F58969-FFB8-4B96-8898-84947F51B22C}" destId="{3C925536-1E9B-4F12-84A7-A814DC6F3B14}" srcOrd="5" destOrd="0" presId="urn:microsoft.com/office/officeart/2008/layout/VerticalCurvedList"/>
    <dgm:cxn modelId="{3FDF72BF-83E6-486B-A2B2-00D0480EA1FA}" type="presParOf" srcId="{F0F58969-FFB8-4B96-8898-84947F51B22C}" destId="{3CD570FA-9B67-41DA-9EAD-2F82CAE36B50}" srcOrd="6" destOrd="0" presId="urn:microsoft.com/office/officeart/2008/layout/VerticalCurvedList"/>
    <dgm:cxn modelId="{06E161BF-247E-4683-B8EF-76859FB53D6B}" type="presParOf" srcId="{3CD570FA-9B67-41DA-9EAD-2F82CAE36B50}" destId="{81873359-A999-4173-9786-3E2785C5C110}" srcOrd="0" destOrd="0" presId="urn:microsoft.com/office/officeart/2008/layout/VerticalCurvedList"/>
    <dgm:cxn modelId="{04D6AB11-A66F-49A2-92A1-181A5BC2AAD8}" type="presParOf" srcId="{F0F58969-FFB8-4B96-8898-84947F51B22C}" destId="{B0E48B1D-389F-467E-8AA1-6277D9EB26D8}" srcOrd="7" destOrd="0" presId="urn:microsoft.com/office/officeart/2008/layout/VerticalCurvedList"/>
    <dgm:cxn modelId="{D54DFB31-61CF-4A02-9A24-19A329EA43EB}" type="presParOf" srcId="{F0F58969-FFB8-4B96-8898-84947F51B22C}" destId="{002D191B-24EB-4119-936D-FFCCE06E9AEE}" srcOrd="8" destOrd="0" presId="urn:microsoft.com/office/officeart/2008/layout/VerticalCurvedList"/>
    <dgm:cxn modelId="{397B2A65-B139-415D-8623-2DAF60DBE7E3}" type="presParOf" srcId="{002D191B-24EB-4119-936D-FFCCE06E9AEE}" destId="{DA816DCE-5F81-4096-A104-9F979A941087}" srcOrd="0" destOrd="0" presId="urn:microsoft.com/office/officeart/2008/layout/VerticalCurvedList"/>
    <dgm:cxn modelId="{628A44C0-89B4-4CC1-A9B2-B46464F9691D}" type="presParOf" srcId="{F0F58969-FFB8-4B96-8898-84947F51B22C}" destId="{052716DF-F053-4800-85E5-737522CCAEA3}" srcOrd="9" destOrd="0" presId="urn:microsoft.com/office/officeart/2008/layout/VerticalCurvedList"/>
    <dgm:cxn modelId="{BD24D91F-812B-4015-A81D-1547ED4D26BF}" type="presParOf" srcId="{F0F58969-FFB8-4B96-8898-84947F51B22C}" destId="{2D938D21-0830-400E-8747-6E658AB9C253}" srcOrd="10" destOrd="0" presId="urn:microsoft.com/office/officeart/2008/layout/VerticalCurvedList"/>
    <dgm:cxn modelId="{47A7AF64-3F62-49B4-B156-6D2D3EA854DC}" type="presParOf" srcId="{2D938D21-0830-400E-8747-6E658AB9C253}" destId="{E99BE3D6-6ED2-444C-BBA1-10708E6BB101}" srcOrd="0" destOrd="0" presId="urn:microsoft.com/office/officeart/2008/layout/VerticalCurvedList"/>
    <dgm:cxn modelId="{192E99C0-3621-461A-90ED-64C3F895D2FA}" type="presParOf" srcId="{F0F58969-FFB8-4B96-8898-84947F51B22C}" destId="{F8B62FCD-DF9F-4CAE-8DFA-71ACC2769C56}" srcOrd="11" destOrd="0" presId="urn:microsoft.com/office/officeart/2008/layout/VerticalCurvedList"/>
    <dgm:cxn modelId="{882DA4AE-AA98-477B-8195-E15ACFA034D0}" type="presParOf" srcId="{F0F58969-FFB8-4B96-8898-84947F51B22C}" destId="{BB28FBED-163D-421A-80FE-4A18655CE86B}" srcOrd="12" destOrd="0" presId="urn:microsoft.com/office/officeart/2008/layout/VerticalCurvedList"/>
    <dgm:cxn modelId="{99804D5A-6914-447F-A5E2-F445C2510F1F}" type="presParOf" srcId="{BB28FBED-163D-421A-80FE-4A18655CE86B}" destId="{6CA2DE09-846A-40C7-BCE5-A43D25AE788B}" srcOrd="0" destOrd="0" presId="urn:microsoft.com/office/officeart/2008/layout/VerticalCurvedLis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C2DDF-DADF-458E-B381-193B529B8BEC}">
      <dsp:nvSpPr>
        <dsp:cNvPr id="0" name=""/>
        <dsp:cNvSpPr/>
      </dsp:nvSpPr>
      <dsp:spPr>
        <a:xfrm>
          <a:off x="1290" y="0"/>
          <a:ext cx="4258427" cy="936104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Eritropoetin eksikliği</a:t>
          </a:r>
          <a:endParaRPr lang="tr-TR" sz="2000" kern="1200" dirty="0"/>
        </a:p>
      </dsp:txBody>
      <dsp:txXfrm>
        <a:off x="469342" y="0"/>
        <a:ext cx="3322323" cy="936104"/>
      </dsp:txXfrm>
    </dsp:sp>
    <dsp:sp modelId="{D83C26B7-32EE-494C-962D-6E9A116D8B3F}">
      <dsp:nvSpPr>
        <dsp:cNvPr id="0" name=""/>
        <dsp:cNvSpPr/>
      </dsp:nvSpPr>
      <dsp:spPr>
        <a:xfrm>
          <a:off x="3833875" y="0"/>
          <a:ext cx="4240073" cy="936104"/>
        </a:xfrm>
        <a:prstGeom prst="chevron">
          <a:avLst/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shade val="15000"/>
                <a:satMod val="180000"/>
              </a:schemeClr>
            </a:gs>
            <a:gs pos="50000">
              <a:schemeClr val="accent3">
                <a:hueOff val="11624607"/>
                <a:satOff val="-37145"/>
                <a:lumOff val="-9412"/>
                <a:alphaOff val="0"/>
                <a:shade val="45000"/>
                <a:satMod val="170000"/>
              </a:schemeClr>
            </a:gs>
            <a:gs pos="70000">
              <a:schemeClr val="accent3">
                <a:hueOff val="11624607"/>
                <a:satOff val="-37145"/>
                <a:lumOff val="-941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Demir eksikliği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Fonksiyonel/Mutlak</a:t>
          </a:r>
          <a:endParaRPr lang="tr-TR" sz="2000" kern="1200" dirty="0"/>
        </a:p>
      </dsp:txBody>
      <dsp:txXfrm>
        <a:off x="4301927" y="0"/>
        <a:ext cx="3303969" cy="9361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569B2-7371-45C0-B9B8-C764897A7482}">
      <dsp:nvSpPr>
        <dsp:cNvPr id="0" name=""/>
        <dsp:cNvSpPr/>
      </dsp:nvSpPr>
      <dsp:spPr>
        <a:xfrm>
          <a:off x="0" y="335572"/>
          <a:ext cx="8229600" cy="926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291592" rIns="6387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err="1" smtClean="0"/>
            <a:t>eGFR</a:t>
          </a:r>
          <a:r>
            <a:rPr lang="tr-TR" sz="1400" kern="1200" dirty="0" smtClean="0"/>
            <a:t> &gt;60 mL/</a:t>
          </a:r>
          <a:r>
            <a:rPr lang="tr-TR" sz="1400" kern="1200" dirty="0" err="1" smtClean="0"/>
            <a:t>dk</a:t>
          </a:r>
          <a:r>
            <a:rPr lang="tr-TR" sz="1400" kern="1200" dirty="0" smtClean="0"/>
            <a:t>/1.73 m² - yıllık</a:t>
          </a:r>
          <a:endParaRPr lang="tr-T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err="1" smtClean="0"/>
            <a:t>eGFR</a:t>
          </a:r>
          <a:r>
            <a:rPr lang="tr-TR" sz="1400" kern="1200" dirty="0" smtClean="0"/>
            <a:t> &lt;45 mL/</a:t>
          </a:r>
          <a:r>
            <a:rPr lang="tr-TR" sz="1400" kern="1200" dirty="0" err="1" smtClean="0"/>
            <a:t>dk</a:t>
          </a:r>
          <a:r>
            <a:rPr lang="tr-TR" sz="1400" kern="1200" dirty="0" smtClean="0"/>
            <a:t>/1.73 m² - yılda 2 kez</a:t>
          </a:r>
          <a:endParaRPr lang="tr-TR" sz="1400" kern="1200" dirty="0"/>
        </a:p>
      </dsp:txBody>
      <dsp:txXfrm>
        <a:off x="0" y="335572"/>
        <a:ext cx="8229600" cy="926100"/>
      </dsp:txXfrm>
    </dsp:sp>
    <dsp:sp modelId="{D9F2600F-D4A7-4758-B26B-E3A7EC0F0D91}">
      <dsp:nvSpPr>
        <dsp:cNvPr id="0" name=""/>
        <dsp:cNvSpPr/>
      </dsp:nvSpPr>
      <dsp:spPr>
        <a:xfrm>
          <a:off x="411480" y="128932"/>
          <a:ext cx="5760720" cy="4132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ANEMİK YOK: Ne zaman/sıklık..</a:t>
          </a:r>
          <a:endParaRPr lang="tr-TR" sz="1400" kern="1200" dirty="0"/>
        </a:p>
      </dsp:txBody>
      <dsp:txXfrm>
        <a:off x="431655" y="149107"/>
        <a:ext cx="5720370" cy="372930"/>
      </dsp:txXfrm>
    </dsp:sp>
    <dsp:sp modelId="{DC2F7FD5-4480-45A5-A16E-72896D7519EE}">
      <dsp:nvSpPr>
        <dsp:cNvPr id="0" name=""/>
        <dsp:cNvSpPr/>
      </dsp:nvSpPr>
      <dsp:spPr>
        <a:xfrm>
          <a:off x="0" y="1543912"/>
          <a:ext cx="8229600" cy="926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291592" rIns="6387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err="1" smtClean="0"/>
            <a:t>eGFR</a:t>
          </a:r>
          <a:r>
            <a:rPr lang="tr-TR" sz="1400" kern="1200" dirty="0" smtClean="0"/>
            <a:t> &gt;60 mL/</a:t>
          </a:r>
          <a:r>
            <a:rPr lang="tr-TR" sz="1400" kern="1200" dirty="0" err="1" smtClean="0"/>
            <a:t>dk</a:t>
          </a:r>
          <a:r>
            <a:rPr lang="tr-TR" sz="1400" kern="1200" dirty="0" smtClean="0"/>
            <a:t>/1.73 m² - yılda 2 kez</a:t>
          </a:r>
          <a:endParaRPr lang="tr-T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err="1" smtClean="0"/>
            <a:t>eGFR</a:t>
          </a:r>
          <a:r>
            <a:rPr lang="tr-TR" sz="1400" kern="1200" dirty="0" smtClean="0"/>
            <a:t> &lt;45 mL/</a:t>
          </a:r>
          <a:r>
            <a:rPr lang="tr-TR" sz="1400" kern="1200" dirty="0" err="1" smtClean="0"/>
            <a:t>dk</a:t>
          </a:r>
          <a:r>
            <a:rPr lang="tr-TR" sz="1400" kern="1200" dirty="0" smtClean="0"/>
            <a:t>/1.73 m² ve/veya Hb &lt;10 g/dl - yılda 2-4 kez</a:t>
          </a:r>
          <a:endParaRPr lang="tr-TR" sz="1400" kern="1200" dirty="0"/>
        </a:p>
      </dsp:txBody>
      <dsp:txXfrm>
        <a:off x="0" y="1543912"/>
        <a:ext cx="8229600" cy="926100"/>
      </dsp:txXfrm>
    </dsp:sp>
    <dsp:sp modelId="{D727A1B2-F8A2-4033-8163-59B64E202220}">
      <dsp:nvSpPr>
        <dsp:cNvPr id="0" name=""/>
        <dsp:cNvSpPr/>
      </dsp:nvSpPr>
      <dsp:spPr>
        <a:xfrm>
          <a:off x="411480" y="1337272"/>
          <a:ext cx="5760720" cy="4132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ANEMİK VAR/ESA YOK: Ne zaman/sıklık..</a:t>
          </a:r>
          <a:endParaRPr lang="tr-TR" sz="1400" kern="1200" dirty="0"/>
        </a:p>
      </dsp:txBody>
      <dsp:txXfrm>
        <a:off x="431655" y="1357447"/>
        <a:ext cx="5720370" cy="372930"/>
      </dsp:txXfrm>
    </dsp:sp>
    <dsp:sp modelId="{B910FA3B-22B4-4E0C-B39E-0569674C9BE5}">
      <dsp:nvSpPr>
        <dsp:cNvPr id="0" name=""/>
        <dsp:cNvSpPr/>
      </dsp:nvSpPr>
      <dsp:spPr>
        <a:xfrm>
          <a:off x="0" y="2752253"/>
          <a:ext cx="8229600" cy="1190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291592" rIns="6387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Aylık takip</a:t>
          </a:r>
          <a:endParaRPr lang="tr-T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Doz değişikliği varsa 2-4 hafta arayla, en az üç ayda bir demir eksikliği açısından tarama</a:t>
          </a:r>
          <a:endParaRPr lang="tr-TR" sz="1400" kern="1200" dirty="0"/>
        </a:p>
      </dsp:txBody>
      <dsp:txXfrm>
        <a:off x="0" y="2752253"/>
        <a:ext cx="8229600" cy="1190700"/>
      </dsp:txXfrm>
    </dsp:sp>
    <dsp:sp modelId="{09BB4033-B852-405D-A9A2-5EA48CF1D21F}">
      <dsp:nvSpPr>
        <dsp:cNvPr id="0" name=""/>
        <dsp:cNvSpPr/>
      </dsp:nvSpPr>
      <dsp:spPr>
        <a:xfrm>
          <a:off x="411480" y="2545612"/>
          <a:ext cx="5760720" cy="4132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ANEMİK VAR/ESA VAR: Ne zaman/sıklık..</a:t>
          </a:r>
          <a:endParaRPr lang="tr-TR" sz="1400" kern="1200" dirty="0"/>
        </a:p>
      </dsp:txBody>
      <dsp:txXfrm>
        <a:off x="431655" y="2565787"/>
        <a:ext cx="5720370" cy="372930"/>
      </dsp:txXfrm>
    </dsp:sp>
    <dsp:sp modelId="{2FF5A1B1-A1E8-440B-9FF8-B855FCABF322}">
      <dsp:nvSpPr>
        <dsp:cNvPr id="0" name=""/>
        <dsp:cNvSpPr/>
      </dsp:nvSpPr>
      <dsp:spPr>
        <a:xfrm>
          <a:off x="0" y="4225193"/>
          <a:ext cx="8229600" cy="1146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291592" rIns="6387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Tam kan sayımı, eritrosit indeksleri, </a:t>
          </a:r>
          <a:r>
            <a:rPr lang="tr-TR" sz="1400" kern="1200" dirty="0" err="1" smtClean="0"/>
            <a:t>retikülosit</a:t>
          </a:r>
          <a:r>
            <a:rPr lang="tr-TR" sz="1400" kern="1200" dirty="0" smtClean="0"/>
            <a:t> sayısı, serum demiri, toplam demir bağlama kapasitesi (TIBC), TSAT, serum ferritin, serum </a:t>
          </a:r>
          <a:r>
            <a:rPr lang="tr-TR" sz="1400" kern="1200" dirty="0" err="1" smtClean="0"/>
            <a:t>folat</a:t>
          </a:r>
          <a:r>
            <a:rPr lang="tr-TR" sz="1400" kern="1200" dirty="0" smtClean="0"/>
            <a:t>, vitamin B12 ve GGK</a:t>
          </a:r>
          <a:endParaRPr lang="tr-TR" sz="1400" kern="1200" dirty="0"/>
        </a:p>
      </dsp:txBody>
      <dsp:txXfrm>
        <a:off x="0" y="4225193"/>
        <a:ext cx="8229600" cy="1146600"/>
      </dsp:txXfrm>
    </dsp:sp>
    <dsp:sp modelId="{88AED28F-4CB8-4C11-8028-8EE2865CF491}">
      <dsp:nvSpPr>
        <dsp:cNvPr id="0" name=""/>
        <dsp:cNvSpPr/>
      </dsp:nvSpPr>
      <dsp:spPr>
        <a:xfrm>
          <a:off x="411480" y="4018553"/>
          <a:ext cx="5760720" cy="4132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İlk tarama tetkikleri..</a:t>
          </a:r>
          <a:endParaRPr lang="tr-TR" sz="1400" kern="1200" dirty="0"/>
        </a:p>
      </dsp:txBody>
      <dsp:txXfrm>
        <a:off x="431655" y="4038728"/>
        <a:ext cx="5720370" cy="3729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CAC2A0-DA37-4666-AEFE-67D715D79BCB}">
      <dsp:nvSpPr>
        <dsp:cNvPr id="0" name=""/>
        <dsp:cNvSpPr/>
      </dsp:nvSpPr>
      <dsp:spPr>
        <a:xfrm>
          <a:off x="1506" y="747557"/>
          <a:ext cx="1731912" cy="8659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Demir Tedavisi</a:t>
          </a:r>
          <a:endParaRPr lang="tr-TR" sz="1400" kern="1200" dirty="0"/>
        </a:p>
      </dsp:txBody>
      <dsp:txXfrm>
        <a:off x="26869" y="772920"/>
        <a:ext cx="1681186" cy="815230"/>
      </dsp:txXfrm>
    </dsp:sp>
    <dsp:sp modelId="{CFA34F28-9F82-44EC-94EC-B5E307980331}">
      <dsp:nvSpPr>
        <dsp:cNvPr id="0" name=""/>
        <dsp:cNvSpPr/>
      </dsp:nvSpPr>
      <dsp:spPr>
        <a:xfrm>
          <a:off x="174698" y="1613513"/>
          <a:ext cx="173191" cy="6494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9467"/>
              </a:lnTo>
              <a:lnTo>
                <a:pt x="173191" y="649467"/>
              </a:lnTo>
            </a:path>
          </a:pathLst>
        </a:custGeom>
        <a:noFill/>
        <a:ln w="55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182DCC-A679-4222-B88A-91E29D02EBE9}">
      <dsp:nvSpPr>
        <dsp:cNvPr id="0" name=""/>
        <dsp:cNvSpPr/>
      </dsp:nvSpPr>
      <dsp:spPr>
        <a:xfrm>
          <a:off x="347889" y="1830002"/>
          <a:ext cx="1385530" cy="8659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TSAT </a:t>
          </a:r>
          <a:r>
            <a:rPr lang="en-US" sz="1400" kern="1200" dirty="0" smtClean="0"/>
            <a:t>≤</a:t>
          </a:r>
          <a:r>
            <a:rPr lang="tr-TR" sz="1400" kern="1200" dirty="0" smtClean="0"/>
            <a:t>%</a:t>
          </a:r>
          <a:r>
            <a:rPr lang="en-US" sz="1400" kern="1200" dirty="0" smtClean="0"/>
            <a:t>20</a:t>
          </a:r>
          <a:r>
            <a:rPr lang="tr-TR" sz="1400" kern="1200" dirty="0" smtClean="0"/>
            <a:t> </a:t>
          </a:r>
          <a:endParaRPr lang="tr-TR" sz="1400" kern="1200" dirty="0"/>
        </a:p>
      </dsp:txBody>
      <dsp:txXfrm>
        <a:off x="373252" y="1855365"/>
        <a:ext cx="1334804" cy="815230"/>
      </dsp:txXfrm>
    </dsp:sp>
    <dsp:sp modelId="{84329176-A236-4F3C-8D83-22EFDE7DC4B4}">
      <dsp:nvSpPr>
        <dsp:cNvPr id="0" name=""/>
        <dsp:cNvSpPr/>
      </dsp:nvSpPr>
      <dsp:spPr>
        <a:xfrm>
          <a:off x="174698" y="1613513"/>
          <a:ext cx="173191" cy="17319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1912"/>
              </a:lnTo>
              <a:lnTo>
                <a:pt x="173191" y="1731912"/>
              </a:lnTo>
            </a:path>
          </a:pathLst>
        </a:custGeom>
        <a:noFill/>
        <a:ln w="55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945A8E-CA09-403C-A91F-F0BB1BED923C}">
      <dsp:nvSpPr>
        <dsp:cNvPr id="0" name=""/>
        <dsp:cNvSpPr/>
      </dsp:nvSpPr>
      <dsp:spPr>
        <a:xfrm>
          <a:off x="347889" y="2912448"/>
          <a:ext cx="1385530" cy="8659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1119759"/>
              <a:satOff val="1580"/>
              <a:lumOff val="-196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Serum ferritin ≤100 </a:t>
          </a:r>
          <a:r>
            <a:rPr lang="tr-TR" sz="1400" kern="1200" dirty="0" err="1" smtClean="0"/>
            <a:t>ng</a:t>
          </a:r>
          <a:r>
            <a:rPr lang="tr-TR" sz="1400" kern="1200" dirty="0" smtClean="0"/>
            <a:t>/ml</a:t>
          </a:r>
          <a:endParaRPr lang="tr-TR" sz="1400" kern="1200" dirty="0"/>
        </a:p>
      </dsp:txBody>
      <dsp:txXfrm>
        <a:off x="373252" y="2937811"/>
        <a:ext cx="1334804" cy="815230"/>
      </dsp:txXfrm>
    </dsp:sp>
    <dsp:sp modelId="{5ACD18EE-A17F-4993-98BA-41411C98FB37}">
      <dsp:nvSpPr>
        <dsp:cNvPr id="0" name=""/>
        <dsp:cNvSpPr/>
      </dsp:nvSpPr>
      <dsp:spPr>
        <a:xfrm>
          <a:off x="2166397" y="747557"/>
          <a:ext cx="1731912" cy="8659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2239519"/>
                <a:satOff val="3160"/>
                <a:lumOff val="-392"/>
                <a:alphaOff val="0"/>
                <a:shade val="15000"/>
                <a:satMod val="180000"/>
              </a:schemeClr>
            </a:gs>
            <a:gs pos="50000">
              <a:schemeClr val="accent5">
                <a:hueOff val="2239519"/>
                <a:satOff val="3160"/>
                <a:lumOff val="-392"/>
                <a:alphaOff val="0"/>
                <a:shade val="45000"/>
                <a:satMod val="170000"/>
              </a:schemeClr>
            </a:gs>
            <a:gs pos="70000">
              <a:schemeClr val="accent5">
                <a:hueOff val="2239519"/>
                <a:satOff val="3160"/>
                <a:lumOff val="-39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2239519"/>
                <a:satOff val="3160"/>
                <a:lumOff val="-39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Demir Tedavisi</a:t>
          </a:r>
          <a:endParaRPr lang="tr-TR" sz="1400" kern="1200" dirty="0"/>
        </a:p>
      </dsp:txBody>
      <dsp:txXfrm>
        <a:off x="2191760" y="772920"/>
        <a:ext cx="1681186" cy="815230"/>
      </dsp:txXfrm>
    </dsp:sp>
    <dsp:sp modelId="{A0199814-01E0-420A-B011-0CAB08E95090}">
      <dsp:nvSpPr>
        <dsp:cNvPr id="0" name=""/>
        <dsp:cNvSpPr/>
      </dsp:nvSpPr>
      <dsp:spPr>
        <a:xfrm>
          <a:off x="2339589" y="1613513"/>
          <a:ext cx="173191" cy="6494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9467"/>
              </a:lnTo>
              <a:lnTo>
                <a:pt x="173191" y="649467"/>
              </a:lnTo>
            </a:path>
          </a:pathLst>
        </a:custGeom>
        <a:noFill/>
        <a:ln w="55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0CD939-6576-4BFD-A485-2AC10019F74D}">
      <dsp:nvSpPr>
        <dsp:cNvPr id="0" name=""/>
        <dsp:cNvSpPr/>
      </dsp:nvSpPr>
      <dsp:spPr>
        <a:xfrm>
          <a:off x="2512780" y="1830002"/>
          <a:ext cx="1385530" cy="8659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2239519"/>
              <a:satOff val="3160"/>
              <a:lumOff val="-392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TSAT %</a:t>
          </a:r>
          <a:r>
            <a:rPr lang="en-US" sz="1400" kern="1200" dirty="0" smtClean="0"/>
            <a:t>20</a:t>
          </a:r>
          <a:r>
            <a:rPr lang="tr-TR" sz="1400" kern="1200" dirty="0" smtClean="0"/>
            <a:t>-30 </a:t>
          </a:r>
          <a:endParaRPr lang="tr-TR" sz="1400" kern="1200" dirty="0"/>
        </a:p>
      </dsp:txBody>
      <dsp:txXfrm>
        <a:off x="2538143" y="1855365"/>
        <a:ext cx="1334804" cy="815230"/>
      </dsp:txXfrm>
    </dsp:sp>
    <dsp:sp modelId="{69C55F2A-2E57-49AD-8ED7-FF10648C7787}">
      <dsp:nvSpPr>
        <dsp:cNvPr id="0" name=""/>
        <dsp:cNvSpPr/>
      </dsp:nvSpPr>
      <dsp:spPr>
        <a:xfrm>
          <a:off x="2339589" y="1613513"/>
          <a:ext cx="173191" cy="17319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1912"/>
              </a:lnTo>
              <a:lnTo>
                <a:pt x="173191" y="1731912"/>
              </a:lnTo>
            </a:path>
          </a:pathLst>
        </a:custGeom>
        <a:noFill/>
        <a:ln w="55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3776F6-F724-4D35-9A01-3F96DD831ABA}">
      <dsp:nvSpPr>
        <dsp:cNvPr id="0" name=""/>
        <dsp:cNvSpPr/>
      </dsp:nvSpPr>
      <dsp:spPr>
        <a:xfrm>
          <a:off x="2512780" y="2912448"/>
          <a:ext cx="1385530" cy="8659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3359278"/>
              <a:satOff val="4740"/>
              <a:lumOff val="-588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Serum ferritin 100-500 </a:t>
          </a:r>
          <a:r>
            <a:rPr lang="tr-TR" sz="1400" kern="1200" dirty="0" err="1" smtClean="0"/>
            <a:t>ng</a:t>
          </a:r>
          <a:r>
            <a:rPr lang="tr-TR" sz="1400" kern="1200" dirty="0" smtClean="0"/>
            <a:t>/ml</a:t>
          </a:r>
          <a:endParaRPr lang="tr-TR" sz="1400" kern="1200" dirty="0"/>
        </a:p>
      </dsp:txBody>
      <dsp:txXfrm>
        <a:off x="2538143" y="2937811"/>
        <a:ext cx="1334804" cy="815230"/>
      </dsp:txXfrm>
    </dsp:sp>
    <dsp:sp modelId="{06ED1959-B7F3-4826-999A-1499D5F4CD91}">
      <dsp:nvSpPr>
        <dsp:cNvPr id="0" name=""/>
        <dsp:cNvSpPr/>
      </dsp:nvSpPr>
      <dsp:spPr>
        <a:xfrm>
          <a:off x="4331289" y="747557"/>
          <a:ext cx="1731912" cy="8659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4479037"/>
                <a:satOff val="6319"/>
                <a:lumOff val="-784"/>
                <a:alphaOff val="0"/>
                <a:shade val="15000"/>
                <a:satMod val="180000"/>
              </a:schemeClr>
            </a:gs>
            <a:gs pos="50000">
              <a:schemeClr val="accent5">
                <a:hueOff val="4479037"/>
                <a:satOff val="6319"/>
                <a:lumOff val="-784"/>
                <a:alphaOff val="0"/>
                <a:shade val="45000"/>
                <a:satMod val="170000"/>
              </a:schemeClr>
            </a:gs>
            <a:gs pos="70000">
              <a:schemeClr val="accent5">
                <a:hueOff val="4479037"/>
                <a:satOff val="6319"/>
                <a:lumOff val="-784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4479037"/>
                <a:satOff val="6319"/>
                <a:lumOff val="-784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400" kern="1200" dirty="0" smtClean="0"/>
            <a:t>Demire yanıt verme olasılığı düşük </a:t>
          </a:r>
          <a:endParaRPr lang="tr-TR" sz="1400" kern="1200" dirty="0"/>
        </a:p>
      </dsp:txBody>
      <dsp:txXfrm>
        <a:off x="4356652" y="772920"/>
        <a:ext cx="1681186" cy="815230"/>
      </dsp:txXfrm>
    </dsp:sp>
    <dsp:sp modelId="{F4272F31-36D6-407F-A82D-A54683F5DEF3}">
      <dsp:nvSpPr>
        <dsp:cNvPr id="0" name=""/>
        <dsp:cNvSpPr/>
      </dsp:nvSpPr>
      <dsp:spPr>
        <a:xfrm>
          <a:off x="4504480" y="1613513"/>
          <a:ext cx="173191" cy="6494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9467"/>
              </a:lnTo>
              <a:lnTo>
                <a:pt x="173191" y="649467"/>
              </a:lnTo>
            </a:path>
          </a:pathLst>
        </a:custGeom>
        <a:noFill/>
        <a:ln w="55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175EB1-08D8-4D52-AB25-12FB7D1D1421}">
      <dsp:nvSpPr>
        <dsp:cNvPr id="0" name=""/>
        <dsp:cNvSpPr/>
      </dsp:nvSpPr>
      <dsp:spPr>
        <a:xfrm>
          <a:off x="4677671" y="1830002"/>
          <a:ext cx="1385530" cy="8659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4479037"/>
              <a:satOff val="6319"/>
              <a:lumOff val="-784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TSAT &gt;%30 </a:t>
          </a:r>
          <a:endParaRPr lang="tr-TR" sz="1400" kern="1200" dirty="0"/>
        </a:p>
      </dsp:txBody>
      <dsp:txXfrm>
        <a:off x="4703034" y="1855365"/>
        <a:ext cx="1334804" cy="815230"/>
      </dsp:txXfrm>
    </dsp:sp>
    <dsp:sp modelId="{61D7920C-F321-4450-BE31-CCCC25EA01F0}">
      <dsp:nvSpPr>
        <dsp:cNvPr id="0" name=""/>
        <dsp:cNvSpPr/>
      </dsp:nvSpPr>
      <dsp:spPr>
        <a:xfrm>
          <a:off x="4504480" y="1613513"/>
          <a:ext cx="173191" cy="17319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1912"/>
              </a:lnTo>
              <a:lnTo>
                <a:pt x="173191" y="1731912"/>
              </a:lnTo>
            </a:path>
          </a:pathLst>
        </a:custGeom>
        <a:noFill/>
        <a:ln w="55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1B8CE5-5EB7-428F-982B-66186D14A04F}">
      <dsp:nvSpPr>
        <dsp:cNvPr id="0" name=""/>
        <dsp:cNvSpPr/>
      </dsp:nvSpPr>
      <dsp:spPr>
        <a:xfrm>
          <a:off x="4677671" y="2912448"/>
          <a:ext cx="1385530" cy="8659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5598796"/>
              <a:satOff val="7899"/>
              <a:lumOff val="-98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400" kern="1200" dirty="0" smtClean="0"/>
            <a:t>Ferritin düzeyi &gt;500 </a:t>
          </a:r>
          <a:r>
            <a:rPr lang="tr-TR" sz="1400" kern="1200" dirty="0" err="1" smtClean="0"/>
            <a:t>ng</a:t>
          </a:r>
          <a:r>
            <a:rPr lang="tr-TR" sz="1400" kern="1200" dirty="0" smtClean="0"/>
            <a:t>/ml</a:t>
          </a:r>
          <a:endParaRPr lang="tr-TR" sz="1400" kern="1200" dirty="0"/>
        </a:p>
      </dsp:txBody>
      <dsp:txXfrm>
        <a:off x="4703034" y="2937811"/>
        <a:ext cx="1334804" cy="815230"/>
      </dsp:txXfrm>
    </dsp:sp>
    <dsp:sp modelId="{F00B6AE2-9565-4485-8350-8531235C9D85}">
      <dsp:nvSpPr>
        <dsp:cNvPr id="0" name=""/>
        <dsp:cNvSpPr/>
      </dsp:nvSpPr>
      <dsp:spPr>
        <a:xfrm>
          <a:off x="6496180" y="747557"/>
          <a:ext cx="1731912" cy="8659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6718555"/>
                <a:satOff val="9479"/>
                <a:lumOff val="-1176"/>
                <a:alphaOff val="0"/>
                <a:shade val="15000"/>
                <a:satMod val="180000"/>
              </a:schemeClr>
            </a:gs>
            <a:gs pos="50000">
              <a:schemeClr val="accent5">
                <a:hueOff val="6718555"/>
                <a:satOff val="9479"/>
                <a:lumOff val="-1176"/>
                <a:alphaOff val="0"/>
                <a:shade val="45000"/>
                <a:satMod val="170000"/>
              </a:schemeClr>
            </a:gs>
            <a:gs pos="70000">
              <a:schemeClr val="accent5">
                <a:hueOff val="6718555"/>
                <a:satOff val="9479"/>
                <a:lumOff val="-117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6718555"/>
                <a:satOff val="9479"/>
                <a:lumOff val="-117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Demir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verilebilir</a:t>
          </a:r>
        </a:p>
      </dsp:txBody>
      <dsp:txXfrm>
        <a:off x="6521543" y="772920"/>
        <a:ext cx="1681186" cy="815230"/>
      </dsp:txXfrm>
    </dsp:sp>
    <dsp:sp modelId="{90E3FD1E-6F9C-4691-B6F1-B2D6038D9FE7}">
      <dsp:nvSpPr>
        <dsp:cNvPr id="0" name=""/>
        <dsp:cNvSpPr/>
      </dsp:nvSpPr>
      <dsp:spPr>
        <a:xfrm>
          <a:off x="6669371" y="1613513"/>
          <a:ext cx="173191" cy="1190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0690"/>
              </a:lnTo>
              <a:lnTo>
                <a:pt x="173191" y="1190690"/>
              </a:lnTo>
            </a:path>
          </a:pathLst>
        </a:custGeom>
        <a:noFill/>
        <a:ln w="55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4B6C48-5862-4747-84E3-FDEF1564525D}">
      <dsp:nvSpPr>
        <dsp:cNvPr id="0" name=""/>
        <dsp:cNvSpPr/>
      </dsp:nvSpPr>
      <dsp:spPr>
        <a:xfrm>
          <a:off x="6842562" y="1830002"/>
          <a:ext cx="1385530" cy="19484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6718555"/>
              <a:satOff val="9479"/>
              <a:lumOff val="-1176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TSAT ≤ %20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 Ferritin &gt;500 </a:t>
          </a:r>
          <a:r>
            <a:rPr lang="tr-TR" sz="1400" kern="1200" dirty="0" err="1" smtClean="0"/>
            <a:t>ng</a:t>
          </a:r>
          <a:r>
            <a:rPr lang="tr-TR" sz="1400" kern="1200" dirty="0" smtClean="0"/>
            <a:t>/ml</a:t>
          </a:r>
          <a:endParaRPr lang="tr-TR" sz="1400" kern="1200" dirty="0"/>
        </a:p>
      </dsp:txBody>
      <dsp:txXfrm>
        <a:off x="6883143" y="1870583"/>
        <a:ext cx="1304368" cy="18672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B22C18-D0DC-4219-BDBA-D18239690872}">
      <dsp:nvSpPr>
        <dsp:cNvPr id="0" name=""/>
        <dsp:cNvSpPr/>
      </dsp:nvSpPr>
      <dsp:spPr>
        <a:xfrm>
          <a:off x="617219" y="0"/>
          <a:ext cx="6995160" cy="4429156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87B88C-15A6-4F05-B348-3FFF06EBAF1C}">
      <dsp:nvSpPr>
        <dsp:cNvPr id="0" name=""/>
        <dsp:cNvSpPr/>
      </dsp:nvSpPr>
      <dsp:spPr>
        <a:xfrm>
          <a:off x="59389" y="1328746"/>
          <a:ext cx="1535137" cy="177166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latin typeface="Noto Sans" panose="020B0502040504020204" pitchFamily="34"/>
            </a:rPr>
            <a:t>TSAT &gt; %35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latin typeface="Noto Sans" panose="020B0502040504020204" pitchFamily="34"/>
            </a:rPr>
            <a:t>Ferritin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latin typeface="Noto Sans" panose="020B0502040504020204" pitchFamily="34"/>
            </a:rPr>
            <a:t>&gt;500/800 </a:t>
          </a:r>
          <a:r>
            <a:rPr lang="tr-TR" sz="1800" kern="1200" dirty="0" err="1" smtClean="0">
              <a:latin typeface="Noto Sans" panose="020B0502040504020204" pitchFamily="34"/>
            </a:rPr>
            <a:t>ng</a:t>
          </a:r>
          <a:r>
            <a:rPr lang="tr-TR" sz="1800" kern="1200" dirty="0" smtClean="0">
              <a:latin typeface="Noto Sans" panose="020B0502040504020204" pitchFamily="34"/>
            </a:rPr>
            <a:t>/ml </a:t>
          </a:r>
          <a:endParaRPr lang="tr-TR" sz="1800" kern="1200" dirty="0"/>
        </a:p>
      </dsp:txBody>
      <dsp:txXfrm>
        <a:off x="134328" y="1403685"/>
        <a:ext cx="1385259" cy="1621784"/>
      </dsp:txXfrm>
    </dsp:sp>
    <dsp:sp modelId="{8248566B-D18F-47F1-9080-BEB6F36EDD5F}">
      <dsp:nvSpPr>
        <dsp:cNvPr id="0" name=""/>
        <dsp:cNvSpPr/>
      </dsp:nvSpPr>
      <dsp:spPr>
        <a:xfrm>
          <a:off x="2006006" y="1328746"/>
          <a:ext cx="2269475" cy="1771662"/>
        </a:xfrm>
        <a:prstGeom prst="roundRect">
          <a:avLst/>
        </a:prstGeom>
        <a:solidFill>
          <a:schemeClr val="accent2">
            <a:hueOff val="-10081593"/>
            <a:satOff val="4384"/>
            <a:lumOff val="1275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latin typeface="Noto Sans" panose="020B0502040504020204" pitchFamily="34"/>
            </a:rPr>
            <a:t>Karaciğer, kalp ve endokrin </a:t>
          </a:r>
          <a:r>
            <a:rPr lang="tr-TR" sz="1800" kern="1200" dirty="0" err="1" smtClean="0">
              <a:latin typeface="Noto Sans" panose="020B0502040504020204" pitchFamily="34"/>
            </a:rPr>
            <a:t>hc</a:t>
          </a:r>
          <a:r>
            <a:rPr lang="tr-TR" sz="1800" kern="1200" dirty="0" smtClean="0">
              <a:latin typeface="Noto Sans" panose="020B0502040504020204" pitchFamily="34"/>
            </a:rPr>
            <a:t> birikimi</a:t>
          </a:r>
          <a:endParaRPr lang="tr-TR" sz="1800" kern="1200" dirty="0"/>
        </a:p>
      </dsp:txBody>
      <dsp:txXfrm>
        <a:off x="2092491" y="1415231"/>
        <a:ext cx="2096505" cy="1598692"/>
      </dsp:txXfrm>
    </dsp:sp>
    <dsp:sp modelId="{75114A08-38D7-495D-877B-AE909BFA8068}">
      <dsp:nvSpPr>
        <dsp:cNvPr id="0" name=""/>
        <dsp:cNvSpPr/>
      </dsp:nvSpPr>
      <dsp:spPr>
        <a:xfrm>
          <a:off x="4686962" y="1328746"/>
          <a:ext cx="3483248" cy="1771662"/>
        </a:xfrm>
        <a:prstGeom prst="roundRect">
          <a:avLst/>
        </a:prstGeom>
        <a:solidFill>
          <a:schemeClr val="accent2">
            <a:hueOff val="-20163186"/>
            <a:satOff val="8769"/>
            <a:lumOff val="255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Aritmi, </a:t>
          </a:r>
          <a:r>
            <a:rPr lang="tr-TR" sz="1800" kern="1200" dirty="0" err="1" smtClean="0"/>
            <a:t>Kc</a:t>
          </a:r>
          <a:r>
            <a:rPr lang="tr-TR" sz="1800" kern="1200" dirty="0" smtClean="0"/>
            <a:t> S, KY, DM, Enfeksiyon, </a:t>
          </a:r>
          <a:r>
            <a:rPr lang="tr-TR" sz="1800" kern="1200" dirty="0" err="1" smtClean="0"/>
            <a:t>Artropati</a:t>
          </a:r>
          <a:r>
            <a:rPr lang="tr-TR" sz="1800" kern="1200" dirty="0" smtClean="0"/>
            <a:t>, </a:t>
          </a:r>
          <a:r>
            <a:rPr lang="tr-TR" sz="1800" kern="1200" dirty="0" err="1" smtClean="0"/>
            <a:t>Oksidatif</a:t>
          </a:r>
          <a:r>
            <a:rPr lang="tr-TR" sz="1800" kern="1200" dirty="0" smtClean="0"/>
            <a:t> stres, </a:t>
          </a:r>
          <a:r>
            <a:rPr lang="tr-TR" sz="1800" kern="1200" dirty="0" err="1" smtClean="0"/>
            <a:t>Gonadal</a:t>
          </a:r>
          <a:r>
            <a:rPr lang="tr-TR" sz="1800" kern="1200" dirty="0" smtClean="0"/>
            <a:t> </a:t>
          </a:r>
          <a:r>
            <a:rPr lang="tr-TR" sz="1800" kern="1200" dirty="0" err="1" smtClean="0"/>
            <a:t>disfonksiyon</a:t>
          </a:r>
          <a:r>
            <a:rPr lang="tr-TR" sz="1800" kern="1200" dirty="0" smtClean="0"/>
            <a:t>, Cilt bulguları</a:t>
          </a:r>
          <a:endParaRPr lang="tr-TR" sz="1800" kern="1200" dirty="0"/>
        </a:p>
      </dsp:txBody>
      <dsp:txXfrm>
        <a:off x="4773447" y="1415231"/>
        <a:ext cx="3310278" cy="15986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FEC378-FBF0-48E4-AE60-E20490CFAC04}">
      <dsp:nvSpPr>
        <dsp:cNvPr id="0" name=""/>
        <dsp:cNvSpPr/>
      </dsp:nvSpPr>
      <dsp:spPr>
        <a:xfrm>
          <a:off x="5544" y="132045"/>
          <a:ext cx="1966239" cy="146775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Göğüste sıkışma, baş dönmesi, mide bulantısı, kaşıntı, </a:t>
          </a:r>
          <a:r>
            <a:rPr lang="tr-TR" sz="1400" kern="1200" dirty="0" err="1" smtClean="0"/>
            <a:t>asemptomatik</a:t>
          </a:r>
          <a:r>
            <a:rPr lang="tr-TR" sz="1400" kern="1200" dirty="0" smtClean="0"/>
            <a:t> hipotansiyon</a:t>
          </a:r>
          <a:endParaRPr lang="tr-TR" sz="1400" kern="1200" dirty="0"/>
        </a:p>
      </dsp:txBody>
      <dsp:txXfrm>
        <a:off x="39935" y="166436"/>
        <a:ext cx="1897457" cy="1433365"/>
      </dsp:txXfrm>
    </dsp:sp>
    <dsp:sp modelId="{E4AE321A-65DC-4392-904E-607BB9E275E6}">
      <dsp:nvSpPr>
        <dsp:cNvPr id="0" name=""/>
        <dsp:cNvSpPr/>
      </dsp:nvSpPr>
      <dsp:spPr>
        <a:xfrm>
          <a:off x="5544" y="1599801"/>
          <a:ext cx="1966239" cy="63113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0" rIns="2159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Atipik</a:t>
          </a:r>
          <a:r>
            <a:rPr lang="tr-TR" sz="1700" kern="1200" dirty="0" smtClean="0"/>
            <a:t> semptomlar</a:t>
          </a:r>
          <a:endParaRPr lang="tr-TR" sz="1700" kern="1200" dirty="0"/>
        </a:p>
      </dsp:txBody>
      <dsp:txXfrm>
        <a:off x="5544" y="1599801"/>
        <a:ext cx="1384675" cy="631135"/>
      </dsp:txXfrm>
    </dsp:sp>
    <dsp:sp modelId="{C34C43E0-9810-46FA-8159-D152250493D9}">
      <dsp:nvSpPr>
        <dsp:cNvPr id="0" name=""/>
        <dsp:cNvSpPr/>
      </dsp:nvSpPr>
      <dsp:spPr>
        <a:xfrm>
          <a:off x="1445842" y="1700051"/>
          <a:ext cx="688183" cy="688183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2A695E-B9CF-40DB-B382-2D002CA59511}">
      <dsp:nvSpPr>
        <dsp:cNvPr id="0" name=""/>
        <dsp:cNvSpPr/>
      </dsp:nvSpPr>
      <dsp:spPr>
        <a:xfrm>
          <a:off x="2304519" y="132045"/>
          <a:ext cx="1966239" cy="146775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err="1" smtClean="0"/>
            <a:t>Atipik</a:t>
          </a:r>
          <a:r>
            <a:rPr lang="tr-TR" sz="1400" kern="1200" dirty="0" smtClean="0"/>
            <a:t> semptomlarla beraber ürtiker</a:t>
          </a:r>
          <a:endParaRPr lang="tr-TR" sz="1400" kern="1200" dirty="0"/>
        </a:p>
      </dsp:txBody>
      <dsp:txXfrm>
        <a:off x="2338910" y="166436"/>
        <a:ext cx="1897457" cy="1433365"/>
      </dsp:txXfrm>
    </dsp:sp>
    <dsp:sp modelId="{F85A8C28-43AF-4DB2-B1A6-4FBAD38DE72C}">
      <dsp:nvSpPr>
        <dsp:cNvPr id="0" name=""/>
        <dsp:cNvSpPr/>
      </dsp:nvSpPr>
      <dsp:spPr>
        <a:xfrm>
          <a:off x="2304519" y="1599801"/>
          <a:ext cx="1966239" cy="63113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0" rIns="2159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Hafif reaksiyon</a:t>
          </a:r>
          <a:endParaRPr lang="tr-TR" sz="1700" kern="1200" dirty="0"/>
        </a:p>
      </dsp:txBody>
      <dsp:txXfrm>
        <a:off x="2304519" y="1599801"/>
        <a:ext cx="1384675" cy="631135"/>
      </dsp:txXfrm>
    </dsp:sp>
    <dsp:sp modelId="{9C96D9CE-C32B-4AB2-B598-91956AAE7D23}">
      <dsp:nvSpPr>
        <dsp:cNvPr id="0" name=""/>
        <dsp:cNvSpPr/>
      </dsp:nvSpPr>
      <dsp:spPr>
        <a:xfrm>
          <a:off x="3744817" y="1700051"/>
          <a:ext cx="688183" cy="688183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8165B7-8C77-4CBD-BD89-03782B34F3AD}">
      <dsp:nvSpPr>
        <dsp:cNvPr id="0" name=""/>
        <dsp:cNvSpPr/>
      </dsp:nvSpPr>
      <dsp:spPr>
        <a:xfrm>
          <a:off x="4603494" y="132045"/>
          <a:ext cx="1966239" cy="146775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Şiddetli göğüs ağrısı, öksürük, mide bulantısı, taşikardi, hipotansiyon</a:t>
          </a:r>
          <a:endParaRPr lang="tr-TR" sz="1400" kern="1200" dirty="0"/>
        </a:p>
      </dsp:txBody>
      <dsp:txXfrm>
        <a:off x="4637885" y="166436"/>
        <a:ext cx="1897457" cy="1433365"/>
      </dsp:txXfrm>
    </dsp:sp>
    <dsp:sp modelId="{8927B0F7-FED6-4ABA-9629-2DD035A9E335}">
      <dsp:nvSpPr>
        <dsp:cNvPr id="0" name=""/>
        <dsp:cNvSpPr/>
      </dsp:nvSpPr>
      <dsp:spPr>
        <a:xfrm>
          <a:off x="4603494" y="1599801"/>
          <a:ext cx="1966239" cy="63113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0" rIns="2159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smtClean="0"/>
            <a:t>Şiddetli reaksiyon</a:t>
          </a:r>
          <a:endParaRPr lang="tr-TR" sz="1700" kern="1200" dirty="0"/>
        </a:p>
      </dsp:txBody>
      <dsp:txXfrm>
        <a:off x="4603494" y="1599801"/>
        <a:ext cx="1384675" cy="631135"/>
      </dsp:txXfrm>
    </dsp:sp>
    <dsp:sp modelId="{F60FDCEC-828D-450E-AEF6-B7748F7E3A95}">
      <dsp:nvSpPr>
        <dsp:cNvPr id="0" name=""/>
        <dsp:cNvSpPr/>
      </dsp:nvSpPr>
      <dsp:spPr>
        <a:xfrm>
          <a:off x="6043792" y="1700051"/>
          <a:ext cx="688183" cy="688183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B39B6D-36AD-49AD-A508-1B0DBFB25E1D}">
      <dsp:nvSpPr>
        <dsp:cNvPr id="0" name=""/>
        <dsp:cNvSpPr/>
      </dsp:nvSpPr>
      <dsp:spPr>
        <a:xfrm>
          <a:off x="6902469" y="132045"/>
          <a:ext cx="1966239" cy="146775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Ani başlangıçlı:
Hırıltı solunum, </a:t>
          </a:r>
          <a:r>
            <a:rPr lang="tr-TR" sz="1400" kern="1200" dirty="0" err="1" smtClean="0"/>
            <a:t>stridor</a:t>
          </a:r>
          <a:r>
            <a:rPr lang="tr-TR" sz="1400" kern="1200" dirty="0" smtClean="0"/>
            <a:t>, </a:t>
          </a:r>
          <a:r>
            <a:rPr lang="tr-TR" sz="1400" kern="1200" dirty="0" err="1" smtClean="0"/>
            <a:t>siyanoz</a:t>
          </a:r>
          <a:r>
            <a:rPr lang="tr-TR" sz="1400" kern="1200" dirty="0" smtClean="0"/>
            <a:t>, hipotansiyon, taşikardi</a:t>
          </a:r>
          <a:endParaRPr lang="tr-TR" sz="1400" kern="1200" dirty="0"/>
        </a:p>
      </dsp:txBody>
      <dsp:txXfrm>
        <a:off x="6936860" y="166436"/>
        <a:ext cx="1897457" cy="1433365"/>
      </dsp:txXfrm>
    </dsp:sp>
    <dsp:sp modelId="{025BA5E5-BA39-40AE-BCFD-616BA67E727A}">
      <dsp:nvSpPr>
        <dsp:cNvPr id="0" name=""/>
        <dsp:cNvSpPr/>
      </dsp:nvSpPr>
      <dsp:spPr>
        <a:xfrm>
          <a:off x="6902469" y="1599801"/>
          <a:ext cx="1966239" cy="63113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0" rIns="2159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Anaflaksi</a:t>
          </a:r>
          <a:r>
            <a:rPr lang="tr-TR" sz="1700" kern="1200" dirty="0" smtClean="0"/>
            <a:t>?</a:t>
          </a:r>
          <a:endParaRPr lang="tr-TR" sz="1700" kern="1200" dirty="0"/>
        </a:p>
      </dsp:txBody>
      <dsp:txXfrm>
        <a:off x="6902469" y="1599801"/>
        <a:ext cx="1384675" cy="631135"/>
      </dsp:txXfrm>
    </dsp:sp>
    <dsp:sp modelId="{580B0288-E369-4F78-BFD7-5442273C02B6}">
      <dsp:nvSpPr>
        <dsp:cNvPr id="0" name=""/>
        <dsp:cNvSpPr/>
      </dsp:nvSpPr>
      <dsp:spPr>
        <a:xfrm>
          <a:off x="8342767" y="1700051"/>
          <a:ext cx="688183" cy="688183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772DAE-FA69-42C3-A3FC-DC5C0DBC5824}">
      <dsp:nvSpPr>
        <dsp:cNvPr id="0" name=""/>
        <dsp:cNvSpPr/>
      </dsp:nvSpPr>
      <dsp:spPr>
        <a:xfrm>
          <a:off x="4407" y="150562"/>
          <a:ext cx="1669825" cy="20751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İnfüzyonu</a:t>
          </a:r>
          <a:r>
            <a:rPr lang="tr-TR" sz="1200" kern="1200" dirty="0" smtClean="0"/>
            <a:t> DURDUR
15 dakika gözlem
İyiyse %25–%50 doz azaltarak yeniden başla
Tekrarlarsa durdur.</a:t>
          </a:r>
          <a:endParaRPr lang="tr-TR" sz="1200" kern="1200" dirty="0"/>
        </a:p>
      </dsp:txBody>
      <dsp:txXfrm>
        <a:off x="53315" y="199470"/>
        <a:ext cx="1572009" cy="1977322"/>
      </dsp:txXfrm>
    </dsp:sp>
    <dsp:sp modelId="{E9C248FE-8E0B-4142-8609-D2B27D92E99E}">
      <dsp:nvSpPr>
        <dsp:cNvPr id="0" name=""/>
        <dsp:cNvSpPr/>
      </dsp:nvSpPr>
      <dsp:spPr>
        <a:xfrm>
          <a:off x="1841215" y="981073"/>
          <a:ext cx="354003" cy="4141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000" kern="1200"/>
        </a:p>
      </dsp:txBody>
      <dsp:txXfrm>
        <a:off x="1841215" y="1063896"/>
        <a:ext cx="247802" cy="248470"/>
      </dsp:txXfrm>
    </dsp:sp>
    <dsp:sp modelId="{EE3ED149-548F-4C8D-9047-F178DC63000B}">
      <dsp:nvSpPr>
        <dsp:cNvPr id="0" name=""/>
        <dsp:cNvSpPr/>
      </dsp:nvSpPr>
      <dsp:spPr>
        <a:xfrm>
          <a:off x="2342163" y="150562"/>
          <a:ext cx="1669825" cy="20751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200" kern="1200" dirty="0" err="1" smtClean="0"/>
            <a:t>İnfüzyonu</a:t>
          </a:r>
          <a:r>
            <a:rPr lang="tr-TR" sz="1200" kern="1200" dirty="0" smtClean="0"/>
            <a:t> DURDUR
Gözlem
</a:t>
          </a:r>
          <a:r>
            <a:rPr lang="tr-TR" sz="1200" kern="1200" dirty="0" err="1" smtClean="0"/>
            <a:t>Steroid</a:t>
          </a:r>
          <a:r>
            <a:rPr lang="tr-TR" sz="1200" kern="1200" dirty="0" smtClean="0"/>
            <a:t> veya oral </a:t>
          </a:r>
          <a:r>
            <a:rPr lang="tr-TR" sz="1200" kern="1200" dirty="0" err="1" smtClean="0"/>
            <a:t>antihistaminik</a:t>
          </a:r>
          <a:r>
            <a:rPr lang="tr-TR" sz="1200" kern="1200" dirty="0" smtClean="0"/>
            <a:t>
(tedaviden 1 saat sonra)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Sonra yeniden başlanabilir.</a:t>
          </a:r>
          <a:endParaRPr lang="tr-TR" sz="1200" kern="1200" dirty="0"/>
        </a:p>
      </dsp:txBody>
      <dsp:txXfrm>
        <a:off x="2391071" y="199470"/>
        <a:ext cx="1572009" cy="1977322"/>
      </dsp:txXfrm>
    </dsp:sp>
    <dsp:sp modelId="{1F68EE4D-68EB-4B79-9A86-D83206153C1A}">
      <dsp:nvSpPr>
        <dsp:cNvPr id="0" name=""/>
        <dsp:cNvSpPr/>
      </dsp:nvSpPr>
      <dsp:spPr>
        <a:xfrm>
          <a:off x="4178971" y="981073"/>
          <a:ext cx="354003" cy="4141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000" kern="1200"/>
        </a:p>
      </dsp:txBody>
      <dsp:txXfrm>
        <a:off x="4178971" y="1063896"/>
        <a:ext cx="247802" cy="248470"/>
      </dsp:txXfrm>
    </dsp:sp>
    <dsp:sp modelId="{EE94A50E-774F-48C8-921F-A49E1AA1A773}">
      <dsp:nvSpPr>
        <dsp:cNvPr id="0" name=""/>
        <dsp:cNvSpPr/>
      </dsp:nvSpPr>
      <dsp:spPr>
        <a:xfrm>
          <a:off x="4679919" y="150562"/>
          <a:ext cx="1669825" cy="20751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5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200" kern="1200" smtClean="0"/>
            <a:t>İnfüzyonu DURDUR
 IV sıvı
IV steroid- 100 mg
Antihistaminik </a:t>
          </a:r>
        </a:p>
        <a:p>
          <a:pPr lvl="0" algn="ctr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endParaRPr lang="tr-TR" sz="1200" kern="1200" dirty="0"/>
        </a:p>
      </dsp:txBody>
      <dsp:txXfrm>
        <a:off x="4728827" y="199470"/>
        <a:ext cx="1572009" cy="1977322"/>
      </dsp:txXfrm>
    </dsp:sp>
    <dsp:sp modelId="{51FCC3F2-D542-4B23-8953-6342DE67BCB0}">
      <dsp:nvSpPr>
        <dsp:cNvPr id="0" name=""/>
        <dsp:cNvSpPr/>
      </dsp:nvSpPr>
      <dsp:spPr>
        <a:xfrm>
          <a:off x="6516728" y="981073"/>
          <a:ext cx="354003" cy="4141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000" kern="1200"/>
        </a:p>
      </dsp:txBody>
      <dsp:txXfrm>
        <a:off x="6516728" y="1063896"/>
        <a:ext cx="247802" cy="248470"/>
      </dsp:txXfrm>
    </dsp:sp>
    <dsp:sp modelId="{AAE7C06B-6A3A-4696-887E-6789E6A86F0A}">
      <dsp:nvSpPr>
        <dsp:cNvPr id="0" name=""/>
        <dsp:cNvSpPr/>
      </dsp:nvSpPr>
      <dsp:spPr>
        <a:xfrm>
          <a:off x="7017676" y="150562"/>
          <a:ext cx="1906907" cy="20751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İnfüzyonu</a:t>
          </a:r>
          <a:r>
            <a:rPr lang="tr-TR" sz="1200" kern="1200" dirty="0" smtClean="0"/>
            <a:t> DURDUR
IV sıvı, Oksijen, Adrenalin
IV </a:t>
          </a:r>
          <a:r>
            <a:rPr lang="tr-TR" sz="1200" kern="1200" dirty="0" err="1" smtClean="0"/>
            <a:t>Kortikosteroid</a:t>
          </a:r>
          <a:r>
            <a:rPr lang="tr-TR" sz="1200" kern="1200" dirty="0" smtClean="0"/>
            <a:t> 
</a:t>
          </a:r>
          <a:r>
            <a:rPr lang="el-GR" sz="1200" kern="1200" dirty="0" smtClean="0"/>
            <a:t>β2-</a:t>
          </a:r>
          <a:r>
            <a:rPr lang="tr-TR" sz="1200" kern="1200" dirty="0" smtClean="0"/>
            <a:t>adrenoreseptör
</a:t>
          </a:r>
          <a:r>
            <a:rPr lang="tr-TR" sz="1200" kern="1200" dirty="0" err="1" smtClean="0"/>
            <a:t>agonist</a:t>
          </a:r>
          <a:r>
            <a:rPr lang="tr-TR" sz="1200" kern="1200" dirty="0" smtClean="0"/>
            <a:t>- </a:t>
          </a:r>
          <a:r>
            <a:rPr lang="tr-TR" sz="1200" kern="1200" dirty="0" err="1" smtClean="0"/>
            <a:t>nebül</a:t>
          </a:r>
          <a:r>
            <a:rPr lang="tr-TR" sz="1200" kern="1200" dirty="0" smtClean="0"/>
            <a:t>
</a:t>
          </a:r>
          <a:endParaRPr lang="tr-TR" sz="1200" kern="1200" dirty="0"/>
        </a:p>
      </dsp:txBody>
      <dsp:txXfrm>
        <a:off x="7073527" y="206413"/>
        <a:ext cx="1795205" cy="196343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05DC75-F294-4485-8560-318E7DF72F12}">
      <dsp:nvSpPr>
        <dsp:cNvPr id="0" name=""/>
        <dsp:cNvSpPr/>
      </dsp:nvSpPr>
      <dsp:spPr>
        <a:xfrm>
          <a:off x="-5997341" y="-917702"/>
          <a:ext cx="7139486" cy="7139486"/>
        </a:xfrm>
        <a:prstGeom prst="blockArc">
          <a:avLst>
            <a:gd name="adj1" fmla="val 18900000"/>
            <a:gd name="adj2" fmla="val 2700000"/>
            <a:gd name="adj3" fmla="val 303"/>
          </a:avLst>
        </a:prstGeom>
        <a:noFill/>
        <a:ln w="55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A6D22-2482-4F0A-A583-5278E869E9DC}">
      <dsp:nvSpPr>
        <dsp:cNvPr id="0" name=""/>
        <dsp:cNvSpPr/>
      </dsp:nvSpPr>
      <dsp:spPr>
        <a:xfrm>
          <a:off x="425402" y="279312"/>
          <a:ext cx="7729425" cy="55841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5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324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Hb yükseltmek ve etkin ESA cevabı alabilmek için yeterli demir düzeyleri sağlanmalıdır.</a:t>
          </a:r>
          <a:endParaRPr lang="tr-TR" sz="1600" kern="1200" dirty="0"/>
        </a:p>
      </dsp:txBody>
      <dsp:txXfrm>
        <a:off x="425402" y="279312"/>
        <a:ext cx="7729425" cy="558413"/>
      </dsp:txXfrm>
    </dsp:sp>
    <dsp:sp modelId="{9D0BFBFC-7F0B-4ADB-9752-4B5320BC7106}">
      <dsp:nvSpPr>
        <dsp:cNvPr id="0" name=""/>
        <dsp:cNvSpPr/>
      </dsp:nvSpPr>
      <dsp:spPr>
        <a:xfrm>
          <a:off x="76393" y="209511"/>
          <a:ext cx="698017" cy="69801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DE2463-42C2-41B3-A165-868F1B5F6663}">
      <dsp:nvSpPr>
        <dsp:cNvPr id="0" name=""/>
        <dsp:cNvSpPr/>
      </dsp:nvSpPr>
      <dsp:spPr>
        <a:xfrm>
          <a:off x="884736" y="1116827"/>
          <a:ext cx="7270091" cy="558413"/>
        </a:xfrm>
        <a:prstGeom prst="rect">
          <a:avLst/>
        </a:prstGeom>
        <a:gradFill rotWithShape="0">
          <a:gsLst>
            <a:gs pos="0">
              <a:schemeClr val="accent5">
                <a:hueOff val="1343711"/>
                <a:satOff val="1896"/>
                <a:lumOff val="-235"/>
                <a:alphaOff val="0"/>
                <a:shade val="15000"/>
                <a:satMod val="180000"/>
              </a:schemeClr>
            </a:gs>
            <a:gs pos="50000">
              <a:schemeClr val="accent5">
                <a:hueOff val="1343711"/>
                <a:satOff val="1896"/>
                <a:lumOff val="-235"/>
                <a:alphaOff val="0"/>
                <a:shade val="45000"/>
                <a:satMod val="170000"/>
              </a:schemeClr>
            </a:gs>
            <a:gs pos="70000">
              <a:schemeClr val="accent5">
                <a:hueOff val="1343711"/>
                <a:satOff val="1896"/>
                <a:lumOff val="-235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1343711"/>
                <a:satOff val="1896"/>
                <a:lumOff val="-235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5">
              <a:hueOff val="1343711"/>
              <a:satOff val="1896"/>
              <a:lumOff val="-235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324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Hedef parametreler: </a:t>
          </a:r>
          <a:r>
            <a:rPr lang="tr-TR" sz="1600" kern="1200" dirty="0" err="1" smtClean="0"/>
            <a:t>Hb</a:t>
          </a:r>
          <a:r>
            <a:rPr lang="tr-TR" sz="1600" kern="1200" dirty="0" smtClean="0"/>
            <a:t>: 10-11.5 gr/dl, </a:t>
          </a:r>
          <a:r>
            <a:rPr lang="tr-TR" sz="1600" kern="1200" dirty="0" err="1" smtClean="0"/>
            <a:t>ferritin</a:t>
          </a:r>
          <a:r>
            <a:rPr lang="tr-TR" sz="1600" kern="1200" dirty="0" smtClean="0"/>
            <a:t>&gt;100 </a:t>
          </a:r>
          <a:r>
            <a:rPr lang="tr-TR" sz="1600" kern="1200" dirty="0" err="1" smtClean="0"/>
            <a:t>ng</a:t>
          </a:r>
          <a:r>
            <a:rPr lang="tr-TR" sz="1600" kern="1200" dirty="0" smtClean="0"/>
            <a:t>/ml, TS&gt;%20</a:t>
          </a:r>
          <a:endParaRPr lang="tr-TR" sz="1600" kern="1200" dirty="0"/>
        </a:p>
      </dsp:txBody>
      <dsp:txXfrm>
        <a:off x="884736" y="1116827"/>
        <a:ext cx="7270091" cy="558413"/>
      </dsp:txXfrm>
    </dsp:sp>
    <dsp:sp modelId="{47FB630F-5B1B-4E26-B4FD-49A6B25D3FD4}">
      <dsp:nvSpPr>
        <dsp:cNvPr id="0" name=""/>
        <dsp:cNvSpPr/>
      </dsp:nvSpPr>
      <dsp:spPr>
        <a:xfrm>
          <a:off x="535727" y="1047025"/>
          <a:ext cx="698017" cy="69801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5">
              <a:hueOff val="1343711"/>
              <a:satOff val="1896"/>
              <a:lumOff val="-235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FC1DB49-7B75-4300-9849-5153DD97FC6D}">
      <dsp:nvSpPr>
        <dsp:cNvPr id="0" name=""/>
        <dsp:cNvSpPr/>
      </dsp:nvSpPr>
      <dsp:spPr>
        <a:xfrm>
          <a:off x="1094777" y="1954342"/>
          <a:ext cx="7060049" cy="558413"/>
        </a:xfrm>
        <a:prstGeom prst="rect">
          <a:avLst/>
        </a:prstGeom>
        <a:gradFill rotWithShape="0">
          <a:gsLst>
            <a:gs pos="0">
              <a:schemeClr val="accent5">
                <a:hueOff val="2687422"/>
                <a:satOff val="3792"/>
                <a:lumOff val="-470"/>
                <a:alphaOff val="0"/>
                <a:shade val="15000"/>
                <a:satMod val="180000"/>
              </a:schemeClr>
            </a:gs>
            <a:gs pos="50000">
              <a:schemeClr val="accent5">
                <a:hueOff val="2687422"/>
                <a:satOff val="3792"/>
                <a:lumOff val="-470"/>
                <a:alphaOff val="0"/>
                <a:shade val="45000"/>
                <a:satMod val="170000"/>
              </a:schemeClr>
            </a:gs>
            <a:gs pos="70000">
              <a:schemeClr val="accent5">
                <a:hueOff val="2687422"/>
                <a:satOff val="3792"/>
                <a:lumOff val="-47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2687422"/>
                <a:satOff val="3792"/>
                <a:lumOff val="-47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5">
              <a:hueOff val="2687422"/>
              <a:satOff val="3792"/>
              <a:lumOff val="-47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3241" tIns="40640" rIns="40640" bIns="406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600" kern="1200" dirty="0" smtClean="0"/>
            <a:t>Demir parametreleri birlikte, doğru zamanda ve tekrarlı ölçümler yapılarak değerlendirilmelidir.</a:t>
          </a:r>
          <a:endParaRPr lang="tr-TR" sz="1600" kern="1200" dirty="0"/>
        </a:p>
      </dsp:txBody>
      <dsp:txXfrm>
        <a:off x="1094777" y="1954342"/>
        <a:ext cx="7060049" cy="558413"/>
      </dsp:txXfrm>
    </dsp:sp>
    <dsp:sp modelId="{39424031-236C-4AB8-B0FD-1BE3474DFFB6}">
      <dsp:nvSpPr>
        <dsp:cNvPr id="0" name=""/>
        <dsp:cNvSpPr/>
      </dsp:nvSpPr>
      <dsp:spPr>
        <a:xfrm>
          <a:off x="745769" y="1884540"/>
          <a:ext cx="698017" cy="69801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accent5">
              <a:hueOff val="2687422"/>
              <a:satOff val="3792"/>
              <a:lumOff val="-47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2EDF61C-1915-4F76-8C35-9E49E61A5153}">
      <dsp:nvSpPr>
        <dsp:cNvPr id="0" name=""/>
        <dsp:cNvSpPr/>
      </dsp:nvSpPr>
      <dsp:spPr>
        <a:xfrm>
          <a:off x="1094777" y="2791326"/>
          <a:ext cx="7060049" cy="558413"/>
        </a:xfrm>
        <a:prstGeom prst="rect">
          <a:avLst/>
        </a:prstGeom>
        <a:gradFill rotWithShape="0">
          <a:gsLst>
            <a:gs pos="0">
              <a:schemeClr val="accent5">
                <a:hueOff val="4031133"/>
                <a:satOff val="5687"/>
                <a:lumOff val="-706"/>
                <a:alphaOff val="0"/>
                <a:shade val="15000"/>
                <a:satMod val="180000"/>
              </a:schemeClr>
            </a:gs>
            <a:gs pos="50000">
              <a:schemeClr val="accent5">
                <a:hueOff val="4031133"/>
                <a:satOff val="5687"/>
                <a:lumOff val="-706"/>
                <a:alphaOff val="0"/>
                <a:shade val="45000"/>
                <a:satMod val="170000"/>
              </a:schemeClr>
            </a:gs>
            <a:gs pos="70000">
              <a:schemeClr val="accent5">
                <a:hueOff val="4031133"/>
                <a:satOff val="5687"/>
                <a:lumOff val="-70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4031133"/>
                <a:satOff val="5687"/>
                <a:lumOff val="-70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5">
              <a:hueOff val="4031133"/>
              <a:satOff val="5687"/>
              <a:lumOff val="-706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3241" tIns="40640" rIns="40640" bIns="406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600" kern="1200" dirty="0" smtClean="0"/>
            <a:t>Erken evrelerde oral demir yeterli olup, 3 ay etkin tedaviye rağmen düzelme olmazsa IV form tercih edilmelidir.</a:t>
          </a:r>
          <a:endParaRPr lang="tr-TR" sz="1600" kern="1200" dirty="0"/>
        </a:p>
      </dsp:txBody>
      <dsp:txXfrm>
        <a:off x="1094777" y="2791326"/>
        <a:ext cx="7060049" cy="558413"/>
      </dsp:txXfrm>
    </dsp:sp>
    <dsp:sp modelId="{81873359-A999-4173-9786-3E2785C5C110}">
      <dsp:nvSpPr>
        <dsp:cNvPr id="0" name=""/>
        <dsp:cNvSpPr/>
      </dsp:nvSpPr>
      <dsp:spPr>
        <a:xfrm>
          <a:off x="745769" y="2721524"/>
          <a:ext cx="698017" cy="698017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accent5">
              <a:hueOff val="4031133"/>
              <a:satOff val="5687"/>
              <a:lumOff val="-706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52716DF-F053-4800-85E5-737522CCAEA3}">
      <dsp:nvSpPr>
        <dsp:cNvPr id="0" name=""/>
        <dsp:cNvSpPr/>
      </dsp:nvSpPr>
      <dsp:spPr>
        <a:xfrm>
          <a:off x="884736" y="3628840"/>
          <a:ext cx="7270091" cy="558413"/>
        </a:xfrm>
        <a:prstGeom prst="rect">
          <a:avLst/>
        </a:prstGeom>
        <a:gradFill rotWithShape="0">
          <a:gsLst>
            <a:gs pos="0">
              <a:schemeClr val="accent5">
                <a:hueOff val="5374845"/>
                <a:satOff val="7583"/>
                <a:lumOff val="-941"/>
                <a:alphaOff val="0"/>
                <a:shade val="15000"/>
                <a:satMod val="180000"/>
              </a:schemeClr>
            </a:gs>
            <a:gs pos="50000">
              <a:schemeClr val="accent5">
                <a:hueOff val="5374845"/>
                <a:satOff val="7583"/>
                <a:lumOff val="-941"/>
                <a:alphaOff val="0"/>
                <a:shade val="45000"/>
                <a:satMod val="170000"/>
              </a:schemeClr>
            </a:gs>
            <a:gs pos="70000">
              <a:schemeClr val="accent5">
                <a:hueOff val="5374845"/>
                <a:satOff val="7583"/>
                <a:lumOff val="-941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5374845"/>
                <a:satOff val="7583"/>
                <a:lumOff val="-941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5">
              <a:hueOff val="5374845"/>
              <a:satOff val="7583"/>
              <a:lumOff val="-941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324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Düzenli demir kullanımından ve acil durumlar hariç transfüzyondan kaçınılmalıdır.</a:t>
          </a:r>
          <a:endParaRPr lang="tr-TR" sz="1600" kern="1200" dirty="0"/>
        </a:p>
      </dsp:txBody>
      <dsp:txXfrm>
        <a:off x="884736" y="3628840"/>
        <a:ext cx="7270091" cy="558413"/>
      </dsp:txXfrm>
    </dsp:sp>
    <dsp:sp modelId="{E99BE3D6-6ED2-444C-BBA1-10708E6BB101}">
      <dsp:nvSpPr>
        <dsp:cNvPr id="0" name=""/>
        <dsp:cNvSpPr/>
      </dsp:nvSpPr>
      <dsp:spPr>
        <a:xfrm>
          <a:off x="535727" y="3559039"/>
          <a:ext cx="698017" cy="698017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9525" cap="flat" cmpd="sng" algn="ctr">
          <a:solidFill>
            <a:schemeClr val="accent5">
              <a:hueOff val="5374845"/>
              <a:satOff val="7583"/>
              <a:lumOff val="-941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8B62FCD-DF9F-4CAE-8DFA-71ACC2769C56}">
      <dsp:nvSpPr>
        <dsp:cNvPr id="0" name=""/>
        <dsp:cNvSpPr/>
      </dsp:nvSpPr>
      <dsp:spPr>
        <a:xfrm>
          <a:off x="425402" y="4466355"/>
          <a:ext cx="7729425" cy="558413"/>
        </a:xfrm>
        <a:prstGeom prst="rect">
          <a:avLst/>
        </a:prstGeom>
        <a:gradFill rotWithShape="0">
          <a:gsLst>
            <a:gs pos="0">
              <a:schemeClr val="accent5">
                <a:hueOff val="6718555"/>
                <a:satOff val="9479"/>
                <a:lumOff val="-1176"/>
                <a:alphaOff val="0"/>
                <a:shade val="15000"/>
                <a:satMod val="180000"/>
              </a:schemeClr>
            </a:gs>
            <a:gs pos="50000">
              <a:schemeClr val="accent5">
                <a:hueOff val="6718555"/>
                <a:satOff val="9479"/>
                <a:lumOff val="-1176"/>
                <a:alphaOff val="0"/>
                <a:shade val="45000"/>
                <a:satMod val="170000"/>
              </a:schemeClr>
            </a:gs>
            <a:gs pos="70000">
              <a:schemeClr val="accent5">
                <a:hueOff val="6718555"/>
                <a:satOff val="9479"/>
                <a:lumOff val="-117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6718555"/>
                <a:satOff val="9479"/>
                <a:lumOff val="-117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5">
              <a:hueOff val="6718555"/>
              <a:satOff val="9479"/>
              <a:lumOff val="-1176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324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ESA kullanan hastalar yan etki profili açısından yakın izlenmelidir.</a:t>
          </a:r>
          <a:endParaRPr lang="tr-TR" sz="1600" kern="1200" dirty="0"/>
        </a:p>
      </dsp:txBody>
      <dsp:txXfrm>
        <a:off x="425402" y="4466355"/>
        <a:ext cx="7729425" cy="558413"/>
      </dsp:txXfrm>
    </dsp:sp>
    <dsp:sp modelId="{6CA2DE09-846A-40C7-BCE5-A43D25AE788B}">
      <dsp:nvSpPr>
        <dsp:cNvPr id="0" name=""/>
        <dsp:cNvSpPr/>
      </dsp:nvSpPr>
      <dsp:spPr>
        <a:xfrm>
          <a:off x="76393" y="4396553"/>
          <a:ext cx="698017" cy="698017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9525" cap="flat" cmpd="sng" algn="ctr">
          <a:solidFill>
            <a:schemeClr val="accent5">
              <a:hueOff val="6718555"/>
              <a:satOff val="9479"/>
              <a:lumOff val="-1176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8C700-78F6-422D-B0DD-9DF2703E8D3B}">
      <dsp:nvSpPr>
        <dsp:cNvPr id="0" name=""/>
        <dsp:cNvSpPr/>
      </dsp:nvSpPr>
      <dsp:spPr>
        <a:xfrm>
          <a:off x="2943448" y="1529"/>
          <a:ext cx="2342703" cy="1171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smtClean="0"/>
            <a:t>Mineral denge bozukluğu</a:t>
          </a:r>
          <a:endParaRPr lang="tr-TR" sz="2200" kern="1200" dirty="0"/>
        </a:p>
      </dsp:txBody>
      <dsp:txXfrm>
        <a:off x="2977756" y="35837"/>
        <a:ext cx="2274087" cy="1102735"/>
      </dsp:txXfrm>
    </dsp:sp>
    <dsp:sp modelId="{74E829FF-B014-43D3-8FEF-C03219C0C362}">
      <dsp:nvSpPr>
        <dsp:cNvPr id="0" name=""/>
        <dsp:cNvSpPr/>
      </dsp:nvSpPr>
      <dsp:spPr>
        <a:xfrm rot="3600000">
          <a:off x="4471375" y="2057994"/>
          <a:ext cx="1221868" cy="409973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300" kern="1200"/>
        </a:p>
      </dsp:txBody>
      <dsp:txXfrm>
        <a:off x="4594367" y="2139989"/>
        <a:ext cx="975884" cy="245983"/>
      </dsp:txXfrm>
    </dsp:sp>
    <dsp:sp modelId="{3C088ADC-9FA2-449E-86ED-51A3F079EB44}">
      <dsp:nvSpPr>
        <dsp:cNvPr id="0" name=""/>
        <dsp:cNvSpPr/>
      </dsp:nvSpPr>
      <dsp:spPr>
        <a:xfrm>
          <a:off x="4878467" y="3353081"/>
          <a:ext cx="2342703" cy="1171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3359278"/>
                <a:satOff val="4740"/>
                <a:lumOff val="-588"/>
                <a:alphaOff val="0"/>
                <a:shade val="15000"/>
                <a:satMod val="180000"/>
              </a:schemeClr>
            </a:gs>
            <a:gs pos="50000">
              <a:schemeClr val="accent5">
                <a:hueOff val="3359278"/>
                <a:satOff val="4740"/>
                <a:lumOff val="-588"/>
                <a:alphaOff val="0"/>
                <a:shade val="45000"/>
                <a:satMod val="170000"/>
              </a:schemeClr>
            </a:gs>
            <a:gs pos="70000">
              <a:schemeClr val="accent5">
                <a:hueOff val="3359278"/>
                <a:satOff val="4740"/>
                <a:lumOff val="-588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3359278"/>
                <a:satOff val="4740"/>
                <a:lumOff val="-588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smtClean="0"/>
            <a:t>İskelet dışı kalsifikasyonlar</a:t>
          </a:r>
          <a:endParaRPr lang="tr-TR" sz="2200" kern="1200" dirty="0"/>
        </a:p>
      </dsp:txBody>
      <dsp:txXfrm>
        <a:off x="4912775" y="3387389"/>
        <a:ext cx="2274087" cy="1102735"/>
      </dsp:txXfrm>
    </dsp:sp>
    <dsp:sp modelId="{71AA47AF-5F88-4E24-BF6C-E47EF3482564}">
      <dsp:nvSpPr>
        <dsp:cNvPr id="0" name=""/>
        <dsp:cNvSpPr/>
      </dsp:nvSpPr>
      <dsp:spPr>
        <a:xfrm rot="10800000">
          <a:off x="3503865" y="3733770"/>
          <a:ext cx="1221868" cy="409973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3359278"/>
                <a:satOff val="4740"/>
                <a:lumOff val="-588"/>
                <a:alphaOff val="0"/>
                <a:shade val="15000"/>
                <a:satMod val="180000"/>
              </a:schemeClr>
            </a:gs>
            <a:gs pos="50000">
              <a:schemeClr val="accent5">
                <a:hueOff val="3359278"/>
                <a:satOff val="4740"/>
                <a:lumOff val="-588"/>
                <a:alphaOff val="0"/>
                <a:shade val="45000"/>
                <a:satMod val="170000"/>
              </a:schemeClr>
            </a:gs>
            <a:gs pos="70000">
              <a:schemeClr val="accent5">
                <a:hueOff val="3359278"/>
                <a:satOff val="4740"/>
                <a:lumOff val="-588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3359278"/>
                <a:satOff val="4740"/>
                <a:lumOff val="-588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300" kern="1200"/>
        </a:p>
      </dsp:txBody>
      <dsp:txXfrm rot="10800000">
        <a:off x="3626857" y="3815765"/>
        <a:ext cx="975884" cy="245983"/>
      </dsp:txXfrm>
    </dsp:sp>
    <dsp:sp modelId="{30CA1FD5-4EC0-47C5-9C92-BAA190937E6D}">
      <dsp:nvSpPr>
        <dsp:cNvPr id="0" name=""/>
        <dsp:cNvSpPr/>
      </dsp:nvSpPr>
      <dsp:spPr>
        <a:xfrm>
          <a:off x="1008428" y="3353081"/>
          <a:ext cx="2342703" cy="1171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6718555"/>
                <a:satOff val="9479"/>
                <a:lumOff val="-1176"/>
                <a:alphaOff val="0"/>
                <a:shade val="15000"/>
                <a:satMod val="180000"/>
              </a:schemeClr>
            </a:gs>
            <a:gs pos="50000">
              <a:schemeClr val="accent5">
                <a:hueOff val="6718555"/>
                <a:satOff val="9479"/>
                <a:lumOff val="-1176"/>
                <a:alphaOff val="0"/>
                <a:shade val="45000"/>
                <a:satMod val="170000"/>
              </a:schemeClr>
            </a:gs>
            <a:gs pos="70000">
              <a:schemeClr val="accent5">
                <a:hueOff val="6718555"/>
                <a:satOff val="9479"/>
                <a:lumOff val="-117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6718555"/>
                <a:satOff val="9479"/>
                <a:lumOff val="-117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smtClean="0"/>
            <a:t>Anormal kemik döngüsü</a:t>
          </a:r>
          <a:endParaRPr lang="tr-TR" sz="2200" kern="1200" dirty="0"/>
        </a:p>
      </dsp:txBody>
      <dsp:txXfrm>
        <a:off x="1042736" y="3387389"/>
        <a:ext cx="2274087" cy="1102735"/>
      </dsp:txXfrm>
    </dsp:sp>
    <dsp:sp modelId="{9611F64F-346F-4F9F-85C5-9AA1C0107744}">
      <dsp:nvSpPr>
        <dsp:cNvPr id="0" name=""/>
        <dsp:cNvSpPr/>
      </dsp:nvSpPr>
      <dsp:spPr>
        <a:xfrm rot="18000000">
          <a:off x="2536356" y="2057994"/>
          <a:ext cx="1221868" cy="409973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6718555"/>
                <a:satOff val="9479"/>
                <a:lumOff val="-1176"/>
                <a:alphaOff val="0"/>
                <a:shade val="15000"/>
                <a:satMod val="180000"/>
              </a:schemeClr>
            </a:gs>
            <a:gs pos="50000">
              <a:schemeClr val="accent5">
                <a:hueOff val="6718555"/>
                <a:satOff val="9479"/>
                <a:lumOff val="-1176"/>
                <a:alphaOff val="0"/>
                <a:shade val="45000"/>
                <a:satMod val="170000"/>
              </a:schemeClr>
            </a:gs>
            <a:gs pos="70000">
              <a:schemeClr val="accent5">
                <a:hueOff val="6718555"/>
                <a:satOff val="9479"/>
                <a:lumOff val="-117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6718555"/>
                <a:satOff val="9479"/>
                <a:lumOff val="-117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300" kern="1200"/>
        </a:p>
      </dsp:txBody>
      <dsp:txXfrm>
        <a:off x="2659348" y="2139989"/>
        <a:ext cx="975884" cy="24598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7334FA-E8F1-450C-AAE9-307C8305906E}">
      <dsp:nvSpPr>
        <dsp:cNvPr id="0" name=""/>
        <dsp:cNvSpPr/>
      </dsp:nvSpPr>
      <dsp:spPr>
        <a:xfrm>
          <a:off x="0" y="305055"/>
          <a:ext cx="3143272" cy="1927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3953" tIns="374904" rIns="24395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smtClean="0"/>
            <a:t>VDR </a:t>
          </a:r>
          <a:r>
            <a:rPr lang="tr-TR" sz="1800" kern="1200" dirty="0" err="1" smtClean="0"/>
            <a:t>exp</a:t>
          </a:r>
          <a:r>
            <a:rPr lang="tr-TR" sz="1800" kern="1200" dirty="0" smtClean="0"/>
            <a:t>.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smtClean="0"/>
            <a:t>Ca SR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err="1" smtClean="0"/>
            <a:t>Klotho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smtClean="0"/>
            <a:t>FGF </a:t>
          </a:r>
          <a:r>
            <a:rPr lang="tr-TR" sz="1800" kern="1200" dirty="0" err="1" smtClean="0"/>
            <a:t>res</a:t>
          </a:r>
          <a:r>
            <a:rPr lang="tr-TR" sz="1800" kern="1200" dirty="0" smtClean="0"/>
            <a:t>.</a:t>
          </a:r>
          <a:endParaRPr lang="tr-TR" sz="1800" kern="1200" dirty="0"/>
        </a:p>
      </dsp:txBody>
      <dsp:txXfrm>
        <a:off x="0" y="305055"/>
        <a:ext cx="3143272" cy="1927800"/>
      </dsp:txXfrm>
    </dsp:sp>
    <dsp:sp modelId="{681C5F88-6520-4F39-80C1-4887459EE55E}">
      <dsp:nvSpPr>
        <dsp:cNvPr id="0" name=""/>
        <dsp:cNvSpPr/>
      </dsp:nvSpPr>
      <dsp:spPr>
        <a:xfrm>
          <a:off x="157163" y="60975"/>
          <a:ext cx="2200290" cy="5313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166" tIns="0" rIns="8316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err="1" smtClean="0"/>
            <a:t>Paratroid</a:t>
          </a:r>
          <a:r>
            <a:rPr lang="tr-TR" sz="1800" kern="1200" dirty="0" smtClean="0"/>
            <a:t> </a:t>
          </a:r>
          <a:r>
            <a:rPr lang="tr-TR" sz="1800" kern="1200" dirty="0" err="1" smtClean="0"/>
            <a:t>gland</a:t>
          </a:r>
          <a:endParaRPr lang="tr-TR" sz="1800" kern="1200" dirty="0"/>
        </a:p>
      </dsp:txBody>
      <dsp:txXfrm>
        <a:off x="183102" y="86914"/>
        <a:ext cx="2148412" cy="479482"/>
      </dsp:txXfrm>
    </dsp:sp>
    <dsp:sp modelId="{F301CE36-5DBE-4535-BF26-29116CCD8680}">
      <dsp:nvSpPr>
        <dsp:cNvPr id="0" name=""/>
        <dsp:cNvSpPr/>
      </dsp:nvSpPr>
      <dsp:spPr>
        <a:xfrm>
          <a:off x="0" y="2617336"/>
          <a:ext cx="3143272" cy="822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6718555"/>
              <a:satOff val="9479"/>
              <a:lumOff val="-1176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3953" tIns="374904" rIns="24395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smtClean="0"/>
            <a:t>PTH direnci</a:t>
          </a:r>
          <a:endParaRPr lang="tr-TR" sz="1800" kern="1200" dirty="0"/>
        </a:p>
      </dsp:txBody>
      <dsp:txXfrm>
        <a:off x="0" y="2617336"/>
        <a:ext cx="3143272" cy="822150"/>
      </dsp:txXfrm>
    </dsp:sp>
    <dsp:sp modelId="{BC0DFB90-2FA5-4C41-8BF2-4081008F2134}">
      <dsp:nvSpPr>
        <dsp:cNvPr id="0" name=""/>
        <dsp:cNvSpPr/>
      </dsp:nvSpPr>
      <dsp:spPr>
        <a:xfrm>
          <a:off x="157163" y="2351656"/>
          <a:ext cx="2200290" cy="531360"/>
        </a:xfrm>
        <a:prstGeom prst="roundRect">
          <a:avLst/>
        </a:prstGeom>
        <a:gradFill rotWithShape="0">
          <a:gsLst>
            <a:gs pos="0">
              <a:schemeClr val="accent5">
                <a:hueOff val="6718555"/>
                <a:satOff val="9479"/>
                <a:lumOff val="-1176"/>
                <a:alphaOff val="0"/>
                <a:shade val="15000"/>
                <a:satMod val="180000"/>
              </a:schemeClr>
            </a:gs>
            <a:gs pos="50000">
              <a:schemeClr val="accent5">
                <a:hueOff val="6718555"/>
                <a:satOff val="9479"/>
                <a:lumOff val="-1176"/>
                <a:alphaOff val="0"/>
                <a:shade val="45000"/>
                <a:satMod val="170000"/>
              </a:schemeClr>
            </a:gs>
            <a:gs pos="70000">
              <a:schemeClr val="accent5">
                <a:hueOff val="6718555"/>
                <a:satOff val="9479"/>
                <a:lumOff val="-117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6718555"/>
                <a:satOff val="9479"/>
                <a:lumOff val="-117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166" tIns="0" rIns="8316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İskelet </a:t>
          </a:r>
          <a:endParaRPr lang="tr-TR" sz="1800" kern="1200" dirty="0"/>
        </a:p>
      </dsp:txBody>
      <dsp:txXfrm>
        <a:off x="183102" y="2377595"/>
        <a:ext cx="2148412" cy="47948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D577D2-ECB7-4DF4-A90F-8A5D987FECF0}">
      <dsp:nvSpPr>
        <dsp:cNvPr id="0" name=""/>
        <dsp:cNvSpPr/>
      </dsp:nvSpPr>
      <dsp:spPr>
        <a:xfrm>
          <a:off x="617219" y="0"/>
          <a:ext cx="6995160" cy="4525962"/>
        </a:xfrm>
        <a:prstGeom prst="rightArrow">
          <a:avLst/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tint val="4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tint val="4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FC5AD3EF-BFAF-4501-BE2B-B959E31D23E9}">
      <dsp:nvSpPr>
        <dsp:cNvPr id="0" name=""/>
        <dsp:cNvSpPr/>
      </dsp:nvSpPr>
      <dsp:spPr>
        <a:xfrm>
          <a:off x="0" y="1519238"/>
          <a:ext cx="2468880" cy="148748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/>
            <a:t>Adinamik</a:t>
          </a:r>
          <a:r>
            <a:rPr lang="tr-TR" sz="2800" kern="1200" dirty="0" smtClean="0"/>
            <a:t> </a:t>
          </a:r>
          <a:endParaRPr lang="tr-TR" sz="2800" kern="1200" dirty="0"/>
        </a:p>
      </dsp:txBody>
      <dsp:txXfrm>
        <a:off x="72613" y="1591851"/>
        <a:ext cx="2323654" cy="1342258"/>
      </dsp:txXfrm>
    </dsp:sp>
    <dsp:sp modelId="{6712C52A-0640-4300-A212-AEAD8758D91F}">
      <dsp:nvSpPr>
        <dsp:cNvPr id="0" name=""/>
        <dsp:cNvSpPr/>
      </dsp:nvSpPr>
      <dsp:spPr>
        <a:xfrm>
          <a:off x="2880359" y="1519238"/>
          <a:ext cx="2468880" cy="1487484"/>
        </a:xfrm>
        <a:prstGeom prst="roundRect">
          <a:avLst/>
        </a:prstGeom>
        <a:gradFill rotWithShape="0">
          <a:gsLst>
            <a:gs pos="0">
              <a:schemeClr val="accent5">
                <a:hueOff val="3359278"/>
                <a:satOff val="4740"/>
                <a:lumOff val="-588"/>
                <a:alphaOff val="0"/>
                <a:shade val="15000"/>
                <a:satMod val="180000"/>
              </a:schemeClr>
            </a:gs>
            <a:gs pos="50000">
              <a:schemeClr val="accent5">
                <a:hueOff val="3359278"/>
                <a:satOff val="4740"/>
                <a:lumOff val="-588"/>
                <a:alphaOff val="0"/>
                <a:shade val="45000"/>
                <a:satMod val="170000"/>
              </a:schemeClr>
            </a:gs>
            <a:gs pos="70000">
              <a:schemeClr val="accent5">
                <a:hueOff val="3359278"/>
                <a:satOff val="4740"/>
                <a:lumOff val="-588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3359278"/>
                <a:satOff val="4740"/>
                <a:lumOff val="-588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/>
            <a:t>Mikst</a:t>
          </a:r>
          <a:r>
            <a:rPr lang="tr-TR" sz="2800" kern="1200" dirty="0" smtClean="0"/>
            <a:t> </a:t>
          </a:r>
          <a:endParaRPr lang="tr-TR" sz="2800" kern="1200" dirty="0"/>
        </a:p>
      </dsp:txBody>
      <dsp:txXfrm>
        <a:off x="2952972" y="1591851"/>
        <a:ext cx="2323654" cy="1342258"/>
      </dsp:txXfrm>
    </dsp:sp>
    <dsp:sp modelId="{4F75F1D1-4889-4CD7-AB1B-CF01AC42D74D}">
      <dsp:nvSpPr>
        <dsp:cNvPr id="0" name=""/>
        <dsp:cNvSpPr/>
      </dsp:nvSpPr>
      <dsp:spPr>
        <a:xfrm>
          <a:off x="5760720" y="1519238"/>
          <a:ext cx="2468880" cy="1487484"/>
        </a:xfrm>
        <a:prstGeom prst="roundRect">
          <a:avLst/>
        </a:prstGeom>
        <a:gradFill rotWithShape="0">
          <a:gsLst>
            <a:gs pos="0">
              <a:schemeClr val="accent5">
                <a:hueOff val="6718555"/>
                <a:satOff val="9479"/>
                <a:lumOff val="-1176"/>
                <a:alphaOff val="0"/>
                <a:shade val="15000"/>
                <a:satMod val="180000"/>
              </a:schemeClr>
            </a:gs>
            <a:gs pos="50000">
              <a:schemeClr val="accent5">
                <a:hueOff val="6718555"/>
                <a:satOff val="9479"/>
                <a:lumOff val="-1176"/>
                <a:alphaOff val="0"/>
                <a:shade val="45000"/>
                <a:satMod val="170000"/>
              </a:schemeClr>
            </a:gs>
            <a:gs pos="70000">
              <a:schemeClr val="accent5">
                <a:hueOff val="6718555"/>
                <a:satOff val="9479"/>
                <a:lumOff val="-117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6718555"/>
                <a:satOff val="9479"/>
                <a:lumOff val="-117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solidFill>
            <a:schemeClr val="bg2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>
              <a:solidFill>
                <a:srgbClr val="FFFF00"/>
              </a:solidFill>
            </a:rPr>
            <a:t>Osteitis</a:t>
          </a:r>
          <a:r>
            <a:rPr lang="tr-TR" sz="2800" kern="1200" dirty="0" smtClean="0">
              <a:solidFill>
                <a:srgbClr val="FFFF00"/>
              </a:solidFill>
            </a:rPr>
            <a:t> </a:t>
          </a:r>
          <a:r>
            <a:rPr lang="tr-TR" sz="2800" kern="1200" dirty="0" err="1" smtClean="0">
              <a:solidFill>
                <a:srgbClr val="FFFF00"/>
              </a:solidFill>
            </a:rPr>
            <a:t>fibroza</a:t>
          </a:r>
          <a:endParaRPr lang="tr-TR" sz="2800" kern="1200" dirty="0">
            <a:solidFill>
              <a:srgbClr val="FFFF00"/>
            </a:solidFill>
          </a:endParaRPr>
        </a:p>
      </dsp:txBody>
      <dsp:txXfrm>
        <a:off x="5833333" y="1591851"/>
        <a:ext cx="2323654" cy="134225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A43F75-AF9E-46B2-97DA-20DCDA6CCD03}">
      <dsp:nvSpPr>
        <dsp:cNvPr id="0" name=""/>
        <dsp:cNvSpPr/>
      </dsp:nvSpPr>
      <dsp:spPr>
        <a:xfrm>
          <a:off x="0" y="21606"/>
          <a:ext cx="8229600" cy="78185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5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700" kern="1200" dirty="0" err="1" smtClean="0"/>
            <a:t>Anomal</a:t>
          </a:r>
          <a:r>
            <a:rPr lang="tr-TR" sz="2700" kern="1200" dirty="0" smtClean="0"/>
            <a:t> kemik döngüsü..</a:t>
          </a:r>
          <a:endParaRPr lang="tr-TR" sz="2700" kern="1200" dirty="0"/>
        </a:p>
      </dsp:txBody>
      <dsp:txXfrm>
        <a:off x="38167" y="59773"/>
        <a:ext cx="8153266" cy="705518"/>
      </dsp:txXfrm>
    </dsp:sp>
    <dsp:sp modelId="{0EA8AF15-542C-4DBB-9907-4511161CB719}">
      <dsp:nvSpPr>
        <dsp:cNvPr id="0" name=""/>
        <dsp:cNvSpPr/>
      </dsp:nvSpPr>
      <dsp:spPr>
        <a:xfrm>
          <a:off x="0" y="803459"/>
          <a:ext cx="8229600" cy="1341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100" kern="1200" dirty="0" smtClean="0"/>
            <a:t>Kemik ağrısı, kırık</a:t>
          </a:r>
          <a:endParaRPr lang="tr-T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100" kern="1200" dirty="0" smtClean="0"/>
            <a:t>Kaşıntı</a:t>
          </a:r>
          <a:endParaRPr lang="tr-T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100" kern="1200" dirty="0" err="1" smtClean="0"/>
            <a:t>Miyopati</a:t>
          </a:r>
          <a:r>
            <a:rPr lang="tr-TR" sz="2100" kern="1200" dirty="0" smtClean="0"/>
            <a:t> </a:t>
          </a:r>
          <a:endParaRPr lang="tr-TR" sz="2100" kern="1200" dirty="0"/>
        </a:p>
      </dsp:txBody>
      <dsp:txXfrm>
        <a:off x="0" y="803459"/>
        <a:ext cx="8229600" cy="1341360"/>
      </dsp:txXfrm>
    </dsp:sp>
    <dsp:sp modelId="{33516B9A-F3B6-4233-B31D-42F74F9C53F0}">
      <dsp:nvSpPr>
        <dsp:cNvPr id="0" name=""/>
        <dsp:cNvSpPr/>
      </dsp:nvSpPr>
      <dsp:spPr>
        <a:xfrm>
          <a:off x="0" y="2144819"/>
          <a:ext cx="8229600" cy="781852"/>
        </a:xfrm>
        <a:prstGeom prst="roundRect">
          <a:avLst/>
        </a:prstGeom>
        <a:gradFill rotWithShape="0">
          <a:gsLst>
            <a:gs pos="0">
              <a:schemeClr val="accent5">
                <a:hueOff val="6718555"/>
                <a:satOff val="9479"/>
                <a:lumOff val="-1176"/>
                <a:alphaOff val="0"/>
                <a:shade val="15000"/>
                <a:satMod val="180000"/>
              </a:schemeClr>
            </a:gs>
            <a:gs pos="50000">
              <a:schemeClr val="accent5">
                <a:hueOff val="6718555"/>
                <a:satOff val="9479"/>
                <a:lumOff val="-1176"/>
                <a:alphaOff val="0"/>
                <a:shade val="45000"/>
                <a:satMod val="170000"/>
              </a:schemeClr>
            </a:gs>
            <a:gs pos="70000">
              <a:schemeClr val="accent5">
                <a:hueOff val="6718555"/>
                <a:satOff val="9479"/>
                <a:lumOff val="-117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6718555"/>
                <a:satOff val="9479"/>
                <a:lumOff val="-117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5">
              <a:hueOff val="6718555"/>
              <a:satOff val="9479"/>
              <a:lumOff val="-1176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700" kern="1200" dirty="0" smtClean="0"/>
            <a:t>İskelet dışı kalsifikasyonlar..</a:t>
          </a:r>
          <a:endParaRPr lang="tr-TR" sz="2700" kern="1200" dirty="0"/>
        </a:p>
      </dsp:txBody>
      <dsp:txXfrm>
        <a:off x="38167" y="2182986"/>
        <a:ext cx="8153266" cy="705518"/>
      </dsp:txXfrm>
    </dsp:sp>
    <dsp:sp modelId="{6D0C91C1-3036-4709-B09C-5CE9FB8ABC76}">
      <dsp:nvSpPr>
        <dsp:cNvPr id="0" name=""/>
        <dsp:cNvSpPr/>
      </dsp:nvSpPr>
      <dsp:spPr>
        <a:xfrm>
          <a:off x="0" y="2926671"/>
          <a:ext cx="8229600" cy="2123819"/>
        </a:xfrm>
        <a:prstGeom prst="rect">
          <a:avLst/>
        </a:prstGeom>
        <a:gradFill rotWithShape="1">
          <a:gsLst>
            <a:gs pos="0">
              <a:schemeClr val="accent1">
                <a:tint val="62000"/>
                <a:satMod val="180000"/>
              </a:schemeClr>
            </a:gs>
            <a:gs pos="65000">
              <a:schemeClr val="accent1">
                <a:tint val="32000"/>
                <a:satMod val="250000"/>
              </a:schemeClr>
            </a:gs>
            <a:gs pos="100000">
              <a:schemeClr val="accent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61290" tIns="34290" rIns="192024" bIns="34290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tr-TR" sz="2100" kern="1200" dirty="0" smtClean="0"/>
            <a:t>Artmış kalsiyum, fosfat, PTH ve vitamin D tedavisine bağlı             </a:t>
          </a:r>
          <a:r>
            <a:rPr lang="tr-TR" sz="2100" b="1" kern="1200" dirty="0" err="1" smtClean="0">
              <a:solidFill>
                <a:srgbClr val="FF0000"/>
              </a:solidFill>
            </a:rPr>
            <a:t>medial</a:t>
          </a:r>
          <a:r>
            <a:rPr lang="tr-TR" sz="2100" b="1" kern="1200" dirty="0" smtClean="0">
              <a:solidFill>
                <a:srgbClr val="FF0000"/>
              </a:solidFill>
            </a:rPr>
            <a:t> </a:t>
          </a:r>
          <a:r>
            <a:rPr lang="tr-TR" sz="2100" b="1" kern="1200" dirty="0" err="1" smtClean="0">
              <a:solidFill>
                <a:srgbClr val="FF0000"/>
              </a:solidFill>
            </a:rPr>
            <a:t>vasküler</a:t>
          </a:r>
          <a:r>
            <a:rPr lang="tr-TR" sz="2100" b="1" kern="1200" dirty="0" smtClean="0">
              <a:solidFill>
                <a:srgbClr val="FF0000"/>
              </a:solidFill>
            </a:rPr>
            <a:t> kalsifikasyon</a:t>
          </a:r>
          <a:endParaRPr lang="tr-TR" sz="2100" b="1" kern="1200" dirty="0">
            <a:solidFill>
              <a:srgbClr val="FF0000"/>
            </a:solidFill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tr-TR" sz="2100" kern="1200" dirty="0" err="1" smtClean="0"/>
            <a:t>Kalsifik</a:t>
          </a:r>
          <a:r>
            <a:rPr lang="tr-TR" sz="2100" kern="1200" dirty="0" smtClean="0"/>
            <a:t> üremik </a:t>
          </a:r>
          <a:r>
            <a:rPr lang="tr-TR" sz="2100" kern="1200" dirty="0" err="1" smtClean="0"/>
            <a:t>arteriolopati</a:t>
          </a:r>
          <a:r>
            <a:rPr lang="tr-TR" sz="2100" kern="1200" dirty="0" smtClean="0"/>
            <a:t> – alt </a:t>
          </a:r>
          <a:r>
            <a:rPr lang="tr-TR" sz="2100" kern="1200" dirty="0" err="1" smtClean="0"/>
            <a:t>ext</a:t>
          </a:r>
          <a:r>
            <a:rPr lang="tr-TR" sz="2100" kern="1200" dirty="0" smtClean="0"/>
            <a:t>, cilt</a:t>
          </a:r>
          <a:endParaRPr lang="tr-TR" sz="2100" b="1" kern="1200" dirty="0">
            <a:solidFill>
              <a:srgbClr val="FF0000"/>
            </a:solidFill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tr-TR" sz="2100" kern="1200" dirty="0" smtClean="0"/>
            <a:t>Yumuşak doku kalsifikasyonları</a:t>
          </a:r>
          <a:endParaRPr lang="tr-TR" sz="2100" b="1" kern="1200" dirty="0">
            <a:solidFill>
              <a:srgbClr val="FF0000"/>
            </a:solidFill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tr-TR" sz="2100" kern="1200" dirty="0" smtClean="0"/>
            <a:t>KVH ve buna bağlı </a:t>
          </a:r>
          <a:r>
            <a:rPr lang="tr-TR" sz="2100" kern="1200" dirty="0" err="1" smtClean="0"/>
            <a:t>mortalitede</a:t>
          </a:r>
          <a:r>
            <a:rPr lang="tr-TR" sz="2100" kern="1200" dirty="0" smtClean="0"/>
            <a:t> artış</a:t>
          </a:r>
          <a:endParaRPr lang="tr-TR" sz="2100" b="1" kern="1200" dirty="0">
            <a:solidFill>
              <a:srgbClr val="FF0000"/>
            </a:solidFill>
          </a:endParaRPr>
        </a:p>
      </dsp:txBody>
      <dsp:txXfrm>
        <a:off x="0" y="2926671"/>
        <a:ext cx="8229600" cy="212381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1F6B3-5834-4322-AD0A-00ADD626E946}">
      <dsp:nvSpPr>
        <dsp:cNvPr id="0" name=""/>
        <dsp:cNvSpPr/>
      </dsp:nvSpPr>
      <dsp:spPr>
        <a:xfrm>
          <a:off x="0" y="38875"/>
          <a:ext cx="8229600" cy="75289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/>
            <a:t>Tanı..</a:t>
          </a:r>
          <a:endParaRPr lang="tr-TR" sz="2600" kern="1200" dirty="0"/>
        </a:p>
      </dsp:txBody>
      <dsp:txXfrm>
        <a:off x="36753" y="75628"/>
        <a:ext cx="8156094" cy="679389"/>
      </dsp:txXfrm>
    </dsp:sp>
    <dsp:sp modelId="{2F865436-DD74-4483-A689-FB1234964E02}">
      <dsp:nvSpPr>
        <dsp:cNvPr id="0" name=""/>
        <dsp:cNvSpPr/>
      </dsp:nvSpPr>
      <dsp:spPr>
        <a:xfrm>
          <a:off x="0" y="791771"/>
          <a:ext cx="8229600" cy="1210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kern="1200" dirty="0" smtClean="0"/>
            <a:t>Altın standart kemik biyopsisi (deneyimli uzman )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b="1" kern="1200" dirty="0" smtClean="0">
              <a:solidFill>
                <a:srgbClr val="FF0000"/>
              </a:solidFill>
            </a:rPr>
            <a:t>PTH</a:t>
          </a:r>
          <a:r>
            <a:rPr lang="tr-TR" sz="2000" kern="1200" dirty="0" smtClean="0"/>
            <a:t>, kemik döngüsünün değerlendirilmesi için kullanılabilecek en iyi </a:t>
          </a:r>
          <a:r>
            <a:rPr lang="tr-TR" sz="2000" kern="1200" dirty="0" err="1" smtClean="0"/>
            <a:t>noninvaziv</a:t>
          </a:r>
          <a:r>
            <a:rPr lang="tr-TR" sz="2000" kern="1200" dirty="0" smtClean="0"/>
            <a:t> test </a:t>
          </a:r>
          <a:endParaRPr lang="tr-TR" sz="2000" kern="1200" dirty="0"/>
        </a:p>
      </dsp:txBody>
      <dsp:txXfrm>
        <a:off x="0" y="791771"/>
        <a:ext cx="8229600" cy="1210949"/>
      </dsp:txXfrm>
    </dsp:sp>
    <dsp:sp modelId="{679CBDC0-7A80-4858-A54E-869F403C91DD}">
      <dsp:nvSpPr>
        <dsp:cNvPr id="0" name=""/>
        <dsp:cNvSpPr/>
      </dsp:nvSpPr>
      <dsp:spPr>
        <a:xfrm>
          <a:off x="0" y="2002721"/>
          <a:ext cx="8229600" cy="752895"/>
        </a:xfrm>
        <a:prstGeom prst="roundRect">
          <a:avLst/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shade val="15000"/>
                <a:satMod val="180000"/>
              </a:schemeClr>
            </a:gs>
            <a:gs pos="50000">
              <a:schemeClr val="accent3">
                <a:hueOff val="11624607"/>
                <a:satOff val="-37145"/>
                <a:lumOff val="-9412"/>
                <a:alphaOff val="0"/>
                <a:shade val="45000"/>
                <a:satMod val="170000"/>
              </a:schemeClr>
            </a:gs>
            <a:gs pos="70000">
              <a:schemeClr val="accent3">
                <a:hueOff val="11624607"/>
                <a:satOff val="-37145"/>
                <a:lumOff val="-941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/>
            <a:t>Kime / Ne zaman?</a:t>
          </a:r>
          <a:endParaRPr lang="tr-TR" sz="2600" kern="1200" dirty="0"/>
        </a:p>
      </dsp:txBody>
      <dsp:txXfrm>
        <a:off x="36753" y="2039474"/>
        <a:ext cx="8156094" cy="679389"/>
      </dsp:txXfrm>
    </dsp:sp>
    <dsp:sp modelId="{9B7DBB67-FFB4-4BFB-9151-2AAC3CF6B488}">
      <dsp:nvSpPr>
        <dsp:cNvPr id="0" name=""/>
        <dsp:cNvSpPr/>
      </dsp:nvSpPr>
      <dsp:spPr>
        <a:xfrm>
          <a:off x="0" y="2755616"/>
          <a:ext cx="8229600" cy="2368080"/>
        </a:xfrm>
        <a:prstGeom prst="rect">
          <a:avLst/>
        </a:prstGeom>
        <a:solidFill>
          <a:schemeClr val="bg2"/>
        </a:soli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61290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600" kern="1200" dirty="0" smtClean="0"/>
            <a:t>Açıklanamayan kemik ağrısı ve kırık</a:t>
          </a:r>
          <a:endParaRPr lang="tr-T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600" kern="1200" dirty="0" err="1" smtClean="0"/>
            <a:t>Refrakter</a:t>
          </a:r>
          <a:r>
            <a:rPr lang="tr-TR" sz="1600" kern="1200" dirty="0" smtClean="0"/>
            <a:t> </a:t>
          </a:r>
          <a:r>
            <a:rPr lang="tr-TR" sz="1600" kern="1200" dirty="0" err="1" smtClean="0"/>
            <a:t>hiperkalsemi</a:t>
          </a:r>
          <a:endParaRPr lang="tr-T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600" kern="1200" dirty="0" err="1" smtClean="0"/>
            <a:t>Osteomalazi</a:t>
          </a:r>
          <a:r>
            <a:rPr lang="tr-TR" sz="1600" kern="1200" dirty="0" smtClean="0"/>
            <a:t> şüphesi (alüminyum </a:t>
          </a:r>
          <a:r>
            <a:rPr lang="tr-TR" sz="1600" kern="1200" dirty="0" err="1" smtClean="0"/>
            <a:t>maruziyeti</a:t>
          </a:r>
          <a:r>
            <a:rPr lang="tr-TR" sz="1600" kern="1200" dirty="0" smtClean="0"/>
            <a:t> şüphesi)</a:t>
          </a:r>
          <a:endParaRPr lang="tr-T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600" kern="1200" dirty="0" err="1" smtClean="0"/>
            <a:t>Paratroidektomili</a:t>
          </a:r>
          <a:r>
            <a:rPr lang="tr-TR" sz="1600" kern="1200" dirty="0" smtClean="0"/>
            <a:t> ve yüksek PTH varlığında, standart tedavilere </a:t>
          </a:r>
          <a:r>
            <a:rPr lang="tr-TR" sz="1600" kern="1200" dirty="0" err="1" smtClean="0"/>
            <a:t>atipik</a:t>
          </a:r>
          <a:r>
            <a:rPr lang="tr-TR" sz="1600" kern="1200" dirty="0" smtClean="0"/>
            <a:t> yanıt </a:t>
          </a:r>
          <a:endParaRPr lang="tr-T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600" kern="1200" dirty="0" smtClean="0"/>
            <a:t>Standart tedaviye rağmen </a:t>
          </a:r>
          <a:r>
            <a:rPr lang="tr-TR" sz="1600" kern="1200" dirty="0" err="1" smtClean="0"/>
            <a:t>KMD’de</a:t>
          </a:r>
          <a:r>
            <a:rPr lang="tr-TR" sz="1600" kern="1200" dirty="0" smtClean="0"/>
            <a:t> ilerleyici kayıp</a:t>
          </a:r>
          <a:endParaRPr lang="tr-T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600" kern="1200" dirty="0" smtClean="0"/>
            <a:t>D vitamini kesilen ve kemik ağrısı veya kırık varlığında, PTH&lt;100 </a:t>
          </a:r>
          <a:r>
            <a:rPr lang="tr-TR" sz="1600" kern="1200" dirty="0" err="1" smtClean="0"/>
            <a:t>pq</a:t>
          </a:r>
          <a:r>
            <a:rPr lang="tr-TR" sz="1600" kern="1200" dirty="0" smtClean="0"/>
            <a:t>/ml olup; </a:t>
          </a:r>
          <a:r>
            <a:rPr lang="tr-TR" sz="1600" kern="1200" dirty="0" err="1" smtClean="0"/>
            <a:t>adinamik</a:t>
          </a:r>
          <a:r>
            <a:rPr lang="tr-TR" sz="1600" kern="1200" dirty="0" smtClean="0"/>
            <a:t> kemik hastalığı şüphesi varsa</a:t>
          </a:r>
          <a:endParaRPr lang="tr-TR" sz="1600" kern="1200" dirty="0"/>
        </a:p>
      </dsp:txBody>
      <dsp:txXfrm>
        <a:off x="0" y="2755616"/>
        <a:ext cx="8229600" cy="236808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D780AD-544C-4857-81C8-1DFC3680D059}">
      <dsp:nvSpPr>
        <dsp:cNvPr id="0" name=""/>
        <dsp:cNvSpPr/>
      </dsp:nvSpPr>
      <dsp:spPr>
        <a:xfrm>
          <a:off x="2150625" y="493242"/>
          <a:ext cx="1841413" cy="1228222"/>
        </a:xfrm>
        <a:prstGeom prst="rect">
          <a:avLst/>
        </a:prstGeom>
        <a:gradFill rotWithShape="1">
          <a:gsLst>
            <a:gs pos="0">
              <a:schemeClr val="accent1">
                <a:tint val="62000"/>
                <a:satMod val="180000"/>
              </a:schemeClr>
            </a:gs>
            <a:gs pos="65000">
              <a:schemeClr val="accent1">
                <a:tint val="32000"/>
                <a:satMod val="250000"/>
              </a:schemeClr>
            </a:gs>
            <a:gs pos="100000">
              <a:schemeClr val="accent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Diyette P kısıtlaması</a:t>
          </a:r>
          <a:endParaRPr lang="tr-TR" sz="2100" kern="1200" dirty="0"/>
        </a:p>
      </dsp:txBody>
      <dsp:txXfrm>
        <a:off x="2445252" y="493242"/>
        <a:ext cx="1546787" cy="1228222"/>
      </dsp:txXfrm>
    </dsp:sp>
    <dsp:sp modelId="{8A5E3287-E897-4954-8D1C-3948956D4523}">
      <dsp:nvSpPr>
        <dsp:cNvPr id="0" name=""/>
        <dsp:cNvSpPr/>
      </dsp:nvSpPr>
      <dsp:spPr>
        <a:xfrm>
          <a:off x="2150625" y="1721465"/>
          <a:ext cx="1841413" cy="1228222"/>
        </a:xfrm>
        <a:prstGeom prst="rect">
          <a:avLst/>
        </a:prstGeom>
        <a:gradFill rotWithShape="1">
          <a:gsLst>
            <a:gs pos="0">
              <a:schemeClr val="dk1">
                <a:tint val="62000"/>
                <a:satMod val="180000"/>
              </a:schemeClr>
            </a:gs>
            <a:gs pos="65000">
              <a:schemeClr val="dk1">
                <a:tint val="32000"/>
                <a:satMod val="250000"/>
              </a:schemeClr>
            </a:gs>
            <a:gs pos="100000">
              <a:schemeClr val="dk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dk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R="0" lvl="0" algn="l" defTabSz="9334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tr-TR" sz="2100" kern="1200" dirty="0" smtClean="0"/>
            <a:t>P bağlayıcı tedavi</a:t>
          </a:r>
        </a:p>
      </dsp:txBody>
      <dsp:txXfrm>
        <a:off x="2445252" y="1721465"/>
        <a:ext cx="1546787" cy="1228222"/>
      </dsp:txXfrm>
    </dsp:sp>
    <dsp:sp modelId="{4B480D65-F4DB-4A6E-8B13-702CED205202}">
      <dsp:nvSpPr>
        <dsp:cNvPr id="0" name=""/>
        <dsp:cNvSpPr/>
      </dsp:nvSpPr>
      <dsp:spPr>
        <a:xfrm>
          <a:off x="1168538" y="2199"/>
          <a:ext cx="1227608" cy="122760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3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RRT (-)</a:t>
          </a:r>
          <a:endParaRPr lang="tr-TR" sz="2400" kern="1200" dirty="0"/>
        </a:p>
      </dsp:txBody>
      <dsp:txXfrm>
        <a:off x="1348317" y="181978"/>
        <a:ext cx="868050" cy="868050"/>
      </dsp:txXfrm>
    </dsp:sp>
    <dsp:sp modelId="{9446E725-32BA-477F-9BC2-5971D3D35469}">
      <dsp:nvSpPr>
        <dsp:cNvPr id="0" name=""/>
        <dsp:cNvSpPr/>
      </dsp:nvSpPr>
      <dsp:spPr>
        <a:xfrm>
          <a:off x="5219647" y="493242"/>
          <a:ext cx="1841413" cy="1228222"/>
        </a:xfrm>
        <a:prstGeom prst="rect">
          <a:avLst/>
        </a:prstGeom>
        <a:gradFill rotWithShape="1">
          <a:gsLst>
            <a:gs pos="0">
              <a:schemeClr val="accent4">
                <a:shade val="15000"/>
                <a:satMod val="180000"/>
              </a:schemeClr>
            </a:gs>
            <a:gs pos="50000">
              <a:schemeClr val="accent4">
                <a:shade val="45000"/>
                <a:satMod val="170000"/>
              </a:schemeClr>
            </a:gs>
            <a:gs pos="70000">
              <a:schemeClr val="accent4">
                <a:tint val="99000"/>
                <a:shade val="65000"/>
                <a:satMod val="155000"/>
              </a:schemeClr>
            </a:gs>
            <a:gs pos="100000">
              <a:schemeClr val="accent4"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4">
              <a:satMod val="300000"/>
            </a:schemeClr>
          </a:contourClr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>
              <a:solidFill>
                <a:srgbClr val="FFFF00"/>
              </a:solidFill>
            </a:rPr>
            <a:t>Diyaliz dozu</a:t>
          </a:r>
          <a:endParaRPr lang="tr-TR" sz="2100" kern="1200" dirty="0">
            <a:solidFill>
              <a:srgbClr val="FFFF00"/>
            </a:solidFill>
          </a:endParaRPr>
        </a:p>
      </dsp:txBody>
      <dsp:txXfrm>
        <a:off x="5514274" y="493242"/>
        <a:ext cx="1546787" cy="1228222"/>
      </dsp:txXfrm>
    </dsp:sp>
    <dsp:sp modelId="{2A8417E7-0968-4677-842A-6B2218710B60}">
      <dsp:nvSpPr>
        <dsp:cNvPr id="0" name=""/>
        <dsp:cNvSpPr/>
      </dsp:nvSpPr>
      <dsp:spPr>
        <a:xfrm>
          <a:off x="5219647" y="1721465"/>
          <a:ext cx="1841413" cy="1228222"/>
        </a:xfrm>
        <a:prstGeom prst="rect">
          <a:avLst/>
        </a:prstGeom>
        <a:gradFill rotWithShape="1">
          <a:gsLst>
            <a:gs pos="0">
              <a:schemeClr val="accent3">
                <a:tint val="62000"/>
                <a:satMod val="180000"/>
              </a:schemeClr>
            </a:gs>
            <a:gs pos="65000">
              <a:schemeClr val="accent3">
                <a:tint val="32000"/>
                <a:satMod val="250000"/>
              </a:schemeClr>
            </a:gs>
            <a:gs pos="100000">
              <a:schemeClr val="accent3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3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100" kern="1200" dirty="0" smtClean="0"/>
            <a:t>Diyette P kısıtlaması</a:t>
          </a:r>
        </a:p>
      </dsp:txBody>
      <dsp:txXfrm>
        <a:off x="5514274" y="1721465"/>
        <a:ext cx="1546787" cy="1228222"/>
      </dsp:txXfrm>
    </dsp:sp>
    <dsp:sp modelId="{45C7C386-F872-466F-BCB8-99595455BBBD}">
      <dsp:nvSpPr>
        <dsp:cNvPr id="0" name=""/>
        <dsp:cNvSpPr/>
      </dsp:nvSpPr>
      <dsp:spPr>
        <a:xfrm>
          <a:off x="5219647" y="2949688"/>
          <a:ext cx="1841413" cy="1228222"/>
        </a:xfrm>
        <a:prstGeom prst="rect">
          <a:avLst/>
        </a:prstGeom>
        <a:gradFill rotWithShape="1">
          <a:gsLst>
            <a:gs pos="0">
              <a:schemeClr val="accent4">
                <a:tint val="62000"/>
                <a:satMod val="180000"/>
              </a:schemeClr>
            </a:gs>
            <a:gs pos="65000">
              <a:schemeClr val="accent4">
                <a:tint val="32000"/>
                <a:satMod val="250000"/>
              </a:schemeClr>
            </a:gs>
            <a:gs pos="100000">
              <a:schemeClr val="accent4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4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P bağlayıcı tedavi</a:t>
          </a:r>
        </a:p>
      </dsp:txBody>
      <dsp:txXfrm>
        <a:off x="5514274" y="2949688"/>
        <a:ext cx="1546787" cy="1228222"/>
      </dsp:txXfrm>
    </dsp:sp>
    <dsp:sp modelId="{63AD2479-3C06-462E-BA56-49570EF6DBF6}">
      <dsp:nvSpPr>
        <dsp:cNvPr id="0" name=""/>
        <dsp:cNvSpPr/>
      </dsp:nvSpPr>
      <dsp:spPr>
        <a:xfrm>
          <a:off x="4237560" y="2199"/>
          <a:ext cx="1227608" cy="1227608"/>
        </a:xfrm>
        <a:prstGeom prst="ellipse">
          <a:avLst/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shade val="15000"/>
                <a:satMod val="180000"/>
              </a:schemeClr>
            </a:gs>
            <a:gs pos="50000">
              <a:schemeClr val="accent3">
                <a:hueOff val="11624607"/>
                <a:satOff val="-37145"/>
                <a:lumOff val="-9412"/>
                <a:alphaOff val="0"/>
                <a:shade val="45000"/>
                <a:satMod val="170000"/>
              </a:schemeClr>
            </a:gs>
            <a:gs pos="70000">
              <a:schemeClr val="accent3">
                <a:hueOff val="11624607"/>
                <a:satOff val="-37145"/>
                <a:lumOff val="-941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3">
              <a:hueOff val="11624607"/>
              <a:satOff val="-37145"/>
              <a:lumOff val="-9412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RRT (+)</a:t>
          </a:r>
          <a:endParaRPr lang="tr-TR" sz="2400" kern="1200" dirty="0"/>
        </a:p>
      </dsp:txBody>
      <dsp:txXfrm>
        <a:off x="4417339" y="181978"/>
        <a:ext cx="868050" cy="86805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04BE2-7DB6-4A67-9785-5585513486AA}">
      <dsp:nvSpPr>
        <dsp:cNvPr id="0" name=""/>
        <dsp:cNvSpPr/>
      </dsp:nvSpPr>
      <dsp:spPr>
        <a:xfrm>
          <a:off x="0" y="346033"/>
          <a:ext cx="8229600" cy="1645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95732" rIns="638708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900" kern="1200" dirty="0" smtClean="0"/>
            <a:t>Organik fosfor</a:t>
          </a:r>
          <a:endParaRPr lang="tr-TR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900" kern="1200" dirty="0" smtClean="0"/>
            <a:t>Hayvansal kaynaklı fosforun emilimi %40-60</a:t>
          </a:r>
          <a:endParaRPr lang="tr-TR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900" kern="1200" dirty="0" smtClean="0"/>
            <a:t>Bitkisel kaynaklı fosforu emilimi %20-50</a:t>
          </a:r>
          <a:endParaRPr lang="tr-TR" sz="1900" kern="1200" dirty="0"/>
        </a:p>
      </dsp:txBody>
      <dsp:txXfrm>
        <a:off x="0" y="346033"/>
        <a:ext cx="8229600" cy="1645875"/>
      </dsp:txXfrm>
    </dsp:sp>
    <dsp:sp modelId="{E7BA8A70-549E-4A0E-BC4F-638F163AE292}">
      <dsp:nvSpPr>
        <dsp:cNvPr id="0" name=""/>
        <dsp:cNvSpPr/>
      </dsp:nvSpPr>
      <dsp:spPr>
        <a:xfrm>
          <a:off x="411480" y="65593"/>
          <a:ext cx="5760720" cy="5608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Çiğ veya işlenmemiş gıdalardaki doğal fosfor </a:t>
          </a:r>
          <a:endParaRPr lang="tr-TR" sz="1900" kern="1200" dirty="0"/>
        </a:p>
      </dsp:txBody>
      <dsp:txXfrm>
        <a:off x="438860" y="92973"/>
        <a:ext cx="5705960" cy="506120"/>
      </dsp:txXfrm>
    </dsp:sp>
    <dsp:sp modelId="{E11FC14C-C3A1-49C3-8B63-17C4752000CD}">
      <dsp:nvSpPr>
        <dsp:cNvPr id="0" name=""/>
        <dsp:cNvSpPr/>
      </dsp:nvSpPr>
      <dsp:spPr>
        <a:xfrm>
          <a:off x="0" y="2374948"/>
          <a:ext cx="8229600" cy="1256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95732" rIns="638708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900" kern="1200" dirty="0" smtClean="0"/>
            <a:t>İnorganik fosfor</a:t>
          </a:r>
          <a:endParaRPr lang="tr-TR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900" kern="1200" dirty="0" smtClean="0"/>
            <a:t>Hemen tamamı emilir.</a:t>
          </a:r>
          <a:endParaRPr lang="tr-TR" sz="1900" kern="1200" dirty="0"/>
        </a:p>
      </dsp:txBody>
      <dsp:txXfrm>
        <a:off x="0" y="2374948"/>
        <a:ext cx="8229600" cy="1256850"/>
      </dsp:txXfrm>
    </dsp:sp>
    <dsp:sp modelId="{80234603-025F-4B08-A453-100B413C32DE}">
      <dsp:nvSpPr>
        <dsp:cNvPr id="0" name=""/>
        <dsp:cNvSpPr/>
      </dsp:nvSpPr>
      <dsp:spPr>
        <a:xfrm>
          <a:off x="411480" y="2094509"/>
          <a:ext cx="5760720" cy="5608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3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İşleme sırasında gıdalara ilave edilen fosfor </a:t>
          </a:r>
          <a:endParaRPr lang="tr-TR" sz="1900" kern="1200" dirty="0"/>
        </a:p>
      </dsp:txBody>
      <dsp:txXfrm>
        <a:off x="438860" y="2121889"/>
        <a:ext cx="5705960" cy="506120"/>
      </dsp:txXfrm>
    </dsp:sp>
    <dsp:sp modelId="{ACE5F510-973C-4E45-8A4E-6596E8C410F6}">
      <dsp:nvSpPr>
        <dsp:cNvPr id="0" name=""/>
        <dsp:cNvSpPr/>
      </dsp:nvSpPr>
      <dsp:spPr>
        <a:xfrm>
          <a:off x="0" y="4014838"/>
          <a:ext cx="8229600" cy="8678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95732" rIns="638708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900" kern="1200" dirty="0" smtClean="0"/>
            <a:t>A</a:t>
          </a:r>
          <a:r>
            <a:rPr lang="en-US" sz="1900" kern="1200" dirty="0" err="1" smtClean="0"/>
            <a:t>mlodipin</a:t>
          </a:r>
          <a:r>
            <a:rPr lang="en-US" sz="1900" kern="1200" dirty="0" smtClean="0"/>
            <a:t>, </a:t>
          </a:r>
          <a:r>
            <a:rPr lang="en-US" sz="1900" kern="1200" dirty="0" err="1" smtClean="0"/>
            <a:t>lisinopril</a:t>
          </a:r>
          <a:r>
            <a:rPr lang="en-US" sz="1900" kern="1200" dirty="0" smtClean="0"/>
            <a:t>, </a:t>
          </a:r>
          <a:r>
            <a:rPr lang="en-US" sz="1900" kern="1200" dirty="0" err="1" smtClean="0"/>
            <a:t>paroxetin</a:t>
          </a:r>
          <a:r>
            <a:rPr lang="en-US" sz="1900" kern="1200" dirty="0" smtClean="0"/>
            <a:t> </a:t>
          </a:r>
          <a:r>
            <a:rPr lang="tr-TR" sz="1900" kern="1200" dirty="0" smtClean="0"/>
            <a:t>ve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bisoprolol</a:t>
          </a:r>
          <a:endParaRPr lang="tr-TR" sz="1900" kern="1200" dirty="0"/>
        </a:p>
      </dsp:txBody>
      <dsp:txXfrm>
        <a:off x="0" y="4014838"/>
        <a:ext cx="8229600" cy="867825"/>
      </dsp:txXfrm>
    </dsp:sp>
    <dsp:sp modelId="{0D96789D-95C5-44B0-B2A7-2DFBC4375FC3}">
      <dsp:nvSpPr>
        <dsp:cNvPr id="0" name=""/>
        <dsp:cNvSpPr/>
      </dsp:nvSpPr>
      <dsp:spPr>
        <a:xfrm>
          <a:off x="411480" y="3734399"/>
          <a:ext cx="5760720" cy="5608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4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Diyet takviyeleri ve ilaçların içindeki fosfor</a:t>
          </a:r>
          <a:endParaRPr lang="tr-TR" sz="1900" kern="1200" dirty="0"/>
        </a:p>
      </dsp:txBody>
      <dsp:txXfrm>
        <a:off x="438860" y="3761779"/>
        <a:ext cx="5705960" cy="50612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A7F57C-96A4-4274-A3DE-5E2F270783AB}">
      <dsp:nvSpPr>
        <dsp:cNvPr id="0" name=""/>
        <dsp:cNvSpPr/>
      </dsp:nvSpPr>
      <dsp:spPr>
        <a:xfrm>
          <a:off x="0" y="390577"/>
          <a:ext cx="8229600" cy="81533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Diyetle günlük alınan ideal fosfat miktarı yaklaşık 900 mg/gün </a:t>
          </a:r>
          <a:endParaRPr lang="tr-TR" sz="1700" kern="1200" dirty="0"/>
        </a:p>
      </dsp:txBody>
      <dsp:txXfrm>
        <a:off x="39801" y="430378"/>
        <a:ext cx="8149998" cy="735732"/>
      </dsp:txXfrm>
    </dsp:sp>
    <dsp:sp modelId="{D6913D50-CE51-4042-9238-25ADFFC0AC73}">
      <dsp:nvSpPr>
        <dsp:cNvPr id="0" name=""/>
        <dsp:cNvSpPr/>
      </dsp:nvSpPr>
      <dsp:spPr>
        <a:xfrm>
          <a:off x="0" y="1299806"/>
          <a:ext cx="8229600" cy="81533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Yüksek biyolojik değerli protein kaynaklarının alımı artırılmalıdır. </a:t>
          </a:r>
          <a:endParaRPr lang="tr-TR" sz="1700" kern="1200" dirty="0"/>
        </a:p>
      </dsp:txBody>
      <dsp:txXfrm>
        <a:off x="39801" y="1339607"/>
        <a:ext cx="8149998" cy="735732"/>
      </dsp:txXfrm>
    </dsp:sp>
    <dsp:sp modelId="{B5A36B73-3A66-46EA-89E2-8A8DBD1AC2A6}">
      <dsp:nvSpPr>
        <dsp:cNvPr id="0" name=""/>
        <dsp:cNvSpPr/>
      </dsp:nvSpPr>
      <dsp:spPr>
        <a:xfrm>
          <a:off x="0" y="2164100"/>
          <a:ext cx="8229600" cy="81533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Et ve yumurta gibi yüksek biyolojik değere sahip gıdalar yerine, öncelikle işlenmiş P içeren yiyecek ve kolalı içecekler sınırlandırılmalıdır.</a:t>
          </a:r>
          <a:endParaRPr lang="tr-TR" sz="1700" kern="1200" dirty="0"/>
        </a:p>
      </dsp:txBody>
      <dsp:txXfrm>
        <a:off x="39801" y="2203901"/>
        <a:ext cx="8149998" cy="735732"/>
      </dsp:txXfrm>
    </dsp:sp>
    <dsp:sp modelId="{AB3AA5EA-8BDF-43ED-A4FA-4A080909A846}">
      <dsp:nvSpPr>
        <dsp:cNvPr id="0" name=""/>
        <dsp:cNvSpPr/>
      </dsp:nvSpPr>
      <dsp:spPr>
        <a:xfrm>
          <a:off x="0" y="3028395"/>
          <a:ext cx="8229600" cy="81533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Hastalara gıda etiketlerini okumaları ve fosfat içeren katkı maddelerini tanımlamalarını öğretmek önemlidir. </a:t>
          </a:r>
          <a:endParaRPr lang="tr-TR" sz="1700" kern="1200" dirty="0"/>
        </a:p>
      </dsp:txBody>
      <dsp:txXfrm>
        <a:off x="39801" y="3068196"/>
        <a:ext cx="8149998" cy="735732"/>
      </dsp:txXfrm>
    </dsp:sp>
    <dsp:sp modelId="{9A632C41-DE3D-49F9-B44C-93A58FFFD8FC}">
      <dsp:nvSpPr>
        <dsp:cNvPr id="0" name=""/>
        <dsp:cNvSpPr/>
      </dsp:nvSpPr>
      <dsp:spPr>
        <a:xfrm>
          <a:off x="0" y="3892689"/>
          <a:ext cx="8229600" cy="815334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>
              <a:solidFill>
                <a:srgbClr val="FFFF00"/>
              </a:solidFill>
            </a:rPr>
            <a:t>P ALIMINI KISITLAYALIM DERKEN: MALNÜTRİSYONDAN KAÇINALIM !!!</a:t>
          </a:r>
          <a:endParaRPr lang="tr-TR" sz="1700" kern="1200" dirty="0">
            <a:solidFill>
              <a:srgbClr val="FFFF00"/>
            </a:solidFill>
          </a:endParaRPr>
        </a:p>
      </dsp:txBody>
      <dsp:txXfrm>
        <a:off x="39801" y="3932490"/>
        <a:ext cx="8149998" cy="73573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0071B7-1BB1-4FC7-92EF-0ED466A44176}">
      <dsp:nvSpPr>
        <dsp:cNvPr id="0" name=""/>
        <dsp:cNvSpPr/>
      </dsp:nvSpPr>
      <dsp:spPr>
        <a:xfrm>
          <a:off x="1686233" y="1513"/>
          <a:ext cx="1961885" cy="9809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3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Ca içeren</a:t>
          </a:r>
          <a:endParaRPr lang="tr-TR" sz="2400" kern="1200" dirty="0"/>
        </a:p>
      </dsp:txBody>
      <dsp:txXfrm>
        <a:off x="1714964" y="30244"/>
        <a:ext cx="1904423" cy="923480"/>
      </dsp:txXfrm>
    </dsp:sp>
    <dsp:sp modelId="{3CD37F8B-A0DE-4478-90BF-6B2C1BD7C018}">
      <dsp:nvSpPr>
        <dsp:cNvPr id="0" name=""/>
        <dsp:cNvSpPr/>
      </dsp:nvSpPr>
      <dsp:spPr>
        <a:xfrm>
          <a:off x="1882421" y="982456"/>
          <a:ext cx="196188" cy="7357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5707"/>
              </a:lnTo>
              <a:lnTo>
                <a:pt x="196188" y="735707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C09931-AFE7-45A1-A73E-25C482696357}">
      <dsp:nvSpPr>
        <dsp:cNvPr id="0" name=""/>
        <dsp:cNvSpPr/>
      </dsp:nvSpPr>
      <dsp:spPr>
        <a:xfrm>
          <a:off x="2078610" y="1227692"/>
          <a:ext cx="1569508" cy="980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 dirty="0" smtClean="0"/>
            <a:t>Ca karbonat</a:t>
          </a:r>
          <a:endParaRPr lang="tr-TR" sz="1500" kern="1200" dirty="0"/>
        </a:p>
      </dsp:txBody>
      <dsp:txXfrm>
        <a:off x="2107341" y="1256423"/>
        <a:ext cx="1512046" cy="923480"/>
      </dsp:txXfrm>
    </dsp:sp>
    <dsp:sp modelId="{D7BB2A2F-6884-4196-AED0-9A77D8DA12FE}">
      <dsp:nvSpPr>
        <dsp:cNvPr id="0" name=""/>
        <dsp:cNvSpPr/>
      </dsp:nvSpPr>
      <dsp:spPr>
        <a:xfrm>
          <a:off x="1882421" y="982456"/>
          <a:ext cx="166666" cy="19632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3278"/>
              </a:lnTo>
              <a:lnTo>
                <a:pt x="166666" y="1963278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9FB5BE-6E35-40F2-9A0E-935E78366568}">
      <dsp:nvSpPr>
        <dsp:cNvPr id="0" name=""/>
        <dsp:cNvSpPr/>
      </dsp:nvSpPr>
      <dsp:spPr>
        <a:xfrm>
          <a:off x="2049088" y="2455263"/>
          <a:ext cx="1569508" cy="980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2906152"/>
              <a:satOff val="-9286"/>
              <a:lumOff val="-2353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 dirty="0" smtClean="0"/>
            <a:t>Ca asetat</a:t>
          </a:r>
          <a:endParaRPr lang="tr-TR" sz="1500" kern="1200" dirty="0"/>
        </a:p>
      </dsp:txBody>
      <dsp:txXfrm>
        <a:off x="2077819" y="2483994"/>
        <a:ext cx="1512046" cy="923480"/>
      </dsp:txXfrm>
    </dsp:sp>
    <dsp:sp modelId="{C62315D8-0D84-4EBE-A466-E3E4FA3236D8}">
      <dsp:nvSpPr>
        <dsp:cNvPr id="0" name=""/>
        <dsp:cNvSpPr/>
      </dsp:nvSpPr>
      <dsp:spPr>
        <a:xfrm>
          <a:off x="1882421" y="982456"/>
          <a:ext cx="166666" cy="31894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89457"/>
              </a:lnTo>
              <a:lnTo>
                <a:pt x="166666" y="3189457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A8C3D6-B718-4BB3-AF05-1124F231D812}">
      <dsp:nvSpPr>
        <dsp:cNvPr id="0" name=""/>
        <dsp:cNvSpPr/>
      </dsp:nvSpPr>
      <dsp:spPr>
        <a:xfrm>
          <a:off x="2049088" y="3681442"/>
          <a:ext cx="1569508" cy="980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5812304"/>
              <a:satOff val="-18573"/>
              <a:lumOff val="-4706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 dirty="0" smtClean="0"/>
            <a:t>Ca </a:t>
          </a:r>
          <a:r>
            <a:rPr lang="tr-TR" sz="1500" kern="1200" dirty="0" err="1" smtClean="0"/>
            <a:t>ketoglutarat</a:t>
          </a:r>
          <a:endParaRPr lang="tr-TR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 dirty="0" smtClean="0"/>
            <a:t>Ca </a:t>
          </a:r>
          <a:r>
            <a:rPr lang="tr-TR" sz="1500" kern="1200" dirty="0" err="1" smtClean="0"/>
            <a:t>sitrat</a:t>
          </a:r>
          <a:endParaRPr lang="tr-TR" sz="1500" kern="1200" dirty="0"/>
        </a:p>
      </dsp:txBody>
      <dsp:txXfrm>
        <a:off x="2077819" y="3710173"/>
        <a:ext cx="1512046" cy="923480"/>
      </dsp:txXfrm>
    </dsp:sp>
    <dsp:sp modelId="{767C9979-9547-4FFC-B863-9AD202A46EE2}">
      <dsp:nvSpPr>
        <dsp:cNvPr id="0" name=""/>
        <dsp:cNvSpPr/>
      </dsp:nvSpPr>
      <dsp:spPr>
        <a:xfrm>
          <a:off x="4138590" y="1513"/>
          <a:ext cx="1961885" cy="9809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shade val="15000"/>
                <a:satMod val="180000"/>
              </a:schemeClr>
            </a:gs>
            <a:gs pos="50000">
              <a:schemeClr val="accent3">
                <a:hueOff val="11624607"/>
                <a:satOff val="-37145"/>
                <a:lumOff val="-9412"/>
                <a:alphaOff val="0"/>
                <a:shade val="45000"/>
                <a:satMod val="170000"/>
              </a:schemeClr>
            </a:gs>
            <a:gs pos="70000">
              <a:schemeClr val="accent3">
                <a:hueOff val="11624607"/>
                <a:satOff val="-37145"/>
                <a:lumOff val="-941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3">
              <a:hueOff val="11624607"/>
              <a:satOff val="-37145"/>
              <a:lumOff val="-9412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Ca içermeyen</a:t>
          </a:r>
          <a:endParaRPr lang="tr-TR" sz="2400" kern="1200" dirty="0"/>
        </a:p>
      </dsp:txBody>
      <dsp:txXfrm>
        <a:off x="4167321" y="30244"/>
        <a:ext cx="1904423" cy="923480"/>
      </dsp:txXfrm>
    </dsp:sp>
    <dsp:sp modelId="{23578339-B5DD-4206-8694-B80E1188B5B4}">
      <dsp:nvSpPr>
        <dsp:cNvPr id="0" name=""/>
        <dsp:cNvSpPr/>
      </dsp:nvSpPr>
      <dsp:spPr>
        <a:xfrm>
          <a:off x="4334779" y="982456"/>
          <a:ext cx="198417" cy="7158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5872"/>
              </a:lnTo>
              <a:lnTo>
                <a:pt x="198417" y="715872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E388C3-E6AB-47F1-9A83-DF8009093995}">
      <dsp:nvSpPr>
        <dsp:cNvPr id="0" name=""/>
        <dsp:cNvSpPr/>
      </dsp:nvSpPr>
      <dsp:spPr>
        <a:xfrm>
          <a:off x="4533196" y="1207857"/>
          <a:ext cx="1569508" cy="980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8718455"/>
              <a:satOff val="-27859"/>
              <a:lumOff val="-7059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 dirty="0" smtClean="0"/>
            <a:t>Sevelamer </a:t>
          </a:r>
          <a:endParaRPr lang="tr-TR" sz="1500" kern="1200" dirty="0"/>
        </a:p>
      </dsp:txBody>
      <dsp:txXfrm>
        <a:off x="4561927" y="1236588"/>
        <a:ext cx="1512046" cy="923480"/>
      </dsp:txXfrm>
    </dsp:sp>
    <dsp:sp modelId="{7D6A4711-A7C1-4326-94B0-EBD7B3468A25}">
      <dsp:nvSpPr>
        <dsp:cNvPr id="0" name=""/>
        <dsp:cNvSpPr/>
      </dsp:nvSpPr>
      <dsp:spPr>
        <a:xfrm>
          <a:off x="4334779" y="982456"/>
          <a:ext cx="196188" cy="1961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1885"/>
              </a:lnTo>
              <a:lnTo>
                <a:pt x="196188" y="1961885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9453D9-03F0-45AF-B5A0-9B8B89BBFA1E}">
      <dsp:nvSpPr>
        <dsp:cNvPr id="0" name=""/>
        <dsp:cNvSpPr/>
      </dsp:nvSpPr>
      <dsp:spPr>
        <a:xfrm>
          <a:off x="4530967" y="2453870"/>
          <a:ext cx="1569508" cy="980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624607"/>
              <a:satOff val="-37145"/>
              <a:lumOff val="-9412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 dirty="0" err="1" smtClean="0"/>
            <a:t>Lanthanum</a:t>
          </a:r>
          <a:r>
            <a:rPr lang="tr-TR" sz="1500" kern="1200" dirty="0" smtClean="0"/>
            <a:t> </a:t>
          </a:r>
          <a:endParaRPr lang="tr-TR" sz="1500" kern="1200" dirty="0"/>
        </a:p>
      </dsp:txBody>
      <dsp:txXfrm>
        <a:off x="4559698" y="2482601"/>
        <a:ext cx="1512046" cy="92348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DC4F30-13F7-4614-943A-3DD0820D4BD7}">
      <dsp:nvSpPr>
        <dsp:cNvPr id="0" name=""/>
        <dsp:cNvSpPr/>
      </dsp:nvSpPr>
      <dsp:spPr>
        <a:xfrm>
          <a:off x="0" y="10351"/>
          <a:ext cx="8072494" cy="5616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Kalsiyum karbonat</a:t>
          </a:r>
          <a:endParaRPr lang="tr-TR" sz="1600" kern="1200" dirty="0"/>
        </a:p>
      </dsp:txBody>
      <dsp:txXfrm>
        <a:off x="27415" y="37766"/>
        <a:ext cx="8017664" cy="506770"/>
      </dsp:txXfrm>
    </dsp:sp>
    <dsp:sp modelId="{DA1F7898-084A-4011-AADB-5D150A744B6A}">
      <dsp:nvSpPr>
        <dsp:cNvPr id="0" name=""/>
        <dsp:cNvSpPr/>
      </dsp:nvSpPr>
      <dsp:spPr>
        <a:xfrm>
          <a:off x="0" y="571951"/>
          <a:ext cx="8072494" cy="1219967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>
          <a:solidFill>
            <a:srgbClr val="7030A0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302" tIns="19050" rIns="106680" bIns="1905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500" kern="1200" dirty="0" smtClean="0"/>
            <a:t>P bağlamak için </a:t>
          </a:r>
          <a:r>
            <a:rPr lang="tr-TR" sz="1500" b="1" kern="1200" dirty="0" smtClean="0">
              <a:solidFill>
                <a:srgbClr val="FF0000"/>
              </a:solidFill>
            </a:rPr>
            <a:t>hafif asidik bir </a:t>
          </a:r>
          <a:r>
            <a:rPr lang="tr-TR" sz="1500" b="1" kern="1200" dirty="0" err="1" smtClean="0">
              <a:solidFill>
                <a:srgbClr val="FF0000"/>
              </a:solidFill>
            </a:rPr>
            <a:t>pH'ya</a:t>
          </a:r>
          <a:r>
            <a:rPr lang="tr-TR" sz="1500" b="1" kern="1200" dirty="0" smtClean="0">
              <a:solidFill>
                <a:srgbClr val="FF0000"/>
              </a:solidFill>
            </a:rPr>
            <a:t> </a:t>
          </a:r>
          <a:r>
            <a:rPr lang="tr-TR" sz="1500" kern="1200" dirty="0" smtClean="0"/>
            <a:t>ve düzenli mide </a:t>
          </a:r>
          <a:r>
            <a:rPr lang="tr-TR" sz="1500" kern="1200" dirty="0" err="1" smtClean="0"/>
            <a:t>asid</a:t>
          </a:r>
          <a:r>
            <a:rPr lang="tr-TR" sz="1500" kern="1200" dirty="0" smtClean="0"/>
            <a:t> salgısına ihtiyaç duyar.</a:t>
          </a:r>
          <a:endParaRPr lang="tr-TR" sz="16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500" kern="1200" dirty="0" smtClean="0"/>
            <a:t>Yemekle birlikte alındığı zaman fosforun % 31'i, kalsiyumun %21'i emilir.</a:t>
          </a:r>
          <a:endParaRPr lang="tr-TR" sz="16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500" b="1" kern="1200" dirty="0" smtClean="0">
              <a:solidFill>
                <a:srgbClr val="FF0000"/>
              </a:solidFill>
            </a:rPr>
            <a:t>Yemekten 2 saat sonra alındığında</a:t>
          </a:r>
          <a:r>
            <a:rPr lang="tr-TR" sz="1500" kern="1200" dirty="0" smtClean="0"/>
            <a:t> ise fosfor % 42’si, kalsiyumun % 40’ı emilir.</a:t>
          </a:r>
          <a:endParaRPr lang="tr-TR" sz="1600" kern="1200" dirty="0"/>
        </a:p>
      </dsp:txBody>
      <dsp:txXfrm>
        <a:off x="0" y="571951"/>
        <a:ext cx="8072494" cy="1219967"/>
      </dsp:txXfrm>
    </dsp:sp>
    <dsp:sp modelId="{8C408F34-8ABE-4BA8-B626-F9422B3FE717}">
      <dsp:nvSpPr>
        <dsp:cNvPr id="0" name=""/>
        <dsp:cNvSpPr/>
      </dsp:nvSpPr>
      <dsp:spPr>
        <a:xfrm>
          <a:off x="0" y="1791919"/>
          <a:ext cx="8072494" cy="561600"/>
        </a:xfrm>
        <a:prstGeom prst="roundRect">
          <a:avLst/>
        </a:prstGeom>
        <a:gradFill rotWithShape="0">
          <a:gsLst>
            <a:gs pos="0">
              <a:schemeClr val="accent5">
                <a:hueOff val="6718555"/>
                <a:satOff val="9479"/>
                <a:lumOff val="-1176"/>
                <a:alphaOff val="0"/>
                <a:shade val="15000"/>
                <a:satMod val="180000"/>
              </a:schemeClr>
            </a:gs>
            <a:gs pos="50000">
              <a:schemeClr val="accent5">
                <a:hueOff val="6718555"/>
                <a:satOff val="9479"/>
                <a:lumOff val="-1176"/>
                <a:alphaOff val="0"/>
                <a:shade val="45000"/>
                <a:satMod val="170000"/>
              </a:schemeClr>
            </a:gs>
            <a:gs pos="70000">
              <a:schemeClr val="accent5">
                <a:hueOff val="6718555"/>
                <a:satOff val="9479"/>
                <a:lumOff val="-117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6718555"/>
                <a:satOff val="9479"/>
                <a:lumOff val="-117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Kalsiyum asetat</a:t>
          </a:r>
          <a:endParaRPr lang="tr-TR" sz="1600" kern="1200" dirty="0"/>
        </a:p>
      </dsp:txBody>
      <dsp:txXfrm>
        <a:off x="27415" y="1819334"/>
        <a:ext cx="8017664" cy="506770"/>
      </dsp:txXfrm>
    </dsp:sp>
    <dsp:sp modelId="{215F06CD-BB6E-4CFD-9DD4-553EFF5FDBC6}">
      <dsp:nvSpPr>
        <dsp:cNvPr id="0" name=""/>
        <dsp:cNvSpPr/>
      </dsp:nvSpPr>
      <dsp:spPr>
        <a:xfrm>
          <a:off x="0" y="2353519"/>
          <a:ext cx="8072494" cy="636525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302" tIns="19050" rIns="106680" bIns="1905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500" kern="1200" dirty="0" err="1" smtClean="0"/>
            <a:t>pH</a:t>
          </a:r>
          <a:r>
            <a:rPr lang="tr-TR" sz="1500" kern="1200" dirty="0" smtClean="0"/>
            <a:t> 6-8 arasında, </a:t>
          </a:r>
          <a:r>
            <a:rPr lang="tr-TR" sz="1500" b="1" kern="1200" dirty="0" err="1" smtClean="0">
              <a:solidFill>
                <a:srgbClr val="FF0000"/>
              </a:solidFill>
            </a:rPr>
            <a:t>hipoasidite</a:t>
          </a:r>
          <a:r>
            <a:rPr lang="tr-TR" sz="1500" kern="1200" dirty="0" smtClean="0"/>
            <a:t> varlığında daha etkin</a:t>
          </a:r>
          <a:endParaRPr lang="tr-TR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500" kern="1200" dirty="0" smtClean="0"/>
            <a:t>Metalik </a:t>
          </a:r>
          <a:r>
            <a:rPr lang="tr-TR" sz="1500" kern="1200" dirty="0" err="1" smtClean="0"/>
            <a:t>tad</a:t>
          </a:r>
          <a:r>
            <a:rPr lang="tr-TR" sz="1500" kern="1200" dirty="0" smtClean="0"/>
            <a:t> bırakır</a:t>
          </a:r>
          <a:endParaRPr lang="tr-TR" sz="1500" kern="1200" dirty="0"/>
        </a:p>
      </dsp:txBody>
      <dsp:txXfrm>
        <a:off x="0" y="2353519"/>
        <a:ext cx="8072494" cy="63652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0C89FF-6981-46BE-9449-DF247735BA91}">
      <dsp:nvSpPr>
        <dsp:cNvPr id="0" name=""/>
        <dsp:cNvSpPr/>
      </dsp:nvSpPr>
      <dsp:spPr>
        <a:xfrm>
          <a:off x="1457335" y="226"/>
          <a:ext cx="2186002" cy="884254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100" kern="1200" dirty="0" smtClean="0"/>
            <a:t>700, 1000 mg </a:t>
          </a:r>
          <a:r>
            <a:rPr lang="tr-TR" sz="1100" kern="1200" dirty="0" err="1" smtClean="0"/>
            <a:t>tb</a:t>
          </a:r>
          <a:endParaRPr lang="tr-T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100" kern="1200" dirty="0" smtClean="0"/>
            <a:t>%25  </a:t>
          </a:r>
          <a:r>
            <a:rPr lang="tr-TR" sz="1100" kern="1200" dirty="0" err="1" smtClean="0"/>
            <a:t>elemental</a:t>
          </a:r>
          <a:r>
            <a:rPr lang="tr-TR" sz="1100" kern="1200" dirty="0" smtClean="0"/>
            <a:t> Ca içerir.</a:t>
          </a:r>
          <a:endParaRPr lang="tr-TR" sz="1100" kern="1200" dirty="0"/>
        </a:p>
      </dsp:txBody>
      <dsp:txXfrm>
        <a:off x="1457335" y="110758"/>
        <a:ext cx="1854407" cy="663190"/>
      </dsp:txXfrm>
    </dsp:sp>
    <dsp:sp modelId="{374E193F-E0C7-4DBF-A15F-367F52F93706}">
      <dsp:nvSpPr>
        <dsp:cNvPr id="0" name=""/>
        <dsp:cNvSpPr/>
      </dsp:nvSpPr>
      <dsp:spPr>
        <a:xfrm>
          <a:off x="0" y="226"/>
          <a:ext cx="1457335" cy="88425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Ca asetat</a:t>
          </a:r>
          <a:endParaRPr lang="tr-TR" sz="2000" kern="1200" dirty="0"/>
        </a:p>
      </dsp:txBody>
      <dsp:txXfrm>
        <a:off x="43166" y="43392"/>
        <a:ext cx="1371003" cy="797922"/>
      </dsp:txXfrm>
    </dsp:sp>
    <dsp:sp modelId="{1EA279C1-A9BD-40B9-AA15-415C37DDBEDE}">
      <dsp:nvSpPr>
        <dsp:cNvPr id="0" name=""/>
        <dsp:cNvSpPr/>
      </dsp:nvSpPr>
      <dsp:spPr>
        <a:xfrm>
          <a:off x="1457335" y="972906"/>
          <a:ext cx="2186002" cy="884254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6879340"/>
            <a:satOff val="2278"/>
            <a:lumOff val="-16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6879340"/>
              <a:satOff val="2278"/>
              <a:lumOff val="-16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100" kern="1200" dirty="0" smtClean="0"/>
            <a:t>500 mg </a:t>
          </a:r>
          <a:r>
            <a:rPr lang="tr-TR" sz="1100" kern="1200" dirty="0" err="1" smtClean="0"/>
            <a:t>tb</a:t>
          </a:r>
          <a:endParaRPr lang="tr-T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100" kern="1200" dirty="0" smtClean="0"/>
            <a:t>%40 </a:t>
          </a:r>
          <a:r>
            <a:rPr lang="tr-TR" sz="1100" kern="1200" dirty="0" err="1" smtClean="0"/>
            <a:t>elemental</a:t>
          </a:r>
          <a:r>
            <a:rPr lang="tr-TR" sz="1100" kern="1200" dirty="0" smtClean="0"/>
            <a:t> Ca içerir.</a:t>
          </a:r>
          <a:endParaRPr lang="tr-TR" sz="1100" kern="1200" dirty="0"/>
        </a:p>
      </dsp:txBody>
      <dsp:txXfrm>
        <a:off x="1457335" y="1083438"/>
        <a:ext cx="1854407" cy="663190"/>
      </dsp:txXfrm>
    </dsp:sp>
    <dsp:sp modelId="{2F1CBE4C-676D-4D34-BB08-7A1B19E94D56}">
      <dsp:nvSpPr>
        <dsp:cNvPr id="0" name=""/>
        <dsp:cNvSpPr/>
      </dsp:nvSpPr>
      <dsp:spPr>
        <a:xfrm>
          <a:off x="0" y="972906"/>
          <a:ext cx="1457335" cy="884254"/>
        </a:xfrm>
        <a:prstGeom prst="roundRect">
          <a:avLst/>
        </a:prstGeom>
        <a:gradFill rotWithShape="0">
          <a:gsLst>
            <a:gs pos="0">
              <a:schemeClr val="accent5">
                <a:hueOff val="6718555"/>
                <a:satOff val="9479"/>
                <a:lumOff val="-1176"/>
                <a:alphaOff val="0"/>
                <a:shade val="15000"/>
                <a:satMod val="180000"/>
              </a:schemeClr>
            </a:gs>
            <a:gs pos="50000">
              <a:schemeClr val="accent5">
                <a:hueOff val="6718555"/>
                <a:satOff val="9479"/>
                <a:lumOff val="-1176"/>
                <a:alphaOff val="0"/>
                <a:shade val="45000"/>
                <a:satMod val="170000"/>
              </a:schemeClr>
            </a:gs>
            <a:gs pos="70000">
              <a:schemeClr val="accent5">
                <a:hueOff val="6718555"/>
                <a:satOff val="9479"/>
                <a:lumOff val="-117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6718555"/>
                <a:satOff val="9479"/>
                <a:lumOff val="-117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Ca karbonat</a:t>
          </a:r>
          <a:endParaRPr lang="tr-TR" sz="2000" kern="1200" dirty="0"/>
        </a:p>
      </dsp:txBody>
      <dsp:txXfrm>
        <a:off x="43166" y="1016072"/>
        <a:ext cx="1371003" cy="79792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16B0FE-0705-4ED0-A6B3-D1F5D11E6850}">
      <dsp:nvSpPr>
        <dsp:cNvPr id="0" name=""/>
        <dsp:cNvSpPr/>
      </dsp:nvSpPr>
      <dsp:spPr>
        <a:xfrm>
          <a:off x="0" y="620740"/>
          <a:ext cx="8229600" cy="2220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624840" rIns="638708" bIns="213360" numCol="1" spcCol="1270" anchor="t" anchorCtr="0">
          <a:noAutofit/>
        </a:bodyPr>
        <a:lstStyle/>
        <a:p>
          <a:pPr marL="285750" lvl="1" indent="-285750" algn="l" defTabSz="1333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3000" b="1" kern="1200" dirty="0" smtClean="0">
              <a:solidFill>
                <a:schemeClr val="tx1"/>
              </a:solidFill>
              <a:latin typeface="Calibri" pitchFamily="34" charset="0"/>
            </a:rPr>
            <a:t>KBH evre 3a-5D, P düşürücü tedavi alan </a:t>
          </a:r>
          <a:r>
            <a:rPr lang="tr-TR" sz="3000" b="1" kern="1200" dirty="0" err="1" smtClean="0">
              <a:solidFill>
                <a:schemeClr val="tx1"/>
              </a:solidFill>
              <a:latin typeface="Calibri" pitchFamily="34" charset="0"/>
            </a:rPr>
            <a:t>KBH’lılarda</a:t>
          </a:r>
          <a:r>
            <a:rPr lang="tr-TR" sz="3000" b="1" kern="1200" dirty="0" smtClean="0">
              <a:solidFill>
                <a:schemeClr val="tx1"/>
              </a:solidFill>
              <a:latin typeface="Calibri" pitchFamily="34" charset="0"/>
            </a:rPr>
            <a:t> </a:t>
          </a:r>
          <a:r>
            <a:rPr lang="tr-TR" sz="3000" b="1" kern="1200" dirty="0" smtClean="0">
              <a:solidFill>
                <a:srgbClr val="FF0000"/>
              </a:solidFill>
              <a:latin typeface="Calibri" pitchFamily="34" charset="0"/>
            </a:rPr>
            <a:t>Ca bazlı P bağlayıcılarının dozlarının kısıtlanmasını öneriyoruz</a:t>
          </a:r>
          <a:r>
            <a:rPr lang="tr-TR" sz="3000" b="1" kern="1200" dirty="0" smtClean="0">
              <a:solidFill>
                <a:schemeClr val="tx1"/>
              </a:solidFill>
              <a:latin typeface="Calibri" pitchFamily="34" charset="0"/>
            </a:rPr>
            <a:t>. (2B)</a:t>
          </a:r>
          <a:endParaRPr lang="tr-TR" sz="3000" b="0" kern="1200" dirty="0">
            <a:solidFill>
              <a:srgbClr val="FF0000"/>
            </a:solidFill>
            <a:latin typeface="+mj-lt"/>
          </a:endParaRPr>
        </a:p>
      </dsp:txBody>
      <dsp:txXfrm>
        <a:off x="0" y="620740"/>
        <a:ext cx="8229600" cy="2220750"/>
      </dsp:txXfrm>
    </dsp:sp>
    <dsp:sp modelId="{1967FF56-42BB-44D8-A043-68FFC6621457}">
      <dsp:nvSpPr>
        <dsp:cNvPr id="0" name=""/>
        <dsp:cNvSpPr/>
      </dsp:nvSpPr>
      <dsp:spPr>
        <a:xfrm>
          <a:off x="400024" y="158192"/>
          <a:ext cx="5760720" cy="885600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 dirty="0" smtClean="0"/>
            <a:t>4.1.6. </a:t>
          </a:r>
          <a:endParaRPr lang="tr-TR" sz="3000" kern="1200" dirty="0"/>
        </a:p>
      </dsp:txBody>
      <dsp:txXfrm>
        <a:off x="443255" y="201423"/>
        <a:ext cx="5674258" cy="799138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249C10-DF10-4182-984F-B1886D0724D8}">
      <dsp:nvSpPr>
        <dsp:cNvPr id="0" name=""/>
        <dsp:cNvSpPr/>
      </dsp:nvSpPr>
      <dsp:spPr>
        <a:xfrm>
          <a:off x="6293" y="237888"/>
          <a:ext cx="4376715" cy="164236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smtClean="0"/>
            <a:t>LDL düzeyini azaltırlar.</a:t>
          </a:r>
          <a:endParaRPr lang="tr-TR" sz="180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err="1" smtClean="0"/>
            <a:t>Hiperkalsemi</a:t>
          </a:r>
          <a:r>
            <a:rPr lang="tr-TR" sz="1800" kern="1200" dirty="0" smtClean="0"/>
            <a:t> riski düşük</a:t>
          </a:r>
          <a:endParaRPr lang="tr-TR" sz="180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err="1" smtClean="0"/>
            <a:t>Vasküler</a:t>
          </a:r>
          <a:r>
            <a:rPr lang="tr-TR" sz="1800" kern="1200" dirty="0" smtClean="0"/>
            <a:t> kalsifikasyon ve </a:t>
          </a:r>
          <a:r>
            <a:rPr lang="tr-TR" sz="1800" kern="1200" dirty="0" err="1" smtClean="0"/>
            <a:t>mortalite</a:t>
          </a:r>
          <a:r>
            <a:rPr lang="tr-TR" sz="1800" kern="1200" dirty="0" smtClean="0"/>
            <a:t> üzerine olumlu etki</a:t>
          </a:r>
          <a:endParaRPr lang="tr-TR" sz="1800" kern="1200" dirty="0"/>
        </a:p>
      </dsp:txBody>
      <dsp:txXfrm>
        <a:off x="44776" y="276371"/>
        <a:ext cx="4299749" cy="1603882"/>
      </dsp:txXfrm>
    </dsp:sp>
    <dsp:sp modelId="{215D2C0B-527C-4E9F-8467-E8E646BF133C}">
      <dsp:nvSpPr>
        <dsp:cNvPr id="0" name=""/>
        <dsp:cNvSpPr/>
      </dsp:nvSpPr>
      <dsp:spPr>
        <a:xfrm>
          <a:off x="6161" y="1975244"/>
          <a:ext cx="4376979" cy="51623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lvl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Avantaj </a:t>
          </a:r>
          <a:endParaRPr lang="tr-TR" sz="1800" kern="1200" dirty="0"/>
        </a:p>
      </dsp:txBody>
      <dsp:txXfrm>
        <a:off x="6161" y="1975244"/>
        <a:ext cx="3082380" cy="516237"/>
      </dsp:txXfrm>
    </dsp:sp>
    <dsp:sp modelId="{09035DE0-7247-4F34-AB77-13A5634C0266}">
      <dsp:nvSpPr>
        <dsp:cNvPr id="0" name=""/>
        <dsp:cNvSpPr/>
      </dsp:nvSpPr>
      <dsp:spPr>
        <a:xfrm>
          <a:off x="3515711" y="1975243"/>
          <a:ext cx="770052" cy="77005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F0E0BCE-C032-43B6-A5D9-8F027BEADC0F}">
      <dsp:nvSpPr>
        <dsp:cNvPr id="0" name=""/>
        <dsp:cNvSpPr/>
      </dsp:nvSpPr>
      <dsp:spPr>
        <a:xfrm>
          <a:off x="4576303" y="237888"/>
          <a:ext cx="4059145" cy="164236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B0F0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err="1" smtClean="0"/>
            <a:t>Pahallı</a:t>
          </a:r>
          <a:r>
            <a:rPr lang="tr-TR" sz="1800" kern="1200" dirty="0" smtClean="0"/>
            <a:t> </a:t>
          </a:r>
          <a:r>
            <a:rPr lang="tr-TR" sz="1800" b="1" kern="1200" dirty="0" smtClean="0">
              <a:solidFill>
                <a:srgbClr val="FF0000"/>
              </a:solidFill>
            </a:rPr>
            <a:t>(~ 9 KAT </a:t>
          </a:r>
          <a:r>
            <a:rPr lang="tr-TR" sz="1000" b="1" kern="1200" dirty="0" smtClean="0">
              <a:solidFill>
                <a:srgbClr val="FF0000"/>
              </a:solidFill>
            </a:rPr>
            <a:t>–</a:t>
          </a:r>
          <a:r>
            <a:rPr lang="tr-TR" sz="1800" b="1" kern="1200" dirty="0" smtClean="0">
              <a:solidFill>
                <a:srgbClr val="FF0000"/>
              </a:solidFill>
            </a:rPr>
            <a:t> </a:t>
          </a:r>
          <a:r>
            <a:rPr lang="tr-TR" sz="1000" b="1" kern="1200" dirty="0" smtClean="0">
              <a:solidFill>
                <a:srgbClr val="FF0000"/>
              </a:solidFill>
            </a:rPr>
            <a:t>aynı </a:t>
          </a:r>
          <a:r>
            <a:rPr lang="tr-TR" sz="1000" b="1" kern="1200" dirty="0" err="1" smtClean="0">
              <a:solidFill>
                <a:srgbClr val="FF0000"/>
              </a:solidFill>
            </a:rPr>
            <a:t>tb</a:t>
          </a:r>
          <a:r>
            <a:rPr lang="tr-TR" sz="1000" b="1" kern="1200" dirty="0" smtClean="0">
              <a:solidFill>
                <a:srgbClr val="FF0000"/>
              </a:solidFill>
            </a:rPr>
            <a:t> sayısı CA ile kıyas</a:t>
          </a:r>
          <a:r>
            <a:rPr lang="tr-TR" sz="1800" b="1" kern="1200" dirty="0" smtClean="0">
              <a:solidFill>
                <a:srgbClr val="FF0000"/>
              </a:solidFill>
            </a:rPr>
            <a:t>)</a:t>
          </a:r>
          <a:endParaRPr lang="tr-TR" sz="1800" b="1" kern="1200" dirty="0">
            <a:solidFill>
              <a:srgbClr val="FF0000"/>
            </a:solidFill>
          </a:endParaRP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smtClean="0"/>
            <a:t>GIS yan etki sıklığı yüksek</a:t>
          </a:r>
          <a:endParaRPr lang="tr-TR" sz="180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i="1" kern="1200" dirty="0" smtClean="0">
              <a:solidFill>
                <a:srgbClr val="FF0000"/>
              </a:solidFill>
            </a:rPr>
            <a:t>Sevelamer </a:t>
          </a:r>
          <a:r>
            <a:rPr lang="tr-TR" sz="1800" i="1" kern="1200" dirty="0" err="1" smtClean="0">
              <a:solidFill>
                <a:srgbClr val="FF0000"/>
              </a:solidFill>
            </a:rPr>
            <a:t>hidroklorür</a:t>
          </a:r>
          <a:r>
            <a:rPr lang="tr-TR" sz="1800" i="1" kern="1200" dirty="0" smtClean="0">
              <a:solidFill>
                <a:srgbClr val="FF0000"/>
              </a:solidFill>
            </a:rPr>
            <a:t>, </a:t>
          </a:r>
          <a:r>
            <a:rPr lang="tr-TR" sz="1800" i="1" kern="1200" dirty="0" err="1" smtClean="0">
              <a:solidFill>
                <a:srgbClr val="FF0000"/>
              </a:solidFill>
            </a:rPr>
            <a:t>metabolik</a:t>
          </a:r>
          <a:r>
            <a:rPr lang="tr-TR" sz="1800" i="1" kern="1200" dirty="0" smtClean="0">
              <a:solidFill>
                <a:srgbClr val="FF0000"/>
              </a:solidFill>
            </a:rPr>
            <a:t> </a:t>
          </a:r>
          <a:r>
            <a:rPr lang="tr-TR" sz="1800" i="1" kern="1200" dirty="0" err="1" smtClean="0">
              <a:solidFill>
                <a:srgbClr val="FF0000"/>
              </a:solidFill>
            </a:rPr>
            <a:t>asidozu</a:t>
          </a:r>
          <a:r>
            <a:rPr lang="tr-TR" sz="1800" i="1" kern="1200" dirty="0" smtClean="0">
              <a:solidFill>
                <a:srgbClr val="FF0000"/>
              </a:solidFill>
            </a:rPr>
            <a:t> indükleyebilir.</a:t>
          </a:r>
          <a:endParaRPr lang="tr-TR" sz="1800" i="1" kern="1200" dirty="0">
            <a:solidFill>
              <a:srgbClr val="FF0000"/>
            </a:solidFill>
          </a:endParaRPr>
        </a:p>
      </dsp:txBody>
      <dsp:txXfrm>
        <a:off x="4614786" y="276371"/>
        <a:ext cx="3982179" cy="1603882"/>
      </dsp:txXfrm>
    </dsp:sp>
    <dsp:sp modelId="{C3C04837-FFF3-4220-A2F3-0665A685961C}">
      <dsp:nvSpPr>
        <dsp:cNvPr id="0" name=""/>
        <dsp:cNvSpPr/>
      </dsp:nvSpPr>
      <dsp:spPr>
        <a:xfrm>
          <a:off x="4573916" y="1975244"/>
          <a:ext cx="4063920" cy="516237"/>
        </a:xfrm>
        <a:prstGeom prst="rect">
          <a:avLst/>
        </a:prstGeom>
        <a:gradFill rotWithShape="1">
          <a:gsLst>
            <a:gs pos="0">
              <a:schemeClr val="accent4">
                <a:shade val="15000"/>
                <a:satMod val="180000"/>
              </a:schemeClr>
            </a:gs>
            <a:gs pos="50000">
              <a:schemeClr val="accent4">
                <a:shade val="45000"/>
                <a:satMod val="170000"/>
              </a:schemeClr>
            </a:gs>
            <a:gs pos="70000">
              <a:schemeClr val="accent4">
                <a:tint val="99000"/>
                <a:shade val="65000"/>
                <a:satMod val="155000"/>
              </a:schemeClr>
            </a:gs>
            <a:gs pos="100000">
              <a:schemeClr val="accent4"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4">
              <a:satMod val="300000"/>
            </a:schemeClr>
          </a:contourClr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lvl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Dezavantaj </a:t>
          </a:r>
          <a:endParaRPr lang="tr-TR" sz="1800" kern="1200" dirty="0"/>
        </a:p>
      </dsp:txBody>
      <dsp:txXfrm>
        <a:off x="4573916" y="1975244"/>
        <a:ext cx="2861915" cy="516237"/>
      </dsp:txXfrm>
    </dsp:sp>
    <dsp:sp modelId="{730C1FFE-569C-4BE3-86FE-2604B0608AB2}">
      <dsp:nvSpPr>
        <dsp:cNvPr id="0" name=""/>
        <dsp:cNvSpPr/>
      </dsp:nvSpPr>
      <dsp:spPr>
        <a:xfrm>
          <a:off x="7791091" y="1994217"/>
          <a:ext cx="770052" cy="770052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44F61C-2F1E-4967-9E35-87E11C43B79B}">
      <dsp:nvSpPr>
        <dsp:cNvPr id="0" name=""/>
        <dsp:cNvSpPr/>
      </dsp:nvSpPr>
      <dsp:spPr>
        <a:xfrm>
          <a:off x="0" y="95381"/>
          <a:ext cx="7786742" cy="79852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/>
            <a:t>Alüminyum </a:t>
          </a:r>
          <a:r>
            <a:rPr lang="tr-TR" sz="2600" kern="1200" dirty="0" err="1" smtClean="0"/>
            <a:t>toksisitesi</a:t>
          </a:r>
          <a:r>
            <a:rPr lang="tr-TR" sz="2600" kern="1200" dirty="0" smtClean="0"/>
            <a:t> riski.. </a:t>
          </a:r>
          <a:endParaRPr lang="tr-TR" sz="2600" kern="1200" dirty="0"/>
        </a:p>
      </dsp:txBody>
      <dsp:txXfrm>
        <a:off x="38981" y="134362"/>
        <a:ext cx="7708780" cy="720562"/>
      </dsp:txXfrm>
    </dsp:sp>
    <dsp:sp modelId="{19CE5E32-C4B9-4508-AE91-E5920D0FA151}">
      <dsp:nvSpPr>
        <dsp:cNvPr id="0" name=""/>
        <dsp:cNvSpPr/>
      </dsp:nvSpPr>
      <dsp:spPr>
        <a:xfrm>
          <a:off x="0" y="893906"/>
          <a:ext cx="7786742" cy="8476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229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kern="1200" dirty="0" smtClean="0"/>
            <a:t>Kısa süreli kullanımlar (</a:t>
          </a:r>
          <a:r>
            <a:rPr lang="tr-TR" sz="2000" b="1" kern="1200" dirty="0" smtClean="0">
              <a:solidFill>
                <a:srgbClr val="FF0000"/>
              </a:solidFill>
            </a:rPr>
            <a:t>2 haftalık</a:t>
          </a:r>
          <a:r>
            <a:rPr lang="tr-TR" sz="2000" kern="1200" dirty="0" smtClean="0"/>
            <a:t>) dışında önerilmez.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tr-TR" sz="2000" kern="1200" dirty="0"/>
        </a:p>
      </dsp:txBody>
      <dsp:txXfrm>
        <a:off x="0" y="893906"/>
        <a:ext cx="7786742" cy="847665"/>
      </dsp:txXfrm>
    </dsp:sp>
    <dsp:sp modelId="{61EEF9FB-91AA-4434-800C-A0ABE22B3A26}">
      <dsp:nvSpPr>
        <dsp:cNvPr id="0" name=""/>
        <dsp:cNvSpPr/>
      </dsp:nvSpPr>
      <dsp:spPr>
        <a:xfrm>
          <a:off x="0" y="1741571"/>
          <a:ext cx="7786742" cy="798524"/>
        </a:xfrm>
        <a:prstGeom prst="roundRect">
          <a:avLst/>
        </a:prstGeom>
        <a:gradFill rotWithShape="0">
          <a:gsLst>
            <a:gs pos="0">
              <a:schemeClr val="accent5">
                <a:hueOff val="6718555"/>
                <a:satOff val="9479"/>
                <a:lumOff val="-1176"/>
                <a:alphaOff val="0"/>
                <a:shade val="15000"/>
                <a:satMod val="180000"/>
              </a:schemeClr>
            </a:gs>
            <a:gs pos="50000">
              <a:schemeClr val="accent5">
                <a:hueOff val="6718555"/>
                <a:satOff val="9479"/>
                <a:lumOff val="-1176"/>
                <a:alphaOff val="0"/>
                <a:shade val="45000"/>
                <a:satMod val="170000"/>
              </a:schemeClr>
            </a:gs>
            <a:gs pos="70000">
              <a:schemeClr val="accent5">
                <a:hueOff val="6718555"/>
                <a:satOff val="9479"/>
                <a:lumOff val="-117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6718555"/>
                <a:satOff val="9479"/>
                <a:lumOff val="-117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600" kern="1200" dirty="0" smtClean="0"/>
            <a:t>Alüminyum </a:t>
          </a:r>
          <a:r>
            <a:rPr lang="tr-TR" sz="2600" kern="1200" dirty="0" err="1" smtClean="0"/>
            <a:t>toksisitesi</a:t>
          </a:r>
          <a:endParaRPr lang="tr-TR" sz="2600" kern="1200" dirty="0"/>
        </a:p>
      </dsp:txBody>
      <dsp:txXfrm>
        <a:off x="38981" y="1780552"/>
        <a:ext cx="7708780" cy="720562"/>
      </dsp:txXfrm>
    </dsp:sp>
    <dsp:sp modelId="{3C98CA74-AD56-4E53-9644-A184491F7B32}">
      <dsp:nvSpPr>
        <dsp:cNvPr id="0" name=""/>
        <dsp:cNvSpPr/>
      </dsp:nvSpPr>
      <dsp:spPr>
        <a:xfrm>
          <a:off x="0" y="2540096"/>
          <a:ext cx="7786742" cy="1722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229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kern="1200" dirty="0" smtClean="0"/>
            <a:t>D vitaminine dirençli </a:t>
          </a:r>
          <a:r>
            <a:rPr lang="tr-TR" sz="2000" kern="1200" dirty="0" err="1" smtClean="0"/>
            <a:t>osteomalazi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kern="1200" dirty="0" err="1" smtClean="0"/>
            <a:t>Mikrositer</a:t>
          </a:r>
          <a:r>
            <a:rPr lang="tr-TR" sz="2000" kern="1200" dirty="0" smtClean="0"/>
            <a:t> anemi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kern="1200" dirty="0" smtClean="0"/>
            <a:t>Kemik ve kas ağrısı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kern="1200" dirty="0" err="1" smtClean="0"/>
            <a:t>Demans</a:t>
          </a:r>
          <a:endParaRPr lang="tr-TR" sz="2000" kern="1200" dirty="0"/>
        </a:p>
      </dsp:txBody>
      <dsp:txXfrm>
        <a:off x="0" y="2540096"/>
        <a:ext cx="7786742" cy="1722240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369536-AD8E-4B49-B9EF-F27A89F133D7}">
      <dsp:nvSpPr>
        <dsp:cNvPr id="0" name=""/>
        <dsp:cNvSpPr/>
      </dsp:nvSpPr>
      <dsp:spPr>
        <a:xfrm>
          <a:off x="0" y="374385"/>
          <a:ext cx="8229600" cy="926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291592" rIns="6387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err="1" smtClean="0"/>
            <a:t>CaSR</a:t>
          </a:r>
          <a:r>
            <a:rPr lang="tr-TR" sz="1400" kern="1200" dirty="0" smtClean="0"/>
            <a:t> aktive eder.</a:t>
          </a:r>
          <a:endParaRPr lang="tr-T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err="1" smtClean="0"/>
            <a:t>Ca’un</a:t>
          </a:r>
          <a:r>
            <a:rPr lang="tr-TR" sz="1400" kern="1200" dirty="0" smtClean="0"/>
            <a:t> hücre içine girişini bloke eder. </a:t>
          </a:r>
          <a:endParaRPr lang="tr-TR" sz="1400" kern="1200" dirty="0"/>
        </a:p>
      </dsp:txBody>
      <dsp:txXfrm>
        <a:off x="0" y="374385"/>
        <a:ext cx="8229600" cy="926100"/>
      </dsp:txXfrm>
    </dsp:sp>
    <dsp:sp modelId="{5AD83697-B574-46F2-8FE1-2E3896AD744F}">
      <dsp:nvSpPr>
        <dsp:cNvPr id="0" name=""/>
        <dsp:cNvSpPr/>
      </dsp:nvSpPr>
      <dsp:spPr>
        <a:xfrm>
          <a:off x="411480" y="167745"/>
          <a:ext cx="5760720" cy="4132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Etki..</a:t>
          </a:r>
          <a:endParaRPr lang="tr-TR" sz="1400" kern="1200" dirty="0"/>
        </a:p>
      </dsp:txBody>
      <dsp:txXfrm>
        <a:off x="431655" y="187920"/>
        <a:ext cx="5720370" cy="372930"/>
      </dsp:txXfrm>
    </dsp:sp>
    <dsp:sp modelId="{CF6D0D35-B2F6-4459-ADBC-16F2E55C883E}">
      <dsp:nvSpPr>
        <dsp:cNvPr id="0" name=""/>
        <dsp:cNvSpPr/>
      </dsp:nvSpPr>
      <dsp:spPr>
        <a:xfrm>
          <a:off x="0" y="1582725"/>
          <a:ext cx="8229600" cy="926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2239519"/>
              <a:satOff val="3160"/>
              <a:lumOff val="-392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291592" rIns="6387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Yemeklerle birlikte 3-12 </a:t>
          </a:r>
          <a:r>
            <a:rPr lang="tr-TR" sz="1400" kern="1200" dirty="0" err="1" smtClean="0"/>
            <a:t>tb</a:t>
          </a:r>
          <a:r>
            <a:rPr lang="tr-TR" sz="1400" kern="1200" dirty="0" smtClean="0"/>
            <a:t>/gün</a:t>
          </a:r>
          <a:endParaRPr lang="tr-T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GIS </a:t>
          </a:r>
          <a:r>
            <a:rPr lang="tr-TR" sz="1400" kern="1200" dirty="0" err="1" smtClean="0"/>
            <a:t>intoleransı</a:t>
          </a:r>
          <a:r>
            <a:rPr lang="tr-TR" sz="1400" kern="1200" dirty="0" smtClean="0"/>
            <a:t>, </a:t>
          </a:r>
          <a:r>
            <a:rPr lang="tr-TR" sz="1400" kern="1200" dirty="0" err="1" smtClean="0"/>
            <a:t>diyare</a:t>
          </a:r>
          <a:r>
            <a:rPr lang="tr-TR" sz="1400" kern="1200" dirty="0" smtClean="0"/>
            <a:t>, aritmi, </a:t>
          </a:r>
          <a:r>
            <a:rPr lang="tr-TR" sz="1400" kern="1200" dirty="0" err="1" smtClean="0"/>
            <a:t>hiperkalemi</a:t>
          </a:r>
          <a:r>
            <a:rPr lang="tr-TR" sz="1400" kern="1200" dirty="0" smtClean="0"/>
            <a:t>, SSS </a:t>
          </a:r>
          <a:r>
            <a:rPr lang="tr-TR" sz="1400" kern="1200" dirty="0" err="1" smtClean="0"/>
            <a:t>toksisitesi</a:t>
          </a:r>
          <a:endParaRPr lang="tr-TR" sz="1400" kern="1200" dirty="0"/>
        </a:p>
      </dsp:txBody>
      <dsp:txXfrm>
        <a:off x="0" y="1582725"/>
        <a:ext cx="8229600" cy="926100"/>
      </dsp:txXfrm>
    </dsp:sp>
    <dsp:sp modelId="{9E322B38-96A7-42A5-AA96-DAD90CFCA51F}">
      <dsp:nvSpPr>
        <dsp:cNvPr id="0" name=""/>
        <dsp:cNvSpPr/>
      </dsp:nvSpPr>
      <dsp:spPr>
        <a:xfrm>
          <a:off x="411480" y="1376085"/>
          <a:ext cx="5760720" cy="413280"/>
        </a:xfrm>
        <a:prstGeom prst="roundRect">
          <a:avLst/>
        </a:prstGeom>
        <a:gradFill rotWithShape="0">
          <a:gsLst>
            <a:gs pos="0">
              <a:schemeClr val="accent5">
                <a:hueOff val="2239519"/>
                <a:satOff val="3160"/>
                <a:lumOff val="-392"/>
                <a:alphaOff val="0"/>
                <a:shade val="15000"/>
                <a:satMod val="180000"/>
              </a:schemeClr>
            </a:gs>
            <a:gs pos="50000">
              <a:schemeClr val="accent5">
                <a:hueOff val="2239519"/>
                <a:satOff val="3160"/>
                <a:lumOff val="-392"/>
                <a:alphaOff val="0"/>
                <a:shade val="45000"/>
                <a:satMod val="170000"/>
              </a:schemeClr>
            </a:gs>
            <a:gs pos="70000">
              <a:schemeClr val="accent5">
                <a:hueOff val="2239519"/>
                <a:satOff val="3160"/>
                <a:lumOff val="-39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2239519"/>
                <a:satOff val="3160"/>
                <a:lumOff val="-39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Dozaj, Yan etki..</a:t>
          </a:r>
          <a:endParaRPr lang="tr-TR" sz="1400" kern="1200" dirty="0"/>
        </a:p>
      </dsp:txBody>
      <dsp:txXfrm>
        <a:off x="431655" y="1396260"/>
        <a:ext cx="5720370" cy="372930"/>
      </dsp:txXfrm>
    </dsp:sp>
    <dsp:sp modelId="{90A49168-0362-455D-8FD6-FEAC16A00A59}">
      <dsp:nvSpPr>
        <dsp:cNvPr id="0" name=""/>
        <dsp:cNvSpPr/>
      </dsp:nvSpPr>
      <dsp:spPr>
        <a:xfrm>
          <a:off x="0" y="2791065"/>
          <a:ext cx="8229600" cy="926100"/>
        </a:xfrm>
        <a:prstGeom prst="rect">
          <a:avLst/>
        </a:prstGeom>
        <a:gradFill rotWithShape="1">
          <a:gsLst>
            <a:gs pos="0">
              <a:schemeClr val="accent6">
                <a:tint val="62000"/>
                <a:satMod val="180000"/>
              </a:schemeClr>
            </a:gs>
            <a:gs pos="65000">
              <a:schemeClr val="accent6">
                <a:tint val="32000"/>
                <a:satMod val="250000"/>
              </a:schemeClr>
            </a:gs>
            <a:gs pos="100000">
              <a:schemeClr val="accent6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8708" tIns="291592" rIns="6387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Ca bazlı olanlara göre 4 kat pahallı</a:t>
          </a:r>
          <a:endParaRPr lang="tr-T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err="1" smtClean="0"/>
            <a:t>Sevelamerden</a:t>
          </a:r>
          <a:r>
            <a:rPr lang="tr-TR" sz="1400" kern="1200" dirty="0" smtClean="0"/>
            <a:t>  ucuz</a:t>
          </a:r>
          <a:endParaRPr lang="tr-TR" sz="1400" kern="1200" dirty="0"/>
        </a:p>
      </dsp:txBody>
      <dsp:txXfrm>
        <a:off x="0" y="2791065"/>
        <a:ext cx="8229600" cy="926100"/>
      </dsp:txXfrm>
    </dsp:sp>
    <dsp:sp modelId="{35AE3980-D9AD-4705-9616-DCC04E50B758}">
      <dsp:nvSpPr>
        <dsp:cNvPr id="0" name=""/>
        <dsp:cNvSpPr/>
      </dsp:nvSpPr>
      <dsp:spPr>
        <a:xfrm>
          <a:off x="400024" y="2590525"/>
          <a:ext cx="5760720" cy="413280"/>
        </a:xfrm>
        <a:prstGeom prst="roundRect">
          <a:avLst/>
        </a:prstGeom>
        <a:gradFill rotWithShape="0">
          <a:gsLst>
            <a:gs pos="0">
              <a:schemeClr val="accent5">
                <a:hueOff val="4479037"/>
                <a:satOff val="6319"/>
                <a:lumOff val="-784"/>
                <a:alphaOff val="0"/>
                <a:shade val="15000"/>
                <a:satMod val="180000"/>
              </a:schemeClr>
            </a:gs>
            <a:gs pos="50000">
              <a:schemeClr val="accent5">
                <a:hueOff val="4479037"/>
                <a:satOff val="6319"/>
                <a:lumOff val="-784"/>
                <a:alphaOff val="0"/>
                <a:shade val="45000"/>
                <a:satMod val="170000"/>
              </a:schemeClr>
            </a:gs>
            <a:gs pos="70000">
              <a:schemeClr val="accent5">
                <a:hueOff val="4479037"/>
                <a:satOff val="6319"/>
                <a:lumOff val="-784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4479037"/>
                <a:satOff val="6319"/>
                <a:lumOff val="-784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Maliyet..</a:t>
          </a:r>
          <a:endParaRPr lang="tr-TR" sz="1400" kern="1200" dirty="0"/>
        </a:p>
      </dsp:txBody>
      <dsp:txXfrm>
        <a:off x="420199" y="2610700"/>
        <a:ext cx="5720370" cy="372930"/>
      </dsp:txXfrm>
    </dsp:sp>
    <dsp:sp modelId="{C95BCAE8-B814-4207-8428-B548FCB9B1CD}">
      <dsp:nvSpPr>
        <dsp:cNvPr id="0" name=""/>
        <dsp:cNvSpPr/>
      </dsp:nvSpPr>
      <dsp:spPr>
        <a:xfrm>
          <a:off x="0" y="3999405"/>
          <a:ext cx="8229600" cy="1190700"/>
        </a:xfrm>
        <a:prstGeom prst="rect">
          <a:avLst/>
        </a:prstGeom>
        <a:gradFill rotWithShape="1">
          <a:gsLst>
            <a:gs pos="0">
              <a:schemeClr val="accent1">
                <a:tint val="62000"/>
                <a:satMod val="180000"/>
              </a:schemeClr>
            </a:gs>
            <a:gs pos="65000">
              <a:schemeClr val="accent1">
                <a:tint val="32000"/>
                <a:satMod val="250000"/>
              </a:schemeClr>
            </a:gs>
            <a:gs pos="100000">
              <a:schemeClr val="accent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38708" tIns="291592" rIns="6387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b="1" kern="1200" dirty="0" err="1" smtClean="0">
              <a:solidFill>
                <a:srgbClr val="FF0000"/>
              </a:solidFill>
            </a:rPr>
            <a:t>Osvaren</a:t>
          </a:r>
          <a:r>
            <a:rPr lang="tr-TR" sz="1400" b="1" kern="1200" dirty="0" smtClean="0">
              <a:solidFill>
                <a:srgbClr val="FF0000"/>
              </a:solidFill>
            </a:rPr>
            <a:t> (235 mg Mg karbonat+435 mg Ca asetat)</a:t>
          </a:r>
          <a:r>
            <a:rPr lang="tr-TR" sz="1400" kern="1200" dirty="0" smtClean="0"/>
            <a:t> vs </a:t>
          </a:r>
          <a:r>
            <a:rPr lang="tr-TR" sz="1400" kern="1200" dirty="0" err="1" smtClean="0"/>
            <a:t>sevelamer</a:t>
          </a:r>
          <a:r>
            <a:rPr lang="tr-TR" sz="1400" kern="1200" dirty="0" smtClean="0"/>
            <a:t> (800 mg)</a:t>
          </a:r>
          <a:endParaRPr lang="tr-T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b="1" kern="1200" dirty="0" smtClean="0">
              <a:solidFill>
                <a:srgbClr val="FF0000"/>
              </a:solidFill>
            </a:rPr>
            <a:t>SONUÇ</a:t>
          </a:r>
          <a:r>
            <a:rPr lang="tr-TR" sz="1400" kern="1200" dirty="0" smtClean="0"/>
            <a:t>: daha az </a:t>
          </a:r>
          <a:r>
            <a:rPr lang="tr-TR" sz="1400" kern="1200" dirty="0" err="1" smtClean="0"/>
            <a:t>tb</a:t>
          </a:r>
          <a:r>
            <a:rPr lang="tr-TR" sz="1400" kern="1200" dirty="0" smtClean="0"/>
            <a:t> sayısı, P sonuçları benzer, Ca daha düşük, D </a:t>
          </a:r>
          <a:r>
            <a:rPr lang="tr-TR" sz="1400" kern="1200" dirty="0" err="1" smtClean="0"/>
            <a:t>vit</a:t>
          </a:r>
          <a:r>
            <a:rPr lang="tr-TR" sz="1400" kern="1200" dirty="0" smtClean="0"/>
            <a:t> kullanımına olanak sağlar </a:t>
          </a:r>
          <a:endParaRPr lang="tr-TR" sz="1400" kern="1200" dirty="0"/>
        </a:p>
      </dsp:txBody>
      <dsp:txXfrm>
        <a:off x="0" y="3999405"/>
        <a:ext cx="8229600" cy="1190700"/>
      </dsp:txXfrm>
    </dsp:sp>
    <dsp:sp modelId="{23EE6333-EA19-4C5C-B0AE-79AFE1C3CDE9}">
      <dsp:nvSpPr>
        <dsp:cNvPr id="0" name=""/>
        <dsp:cNvSpPr/>
      </dsp:nvSpPr>
      <dsp:spPr>
        <a:xfrm>
          <a:off x="411480" y="3792765"/>
          <a:ext cx="5760720" cy="413280"/>
        </a:xfrm>
        <a:prstGeom prst="roundRect">
          <a:avLst/>
        </a:prstGeom>
        <a:gradFill rotWithShape="0">
          <a:gsLst>
            <a:gs pos="0">
              <a:schemeClr val="accent5">
                <a:hueOff val="6718555"/>
                <a:satOff val="9479"/>
                <a:lumOff val="-1176"/>
                <a:alphaOff val="0"/>
                <a:shade val="15000"/>
                <a:satMod val="180000"/>
              </a:schemeClr>
            </a:gs>
            <a:gs pos="50000">
              <a:schemeClr val="accent5">
                <a:hueOff val="6718555"/>
                <a:satOff val="9479"/>
                <a:lumOff val="-1176"/>
                <a:alphaOff val="0"/>
                <a:shade val="45000"/>
                <a:satMod val="170000"/>
              </a:schemeClr>
            </a:gs>
            <a:gs pos="70000">
              <a:schemeClr val="accent5">
                <a:hueOff val="6718555"/>
                <a:satOff val="9479"/>
                <a:lumOff val="-117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6718555"/>
                <a:satOff val="9479"/>
                <a:lumOff val="-117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err="1" smtClean="0"/>
            <a:t>Calmag</a:t>
          </a:r>
          <a:r>
            <a:rPr lang="tr-TR" sz="1400" kern="1200" dirty="0" smtClean="0"/>
            <a:t> çalışması..</a:t>
          </a:r>
          <a:endParaRPr lang="tr-TR" sz="1400" kern="1200" dirty="0"/>
        </a:p>
      </dsp:txBody>
      <dsp:txXfrm>
        <a:off x="431655" y="3812940"/>
        <a:ext cx="5720370" cy="372930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532151-CD55-4E16-89E4-49D8BE5DF9B2}">
      <dsp:nvSpPr>
        <dsp:cNvPr id="0" name=""/>
        <dsp:cNvSpPr/>
      </dsp:nvSpPr>
      <dsp:spPr>
        <a:xfrm>
          <a:off x="0" y="244491"/>
          <a:ext cx="8143932" cy="624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2060" tIns="270764" rIns="632060" bIns="92456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tr-TR" sz="1300" kern="1200" dirty="0" err="1" smtClean="0"/>
            <a:t>Semptomatik</a:t>
          </a:r>
          <a:r>
            <a:rPr lang="tr-TR" sz="1300" kern="1200" dirty="0" smtClean="0"/>
            <a:t> mi? EKG bulgusu var mı?</a:t>
          </a:r>
          <a:endParaRPr lang="tr-TR" sz="1300" kern="1200" dirty="0"/>
        </a:p>
      </dsp:txBody>
      <dsp:txXfrm>
        <a:off x="0" y="244491"/>
        <a:ext cx="8143932" cy="624487"/>
      </dsp:txXfrm>
    </dsp:sp>
    <dsp:sp modelId="{2753B89C-2232-45D5-906D-8AD80D6F8A6C}">
      <dsp:nvSpPr>
        <dsp:cNvPr id="0" name=""/>
        <dsp:cNvSpPr/>
      </dsp:nvSpPr>
      <dsp:spPr>
        <a:xfrm>
          <a:off x="407196" y="52611"/>
          <a:ext cx="5700752" cy="3837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475" tIns="0" rIns="215475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Bireysel tedavi</a:t>
          </a:r>
        </a:p>
      </dsp:txBody>
      <dsp:txXfrm>
        <a:off x="425930" y="71345"/>
        <a:ext cx="5663284" cy="346292"/>
      </dsp:txXfrm>
    </dsp:sp>
    <dsp:sp modelId="{6AFE8229-9341-45BE-BCB8-F80C5083976B}">
      <dsp:nvSpPr>
        <dsp:cNvPr id="0" name=""/>
        <dsp:cNvSpPr/>
      </dsp:nvSpPr>
      <dsp:spPr>
        <a:xfrm>
          <a:off x="0" y="1131059"/>
          <a:ext cx="8143932" cy="859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2060" tIns="270764" rIns="632060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300" kern="1200" dirty="0" err="1" smtClean="0"/>
            <a:t>Mortalitede</a:t>
          </a:r>
          <a:r>
            <a:rPr lang="tr-TR" sz="1300" kern="1200" dirty="0" smtClean="0"/>
            <a:t> artış</a:t>
          </a:r>
          <a:endParaRPr lang="tr-TR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300" kern="1200" dirty="0" err="1" smtClean="0"/>
            <a:t>Hiperparatroidi</a:t>
          </a:r>
          <a:r>
            <a:rPr lang="tr-TR" sz="1300" kern="1200" dirty="0" smtClean="0"/>
            <a:t> gelişimine katkı</a:t>
          </a:r>
          <a:endParaRPr lang="tr-TR" sz="1300" kern="1200" dirty="0"/>
        </a:p>
      </dsp:txBody>
      <dsp:txXfrm>
        <a:off x="0" y="1131059"/>
        <a:ext cx="8143932" cy="859950"/>
      </dsp:txXfrm>
    </dsp:sp>
    <dsp:sp modelId="{D5393694-867F-401B-886B-93F1D8EEF1BF}">
      <dsp:nvSpPr>
        <dsp:cNvPr id="0" name=""/>
        <dsp:cNvSpPr/>
      </dsp:nvSpPr>
      <dsp:spPr>
        <a:xfrm>
          <a:off x="407196" y="939179"/>
          <a:ext cx="5700752" cy="3837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475" tIns="0" rIns="215475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err="1" smtClean="0"/>
            <a:t>Hipokalsemi</a:t>
          </a:r>
          <a:r>
            <a:rPr lang="tr-TR" sz="1300" kern="1200" dirty="0" smtClean="0"/>
            <a:t> ..</a:t>
          </a:r>
        </a:p>
      </dsp:txBody>
      <dsp:txXfrm>
        <a:off x="425930" y="957913"/>
        <a:ext cx="5663284" cy="346292"/>
      </dsp:txXfrm>
    </dsp:sp>
    <dsp:sp modelId="{82A353C9-575D-4E85-A5CA-E0334E1F7FCE}">
      <dsp:nvSpPr>
        <dsp:cNvPr id="0" name=""/>
        <dsp:cNvSpPr/>
      </dsp:nvSpPr>
      <dsp:spPr>
        <a:xfrm>
          <a:off x="0" y="2253089"/>
          <a:ext cx="8143932" cy="859950"/>
        </a:xfrm>
        <a:prstGeom prst="rect">
          <a:avLst/>
        </a:prstGeom>
        <a:gradFill rotWithShape="1">
          <a:gsLst>
            <a:gs pos="0">
              <a:schemeClr val="accent1">
                <a:tint val="62000"/>
                <a:satMod val="180000"/>
              </a:schemeClr>
            </a:gs>
            <a:gs pos="65000">
              <a:schemeClr val="accent1">
                <a:tint val="32000"/>
                <a:satMod val="250000"/>
              </a:schemeClr>
            </a:gs>
            <a:gs pos="100000">
              <a:schemeClr val="accent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32060" tIns="270764" rIns="632060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300" kern="1200" dirty="0" err="1" smtClean="0"/>
            <a:t>Kalsitriol</a:t>
          </a:r>
          <a:r>
            <a:rPr lang="tr-TR" sz="1300" kern="1200" dirty="0" smtClean="0"/>
            <a:t> veya sentetik D vitamini </a:t>
          </a:r>
          <a:r>
            <a:rPr lang="tr-TR" sz="1300" kern="1200" dirty="0" err="1" smtClean="0"/>
            <a:t>analogları</a:t>
          </a:r>
          <a:r>
            <a:rPr lang="tr-TR" sz="1300" kern="1200" dirty="0" smtClean="0"/>
            <a:t> önerilmez.</a:t>
          </a:r>
          <a:endParaRPr lang="tr-TR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300" kern="1200" dirty="0" err="1" smtClean="0"/>
            <a:t>Hiperkalsemi</a:t>
          </a:r>
          <a:r>
            <a:rPr lang="tr-TR" sz="1300" kern="1200" dirty="0" smtClean="0"/>
            <a:t> riski  </a:t>
          </a:r>
          <a:endParaRPr lang="tr-TR" sz="1300" kern="1200" dirty="0"/>
        </a:p>
      </dsp:txBody>
      <dsp:txXfrm>
        <a:off x="0" y="2253089"/>
        <a:ext cx="8143932" cy="859950"/>
      </dsp:txXfrm>
    </dsp:sp>
    <dsp:sp modelId="{4F17EB19-3C7B-472D-866A-9A911DF48425}">
      <dsp:nvSpPr>
        <dsp:cNvPr id="0" name=""/>
        <dsp:cNvSpPr/>
      </dsp:nvSpPr>
      <dsp:spPr>
        <a:xfrm>
          <a:off x="407196" y="2061209"/>
          <a:ext cx="5700752" cy="3837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475" tIns="0" rIns="215475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300" kern="1200" dirty="0" err="1" smtClean="0"/>
            <a:t>Asemptomatik</a:t>
          </a:r>
          <a:r>
            <a:rPr lang="tr-TR" sz="1300" kern="1200" dirty="0" smtClean="0"/>
            <a:t> ve hafif </a:t>
          </a:r>
          <a:r>
            <a:rPr lang="tr-TR" sz="1300" kern="1200" dirty="0" err="1" smtClean="0"/>
            <a:t>hipokalsemi</a:t>
          </a:r>
          <a:r>
            <a:rPr lang="tr-TR" sz="1300" kern="1200" dirty="0" smtClean="0"/>
            <a:t> (&gt;7.5 mg/</a:t>
          </a:r>
          <a:r>
            <a:rPr lang="tr-TR" sz="1300" kern="1200" dirty="0" err="1" smtClean="0"/>
            <a:t>dl</a:t>
          </a:r>
          <a:r>
            <a:rPr lang="tr-TR" sz="1300" kern="1200" dirty="0" smtClean="0"/>
            <a:t>) </a:t>
          </a:r>
          <a:endParaRPr lang="tr-TR" sz="1300" kern="1200" dirty="0"/>
        </a:p>
      </dsp:txBody>
      <dsp:txXfrm>
        <a:off x="425930" y="2079943"/>
        <a:ext cx="5663284" cy="346292"/>
      </dsp:txXfrm>
    </dsp:sp>
    <dsp:sp modelId="{BEE04898-CC2A-4A3C-BA42-3F3511AB3A4D}">
      <dsp:nvSpPr>
        <dsp:cNvPr id="0" name=""/>
        <dsp:cNvSpPr/>
      </dsp:nvSpPr>
      <dsp:spPr>
        <a:xfrm>
          <a:off x="0" y="3375119"/>
          <a:ext cx="8143932" cy="5937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2060" tIns="270764" rIns="632060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300" kern="1200" dirty="0" err="1" smtClean="0"/>
            <a:t>Hipokalsemi</a:t>
          </a:r>
          <a:r>
            <a:rPr lang="tr-TR" sz="1300" kern="1200" dirty="0" smtClean="0"/>
            <a:t> genellikle tedaviyle birlikte </a:t>
          </a:r>
          <a:r>
            <a:rPr lang="tr-TR" sz="1300" kern="1200" dirty="0" err="1" smtClean="0"/>
            <a:t>spontan</a:t>
          </a:r>
          <a:r>
            <a:rPr lang="tr-TR" sz="1300" kern="1200" dirty="0" smtClean="0"/>
            <a:t> düzelir.</a:t>
          </a:r>
          <a:endParaRPr lang="tr-TR" sz="1300" kern="1200" dirty="0"/>
        </a:p>
      </dsp:txBody>
      <dsp:txXfrm>
        <a:off x="0" y="3375119"/>
        <a:ext cx="8143932" cy="593775"/>
      </dsp:txXfrm>
    </dsp:sp>
    <dsp:sp modelId="{E0EE9DE8-A628-4D18-938B-0644D6701BEB}">
      <dsp:nvSpPr>
        <dsp:cNvPr id="0" name=""/>
        <dsp:cNvSpPr/>
      </dsp:nvSpPr>
      <dsp:spPr>
        <a:xfrm>
          <a:off x="407196" y="3183239"/>
          <a:ext cx="5700752" cy="3837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475" tIns="0" rIns="215475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300" kern="1200" dirty="0" smtClean="0"/>
            <a:t>P bağlayıcı ve D vitamini alan hasta..</a:t>
          </a:r>
          <a:endParaRPr lang="tr-TR" sz="1300" kern="1200" dirty="0"/>
        </a:p>
      </dsp:txBody>
      <dsp:txXfrm>
        <a:off x="425930" y="3201973"/>
        <a:ext cx="5663284" cy="346292"/>
      </dsp:txXfrm>
    </dsp:sp>
    <dsp:sp modelId="{9B4F0D90-CC9C-4D15-BF2F-9F55E0AF0ACD}">
      <dsp:nvSpPr>
        <dsp:cNvPr id="0" name=""/>
        <dsp:cNvSpPr/>
      </dsp:nvSpPr>
      <dsp:spPr>
        <a:xfrm>
          <a:off x="0" y="4230974"/>
          <a:ext cx="8143932" cy="859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2060" tIns="270764" rIns="632060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300" kern="1200" dirty="0" err="1" smtClean="0"/>
            <a:t>Hiperkalsemi</a:t>
          </a:r>
          <a:endParaRPr lang="tr-TR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300" kern="1200" dirty="0" err="1" smtClean="0"/>
            <a:t>Vasküler</a:t>
          </a:r>
          <a:r>
            <a:rPr lang="tr-TR" sz="1300" kern="1200" dirty="0" smtClean="0"/>
            <a:t> kalsifikasyon</a:t>
          </a:r>
          <a:endParaRPr lang="tr-TR" sz="1300" kern="1200" dirty="0"/>
        </a:p>
      </dsp:txBody>
      <dsp:txXfrm>
        <a:off x="0" y="4230974"/>
        <a:ext cx="8143932" cy="859950"/>
      </dsp:txXfrm>
    </dsp:sp>
    <dsp:sp modelId="{7B613DD6-CE6E-406B-847F-34429CFB85C5}">
      <dsp:nvSpPr>
        <dsp:cNvPr id="0" name=""/>
        <dsp:cNvSpPr/>
      </dsp:nvSpPr>
      <dsp:spPr>
        <a:xfrm>
          <a:off x="407196" y="4039094"/>
          <a:ext cx="5700752" cy="3837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475" tIns="0" rIns="215475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Kalsiyum desteği</a:t>
          </a:r>
          <a:endParaRPr lang="tr-TR" sz="1300" kern="1200" dirty="0"/>
        </a:p>
      </dsp:txBody>
      <dsp:txXfrm>
        <a:off x="425930" y="4057828"/>
        <a:ext cx="5663284" cy="346292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16B0FE-0705-4ED0-A6B3-D1F5D11E6850}">
      <dsp:nvSpPr>
        <dsp:cNvPr id="0" name=""/>
        <dsp:cNvSpPr/>
      </dsp:nvSpPr>
      <dsp:spPr>
        <a:xfrm>
          <a:off x="0" y="630404"/>
          <a:ext cx="8229600" cy="3112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541528" rIns="638708" bIns="184912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600" b="1" kern="1200" dirty="0" smtClean="0">
              <a:latin typeface="Calibri" pitchFamily="34" charset="0"/>
            </a:rPr>
            <a:t>KBH evre 3a-5 diyalize girmeyen hastalarda </a:t>
          </a:r>
          <a:r>
            <a:rPr lang="tr-TR" sz="2600" b="1" kern="1200" dirty="0" err="1" smtClean="0">
              <a:latin typeface="Calibri" pitchFamily="34" charset="0"/>
            </a:rPr>
            <a:t>kalsitriol</a:t>
          </a:r>
          <a:r>
            <a:rPr lang="tr-TR" sz="2600" b="1" kern="1200" dirty="0" smtClean="0">
              <a:latin typeface="Calibri" pitchFamily="34" charset="0"/>
            </a:rPr>
            <a:t> ve vitamin D </a:t>
          </a:r>
          <a:r>
            <a:rPr lang="tr-TR" sz="2600" b="1" kern="1200" dirty="0" err="1" smtClean="0">
              <a:latin typeface="Calibri" pitchFamily="34" charset="0"/>
            </a:rPr>
            <a:t>analoglarının</a:t>
          </a:r>
          <a:r>
            <a:rPr lang="tr-TR" sz="2600" b="1" kern="1200" dirty="0" smtClean="0">
              <a:latin typeface="Calibri" pitchFamily="34" charset="0"/>
            </a:rPr>
            <a:t> </a:t>
          </a:r>
          <a:r>
            <a:rPr lang="tr-TR" sz="2600" b="1" kern="1200" dirty="0" smtClean="0">
              <a:solidFill>
                <a:srgbClr val="FF0000"/>
              </a:solidFill>
              <a:latin typeface="Calibri" pitchFamily="34" charset="0"/>
            </a:rPr>
            <a:t>rutin kullanımını önermiyoruz</a:t>
          </a:r>
          <a:r>
            <a:rPr lang="tr-TR" sz="2600" b="1" kern="1200" dirty="0" smtClean="0">
              <a:latin typeface="Calibri" pitchFamily="34" charset="0"/>
            </a:rPr>
            <a:t>. ( 2C) </a:t>
          </a:r>
          <a:endParaRPr lang="tr-TR" sz="2600" b="0" kern="1200" dirty="0">
            <a:latin typeface="+mj-lt"/>
          </a:endParaRP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600" b="1" kern="1200" dirty="0" err="1" smtClean="0">
              <a:solidFill>
                <a:srgbClr val="FF0000"/>
              </a:solidFill>
              <a:latin typeface="Calibri" pitchFamily="34" charset="0"/>
            </a:rPr>
            <a:t>Kalsitriol</a:t>
          </a:r>
          <a:r>
            <a:rPr lang="tr-TR" sz="2600" b="1" kern="1200" dirty="0" smtClean="0">
              <a:solidFill>
                <a:srgbClr val="FF0000"/>
              </a:solidFill>
              <a:latin typeface="Calibri" pitchFamily="34" charset="0"/>
            </a:rPr>
            <a:t> ve vitamin D analoglarını KBH evre 4-5 hastalarda ciddi ve ilerleyici </a:t>
          </a:r>
          <a:r>
            <a:rPr lang="tr-TR" sz="2600" b="1" kern="1200" dirty="0" err="1" smtClean="0">
              <a:solidFill>
                <a:srgbClr val="FF0000"/>
              </a:solidFill>
              <a:latin typeface="Calibri" pitchFamily="34" charset="0"/>
            </a:rPr>
            <a:t>hiperparatiroidizm</a:t>
          </a:r>
          <a:r>
            <a:rPr lang="tr-TR" sz="2600" b="1" kern="1200" dirty="0" smtClean="0">
              <a:solidFill>
                <a:srgbClr val="FF0000"/>
              </a:solidFill>
              <a:latin typeface="Calibri" pitchFamily="34" charset="0"/>
            </a:rPr>
            <a:t> olduğunda öneriyoruz</a:t>
          </a:r>
          <a:r>
            <a:rPr lang="tr-TR" sz="2600" b="1" kern="1200" dirty="0" smtClean="0">
              <a:latin typeface="Calibri" pitchFamily="34" charset="0"/>
            </a:rPr>
            <a:t>. (derecelendirilmemiş) </a:t>
          </a:r>
        </a:p>
      </dsp:txBody>
      <dsp:txXfrm>
        <a:off x="0" y="630404"/>
        <a:ext cx="8229600" cy="3112200"/>
      </dsp:txXfrm>
    </dsp:sp>
    <dsp:sp modelId="{1967FF56-42BB-44D8-A043-68FFC6621457}">
      <dsp:nvSpPr>
        <dsp:cNvPr id="0" name=""/>
        <dsp:cNvSpPr/>
      </dsp:nvSpPr>
      <dsp:spPr>
        <a:xfrm>
          <a:off x="400024" y="199449"/>
          <a:ext cx="5760720" cy="767520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/>
            <a:t>4.2.2. </a:t>
          </a:r>
          <a:endParaRPr lang="tr-TR" sz="2600" kern="1200" dirty="0"/>
        </a:p>
      </dsp:txBody>
      <dsp:txXfrm>
        <a:off x="437491" y="236916"/>
        <a:ext cx="5685786" cy="692586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151C61-8AC9-455A-941B-3862EBED8029}">
      <dsp:nvSpPr>
        <dsp:cNvPr id="0" name=""/>
        <dsp:cNvSpPr/>
      </dsp:nvSpPr>
      <dsp:spPr>
        <a:xfrm rot="5400000">
          <a:off x="-170352" y="171946"/>
          <a:ext cx="1135682" cy="794977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Önemi </a:t>
          </a:r>
          <a:endParaRPr lang="tr-TR" sz="1700" kern="1200" dirty="0"/>
        </a:p>
      </dsp:txBody>
      <dsp:txXfrm rot="-5400000">
        <a:off x="1" y="399083"/>
        <a:ext cx="794977" cy="340705"/>
      </dsp:txXfrm>
    </dsp:sp>
    <dsp:sp modelId="{CF8F39FC-8779-4A9D-9665-D607FE8F5618}">
      <dsp:nvSpPr>
        <dsp:cNvPr id="0" name=""/>
        <dsp:cNvSpPr/>
      </dsp:nvSpPr>
      <dsp:spPr>
        <a:xfrm rot="5400000">
          <a:off x="4136077" y="-3339505"/>
          <a:ext cx="738193" cy="7420392"/>
        </a:xfrm>
        <a:prstGeom prst="round2SameRect">
          <a:avLst/>
        </a:prstGeom>
        <a:gradFill rotWithShape="1">
          <a:gsLst>
            <a:gs pos="0">
              <a:schemeClr val="accent3">
                <a:tint val="62000"/>
                <a:satMod val="180000"/>
              </a:schemeClr>
            </a:gs>
            <a:gs pos="65000">
              <a:schemeClr val="accent3">
                <a:tint val="32000"/>
                <a:satMod val="250000"/>
              </a:schemeClr>
            </a:gs>
            <a:gs pos="100000">
              <a:schemeClr val="accent3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3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tr-TR" sz="1600" kern="1200" dirty="0" smtClean="0"/>
            <a:t>D </a:t>
          </a:r>
          <a:r>
            <a:rPr lang="tr-TR" sz="1600" kern="1200" dirty="0" err="1" smtClean="0"/>
            <a:t>vit</a:t>
          </a:r>
          <a:r>
            <a:rPr lang="tr-TR" sz="1600" kern="1200" dirty="0" smtClean="0"/>
            <a:t>. eksikliği: </a:t>
          </a:r>
          <a:r>
            <a:rPr lang="tr-TR" sz="1600" kern="1200" dirty="0" err="1" smtClean="0"/>
            <a:t>HiperPTH</a:t>
          </a:r>
          <a:r>
            <a:rPr lang="tr-TR" sz="1600" kern="1200" dirty="0" smtClean="0"/>
            <a:t> ve </a:t>
          </a:r>
          <a:r>
            <a:rPr lang="tr-TR" sz="1600" kern="1200" dirty="0" err="1" smtClean="0"/>
            <a:t>hipokalsemiyi</a:t>
          </a:r>
          <a:r>
            <a:rPr lang="tr-TR" sz="1600" kern="1200" dirty="0" smtClean="0"/>
            <a:t> tetikler.</a:t>
          </a:r>
          <a:endParaRPr lang="tr-TR" sz="1600" kern="1200" dirty="0"/>
        </a:p>
      </dsp:txBody>
      <dsp:txXfrm rot="-5400000">
        <a:off x="794978" y="37630"/>
        <a:ext cx="7384356" cy="666121"/>
      </dsp:txXfrm>
    </dsp:sp>
    <dsp:sp modelId="{3FCEDB92-B7FC-4D2F-B765-E1E71F0D50DD}">
      <dsp:nvSpPr>
        <dsp:cNvPr id="0" name=""/>
        <dsp:cNvSpPr/>
      </dsp:nvSpPr>
      <dsp:spPr>
        <a:xfrm rot="5400000">
          <a:off x="-170352" y="1190972"/>
          <a:ext cx="1135682" cy="794977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Tanım </a:t>
          </a:r>
        </a:p>
      </dsp:txBody>
      <dsp:txXfrm rot="-5400000">
        <a:off x="1" y="1418109"/>
        <a:ext cx="794977" cy="340705"/>
      </dsp:txXfrm>
    </dsp:sp>
    <dsp:sp modelId="{F9EE87C2-90A2-460C-81EC-228B37DAA38B}">
      <dsp:nvSpPr>
        <dsp:cNvPr id="0" name=""/>
        <dsp:cNvSpPr/>
      </dsp:nvSpPr>
      <dsp:spPr>
        <a:xfrm rot="5400000">
          <a:off x="4136077" y="-2320479"/>
          <a:ext cx="738193" cy="74203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tr-TR" sz="1600" kern="1200" dirty="0" smtClean="0"/>
            <a:t>25(OH)D &lt; 10 </a:t>
          </a:r>
          <a:r>
            <a:rPr lang="tr-TR" sz="1600" kern="1200" dirty="0" err="1" smtClean="0"/>
            <a:t>ng</a:t>
          </a:r>
          <a:r>
            <a:rPr lang="tr-TR" sz="1600" kern="1200" dirty="0" smtClean="0"/>
            <a:t>/ml: </a:t>
          </a:r>
          <a:r>
            <a:rPr lang="tr-TR" sz="1600" b="1" kern="1200" dirty="0" smtClean="0">
              <a:solidFill>
                <a:srgbClr val="FF0000"/>
              </a:solidFill>
            </a:rPr>
            <a:t>CİDDİ D VİTAMİNİ EKSİKLİĞİ</a:t>
          </a:r>
          <a:endParaRPr lang="tr-TR" sz="1600" kern="1200" dirty="0"/>
        </a:p>
      </dsp:txBody>
      <dsp:txXfrm rot="-5400000">
        <a:off x="794978" y="1056656"/>
        <a:ext cx="7384356" cy="666121"/>
      </dsp:txXfrm>
    </dsp:sp>
    <dsp:sp modelId="{CE0A82F4-D8E6-4620-8433-92989616F48A}">
      <dsp:nvSpPr>
        <dsp:cNvPr id="0" name=""/>
        <dsp:cNvSpPr/>
      </dsp:nvSpPr>
      <dsp:spPr>
        <a:xfrm rot="5400000">
          <a:off x="-170352" y="2209998"/>
          <a:ext cx="1135682" cy="794977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Plan</a:t>
          </a:r>
          <a:endParaRPr lang="tr-TR" sz="1700" kern="1200" dirty="0"/>
        </a:p>
      </dsp:txBody>
      <dsp:txXfrm rot="-5400000">
        <a:off x="1" y="2437135"/>
        <a:ext cx="794977" cy="340705"/>
      </dsp:txXfrm>
    </dsp:sp>
    <dsp:sp modelId="{16674F72-24F1-4A82-BCA9-703822951969}">
      <dsp:nvSpPr>
        <dsp:cNvPr id="0" name=""/>
        <dsp:cNvSpPr/>
      </dsp:nvSpPr>
      <dsp:spPr>
        <a:xfrm rot="5400000">
          <a:off x="4136077" y="-1301453"/>
          <a:ext cx="738193" cy="7420392"/>
        </a:xfrm>
        <a:prstGeom prst="round2SameRect">
          <a:avLst/>
        </a:prstGeom>
        <a:gradFill rotWithShape="1">
          <a:gsLst>
            <a:gs pos="0">
              <a:schemeClr val="accent4">
                <a:tint val="62000"/>
                <a:satMod val="180000"/>
              </a:schemeClr>
            </a:gs>
            <a:gs pos="65000">
              <a:schemeClr val="accent4">
                <a:tint val="32000"/>
                <a:satMod val="250000"/>
              </a:schemeClr>
            </a:gs>
            <a:gs pos="100000">
              <a:schemeClr val="accent4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4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14300" marR="0" lvl="1" indent="0" algn="l" defTabSz="5778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tr-TR" sz="1600" kern="1200" dirty="0" smtClean="0"/>
            <a:t>Toplumda saptanan D vitamini eksikliğindeki genel tedavi prensipleri geçerlidir.</a:t>
          </a:r>
        </a:p>
      </dsp:txBody>
      <dsp:txXfrm rot="-5400000">
        <a:off x="794978" y="2075682"/>
        <a:ext cx="7384356" cy="666121"/>
      </dsp:txXfrm>
    </dsp:sp>
    <dsp:sp modelId="{0C4C3AAC-B168-47F8-9439-7EB04EDFD271}">
      <dsp:nvSpPr>
        <dsp:cNvPr id="0" name=""/>
        <dsp:cNvSpPr/>
      </dsp:nvSpPr>
      <dsp:spPr>
        <a:xfrm rot="5400000">
          <a:off x="-170352" y="3229023"/>
          <a:ext cx="1135682" cy="794977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Hedef</a:t>
          </a:r>
          <a:endParaRPr lang="tr-TR" sz="1700" kern="1200" dirty="0"/>
        </a:p>
      </dsp:txBody>
      <dsp:txXfrm rot="-5400000">
        <a:off x="1" y="3456160"/>
        <a:ext cx="794977" cy="340705"/>
      </dsp:txXfrm>
    </dsp:sp>
    <dsp:sp modelId="{D81B1254-B148-46E3-9127-45C28BA6F949}">
      <dsp:nvSpPr>
        <dsp:cNvPr id="0" name=""/>
        <dsp:cNvSpPr/>
      </dsp:nvSpPr>
      <dsp:spPr>
        <a:xfrm rot="5400000">
          <a:off x="4136077" y="-282427"/>
          <a:ext cx="738193" cy="74203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14300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/>
            <a:t>Günlük D3 vitamini (</a:t>
          </a:r>
          <a:r>
            <a:rPr lang="tr-TR" sz="1600" kern="1200" dirty="0" err="1" smtClean="0"/>
            <a:t>kolekalsiferol</a:t>
          </a:r>
          <a:r>
            <a:rPr lang="tr-TR" sz="1600" kern="1200" dirty="0" smtClean="0"/>
            <a:t>) ihtiyacı: en az 600-800 IU</a:t>
          </a:r>
        </a:p>
        <a:p>
          <a:pPr marL="114300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/>
            <a:t>25(OH)D vitamini hedef aralığı: </a:t>
          </a:r>
          <a:r>
            <a:rPr lang="it-IT" sz="1600" kern="1200" dirty="0" smtClean="0"/>
            <a:t>30</a:t>
          </a:r>
          <a:r>
            <a:rPr lang="tr-TR" sz="1600" kern="1200" dirty="0" smtClean="0"/>
            <a:t>-4</a:t>
          </a:r>
          <a:r>
            <a:rPr lang="it-IT" sz="1600" kern="1200" dirty="0" smtClean="0"/>
            <a:t>0 ng/m</a:t>
          </a:r>
          <a:r>
            <a:rPr lang="tr-TR" sz="1600" kern="1200" dirty="0" smtClean="0"/>
            <a:t>l</a:t>
          </a:r>
          <a:r>
            <a:rPr lang="it-IT" sz="1600" kern="1200" dirty="0" smtClean="0"/>
            <a:t> (75</a:t>
          </a:r>
          <a:r>
            <a:rPr lang="tr-TR" sz="1600" kern="1200" dirty="0" smtClean="0"/>
            <a:t>-</a:t>
          </a:r>
          <a:r>
            <a:rPr lang="it-IT" sz="1600" kern="1200" dirty="0" smtClean="0"/>
            <a:t>100 nmol/L) 'dir</a:t>
          </a:r>
          <a:r>
            <a:rPr lang="tr-TR" sz="1600" kern="1200" dirty="0" smtClean="0"/>
            <a:t>.</a:t>
          </a:r>
        </a:p>
      </dsp:txBody>
      <dsp:txXfrm rot="-5400000">
        <a:off x="794978" y="3094708"/>
        <a:ext cx="7384356" cy="666121"/>
      </dsp:txXfrm>
    </dsp:sp>
    <dsp:sp modelId="{DFB3EEF5-85A1-4CE5-B5A4-C7F843BFE8EA}">
      <dsp:nvSpPr>
        <dsp:cNvPr id="0" name=""/>
        <dsp:cNvSpPr/>
      </dsp:nvSpPr>
      <dsp:spPr>
        <a:xfrm rot="5400000">
          <a:off x="-170352" y="4248049"/>
          <a:ext cx="1135682" cy="794977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Yapma </a:t>
          </a:r>
          <a:endParaRPr lang="tr-TR" sz="1700" kern="1200" dirty="0"/>
        </a:p>
      </dsp:txBody>
      <dsp:txXfrm rot="-5400000">
        <a:off x="1" y="4475186"/>
        <a:ext cx="794977" cy="340705"/>
      </dsp:txXfrm>
    </dsp:sp>
    <dsp:sp modelId="{C3D1B240-C98F-4CC1-BED3-2F60F7632510}">
      <dsp:nvSpPr>
        <dsp:cNvPr id="0" name=""/>
        <dsp:cNvSpPr/>
      </dsp:nvSpPr>
      <dsp:spPr>
        <a:xfrm rot="5400000">
          <a:off x="4136077" y="736598"/>
          <a:ext cx="738193" cy="7420392"/>
        </a:xfrm>
        <a:prstGeom prst="round2SameRect">
          <a:avLst/>
        </a:prstGeom>
        <a:gradFill rotWithShape="1">
          <a:gsLst>
            <a:gs pos="0">
              <a:schemeClr val="accent1">
                <a:tint val="62000"/>
                <a:satMod val="180000"/>
              </a:schemeClr>
            </a:gs>
            <a:gs pos="65000">
              <a:schemeClr val="accent1">
                <a:tint val="32000"/>
                <a:satMod val="250000"/>
              </a:schemeClr>
            </a:gs>
            <a:gs pos="100000">
              <a:schemeClr val="accent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tr-TR" sz="1600" kern="1200" dirty="0" smtClean="0"/>
            <a:t>Serum fosfat &gt;4.5 mg/dl veya düzeltilmiş serum total Ca ≥9.5 mg/dl ise D vitamini </a:t>
          </a:r>
          <a:r>
            <a:rPr lang="tr-TR" sz="1600" b="1" kern="1200" dirty="0" smtClean="0">
              <a:solidFill>
                <a:srgbClr val="FF0000"/>
              </a:solidFill>
            </a:rPr>
            <a:t>başlanmaz</a:t>
          </a:r>
          <a:r>
            <a:rPr lang="tr-TR" sz="1600" kern="1200" dirty="0" smtClean="0"/>
            <a:t>.</a:t>
          </a:r>
          <a:endParaRPr lang="tr-TR" sz="1600" kern="1200" dirty="0"/>
        </a:p>
      </dsp:txBody>
      <dsp:txXfrm rot="-5400000">
        <a:off x="794978" y="4113733"/>
        <a:ext cx="7384356" cy="666121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DAF8A1-BB4C-42E4-BFA2-271C2C40150C}">
      <dsp:nvSpPr>
        <dsp:cNvPr id="0" name=""/>
        <dsp:cNvSpPr/>
      </dsp:nvSpPr>
      <dsp:spPr>
        <a:xfrm>
          <a:off x="3377" y="450424"/>
          <a:ext cx="3651777" cy="2725974"/>
        </a:xfrm>
        <a:prstGeom prst="round2SameRect">
          <a:avLst>
            <a:gd name="adj1" fmla="val 8000"/>
            <a:gd name="adj2" fmla="val 0"/>
          </a:avLst>
        </a:prstGeom>
        <a:gradFill rotWithShape="1">
          <a:gsLst>
            <a:gs pos="0">
              <a:schemeClr val="accent1">
                <a:tint val="62000"/>
                <a:satMod val="180000"/>
              </a:schemeClr>
            </a:gs>
            <a:gs pos="65000">
              <a:schemeClr val="accent1">
                <a:tint val="32000"/>
                <a:satMod val="250000"/>
              </a:schemeClr>
            </a:gs>
            <a:gs pos="100000">
              <a:schemeClr val="accent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160" tIns="30480" rIns="10160" bIns="1016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400, 800, 1000, 2000, 5000, 10.000 ve 50.000 IU içeren oral kapsüller, damla</a:t>
          </a:r>
          <a:endParaRPr lang="tr-TR" sz="17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800" b="1" kern="1200" dirty="0">
            <a:solidFill>
              <a:srgbClr val="FF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b="1" kern="1200" dirty="0" smtClean="0">
              <a:solidFill>
                <a:srgbClr val="FF0000"/>
              </a:solidFill>
            </a:rPr>
            <a:t>Her 100 IU (2.5 </a:t>
          </a:r>
          <a:r>
            <a:rPr lang="tr-TR" sz="2000" b="1" kern="1200" dirty="0" err="1" smtClean="0">
              <a:solidFill>
                <a:srgbClr val="FF0000"/>
              </a:solidFill>
            </a:rPr>
            <a:t>mcq</a:t>
          </a:r>
          <a:r>
            <a:rPr lang="tr-TR" sz="2000" b="1" kern="1200" dirty="0" smtClean="0">
              <a:solidFill>
                <a:srgbClr val="FF0000"/>
              </a:solidFill>
            </a:rPr>
            <a:t>) D3: Serum 25 (OH) D </a:t>
          </a:r>
          <a:r>
            <a:rPr lang="tr-TR" sz="2000" b="1" kern="1200" dirty="0" err="1" smtClean="0">
              <a:solidFill>
                <a:srgbClr val="FF0000"/>
              </a:solidFill>
            </a:rPr>
            <a:t>vit</a:t>
          </a:r>
          <a:r>
            <a:rPr lang="tr-TR" sz="2000" b="1" kern="1200" dirty="0" smtClean="0">
              <a:solidFill>
                <a:srgbClr val="FF0000"/>
              </a:solidFill>
            </a:rPr>
            <a:t>     0.7-1 </a:t>
          </a:r>
          <a:r>
            <a:rPr lang="tr-TR" sz="2000" b="1" kern="1200" dirty="0" err="1" smtClean="0">
              <a:solidFill>
                <a:srgbClr val="FF0000"/>
              </a:solidFill>
            </a:rPr>
            <a:t>ng</a:t>
          </a:r>
          <a:r>
            <a:rPr lang="tr-TR" sz="2000" b="1" kern="1200" dirty="0" smtClean="0">
              <a:solidFill>
                <a:srgbClr val="FF0000"/>
              </a:solidFill>
            </a:rPr>
            <a:t>/ml </a:t>
          </a:r>
          <a:r>
            <a:rPr lang="en-US" sz="2000" b="1" kern="1200" dirty="0" smtClean="0">
              <a:solidFill>
                <a:srgbClr val="FF0000"/>
              </a:solidFill>
            </a:rPr>
            <a:t>(1.75 to 2.5 </a:t>
          </a:r>
          <a:r>
            <a:rPr lang="en-US" sz="2000" b="1" kern="1200" dirty="0" err="1" smtClean="0">
              <a:solidFill>
                <a:srgbClr val="FF0000"/>
              </a:solidFill>
            </a:rPr>
            <a:t>nmol</a:t>
          </a:r>
          <a:r>
            <a:rPr lang="en-US" sz="2000" b="1" kern="1200" dirty="0" smtClean="0">
              <a:solidFill>
                <a:srgbClr val="FF0000"/>
              </a:solidFill>
            </a:rPr>
            <a:t>/L) </a:t>
          </a:r>
          <a:r>
            <a:rPr lang="tr-TR" sz="2000" b="1" kern="1200" dirty="0" smtClean="0">
              <a:solidFill>
                <a:srgbClr val="FF0000"/>
              </a:solidFill>
            </a:rPr>
            <a:t>artırır.</a:t>
          </a:r>
          <a:endParaRPr lang="tr-TR" sz="2000" b="1" kern="1200" dirty="0">
            <a:solidFill>
              <a:srgbClr val="FF0000"/>
            </a:solidFill>
          </a:endParaRPr>
        </a:p>
      </dsp:txBody>
      <dsp:txXfrm>
        <a:off x="67250" y="514297"/>
        <a:ext cx="3524031" cy="2662101"/>
      </dsp:txXfrm>
    </dsp:sp>
    <dsp:sp modelId="{B8F0298B-D618-4919-B698-BB648B895167}">
      <dsp:nvSpPr>
        <dsp:cNvPr id="0" name=""/>
        <dsp:cNvSpPr/>
      </dsp:nvSpPr>
      <dsp:spPr>
        <a:xfrm>
          <a:off x="3377" y="3176399"/>
          <a:ext cx="3651777" cy="117216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0" rIns="3556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/>
            <a:t>Kolekalsierol</a:t>
          </a:r>
          <a:r>
            <a:rPr lang="tr-TR" sz="2800" kern="1200" dirty="0" smtClean="0"/>
            <a:t> (Vitamin D3) </a:t>
          </a:r>
          <a:endParaRPr lang="tr-TR" sz="2800" kern="1200" dirty="0"/>
        </a:p>
      </dsp:txBody>
      <dsp:txXfrm>
        <a:off x="3377" y="3176399"/>
        <a:ext cx="2571674" cy="1172169"/>
      </dsp:txXfrm>
    </dsp:sp>
    <dsp:sp modelId="{87757B75-C9CD-4940-8E76-A602A0DAEDCF}">
      <dsp:nvSpPr>
        <dsp:cNvPr id="0" name=""/>
        <dsp:cNvSpPr/>
      </dsp:nvSpPr>
      <dsp:spPr>
        <a:xfrm>
          <a:off x="2678354" y="3362587"/>
          <a:ext cx="1278121" cy="127812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0C5F558-1CB1-4B41-8843-7AAD41E602C1}">
      <dsp:nvSpPr>
        <dsp:cNvPr id="0" name=""/>
        <dsp:cNvSpPr/>
      </dsp:nvSpPr>
      <dsp:spPr>
        <a:xfrm>
          <a:off x="4273123" y="450424"/>
          <a:ext cx="3651777" cy="272597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624607"/>
              <a:satOff val="-37145"/>
              <a:lumOff val="-9412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83820" rIns="27940" bIns="2794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200" kern="1200" dirty="0" smtClean="0"/>
            <a:t>400 ve 50.000 IU içeren oral kapsüller</a:t>
          </a:r>
          <a:endParaRPr lang="tr-TR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200" kern="1200" dirty="0" smtClean="0"/>
            <a:t>8000 ünite/ml (200 </a:t>
          </a:r>
          <a:r>
            <a:rPr lang="tr-TR" sz="2200" kern="1200" dirty="0" err="1" smtClean="0"/>
            <a:t>mcg</a:t>
          </a:r>
          <a:r>
            <a:rPr lang="tr-TR" sz="2200" kern="1200" dirty="0" smtClean="0"/>
            <a:t>/ml) içeren sıvı form </a:t>
          </a:r>
          <a:endParaRPr lang="tr-TR" sz="2200" kern="1200" dirty="0"/>
        </a:p>
      </dsp:txBody>
      <dsp:txXfrm>
        <a:off x="4336996" y="514297"/>
        <a:ext cx="3524031" cy="2662101"/>
      </dsp:txXfrm>
    </dsp:sp>
    <dsp:sp modelId="{DF77B455-6664-4720-A8C2-4751C7DB08DC}">
      <dsp:nvSpPr>
        <dsp:cNvPr id="0" name=""/>
        <dsp:cNvSpPr/>
      </dsp:nvSpPr>
      <dsp:spPr>
        <a:xfrm>
          <a:off x="4273123" y="3176399"/>
          <a:ext cx="3651777" cy="1172169"/>
        </a:xfrm>
        <a:prstGeom prst="rect">
          <a:avLst/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shade val="15000"/>
                <a:satMod val="180000"/>
              </a:schemeClr>
            </a:gs>
            <a:gs pos="50000">
              <a:schemeClr val="accent3">
                <a:hueOff val="11624607"/>
                <a:satOff val="-37145"/>
                <a:lumOff val="-9412"/>
                <a:alphaOff val="0"/>
                <a:shade val="45000"/>
                <a:satMod val="170000"/>
              </a:schemeClr>
            </a:gs>
            <a:gs pos="70000">
              <a:schemeClr val="accent3">
                <a:hueOff val="11624607"/>
                <a:satOff val="-37145"/>
                <a:lumOff val="-941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1624607"/>
              <a:satOff val="-37145"/>
              <a:lumOff val="-9412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0" rIns="3556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/>
            <a:t>Ergokalsiferol</a:t>
          </a:r>
          <a:r>
            <a:rPr lang="tr-TR" sz="2800" kern="1200" dirty="0" smtClean="0"/>
            <a:t> (Vitamin D2)</a:t>
          </a:r>
          <a:endParaRPr lang="tr-TR" sz="2800" kern="1200" dirty="0"/>
        </a:p>
      </dsp:txBody>
      <dsp:txXfrm>
        <a:off x="4273123" y="3176399"/>
        <a:ext cx="2571674" cy="1172169"/>
      </dsp:txXfrm>
    </dsp:sp>
    <dsp:sp modelId="{10765BFC-752F-486C-AA99-526E6385FE1D}">
      <dsp:nvSpPr>
        <dsp:cNvPr id="0" name=""/>
        <dsp:cNvSpPr/>
      </dsp:nvSpPr>
      <dsp:spPr>
        <a:xfrm>
          <a:off x="6948100" y="3362587"/>
          <a:ext cx="1278121" cy="1278121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3">
              <a:tint val="40000"/>
              <a:alpha val="90000"/>
              <a:hueOff val="12771134"/>
              <a:satOff val="-53098"/>
              <a:lumOff val="-4485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98642-69D2-4915-A8E5-1127FD431B70}">
      <dsp:nvSpPr>
        <dsp:cNvPr id="0" name=""/>
        <dsp:cNvSpPr/>
      </dsp:nvSpPr>
      <dsp:spPr>
        <a:xfrm>
          <a:off x="2571" y="1460"/>
          <a:ext cx="2507456" cy="9216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solidFill>
                <a:schemeClr val="bg1"/>
              </a:solidFill>
            </a:rPr>
            <a:t>AĞIR</a:t>
          </a:r>
          <a:r>
            <a:rPr lang="tr-TR" sz="2000" kern="1200" dirty="0" smtClean="0"/>
            <a:t>              &lt;10 </a:t>
          </a:r>
          <a:r>
            <a:rPr lang="tr-TR" sz="2000" kern="1200" dirty="0" err="1" smtClean="0"/>
            <a:t>ng</a:t>
          </a:r>
          <a:r>
            <a:rPr lang="tr-TR" sz="2000" kern="1200" dirty="0" smtClean="0"/>
            <a:t>/ml </a:t>
          </a:r>
          <a:endParaRPr lang="tr-TR" sz="2000" kern="1200" dirty="0"/>
        </a:p>
      </dsp:txBody>
      <dsp:txXfrm>
        <a:off x="2571" y="1460"/>
        <a:ext cx="2507456" cy="921600"/>
      </dsp:txXfrm>
    </dsp:sp>
    <dsp:sp modelId="{F09DA90E-C628-473B-906E-1B314F4E075B}">
      <dsp:nvSpPr>
        <dsp:cNvPr id="0" name=""/>
        <dsp:cNvSpPr/>
      </dsp:nvSpPr>
      <dsp:spPr>
        <a:xfrm>
          <a:off x="2571" y="923060"/>
          <a:ext cx="2507456" cy="360144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Vitamin D2 veya D3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6-8 hafta süreyle, oral, 50.000 IU/haftada bir kez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800 IU/gün idame</a:t>
          </a:r>
          <a:endParaRPr lang="tr-TR" sz="2000" kern="1200" dirty="0"/>
        </a:p>
      </dsp:txBody>
      <dsp:txXfrm>
        <a:off x="2571" y="923060"/>
        <a:ext cx="2507456" cy="3601440"/>
      </dsp:txXfrm>
    </dsp:sp>
    <dsp:sp modelId="{E620555E-E995-4078-836F-21B84219BF0A}">
      <dsp:nvSpPr>
        <dsp:cNvPr id="0" name=""/>
        <dsp:cNvSpPr/>
      </dsp:nvSpPr>
      <dsp:spPr>
        <a:xfrm>
          <a:off x="2861071" y="1460"/>
          <a:ext cx="2507456" cy="9216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/>
            <a:t>ORTA</a:t>
          </a:r>
          <a:r>
            <a:rPr lang="tr-TR" sz="2000" kern="1200" dirty="0" smtClean="0"/>
            <a:t>              10-20 </a:t>
          </a:r>
          <a:r>
            <a:rPr lang="tr-TR" sz="2000" kern="1200" dirty="0" err="1" smtClean="0"/>
            <a:t>ng</a:t>
          </a:r>
          <a:r>
            <a:rPr lang="tr-TR" sz="2000" kern="1200" dirty="0" smtClean="0"/>
            <a:t>/ml</a:t>
          </a:r>
          <a:endParaRPr lang="tr-TR" sz="2000" kern="1200" dirty="0"/>
        </a:p>
      </dsp:txBody>
      <dsp:txXfrm>
        <a:off x="2861071" y="1460"/>
        <a:ext cx="2507456" cy="921600"/>
      </dsp:txXfrm>
    </dsp:sp>
    <dsp:sp modelId="{79366D62-CAE2-4A05-8AD6-16574FFD25CE}">
      <dsp:nvSpPr>
        <dsp:cNvPr id="0" name=""/>
        <dsp:cNvSpPr/>
      </dsp:nvSpPr>
      <dsp:spPr>
        <a:xfrm>
          <a:off x="2861071" y="923060"/>
          <a:ext cx="2507456" cy="3601440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800-1000 IU/gün D3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~ 10.000 IU/</a:t>
          </a:r>
          <a:r>
            <a:rPr lang="tr-TR" sz="2000" kern="1200" dirty="0" err="1" smtClean="0"/>
            <a:t>hft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3 ay aralıklarla 25 (OH) D vitamini ile doz ayarlanması</a:t>
          </a:r>
          <a:endParaRPr lang="tr-TR" sz="2000" kern="1200" dirty="0"/>
        </a:p>
      </dsp:txBody>
      <dsp:txXfrm>
        <a:off x="2861071" y="923060"/>
        <a:ext cx="2507456" cy="3601440"/>
      </dsp:txXfrm>
    </dsp:sp>
    <dsp:sp modelId="{EE8CD489-0867-4FB2-B193-DAC1A9340555}">
      <dsp:nvSpPr>
        <dsp:cNvPr id="0" name=""/>
        <dsp:cNvSpPr/>
      </dsp:nvSpPr>
      <dsp:spPr>
        <a:xfrm>
          <a:off x="5719571" y="1460"/>
          <a:ext cx="2507456" cy="9216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/>
            <a:t>HAFİF</a:t>
          </a:r>
          <a:r>
            <a:rPr lang="tr-TR" sz="2000" kern="1200" dirty="0" smtClean="0"/>
            <a:t>              20-30 </a:t>
          </a:r>
          <a:r>
            <a:rPr lang="tr-TR" sz="2000" kern="1200" dirty="0" err="1" smtClean="0"/>
            <a:t>ng</a:t>
          </a:r>
          <a:r>
            <a:rPr lang="tr-TR" sz="2000" kern="1200" dirty="0" smtClean="0"/>
            <a:t>/</a:t>
          </a:r>
          <a:r>
            <a:rPr lang="tr-TR" sz="2000" kern="1200" dirty="0" err="1" smtClean="0"/>
            <a:t>dl</a:t>
          </a:r>
          <a:endParaRPr lang="tr-TR" sz="2000" kern="1200" dirty="0"/>
        </a:p>
      </dsp:txBody>
      <dsp:txXfrm>
        <a:off x="5719571" y="1460"/>
        <a:ext cx="2507456" cy="921600"/>
      </dsp:txXfrm>
    </dsp:sp>
    <dsp:sp modelId="{C50B190F-B087-4A0E-9845-3233CB4D705A}">
      <dsp:nvSpPr>
        <dsp:cNvPr id="0" name=""/>
        <dsp:cNvSpPr/>
      </dsp:nvSpPr>
      <dsp:spPr>
        <a:xfrm>
          <a:off x="5719571" y="923060"/>
          <a:ext cx="2507456" cy="360144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600-800 IU/gün D3 ile idame</a:t>
          </a:r>
          <a:endParaRPr lang="tr-TR" sz="2000" kern="1200" dirty="0"/>
        </a:p>
      </dsp:txBody>
      <dsp:txXfrm>
        <a:off x="5719571" y="923060"/>
        <a:ext cx="2507456" cy="3601440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F8F554-1195-4E64-BC79-61AABAFC3EE8}">
      <dsp:nvSpPr>
        <dsp:cNvPr id="0" name=""/>
        <dsp:cNvSpPr/>
      </dsp:nvSpPr>
      <dsp:spPr>
        <a:xfrm>
          <a:off x="1004" y="0"/>
          <a:ext cx="2611933" cy="45259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tint val="4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tint val="4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kern="1200" dirty="0" smtClean="0"/>
            <a:t>Α</a:t>
          </a:r>
          <a:r>
            <a:rPr lang="tr-TR" sz="2000" kern="1200" dirty="0" smtClean="0"/>
            <a:t>-</a:t>
          </a:r>
          <a:r>
            <a:rPr lang="tr-TR" sz="2000" kern="1200" dirty="0" err="1" smtClean="0"/>
            <a:t>Calcidiol</a:t>
          </a:r>
          <a:r>
            <a:rPr lang="tr-TR" sz="2000" kern="1200" dirty="0" smtClean="0"/>
            <a:t>  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(25 [OH] D)/</a:t>
          </a:r>
          <a:r>
            <a:rPr lang="tr-TR" sz="1200" b="1" kern="1200" dirty="0" err="1" smtClean="0">
              <a:solidFill>
                <a:srgbClr val="FFFF00"/>
              </a:solidFill>
            </a:rPr>
            <a:t>prohormon</a:t>
          </a:r>
          <a:r>
            <a:rPr lang="tr-TR" sz="2000" kern="1200" dirty="0" smtClean="0"/>
            <a:t>  </a:t>
          </a:r>
          <a:endParaRPr lang="tr-TR" sz="2000" kern="1200" dirty="0"/>
        </a:p>
      </dsp:txBody>
      <dsp:txXfrm>
        <a:off x="1004" y="0"/>
        <a:ext cx="2611933" cy="1357788"/>
      </dsp:txXfrm>
    </dsp:sp>
    <dsp:sp modelId="{31F43C69-9B20-461C-91E8-1DCB501152A6}">
      <dsp:nvSpPr>
        <dsp:cNvPr id="0" name=""/>
        <dsp:cNvSpPr/>
      </dsp:nvSpPr>
      <dsp:spPr>
        <a:xfrm>
          <a:off x="262197" y="1357899"/>
          <a:ext cx="2089546" cy="6593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0.25 ve 1 </a:t>
          </a:r>
          <a:r>
            <a:rPr lang="tr-TR" sz="1400" kern="1200" dirty="0" err="1" smtClean="0"/>
            <a:t>mcq</a:t>
          </a:r>
          <a:r>
            <a:rPr lang="tr-TR" sz="1400" kern="1200" dirty="0" smtClean="0"/>
            <a:t> kapsül</a:t>
          </a:r>
          <a:endParaRPr lang="tr-TR" sz="1400" kern="1200" dirty="0"/>
        </a:p>
      </dsp:txBody>
      <dsp:txXfrm>
        <a:off x="281508" y="1377210"/>
        <a:ext cx="2050924" cy="620714"/>
      </dsp:txXfrm>
    </dsp:sp>
    <dsp:sp modelId="{F9C3C36F-7941-4005-A60A-309148CFCC2C}">
      <dsp:nvSpPr>
        <dsp:cNvPr id="0" name=""/>
        <dsp:cNvSpPr/>
      </dsp:nvSpPr>
      <dsp:spPr>
        <a:xfrm>
          <a:off x="262197" y="2118671"/>
          <a:ext cx="2089546" cy="6593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746506"/>
                <a:satOff val="1053"/>
                <a:lumOff val="-131"/>
                <a:alphaOff val="0"/>
                <a:shade val="15000"/>
                <a:satMod val="180000"/>
              </a:schemeClr>
            </a:gs>
            <a:gs pos="50000">
              <a:schemeClr val="accent5">
                <a:hueOff val="746506"/>
                <a:satOff val="1053"/>
                <a:lumOff val="-131"/>
                <a:alphaOff val="0"/>
                <a:shade val="45000"/>
                <a:satMod val="170000"/>
              </a:schemeClr>
            </a:gs>
            <a:gs pos="70000">
              <a:schemeClr val="accent5">
                <a:hueOff val="746506"/>
                <a:satOff val="1053"/>
                <a:lumOff val="-131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746506"/>
                <a:satOff val="1053"/>
                <a:lumOff val="-131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err="1" smtClean="0"/>
            <a:t>Kc’de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OH’lasyon</a:t>
          </a:r>
          <a:r>
            <a:rPr lang="tr-TR" sz="1400" kern="1200" dirty="0" smtClean="0"/>
            <a:t> gerektirmez.</a:t>
          </a:r>
          <a:endParaRPr lang="tr-TR" sz="1400" kern="1200" dirty="0"/>
        </a:p>
      </dsp:txBody>
      <dsp:txXfrm>
        <a:off x="281508" y="2137982"/>
        <a:ext cx="2050924" cy="620714"/>
      </dsp:txXfrm>
    </dsp:sp>
    <dsp:sp modelId="{BF669E58-B70B-4928-AB37-EAF50F6BAA4A}">
      <dsp:nvSpPr>
        <dsp:cNvPr id="0" name=""/>
        <dsp:cNvSpPr/>
      </dsp:nvSpPr>
      <dsp:spPr>
        <a:xfrm>
          <a:off x="262197" y="2879444"/>
          <a:ext cx="2089546" cy="6593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1493012"/>
                <a:satOff val="2106"/>
                <a:lumOff val="-261"/>
                <a:alphaOff val="0"/>
                <a:shade val="15000"/>
                <a:satMod val="180000"/>
              </a:schemeClr>
            </a:gs>
            <a:gs pos="50000">
              <a:schemeClr val="accent5">
                <a:hueOff val="1493012"/>
                <a:satOff val="2106"/>
                <a:lumOff val="-261"/>
                <a:alphaOff val="0"/>
                <a:shade val="45000"/>
                <a:satMod val="170000"/>
              </a:schemeClr>
            </a:gs>
            <a:gs pos="70000">
              <a:schemeClr val="accent5">
                <a:hueOff val="1493012"/>
                <a:satOff val="2106"/>
                <a:lumOff val="-261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1493012"/>
                <a:satOff val="2106"/>
                <a:lumOff val="-261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Yağ emilimi bozuksa tercih edilmeli</a:t>
          </a:r>
          <a:endParaRPr lang="tr-TR" sz="1400" kern="1200" dirty="0"/>
        </a:p>
      </dsp:txBody>
      <dsp:txXfrm>
        <a:off x="281508" y="2898755"/>
        <a:ext cx="2050924" cy="620714"/>
      </dsp:txXfrm>
    </dsp:sp>
    <dsp:sp modelId="{1A9B2188-7691-4FDA-A1CB-C220434C1353}">
      <dsp:nvSpPr>
        <dsp:cNvPr id="0" name=""/>
        <dsp:cNvSpPr/>
      </dsp:nvSpPr>
      <dsp:spPr>
        <a:xfrm>
          <a:off x="262197" y="3640217"/>
          <a:ext cx="2089546" cy="6593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2239519"/>
                <a:satOff val="3160"/>
                <a:lumOff val="-392"/>
                <a:alphaOff val="0"/>
                <a:shade val="15000"/>
                <a:satMod val="180000"/>
              </a:schemeClr>
            </a:gs>
            <a:gs pos="50000">
              <a:schemeClr val="accent5">
                <a:hueOff val="2239519"/>
                <a:satOff val="3160"/>
                <a:lumOff val="-392"/>
                <a:alphaOff val="0"/>
                <a:shade val="45000"/>
                <a:satMod val="170000"/>
              </a:schemeClr>
            </a:gs>
            <a:gs pos="70000">
              <a:schemeClr val="accent5">
                <a:hueOff val="2239519"/>
                <a:satOff val="3160"/>
                <a:lumOff val="-39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2239519"/>
                <a:satOff val="3160"/>
                <a:lumOff val="-39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50-200 </a:t>
          </a:r>
          <a:r>
            <a:rPr lang="tr-TR" sz="1400" kern="1200" dirty="0" err="1" smtClean="0"/>
            <a:t>mcq</a:t>
          </a:r>
          <a:r>
            <a:rPr lang="tr-TR" sz="1400" kern="1200" dirty="0" smtClean="0"/>
            <a:t>/gün</a:t>
          </a:r>
          <a:endParaRPr lang="tr-TR" sz="1400" kern="1200" dirty="0"/>
        </a:p>
      </dsp:txBody>
      <dsp:txXfrm>
        <a:off x="281508" y="3659528"/>
        <a:ext cx="2050924" cy="620714"/>
      </dsp:txXfrm>
    </dsp:sp>
    <dsp:sp modelId="{C764D30C-F72B-4FD2-8114-8468E4B1293F}">
      <dsp:nvSpPr>
        <dsp:cNvPr id="0" name=""/>
        <dsp:cNvSpPr/>
      </dsp:nvSpPr>
      <dsp:spPr>
        <a:xfrm>
          <a:off x="2808833" y="0"/>
          <a:ext cx="2611933" cy="45259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tint val="4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tint val="4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err="1" smtClean="0"/>
            <a:t>Calcitriol</a:t>
          </a:r>
          <a:r>
            <a:rPr lang="tr-TR" sz="2100" kern="1200" dirty="0" smtClean="0"/>
            <a:t> 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(1,25 [OH] D) </a:t>
          </a:r>
          <a:endParaRPr lang="tr-TR" sz="2100" kern="1200" dirty="0"/>
        </a:p>
      </dsp:txBody>
      <dsp:txXfrm>
        <a:off x="2808833" y="0"/>
        <a:ext cx="2611933" cy="1357788"/>
      </dsp:txXfrm>
    </dsp:sp>
    <dsp:sp modelId="{F1414EE4-A17C-48C1-992E-442273E999D5}">
      <dsp:nvSpPr>
        <dsp:cNvPr id="0" name=""/>
        <dsp:cNvSpPr/>
      </dsp:nvSpPr>
      <dsp:spPr>
        <a:xfrm>
          <a:off x="3070026" y="1358175"/>
          <a:ext cx="2089546" cy="8891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2986025"/>
                <a:satOff val="4213"/>
                <a:lumOff val="-523"/>
                <a:alphaOff val="0"/>
                <a:shade val="15000"/>
                <a:satMod val="180000"/>
              </a:schemeClr>
            </a:gs>
            <a:gs pos="50000">
              <a:schemeClr val="accent5">
                <a:hueOff val="2986025"/>
                <a:satOff val="4213"/>
                <a:lumOff val="-523"/>
                <a:alphaOff val="0"/>
                <a:shade val="45000"/>
                <a:satMod val="170000"/>
              </a:schemeClr>
            </a:gs>
            <a:gs pos="70000">
              <a:schemeClr val="accent5">
                <a:hueOff val="2986025"/>
                <a:satOff val="4213"/>
                <a:lumOff val="-523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2986025"/>
                <a:satOff val="4213"/>
                <a:lumOff val="-523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0.25, 0.5 </a:t>
          </a:r>
          <a:r>
            <a:rPr lang="tr-TR" sz="1400" kern="1200" dirty="0" err="1" smtClean="0"/>
            <a:t>mcq</a:t>
          </a:r>
          <a:r>
            <a:rPr lang="tr-TR" sz="1400" kern="1200" dirty="0" smtClean="0"/>
            <a:t> kapsül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1, 2 </a:t>
          </a:r>
          <a:r>
            <a:rPr lang="tr-TR" sz="1400" kern="1200" dirty="0" err="1" smtClean="0"/>
            <a:t>mcq</a:t>
          </a:r>
          <a:r>
            <a:rPr lang="tr-TR" sz="1400" kern="1200" dirty="0" smtClean="0"/>
            <a:t> IV</a:t>
          </a:r>
          <a:endParaRPr lang="tr-TR" sz="1400" kern="1200" dirty="0"/>
        </a:p>
      </dsp:txBody>
      <dsp:txXfrm>
        <a:off x="3096069" y="1384218"/>
        <a:ext cx="2037460" cy="837084"/>
      </dsp:txXfrm>
    </dsp:sp>
    <dsp:sp modelId="{F1DF957F-1D7F-4DE5-A179-CD4B4F6588F6}">
      <dsp:nvSpPr>
        <dsp:cNvPr id="0" name=""/>
        <dsp:cNvSpPr/>
      </dsp:nvSpPr>
      <dsp:spPr>
        <a:xfrm>
          <a:off x="3070026" y="2384141"/>
          <a:ext cx="2089546" cy="8891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3732531"/>
                <a:satOff val="5266"/>
                <a:lumOff val="-653"/>
                <a:alphaOff val="0"/>
                <a:shade val="15000"/>
                <a:satMod val="180000"/>
              </a:schemeClr>
            </a:gs>
            <a:gs pos="50000">
              <a:schemeClr val="accent5">
                <a:hueOff val="3732531"/>
                <a:satOff val="5266"/>
                <a:lumOff val="-653"/>
                <a:alphaOff val="0"/>
                <a:shade val="45000"/>
                <a:satMod val="170000"/>
              </a:schemeClr>
            </a:gs>
            <a:gs pos="70000">
              <a:schemeClr val="accent5">
                <a:hueOff val="3732531"/>
                <a:satOff val="5266"/>
                <a:lumOff val="-653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3732531"/>
                <a:satOff val="5266"/>
                <a:lumOff val="-653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Yarı ömrü 6 saat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Hızlı etkinlik</a:t>
          </a:r>
          <a:endParaRPr lang="tr-TR" sz="1400" kern="1200" dirty="0"/>
        </a:p>
      </dsp:txBody>
      <dsp:txXfrm>
        <a:off x="3096069" y="2410184"/>
        <a:ext cx="2037460" cy="837084"/>
      </dsp:txXfrm>
    </dsp:sp>
    <dsp:sp modelId="{783E5EDF-A799-4292-AA3D-EF5584816428}">
      <dsp:nvSpPr>
        <dsp:cNvPr id="0" name=""/>
        <dsp:cNvSpPr/>
      </dsp:nvSpPr>
      <dsp:spPr>
        <a:xfrm>
          <a:off x="3070026" y="3410106"/>
          <a:ext cx="2089546" cy="8891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4479037"/>
                <a:satOff val="6319"/>
                <a:lumOff val="-784"/>
                <a:alphaOff val="0"/>
                <a:shade val="15000"/>
                <a:satMod val="180000"/>
              </a:schemeClr>
            </a:gs>
            <a:gs pos="50000">
              <a:schemeClr val="accent5">
                <a:hueOff val="4479037"/>
                <a:satOff val="6319"/>
                <a:lumOff val="-784"/>
                <a:alphaOff val="0"/>
                <a:shade val="45000"/>
                <a:satMod val="170000"/>
              </a:schemeClr>
            </a:gs>
            <a:gs pos="70000">
              <a:schemeClr val="accent5">
                <a:hueOff val="4479037"/>
                <a:satOff val="6319"/>
                <a:lumOff val="-784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4479037"/>
                <a:satOff val="6319"/>
                <a:lumOff val="-784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err="1" smtClean="0"/>
            <a:t>Hiperkalsemiye</a:t>
          </a:r>
          <a:r>
            <a:rPr lang="tr-TR" sz="1400" kern="1200" dirty="0" smtClean="0"/>
            <a:t> dikkat</a:t>
          </a:r>
          <a:endParaRPr lang="tr-TR" sz="1400" kern="1200" dirty="0"/>
        </a:p>
      </dsp:txBody>
      <dsp:txXfrm>
        <a:off x="3096069" y="3436149"/>
        <a:ext cx="2037460" cy="837084"/>
      </dsp:txXfrm>
    </dsp:sp>
    <dsp:sp modelId="{9F906396-9E26-4C88-8902-9FEFBC9EF57C}">
      <dsp:nvSpPr>
        <dsp:cNvPr id="0" name=""/>
        <dsp:cNvSpPr/>
      </dsp:nvSpPr>
      <dsp:spPr>
        <a:xfrm>
          <a:off x="5616661" y="0"/>
          <a:ext cx="2611933" cy="45259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tint val="4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tint val="4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err="1" smtClean="0"/>
            <a:t>Dihidrotachysterol</a:t>
          </a:r>
          <a:r>
            <a:rPr lang="tr-TR" sz="2100" kern="1200" dirty="0" smtClean="0"/>
            <a:t> </a:t>
          </a:r>
          <a:endParaRPr lang="tr-TR" sz="2100" kern="1200" dirty="0"/>
        </a:p>
      </dsp:txBody>
      <dsp:txXfrm>
        <a:off x="5616661" y="0"/>
        <a:ext cx="2611933" cy="1357788"/>
      </dsp:txXfrm>
    </dsp:sp>
    <dsp:sp modelId="{00263E30-9D78-47DE-81B3-146DD8721F7F}">
      <dsp:nvSpPr>
        <dsp:cNvPr id="0" name=""/>
        <dsp:cNvSpPr/>
      </dsp:nvSpPr>
      <dsp:spPr>
        <a:xfrm>
          <a:off x="5877855" y="1358175"/>
          <a:ext cx="2089546" cy="8891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5225543"/>
                <a:satOff val="7373"/>
                <a:lumOff val="-915"/>
                <a:alphaOff val="0"/>
                <a:shade val="15000"/>
                <a:satMod val="180000"/>
              </a:schemeClr>
            </a:gs>
            <a:gs pos="50000">
              <a:schemeClr val="accent5">
                <a:hueOff val="5225543"/>
                <a:satOff val="7373"/>
                <a:lumOff val="-915"/>
                <a:alphaOff val="0"/>
                <a:shade val="45000"/>
                <a:satMod val="170000"/>
              </a:schemeClr>
            </a:gs>
            <a:gs pos="70000">
              <a:schemeClr val="accent5">
                <a:hueOff val="5225543"/>
                <a:satOff val="7373"/>
                <a:lumOff val="-915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5225543"/>
                <a:satOff val="7373"/>
                <a:lumOff val="-915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400" kern="1200" dirty="0" smtClean="0"/>
            <a:t>0.125, 0.2 ve 0.5 </a:t>
          </a:r>
          <a:r>
            <a:rPr lang="tr-TR" sz="1400" kern="1200" dirty="0" err="1" smtClean="0"/>
            <a:t>mg'lık</a:t>
          </a:r>
          <a:r>
            <a:rPr lang="tr-TR" sz="1400" kern="1200" dirty="0" smtClean="0"/>
            <a:t> tabletler </a:t>
          </a:r>
        </a:p>
      </dsp:txBody>
      <dsp:txXfrm>
        <a:off x="5903898" y="1384218"/>
        <a:ext cx="2037460" cy="837084"/>
      </dsp:txXfrm>
    </dsp:sp>
    <dsp:sp modelId="{DB2AD8E2-1D5E-4006-8339-78E8A6019459}">
      <dsp:nvSpPr>
        <dsp:cNvPr id="0" name=""/>
        <dsp:cNvSpPr/>
      </dsp:nvSpPr>
      <dsp:spPr>
        <a:xfrm>
          <a:off x="5877855" y="2384141"/>
          <a:ext cx="2089546" cy="8891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5972049"/>
                <a:satOff val="8426"/>
                <a:lumOff val="-1045"/>
                <a:alphaOff val="0"/>
                <a:shade val="15000"/>
                <a:satMod val="180000"/>
              </a:schemeClr>
            </a:gs>
            <a:gs pos="50000">
              <a:schemeClr val="accent5">
                <a:hueOff val="5972049"/>
                <a:satOff val="8426"/>
                <a:lumOff val="-1045"/>
                <a:alphaOff val="0"/>
                <a:shade val="45000"/>
                <a:satMod val="170000"/>
              </a:schemeClr>
            </a:gs>
            <a:gs pos="70000">
              <a:schemeClr val="accent5">
                <a:hueOff val="5972049"/>
                <a:satOff val="8426"/>
                <a:lumOff val="-1045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5972049"/>
                <a:satOff val="8426"/>
                <a:lumOff val="-1045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400" kern="1200" dirty="0" smtClean="0"/>
            <a:t>1 </a:t>
          </a:r>
          <a:r>
            <a:rPr lang="el-GR" sz="1400" kern="1200" dirty="0" smtClean="0"/>
            <a:t>α</a:t>
          </a:r>
          <a:r>
            <a:rPr lang="tr-TR" sz="1400" kern="1200" dirty="0" smtClean="0"/>
            <a:t> (OH) vitamin D eşdeğeri</a:t>
          </a:r>
          <a:endParaRPr lang="tr-TR" sz="1400" kern="1200" dirty="0"/>
        </a:p>
      </dsp:txBody>
      <dsp:txXfrm>
        <a:off x="5903898" y="2410184"/>
        <a:ext cx="2037460" cy="837084"/>
      </dsp:txXfrm>
    </dsp:sp>
    <dsp:sp modelId="{D6E112FA-0C74-4410-98FA-A50680ED0449}">
      <dsp:nvSpPr>
        <dsp:cNvPr id="0" name=""/>
        <dsp:cNvSpPr/>
      </dsp:nvSpPr>
      <dsp:spPr>
        <a:xfrm>
          <a:off x="5877855" y="3410106"/>
          <a:ext cx="2089546" cy="8891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6718555"/>
                <a:satOff val="9479"/>
                <a:lumOff val="-1176"/>
                <a:alphaOff val="0"/>
                <a:shade val="15000"/>
                <a:satMod val="180000"/>
              </a:schemeClr>
            </a:gs>
            <a:gs pos="50000">
              <a:schemeClr val="accent5">
                <a:hueOff val="6718555"/>
                <a:satOff val="9479"/>
                <a:lumOff val="-1176"/>
                <a:alphaOff val="0"/>
                <a:shade val="45000"/>
                <a:satMod val="170000"/>
              </a:schemeClr>
            </a:gs>
            <a:gs pos="70000">
              <a:schemeClr val="accent5">
                <a:hueOff val="6718555"/>
                <a:satOff val="9479"/>
                <a:lumOff val="-117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6718555"/>
                <a:satOff val="9479"/>
                <a:lumOff val="-117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Aktif hale gelmesi için </a:t>
          </a:r>
          <a:r>
            <a:rPr lang="tr-TR" sz="1400" kern="1200" dirty="0" err="1" smtClean="0"/>
            <a:t>hepatik</a:t>
          </a:r>
          <a:r>
            <a:rPr lang="tr-TR" sz="1400" kern="1200" dirty="0" smtClean="0"/>
            <a:t> 25-</a:t>
          </a:r>
          <a:r>
            <a:rPr lang="tr-TR" sz="1400" kern="1200" dirty="0" err="1" smtClean="0"/>
            <a:t>OH’lasyon</a:t>
          </a:r>
          <a:r>
            <a:rPr lang="tr-TR" sz="1400" kern="1200" dirty="0" smtClean="0"/>
            <a:t> gerektirir.</a:t>
          </a:r>
          <a:endParaRPr lang="tr-TR" sz="1400" kern="1200" dirty="0"/>
        </a:p>
      </dsp:txBody>
      <dsp:txXfrm>
        <a:off x="5903898" y="3436149"/>
        <a:ext cx="2037460" cy="837084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1F903C-68A7-4D04-9548-90B39ECFB4A3}">
      <dsp:nvSpPr>
        <dsp:cNvPr id="0" name=""/>
        <dsp:cNvSpPr/>
      </dsp:nvSpPr>
      <dsp:spPr>
        <a:xfrm>
          <a:off x="0" y="344313"/>
          <a:ext cx="8429684" cy="548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54237" tIns="249936" rIns="654237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kern="1200" dirty="0" smtClean="0"/>
            <a:t>P yüksekliği ve Ca düşüklüğüne </a:t>
          </a:r>
          <a:r>
            <a:rPr lang="tr-TR" sz="1200" kern="1200" dirty="0" err="1" smtClean="0"/>
            <a:t>adaptif</a:t>
          </a:r>
          <a:r>
            <a:rPr lang="tr-TR" sz="1200" kern="1200" dirty="0" smtClean="0"/>
            <a:t> cevaptır.</a:t>
          </a:r>
          <a:endParaRPr lang="tr-TR" sz="1200" kern="1200" dirty="0"/>
        </a:p>
      </dsp:txBody>
      <dsp:txXfrm>
        <a:off x="0" y="344313"/>
        <a:ext cx="8429684" cy="548100"/>
      </dsp:txXfrm>
    </dsp:sp>
    <dsp:sp modelId="{B9E189A0-40C3-45EE-8F80-FD95A83C14D0}">
      <dsp:nvSpPr>
        <dsp:cNvPr id="0" name=""/>
        <dsp:cNvSpPr/>
      </dsp:nvSpPr>
      <dsp:spPr>
        <a:xfrm>
          <a:off x="421484" y="167193"/>
          <a:ext cx="5900778" cy="3542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3035" tIns="0" rIns="22303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PTH yüksekliği nasıl yorumlanmalı</a:t>
          </a:r>
          <a:endParaRPr lang="tr-TR" sz="1200" kern="1200" dirty="0"/>
        </a:p>
      </dsp:txBody>
      <dsp:txXfrm>
        <a:off x="438777" y="184486"/>
        <a:ext cx="5866192" cy="319654"/>
      </dsp:txXfrm>
    </dsp:sp>
    <dsp:sp modelId="{BC7CB553-31FC-47AF-A8CB-0C38EDDEF5A0}">
      <dsp:nvSpPr>
        <dsp:cNvPr id="0" name=""/>
        <dsp:cNvSpPr/>
      </dsp:nvSpPr>
      <dsp:spPr>
        <a:xfrm>
          <a:off x="0" y="1134334"/>
          <a:ext cx="8429684" cy="1020600"/>
        </a:xfrm>
        <a:prstGeom prst="rect">
          <a:avLst/>
        </a:prstGeom>
        <a:gradFill rotWithShape="1">
          <a:gsLst>
            <a:gs pos="0">
              <a:schemeClr val="accent1">
                <a:tint val="62000"/>
                <a:satMod val="180000"/>
              </a:schemeClr>
            </a:gs>
            <a:gs pos="65000">
              <a:schemeClr val="accent1">
                <a:tint val="32000"/>
                <a:satMod val="250000"/>
              </a:schemeClr>
            </a:gs>
            <a:gs pos="100000">
              <a:schemeClr val="accent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54237" tIns="249936" rIns="654237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kern="1200" dirty="0" smtClean="0"/>
            <a:t>D vitamini </a:t>
          </a:r>
          <a:r>
            <a:rPr lang="tr-TR" sz="1200" kern="1200" dirty="0" err="1" smtClean="0"/>
            <a:t>replasmanı</a:t>
          </a:r>
          <a:r>
            <a:rPr lang="tr-TR" sz="1200" kern="1200" dirty="0" smtClean="0"/>
            <a:t>, P bağlayıcı ve Ca desteği</a:t>
          </a:r>
          <a:endParaRPr lang="tr-TR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kern="1200" dirty="0" smtClean="0">
              <a:solidFill>
                <a:srgbClr val="FF0000"/>
              </a:solidFill>
            </a:rPr>
            <a:t>&gt;3 kat ve risk faktörleri kontrol altında olmasına rağmen tedricen artış devam ediyorsa, tedavi önerilir. </a:t>
          </a:r>
          <a:endParaRPr lang="tr-TR" sz="1200" kern="1200" dirty="0">
            <a:solidFill>
              <a:srgbClr val="FF0000"/>
            </a:solidFill>
          </a:endParaRPr>
        </a:p>
      </dsp:txBody>
      <dsp:txXfrm>
        <a:off x="0" y="1134334"/>
        <a:ext cx="8429684" cy="1020600"/>
      </dsp:txXfrm>
    </dsp:sp>
    <dsp:sp modelId="{CAB40425-3D18-4471-9850-C3A5D8A60520}">
      <dsp:nvSpPr>
        <dsp:cNvPr id="0" name=""/>
        <dsp:cNvSpPr/>
      </dsp:nvSpPr>
      <dsp:spPr>
        <a:xfrm>
          <a:off x="421484" y="957214"/>
          <a:ext cx="5900778" cy="354240"/>
        </a:xfrm>
        <a:prstGeom prst="roundRect">
          <a:avLst/>
        </a:prstGeom>
        <a:gradFill rotWithShape="0">
          <a:gsLst>
            <a:gs pos="0">
              <a:schemeClr val="accent5">
                <a:hueOff val="1679639"/>
                <a:satOff val="2370"/>
                <a:lumOff val="-294"/>
                <a:alphaOff val="0"/>
                <a:shade val="15000"/>
                <a:satMod val="180000"/>
              </a:schemeClr>
            </a:gs>
            <a:gs pos="50000">
              <a:schemeClr val="accent5">
                <a:hueOff val="1679639"/>
                <a:satOff val="2370"/>
                <a:lumOff val="-294"/>
                <a:alphaOff val="0"/>
                <a:shade val="45000"/>
                <a:satMod val="170000"/>
              </a:schemeClr>
            </a:gs>
            <a:gs pos="70000">
              <a:schemeClr val="accent5">
                <a:hueOff val="1679639"/>
                <a:satOff val="2370"/>
                <a:lumOff val="-294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1679639"/>
                <a:satOff val="2370"/>
                <a:lumOff val="-294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3035" tIns="0" rIns="22303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Diğer risk faktörlerinin yönetimi</a:t>
          </a:r>
          <a:endParaRPr lang="tr-TR" sz="1200" kern="1200" dirty="0"/>
        </a:p>
      </dsp:txBody>
      <dsp:txXfrm>
        <a:off x="438777" y="974507"/>
        <a:ext cx="5866192" cy="319654"/>
      </dsp:txXfrm>
    </dsp:sp>
    <dsp:sp modelId="{D84A2FB8-A56B-4390-9351-6FC7B5080E70}">
      <dsp:nvSpPr>
        <dsp:cNvPr id="0" name=""/>
        <dsp:cNvSpPr/>
      </dsp:nvSpPr>
      <dsp:spPr>
        <a:xfrm>
          <a:off x="0" y="2396854"/>
          <a:ext cx="8429684" cy="79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3359278"/>
              <a:satOff val="4740"/>
              <a:lumOff val="-588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54237" tIns="249936" rIns="654237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1" kern="1200" dirty="0" smtClean="0">
              <a:solidFill>
                <a:srgbClr val="FF0000"/>
              </a:solidFill>
            </a:rPr>
            <a:t>KDOQI</a:t>
          </a:r>
          <a:r>
            <a:rPr lang="tr-TR" sz="1200" kern="1200" dirty="0" smtClean="0"/>
            <a:t>: PTH üst sınırının 2-3 katı (65 </a:t>
          </a:r>
          <a:r>
            <a:rPr lang="tr-TR" sz="1200" kern="1200" dirty="0" err="1" smtClean="0"/>
            <a:t>pg</a:t>
          </a:r>
          <a:r>
            <a:rPr lang="tr-TR" sz="1200" kern="1200" dirty="0" smtClean="0"/>
            <a:t>/ml ise 150-200 </a:t>
          </a:r>
          <a:r>
            <a:rPr lang="tr-TR" sz="1200" kern="1200" dirty="0" err="1" smtClean="0"/>
            <a:t>pg</a:t>
          </a:r>
          <a:r>
            <a:rPr lang="tr-TR" sz="1200" kern="1200" dirty="0" smtClean="0"/>
            <a:t>/ml) aşılmamalıdır.</a:t>
          </a:r>
          <a:endParaRPr lang="tr-TR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1" kern="1200" dirty="0" smtClean="0">
              <a:solidFill>
                <a:srgbClr val="FF0000"/>
              </a:solidFill>
            </a:rPr>
            <a:t>KDIGO</a:t>
          </a:r>
          <a:r>
            <a:rPr lang="tr-TR" sz="1200" kern="1200" dirty="0" smtClean="0"/>
            <a:t>: PTH seyrini takip ederek ve risk faktörlerini yöneterek tedavi kararı verilmelidir.</a:t>
          </a:r>
          <a:endParaRPr lang="tr-TR" sz="1200" kern="1200" dirty="0"/>
        </a:p>
      </dsp:txBody>
      <dsp:txXfrm>
        <a:off x="0" y="2396854"/>
        <a:ext cx="8429684" cy="793800"/>
      </dsp:txXfrm>
    </dsp:sp>
    <dsp:sp modelId="{47897DA6-42B0-41DD-AEA8-7A67C759CE63}">
      <dsp:nvSpPr>
        <dsp:cNvPr id="0" name=""/>
        <dsp:cNvSpPr/>
      </dsp:nvSpPr>
      <dsp:spPr>
        <a:xfrm>
          <a:off x="421484" y="2219734"/>
          <a:ext cx="5900778" cy="354240"/>
        </a:xfrm>
        <a:prstGeom prst="roundRect">
          <a:avLst/>
        </a:prstGeom>
        <a:gradFill rotWithShape="0">
          <a:gsLst>
            <a:gs pos="0">
              <a:schemeClr val="accent5">
                <a:hueOff val="3359278"/>
                <a:satOff val="4740"/>
                <a:lumOff val="-588"/>
                <a:alphaOff val="0"/>
                <a:shade val="15000"/>
                <a:satMod val="180000"/>
              </a:schemeClr>
            </a:gs>
            <a:gs pos="50000">
              <a:schemeClr val="accent5">
                <a:hueOff val="3359278"/>
                <a:satOff val="4740"/>
                <a:lumOff val="-588"/>
                <a:alphaOff val="0"/>
                <a:shade val="45000"/>
                <a:satMod val="170000"/>
              </a:schemeClr>
            </a:gs>
            <a:gs pos="70000">
              <a:schemeClr val="accent5">
                <a:hueOff val="3359278"/>
                <a:satOff val="4740"/>
                <a:lumOff val="-588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3359278"/>
                <a:satOff val="4740"/>
                <a:lumOff val="-588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3035" tIns="0" rIns="22303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Hedef aralık</a:t>
          </a:r>
          <a:endParaRPr lang="tr-TR" sz="1200" kern="1200" dirty="0"/>
        </a:p>
      </dsp:txBody>
      <dsp:txXfrm>
        <a:off x="438777" y="2237027"/>
        <a:ext cx="5866192" cy="319654"/>
      </dsp:txXfrm>
    </dsp:sp>
    <dsp:sp modelId="{497303C9-3F61-4001-8B3F-B7179DF48E8A}">
      <dsp:nvSpPr>
        <dsp:cNvPr id="0" name=""/>
        <dsp:cNvSpPr/>
      </dsp:nvSpPr>
      <dsp:spPr>
        <a:xfrm>
          <a:off x="0" y="3432574"/>
          <a:ext cx="8429684" cy="548100"/>
        </a:xfrm>
        <a:prstGeom prst="rect">
          <a:avLst/>
        </a:prstGeom>
        <a:gradFill rotWithShape="1">
          <a:gsLst>
            <a:gs pos="0">
              <a:schemeClr val="accent5">
                <a:tint val="62000"/>
                <a:satMod val="180000"/>
              </a:schemeClr>
            </a:gs>
            <a:gs pos="65000">
              <a:schemeClr val="accent5">
                <a:tint val="32000"/>
                <a:satMod val="250000"/>
              </a:schemeClr>
            </a:gs>
            <a:gs pos="100000">
              <a:schemeClr val="accent5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5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54237" tIns="249936" rIns="654237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kern="1200" dirty="0" smtClean="0"/>
            <a:t>Haftada 3 kez 0.25 </a:t>
          </a:r>
          <a:r>
            <a:rPr lang="tr-TR" sz="1200" kern="1200" dirty="0" err="1" smtClean="0"/>
            <a:t>mcq</a:t>
          </a:r>
          <a:r>
            <a:rPr lang="tr-TR" sz="1200" kern="1200" dirty="0" smtClean="0"/>
            <a:t> D vitamini</a:t>
          </a:r>
          <a:endParaRPr lang="tr-TR" sz="1200" kern="1200" dirty="0"/>
        </a:p>
      </dsp:txBody>
      <dsp:txXfrm>
        <a:off x="0" y="3432574"/>
        <a:ext cx="8429684" cy="548100"/>
      </dsp:txXfrm>
    </dsp:sp>
    <dsp:sp modelId="{61FCE332-26B8-49E1-B7BD-91106354221F}">
      <dsp:nvSpPr>
        <dsp:cNvPr id="0" name=""/>
        <dsp:cNvSpPr/>
      </dsp:nvSpPr>
      <dsp:spPr>
        <a:xfrm>
          <a:off x="421484" y="3255454"/>
          <a:ext cx="5900778" cy="354240"/>
        </a:xfrm>
        <a:prstGeom prst="roundRect">
          <a:avLst/>
        </a:prstGeom>
        <a:gradFill rotWithShape="0">
          <a:gsLst>
            <a:gs pos="0">
              <a:schemeClr val="accent5">
                <a:hueOff val="5038916"/>
                <a:satOff val="7109"/>
                <a:lumOff val="-882"/>
                <a:alphaOff val="0"/>
                <a:shade val="15000"/>
                <a:satMod val="180000"/>
              </a:schemeClr>
            </a:gs>
            <a:gs pos="50000">
              <a:schemeClr val="accent5">
                <a:hueOff val="5038916"/>
                <a:satOff val="7109"/>
                <a:lumOff val="-882"/>
                <a:alphaOff val="0"/>
                <a:shade val="45000"/>
                <a:satMod val="170000"/>
              </a:schemeClr>
            </a:gs>
            <a:gs pos="70000">
              <a:schemeClr val="accent5">
                <a:hueOff val="5038916"/>
                <a:satOff val="7109"/>
                <a:lumOff val="-88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5038916"/>
                <a:satOff val="7109"/>
                <a:lumOff val="-88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3035" tIns="0" rIns="22303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Başlangıç tedavisi - </a:t>
          </a:r>
          <a:r>
            <a:rPr lang="tr-TR" sz="1200" b="1" kern="1200" dirty="0" smtClean="0">
              <a:solidFill>
                <a:srgbClr val="FFFF00"/>
              </a:solidFill>
            </a:rPr>
            <a:t>AMPİRİK</a:t>
          </a:r>
          <a:endParaRPr lang="tr-TR" sz="1200" b="1" kern="1200" dirty="0">
            <a:solidFill>
              <a:srgbClr val="FFFF00"/>
            </a:solidFill>
          </a:endParaRPr>
        </a:p>
      </dsp:txBody>
      <dsp:txXfrm>
        <a:off x="438777" y="3272747"/>
        <a:ext cx="5866192" cy="319654"/>
      </dsp:txXfrm>
    </dsp:sp>
    <dsp:sp modelId="{4D083D2A-6CF4-4B45-90DD-77E0D3949CB1}">
      <dsp:nvSpPr>
        <dsp:cNvPr id="0" name=""/>
        <dsp:cNvSpPr/>
      </dsp:nvSpPr>
      <dsp:spPr>
        <a:xfrm>
          <a:off x="0" y="4222594"/>
          <a:ext cx="8429684" cy="1039500"/>
        </a:xfrm>
        <a:prstGeom prst="rect">
          <a:avLst/>
        </a:prstGeom>
        <a:gradFill rotWithShape="1">
          <a:gsLst>
            <a:gs pos="0">
              <a:schemeClr val="accent6">
                <a:tint val="62000"/>
                <a:satMod val="180000"/>
              </a:schemeClr>
            </a:gs>
            <a:gs pos="65000">
              <a:schemeClr val="accent6">
                <a:tint val="32000"/>
                <a:satMod val="250000"/>
              </a:schemeClr>
            </a:gs>
            <a:gs pos="100000">
              <a:schemeClr val="accent6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54237" tIns="249936" rIns="654237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1" kern="1200" dirty="0" smtClean="0">
              <a:solidFill>
                <a:srgbClr val="FF0000"/>
              </a:solidFill>
            </a:rPr>
            <a:t>PTH &lt;150 </a:t>
          </a:r>
          <a:r>
            <a:rPr lang="tr-TR" sz="1200" b="1" kern="1200" dirty="0" err="1" smtClean="0">
              <a:solidFill>
                <a:srgbClr val="FF0000"/>
              </a:solidFill>
            </a:rPr>
            <a:t>pg</a:t>
          </a:r>
          <a:r>
            <a:rPr lang="tr-TR" sz="1200" b="1" kern="1200" dirty="0" smtClean="0">
              <a:solidFill>
                <a:srgbClr val="FF0000"/>
              </a:solidFill>
            </a:rPr>
            <a:t> /ml sürdürecek doz ayarlanır.</a:t>
          </a:r>
          <a:endParaRPr lang="tr-TR" sz="1200" b="1" kern="1200" dirty="0">
            <a:solidFill>
              <a:srgbClr val="FF000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kern="1200" dirty="0" smtClean="0"/>
            <a:t>Serum fosfat &gt;4.5 mg/dl veya serum total Ca ≥9.5 mg/dl ise D vitamini </a:t>
          </a:r>
          <a:r>
            <a:rPr lang="tr-TR" sz="1200" b="1" kern="1200" dirty="0" smtClean="0">
              <a:solidFill>
                <a:srgbClr val="FF0000"/>
              </a:solidFill>
            </a:rPr>
            <a:t>başlanmaz</a:t>
          </a:r>
          <a:r>
            <a:rPr lang="tr-TR" sz="1200" kern="1200" dirty="0" smtClean="0"/>
            <a:t>.</a:t>
          </a:r>
          <a:endParaRPr lang="tr-TR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kern="1200" dirty="0" err="1" smtClean="0"/>
            <a:t>Kalsimimetik</a:t>
          </a:r>
          <a:r>
            <a:rPr lang="tr-TR" sz="1200" kern="1200" dirty="0" smtClean="0"/>
            <a:t> kullanımı </a:t>
          </a:r>
          <a:r>
            <a:rPr lang="tr-TR" sz="1200" b="1" kern="1200" dirty="0" smtClean="0">
              <a:solidFill>
                <a:srgbClr val="FF0000"/>
              </a:solidFill>
            </a:rPr>
            <a:t>önerilmez</a:t>
          </a:r>
          <a:r>
            <a:rPr lang="tr-TR" sz="1200" kern="1200" dirty="0" smtClean="0"/>
            <a:t>.  </a:t>
          </a:r>
          <a:endParaRPr lang="tr-TR" sz="1200" kern="1200" dirty="0"/>
        </a:p>
      </dsp:txBody>
      <dsp:txXfrm>
        <a:off x="0" y="4222594"/>
        <a:ext cx="8429684" cy="1039500"/>
      </dsp:txXfrm>
    </dsp:sp>
    <dsp:sp modelId="{9B03B25F-E25C-4235-93AB-3F78FA2498F2}">
      <dsp:nvSpPr>
        <dsp:cNvPr id="0" name=""/>
        <dsp:cNvSpPr/>
      </dsp:nvSpPr>
      <dsp:spPr>
        <a:xfrm>
          <a:off x="421484" y="4045474"/>
          <a:ext cx="5900778" cy="354240"/>
        </a:xfrm>
        <a:prstGeom prst="roundRect">
          <a:avLst/>
        </a:prstGeom>
        <a:gradFill rotWithShape="0">
          <a:gsLst>
            <a:gs pos="0">
              <a:schemeClr val="accent5">
                <a:hueOff val="6718555"/>
                <a:satOff val="9479"/>
                <a:lumOff val="-1176"/>
                <a:alphaOff val="0"/>
                <a:shade val="15000"/>
                <a:satMod val="180000"/>
              </a:schemeClr>
            </a:gs>
            <a:gs pos="50000">
              <a:schemeClr val="accent5">
                <a:hueOff val="6718555"/>
                <a:satOff val="9479"/>
                <a:lumOff val="-1176"/>
                <a:alphaOff val="0"/>
                <a:shade val="45000"/>
                <a:satMod val="170000"/>
              </a:schemeClr>
            </a:gs>
            <a:gs pos="70000">
              <a:schemeClr val="accent5">
                <a:hueOff val="6718555"/>
                <a:satOff val="9479"/>
                <a:lumOff val="-117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6718555"/>
                <a:satOff val="9479"/>
                <a:lumOff val="-117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3035" tIns="0" rIns="22303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Uyarı </a:t>
          </a:r>
          <a:endParaRPr lang="tr-TR" sz="1200" kern="1200" dirty="0"/>
        </a:p>
      </dsp:txBody>
      <dsp:txXfrm>
        <a:off x="438777" y="4062767"/>
        <a:ext cx="5866192" cy="319654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75D34D-8B2F-4041-8C2B-070E411ADD5D}">
      <dsp:nvSpPr>
        <dsp:cNvPr id="0" name=""/>
        <dsp:cNvSpPr/>
      </dsp:nvSpPr>
      <dsp:spPr>
        <a:xfrm>
          <a:off x="876897" y="1984"/>
          <a:ext cx="3571283" cy="200817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err="1" smtClean="0">
              <a:solidFill>
                <a:srgbClr val="FF0000"/>
              </a:solidFill>
            </a:rPr>
            <a:t>Kalsitriol</a:t>
          </a:r>
          <a:r>
            <a:rPr lang="tr-TR" sz="1600" kern="1200" dirty="0" smtClean="0">
              <a:solidFill>
                <a:srgbClr val="FF0000"/>
              </a:solidFill>
            </a:rPr>
            <a:t> – </a:t>
          </a:r>
          <a:r>
            <a:rPr lang="tr-TR" sz="1400" i="1" kern="1200" dirty="0" smtClean="0">
              <a:solidFill>
                <a:srgbClr val="FF0000"/>
              </a:solidFill>
            </a:rPr>
            <a:t>IV FORM TERCİH (2B)</a:t>
          </a:r>
          <a:endParaRPr lang="tr-TR" sz="1400" i="1" kern="1200" dirty="0">
            <a:solidFill>
              <a:srgbClr val="FF0000"/>
            </a:solidFill>
          </a:endParaRPr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/>
            <a:t>Başlangıç dozu</a:t>
          </a:r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/>
            <a:t>Haftada 3 kez, her HD seansında, 0.5-1 </a:t>
          </a:r>
          <a:r>
            <a:rPr lang="tr-TR" sz="1600" kern="1200" dirty="0" err="1" smtClean="0"/>
            <a:t>mcq</a:t>
          </a:r>
          <a:endParaRPr lang="tr-TR" sz="1600" kern="1200" dirty="0" smtClean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/>
            <a:t>4-8 hafta arayla doz </a:t>
          </a:r>
          <a:r>
            <a:rPr lang="tr-TR" sz="1600" kern="1200" dirty="0" err="1" smtClean="0"/>
            <a:t>titrasyonu</a:t>
          </a:r>
          <a:r>
            <a:rPr lang="tr-TR" sz="1600" kern="1200" dirty="0" smtClean="0"/>
            <a:t> </a:t>
          </a:r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>
              <a:solidFill>
                <a:srgbClr val="FF0000"/>
              </a:solidFill>
            </a:rPr>
            <a:t>5-6 </a:t>
          </a:r>
          <a:r>
            <a:rPr lang="tr-TR" sz="1600" kern="1200" dirty="0" err="1" smtClean="0">
              <a:solidFill>
                <a:srgbClr val="FF0000"/>
              </a:solidFill>
            </a:rPr>
            <a:t>mcq</a:t>
          </a:r>
          <a:r>
            <a:rPr lang="tr-TR" sz="1600" kern="1200" dirty="0" smtClean="0">
              <a:solidFill>
                <a:srgbClr val="FF0000"/>
              </a:solidFill>
            </a:rPr>
            <a:t>/hafta üzerinde dikkat</a:t>
          </a:r>
          <a:endParaRPr lang="tr-TR" sz="1600" kern="1200" dirty="0">
            <a:solidFill>
              <a:srgbClr val="FF0000"/>
            </a:solidFill>
          </a:endParaRPr>
        </a:p>
      </dsp:txBody>
      <dsp:txXfrm>
        <a:off x="923951" y="49038"/>
        <a:ext cx="3477175" cy="1961117"/>
      </dsp:txXfrm>
    </dsp:sp>
    <dsp:sp modelId="{3FA24C89-8F2D-4CB3-B4A8-0DA185257A23}">
      <dsp:nvSpPr>
        <dsp:cNvPr id="0" name=""/>
        <dsp:cNvSpPr/>
      </dsp:nvSpPr>
      <dsp:spPr>
        <a:xfrm>
          <a:off x="923935" y="2010156"/>
          <a:ext cx="3477207" cy="86351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 Aktif D vitamini</a:t>
          </a:r>
          <a:endParaRPr lang="tr-TR" sz="1600" kern="1200" dirty="0"/>
        </a:p>
      </dsp:txBody>
      <dsp:txXfrm>
        <a:off x="923935" y="2010156"/>
        <a:ext cx="2448737" cy="863513"/>
      </dsp:txXfrm>
    </dsp:sp>
    <dsp:sp modelId="{459D2D7E-F102-4A51-9F1B-DB46C813DF4A}">
      <dsp:nvSpPr>
        <dsp:cNvPr id="0" name=""/>
        <dsp:cNvSpPr/>
      </dsp:nvSpPr>
      <dsp:spPr>
        <a:xfrm>
          <a:off x="3288046" y="2147317"/>
          <a:ext cx="941567" cy="94156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AECBD1-BEE2-4781-952D-07DC0AD251F6}">
      <dsp:nvSpPr>
        <dsp:cNvPr id="0" name=""/>
        <dsp:cNvSpPr/>
      </dsp:nvSpPr>
      <dsp:spPr>
        <a:xfrm>
          <a:off x="4681449" y="1984"/>
          <a:ext cx="3657154" cy="200817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624607"/>
              <a:satOff val="-37145"/>
              <a:lumOff val="-9412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err="1" smtClean="0">
              <a:solidFill>
                <a:srgbClr val="FF0000"/>
              </a:solidFill>
            </a:rPr>
            <a:t>Parikalsitol</a:t>
          </a:r>
          <a:r>
            <a:rPr lang="tr-TR" sz="1600" kern="1200" dirty="0" smtClean="0">
              <a:solidFill>
                <a:srgbClr val="FF0000"/>
              </a:solidFill>
            </a:rPr>
            <a:t>, </a:t>
          </a:r>
          <a:r>
            <a:rPr lang="tr-TR" sz="1600" kern="1200" dirty="0" err="1" smtClean="0">
              <a:solidFill>
                <a:srgbClr val="FF0000"/>
              </a:solidFill>
            </a:rPr>
            <a:t>Dokserkalsiferol</a:t>
          </a:r>
          <a:endParaRPr lang="tr-TR" sz="1600" kern="1200" dirty="0" smtClean="0">
            <a:solidFill>
              <a:srgbClr val="FF000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err="1" smtClean="0">
              <a:solidFill>
                <a:srgbClr val="FF0000"/>
              </a:solidFill>
            </a:rPr>
            <a:t>Alfakalsidol</a:t>
          </a:r>
          <a:r>
            <a:rPr lang="tr-TR" sz="1600" kern="1200" dirty="0" smtClean="0">
              <a:solidFill>
                <a:srgbClr val="FF0000"/>
              </a:solidFill>
            </a:rPr>
            <a:t>, </a:t>
          </a:r>
          <a:r>
            <a:rPr lang="tr-TR" sz="1600" kern="1200" dirty="0" err="1" smtClean="0">
              <a:solidFill>
                <a:srgbClr val="FF0000"/>
              </a:solidFill>
            </a:rPr>
            <a:t>Falekalsitriol</a:t>
          </a:r>
          <a:r>
            <a:rPr lang="tr-TR" sz="1600" kern="1200" dirty="0" smtClean="0">
              <a:solidFill>
                <a:srgbClr val="FF0000"/>
              </a:solidFill>
            </a:rPr>
            <a:t>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>
              <a:solidFill>
                <a:srgbClr val="FF0000"/>
              </a:solidFill>
            </a:rPr>
            <a:t>22-</a:t>
          </a:r>
          <a:r>
            <a:rPr lang="tr-TR" sz="1600" kern="1200" dirty="0" err="1" smtClean="0">
              <a:solidFill>
                <a:srgbClr val="FF0000"/>
              </a:solidFill>
            </a:rPr>
            <a:t>oksakalsitriol</a:t>
          </a:r>
          <a:endParaRPr lang="tr-TR" sz="1600" kern="1200" dirty="0">
            <a:solidFill>
              <a:srgbClr val="FF000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/>
            <a:t>Daha az sıklıkta </a:t>
          </a:r>
          <a:r>
            <a:rPr lang="tr-TR" sz="1600" kern="1200" dirty="0" err="1" smtClean="0"/>
            <a:t>hiperkalsemi</a:t>
          </a:r>
          <a:r>
            <a:rPr lang="tr-TR" sz="1600" kern="1200" dirty="0" smtClean="0"/>
            <a:t> ve </a:t>
          </a:r>
          <a:r>
            <a:rPr lang="tr-TR" sz="1600" kern="1200" dirty="0" err="1" smtClean="0"/>
            <a:t>hiperfosfatemi</a:t>
          </a:r>
          <a:endParaRPr lang="tr-TR" sz="1600" kern="1200" dirty="0"/>
        </a:p>
      </dsp:txBody>
      <dsp:txXfrm>
        <a:off x="4728503" y="49038"/>
        <a:ext cx="3563046" cy="1961117"/>
      </dsp:txXfrm>
    </dsp:sp>
    <dsp:sp modelId="{10E95040-E73F-40D9-A916-D504C3B4F934}">
      <dsp:nvSpPr>
        <dsp:cNvPr id="0" name=""/>
        <dsp:cNvSpPr/>
      </dsp:nvSpPr>
      <dsp:spPr>
        <a:xfrm>
          <a:off x="4713502" y="2010156"/>
          <a:ext cx="3593047" cy="863513"/>
        </a:xfrm>
        <a:prstGeom prst="rect">
          <a:avLst/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shade val="15000"/>
                <a:satMod val="180000"/>
              </a:schemeClr>
            </a:gs>
            <a:gs pos="50000">
              <a:schemeClr val="accent3">
                <a:hueOff val="11624607"/>
                <a:satOff val="-37145"/>
                <a:lumOff val="-9412"/>
                <a:alphaOff val="0"/>
                <a:shade val="45000"/>
                <a:satMod val="170000"/>
              </a:schemeClr>
            </a:gs>
            <a:gs pos="70000">
              <a:schemeClr val="accent3">
                <a:hueOff val="11624607"/>
                <a:satOff val="-37145"/>
                <a:lumOff val="-941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1624607"/>
              <a:satOff val="-37145"/>
              <a:lumOff val="-9412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Sentetik </a:t>
          </a:r>
          <a:r>
            <a:rPr lang="tr-TR" sz="1600" kern="1200" dirty="0" err="1" smtClean="0"/>
            <a:t>analoglar</a:t>
          </a:r>
          <a:endParaRPr lang="tr-TR" sz="1600" kern="1200" dirty="0"/>
        </a:p>
      </dsp:txBody>
      <dsp:txXfrm>
        <a:off x="4713502" y="2010156"/>
        <a:ext cx="2530315" cy="863513"/>
      </dsp:txXfrm>
    </dsp:sp>
    <dsp:sp modelId="{7C13C688-6FB9-482A-AFBA-A856A9600B68}">
      <dsp:nvSpPr>
        <dsp:cNvPr id="0" name=""/>
        <dsp:cNvSpPr/>
      </dsp:nvSpPr>
      <dsp:spPr>
        <a:xfrm>
          <a:off x="7135533" y="2147317"/>
          <a:ext cx="941567" cy="94156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3">
              <a:tint val="40000"/>
              <a:alpha val="90000"/>
              <a:hueOff val="12771134"/>
              <a:satOff val="-53098"/>
              <a:lumOff val="-4485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05DC75-F294-4485-8560-318E7DF72F12}">
      <dsp:nvSpPr>
        <dsp:cNvPr id="0" name=""/>
        <dsp:cNvSpPr/>
      </dsp:nvSpPr>
      <dsp:spPr>
        <a:xfrm>
          <a:off x="-5997341" y="-917702"/>
          <a:ext cx="7139486" cy="7139486"/>
        </a:xfrm>
        <a:prstGeom prst="blockArc">
          <a:avLst>
            <a:gd name="adj1" fmla="val 18900000"/>
            <a:gd name="adj2" fmla="val 2700000"/>
            <a:gd name="adj3" fmla="val 303"/>
          </a:avLst>
        </a:prstGeom>
        <a:noFill/>
        <a:ln w="55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A6D22-2482-4F0A-A583-5278E869E9DC}">
      <dsp:nvSpPr>
        <dsp:cNvPr id="0" name=""/>
        <dsp:cNvSpPr/>
      </dsp:nvSpPr>
      <dsp:spPr>
        <a:xfrm>
          <a:off x="425402" y="279312"/>
          <a:ext cx="7729425" cy="55841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5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3241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Tedavi düzenlenirken Ca, P ve PTH değerleri birlikte değerlendirilmelidir.</a:t>
          </a:r>
          <a:endParaRPr lang="tr-TR" sz="1400" kern="1200" dirty="0"/>
        </a:p>
      </dsp:txBody>
      <dsp:txXfrm>
        <a:off x="425402" y="279312"/>
        <a:ext cx="7729425" cy="558413"/>
      </dsp:txXfrm>
    </dsp:sp>
    <dsp:sp modelId="{9D0BFBFC-7F0B-4ADB-9752-4B5320BC7106}">
      <dsp:nvSpPr>
        <dsp:cNvPr id="0" name=""/>
        <dsp:cNvSpPr/>
      </dsp:nvSpPr>
      <dsp:spPr>
        <a:xfrm>
          <a:off x="76393" y="209511"/>
          <a:ext cx="698017" cy="69801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DE2463-42C2-41B3-A165-868F1B5F6663}">
      <dsp:nvSpPr>
        <dsp:cNvPr id="0" name=""/>
        <dsp:cNvSpPr/>
      </dsp:nvSpPr>
      <dsp:spPr>
        <a:xfrm>
          <a:off x="884736" y="1116827"/>
          <a:ext cx="7270091" cy="558413"/>
        </a:xfrm>
        <a:prstGeom prst="rect">
          <a:avLst/>
        </a:prstGeom>
        <a:gradFill rotWithShape="0">
          <a:gsLst>
            <a:gs pos="0">
              <a:schemeClr val="accent5">
                <a:hueOff val="1343711"/>
                <a:satOff val="1896"/>
                <a:lumOff val="-235"/>
                <a:alphaOff val="0"/>
                <a:shade val="15000"/>
                <a:satMod val="180000"/>
              </a:schemeClr>
            </a:gs>
            <a:gs pos="50000">
              <a:schemeClr val="accent5">
                <a:hueOff val="1343711"/>
                <a:satOff val="1896"/>
                <a:lumOff val="-235"/>
                <a:alphaOff val="0"/>
                <a:shade val="45000"/>
                <a:satMod val="170000"/>
              </a:schemeClr>
            </a:gs>
            <a:gs pos="70000">
              <a:schemeClr val="accent5">
                <a:hueOff val="1343711"/>
                <a:satOff val="1896"/>
                <a:lumOff val="-235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1343711"/>
                <a:satOff val="1896"/>
                <a:lumOff val="-235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5">
              <a:hueOff val="1343711"/>
              <a:satOff val="1896"/>
              <a:lumOff val="-235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3241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Diyetle alınan fosforun kaynağı ve miktarı önemlidir.</a:t>
          </a:r>
          <a:endParaRPr lang="tr-TR" sz="1400" kern="1200" dirty="0"/>
        </a:p>
      </dsp:txBody>
      <dsp:txXfrm>
        <a:off x="884736" y="1116827"/>
        <a:ext cx="7270091" cy="558413"/>
      </dsp:txXfrm>
    </dsp:sp>
    <dsp:sp modelId="{47FB630F-5B1B-4E26-B4FD-49A6B25D3FD4}">
      <dsp:nvSpPr>
        <dsp:cNvPr id="0" name=""/>
        <dsp:cNvSpPr/>
      </dsp:nvSpPr>
      <dsp:spPr>
        <a:xfrm>
          <a:off x="535727" y="1047025"/>
          <a:ext cx="698017" cy="69801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5">
              <a:hueOff val="1343711"/>
              <a:satOff val="1896"/>
              <a:lumOff val="-235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C925536-1E9B-4F12-84A7-A814DC6F3B14}">
      <dsp:nvSpPr>
        <dsp:cNvPr id="0" name=""/>
        <dsp:cNvSpPr/>
      </dsp:nvSpPr>
      <dsp:spPr>
        <a:xfrm>
          <a:off x="1094777" y="1954342"/>
          <a:ext cx="7060049" cy="558413"/>
        </a:xfrm>
        <a:prstGeom prst="rect">
          <a:avLst/>
        </a:prstGeom>
        <a:gradFill rotWithShape="0">
          <a:gsLst>
            <a:gs pos="0">
              <a:schemeClr val="accent5">
                <a:hueOff val="2687422"/>
                <a:satOff val="3792"/>
                <a:lumOff val="-470"/>
                <a:alphaOff val="0"/>
                <a:shade val="15000"/>
                <a:satMod val="180000"/>
              </a:schemeClr>
            </a:gs>
            <a:gs pos="50000">
              <a:schemeClr val="accent5">
                <a:hueOff val="2687422"/>
                <a:satOff val="3792"/>
                <a:lumOff val="-470"/>
                <a:alphaOff val="0"/>
                <a:shade val="45000"/>
                <a:satMod val="170000"/>
              </a:schemeClr>
            </a:gs>
            <a:gs pos="70000">
              <a:schemeClr val="accent5">
                <a:hueOff val="2687422"/>
                <a:satOff val="3792"/>
                <a:lumOff val="-47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2687422"/>
                <a:satOff val="3792"/>
                <a:lumOff val="-47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5">
              <a:hueOff val="2687422"/>
              <a:satOff val="3792"/>
              <a:lumOff val="-47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3241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err="1" smtClean="0"/>
            <a:t>Hiperkalsemiden</a:t>
          </a:r>
          <a:r>
            <a:rPr lang="tr-TR" sz="1400" kern="1200" dirty="0" smtClean="0"/>
            <a:t> kaçınılmalıdır.</a:t>
          </a:r>
          <a:endParaRPr lang="tr-TR" sz="1400" kern="1200" dirty="0"/>
        </a:p>
      </dsp:txBody>
      <dsp:txXfrm>
        <a:off x="1094777" y="1954342"/>
        <a:ext cx="7060049" cy="558413"/>
      </dsp:txXfrm>
    </dsp:sp>
    <dsp:sp modelId="{81873359-A999-4173-9786-3E2785C5C110}">
      <dsp:nvSpPr>
        <dsp:cNvPr id="0" name=""/>
        <dsp:cNvSpPr/>
      </dsp:nvSpPr>
      <dsp:spPr>
        <a:xfrm>
          <a:off x="745769" y="1884540"/>
          <a:ext cx="698017" cy="69801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accent5">
              <a:hueOff val="2687422"/>
              <a:satOff val="3792"/>
              <a:lumOff val="-47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E48B1D-389F-467E-8AA1-6277D9EB26D8}">
      <dsp:nvSpPr>
        <dsp:cNvPr id="0" name=""/>
        <dsp:cNvSpPr/>
      </dsp:nvSpPr>
      <dsp:spPr>
        <a:xfrm>
          <a:off x="1094777" y="2791326"/>
          <a:ext cx="7060049" cy="558413"/>
        </a:xfrm>
        <a:prstGeom prst="rect">
          <a:avLst/>
        </a:prstGeom>
        <a:gradFill rotWithShape="0">
          <a:gsLst>
            <a:gs pos="0">
              <a:schemeClr val="accent5">
                <a:hueOff val="4031133"/>
                <a:satOff val="5687"/>
                <a:lumOff val="-706"/>
                <a:alphaOff val="0"/>
                <a:shade val="15000"/>
                <a:satMod val="180000"/>
              </a:schemeClr>
            </a:gs>
            <a:gs pos="50000">
              <a:schemeClr val="accent5">
                <a:hueOff val="4031133"/>
                <a:satOff val="5687"/>
                <a:lumOff val="-706"/>
                <a:alphaOff val="0"/>
                <a:shade val="45000"/>
                <a:satMod val="170000"/>
              </a:schemeClr>
            </a:gs>
            <a:gs pos="70000">
              <a:schemeClr val="accent5">
                <a:hueOff val="4031133"/>
                <a:satOff val="5687"/>
                <a:lumOff val="-70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4031133"/>
                <a:satOff val="5687"/>
                <a:lumOff val="-70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5">
              <a:hueOff val="4031133"/>
              <a:satOff val="5687"/>
              <a:lumOff val="-706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3241" tIns="35560" rIns="35560" bIns="35560" numCol="1" spcCol="1270" anchor="ctr" anchorCtr="0">
          <a:noAutofit/>
        </a:bodyPr>
        <a:lstStyle/>
        <a:p>
          <a:pPr marR="0" lvl="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tr-TR" sz="1400" kern="1200" dirty="0" smtClean="0"/>
            <a:t>Özellikle diyalize girmeyen hastalarda, fosfat düşürücü tedaviler yalnızca "</a:t>
          </a:r>
          <a:r>
            <a:rPr lang="tr-TR" sz="1400" kern="1200" dirty="0" smtClean="0">
              <a:solidFill>
                <a:srgbClr val="FFFF00"/>
              </a:solidFill>
            </a:rPr>
            <a:t>ilerleyici veya kalıcı </a:t>
          </a:r>
          <a:r>
            <a:rPr lang="tr-TR" sz="1400" kern="1200" dirty="0" err="1" smtClean="0">
              <a:solidFill>
                <a:srgbClr val="FFFF00"/>
              </a:solidFill>
            </a:rPr>
            <a:t>hiperfosfatemi</a:t>
          </a:r>
          <a:r>
            <a:rPr lang="tr-TR" sz="1400" kern="1200" dirty="0" smtClean="0"/>
            <a:t>" durumunda planlanmalıdır. </a:t>
          </a:r>
          <a:endParaRPr lang="tr-TR" sz="1400" kern="1200" dirty="0"/>
        </a:p>
      </dsp:txBody>
      <dsp:txXfrm>
        <a:off x="1094777" y="2791326"/>
        <a:ext cx="7060049" cy="558413"/>
      </dsp:txXfrm>
    </dsp:sp>
    <dsp:sp modelId="{DA816DCE-5F81-4096-A104-9F979A941087}">
      <dsp:nvSpPr>
        <dsp:cNvPr id="0" name=""/>
        <dsp:cNvSpPr/>
      </dsp:nvSpPr>
      <dsp:spPr>
        <a:xfrm>
          <a:off x="745769" y="2721524"/>
          <a:ext cx="698017" cy="698017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accent5">
              <a:hueOff val="4031133"/>
              <a:satOff val="5687"/>
              <a:lumOff val="-706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52716DF-F053-4800-85E5-737522CCAEA3}">
      <dsp:nvSpPr>
        <dsp:cNvPr id="0" name=""/>
        <dsp:cNvSpPr/>
      </dsp:nvSpPr>
      <dsp:spPr>
        <a:xfrm>
          <a:off x="884736" y="3628840"/>
          <a:ext cx="7270091" cy="558413"/>
        </a:xfrm>
        <a:prstGeom prst="rect">
          <a:avLst/>
        </a:prstGeom>
        <a:gradFill rotWithShape="0">
          <a:gsLst>
            <a:gs pos="0">
              <a:schemeClr val="accent5">
                <a:hueOff val="5374845"/>
                <a:satOff val="7583"/>
                <a:lumOff val="-941"/>
                <a:alphaOff val="0"/>
                <a:shade val="15000"/>
                <a:satMod val="180000"/>
              </a:schemeClr>
            </a:gs>
            <a:gs pos="50000">
              <a:schemeClr val="accent5">
                <a:hueOff val="5374845"/>
                <a:satOff val="7583"/>
                <a:lumOff val="-941"/>
                <a:alphaOff val="0"/>
                <a:shade val="45000"/>
                <a:satMod val="170000"/>
              </a:schemeClr>
            </a:gs>
            <a:gs pos="70000">
              <a:schemeClr val="accent5">
                <a:hueOff val="5374845"/>
                <a:satOff val="7583"/>
                <a:lumOff val="-941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5374845"/>
                <a:satOff val="7583"/>
                <a:lumOff val="-941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5">
              <a:hueOff val="5374845"/>
              <a:satOff val="7583"/>
              <a:lumOff val="-941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3241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Düzenli D vitamini kullanımından kaçınılmalıdır.</a:t>
          </a:r>
          <a:endParaRPr lang="tr-TR" sz="1400" kern="1200" dirty="0"/>
        </a:p>
      </dsp:txBody>
      <dsp:txXfrm>
        <a:off x="884736" y="3628840"/>
        <a:ext cx="7270091" cy="558413"/>
      </dsp:txXfrm>
    </dsp:sp>
    <dsp:sp modelId="{E99BE3D6-6ED2-444C-BBA1-10708E6BB101}">
      <dsp:nvSpPr>
        <dsp:cNvPr id="0" name=""/>
        <dsp:cNvSpPr/>
      </dsp:nvSpPr>
      <dsp:spPr>
        <a:xfrm>
          <a:off x="535727" y="3559039"/>
          <a:ext cx="698017" cy="698017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9525" cap="flat" cmpd="sng" algn="ctr">
          <a:solidFill>
            <a:schemeClr val="accent5">
              <a:hueOff val="5374845"/>
              <a:satOff val="7583"/>
              <a:lumOff val="-941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8B62FCD-DF9F-4CAE-8DFA-71ACC2769C56}">
      <dsp:nvSpPr>
        <dsp:cNvPr id="0" name=""/>
        <dsp:cNvSpPr/>
      </dsp:nvSpPr>
      <dsp:spPr>
        <a:xfrm>
          <a:off x="425402" y="4466355"/>
          <a:ext cx="7729425" cy="558413"/>
        </a:xfrm>
        <a:prstGeom prst="rect">
          <a:avLst/>
        </a:prstGeom>
        <a:gradFill rotWithShape="0">
          <a:gsLst>
            <a:gs pos="0">
              <a:schemeClr val="accent5">
                <a:hueOff val="6718555"/>
                <a:satOff val="9479"/>
                <a:lumOff val="-1176"/>
                <a:alphaOff val="0"/>
                <a:shade val="15000"/>
                <a:satMod val="180000"/>
              </a:schemeClr>
            </a:gs>
            <a:gs pos="50000">
              <a:schemeClr val="accent5">
                <a:hueOff val="6718555"/>
                <a:satOff val="9479"/>
                <a:lumOff val="-1176"/>
                <a:alphaOff val="0"/>
                <a:shade val="45000"/>
                <a:satMod val="170000"/>
              </a:schemeClr>
            </a:gs>
            <a:gs pos="70000">
              <a:schemeClr val="accent5">
                <a:hueOff val="6718555"/>
                <a:satOff val="9479"/>
                <a:lumOff val="-117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6718555"/>
                <a:satOff val="9479"/>
                <a:lumOff val="-117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5">
              <a:hueOff val="6718555"/>
              <a:satOff val="9479"/>
              <a:lumOff val="-1176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3241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İlerleyici ve </a:t>
          </a:r>
          <a:r>
            <a:rPr lang="tr-TR" sz="1400" kern="1200" dirty="0" err="1" smtClean="0"/>
            <a:t>persistan</a:t>
          </a:r>
          <a:r>
            <a:rPr lang="tr-TR" sz="1400" kern="1200" dirty="0" smtClean="0"/>
            <a:t> PTH yüksekliği tedavi edilmelidir.</a:t>
          </a:r>
          <a:endParaRPr lang="tr-TR" sz="1400" kern="1200" dirty="0"/>
        </a:p>
      </dsp:txBody>
      <dsp:txXfrm>
        <a:off x="425402" y="4466355"/>
        <a:ext cx="7729425" cy="558413"/>
      </dsp:txXfrm>
    </dsp:sp>
    <dsp:sp modelId="{6CA2DE09-846A-40C7-BCE5-A43D25AE788B}">
      <dsp:nvSpPr>
        <dsp:cNvPr id="0" name=""/>
        <dsp:cNvSpPr/>
      </dsp:nvSpPr>
      <dsp:spPr>
        <a:xfrm>
          <a:off x="76393" y="4396553"/>
          <a:ext cx="698017" cy="698017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9525" cap="flat" cmpd="sng" algn="ctr">
          <a:solidFill>
            <a:schemeClr val="accent5">
              <a:hueOff val="6718555"/>
              <a:satOff val="9479"/>
              <a:lumOff val="-1176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bList2#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bList2#3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#4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#5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2#6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A2B441F-BDBB-49F3-A100-6B44B806E4D8}" type="datetimeFigureOut">
              <a:rPr lang="tr-TR"/>
              <a:pPr>
                <a:defRPr/>
              </a:pPr>
              <a:t>18.02.2023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tr-T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0D277DD-46C6-4DBF-8505-81D22EB6C76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7866710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  <p:sp>
        <p:nvSpPr>
          <p:cNvPr id="32772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F961EF-91FE-487C-88D7-0D065E265F0A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1969818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D277DD-46C6-4DBF-8505-81D22EB6C768}" type="slidenum">
              <a:rPr lang="tr-TR" smtClean="0"/>
              <a:pPr>
                <a:defRPr/>
              </a:pPr>
              <a:t>5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605279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Hepsidin, enfeksiyona karşı doğal </a:t>
            </a:r>
            <a:r>
              <a:rPr lang="tr-TR" dirty="0" err="1" smtClean="0"/>
              <a:t>immün</a:t>
            </a:r>
            <a:r>
              <a:rPr lang="tr-TR" dirty="0" smtClean="0"/>
              <a:t> yanıtın bir bileşeni olarak, </a:t>
            </a:r>
            <a:r>
              <a:rPr lang="tr-TR" dirty="0" err="1" smtClean="0"/>
              <a:t>sitokinlere</a:t>
            </a:r>
            <a:r>
              <a:rPr lang="tr-TR" dirty="0" smtClean="0"/>
              <a:t> veya bakteriyel antijenlere maruz kalmaya yanıt olarak karaciğer tarafından üretilen küçük bir </a:t>
            </a:r>
            <a:r>
              <a:rPr lang="tr-TR" dirty="0" err="1" smtClean="0"/>
              <a:t>peptittir</a:t>
            </a:r>
            <a:r>
              <a:rPr lang="tr-TR" dirty="0" smtClean="0"/>
              <a:t> [7,8].Hepsidin, plazma </a:t>
            </a:r>
            <a:r>
              <a:rPr lang="tr-TR" dirty="0" err="1" smtClean="0"/>
              <a:t>membran</a:t>
            </a:r>
            <a:r>
              <a:rPr lang="tr-TR" dirty="0" smtClean="0"/>
              <a:t> kanalı </a:t>
            </a:r>
            <a:r>
              <a:rPr lang="tr-TR" dirty="0" err="1" smtClean="0"/>
              <a:t>ferroportine</a:t>
            </a:r>
            <a:r>
              <a:rPr lang="tr-TR" dirty="0" smtClean="0"/>
              <a:t> bağlanarak demir ihracatını bloke eder [9]; bu, </a:t>
            </a:r>
            <a:r>
              <a:rPr lang="tr-TR" dirty="0" err="1" smtClean="0"/>
              <a:t>ferroportinin</a:t>
            </a:r>
            <a:r>
              <a:rPr lang="tr-TR" dirty="0" smtClean="0"/>
              <a:t> içselleştirilmesine ve bozulmasına yol açar [7,10,11]. </a:t>
            </a:r>
            <a:r>
              <a:rPr lang="tr-TR" dirty="0" err="1" smtClean="0"/>
              <a:t>Ferroportin</a:t>
            </a:r>
            <a:r>
              <a:rPr lang="tr-TR" dirty="0" smtClean="0"/>
              <a:t> kanalının çıkarılması, ince bağırsakta demir emilimini, plasenta boyunca demir taşınmasını ve </a:t>
            </a:r>
            <a:r>
              <a:rPr lang="tr-TR" dirty="0" err="1" smtClean="0"/>
              <a:t>makrofajlardan</a:t>
            </a:r>
            <a:r>
              <a:rPr lang="tr-TR" dirty="0" smtClean="0"/>
              <a:t> demir </a:t>
            </a:r>
            <a:r>
              <a:rPr lang="tr-TR" dirty="0" err="1" smtClean="0"/>
              <a:t>salınımını</a:t>
            </a:r>
            <a:r>
              <a:rPr lang="tr-TR" dirty="0" smtClean="0"/>
              <a:t> önler [12].</a:t>
            </a:r>
            <a:r>
              <a:rPr lang="tr-TR" dirty="0" err="1" smtClean="0"/>
              <a:t>Makrofajlardan</a:t>
            </a:r>
            <a:r>
              <a:rPr lang="tr-TR" dirty="0" smtClean="0"/>
              <a:t> salınan artan demir, </a:t>
            </a:r>
            <a:r>
              <a:rPr lang="tr-TR" dirty="0" err="1" smtClean="0"/>
              <a:t>eritropoez</a:t>
            </a:r>
            <a:r>
              <a:rPr lang="tr-TR" dirty="0" smtClean="0"/>
              <a:t> için gerekli olan hem sentezi için ana demir kaynağıdır. </a:t>
            </a:r>
            <a:r>
              <a:rPr lang="tr-TR" dirty="0" err="1" smtClean="0"/>
              <a:t>Makrofajlar</a:t>
            </a:r>
            <a:r>
              <a:rPr lang="tr-TR" dirty="0" smtClean="0"/>
              <a:t> yaşlanmış </a:t>
            </a:r>
            <a:r>
              <a:rPr lang="tr-TR" dirty="0" err="1" smtClean="0"/>
              <a:t>RBC'leri</a:t>
            </a:r>
            <a:r>
              <a:rPr lang="tr-TR" dirty="0" smtClean="0"/>
              <a:t> süpürür ve alır; bu eritrositlerden demir geri dönüşümü, günlük toplam vücut demir ihtiyacının yüzde 90 ila 95'ini oluşturur [13-15]. Hepsidin ayrıca </a:t>
            </a:r>
            <a:r>
              <a:rPr lang="tr-TR" dirty="0" err="1" smtClean="0"/>
              <a:t>enterosit</a:t>
            </a:r>
            <a:r>
              <a:rPr lang="tr-TR" dirty="0" smtClean="0"/>
              <a:t> </a:t>
            </a:r>
            <a:r>
              <a:rPr lang="tr-TR" dirty="0" err="1" smtClean="0"/>
              <a:t>ferroportin</a:t>
            </a:r>
            <a:r>
              <a:rPr lang="tr-TR" dirty="0" smtClean="0"/>
              <a:t> üzerindeki aynı etkiyle diyet demiri veya oral demir takviyelerinin </a:t>
            </a:r>
            <a:r>
              <a:rPr lang="tr-TR" dirty="0" err="1" smtClean="0"/>
              <a:t>duodenal</a:t>
            </a:r>
            <a:r>
              <a:rPr lang="tr-TR" dirty="0" smtClean="0"/>
              <a:t> </a:t>
            </a:r>
            <a:r>
              <a:rPr lang="tr-TR" dirty="0" err="1" smtClean="0"/>
              <a:t>enterositlerden</a:t>
            </a:r>
            <a:r>
              <a:rPr lang="tr-TR" dirty="0" smtClean="0"/>
              <a:t> dolaşıma transferini de azaltır [13-15]. Bu değişiklikler şekilde (şekil 1) özetlenmiş ve daha ayrıntılı olarak ayrı ayrı tartışılmıştır. (Bkz. "Demir dengesinin düzenlenmesi", '</a:t>
            </a:r>
            <a:r>
              <a:rPr lang="tr-TR" dirty="0" err="1" smtClean="0"/>
              <a:t>Hepcidin</a:t>
            </a:r>
            <a:r>
              <a:rPr lang="tr-TR" dirty="0" smtClean="0"/>
              <a:t>' bölümü.)</a:t>
            </a:r>
            <a:r>
              <a:rPr lang="tr-TR" dirty="0" err="1" smtClean="0"/>
              <a:t>Monositler</a:t>
            </a:r>
            <a:r>
              <a:rPr lang="tr-TR" dirty="0" smtClean="0"/>
              <a:t> gibi diğer hücreler tarafından </a:t>
            </a:r>
            <a:r>
              <a:rPr lang="tr-TR" dirty="0" err="1" smtClean="0"/>
              <a:t>hepsidin</a:t>
            </a:r>
            <a:r>
              <a:rPr lang="tr-TR" dirty="0" smtClean="0"/>
              <a:t> üretimi de rapor edilmiştir; bunun </a:t>
            </a:r>
            <a:r>
              <a:rPr lang="tr-TR" dirty="0" err="1" smtClean="0"/>
              <a:t>makrofaj</a:t>
            </a:r>
            <a:r>
              <a:rPr lang="tr-TR" dirty="0" smtClean="0"/>
              <a:t> demir </a:t>
            </a:r>
            <a:r>
              <a:rPr lang="tr-TR" dirty="0" err="1" smtClean="0"/>
              <a:t>sekestrasyonunu</a:t>
            </a:r>
            <a:r>
              <a:rPr lang="tr-TR" dirty="0" smtClean="0"/>
              <a:t> artırmak için bir </a:t>
            </a:r>
            <a:r>
              <a:rPr lang="tr-TR" dirty="0" err="1" smtClean="0"/>
              <a:t>otokrin</a:t>
            </a:r>
            <a:r>
              <a:rPr lang="tr-TR" dirty="0" smtClean="0"/>
              <a:t> mekanizması oluşturduğu düşünülmektedir [16]. (Yukarıdaki 'Azaltılmış demir bulunabilirliği' bölümüne bakın.)Bir </a:t>
            </a:r>
            <a:r>
              <a:rPr lang="tr-TR" dirty="0" err="1" smtClean="0"/>
              <a:t>antimikrobiyal</a:t>
            </a:r>
            <a:r>
              <a:rPr lang="tr-TR" dirty="0" smtClean="0"/>
              <a:t> </a:t>
            </a:r>
            <a:r>
              <a:rPr lang="tr-TR" dirty="0" err="1" smtClean="0"/>
              <a:t>peptit</a:t>
            </a:r>
            <a:r>
              <a:rPr lang="tr-TR" dirty="0" smtClean="0"/>
              <a:t> olarak, bağırsak </a:t>
            </a:r>
            <a:r>
              <a:rPr lang="tr-TR" dirty="0" err="1" smtClean="0"/>
              <a:t>dendritik</a:t>
            </a:r>
            <a:r>
              <a:rPr lang="tr-TR" dirty="0" smtClean="0"/>
              <a:t> hücreleri tarafından üretilen </a:t>
            </a:r>
            <a:r>
              <a:rPr lang="tr-TR" dirty="0" err="1" smtClean="0"/>
              <a:t>hepsidin</a:t>
            </a:r>
            <a:r>
              <a:rPr lang="tr-TR" dirty="0" smtClean="0"/>
              <a:t>, demiri lokal </a:t>
            </a:r>
            <a:r>
              <a:rPr lang="tr-TR" dirty="0" err="1" smtClean="0"/>
              <a:t>mikrobiyomdan</a:t>
            </a:r>
            <a:r>
              <a:rPr lang="tr-TR" dirty="0" smtClean="0"/>
              <a:t> ayırarak lokal mukozayı koruyabilir ve </a:t>
            </a:r>
            <a:r>
              <a:rPr lang="tr-TR" dirty="0" err="1" smtClean="0"/>
              <a:t>inflamatuar</a:t>
            </a:r>
            <a:r>
              <a:rPr lang="tr-TR" dirty="0" smtClean="0"/>
              <a:t> bağırsak hastalığında (IBD) </a:t>
            </a:r>
            <a:r>
              <a:rPr lang="tr-TR" dirty="0" err="1" smtClean="0"/>
              <a:t>mukozal</a:t>
            </a:r>
            <a:r>
              <a:rPr lang="tr-TR" dirty="0" smtClean="0"/>
              <a:t> iyileşmeyi destekleyebilir [17].Enfeksiyon, </a:t>
            </a:r>
            <a:r>
              <a:rPr lang="tr-TR" dirty="0" err="1" smtClean="0"/>
              <a:t>malignite</a:t>
            </a:r>
            <a:r>
              <a:rPr lang="tr-TR" dirty="0" smtClean="0"/>
              <a:t> veya </a:t>
            </a:r>
            <a:r>
              <a:rPr lang="tr-TR" dirty="0" err="1" smtClean="0"/>
              <a:t>inflamatuar</a:t>
            </a:r>
            <a:r>
              <a:rPr lang="tr-TR" dirty="0" smtClean="0"/>
              <a:t> bir durumu (C-reaktif protein [CRP] düzeylerinin &gt;10 mg/</a:t>
            </a:r>
            <a:r>
              <a:rPr lang="tr-TR" dirty="0" err="1" smtClean="0"/>
              <a:t>dL</a:t>
            </a:r>
            <a:r>
              <a:rPr lang="tr-TR" dirty="0" smtClean="0"/>
              <a:t> ile kanıtlandığı gibi) olan hastalarda </a:t>
            </a:r>
            <a:r>
              <a:rPr lang="tr-TR" dirty="0" err="1" smtClean="0"/>
              <a:t>hepsidin</a:t>
            </a:r>
            <a:r>
              <a:rPr lang="tr-TR" dirty="0" smtClean="0"/>
              <a:t> üretimi, idrarda </a:t>
            </a:r>
            <a:r>
              <a:rPr lang="tr-TR" dirty="0" err="1" smtClean="0"/>
              <a:t>hepsidin</a:t>
            </a:r>
            <a:r>
              <a:rPr lang="tr-TR" dirty="0" smtClean="0"/>
              <a:t> atılımında azalma ve serum </a:t>
            </a:r>
            <a:r>
              <a:rPr lang="tr-TR" dirty="0" err="1" smtClean="0"/>
              <a:t>hepsidin</a:t>
            </a:r>
            <a:r>
              <a:rPr lang="tr-TR" dirty="0" smtClean="0"/>
              <a:t> düzeylerinde artış görülmüştür [7,13]. ,18-22]. </a:t>
            </a:r>
            <a:r>
              <a:rPr lang="tr-TR" dirty="0" err="1" smtClean="0"/>
              <a:t>Hepsidinin</a:t>
            </a:r>
            <a:r>
              <a:rPr lang="tr-TR" dirty="0" smtClean="0"/>
              <a:t> farklı enfeksiyonlardaki karmaşık rolü, demir </a:t>
            </a:r>
            <a:r>
              <a:rPr lang="tr-TR" dirty="0" err="1" smtClean="0"/>
              <a:t>homeostazı</a:t>
            </a:r>
            <a:r>
              <a:rPr lang="tr-TR" dirty="0" smtClean="0"/>
              <a:t> düzenlemesinin ötesine geçebilir [1]. Örnek olarak:●Grup A </a:t>
            </a:r>
            <a:r>
              <a:rPr lang="tr-TR" dirty="0" err="1" smtClean="0"/>
              <a:t>Streptococcus'un</a:t>
            </a:r>
            <a:r>
              <a:rPr lang="tr-TR" dirty="0" smtClean="0"/>
              <a:t> neden olduğu </a:t>
            </a:r>
            <a:r>
              <a:rPr lang="tr-TR" dirty="0" err="1" smtClean="0"/>
              <a:t>nekrotizan</a:t>
            </a:r>
            <a:r>
              <a:rPr lang="tr-TR" dirty="0" smtClean="0"/>
              <a:t> </a:t>
            </a:r>
            <a:r>
              <a:rPr lang="tr-TR" dirty="0" err="1" smtClean="0"/>
              <a:t>fasiit</a:t>
            </a:r>
            <a:r>
              <a:rPr lang="tr-TR" dirty="0" smtClean="0"/>
              <a:t> gibi bazı cilt enfeksiyonlarında, </a:t>
            </a:r>
            <a:r>
              <a:rPr lang="tr-TR" dirty="0" err="1" smtClean="0"/>
              <a:t>hepsidinin</a:t>
            </a:r>
            <a:r>
              <a:rPr lang="tr-TR" dirty="0" smtClean="0"/>
              <a:t> derideki rolü, </a:t>
            </a:r>
            <a:r>
              <a:rPr lang="tr-TR" dirty="0" err="1" smtClean="0"/>
              <a:t>nötrofilleri</a:t>
            </a:r>
            <a:r>
              <a:rPr lang="tr-TR" dirty="0" smtClean="0"/>
              <a:t> toplamak için CXCL1 ekspresyonunu indüklemektir [23].●COVID-19'lu hastanede yatan hastalarda, serum ferritin seviyelerindeki değişikliklerin gösterdiği artan </a:t>
            </a:r>
            <a:r>
              <a:rPr lang="tr-TR" dirty="0" err="1" smtClean="0"/>
              <a:t>hepsidin</a:t>
            </a:r>
            <a:r>
              <a:rPr lang="tr-TR" dirty="0" smtClean="0"/>
              <a:t> üretimi ve demir </a:t>
            </a:r>
            <a:r>
              <a:rPr lang="tr-TR" dirty="0" err="1" smtClean="0"/>
              <a:t>dishomeostazı</a:t>
            </a:r>
            <a:r>
              <a:rPr lang="tr-TR" dirty="0" smtClean="0"/>
              <a:t>, kötü bir klinik seyir ve sonuçla ilişkilendirilmiştir [24-26].</a:t>
            </a:r>
          </a:p>
          <a:p>
            <a:r>
              <a:rPr lang="tr-TR" dirty="0" smtClean="0"/>
              <a:t>Hepsidin, yukarıda açıklandığı gibi gelişmekte olan </a:t>
            </a:r>
            <a:r>
              <a:rPr lang="tr-TR" dirty="0" err="1" smtClean="0"/>
              <a:t>RBC'ler</a:t>
            </a:r>
            <a:r>
              <a:rPr lang="tr-TR" dirty="0" smtClean="0"/>
              <a:t> için demir mevcudiyetinin birincil kontrolörüdür (yukarıdaki 'Hepsidin (demir </a:t>
            </a:r>
            <a:r>
              <a:rPr lang="tr-TR" dirty="0" err="1" smtClean="0"/>
              <a:t>homeostazının</a:t>
            </a:r>
            <a:r>
              <a:rPr lang="tr-TR" dirty="0" smtClean="0"/>
              <a:t> birincil düzenleyicisi)' bölümüne bakınız). </a:t>
            </a:r>
            <a:r>
              <a:rPr lang="tr-TR" dirty="0" err="1" smtClean="0"/>
              <a:t>İnterlökin</a:t>
            </a:r>
            <a:r>
              <a:rPr lang="tr-TR" dirty="0" smtClean="0"/>
              <a:t> (IL)-1, IL-6 ve IL-22 dahil olmak üzere </a:t>
            </a:r>
            <a:r>
              <a:rPr lang="tr-TR" dirty="0" err="1" smtClean="0"/>
              <a:t>sitokinler</a:t>
            </a:r>
            <a:r>
              <a:rPr lang="tr-TR" dirty="0" smtClean="0"/>
              <a:t>, çok sayıda klinik öncesi ve klinik çalışma ile kanıtlandığı gibi, </a:t>
            </a:r>
            <a:r>
              <a:rPr lang="tr-TR" dirty="0" err="1" smtClean="0"/>
              <a:t>hepsidin</a:t>
            </a:r>
            <a:r>
              <a:rPr lang="tr-TR" dirty="0" smtClean="0"/>
              <a:t> üretimini indükler:• Bir fare modelinde, IL-6'nın devre dışı bırakılması, iltihaplanmaya yanıt olarak </a:t>
            </a:r>
            <a:r>
              <a:rPr lang="tr-TR" dirty="0" err="1" smtClean="0"/>
              <a:t>hepsidin</a:t>
            </a:r>
            <a:r>
              <a:rPr lang="tr-TR" dirty="0" smtClean="0"/>
              <a:t> indüksiyonunu tamamen köreltmiştir [15].• </a:t>
            </a:r>
            <a:r>
              <a:rPr lang="tr-TR" dirty="0" err="1" smtClean="0"/>
              <a:t>Sepsis</a:t>
            </a:r>
            <a:r>
              <a:rPr lang="tr-TR" dirty="0" smtClean="0"/>
              <a:t> için başvuran ardışık 92 hastadan oluşan bir seride, </a:t>
            </a:r>
            <a:r>
              <a:rPr lang="tr-TR" dirty="0" err="1" smtClean="0"/>
              <a:t>hepsidin</a:t>
            </a:r>
            <a:r>
              <a:rPr lang="tr-TR" dirty="0" smtClean="0"/>
              <a:t> seviyeleri başvuru sırasında yüksekti, sistemik </a:t>
            </a:r>
            <a:r>
              <a:rPr lang="tr-TR" dirty="0" err="1" smtClean="0"/>
              <a:t>inflamatuar</a:t>
            </a:r>
            <a:r>
              <a:rPr lang="tr-TR" dirty="0" smtClean="0"/>
              <a:t> yanıt sendromu (SIRS) kriterlerinin sayısı ile arttı ve hem IL-6 seviyeleri hem de takip eden dönemde hemoglobindeki düşüş ile </a:t>
            </a:r>
            <a:r>
              <a:rPr lang="tr-TR" dirty="0" err="1" smtClean="0"/>
              <a:t>korele</a:t>
            </a:r>
            <a:r>
              <a:rPr lang="tr-TR" dirty="0" smtClean="0"/>
              <a:t> idi. gün [27]. Şiddetli travması olan 150 hastadan oluşan bir seride, idrar </a:t>
            </a:r>
            <a:r>
              <a:rPr lang="tr-TR" dirty="0" err="1" smtClean="0"/>
              <a:t>hepsidin</a:t>
            </a:r>
            <a:r>
              <a:rPr lang="tr-TR" dirty="0" smtClean="0"/>
              <a:t> seviyeleri başvuru sırasında aşırı derecede yüksekti; </a:t>
            </a:r>
            <a:r>
              <a:rPr lang="tr-TR" dirty="0" err="1" smtClean="0"/>
              <a:t>hepsidin</a:t>
            </a:r>
            <a:r>
              <a:rPr lang="tr-TR" dirty="0" smtClean="0"/>
              <a:t>, Yaralanma Şiddet Skoru (ISS) ve anemi süresi ile pozitif, </a:t>
            </a:r>
            <a:r>
              <a:rPr lang="tr-TR" dirty="0" err="1" smtClean="0"/>
              <a:t>hipoksi</a:t>
            </a:r>
            <a:r>
              <a:rPr lang="tr-TR" dirty="0" smtClean="0"/>
              <a:t> ile negatif korelasyon gösterdi [28].•ACD/AI hastalarında, </a:t>
            </a:r>
            <a:r>
              <a:rPr lang="tr-TR" dirty="0" err="1" smtClean="0"/>
              <a:t>monositlerdeki</a:t>
            </a:r>
            <a:r>
              <a:rPr lang="tr-TR" dirty="0" smtClean="0"/>
              <a:t> </a:t>
            </a:r>
            <a:r>
              <a:rPr lang="tr-TR" dirty="0" err="1" smtClean="0"/>
              <a:t>hepsidin</a:t>
            </a:r>
            <a:r>
              <a:rPr lang="tr-TR" dirty="0" smtClean="0"/>
              <a:t> </a:t>
            </a:r>
            <a:r>
              <a:rPr lang="tr-TR" dirty="0" err="1" smtClean="0"/>
              <a:t>mRNA</a:t>
            </a:r>
            <a:r>
              <a:rPr lang="tr-TR" dirty="0" smtClean="0"/>
              <a:t> seviyeleri, serum IL-6 konsantrasyonları ile önemli ölçüde </a:t>
            </a:r>
            <a:r>
              <a:rPr lang="tr-TR" dirty="0" err="1" smtClean="0"/>
              <a:t>korele</a:t>
            </a:r>
            <a:r>
              <a:rPr lang="tr-TR" dirty="0" smtClean="0"/>
              <a:t> idi [16,19].• Bir anti-tümör nekroz faktörü (TNF) antikoru veya bir anti-IL-6 antikoru ile tedavi edilen </a:t>
            </a:r>
            <a:r>
              <a:rPr lang="tr-TR" dirty="0" err="1" smtClean="0"/>
              <a:t>inflamatuar</a:t>
            </a:r>
            <a:r>
              <a:rPr lang="tr-TR" dirty="0" smtClean="0"/>
              <a:t> durumları olan hastalarda, IL-6, </a:t>
            </a:r>
            <a:r>
              <a:rPr lang="tr-TR" dirty="0" err="1" smtClean="0"/>
              <a:t>hepsidin</a:t>
            </a:r>
            <a:r>
              <a:rPr lang="tr-TR" dirty="0" smtClean="0"/>
              <a:t> ve/veya CRP gibi </a:t>
            </a:r>
            <a:r>
              <a:rPr lang="tr-TR" dirty="0" err="1" smtClean="0"/>
              <a:t>inflamatuar</a:t>
            </a:r>
            <a:r>
              <a:rPr lang="tr-TR" dirty="0" smtClean="0"/>
              <a:t> belirteçlerde azalma vardır, bu da iyileşme ile bağlantılıdır. anemi [20,29-35].• Yüksek IL-6 ve TNF-alfa seviyeleri, böbrek hastalığı olan bireylerde </a:t>
            </a:r>
            <a:r>
              <a:rPr lang="tr-TR" dirty="0" err="1" smtClean="0"/>
              <a:t>darbepoetin</a:t>
            </a:r>
            <a:r>
              <a:rPr lang="tr-TR" dirty="0" smtClean="0"/>
              <a:t> (</a:t>
            </a:r>
            <a:r>
              <a:rPr lang="tr-TR" dirty="0" err="1" smtClean="0"/>
              <a:t>eritropoezi</a:t>
            </a:r>
            <a:r>
              <a:rPr lang="tr-TR" dirty="0" smtClean="0"/>
              <a:t> uyarıcı bir madde [ESA]) için daha yüksek doz gereksinimi ile </a:t>
            </a:r>
            <a:r>
              <a:rPr lang="tr-TR" dirty="0" err="1" smtClean="0"/>
              <a:t>koreledir</a:t>
            </a:r>
            <a:r>
              <a:rPr lang="tr-TR" dirty="0" smtClean="0"/>
              <a:t>.• Ortaya çıkan kanıtlar, D vitamininin </a:t>
            </a:r>
            <a:r>
              <a:rPr lang="tr-TR" dirty="0" err="1" smtClean="0"/>
              <a:t>hepsidin'i</a:t>
            </a:r>
            <a:r>
              <a:rPr lang="tr-TR" dirty="0" smtClean="0"/>
              <a:t> baskılayabileceğini düşündürmektedir [36]. D vitamini eksikliği ve anemi bazen bir arada bulunur ve D vitamini eksikliğinin düzeltilmesi, hastaların belirli bir yüzdesinde anemiyi iyileştirebilir; bunun, aktif vitamin tarafından </a:t>
            </a:r>
            <a:r>
              <a:rPr lang="tr-TR" dirty="0" err="1" smtClean="0"/>
              <a:t>hepsidin</a:t>
            </a:r>
            <a:r>
              <a:rPr lang="tr-TR" dirty="0" smtClean="0"/>
              <a:t> oluşumunun doğrudan </a:t>
            </a:r>
            <a:r>
              <a:rPr lang="tr-TR" dirty="0" err="1" smtClean="0"/>
              <a:t>inhibisyonundan</a:t>
            </a:r>
            <a:r>
              <a:rPr lang="tr-TR" dirty="0" smtClean="0"/>
              <a:t> kaynaklandığına inanılmaktadır [37,38].Hepsidin indüksiyonundan sorumlu moleküler mekanizmalar açıklanmaya devam etmektedir; önerilen yollardan bazıları şekilde (şekil 2) gösterilmiş ve ayrı ayrı tartışılmıştır [39-42]. (Bkz. "Demir dengesinin düzenlenmesi", '</a:t>
            </a:r>
            <a:r>
              <a:rPr lang="tr-TR" dirty="0" err="1" smtClean="0"/>
              <a:t>Hepcidin</a:t>
            </a:r>
            <a:r>
              <a:rPr lang="tr-TR" dirty="0" smtClean="0"/>
              <a:t>' bölümü.)●Artan </a:t>
            </a:r>
            <a:r>
              <a:rPr lang="tr-TR" dirty="0" err="1" smtClean="0"/>
              <a:t>makrofaj</a:t>
            </a:r>
            <a:r>
              <a:rPr lang="tr-TR" dirty="0" smtClean="0"/>
              <a:t> demir alımı ve tutulması – IL-1, IL-6, IL-10, TNF ve interferon (IFN)-gama içeren </a:t>
            </a:r>
            <a:r>
              <a:rPr lang="tr-TR" dirty="0" err="1" smtClean="0"/>
              <a:t>sitokinler</a:t>
            </a:r>
            <a:r>
              <a:rPr lang="tr-TR" dirty="0" smtClean="0"/>
              <a:t>, demirin çeşitli yollarla </a:t>
            </a:r>
            <a:r>
              <a:rPr lang="tr-TR" dirty="0" err="1" smtClean="0"/>
              <a:t>makrofajlara</a:t>
            </a:r>
            <a:r>
              <a:rPr lang="tr-TR" dirty="0" smtClean="0"/>
              <a:t> alınmasını uyarır ve ekspresyonu artırarak hücre içi demir depolanmasını teşvik eder. demir depolama proteini ferritin [43,44]. IFN-gama, ayrıca, </a:t>
            </a:r>
            <a:r>
              <a:rPr lang="tr-TR" dirty="0" err="1" smtClean="0"/>
              <a:t>makrofaj</a:t>
            </a:r>
            <a:r>
              <a:rPr lang="tr-TR" dirty="0" smtClean="0"/>
              <a:t> demir tutulmasına katkıda bulunarak, </a:t>
            </a:r>
            <a:r>
              <a:rPr lang="tr-TR" dirty="0" err="1" smtClean="0"/>
              <a:t>ferroportin</a:t>
            </a:r>
            <a:r>
              <a:rPr lang="tr-TR" dirty="0" smtClean="0"/>
              <a:t> ekspresyonunun </a:t>
            </a:r>
            <a:r>
              <a:rPr lang="tr-TR" dirty="0" err="1" smtClean="0"/>
              <a:t>transkripsiyonel</a:t>
            </a:r>
            <a:r>
              <a:rPr lang="tr-TR" dirty="0" smtClean="0"/>
              <a:t> </a:t>
            </a:r>
            <a:r>
              <a:rPr lang="tr-TR" dirty="0" err="1" smtClean="0"/>
              <a:t>inhibisyonuna</a:t>
            </a:r>
            <a:r>
              <a:rPr lang="tr-TR" dirty="0" smtClean="0"/>
              <a:t> neden olur [43].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D277DD-46C6-4DBF-8505-81D22EB6C768}" type="slidenum">
              <a:rPr lang="tr-TR" smtClean="0"/>
              <a:pPr>
                <a:defRPr/>
              </a:pPr>
              <a:t>6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45444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9460B9CF-E248-412E-98FA-A0FFB1025FAE}" type="slidenum">
              <a:rPr lang="tr-TR" altLang="tr-TR" smtClean="0">
                <a:latin typeface="Times New Roman" pitchFamily="18" charset="0"/>
                <a:ea typeface="Microsoft YaHei" pitchFamily="34" charset="-122"/>
              </a:rPr>
              <a:pPr>
                <a:buFont typeface="Times New Roman" pitchFamily="18" charset="0"/>
                <a:buNone/>
              </a:pPr>
              <a:t>17</a:t>
            </a:fld>
            <a:endParaRPr lang="tr-TR" altLang="tr-TR" smtClean="0">
              <a:latin typeface="Times New Roman" pitchFamily="18" charset="0"/>
              <a:ea typeface="Microsoft YaHei" pitchFamily="34" charset="-122"/>
            </a:endParaRPr>
          </a:p>
        </p:txBody>
      </p:sp>
      <p:sp>
        <p:nvSpPr>
          <p:cNvPr id="1392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92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pPr marL="215900" indent="-214313"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tr-TR" altLang="tr-TR" sz="2000" smtClean="0">
              <a:latin typeface="Arial" pitchFamily="34" charset="0"/>
              <a:ea typeface="Microsoft YaHei" pitchFamily="34" charset="-122"/>
            </a:endParaRPr>
          </a:p>
        </p:txBody>
      </p:sp>
      <p:sp>
        <p:nvSpPr>
          <p:cNvPr id="135171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hangingPunct="1">
              <a:lnSpc>
                <a:spcPct val="100000"/>
              </a:lnSpc>
              <a:buFont typeface="Times New Roman" pitchFamily="16" charset="0"/>
              <a:buNone/>
              <a:defRPr/>
            </a:pPr>
            <a:fld id="{C12D14FD-A41D-4124-B75B-05800D556A3D}" type="slidenum">
              <a:rPr lang="tr-TR" smtClean="0">
                <a:latin typeface="+mn-lt" charset="0"/>
              </a:rPr>
              <a:pPr hangingPunct="1">
                <a:lnSpc>
                  <a:spcPct val="100000"/>
                </a:lnSpc>
                <a:buFont typeface="Times New Roman" pitchFamily="16" charset="0"/>
                <a:buNone/>
                <a:defRPr/>
              </a:pPr>
              <a:t>17</a:t>
            </a:fld>
            <a:endParaRPr lang="tr-TR" smtClean="0">
              <a:latin typeface="+mn-lt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9154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D277DD-46C6-4DBF-8505-81D22EB6C768}" type="slidenum">
              <a:rPr lang="tr-TR" smtClean="0"/>
              <a:pPr>
                <a:defRPr/>
              </a:pPr>
              <a:t>22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218585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Şekil 3 | i.v.'ye verilen reaksiyonların önerilen yönetimi ütü. Şiddetli anafilaksinin optimal klinik tedavisi, bir ilaç olarak adrenalini içerir.1:1000 solüsyonda 0.5 mg kas içi enjeksiyonla verilen temel anti-</a:t>
            </a:r>
            <a:r>
              <a:rPr lang="tr-TR" dirty="0" err="1" smtClean="0"/>
              <a:t>anafilaktik</a:t>
            </a:r>
            <a:r>
              <a:rPr lang="tr-TR" dirty="0" smtClean="0"/>
              <a:t> ilaç. Gerekirse bu 5-10 dakika sonra tekrarlanmalıdır. Yüz maskesi ile yüksek oranda (&gt;15 litre/</a:t>
            </a:r>
            <a:r>
              <a:rPr lang="tr-TR" dirty="0" err="1" smtClean="0"/>
              <a:t>dk</a:t>
            </a:r>
            <a:r>
              <a:rPr lang="tr-TR" dirty="0" smtClean="0"/>
              <a:t>) ek destekleyici oksijen verilmelidir. Uzun süreli veya iki fazlı anafilaksi seyrini önlemek için </a:t>
            </a:r>
            <a:r>
              <a:rPr lang="tr-TR" dirty="0" err="1" smtClean="0"/>
              <a:t>antihistamin</a:t>
            </a:r>
            <a:r>
              <a:rPr lang="tr-TR" dirty="0" smtClean="0"/>
              <a:t> (H1 </a:t>
            </a:r>
            <a:r>
              <a:rPr lang="tr-TR" dirty="0" err="1" smtClean="0"/>
              <a:t>bloker</a:t>
            </a:r>
            <a:r>
              <a:rPr lang="tr-TR" dirty="0" smtClean="0"/>
              <a:t>) ve </a:t>
            </a:r>
            <a:r>
              <a:rPr lang="tr-TR" dirty="0" err="1" smtClean="0"/>
              <a:t>kortikosteroidlere</a:t>
            </a:r>
            <a:r>
              <a:rPr lang="tr-TR" dirty="0" smtClean="0"/>
              <a:t> ek olarak 1 litre </a:t>
            </a:r>
            <a:r>
              <a:rPr lang="tr-TR" dirty="0" err="1" smtClean="0"/>
              <a:t>kristaloid</a:t>
            </a:r>
            <a:r>
              <a:rPr lang="tr-TR" dirty="0" smtClean="0"/>
              <a:t> solüsyon kullanılarak hacim yüklemesi yapılmalıdır.112 Spesifik olmayan reaksiyonlar için </a:t>
            </a:r>
            <a:r>
              <a:rPr lang="tr-TR" dirty="0" err="1" smtClean="0"/>
              <a:t>infüzyonu</a:t>
            </a:r>
            <a:r>
              <a:rPr lang="tr-TR" dirty="0" smtClean="0"/>
              <a:t> en az 15 dakika durdurmak ve yanıtı izlemek ( yani nabız, kan basıncı, solunum hızı ve oksijen doygunluğu) yeterli olabilir. Hasta iyileşirse, demir </a:t>
            </a:r>
            <a:r>
              <a:rPr lang="tr-TR" dirty="0" err="1" smtClean="0"/>
              <a:t>infüzyonu</a:t>
            </a:r>
            <a:r>
              <a:rPr lang="tr-TR" dirty="0" smtClean="0"/>
              <a:t> izleme ile başlangıç ​​</a:t>
            </a:r>
            <a:r>
              <a:rPr lang="tr-TR" dirty="0" err="1" smtClean="0"/>
              <a:t>infüzyon</a:t>
            </a:r>
            <a:r>
              <a:rPr lang="tr-TR" dirty="0" smtClean="0"/>
              <a:t> hızının %25-%50'sinde devam ettirilebilir. Hafif reaksiyonlar için, tedaviye yeniden başlanırsa, i.v. H1 </a:t>
            </a:r>
            <a:r>
              <a:rPr lang="tr-TR" dirty="0" err="1" smtClean="0"/>
              <a:t>blokerler</a:t>
            </a:r>
            <a:r>
              <a:rPr lang="tr-TR" dirty="0" smtClean="0"/>
              <a:t> ve </a:t>
            </a:r>
            <a:r>
              <a:rPr lang="tr-TR" dirty="0" err="1" smtClean="0"/>
              <a:t>kortikosteroidler</a:t>
            </a:r>
            <a:r>
              <a:rPr lang="tr-TR" dirty="0" smtClean="0"/>
              <a:t> düşünülmeli ve tedavi sonrası izlem 1 saat sürdürülmelidir. </a:t>
            </a:r>
            <a:r>
              <a:rPr lang="tr-TR" dirty="0" err="1" smtClean="0"/>
              <a:t>İnfüzyon</a:t>
            </a:r>
            <a:r>
              <a:rPr lang="tr-TR" dirty="0" smtClean="0"/>
              <a:t> kesilirse ve reaksiyon azalırsa,izlemenin mümkün olduğu bir ortamda aynı veya farklı bir demir hazırlığı yapılabilir. Bu reaksiyonun muhtemelen doza bağlı ve muhtemelen </a:t>
            </a:r>
            <a:r>
              <a:rPr lang="tr-TR" dirty="0" err="1" smtClean="0"/>
              <a:t>labil</a:t>
            </a:r>
            <a:r>
              <a:rPr lang="tr-TR" dirty="0" smtClean="0"/>
              <a:t> demir </a:t>
            </a:r>
            <a:r>
              <a:rPr lang="tr-TR" dirty="0" err="1" smtClean="0"/>
              <a:t>salınımından</a:t>
            </a:r>
            <a:r>
              <a:rPr lang="tr-TR" dirty="0" smtClean="0"/>
              <a:t> kaynaklandığına dair güvence kazanmak için demir preparatının çok daha düşük bir dozu veya daha yavaş </a:t>
            </a:r>
            <a:r>
              <a:rPr lang="tr-TR" dirty="0" err="1" smtClean="0"/>
              <a:t>infüzyon</a:t>
            </a:r>
            <a:r>
              <a:rPr lang="tr-TR" dirty="0" smtClean="0"/>
              <a:t> hızı düşünülmelidir. IMI, kas içi enjeksiyon; IVI, </a:t>
            </a:r>
            <a:r>
              <a:rPr lang="tr-TR" dirty="0" err="1" smtClean="0"/>
              <a:t>intravenöz</a:t>
            </a:r>
            <a:r>
              <a:rPr lang="tr-TR" dirty="0" smtClean="0"/>
              <a:t> </a:t>
            </a:r>
            <a:r>
              <a:rPr lang="tr-TR" dirty="0" err="1" smtClean="0"/>
              <a:t>infüzyon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D277DD-46C6-4DBF-8505-81D22EB6C768}" type="slidenum">
              <a:rPr lang="tr-TR" smtClean="0"/>
              <a:pPr>
                <a:defRPr/>
              </a:pPr>
              <a:t>23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434421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  <p:sp>
        <p:nvSpPr>
          <p:cNvPr id="32772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F961EF-91FE-487C-88D7-0D065E265F0A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283827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D277DD-46C6-4DBF-8505-81D22EB6C768}" type="slidenum">
              <a:rPr lang="tr-TR" smtClean="0"/>
              <a:pPr>
                <a:defRPr/>
              </a:pPr>
              <a:t>35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467785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4D97491B-E855-4BB1-8877-50D2C9C46F92}" type="slidenum">
              <a:rPr lang="en-US"/>
              <a:pPr>
                <a:defRPr/>
              </a:pPr>
              <a:t>45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682625"/>
            <a:ext cx="4546600" cy="3409950"/>
          </a:xfrm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4" y="4340902"/>
            <a:ext cx="5411787" cy="4159770"/>
          </a:xfrm>
        </p:spPr>
        <p:txBody>
          <a:bodyPr/>
          <a:lstStyle/>
          <a:p>
            <a:pPr defTabSz="400050">
              <a:tabLst>
                <a:tab pos="285750" algn="l"/>
              </a:tabLst>
            </a:pPr>
            <a:r>
              <a:rPr lang="en-US" sz="1000" b="1" dirty="0" smtClean="0"/>
              <a:t>Key Point:</a:t>
            </a:r>
          </a:p>
          <a:p>
            <a:pPr marL="400050" lvl="1" indent="-285750" defTabSz="400050">
              <a:tabLst>
                <a:tab pos="285750" algn="l"/>
              </a:tabLst>
            </a:pPr>
            <a:r>
              <a:rPr lang="en-US" sz="1000" dirty="0" smtClean="0"/>
              <a:t>Elevated serum phosphorus levels are associated with an increased risk of mortality</a:t>
            </a:r>
            <a:r>
              <a:rPr lang="en-US" sz="1000" baseline="30000" dirty="0" smtClean="0"/>
              <a:t>1</a:t>
            </a:r>
            <a:r>
              <a:rPr lang="en-US" sz="1000" dirty="0" smtClean="0"/>
              <a:t> </a:t>
            </a:r>
            <a:endParaRPr lang="en-US" sz="1000" b="1" dirty="0" smtClean="0"/>
          </a:p>
          <a:p>
            <a:pPr defTabSz="400050">
              <a:tabLst>
                <a:tab pos="285750" algn="l"/>
              </a:tabLst>
            </a:pPr>
            <a:r>
              <a:rPr lang="en-US" sz="1000" b="1" dirty="0" smtClean="0"/>
              <a:t>Background:</a:t>
            </a:r>
          </a:p>
          <a:p>
            <a:pPr marL="400050" lvl="1" indent="-285750" defTabSz="400050">
              <a:tabLst>
                <a:tab pos="285750" algn="l"/>
              </a:tabLst>
            </a:pPr>
            <a:r>
              <a:rPr lang="en-US" sz="1000" dirty="0" smtClean="0"/>
              <a:t>Block and colleagues analyzed the effect of serum phosphorus disorders in 40,538</a:t>
            </a:r>
            <a:r>
              <a:rPr lang="en-US" sz="1000" baseline="30000" dirty="0" smtClean="0"/>
              <a:t>1 </a:t>
            </a:r>
            <a:r>
              <a:rPr lang="en-US" sz="1000" dirty="0" smtClean="0"/>
              <a:t> end-stage renal disease (ESRD) patients on maintenance hemodialysis</a:t>
            </a:r>
            <a:r>
              <a:rPr lang="en-US" sz="1000" baseline="30000" dirty="0" smtClean="0"/>
              <a:t>1 </a:t>
            </a:r>
            <a:r>
              <a:rPr lang="en-US" sz="1000" dirty="0" smtClean="0"/>
              <a:t>and found that serum phosphorus concentrations &lt;3 mg/</a:t>
            </a:r>
            <a:r>
              <a:rPr lang="en-US" sz="1000" dirty="0" err="1" smtClean="0"/>
              <a:t>dL</a:t>
            </a:r>
            <a:r>
              <a:rPr lang="en-US" sz="1000" dirty="0" smtClean="0"/>
              <a:t>, and more than 5 mg/</a:t>
            </a:r>
            <a:r>
              <a:rPr lang="en-US" sz="1000" dirty="0" err="1" smtClean="0"/>
              <a:t>dL</a:t>
            </a:r>
            <a:r>
              <a:rPr lang="en-US" sz="1000" dirty="0" smtClean="0"/>
              <a:t> are associated with increased relative risk of death</a:t>
            </a:r>
            <a:r>
              <a:rPr lang="en-US" sz="1000" baseline="30000" dirty="0" smtClean="0"/>
              <a:t>1 </a:t>
            </a:r>
            <a:endParaRPr lang="en-US" sz="1000" b="1" dirty="0" smtClean="0"/>
          </a:p>
          <a:p>
            <a:pPr marL="400050" lvl="1" indent="-285750" defTabSz="400050">
              <a:tabLst>
                <a:tab pos="285750" algn="l"/>
              </a:tabLst>
            </a:pPr>
            <a:r>
              <a:rPr lang="en-US" sz="1000" dirty="0" smtClean="0"/>
              <a:t>Referent range was defined as serum phosphorus concentration of 4-5 mg/dL</a:t>
            </a:r>
            <a:r>
              <a:rPr lang="en-US" sz="1000" baseline="30000" dirty="0" smtClean="0"/>
              <a:t>1 </a:t>
            </a:r>
            <a:endParaRPr lang="en-US" sz="1000" b="1" dirty="0" smtClean="0"/>
          </a:p>
          <a:p>
            <a:pPr marL="400050" lvl="1" indent="-285750" defTabSz="400050">
              <a:tabLst>
                <a:tab pos="285750" algn="l"/>
              </a:tabLst>
            </a:pPr>
            <a:r>
              <a:rPr lang="en-US" sz="1000" dirty="0" smtClean="0"/>
              <a:t>This more contemporary cohort allowed for a more detailed exploration of the relationship between serum phosphorus and relative risk of death in ESRD patients in contrast to previous studies</a:t>
            </a:r>
            <a:r>
              <a:rPr lang="en-US" sz="1000" baseline="30000" dirty="0" smtClean="0"/>
              <a:t>1 </a:t>
            </a:r>
            <a:endParaRPr lang="en-US" sz="1000" b="1" dirty="0" smtClean="0"/>
          </a:p>
          <a:p>
            <a:pPr defTabSz="400050">
              <a:tabLst>
                <a:tab pos="285750" algn="l"/>
              </a:tabLst>
            </a:pPr>
            <a:r>
              <a:rPr lang="en-US" sz="1000" b="1" dirty="0" smtClean="0"/>
              <a:t>Reference:</a:t>
            </a:r>
          </a:p>
          <a:p>
            <a:pPr defTabSz="400050">
              <a:buFontTx/>
              <a:buAutoNum type="arabicPeriod"/>
              <a:tabLst>
                <a:tab pos="285750" algn="l"/>
              </a:tabLst>
            </a:pPr>
            <a:r>
              <a:rPr lang="en-US" sz="1000" dirty="0" smtClean="0"/>
              <a:t> 		Block GA, </a:t>
            </a:r>
            <a:r>
              <a:rPr lang="en-US" sz="1000" dirty="0" err="1" smtClean="0"/>
              <a:t>Klassen</a:t>
            </a:r>
            <a:r>
              <a:rPr lang="en-US" sz="1000" dirty="0" smtClean="0"/>
              <a:t> PS, Lazarus JM, </a:t>
            </a:r>
            <a:r>
              <a:rPr lang="en-US" sz="1000" dirty="0" err="1" smtClean="0"/>
              <a:t>Ofsthun</a:t>
            </a:r>
            <a:r>
              <a:rPr lang="en-US" sz="1000" dirty="0" smtClean="0"/>
              <a:t> N, </a:t>
            </a:r>
            <a:r>
              <a:rPr lang="en-US" sz="1000" dirty="0" err="1" smtClean="0"/>
              <a:t>Lowrie</a:t>
            </a:r>
            <a:r>
              <a:rPr lang="en-US" sz="1000" dirty="0" smtClean="0"/>
              <a:t> EG, </a:t>
            </a:r>
            <a:r>
              <a:rPr lang="en-US" sz="1000" dirty="0" err="1" smtClean="0"/>
              <a:t>Chertow</a:t>
            </a:r>
            <a:r>
              <a:rPr lang="en-US" sz="1000" dirty="0" smtClean="0"/>
              <a:t> GM. Mineral 			metabolism, mortality, and morbidity in maintenance </a:t>
            </a:r>
            <a:r>
              <a:rPr lang="en-US" sz="1000" dirty="0" err="1" smtClean="0"/>
              <a:t>hemodialysis</a:t>
            </a:r>
            <a:r>
              <a:rPr lang="en-US" sz="1000" dirty="0" smtClean="0"/>
              <a:t>. </a:t>
            </a:r>
            <a:r>
              <a:rPr lang="en-US" altLang="ja-JP" sz="1000" i="1" dirty="0" smtClean="0"/>
              <a:t>J Am Soc </a:t>
            </a:r>
            <a:r>
              <a:rPr lang="en-US" altLang="ja-JP" sz="1000" i="1" dirty="0" err="1" smtClean="0"/>
              <a:t>Nephrol</a:t>
            </a:r>
            <a:r>
              <a:rPr lang="en-US" altLang="ja-JP" sz="1000" dirty="0" smtClean="0"/>
              <a:t>. 		2004;15:2208-2218. </a:t>
            </a:r>
            <a:endParaRPr lang="en-US" sz="1000" dirty="0" smtClean="0"/>
          </a:p>
          <a:p>
            <a:pPr defTabSz="400050">
              <a:tabLst>
                <a:tab pos="285750" algn="l"/>
              </a:tabLst>
            </a:pPr>
            <a:endParaRPr lang="en-US" sz="1000" dirty="0" smtClean="0"/>
          </a:p>
        </p:txBody>
      </p:sp>
    </p:spTree>
    <p:extLst>
      <p:ext uri="{BB962C8B-B14F-4D97-AF65-F5344CB8AC3E}">
        <p14:creationId xmlns="" xmlns:p14="http://schemas.microsoft.com/office/powerpoint/2010/main" val="18175827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FE4C3-AA55-4E6A-B2DB-E756CA03FB0C}" type="slidenum">
              <a:rPr lang="tr-TR" smtClean="0"/>
              <a:pPr/>
              <a:t>66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 Üçgen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grpSp>
        <p:nvGrpSpPr>
          <p:cNvPr id="2" name="1 Grup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Serbest Form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7 Serbest Form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10 Serbest Form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Düz Bağlayıcı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0C9C44A-BCD2-4410-8B2B-F84E1C8AE05B}" type="datetimeFigureOut">
              <a:rPr lang="tr-TR" smtClean="0"/>
              <a:pPr>
                <a:defRPr/>
              </a:pPr>
              <a:t>18.02.2023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61F4A08-CBE4-4603-B844-2513FC4047B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C9C44A-BCD2-4410-8B2B-F84E1C8AE05B}" type="datetimeFigureOut">
              <a:rPr lang="tr-TR" smtClean="0"/>
              <a:pPr>
                <a:defRPr/>
              </a:pPr>
              <a:t>18.02.2023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1F4A08-CBE4-4603-B844-2513FC4047B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C9C44A-BCD2-4410-8B2B-F84E1C8AE05B}" type="datetimeFigureOut">
              <a:rPr lang="tr-TR" smtClean="0"/>
              <a:pPr>
                <a:defRPr/>
              </a:pPr>
              <a:t>18.02.2023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1F4A08-CBE4-4603-B844-2513FC4047B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6 Köşeli Çift Ayraç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7 Köşeli Çift Ayraç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C9C44A-BCD2-4410-8B2B-F84E1C8AE05B}" type="datetimeFigureOut">
              <a:rPr lang="tr-TR" smtClean="0"/>
              <a:pPr>
                <a:defRPr/>
              </a:pPr>
              <a:t>18.02.2023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1F4A08-CBE4-4603-B844-2513FC4047B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C9C44A-BCD2-4410-8B2B-F84E1C8AE05B}" type="datetimeFigureOut">
              <a:rPr lang="tr-TR" smtClean="0"/>
              <a:pPr>
                <a:defRPr/>
              </a:pPr>
              <a:t>18.02.2023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1F4A08-CBE4-4603-B844-2513FC4047B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C9C44A-BCD2-4410-8B2B-F84E1C8AE05B}" type="datetimeFigureOut">
              <a:rPr lang="tr-TR" smtClean="0"/>
              <a:pPr>
                <a:defRPr/>
              </a:pPr>
              <a:t>18.02.2023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1F4A08-CBE4-4603-B844-2513FC4047B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C9C44A-BCD2-4410-8B2B-F84E1C8AE05B}" type="datetimeFigureOut">
              <a:rPr lang="tr-TR" smtClean="0"/>
              <a:pPr>
                <a:defRPr/>
              </a:pPr>
              <a:t>18.02.2023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1F4A08-CBE4-4603-B844-2513FC4047B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fld id="{90C9C44A-BCD2-4410-8B2B-F84E1C8AE05B}" type="datetimeFigureOut">
              <a:rPr lang="tr-TR" smtClean="0"/>
              <a:pPr>
                <a:defRPr/>
              </a:pPr>
              <a:t>18.02.2023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1F4A08-CBE4-4603-B844-2513FC4047B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0C9C44A-BCD2-4410-8B2B-F84E1C8AE05B}" type="datetimeFigureOut">
              <a:rPr lang="tr-TR" smtClean="0"/>
              <a:pPr>
                <a:defRPr/>
              </a:pPr>
              <a:t>18.02.2023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61F4A08-CBE4-4603-B844-2513FC4047B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Serbest Form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10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Köşeli Çift Ayraç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12 Köşeli Çift Ayraç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C9C44A-BCD2-4410-8B2B-F84E1C8AE05B}" type="datetimeFigureOut">
              <a:rPr lang="tr-TR" smtClean="0"/>
              <a:pPr>
                <a:defRPr/>
              </a:pPr>
              <a:t>18.02.2023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1F4A08-CBE4-4603-B844-2513FC4047B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C9C44A-BCD2-4410-8B2B-F84E1C8AE05B}" type="datetimeFigureOut">
              <a:rPr lang="tr-TR" smtClean="0"/>
              <a:pPr>
                <a:defRPr/>
              </a:pPr>
              <a:t>18.02.2023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1F4A08-CBE4-4603-B844-2513FC4047B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 Üçgen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Başlık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Alt Başlık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grpSp>
        <p:nvGrpSpPr>
          <p:cNvPr id="2" name="Gr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Serbest 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Lucida Sans Unicode"/>
              </a:endParaRPr>
            </a:p>
          </p:txBody>
        </p:sp>
        <p:sp>
          <p:nvSpPr>
            <p:cNvPr id="8" name="Serbest 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Lucida Sans Unicode"/>
              </a:endParaRPr>
            </a:p>
          </p:txBody>
        </p:sp>
        <p:sp>
          <p:nvSpPr>
            <p:cNvPr id="11" name="Serbest 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Düz Bağlayıcı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Veri Yer Tutucusu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23720DD-5B6D-40BF-8493-A6B52D484E6B}" type="datetimeFigureOut">
              <a:rPr lang="tr-TR" smtClean="0"/>
              <a:pPr/>
              <a:t>18.02.2023</a:t>
            </a:fld>
            <a:endParaRPr lang="tr-TR"/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tr-TR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layt Numarası Yer Tutucus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76719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/>
                </a:solidFill>
              </a:rPr>
              <a:pPr/>
              <a:t>18.02.2023</a:t>
            </a:fld>
            <a:endParaRPr lang="tr-TR">
              <a:solidFill>
                <a:prstClr val="black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/>
                </a:solidFill>
              </a:rPr>
              <a:pPr/>
              <a:t>‹#›</a:t>
            </a:fld>
            <a:endParaRPr lang="tr-TR">
              <a:solidFill>
                <a:prstClr val="black"/>
              </a:solidFill>
            </a:endParaRPr>
          </a:p>
        </p:txBody>
      </p:sp>
      <p:sp>
        <p:nvSpPr>
          <p:cNvPr id="7" name="Başlık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1610697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white"/>
                </a:solidFill>
              </a:rPr>
              <a:pPr/>
              <a:t>18.02.2023</a:t>
            </a:fld>
            <a:endParaRPr lang="tr-TR">
              <a:solidFill>
                <a:prstClr val="white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  <p:sp>
        <p:nvSpPr>
          <p:cNvPr id="7" name="Köşeli Çift Ayraç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Köşeli Çift Ayraç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61342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white"/>
                </a:solidFill>
              </a:rPr>
              <a:pPr/>
              <a:t>18.02.2023</a:t>
            </a:fld>
            <a:endParaRPr lang="tr-TR">
              <a:solidFill>
                <a:prstClr val="white"/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/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3409849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/>
                </a:solidFill>
              </a:rPr>
              <a:pPr/>
              <a:t>18.02.2023</a:t>
            </a:fld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/>
              </a:solidFill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/>
                </a:solidFill>
              </a:rPr>
              <a:pPr/>
              <a:t>‹#›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99085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white"/>
                </a:solidFill>
              </a:rPr>
              <a:pPr/>
              <a:t>18.02.2023</a:t>
            </a:fld>
            <a:endParaRPr lang="tr-TR">
              <a:solidFill>
                <a:prstClr val="white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/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  <p:sp>
        <p:nvSpPr>
          <p:cNvPr id="6" name="Başlık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15595916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/>
                </a:solidFill>
              </a:rPr>
              <a:pPr/>
              <a:t>18.02.2023</a:t>
            </a:fld>
            <a:endParaRPr lang="tr-TR">
              <a:solidFill>
                <a:prstClr val="black"/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/>
                </a:solidFill>
              </a:rPr>
              <a:pPr/>
              <a:t>‹#›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3482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/>
                </a:solidFill>
              </a:rPr>
              <a:pPr/>
              <a:t>18.02.2023</a:t>
            </a:fld>
            <a:endParaRPr lang="tr-TR">
              <a:solidFill>
                <a:prstClr val="black"/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/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/>
                </a:solidFill>
              </a:rPr>
              <a:pPr/>
              <a:t>‹#›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3928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23720DD-5B6D-40BF-8493-A6B52D484E6B}" type="datetimeFigureOut">
              <a:rPr lang="tr-TR" smtClean="0">
                <a:solidFill>
                  <a:prstClr val="white"/>
                </a:solidFill>
              </a:rPr>
              <a:pPr/>
              <a:t>18.02.2023</a:t>
            </a:fld>
            <a:endParaRPr lang="tr-TR">
              <a:solidFill>
                <a:prstClr val="white"/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tr-TR">
              <a:solidFill>
                <a:prstClr val="white"/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302176B-0E47-46AC-8F43-DAB4B8A37D06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Serbest 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Lucida Sans Unicode"/>
            </a:endParaRPr>
          </a:p>
        </p:txBody>
      </p:sp>
      <p:sp>
        <p:nvSpPr>
          <p:cNvPr id="9" name="Serbest 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Lucida Sans Unicode"/>
            </a:endParaRPr>
          </a:p>
        </p:txBody>
      </p:sp>
      <p:sp>
        <p:nvSpPr>
          <p:cNvPr id="10" name="Dik Üçgen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Düz Bağlayıcı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Köşeli Çift Ayraç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Köşeli Çift Ayraç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72071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/>
                </a:solidFill>
              </a:rPr>
              <a:pPr/>
              <a:t>18.02.2023</a:t>
            </a:fld>
            <a:endParaRPr lang="tr-TR">
              <a:solidFill>
                <a:prstClr val="black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/>
                </a:solidFill>
              </a:rPr>
              <a:pPr/>
              <a:t>‹#›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37628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/>
                </a:solidFill>
              </a:rPr>
              <a:pPr/>
              <a:t>18.02.2023</a:t>
            </a:fld>
            <a:endParaRPr lang="tr-TR">
              <a:solidFill>
                <a:prstClr val="black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/>
                </a:solidFill>
              </a:rPr>
              <a:pPr/>
              <a:t>‹#›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2618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Serbest Form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Serbest Form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14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0C9C44A-BCD2-4410-8B2B-F84E1C8AE05B}" type="datetimeFigureOut">
              <a:rPr lang="tr-TR" smtClean="0"/>
              <a:pPr>
                <a:defRPr/>
              </a:pPr>
              <a:t>18.02.2023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61F4A08-CBE4-4603-B844-2513FC4047B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rbest 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Lucida Sans Unicode"/>
            </a:endParaRPr>
          </a:p>
        </p:txBody>
      </p:sp>
      <p:sp>
        <p:nvSpPr>
          <p:cNvPr id="12" name="Serbest 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Lucida Sans Unicode"/>
            </a:endParaRPr>
          </a:p>
        </p:txBody>
      </p:sp>
      <p:sp>
        <p:nvSpPr>
          <p:cNvPr id="14" name="Dik Üçgen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Düz Bağlayıcı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Başlık Yer Tutucus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Metin Yer Tutucus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23720DD-5B6D-40BF-8493-A6B52D484E6B}" type="datetimeFigureOut">
              <a:rPr lang="tr-TR" smtClean="0">
                <a:solidFill>
                  <a:prstClr val="black"/>
                </a:solidFill>
                <a:latin typeface="Lucida Sans Unicode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18.02.2023</a:t>
            </a:fld>
            <a:endParaRPr lang="tr-TR">
              <a:solidFill>
                <a:prstClr val="black"/>
              </a:solidFill>
              <a:latin typeface="Lucida Sans Unicode"/>
            </a:endParaRPr>
          </a:p>
        </p:txBody>
      </p:sp>
      <p:sp>
        <p:nvSpPr>
          <p:cNvPr id="22" name="Altbilgi Yer Tutucusu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tr-TR">
              <a:solidFill>
                <a:prstClr val="black"/>
              </a:solidFill>
              <a:latin typeface="Lucida Sans Unicode"/>
            </a:endParaRPr>
          </a:p>
        </p:txBody>
      </p:sp>
      <p:sp>
        <p:nvSpPr>
          <p:cNvPr id="18" name="Slayt Numarası Yer Tutucus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302176B-0E47-46AC-8F43-DAB4B8A37D06}" type="slidenum">
              <a:rPr lang="tr-TR" smtClean="0">
                <a:solidFill>
                  <a:prstClr val="black"/>
                </a:solidFill>
                <a:latin typeface="Lucida Sans Unicode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tr-TR">
              <a:solidFill>
                <a:prstClr val="black"/>
              </a:solidFill>
              <a:latin typeface="Lucida Sans Unicod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0802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7" Type="http://schemas.openxmlformats.org/officeDocument/2006/relationships/hyperlink" Target="https://www.amazon.com/s/ref=dp_byline_sr_book_1?ie=UTF8&amp;field-author=Robert+R.+Crichton&amp;text=Robert+R.+Crichton&amp;sort=relevancerank&amp;search-alias=books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diagramLayout" Target="../diagrams/layout3.xml"/><Relationship Id="rId7" Type="http://schemas.openxmlformats.org/officeDocument/2006/relationships/hyperlink" Target="https://www.uptodate.com/contents/treatment-of-iron-deficiency-in-nondialysis-chronic-kidney-disease-ckd-patients/abstract/14" TargetMode="Externa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ptodate.com/contents/treatment-of-iron-deficiency-in-nondialysis-chronic-kidney-disease-ckd-patients/abstract/13" TargetMode="Externa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ptodate.com/contents/approach-to-the-patient-with-suspected-iron-overload/abstract/2" TargetMode="External"/><Relationship Id="rId3" Type="http://schemas.openxmlformats.org/officeDocument/2006/relationships/diagramData" Target="../diagrams/data4.xml"/><Relationship Id="rId7" Type="http://schemas.openxmlformats.org/officeDocument/2006/relationships/hyperlink" Target="https://www.uptodate.com/contents/approach-to-the-patient-with-suspected-iron-overload/abstract/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microsoft.com/office/2007/relationships/diagramDrawing" Target="../diagrams/drawing4.xml"/><Relationship Id="rId4" Type="http://schemas.openxmlformats.org/officeDocument/2006/relationships/diagramLayout" Target="../diagrams/layout4.xml"/><Relationship Id="rId9" Type="http://schemas.openxmlformats.org/officeDocument/2006/relationships/hyperlink" Target="https://www.uptodate.com/contents/approach-to-the-patient-with-suspected-iron-overload/abstract/18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microsoft.com/office/2007/relationships/diagramDrawing" Target="../diagrams/drawing6.xml"/><Relationship Id="rId3" Type="http://schemas.openxmlformats.org/officeDocument/2006/relationships/diagramData" Target="../diagrams/data5.xml"/><Relationship Id="rId7" Type="http://schemas.openxmlformats.org/officeDocument/2006/relationships/diagramData" Target="../diagrams/data6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22.png"/><Relationship Id="rId5" Type="http://schemas.openxmlformats.org/officeDocument/2006/relationships/diagramQuickStyle" Target="../diagrams/quickStyle5.xml"/><Relationship Id="rId10" Type="http://schemas.openxmlformats.org/officeDocument/2006/relationships/diagramColors" Target="../diagrams/colors6.xml"/><Relationship Id="rId4" Type="http://schemas.openxmlformats.org/officeDocument/2006/relationships/diagramLayout" Target="../diagrams/layout5.xml"/><Relationship Id="rId9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contents/darbepoetin-alfa-drug-information?search=renal+anemi&amp;topicRef=1926&amp;source=see_link" TargetMode="External"/><Relationship Id="rId2" Type="http://schemas.openxmlformats.org/officeDocument/2006/relationships/hyperlink" Target="https://www.uptodate.com/contents/epoetin-alfa-including-biosimilars-drug-information?search=renal+anemi&amp;topicRef=1926&amp;source=see_link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32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diagramColors" Target="../diagrams/colors8.xml"/><Relationship Id="rId10" Type="http://schemas.microsoft.com/office/2007/relationships/diagramDrawing" Target="../diagrams/drawing8.xml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5.emf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10" Type="http://schemas.microsoft.com/office/2007/relationships/diagramDrawing" Target="../diagrams/drawing9.xml"/><Relationship Id="rId4" Type="http://schemas.openxmlformats.org/officeDocument/2006/relationships/image" Target="../media/image36.emf"/><Relationship Id="rId9" Type="http://schemas.openxmlformats.org/officeDocument/2006/relationships/image" Target="../media/image3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39.jpeg"/><Relationship Id="rId12" Type="http://schemas.microsoft.com/office/2007/relationships/diagramDrawing" Target="../diagrams/drawing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11" Type="http://schemas.microsoft.com/office/2007/relationships/hdphoto" Target="../media/hdphoto8.wdp"/><Relationship Id="rId5" Type="http://schemas.openxmlformats.org/officeDocument/2006/relationships/diagramColors" Target="../diagrams/colors10.xml"/><Relationship Id="rId10" Type="http://schemas.openxmlformats.org/officeDocument/2006/relationships/image" Target="../media/image40.png"/><Relationship Id="rId4" Type="http://schemas.openxmlformats.org/officeDocument/2006/relationships/diagramQuickStyle" Target="../diagrams/quickStyle10.xml"/><Relationship Id="rId9" Type="http://schemas.microsoft.com/office/2007/relationships/hdphoto" Target="../media/hdphoto7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microsoft.com/office/2007/relationships/diagramDrawing" Target="../diagrams/drawing14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microsoft.com/office/2007/relationships/diagramDrawing" Target="../diagrams/drawing16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microsoft.com/office/2007/relationships/diagramDrawing" Target="../diagrams/drawing18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6.jpeg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microsoft.com/office/2007/relationships/diagramDrawing" Target="../diagrams/drawing20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1ilac.com/ilaclar/Eczacibasi/asidal.suspansiyon.htm" TargetMode="External"/><Relationship Id="rId13" Type="http://schemas.microsoft.com/office/2007/relationships/diagramDrawing" Target="../diagrams/drawing22.xml"/><Relationship Id="rId3" Type="http://schemas.openxmlformats.org/officeDocument/2006/relationships/diagramLayout" Target="../diagrams/layout21.xml"/><Relationship Id="rId7" Type="http://schemas.openxmlformats.org/officeDocument/2006/relationships/hyperlink" Target="https://www.1ilac.com/ilaclar/Eczacibasi/asidal.htm" TargetMode="External"/><Relationship Id="rId12" Type="http://schemas.openxmlformats.org/officeDocument/2006/relationships/hyperlink" Target="https://www.1ilac.com/ilaclar/Turgut/MUCAINE.htm" TargetMode="Externa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1ilac.com/ilaclar/Deva/ALUJEL.forte.cigneme.tableti.htm" TargetMode="External"/><Relationship Id="rId11" Type="http://schemas.openxmlformats.org/officeDocument/2006/relationships/hyperlink" Target="https://www.1ilac.com/ilaclar/Aris/GAVISCON.tablet.htm" TargetMode="External"/><Relationship Id="rId5" Type="http://schemas.openxmlformats.org/officeDocument/2006/relationships/diagramColors" Target="../diagrams/colors21.xml"/><Relationship Id="rId10" Type="http://schemas.openxmlformats.org/officeDocument/2006/relationships/hyperlink" Target="https://www.1ilac.com/ilaclar/Yeni/bismomagnesie.htm" TargetMode="External"/><Relationship Id="rId4" Type="http://schemas.openxmlformats.org/officeDocument/2006/relationships/diagramQuickStyle" Target="../diagrams/quickStyle21.xml"/><Relationship Id="rId9" Type="http://schemas.openxmlformats.org/officeDocument/2006/relationships/hyperlink" Target="https://www.1ilac.com/ilaclar/Yeni/bismomagnesie.cigneme.tableti.htm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w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microsoft.com/office/2007/relationships/diagramDrawing" Target="../diagrams/drawing26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42844" y="1268760"/>
            <a:ext cx="8821644" cy="2664296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indent="-576000" algn="ctr">
              <a:lnSpc>
                <a:spcPct val="150000"/>
              </a:lnSpc>
              <a:defRPr/>
            </a:pPr>
            <a:r>
              <a:rPr lang="tr-TR" sz="3600" dirty="0" smtClean="0">
                <a:solidFill>
                  <a:srgbClr val="FF0000"/>
                </a:solidFill>
              </a:rPr>
              <a:t>Evre 3-5 Kronik Böbrek Hastalığında  </a:t>
            </a:r>
            <a:br>
              <a:rPr lang="tr-TR" sz="3600" dirty="0" smtClean="0">
                <a:solidFill>
                  <a:srgbClr val="FF0000"/>
                </a:solidFill>
              </a:rPr>
            </a:br>
            <a:r>
              <a:rPr lang="tr-TR" sz="3600" dirty="0" smtClean="0">
                <a:solidFill>
                  <a:srgbClr val="FF0000"/>
                </a:solidFill>
              </a:rPr>
              <a:t>Anemi ve Kemik Mineral Hastalığı Yönetimi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14338" name="2 Alt Başlık"/>
          <p:cNvSpPr>
            <a:spLocks noGrp="1"/>
          </p:cNvSpPr>
          <p:nvPr>
            <p:ph type="subTitle" idx="1"/>
          </p:nvPr>
        </p:nvSpPr>
        <p:spPr>
          <a:xfrm>
            <a:off x="142844" y="4023874"/>
            <a:ext cx="8821644" cy="1133318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R="0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tr-TR" sz="2400" dirty="0" smtClean="0">
              <a:solidFill>
                <a:srgbClr val="0070C0"/>
              </a:solidFill>
            </a:endParaRPr>
          </a:p>
          <a:p>
            <a:pPr marR="0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tr-TR" sz="2400" b="1" dirty="0" smtClean="0">
                <a:solidFill>
                  <a:srgbClr val="0070C0"/>
                </a:solidFill>
              </a:rPr>
              <a:t>Dr. Fatih Dede</a:t>
            </a:r>
          </a:p>
        </p:txBody>
      </p:sp>
      <p:sp>
        <p:nvSpPr>
          <p:cNvPr id="9220" name="AutoShape 4" descr="data:image/jpeg;base64,/9j/4AAQSkZJRgABAQAAAQABAAD/2wCEAAkGBhQSEBUUEhQWFRUVGRwYGBcWGB0cHRgdHB4aHiEXHBwaHSYeHB0kHRweHy8gIykpLCwsGh4xOTAqNScrLCkBCQoKBQYGGQUFDSkYEhgpKSkpKSkpKSkpKSkpKSkpKSkpKSkpKSkpKSkpKSkpKSkpKSkpKSkpKSkpKSkpKSkpKf/AABEIAOsA1gMBIgACEQEDEQH/xAAcAAADAQEBAQEBAAAAAAAAAAAABgcFBAMBAgj/xABSEAACAQIEAwUEBQcGCgkFAAABAgMEEQAFEiEGBzETIkFRYRQycYEjQmKRoRUzUnKCkrEkQ3OissEIFiU0NVNUdKPCREVjg5Oz0dLwFyY20+H/xAAUAQEAAAAAAAAAAAAAAAAAAAAA/8QAFBEBAAAAAAAAAAAAAAAAAAAAAP/aAAwDAQACEQMRAD8AuODBgwBgwYMAYMGDAGDHlUVKxoXdlVVF2ZiAAPMk7AYlXE3PINJ7PlMLVUx2D6WK3+yg7z/HYfEYCq1NSkal5GVFXcsxAA9STsMIGf8APTLqe6xu1S48IR3b/rtZfmt8K1LymzLM2Eub1bIvUQqQxHoFH0UfyDHzxQ+HuWGX0YBip0Zx/OS/SPfzu2yn9UDAT4c2s3rf9HZdpQ9HZWf+udEY/HH0ZFxRU/nKlKcHw1otv/BRj+OLLUVCRoXkZURRcsxACjzJOwGMvKuMqKpk7OCqhlf9FHBJ9QOp+WAlw5QZxJ+ezZvlLO38SuAcj8wG4zV7/GUf8+KzxBnsdHTSVE2rs4gC2kXO5A2Fx4nHtlOZpUQRTx30SorrcWNmAIuPA2OAkH/0wz6LeHNdVvBpph+DKwwGXimk3ISqUekT/wANEhxWc74hp6OPtKmZIk6AubXPkB1Y+gBxz5BxjR1t/ZaiOUruVBswHmVYBretrYCY0vPuenYJmeXyRN4lNSn5JL1/ew+8Ocz8vrSFhqFWQ/zcvce/kA2zH9UnDJVUaSqUkRXU9VdQwPxB2wgcS8i8vqbmJTSyHxi9y/rGe7b9XTgKLgxDWpM9yPdG9upF8N30qPsn6SPb9ElR44eeCOblHmNo79hUH+ZkPvH7DdH+Gx9MA84MGDAGDBgwBgwYMAYMGDAGDBgwBgwYMAYXONOPKbLIdc7Xdr9nEvvufQeA82Ow+O2MrmVzNiyyPQgElU4+ji8B4a3tuFv0HVjsPEhW4H5Vy1U35QzomWV+8sD+A8DIOgA8IhsPHyAZVLkuZ8SOJalzS0F7ogvZh5qp98/9o23Ww8MVrhfg2ly+PRTRBb+853d/Vm6n4dB4AY2goAsNrYj1TxFmea5nLRU8i0EdK95N9UjBWADbWLg7HSLLZhcm4wDxxzzGp8rVBMsjySAmNI1961h7xso3I8zv0xh8Kc4PaaxKWqo5KN5heEyE2frYd5FIvY2IuCdsfjnTl3bZctVAwaWhlEgZCDaxCuNuhDBWI8NGFGn4zGd5zl4KrTJSt2o7Ru/K3cOhNvEqAFB6aj6YDf4+hfNM6gysuyU0cfbzBTYud7D7tIHlrY+Ax6cbcnKSOjeahRqeoplMqMjudWgarHUx3sDZhYg28MHMinny/MoM4gjMsSx9jUovULv3vQWPXoCi3644+KOdcNVStTZdHNLU1KmJVKW0axY+J1NYm1rjxJ23DvzXiBq/hKSofd2hs/qySBS3zK6reuHDl218oov93i/sjC3PwbJTcMPRKpkm7E3VBqJdm1lVt1sTb4DHDy04hzJfZaKfLpIYI00Gdg4toQ2JBFhcgD54DgyTI0zzN62orLyU9JJ2EMNyFNiRc2sbd3UR4lxfYWx+eZ3B8WVLDmeXKIJIJVDopOh1bbpfa/ukDYhj5Y+VGZScO5pUySRPJQVr9oHjFzG5JJG+1wWIsSLjSQdiMc+f8TPxJLFRUUUiUiur1E8gA2HhsSBsTYXuxtsADgLTTTh0Vx0ZQw+YvhapuOBJnEmXJEW7KISPKG2Umx0lbeTLvfqTttjYjzunHaosqXpl+lQMLxqFvdh1A0+OJtymqgIMxzio7onkd7nwjju1h8202+wMA7ZpntSMwp4KeFJYDcVMmsXhNtSggG6nSLjULNqUAjGLxzydpa+8kYFPU9e0Qd1z9tRsf1hZvj0xn8l8ueb2rNJx9LWyHR9mNT0Hpq7vwjGKa7hQSSABuSegHmcBE8m5hV2TTrSZwjSQnaOoHeIHmG/nVHiD3x9wxZcuzGOeJZYXWSNxdWU3BH/za3hjnzrJIK2AxTossT72P4MpG4PkwxGJ6Wt4XqdcRaoy6Vtwfqk+fgkltgw7r238gF4wYzsgz+Gtp0np3Dxv94PirDwYeIxo4AwYMGAMGDBgDBgwYAwn8yeYUeV019nqJLiGM+J/Ta31F/E2HqN3iTiCKipZKiY2SMXsOrHoEX1JsBiU8ueG5c2rWzfMBdA38niPu907EA/UTw/Sa5PQ3DS5Y8t5DJ+U8zvJVSnWiOPzd+jsPB7Wsv1Bbx9184y4gahopqlImmMa30Lt6am8dI6m1zb7xpZiZOyfsApl0nsw5IXVbbVbe1+tsI3L7mCasvQ5ggirorq6MABMANyB0vbcqNiO8NjsGPy9zCXRLnWZ1yiOVSgiU/RoobZSu9mBuAi97c3JJOM7nbkrRvFmdLK0ayqIZ5ITuUb3X7pGoFe71F7IMYWf8EQZfm8MNY0n5LmdpIxrIRHIAKP5AWUFhvo0m+xxQMk4ops5FVl8NM4oliEaTBbJcbABbdy3dZB17pJA2wG7wlwTTU+WmmidpYZ1LM7NfWJVALAdFBW1gPxO+EnhzlE0+XNS16dlLBK4pqhCpfsyb9Ad016mCtb3trdcOUVbS5Fl0UVRUMwjBVNVjJIb30oi72BNgOgFrnGQKjNs03jH5LpD9ZhqqZB5gdI7/IjzOAZBmVPltMkdXWatK211Dr2j/IAFvLoT5k9cK9PzLoQ7HLqCepY7F6am0qfi5AP3jG1kvKmgp21tF7RKdzLUntWJ8+93QfgMNyRgAAAADoB0GAQRxnm0n5rJio85qlF/CwIx9/xkzwf9VQn0FWl/44f8GAnsnMGtQWq8lqQv1uxZZx9wA/jjryfmvljnsjJ7K/8Aq6iMxW+Z7g+/DvjhzTJIKldNRDHKvlIga3wuNvlgEDi3lKK6paqpKxoBUKFnCXZZVsBsVcAggC6m4JF8cfMXJXhoaHJ6JH0TyLG0mkkBVOolmAtdmJkPojY2KjlV7Oxkymqlon69mSZIH9GRr2+O9vLH2i5jS0siwZzB7MzGyVMd2p5D+t1Q+h+enAO2V5clPBHDGLJEioo9FFh88TbmzxJLPKmT0O89RbtiD+bjO+kkdLr3m+yPHVih5tWSClkkpkE0mgtEuoAObd3vXtY/HfEb5TcUUVNJVS5jK0eYSO3aNOpWy3uVXbY6uoNjsoAsMBs8DVtTlWZLlFVJ20EqlqWXytc6d72HdYabmxAts2KpXUKTRtHKqujgqysLgg+BGJRlWYjOeII6mBSaOgRgJCCO0dgbWvuN2uAd7Jc2vbDJxZzdpKCsipnu5J+mZekCkbFvM9CVG4W58gQQ66iqOGK7todUuXTtZl6lfsnwDqL6WPvC4Pja15TmsdTCk0Lh45BqVh4j+4g7EHcEEY88yy+GspmjkCywzLvvcMDuGBHyII9DiPcKZjJw/mjZfVOTR1B1Qyt0UnYP5C/uuPAgN06hcMGDBgDBgwYAwYMJ3NXjD8n5dI6G00n0cXmGYG7/ALK3b4288AhcY1D57nKZdCxFLSktO69CV2dviL9mvqWPTFno6NIo0jjUKiKFVR0AAsAPlhI5OcG+w0CvIPp6m0kl+oB9xPkDc+rNh9Bv0wEI4h4tzqizZopKiKNJmJhMq/ydl6KobSWTwU7ixNybHVjn5gyV0qrNV5bLBVwWMdZSHWuxuA+m9h4htV1PhuQbLxbwlBmNM0E63B3Vh70beDqfP06EbHCny1lr6WeTLayNpY4V1Q1Q93ReyoSevoOq2I6AEBzcKVa8R5U0VdE6tG6qZVAUMy79pGSCA1tmFrDV62Glm+fx5cseW5VTrJVMO5CvuxA/zszX2HjubnxIuCe7jfix6cx0lEokrqm/ZJ4Rrvqnk8lG536kHrY47OC+C0oImJYy1Ep1Tzt70rdep3Cg9B/fgODhfl4sUvtda/tdc25lf3YvswqdlA87X8rXthzwYMAYMGDAGDBgwBgwYMAY56/L4542jmRZEcWZWAII+Bx0YMBNJ8pqsjJlow9Vl17yUpOqSnHi8JPVR1Kn5+LDd/IWV5xGlUYYpww2ksVbb6rFSGuOmlumG7E3z/J5confMKFS1M51VlKvS3jURDoGHUjp8ugePG3F60ITK8ohX2uTZUiUAQhhfWR01kd7foO821rq3LzIYVqazKs0p71U4L9vcsZF966uR3d++H8TcHcAYcOOeERmcMOYZbIBVRgPDIpt2i9dBJ6MN7X6G6nY7aXEnHMGWU8clb2b1pjC6IR3nPiFJ3WLVvdtvIE7YDU4O4eGW0SU7ztIFYgPIQvvt3Y1HgLkALc7k+dhx8y+CFzOiaMAdsl3hY+DW90n9FhsfkfDErqctr89pJsxlqEiigDtTwRnYNHub791rA2Zu8SQdltitctuJGr8sgnk/OEFX9WQlS37VtXzwC9yW40aqpmpagkVNJ3GDe8yDYE331KRob4KfHFIxFeY9K2UZxBmsKnspm0VCjoSR3h+2g1D7SE4stNULIiuhDK4DKw6EEXBHxGA9cGDBgDEVzxfyzxNHTe9TUAJkHgSpBcH4vojPopxV+Js6FJRz1DfzUbOB5kDur82sPnif8gckK0ctZJvJVyE6j1KoSL/ADcufkMBS6s90pr0M4Kodr3sd1B6kdbemELk3nEnYTUFQf5RQSGM3+shJ0tv1F7i/lp88bXH3AKZnHHeaSGWElopEOysbblbi/QbggjwPW8S4mySvo6wS5lLULG6iJqyk3MgFtOs3W5sALPYnSPetuH9KvKBa5AvsLm1/QYy+KeI46CkkqJeiDZR1djsqD1J29Nz4YSOXfLrLtcdfT1UtYy30tIwIViLG66QwcA9GO17+WOupX8qZ0IzvSZZZmHhJUt7oPn2Y+43HjgNDl7wxJGHrazetq+9Jf8Amk+rAvkFFrjzAG9hhzwYUOZWfSQ0yQUx/lVY4ght1XV70noFXx8CQcBxZrxzU1NS9JlESSvEbTVMpPYxH9AW3d/QdPI728xwrnbd5s4RT+itIhX4XNj+GGrhfhyKhpY6eEd1BufF28Xb1J3+4dBjWwE7HFdflsiLmoilppGCCsgBXs2PTtU6AHzHT16YoYOMfjHLFqMvqYWFw8Lj4EKSp+TAH5Y5eXOYmfKqORt2MKgnzK92/wA9OAY8GODPc7io6eSonJEcYBYgEncgCwHqRhObnhlwFz7QB59g+AoGPGsq0ijaSRgqIpZmPRQBck/AYKKrWWNJEN1kUOpta4YAjY7jY4TucMp/JpiU2NTNDASPJ3F/vAt88Bn0ud5rmg7Wi7KhpDfs5Zk1yyj9MIe6qnwv95x7nhjO4+8mbRSn9CWlRVPoSlyB8MPdNTrGiogsqAKoHgALAfdj1wCXw1x1Ian2LMoRTVdroVN4qgfpRMfH7JJPzuA5soIsdxhb4+4U9upCqd2oiPa08g2KSrutj4A2sfv8Bj14F4m9uoo5iNMgukydNEqbMtvDfcDyIwCvlynJcxFP/wBX1z/QX6U856xeiP4evwYnk5ocPUtFHVZoELVUirHGW3WN2GjtVHgwXe56FRaxOHri/hpK+jlp321i6N4o43Vx8D+Fx44xuCsyGY5e0NagaaFjT1KNvd4yO987Br+d7dMAj5RyNn9ljVcwlgSeNGqYACQWI3XZ1B/R7wPTx6Yelz/LcnigozMqadKKl9T3Y7u9vduSWLGw628sLObSZ7mU8sEKjL6ZHZDLc65ADbUre8Qeo0hR9rClwjy0p6vM2EZealpG+nnc/wCczddCgbBB49SRffvLYLNxtw0tfQTU5td1uhP1XXdW/eAv6E4T+RHEbS0T0ktxLRtoseugk2B/VYMvoAuKNS1scmrs3V9DaG0sDpYAHSbdDYjb1xH5x+S+LFYbQ5gLHy1SG339soPwfAWfBgwYCW/4QebFMvipk96plAt5qnet++Uw9ZRRpQZfHGSAlNCNR/UW7N8yCfnia8efyvifLqbqsIEjD1u0h/qxrisZnlqVEMkMoJjkUo4BIuDsRcEEYCG0dPmeY0tTm4r5KcRmR4YVLBCkYJI2YKBtp3U3Km+Gmi52UJy6Jq1hJPIlpYI013IJU3B7gDW1aSejY4s35EyRpIMtrpYlkBV4ZWOhweqlk8PirfHHPy64eqqGsip6nKYCGv8AyxRqK6VJ1FzrFzawHc64B/rpoMpyqWWGFYUjRpBF5SP0U7/pkL6dBsBj9cuOHzSZfGsm80t5pmPUySd439Rsv7OMrmR/KKjLqD6s8/ayjzigGsqfRiR92HzAeNXVpFG0kjBEQFmZjYKBuST5YQ+Dw2ZZg+aOpFPGpholYWJX69RY9NXuj0uPDH749vXVtNlSkiNx7TV2/wBUh7sf7bi3yU4fIYQihVAVVAAAFgANgAPAAYD94MGDAY3GWaCmy+pmP1InI9SQQo+bED545eXeWmnyqkjbZhCpI8i3eI+Ra2FnmHmkdXX0eU61AkkWapBPVEBdYf1nte3XZT44pAwCtzSS+TVt/wDUk/dY/wB2MvjiY/4tSNvc0sd/mI7/AMcHNrOA1L+T4Tqqq0rHHGu5Clhqka3uoFBFz6+RtvcU8P8Ab5XPSxjdoDGl/NV7v4gYDUyeMLTwgdBGgHyUYVOcELfk3tlFzTTQz28wji/4G/yx3cuuJ46uijANpoFWKeNtnjkUaTqB3sSCQf7wQGHMKJJonikF0kVkYeYYEEfccB+6aoWRFdDdXAZSPEEXB+7HrifcouIFaGXL3kV5qB2iDA37SIMQjj0Hum3Sy+eKDgDE4rKj8j5q8z7UGYEF3+rBUDbU3ksg3J87+C4o+OTNsrjqYHhmUPHIpVlPkf4EdQfAgHAdSm42wg1Q9hz+OQbQ5mnZv5CeIXVv2l7vqScdHLCukSOfL521S0EnZhj1eFheJ/3dvgBj9826AvljzR/naR0qYz5GJgSf3C2Az+dvFU1HQBIFbXUsYu0X6gtcgeOthsP2j1AwncM8GZtV0sdPf8mUKjdQCJZb9XcbOS3jqKr0sthisZpn6JlxrhH2qpEKhVFr206rgkGxCk7/ABxJs85uZu9H7XBSpTUpOkTG0jEkkbaiAdwRfRa+AqvBfA9PlkJip9Z1kM7O1yxAte3uj5AfPCV/hBZUTRwVabPTSjvDwV/H5OqffjB/yhQZllc9bXNUpVSFbKWEaawq+7svSQN7o93FR5iZX7RlVXHa5MLMB9pBrX+sowGpkWaCppYZ16SxpJ8NSg2+V7Y+4TeRmadtk0QJuYWeI/JtQH7rgYMAu8OMJ+L62U9KeJgD5aRFH/e34406HJa7M6D/AEsupahnjnpLkaNIAiYr2ZuCxJBv4YzOUsIlzjOXYAgyMp+Dyy7fcuGPiHlo5WJMsq2y9YtZ7OPXZy5BJJEgPh0IOAxTwlxFT/mMyinA8JRuf342/tYYuW3G01Z7RT1kYiq6RgsgX3WBuAw3O9wb2JHQjrYLv+LnEsG0dfBOv2wL/wBaK/8AWwx8t+BZaHt56uUTVdUwaVl90WuQo2F9ySdgOgA23Dyph23EsrdRSUaIPR5X1X/d2w94ReB+/mucSec0Md/6OMi344esAh8Br2+ZZrVnf6cUqHyWBQGA9CxB+WHzCNyj/wA2qv0vbqnV8dQ/uth5wBjI4s4gWhopql9xEtwP0mOyr82IHzxr4Rea/ejoIT7s2YU6MPNbsSD9wwHJkHK+KagJzBS9VUt7RLKDpeOQ+6qMPd0A2t0vfa1seg5f5hGNMOdVAj6WliSRwP1yb/wxp8YcatBIlJRRiorpRdY/qxr/AK2Ujovptf8AjlpwHmbjtJM4lWc72jjXsV+yEJGoDzIHwwG5wnwFDRM8up56mX85UTHVI32R+ivoPIXJsMM2EXIOLqqCqShzVUEsl/Z6mMWjqLdVI+pJ6bX8hcanq+AUeJeXcdROKqCWSjqwLGaD648pF6OPuOwvewxmPy4rJ+7WZxUyR+KQosOoeRZSbj5Y+VfE9bmU8kGVFIYIW0S1zrquw6pCh2Yj9I7eo2J/M3Bea047WlzSSeUbmGpQGOT7Isfo7+n3jrgEePIPydVV9RRKQ+WTxuU1E9pTSx9+M362A1XPTvHyxdaCtSaJJYzdJFDqfMMAQfuOJVwPnftmb5issLQvNSoJ4X+q8f0bD1UhgQfI4aOTlQXySlv1UOn7sjqPwAwDpgwYMAiVy+z8SU7jYVtNJE3q8JDhvjp2w55jRiaGSJvdkRkPwYEH+OE7jj/SuT297tpv3eyGr8MPGAR+WH8oyOOGXcqstM49FZ0t+7bHJw9y4MeSPl+YSroLFtcRtoXUrjvOtr6gTe1t8dXK0aPylF4R5hPp+DaTbCZxETnOZ1aVM7Q5blv50L9ZhcEnY73Vt7GyrsLknAUqjyOhnggiHZVSUmkRkushUqukEldibDxwwSxhlIPQix+BxEs+4Bho6Rc2ySeRDEoksWJWSO4B94A+pVrggHYYfMo5ie0TUEUcVzVU5qJWvYRKARYD6x7QafQb732BU/we5CiV9MesM4NviGQ/+Xgx85T/AEee5xEOnaM33Svb+3gwByJ/zvNj49sv9qfHjzSrKiPiCgajiE06wMUjPRt5gb7jotz18Me3JXuZnnEflN0/VknH94xUpskgeoSoaJDNGNKSFe8oN9gfAd4/ecBNBxxxCOuUxn4E/wD7Dh24JzisqIHeuphTSByqoCd10qdW5PiSPlhjwYBF5cf51m3++t/ZGHrCLwN3M1ziLymhkt/SRk3/AAw9YBE4C+hzHNqXwE61Kj0nS5t8wMPeESt/k/EkD9FraV4vi8La7/HRth7wBidc7KpoaWkqEXW0FbFIF8yBJYbeZsPnii4VuZnDxrcrqIl98L2kfnqjOoAfGxX54BYyjk0HX2irqqpa2bvzPDKEAY76RZTsuw627u1hbHQaisyaeIVFQ9ZQTOsRkl/O07NspZvroT1J6em2rk4ayvM8ypI6s5sYRIt0jghXStrghySCxBBuD6744eI8/lquG64VWk1FLOKeRlFgzxzRWkA8Lgjp69OmAa+b9FqyqWUbSUzJPE3irow3HyJGO/jHO2jyaoqE2Y05Zfsl1sD8i1/ljw5n3/IlXfr2O/3rjj46/wDxyb/dk/gmA2eD6COjyunUWVI4Fdj03K6nc/EknCpltJW52DUvVS0VExPYQ050yyICR2kj+F7e7uP4nf4hJ/xfnt19hb/ycL82bVAo8noaJxBJWQLeYqG7OOOFGYqp2LG+3z6XuA5c85bHLQcxy+aeSog70izyBxNEB34ydIN9O4/V23thi5NRackpfXtG/elkOFLj3KczoqQqMyNUlUwpuymiActLdbI4JN7X62FvPFR4dygUtJBTg3EMapfzKgAn5m5+eA0cGDBgESu+n4kp08KOkkl+DzN2dvjp3w9HCLwH9PmOa1fUGZaZD6QLZrfEkHD3gEbl1/nWbf7639lcT3jVpMoq8yV42alzWN9Ei/UlIYgG+2zO1x10kEXtbFB5WHV+UZfCTMJyPULpAxjcQc6KaKaamqqGdkSRoySiMjhWI1WewINrjAY/tFTJwpRwUsZkkqm9nNvqrrlJPkBZLEnYAk4oOUcvoIkoS1+2oY9CyIbarqQ4YeKkkkDw++6xlPPPKEQRokkCDoohAUXNzYRkjqb4dst4zpKiYQRS3laJZwhVwezcKwbdbDZhte++AnPLo/8A3Pmo9HP/ABE/9cGPvLEauI83bwDOv/Ft/wAuDAfOAvoeKcziO3aBpB8S8b/wc4sOI7nP8l4xp5DstVEFPqSjxgfvIuLFgDBgx8BwCLTHsOJZV8KujRx6vC2m37u+HvCHzKPs8+X1/hTz9nKfKKcaGJ9Abffh8wCNzYhaOngrUBL0M6TG3Uxk6XX4EEE+gw601QroroQysAykdCCLg/MY/NZSJLG8cihkdSrKehBFiD8QcTnJc7bJJRQ15b2Mm1JVkXVVO/YSke6V8D0t5DoFMwHHnT1CuoZGDKdwykEH1BGxxhcXcb0+XxEyNqlbaKBd5JGPRQo3sT49PnYYDG5TdyGtgHu09dURp6LdWA+9jhGrTryCvb/aczYj1vNGP+XFD4EyqShy1nqdp5DLVTjyd+8V+QAB9QcIVPTEcP5TGetTXQk+uuWR7/cBgKDzU/0NWf0R/iMLPGXGNFJkMsKVcDSmnRQiyqWJATawN77dMUyqpElRkkVXRhZlYAhgfAg7EYxv8QMu/wBhpf8AwE/9uA580i1ZHIvnRMP+CcJdFLb/ABZm+w0J/bgVR/DFRzClDQSRgWDIy2HkVItiPU9R/kHJaj/Z6yG/6okkQ/3YBx40+kzjJ4T7uueYj7UUYK/cTh6wlcycvlUU1dToZJaGQyGMdXicaZFX7Wmx+Rxv8OcU01dEJaaVXBG637yejr1U/H5XwGtjM4lztaOkmqH6RIWt5n6q/NrD546q/MY4IzJNIsaL1Z2CgfM4nb1DZ/UIEVlyuBw7uwI9rdTsig79kD1Pj6G1gYuV+TNTZXAsn52QGaS/XVKS+/qAQPlhizGsEMMkrdI0Zz8FBP8AdjoAwm82q9ky14Y/ztW6UsY8zKbH+oGwH3lFRlMnpy3vS65m9TI7MD+6RhxK458toVhhjiX3Y0VB8FAA/hjovgOKpyKnk/OQRP8ArRq38Rj80+QU8cvbJDGkugR61QBtAsAlwPdAUADwsMaGMvijMfZ6Kom/1cMjj4hSR+NsBMuRB7WpzSp8JJhb5tKx/tDBjT/wfMu7PKTIes0zsPgoVP4q2DAZ/P2naE0Feg71PNYn7pF/FG/exWKSpWSNZEN1dQynzDC4P3HC7zNyH2zKqmIC7hO0Tz1R94AfG2n54yuSef8AtOURKTd6cmFvgu6f1Co+RwHfxTzPpKB2jqDKkmkso7J9L7fVYDSRfa99vHCXyy5wQCkjgqWlap7RwFSN5C+piwtpB37xW32cM3ODKXq6JKaGESzzSqEJH5oDvPLqPuAAaSft23vbC5yz5fzZTmbLOiSpNF9FUKt9LrYtHvuhKlv1gg9QApHE+SCuoZqdhbtoyBf6rdVJ+DAH5YzOWufNVZfH2lxPATBOp6iSLum/qRZvnhqxPK1vyZnQlO1JmdkkPhHUr7rHyDjb43J6YCh48K6gjmjaOVFkRhZlcAg/EHHvgwCFLyWodRMRqacHcpDOyr9xvjW4c5cUNE/aQw3l/wBbKxd/kW939kDDPgwC5zFreyymsfp9BIo+LAqPxbCjmdFoj4epvFZYmI9YogSfvONjnIxOWdiOtTPDCP2pAbf1cfniRdWe5TGOkaVMlv2AowD2MGDBgPhxE0pieFKqMe9TTyWt4GOcP/AnFtxMOGaDtKTPKXreqqgP+8QEfjvgKPQVIkiSQdHVWH7QB/vwsZ5yroKmQymIxSncyQMY2PmTp7pJ87Xx08tK7tsoo3/7FVPxTuH+zhmwCLR8mqBXDyiapK9BUSs4H7OwPwN8O8MKooVQFVRYACwAHgANgMfvBgDCBUH2/P0Qbw5YmtvI1Eo7o9dKDV6EHDLxhxKlBRy1D7lRZF/Tc7Kg+J/C58McHLrhx6SjBn3qahjPUMepkfcr+yLL5XB88AwZjXiGJpGV2VBciNS7W8wq7n5YkHFXOymasoGpndoYpWeoujL3SvZ7AjvWV3PxAxZziCcVcqqnM62tqqdI4Yw2mJWGnt2SyswtsAzBjrOxJHqcBXOFuOKfMQxpe0ZU2LtGyrf9EM2xPjYdPuwtc+M47HKHQHvVDpGPgDrb8Et+1hn4FH+Tqcdl2LLGEeLTp0OvdcW/WBN/G9974m/MdvyjxBQ5eO8kFpJR8bOwP/doo/bwFI4Dyf2XLaWEizJEuofaYam/rMcGN7BgA4i/Bh/JPEdRQnuwVffh8r7sgHy1x+pAxaMS7npw0708VfBcT0TBiw66Lg6v2Gs3wLYCo4MYfBfEyV9FFUJYFxZ1H1XGzL8j09CD443MAYyOKuHo66kkppdhILBvFWG6uPUEX+Rx94m4ngoKdp6l9KDYAbs7eCKPFj//AE2AviNZTxqlfXpX5hWpSQU7E09MjkuSNrsFBNiDYki7C4AC4CkcveJpHD0NbtW0lle/88nRZ18wRa/qQdr2w54nmbww5si12Uzr7ZSMRHJYrr8TBIGAOhgdidtz5nG/wXxolfEQQYqiI6Z4G2aJxsdjuVJ6H5dcAyYMGDAKvMPhqWrp4zTMFnppVqIQwBR3S9ka/gb9fO2FPhPiYZjnschjaJ6eidJonuDHL2wVl36ixBv5HzvirY4IcjgSoepWNRPIoR5AN2UdAfDy367DyGA78GDBgDEdm4nko80zSlpojLV1UsJp0t3Rqiu8rnoFW4J/9LkWLHBDkUC1D1KxqJ5FCNJbvFV6D0HTp1sL9BgODgfhr2Cghpi/aFASzWsNTMWOkeCgkgemN7BgwBj4zAC52A6nH3E2z/N3zidsvomK0qG1bVL0I/2eI9CT0J6fK9w+5aTnWYipNzl9C5EAPSonHWb1RPq+tvNhikYwMhzmgUrR0s8F4hpWGORSQF6iwNyR49Te98b+AMGDBgObMa9IIZJZDpSNWdj5BQSfwxKOSNC9VU1uazDvTOUjv4AkMwHoBoQH7Jx0c8uIXZYcrpu9NVMuoD9DVZVPlqcX+CHzxQ+FsgSio4aaPpEgBP6TdWb5sSfngNXBgwYAx51ECujI4DKwKsp6EEWIPoRtj0wYCIcIVTZDnMmXzE+yVRDQu3QE7IxP/Db1Cnpi34TOaXAYzOjKoAKiK7wt5nxjJ8mAt6EKfDGZyg4/NZCaWqJWspu6wbZpFXbUQd9Snut62PjsHNxnwPqqajMq+bt6emiL09MRZQwW+lx0I1AfrXF9hY+XKfl5SSZXDNVU0Uss2qQtIgY2LHSN9raQD88UTiDJI6yllp5b6JVKm3UeIYeoIB+WMjiHMlynKGdBqFNCiID4kaY1v6XIJ9L4Ba4j4hShrYKDKKWn9qmZTMFjVVWMXNnKAEG12ub6V3t3hja4v4KM8q1VHIKfMIh3XHSRenZyr9ZTa17G3rawXuAcsjy2glzbMH1VFSvau5sSFezLGv2nJBt5lR0XHJwTJI7VPEGYM0admwgiDEARD021AnZQerEtbcHANfC/MRZZfZK6P2SuXYxOe7L9qFujA+V7+V7Xw54kWTccZfnyrSV8AiqDvHc9SdwYpNireOk7H7XTGuKXNsr/ADR/KlIOiOdNTGPIN0kA+ZPgBgKNgwnZJzWoJ20PIaaYbGKqHZMD5Xbun77+mG9JARcEEHoR0PzwH6wYMGAMGPl8cWaZ5BTLqqJo4l85GC3+Fzv8sB3Y56/MI4I2kmdY0UXZnIAHzOEafmoagmPKaWWsfp2pBjgX1LtYn4bX8DjOruG41KVXEVakhv8AR04JWnQ+Sp70pHibdOt8B7VGbVWeExUZemy69pKogiSoHQpCDuFPQsfn4qfTOqmmTJK6nyh11UqaGERuVvYu2rqxKa7sL7g73G3VxZRVGZ00EeVVUMdJISk0kfUIALKuk9OqlBY7gEgXwucI5FHlPEXscZYxVNICuo3LMu5J8L9xzbp3sBw5DyzpK3J4KjLnMdbGA3a62v2y7tG4vZd/dIAsNJ3B3euWnHDV0ckNSvZ1lMdE6EWv1GsDwuQQQOh9CMLOb8MVmTVjVeUwmemm/PUi37p80A3tvsQDpuRax20uWmQVbV1XmdbF7O9SAiQ+IUad2HUbIo33PeNhtgKTjPz/ADuOkppKiY2SJdR8z5KPUmwHqRjQOIfxhmkmf5mmXUjH2SBtU0q9GI2L+RA91PNiT03AdvKLJpK+tnzmrG7sywL4D6pZfRV+jB/W8Rix45sty6OCFIYlCxxqFVR4AC3/AMPjjpwBgwYMAYMGDAGJLzX4HlimXNsuutRCdUqqPeA/nAPE22ZfrL8DetY+HAK/L/jyLNKYSJZZVsJYr7o3mPND4H5dQca3EmQpW0ktNLfRKukkdQdiGHqGAPyxK+OuAqjLak5plHdAu00Ci4A6sQo96M9WT6vUdO698AcxIM0huhCTKPpISd1+0P0k8m++xwCbRcmKuQxQ19f21FTm8cK6gWA2Cm/ui23ViBcAi98cXPfiMBYsugU6FUTVCx7aY1sETyUfW6bWjxa8TniblooizWeIvPUVkVlVrErazdmh2uCVWwPQIo3wCPmWe0+cVOWQZbTSI9O6F5GUDsYk093UpN1W17nxsBuxw/ZFxPUVef1cUb/yOkjCMukHVLe3W1wb6xsf5sY6eE6/2Xh+Odk0vBTEupWzaoVYaWFr3utt8LnLacUHD8+YSkNJMZJ2J6s1yiIT6uPvc4Bj/K+X5nNWU81OJBRG0kkiKVHW+lh3lIKt0t7uMrKeW9DPEJ8rraqnjYmxp520XHUaXF/kTjByKmNDwpVVMn56sV3Zj1PbERrv8Dr/AGjigcr8t7DJ6NLWJiDn4yEv/wA2AyRwRmqfms6cjylpkf8AEk4+/wCLGdnY5vGB5rRx3/HGXyVqb0uYTkneqlO/kFDf82MDI85ql4SqZ1lkaUyMA5ZmZELRo1iSSLDV06XJwDgvLqrl2qM5q3HRhAFh+XdJ/hjuyzlFl0L62hNRJ+nUuZSfiD3PwwmcreEY0np6rL8wDqYx7XA5BYsRuNIsVAY7FgSCOpBxZ8BP+DuZ0dXXvRLTNTqiMyayAW0NpKhFFgOp2J904W+Kqemk4nVM0K+zmmHYCQ2jLX6MbgddfXqQvpjT5qfyPMcszIbKkns8x+w9/wDlMn4YdOKeCqXMUVaqPXo3VgSrLfrZhvY+I6dMBO+V08MOe5hS0ThqPQJFCtqUOpjB0m5uAXZb+IA62GNDmuPZ8yymtA92fsXI/Rcrt+6Xxz8t+G0ps+zEU8ZSnijjiU94jURGzDUb3a4JO/jiqTUqOVLKrFDqUkA6WsRqF+hsSL+pwHpj7gxJ+YvNNzJ+T8qvLVSHQ0ke/ZnxVD0L+bdE33uO6H55qcfSSSjKstu9RMdErIfcB6xg+DW3ZvqrfxvZx5ecCx5XSCJbNK9mmkA99vIfZXoB8T1JxncsuWaZZGZJCJKuUfSSdQoO/ZoTva/U9WPyGHrAGDBgwBgwYMAYMGDAGDBgwBiTcd8pHWX27KGMNSh1GJDpDnxKeCsfFD3W9PGs4MBL+Buc8czezZivstUp0ksNKOw8Dq/Nt9k7eR3ting4VON+WtJma3lXRMBZZktrHkG8HX0PyIxN1nznh7Zh7bQr0O5CL8d3h+d08r4C3VdIssbxuNSOpVgfFWFiPmDiTLyKl1CBswkOXh9Yp7G/W+nroB+1b1tfDRwpzfoK6yiXsJT/ADc1lJP2W91vkb+mHYHAS3n1ePKYoIkbQZUBCKSEjjU7bbAX02v5YZuAuO6XMYWWkEi9gqKVkW2m4IUXBIPunofDDbjwgoY0LMiKpe2oqoBa3S5A36+OAifLjienpMkr4p5UjqFknvExAdmZFVQqndrsCu3SxvbDJy+rFoOGEnqInkSzu6KoYlHkYXsxAK6SCb+GGTN+V2XVVR7RNThpCbtZmUOfNlUgMf4+N8M3sqaOz0rotp0WGnTa2m3S1treWAgOey5ctTl1VkrdnUyzJqgjJ2DWurpchDc6CosCCeo3x/QeJdk/DlPQ56Vgp4bSW0qEm1wL2TMZlZh2QQuOzIXcawLj3cVHALfMPhQ5jl8tMpVXbSyM17KysDc2BPS46eONjJ6Z46eKOVg8iIqu4FgzKAC1j5kXx2Y8K2ujhQvK6xoOrOwUD4k7YD1VQOmObNM2ipomlnkWONerMbD4ep8gNzia8T8+YEbscujarmJspswS/oB35D6AAeuMjLuWGYZtKKjOZnjj6rAtgwHkFHdiH3sfG3XAfjPeYVbnUrUWURskJ2knbukqfEt/NofL32+8Yf8Al/y1p8rj7v0k7C0kxG5+yo+qnp1PjfazDkuRQUkKw08axxr0VfE+ZPVifM3OO/AGDBgwBgwYMAYMGDAGDBgwBgwYMAYMGDAGPhGPuDAInFPJnL60lhGaeU/Xgstz9pLaD9wPrhN/+n+eZX/o6r9oiHSMkDb+jlJQfstfFtwYCKDnZmNJtmOWkW21KHi+feDKfkRjcy//AAhMuf8AOLPEfHUgYfejE/hinFcYlfwTQz3MtJTuT4mJb/vAXwGLDznylv8ApYHo0co/imPY83cqH/TI/uf/ANuPCr5PZSRf2NQfsySL/ZcYzKflBlRYg0u39NN5/wBJgO6p53ZSvSpL+iRSH+KgYX8x/wAIylXanp55W8NWlAfuLH8MN1NylypPdooz+sWf+2xxvZdkNPB+Yghi/o41X+yBgJGeP8/r9qKh9nU9JGQ7ftzWQ/JcelHyPqqtxLm1c7n9CNi5HoHfur8FUjFotgwGDwzwPR0C2poVRrWMh7zt8XO/yFh6Y3sGDAGDBgwBgwYMAYMGDAGDBgwH/9k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>
              <a:latin typeface="Lucida Sans Unicode" pitchFamily="34" charset="0"/>
            </a:endParaRPr>
          </a:p>
        </p:txBody>
      </p:sp>
      <p:sp>
        <p:nvSpPr>
          <p:cNvPr id="9221" name="AutoShape 6" descr="data:image/jpeg;base64,/9j/4AAQSkZJRgABAQAAAQABAAD/2wCEAAkGBhQSEBUUEhQWFRUVGRwYGBcWGB0cHRgdHB4aHiEXHBwaHSYeHB0kHRweHy8gIykpLCwsGh4xOTAqNScrLCkBCQoKBQYGGQUFDSkYEhgpKSkpKSkpKSkpKSkpKSkpKSkpKSkpKSkpKSkpKSkpKSkpKSkpKSkpKSkpKSkpKSkpKf/AABEIAOsA1gMBIgACEQEDEQH/xAAcAAADAQEBAQEBAAAAAAAAAAAABgcFBAMBAgj/xABSEAACAQIEAwUEBQcGCgkFAAABAgMEEQAFEiEGBzETIkFRYRQycYEjQmKRoRUzUnKCkrEkQ3OissEIFiU0NVNUdKPCREVjg5Oz0dLwFyY20+H/xAAUAQEAAAAAAAAAAAAAAAAAAAAA/8QAFBEBAAAAAAAAAAAAAAAAAAAAAP/aAAwDAQACEQMRAD8AuODBgwBgwYMAYMGDAGDHlUVKxoXdlVVF2ZiAAPMk7AYlXE3PINJ7PlMLVUx2D6WK3+yg7z/HYfEYCq1NSkal5GVFXcsxAA9STsMIGf8APTLqe6xu1S48IR3b/rtZfmt8K1LymzLM2Eub1bIvUQqQxHoFH0UfyDHzxQ+HuWGX0YBip0Zx/OS/SPfzu2yn9UDAT4c2s3rf9HZdpQ9HZWf+udEY/HH0ZFxRU/nKlKcHw1otv/BRj+OLLUVCRoXkZURRcsxACjzJOwGMvKuMqKpk7OCqhlf9FHBJ9QOp+WAlw5QZxJ+ezZvlLO38SuAcj8wG4zV7/GUf8+KzxBnsdHTSVE2rs4gC2kXO5A2Fx4nHtlOZpUQRTx30SorrcWNmAIuPA2OAkH/0wz6LeHNdVvBpph+DKwwGXimk3ISqUekT/wANEhxWc74hp6OPtKmZIk6AubXPkB1Y+gBxz5BxjR1t/ZaiOUruVBswHmVYBretrYCY0vPuenYJmeXyRN4lNSn5JL1/ew+8Ocz8vrSFhqFWQ/zcvce/kA2zH9UnDJVUaSqUkRXU9VdQwPxB2wgcS8i8vqbmJTSyHxi9y/rGe7b9XTgKLgxDWpM9yPdG9upF8N30qPsn6SPb9ElR44eeCOblHmNo79hUH+ZkPvH7DdH+Gx9MA84MGDAGDBgwBgwYMAYMGDAGDBgwBgwYMAYXONOPKbLIdc7Xdr9nEvvufQeA82Ow+O2MrmVzNiyyPQgElU4+ji8B4a3tuFv0HVjsPEhW4H5Vy1U35QzomWV+8sD+A8DIOgA8IhsPHyAZVLkuZ8SOJalzS0F7ogvZh5qp98/9o23Ww8MVrhfg2ly+PRTRBb+853d/Vm6n4dB4AY2goAsNrYj1TxFmea5nLRU8i0EdK95N9UjBWADbWLg7HSLLZhcm4wDxxzzGp8rVBMsjySAmNI1961h7xso3I8zv0xh8Kc4PaaxKWqo5KN5heEyE2frYd5FIvY2IuCdsfjnTl3bZctVAwaWhlEgZCDaxCuNuhDBWI8NGFGn4zGd5zl4KrTJSt2o7Ru/K3cOhNvEqAFB6aj6YDf4+hfNM6gysuyU0cfbzBTYud7D7tIHlrY+Ax6cbcnKSOjeahRqeoplMqMjudWgarHUx3sDZhYg28MHMinny/MoM4gjMsSx9jUovULv3vQWPXoCi3644+KOdcNVStTZdHNLU1KmJVKW0axY+J1NYm1rjxJ23DvzXiBq/hKSofd2hs/qySBS3zK6reuHDl218oov93i/sjC3PwbJTcMPRKpkm7E3VBqJdm1lVt1sTb4DHDy04hzJfZaKfLpIYI00Gdg4toQ2JBFhcgD54DgyTI0zzN62orLyU9JJ2EMNyFNiRc2sbd3UR4lxfYWx+eZ3B8WVLDmeXKIJIJVDopOh1bbpfa/ukDYhj5Y+VGZScO5pUySRPJQVr9oHjFzG5JJG+1wWIsSLjSQdiMc+f8TPxJLFRUUUiUiur1E8gA2HhsSBsTYXuxtsADgLTTTh0Vx0ZQw+YvhapuOBJnEmXJEW7KISPKG2Umx0lbeTLvfqTttjYjzunHaosqXpl+lQMLxqFvdh1A0+OJtymqgIMxzio7onkd7nwjju1h8202+wMA7ZpntSMwp4KeFJYDcVMmsXhNtSggG6nSLjULNqUAjGLxzydpa+8kYFPU9e0Qd1z9tRsf1hZvj0xn8l8ueb2rNJx9LWyHR9mNT0Hpq7vwjGKa7hQSSABuSegHmcBE8m5hV2TTrSZwjSQnaOoHeIHmG/nVHiD3x9wxZcuzGOeJZYXWSNxdWU3BH/za3hjnzrJIK2AxTossT72P4MpG4PkwxGJ6Wt4XqdcRaoy6Vtwfqk+fgkltgw7r238gF4wYzsgz+Gtp0np3Dxv94PirDwYeIxo4AwYMGAMGDBgDBgwYAwn8yeYUeV019nqJLiGM+J/Ta31F/E2HqN3iTiCKipZKiY2SMXsOrHoEX1JsBiU8ueG5c2rWzfMBdA38niPu907EA/UTw/Sa5PQ3DS5Y8t5DJ+U8zvJVSnWiOPzd+jsPB7Wsv1Bbx9184y4gahopqlImmMa30Lt6am8dI6m1zb7xpZiZOyfsApl0nsw5IXVbbVbe1+tsI3L7mCasvQ5ggirorq6MABMANyB0vbcqNiO8NjsGPy9zCXRLnWZ1yiOVSgiU/RoobZSu9mBuAi97c3JJOM7nbkrRvFmdLK0ayqIZ5ITuUb3X7pGoFe71F7IMYWf8EQZfm8MNY0n5LmdpIxrIRHIAKP5AWUFhvo0m+xxQMk4ops5FVl8NM4oliEaTBbJcbABbdy3dZB17pJA2wG7wlwTTU+WmmidpYZ1LM7NfWJVALAdFBW1gPxO+EnhzlE0+XNS16dlLBK4pqhCpfsyb9Ad016mCtb3trdcOUVbS5Fl0UVRUMwjBVNVjJIb30oi72BNgOgFrnGQKjNs03jH5LpD9ZhqqZB5gdI7/IjzOAZBmVPltMkdXWatK211Dr2j/IAFvLoT5k9cK9PzLoQ7HLqCepY7F6am0qfi5AP3jG1kvKmgp21tF7RKdzLUntWJ8+93QfgMNyRgAAAADoB0GAQRxnm0n5rJio85qlF/CwIx9/xkzwf9VQn0FWl/44f8GAnsnMGtQWq8lqQv1uxZZx9wA/jjryfmvljnsjJ7K/8Aq6iMxW+Z7g+/DvjhzTJIKldNRDHKvlIga3wuNvlgEDi3lKK6paqpKxoBUKFnCXZZVsBsVcAggC6m4JF8cfMXJXhoaHJ6JH0TyLG0mkkBVOolmAtdmJkPojY2KjlV7Oxkymqlon69mSZIH9GRr2+O9vLH2i5jS0siwZzB7MzGyVMd2p5D+t1Q+h+enAO2V5clPBHDGLJEioo9FFh88TbmzxJLPKmT0O89RbtiD+bjO+kkdLr3m+yPHVih5tWSClkkpkE0mgtEuoAObd3vXtY/HfEb5TcUUVNJVS5jK0eYSO3aNOpWy3uVXbY6uoNjsoAsMBs8DVtTlWZLlFVJ20EqlqWXytc6d72HdYabmxAts2KpXUKTRtHKqujgqysLgg+BGJRlWYjOeII6mBSaOgRgJCCO0dgbWvuN2uAd7Jc2vbDJxZzdpKCsipnu5J+mZekCkbFvM9CVG4W58gQQ66iqOGK7todUuXTtZl6lfsnwDqL6WPvC4Pja15TmsdTCk0Lh45BqVh4j+4g7EHcEEY88yy+GspmjkCywzLvvcMDuGBHyII9DiPcKZjJw/mjZfVOTR1B1Qyt0UnYP5C/uuPAgN06hcMGDBgDBgwYAwYMJ3NXjD8n5dI6G00n0cXmGYG7/ALK3b4288AhcY1D57nKZdCxFLSktO69CV2dviL9mvqWPTFno6NIo0jjUKiKFVR0AAsAPlhI5OcG+w0CvIPp6m0kl+oB9xPkDc+rNh9Bv0wEI4h4tzqizZopKiKNJmJhMq/ydl6KobSWTwU7ixNybHVjn5gyV0qrNV5bLBVwWMdZSHWuxuA+m9h4htV1PhuQbLxbwlBmNM0E63B3Vh70beDqfP06EbHCny1lr6WeTLayNpY4V1Q1Q93ReyoSevoOq2I6AEBzcKVa8R5U0VdE6tG6qZVAUMy79pGSCA1tmFrDV62Glm+fx5cseW5VTrJVMO5CvuxA/zszX2HjubnxIuCe7jfix6cx0lEokrqm/ZJ4Rrvqnk8lG536kHrY47OC+C0oImJYy1Ep1Tzt70rdep3Cg9B/fgODhfl4sUvtda/tdc25lf3YvswqdlA87X8rXthzwYMAYMGDAGDBgwBgwYMAY56/L4542jmRZEcWZWAII+Bx0YMBNJ8pqsjJlow9Vl17yUpOqSnHi8JPVR1Kn5+LDd/IWV5xGlUYYpww2ksVbb6rFSGuOmlumG7E3z/J5confMKFS1M51VlKvS3jURDoGHUjp8ugePG3F60ITK8ohX2uTZUiUAQhhfWR01kd7foO821rq3LzIYVqazKs0p71U4L9vcsZF966uR3d++H8TcHcAYcOOeERmcMOYZbIBVRgPDIpt2i9dBJ6MN7X6G6nY7aXEnHMGWU8clb2b1pjC6IR3nPiFJ3WLVvdtvIE7YDU4O4eGW0SU7ztIFYgPIQvvt3Y1HgLkALc7k+dhx8y+CFzOiaMAdsl3hY+DW90n9FhsfkfDErqctr89pJsxlqEiigDtTwRnYNHub791rA2Zu8SQdltitctuJGr8sgnk/OEFX9WQlS37VtXzwC9yW40aqpmpagkVNJ3GDe8yDYE331KRob4KfHFIxFeY9K2UZxBmsKnspm0VCjoSR3h+2g1D7SE4stNULIiuhDK4DKw6EEXBHxGA9cGDBgDEVzxfyzxNHTe9TUAJkHgSpBcH4vojPopxV+Js6FJRz1DfzUbOB5kDur82sPnif8gckK0ctZJvJVyE6j1KoSL/ADcufkMBS6s90pr0M4Kodr3sd1B6kdbemELk3nEnYTUFQf5RQSGM3+shJ0tv1F7i/lp88bXH3AKZnHHeaSGWElopEOysbblbi/QbggjwPW8S4mySvo6wS5lLULG6iJqyk3MgFtOs3W5sALPYnSPetuH9KvKBa5AvsLm1/QYy+KeI46CkkqJeiDZR1djsqD1J29Nz4YSOXfLrLtcdfT1UtYy30tIwIViLG66QwcA9GO17+WOupX8qZ0IzvSZZZmHhJUt7oPn2Y+43HjgNDl7wxJGHrazetq+9Jf8Amk+rAvkFFrjzAG9hhzwYUOZWfSQ0yQUx/lVY4ght1XV70noFXx8CQcBxZrxzU1NS9JlESSvEbTVMpPYxH9AW3d/QdPI728xwrnbd5s4RT+itIhX4XNj+GGrhfhyKhpY6eEd1BufF28Xb1J3+4dBjWwE7HFdflsiLmoilppGCCsgBXs2PTtU6AHzHT16YoYOMfjHLFqMvqYWFw8Lj4EKSp+TAH5Y5eXOYmfKqORt2MKgnzK92/wA9OAY8GODPc7io6eSonJEcYBYgEncgCwHqRhObnhlwFz7QB59g+AoGPGsq0ijaSRgqIpZmPRQBck/AYKKrWWNJEN1kUOpta4YAjY7jY4TucMp/JpiU2NTNDASPJ3F/vAt88Bn0ud5rmg7Wi7KhpDfs5Zk1yyj9MIe6qnwv95x7nhjO4+8mbRSn9CWlRVPoSlyB8MPdNTrGiogsqAKoHgALAfdj1wCXw1x1Ian2LMoRTVdroVN4qgfpRMfH7JJPzuA5soIsdxhb4+4U9upCqd2oiPa08g2KSrutj4A2sfv8Bj14F4m9uoo5iNMgukydNEqbMtvDfcDyIwCvlynJcxFP/wBX1z/QX6U856xeiP4evwYnk5ocPUtFHVZoELVUirHGW3WN2GjtVHgwXe56FRaxOHri/hpK+jlp321i6N4o43Vx8D+Fx44xuCsyGY5e0NagaaFjT1KNvd4yO987Br+d7dMAj5RyNn9ljVcwlgSeNGqYACQWI3XZ1B/R7wPTx6Yelz/LcnigozMqadKKl9T3Y7u9vduSWLGw628sLObSZ7mU8sEKjL6ZHZDLc65ADbUre8Qeo0hR9rClwjy0p6vM2EZealpG+nnc/wCczddCgbBB49SRffvLYLNxtw0tfQTU5td1uhP1XXdW/eAv6E4T+RHEbS0T0ktxLRtoseugk2B/VYMvoAuKNS1scmrs3V9DaG0sDpYAHSbdDYjb1xH5x+S+LFYbQ5gLHy1SG339soPwfAWfBgwYCW/4QebFMvipk96plAt5qnet++Uw9ZRRpQZfHGSAlNCNR/UW7N8yCfnia8efyvifLqbqsIEjD1u0h/qxrisZnlqVEMkMoJjkUo4BIuDsRcEEYCG0dPmeY0tTm4r5KcRmR4YVLBCkYJI2YKBtp3U3Km+Gmi52UJy6Jq1hJPIlpYI013IJU3B7gDW1aSejY4s35EyRpIMtrpYlkBV4ZWOhweqlk8PirfHHPy64eqqGsip6nKYCGv8AyxRqK6VJ1FzrFzawHc64B/rpoMpyqWWGFYUjRpBF5SP0U7/pkL6dBsBj9cuOHzSZfGsm80t5pmPUySd439Rsv7OMrmR/KKjLqD6s8/ayjzigGsqfRiR92HzAeNXVpFG0kjBEQFmZjYKBuST5YQ+Dw2ZZg+aOpFPGpholYWJX69RY9NXuj0uPDH749vXVtNlSkiNx7TV2/wBUh7sf7bi3yU4fIYQihVAVVAAAFgANgAPAAYD94MGDAY3GWaCmy+pmP1InI9SQQo+bED545eXeWmnyqkjbZhCpI8i3eI+Ra2FnmHmkdXX0eU61AkkWapBPVEBdYf1nte3XZT44pAwCtzSS+TVt/wDUk/dY/wB2MvjiY/4tSNvc0sd/mI7/AMcHNrOA1L+T4Tqqq0rHHGu5Clhqka3uoFBFz6+RtvcU8P8Ab5XPSxjdoDGl/NV7v4gYDUyeMLTwgdBGgHyUYVOcELfk3tlFzTTQz28wji/4G/yx3cuuJ46uijANpoFWKeNtnjkUaTqB3sSCQf7wQGHMKJJonikF0kVkYeYYEEfccB+6aoWRFdDdXAZSPEEXB+7HrifcouIFaGXL3kV5qB2iDA37SIMQjj0Hum3Sy+eKDgDE4rKj8j5q8z7UGYEF3+rBUDbU3ksg3J87+C4o+OTNsrjqYHhmUPHIpVlPkf4EdQfAgHAdSm42wg1Q9hz+OQbQ5mnZv5CeIXVv2l7vqScdHLCukSOfL521S0EnZhj1eFheJ/3dvgBj9826AvljzR/naR0qYz5GJgSf3C2Az+dvFU1HQBIFbXUsYu0X6gtcgeOthsP2j1AwncM8GZtV0sdPf8mUKjdQCJZb9XcbOS3jqKr0sthisZpn6JlxrhH2qpEKhVFr206rgkGxCk7/ABxJs85uZu9H7XBSpTUpOkTG0jEkkbaiAdwRfRa+AqvBfA9PlkJip9Z1kM7O1yxAte3uj5AfPCV/hBZUTRwVabPTSjvDwV/H5OqffjB/yhQZllc9bXNUpVSFbKWEaawq+7svSQN7o93FR5iZX7RlVXHa5MLMB9pBrX+sowGpkWaCppYZ16SxpJ8NSg2+V7Y+4TeRmadtk0QJuYWeI/JtQH7rgYMAu8OMJ+L62U9KeJgD5aRFH/e34406HJa7M6D/AEsupahnjnpLkaNIAiYr2ZuCxJBv4YzOUsIlzjOXYAgyMp+Dyy7fcuGPiHlo5WJMsq2y9YtZ7OPXZy5BJJEgPh0IOAxTwlxFT/mMyinA8JRuf342/tYYuW3G01Z7RT1kYiq6RgsgX3WBuAw3O9wb2JHQjrYLv+LnEsG0dfBOv2wL/wBaK/8AWwx8t+BZaHt56uUTVdUwaVl90WuQo2F9ySdgOgA23Dyph23EsrdRSUaIPR5X1X/d2w94ReB+/mucSec0Md/6OMi344esAh8Br2+ZZrVnf6cUqHyWBQGA9CxB+WHzCNyj/wA2qv0vbqnV8dQ/uth5wBjI4s4gWhopql9xEtwP0mOyr82IHzxr4Rea/ejoIT7s2YU6MPNbsSD9wwHJkHK+KagJzBS9VUt7RLKDpeOQ+6qMPd0A2t0vfa1seg5f5hGNMOdVAj6WliSRwP1yb/wxp8YcatBIlJRRiorpRdY/qxr/AK2Ujovptf8AjlpwHmbjtJM4lWc72jjXsV+yEJGoDzIHwwG5wnwFDRM8up56mX85UTHVI32R+ivoPIXJsMM2EXIOLqqCqShzVUEsl/Z6mMWjqLdVI+pJ6bX8hcanq+AUeJeXcdROKqCWSjqwLGaD648pF6OPuOwvewxmPy4rJ+7WZxUyR+KQosOoeRZSbj5Y+VfE9bmU8kGVFIYIW0S1zrquw6pCh2Yj9I7eo2J/M3Bea047WlzSSeUbmGpQGOT7Isfo7+n3jrgEePIPydVV9RRKQ+WTxuU1E9pTSx9+M362A1XPTvHyxdaCtSaJJYzdJFDqfMMAQfuOJVwPnftmb5issLQvNSoJ4X+q8f0bD1UhgQfI4aOTlQXySlv1UOn7sjqPwAwDpgwYMAiVy+z8SU7jYVtNJE3q8JDhvjp2w55jRiaGSJvdkRkPwYEH+OE7jj/SuT297tpv3eyGr8MPGAR+WH8oyOOGXcqstM49FZ0t+7bHJw9y4MeSPl+YSroLFtcRtoXUrjvOtr6gTe1t8dXK0aPylF4R5hPp+DaTbCZxETnOZ1aVM7Q5blv50L9ZhcEnY73Vt7GyrsLknAUqjyOhnggiHZVSUmkRkushUqukEldibDxwwSxhlIPQix+BxEs+4Bho6Rc2ySeRDEoksWJWSO4B94A+pVrggHYYfMo5ie0TUEUcVzVU5qJWvYRKARYD6x7QafQb732BU/we5CiV9MesM4NviGQ/+Xgx85T/AEee5xEOnaM33Svb+3gwByJ/zvNj49sv9qfHjzSrKiPiCgajiE06wMUjPRt5gb7jotz18Me3JXuZnnEflN0/VknH94xUpskgeoSoaJDNGNKSFe8oN9gfAd4/ecBNBxxxCOuUxn4E/wD7Dh24JzisqIHeuphTSByqoCd10qdW5PiSPlhjwYBF5cf51m3++t/ZGHrCLwN3M1ziLymhkt/SRk3/AAw9YBE4C+hzHNqXwE61Kj0nS5t8wMPeESt/k/EkD9FraV4vi8La7/HRth7wBidc7KpoaWkqEXW0FbFIF8yBJYbeZsPnii4VuZnDxrcrqIl98L2kfnqjOoAfGxX54BYyjk0HX2irqqpa2bvzPDKEAY76RZTsuw627u1hbHQaisyaeIVFQ9ZQTOsRkl/O07NspZvroT1J6em2rk4ayvM8ypI6s5sYRIt0jghXStrghySCxBBuD6744eI8/lquG64VWk1FLOKeRlFgzxzRWkA8Lgjp69OmAa+b9FqyqWUbSUzJPE3irow3HyJGO/jHO2jyaoqE2Y05Zfsl1sD8i1/ljw5n3/IlXfr2O/3rjj46/wDxyb/dk/gmA2eD6COjyunUWVI4Fdj03K6nc/EknCpltJW52DUvVS0VExPYQ050yyICR2kj+F7e7uP4nf4hJ/xfnt19hb/ycL82bVAo8noaJxBJWQLeYqG7OOOFGYqp2LG+3z6XuA5c85bHLQcxy+aeSog70izyBxNEB34ydIN9O4/V23thi5NRackpfXtG/elkOFLj3KczoqQqMyNUlUwpuymiActLdbI4JN7X62FvPFR4dygUtJBTg3EMapfzKgAn5m5+eA0cGDBgESu+n4kp08KOkkl+DzN2dvjp3w9HCLwH9PmOa1fUGZaZD6QLZrfEkHD3gEbl1/nWbf7639lcT3jVpMoq8yV42alzWN9Ei/UlIYgG+2zO1x10kEXtbFB5WHV+UZfCTMJyPULpAxjcQc6KaKaamqqGdkSRoySiMjhWI1WewINrjAY/tFTJwpRwUsZkkqm9nNvqrrlJPkBZLEnYAk4oOUcvoIkoS1+2oY9CyIbarqQ4YeKkkkDw++6xlPPPKEQRokkCDoohAUXNzYRkjqb4dst4zpKiYQRS3laJZwhVwezcKwbdbDZhte++AnPLo/8A3Pmo9HP/ABE/9cGPvLEauI83bwDOv/Ft/wAuDAfOAvoeKcziO3aBpB8S8b/wc4sOI7nP8l4xp5DstVEFPqSjxgfvIuLFgDBgx8BwCLTHsOJZV8KujRx6vC2m37u+HvCHzKPs8+X1/hTz9nKfKKcaGJ9Abffh8wCNzYhaOngrUBL0M6TG3Uxk6XX4EEE+gw601QroroQysAykdCCLg/MY/NZSJLG8cihkdSrKehBFiD8QcTnJc7bJJRQ15b2Mm1JVkXVVO/YSke6V8D0t5DoFMwHHnT1CuoZGDKdwykEH1BGxxhcXcb0+XxEyNqlbaKBd5JGPRQo3sT49PnYYDG5TdyGtgHu09dURp6LdWA+9jhGrTryCvb/aczYj1vNGP+XFD4EyqShy1nqdp5DLVTjyd+8V+QAB9QcIVPTEcP5TGetTXQk+uuWR7/cBgKDzU/0NWf0R/iMLPGXGNFJkMsKVcDSmnRQiyqWJATawN77dMUyqpElRkkVXRhZlYAhgfAg7EYxv8QMu/wBhpf8AwE/9uA580i1ZHIvnRMP+CcJdFLb/ABZm+w0J/bgVR/DFRzClDQSRgWDIy2HkVItiPU9R/kHJaj/Z6yG/6okkQ/3YBx40+kzjJ4T7uueYj7UUYK/cTh6wlcycvlUU1dToZJaGQyGMdXicaZFX7Wmx+Rxv8OcU01dEJaaVXBG637yejr1U/H5XwGtjM4lztaOkmqH6RIWt5n6q/NrD546q/MY4IzJNIsaL1Z2CgfM4nb1DZ/UIEVlyuBw7uwI9rdTsig79kD1Pj6G1gYuV+TNTZXAsn52QGaS/XVKS+/qAQPlhizGsEMMkrdI0Zz8FBP8AdjoAwm82q9ky14Y/ztW6UsY8zKbH+oGwH3lFRlMnpy3vS65m9TI7MD+6RhxK458toVhhjiX3Y0VB8FAA/hjovgOKpyKnk/OQRP8ArRq38Rj80+QU8cvbJDGkugR61QBtAsAlwPdAUADwsMaGMvijMfZ6Kom/1cMjj4hSR+NsBMuRB7WpzSp8JJhb5tKx/tDBjT/wfMu7PKTIes0zsPgoVP4q2DAZ/P2naE0Feg71PNYn7pF/FG/exWKSpWSNZEN1dQynzDC4P3HC7zNyH2zKqmIC7hO0Tz1R94AfG2n54yuSef8AtOURKTd6cmFvgu6f1Co+RwHfxTzPpKB2jqDKkmkso7J9L7fVYDSRfa99vHCXyy5wQCkjgqWlap7RwFSN5C+piwtpB37xW32cM3ODKXq6JKaGESzzSqEJH5oDvPLqPuAAaSft23vbC5yz5fzZTmbLOiSpNF9FUKt9LrYtHvuhKlv1gg9QApHE+SCuoZqdhbtoyBf6rdVJ+DAH5YzOWufNVZfH2lxPATBOp6iSLum/qRZvnhqxPK1vyZnQlO1JmdkkPhHUr7rHyDjb43J6YCh48K6gjmjaOVFkRhZlcAg/EHHvgwCFLyWodRMRqacHcpDOyr9xvjW4c5cUNE/aQw3l/wBbKxd/kW939kDDPgwC5zFreyymsfp9BIo+LAqPxbCjmdFoj4epvFZYmI9YogSfvONjnIxOWdiOtTPDCP2pAbf1cfniRdWe5TGOkaVMlv2AowD2MGDBgPhxE0pieFKqMe9TTyWt4GOcP/AnFtxMOGaDtKTPKXreqqgP+8QEfjvgKPQVIkiSQdHVWH7QB/vwsZ5yroKmQymIxSncyQMY2PmTp7pJ87Xx08tK7tsoo3/7FVPxTuH+zhmwCLR8mqBXDyiapK9BUSs4H7OwPwN8O8MKooVQFVRYACwAHgANgMfvBgDCBUH2/P0Qbw5YmtvI1Eo7o9dKDV6EHDLxhxKlBRy1D7lRZF/Tc7Kg+J/C58McHLrhx6SjBn3qahjPUMepkfcr+yLL5XB88AwZjXiGJpGV2VBciNS7W8wq7n5YkHFXOymasoGpndoYpWeoujL3SvZ7AjvWV3PxAxZziCcVcqqnM62tqqdI4Yw2mJWGnt2SyswtsAzBjrOxJHqcBXOFuOKfMQxpe0ZU2LtGyrf9EM2xPjYdPuwtc+M47HKHQHvVDpGPgDrb8Et+1hn4FH+Tqcdl2LLGEeLTp0OvdcW/WBN/G9974m/MdvyjxBQ5eO8kFpJR8bOwP/doo/bwFI4Dyf2XLaWEizJEuofaYam/rMcGN7BgA4i/Bh/JPEdRQnuwVffh8r7sgHy1x+pAxaMS7npw0708VfBcT0TBiw66Lg6v2Gs3wLYCo4MYfBfEyV9FFUJYFxZ1H1XGzL8j09CD443MAYyOKuHo66kkppdhILBvFWG6uPUEX+Rx94m4ngoKdp6l9KDYAbs7eCKPFj//AE2AviNZTxqlfXpX5hWpSQU7E09MjkuSNrsFBNiDYki7C4AC4CkcveJpHD0NbtW0lle/88nRZ18wRa/qQdr2w54nmbww5si12Uzr7ZSMRHJYrr8TBIGAOhgdidtz5nG/wXxolfEQQYqiI6Z4G2aJxsdjuVJ6H5dcAyYMGDAKvMPhqWrp4zTMFnppVqIQwBR3S9ka/gb9fO2FPhPiYZjnschjaJ6eidJonuDHL2wVl36ixBv5HzvirY4IcjgSoepWNRPIoR5AN2UdAfDy367DyGA78GDBgDEdm4nko80zSlpojLV1UsJp0t3Rqiu8rnoFW4J/9LkWLHBDkUC1D1KxqJ5FCNJbvFV6D0HTp1sL9BgODgfhr2Cghpi/aFASzWsNTMWOkeCgkgemN7BgwBj4zAC52A6nH3E2z/N3zidsvomK0qG1bVL0I/2eI9CT0J6fK9w+5aTnWYipNzl9C5EAPSonHWb1RPq+tvNhikYwMhzmgUrR0s8F4hpWGORSQF6iwNyR49Te98b+AMGDBgObMa9IIZJZDpSNWdj5BQSfwxKOSNC9VU1uazDvTOUjv4AkMwHoBoQH7Jx0c8uIXZYcrpu9NVMuoD9DVZVPlqcX+CHzxQ+FsgSio4aaPpEgBP6TdWb5sSfngNXBgwYAx51ECujI4DKwKsp6EEWIPoRtj0wYCIcIVTZDnMmXzE+yVRDQu3QE7IxP/Db1Cnpi34TOaXAYzOjKoAKiK7wt5nxjJ8mAt6EKfDGZyg4/NZCaWqJWspu6wbZpFXbUQd9Snut62PjsHNxnwPqqajMq+bt6emiL09MRZQwW+lx0I1AfrXF9hY+XKfl5SSZXDNVU0Uss2qQtIgY2LHSN9raQD88UTiDJI6yllp5b6JVKm3UeIYeoIB+WMjiHMlynKGdBqFNCiID4kaY1v6XIJ9L4Ba4j4hShrYKDKKWn9qmZTMFjVVWMXNnKAEG12ub6V3t3hja4v4KM8q1VHIKfMIh3XHSRenZyr9ZTa17G3rawXuAcsjy2glzbMH1VFSvau5sSFezLGv2nJBt5lR0XHJwTJI7VPEGYM0admwgiDEARD021AnZQerEtbcHANfC/MRZZfZK6P2SuXYxOe7L9qFujA+V7+V7Xw54kWTccZfnyrSV8AiqDvHc9SdwYpNireOk7H7XTGuKXNsr/ADR/KlIOiOdNTGPIN0kA+ZPgBgKNgwnZJzWoJ20PIaaYbGKqHZMD5Xbun77+mG9JARcEEHoR0PzwH6wYMGAMGPl8cWaZ5BTLqqJo4l85GC3+Fzv8sB3Y56/MI4I2kmdY0UXZnIAHzOEafmoagmPKaWWsfp2pBjgX1LtYn4bX8DjOruG41KVXEVakhv8AR04JWnQ+Sp70pHibdOt8B7VGbVWeExUZemy69pKogiSoHQpCDuFPQsfn4qfTOqmmTJK6nyh11UqaGERuVvYu2rqxKa7sL7g73G3VxZRVGZ00EeVVUMdJISk0kfUIALKuk9OqlBY7gEgXwucI5FHlPEXscZYxVNICuo3LMu5J8L9xzbp3sBw5DyzpK3J4KjLnMdbGA3a62v2y7tG4vZd/dIAsNJ3B3euWnHDV0ckNSvZ1lMdE6EWv1GsDwuQQQOh9CMLOb8MVmTVjVeUwmemm/PUi37p80A3tvsQDpuRax20uWmQVbV1XmdbF7O9SAiQ+IUad2HUbIo33PeNhtgKTjPz/ADuOkppKiY2SJdR8z5KPUmwHqRjQOIfxhmkmf5mmXUjH2SBtU0q9GI2L+RA91PNiT03AdvKLJpK+tnzmrG7sywL4D6pZfRV+jB/W8Rix45sty6OCFIYlCxxqFVR4AC3/AMPjjpwBgwYMAYMGDAGJLzX4HlimXNsuutRCdUqqPeA/nAPE22ZfrL8DetY+HAK/L/jyLNKYSJZZVsJYr7o3mPND4H5dQca3EmQpW0ktNLfRKukkdQdiGHqGAPyxK+OuAqjLak5plHdAu00Ci4A6sQo96M9WT6vUdO698AcxIM0huhCTKPpISd1+0P0k8m++xwCbRcmKuQxQ19f21FTm8cK6gWA2Cm/ui23ViBcAi98cXPfiMBYsugU6FUTVCx7aY1sETyUfW6bWjxa8TniblooizWeIvPUVkVlVrErazdmh2uCVWwPQIo3wCPmWe0+cVOWQZbTSI9O6F5GUDsYk093UpN1W17nxsBuxw/ZFxPUVef1cUb/yOkjCMukHVLe3W1wb6xsf5sY6eE6/2Xh+Odk0vBTEupWzaoVYaWFr3utt8LnLacUHD8+YSkNJMZJ2J6s1yiIT6uPvc4Bj/K+X5nNWU81OJBRG0kkiKVHW+lh3lIKt0t7uMrKeW9DPEJ8rraqnjYmxp520XHUaXF/kTjByKmNDwpVVMn56sV3Zj1PbERrv8Dr/AGjigcr8t7DJ6NLWJiDn4yEv/wA2AyRwRmqfms6cjylpkf8AEk4+/wCLGdnY5vGB5rRx3/HGXyVqb0uYTkneqlO/kFDf82MDI85ql4SqZ1lkaUyMA5ZmZELRo1iSSLDV06XJwDgvLqrl2qM5q3HRhAFh+XdJ/hjuyzlFl0L62hNRJ+nUuZSfiD3PwwmcreEY0np6rL8wDqYx7XA5BYsRuNIsVAY7FgSCOpBxZ8BP+DuZ0dXXvRLTNTqiMyayAW0NpKhFFgOp2J904W+Kqemk4nVM0K+zmmHYCQ2jLX6MbgddfXqQvpjT5qfyPMcszIbKkns8x+w9/wDlMn4YdOKeCqXMUVaqPXo3VgSrLfrZhvY+I6dMBO+V08MOe5hS0ThqPQJFCtqUOpjB0m5uAXZb+IA62GNDmuPZ8yymtA92fsXI/Rcrt+6Xxz8t+G0ps+zEU8ZSnijjiU94jURGzDUb3a4JO/jiqTUqOVLKrFDqUkA6WsRqF+hsSL+pwHpj7gxJ+YvNNzJ+T8qvLVSHQ0ke/ZnxVD0L+bdE33uO6H55qcfSSSjKstu9RMdErIfcB6xg+DW3ZvqrfxvZx5ecCx5XSCJbNK9mmkA99vIfZXoB8T1JxncsuWaZZGZJCJKuUfSSdQoO/ZoTva/U9WPyGHrAGDBgwBgwYMAYMGDAGDBgwBiTcd8pHWX27KGMNSh1GJDpDnxKeCsfFD3W9PGs4MBL+Buc8czezZivstUp0ksNKOw8Dq/Nt9k7eR3ting4VON+WtJma3lXRMBZZktrHkG8HX0PyIxN1nznh7Zh7bQr0O5CL8d3h+d08r4C3VdIssbxuNSOpVgfFWFiPmDiTLyKl1CBswkOXh9Yp7G/W+nroB+1b1tfDRwpzfoK6yiXsJT/ADc1lJP2W91vkb+mHYHAS3n1ePKYoIkbQZUBCKSEjjU7bbAX02v5YZuAuO6XMYWWkEi9gqKVkW2m4IUXBIPunofDDbjwgoY0LMiKpe2oqoBa3S5A36+OAifLjienpMkr4p5UjqFknvExAdmZFVQqndrsCu3SxvbDJy+rFoOGEnqInkSzu6KoYlHkYXsxAK6SCb+GGTN+V2XVVR7RNThpCbtZmUOfNlUgMf4+N8M3sqaOz0rotp0WGnTa2m3S1treWAgOey5ctTl1VkrdnUyzJqgjJ2DWurpchDc6CosCCeo3x/QeJdk/DlPQ56Vgp4bSW0qEm1wL2TMZlZh2QQuOzIXcawLj3cVHALfMPhQ5jl8tMpVXbSyM17KysDc2BPS46eONjJ6Z46eKOVg8iIqu4FgzKAC1j5kXx2Y8K2ujhQvK6xoOrOwUD4k7YD1VQOmObNM2ipomlnkWONerMbD4ep8gNzia8T8+YEbscujarmJspswS/oB35D6AAeuMjLuWGYZtKKjOZnjj6rAtgwHkFHdiH3sfG3XAfjPeYVbnUrUWURskJ2knbukqfEt/NofL32+8Yf8Al/y1p8rj7v0k7C0kxG5+yo+qnp1PjfazDkuRQUkKw08axxr0VfE+ZPVifM3OO/AGDBgwBgwYMAYMGDAGDBgwBgwYMAYMGDAGPhGPuDAInFPJnL60lhGaeU/Xgstz9pLaD9wPrhN/+n+eZX/o6r9oiHSMkDb+jlJQfstfFtwYCKDnZmNJtmOWkW21KHi+feDKfkRjcy//AAhMuf8AOLPEfHUgYfejE/hinFcYlfwTQz3MtJTuT4mJb/vAXwGLDznylv8ApYHo0co/imPY83cqH/TI/uf/ANuPCr5PZSRf2NQfsySL/ZcYzKflBlRYg0u39NN5/wBJgO6p53ZSvSpL+iRSH+KgYX8x/wAIylXanp55W8NWlAfuLH8MN1NylypPdooz+sWf+2xxvZdkNPB+Yghi/o41X+yBgJGeP8/r9qKh9nU9JGQ7ftzWQ/JcelHyPqqtxLm1c7n9CNi5HoHfur8FUjFotgwGDwzwPR0C2poVRrWMh7zt8XO/yFh6Y3sGDAGDBgwBgwYMAYMGDAGDBgwH/9k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>
              <a:latin typeface="Lucida Sans Unicode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894" t="12991" r="61392" b="75886"/>
          <a:stretch/>
        </p:blipFill>
        <p:spPr bwMode="auto">
          <a:xfrm>
            <a:off x="2411760" y="5739317"/>
            <a:ext cx="4118037" cy="1002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396789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/>
              <a:t>Anemi; </a:t>
            </a:r>
            <a:r>
              <a:rPr lang="tr-TR" sz="2000" dirty="0" err="1" smtClean="0"/>
              <a:t>Hb</a:t>
            </a:r>
            <a:r>
              <a:rPr lang="tr-TR" sz="2000" dirty="0" smtClean="0"/>
              <a:t>: Erkek &lt;</a:t>
            </a:r>
            <a:r>
              <a:rPr lang="en-US" sz="2000" dirty="0" smtClean="0"/>
              <a:t>13.0 g/dl</a:t>
            </a:r>
            <a:r>
              <a:rPr lang="tr-TR" sz="2000" dirty="0" smtClean="0"/>
              <a:t>;</a:t>
            </a:r>
            <a:r>
              <a:rPr lang="en-US" sz="2000" dirty="0" smtClean="0"/>
              <a:t> </a:t>
            </a:r>
            <a:r>
              <a:rPr lang="tr-TR" sz="2000" dirty="0" smtClean="0"/>
              <a:t>Kadın&lt;</a:t>
            </a:r>
            <a:r>
              <a:rPr lang="en-US" sz="2000" dirty="0" smtClean="0"/>
              <a:t>12.0 g/dl</a:t>
            </a:r>
            <a:endParaRPr lang="tr-TR" sz="2000" dirty="0" smtClean="0"/>
          </a:p>
          <a:p>
            <a:pPr>
              <a:lnSpc>
                <a:spcPct val="150000"/>
              </a:lnSpc>
            </a:pPr>
            <a:r>
              <a:rPr lang="tr-TR" sz="2000" dirty="0" err="1" smtClean="0"/>
              <a:t>Normokrom</a:t>
            </a:r>
            <a:r>
              <a:rPr lang="tr-TR" sz="2000" dirty="0" smtClean="0"/>
              <a:t>, </a:t>
            </a:r>
            <a:r>
              <a:rPr lang="tr-TR" sz="2000" dirty="0" err="1" smtClean="0"/>
              <a:t>normositer</a:t>
            </a:r>
            <a:r>
              <a:rPr lang="tr-TR" sz="2000" dirty="0" smtClean="0"/>
              <a:t> / </a:t>
            </a:r>
            <a:r>
              <a:rPr lang="tr-TR" sz="2000" dirty="0" err="1" smtClean="0"/>
              <a:t>normosellüler</a:t>
            </a:r>
            <a:r>
              <a:rPr lang="tr-TR" sz="2000" dirty="0" smtClean="0"/>
              <a:t> kemik iliği</a:t>
            </a:r>
            <a:endParaRPr lang="tr-TR" sz="20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630816" y="274638"/>
            <a:ext cx="8136904" cy="114300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KBH – anemi..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l="29531" t="31250" r="30390" b="21250"/>
          <a:stretch>
            <a:fillRect/>
          </a:stretch>
        </p:blipFill>
        <p:spPr bwMode="auto">
          <a:xfrm>
            <a:off x="7238851" y="357166"/>
            <a:ext cx="1437605" cy="958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5 Dikdörtgen"/>
          <p:cNvSpPr/>
          <p:nvPr/>
        </p:nvSpPr>
        <p:spPr>
          <a:xfrm>
            <a:off x="4211960" y="6187370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tr-TR" sz="1000" dirty="0"/>
              <a:t>World </a:t>
            </a:r>
            <a:r>
              <a:rPr lang="tr-TR" sz="1000" dirty="0" err="1"/>
              <a:t>Health</a:t>
            </a:r>
            <a:r>
              <a:rPr lang="tr-TR" sz="1000" dirty="0"/>
              <a:t> </a:t>
            </a:r>
            <a:r>
              <a:rPr lang="tr-TR" sz="1000" dirty="0" err="1"/>
              <a:t>Organization</a:t>
            </a:r>
            <a:r>
              <a:rPr lang="tr-TR" sz="1000" dirty="0"/>
              <a:t> (WHO) </a:t>
            </a:r>
          </a:p>
          <a:p>
            <a:pPr algn="r"/>
            <a:r>
              <a:rPr lang="tr-TR" sz="1000" dirty="0" smtClean="0"/>
              <a:t>KDIGO,</a:t>
            </a:r>
            <a:r>
              <a:rPr lang="en-US" sz="1000" dirty="0" smtClean="0"/>
              <a:t> Clinical Practice Guideline for Anemia in Chronic Kidney Disease</a:t>
            </a:r>
            <a:r>
              <a:rPr lang="tr-TR" sz="1000" dirty="0" smtClean="0"/>
              <a:t>. Kidney International </a:t>
            </a:r>
            <a:r>
              <a:rPr lang="tr-TR" sz="1000" dirty="0" err="1" smtClean="0"/>
              <a:t>Supplements</a:t>
            </a:r>
            <a:r>
              <a:rPr lang="tr-TR" sz="1000" dirty="0" smtClean="0"/>
              <a:t> (2012) 2, 280</a:t>
            </a:r>
            <a:endParaRPr lang="tr-TR" sz="1000" dirty="0"/>
          </a:p>
        </p:txBody>
      </p:sp>
      <p:graphicFrame>
        <p:nvGraphicFramePr>
          <p:cNvPr id="9" name="3 İçerik Yer Tutucusu"/>
          <p:cNvGraphicFramePr>
            <a:graphicFrameLocks/>
          </p:cNvGraphicFramePr>
          <p:nvPr>
            <p:extLst/>
          </p:nvPr>
        </p:nvGraphicFramePr>
        <p:xfrm>
          <a:off x="635392" y="2439219"/>
          <a:ext cx="4032448" cy="2581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3 İçerik Yer Tutucusu"/>
          <p:cNvGraphicFramePr>
            <a:graphicFrameLocks/>
          </p:cNvGraphicFramePr>
          <p:nvPr>
            <p:extLst/>
          </p:nvPr>
        </p:nvGraphicFramePr>
        <p:xfrm>
          <a:off x="4848615" y="2439219"/>
          <a:ext cx="3919105" cy="2581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4 Dikdörtgen"/>
          <p:cNvSpPr/>
          <p:nvPr/>
        </p:nvSpPr>
        <p:spPr>
          <a:xfrm>
            <a:off x="6876256" y="4797152"/>
            <a:ext cx="198002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900" dirty="0" err="1" smtClean="0"/>
              <a:t>Stauffer</a:t>
            </a:r>
            <a:r>
              <a:rPr lang="tr-TR" sz="900" dirty="0" smtClean="0"/>
              <a:t> ME, </a:t>
            </a:r>
            <a:r>
              <a:rPr lang="tr-TR" sz="900" dirty="0" err="1" smtClean="0"/>
              <a:t>PLoS</a:t>
            </a:r>
            <a:r>
              <a:rPr lang="tr-TR" sz="900" dirty="0" smtClean="0"/>
              <a:t> </a:t>
            </a:r>
            <a:r>
              <a:rPr lang="tr-TR" sz="900" dirty="0" err="1" smtClean="0"/>
              <a:t>One</a:t>
            </a:r>
            <a:r>
              <a:rPr lang="tr-TR" sz="900" dirty="0" smtClean="0"/>
              <a:t>, 2014,9(1).</a:t>
            </a:r>
            <a:endParaRPr lang="tr-TR" sz="900" dirty="0"/>
          </a:p>
        </p:txBody>
      </p:sp>
      <p:sp>
        <p:nvSpPr>
          <p:cNvPr id="4" name="Dikdörtgen 3"/>
          <p:cNvSpPr/>
          <p:nvPr/>
        </p:nvSpPr>
        <p:spPr>
          <a:xfrm>
            <a:off x="179512" y="4797152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tr-TR" sz="1000" dirty="0"/>
              <a:t>Kid </a:t>
            </a:r>
            <a:r>
              <a:rPr lang="tr-TR" sz="1000" dirty="0" err="1"/>
              <a:t>Int</a:t>
            </a:r>
            <a:r>
              <a:rPr lang="tr-TR" sz="1000" dirty="0"/>
              <a:t> </a:t>
            </a:r>
            <a:r>
              <a:rPr lang="tr-TR" sz="1000" dirty="0" err="1"/>
              <a:t>Suppl</a:t>
            </a:r>
            <a:r>
              <a:rPr lang="tr-TR" sz="1000" dirty="0"/>
              <a:t>, 2017 (/7) 156-63. </a:t>
            </a:r>
            <a:br>
              <a:rPr lang="tr-TR" sz="1000" dirty="0"/>
            </a:br>
            <a:endParaRPr lang="tr-TR" sz="1000" dirty="0"/>
          </a:p>
        </p:txBody>
      </p:sp>
      <p:sp>
        <p:nvSpPr>
          <p:cNvPr id="13" name="4 Dikdörtgen"/>
          <p:cNvSpPr/>
          <p:nvPr/>
        </p:nvSpPr>
        <p:spPr>
          <a:xfrm>
            <a:off x="707722" y="5243197"/>
            <a:ext cx="3288214" cy="85009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Kardiyovasküler</a:t>
            </a:r>
            <a:r>
              <a:rPr lang="tr-TR" dirty="0" smtClean="0"/>
              <a:t> nedenli yatış 2 kat</a:t>
            </a:r>
            <a:endParaRPr lang="tr-TR" dirty="0"/>
          </a:p>
        </p:txBody>
      </p:sp>
      <p:sp>
        <p:nvSpPr>
          <p:cNvPr id="14" name="4 Dikdörtgen"/>
          <p:cNvSpPr/>
          <p:nvPr/>
        </p:nvSpPr>
        <p:spPr>
          <a:xfrm>
            <a:off x="4111433" y="5243197"/>
            <a:ext cx="2695380" cy="85009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SDBY ilerleme hızı </a:t>
            </a:r>
          </a:p>
          <a:p>
            <a:pPr algn="ctr"/>
            <a:r>
              <a:rPr lang="tr-TR" dirty="0" smtClean="0"/>
              <a:t>5 kat</a:t>
            </a:r>
          </a:p>
        </p:txBody>
      </p:sp>
      <p:sp>
        <p:nvSpPr>
          <p:cNvPr id="15" name="4 Dikdörtgen"/>
          <p:cNvSpPr/>
          <p:nvPr/>
        </p:nvSpPr>
        <p:spPr>
          <a:xfrm>
            <a:off x="6922310" y="5249687"/>
            <a:ext cx="1780595" cy="83580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 </a:t>
            </a:r>
            <a:r>
              <a:rPr lang="tr-TR" dirty="0" err="1"/>
              <a:t>M</a:t>
            </a:r>
            <a:r>
              <a:rPr lang="tr-TR" dirty="0" err="1" smtClean="0"/>
              <a:t>ortalite</a:t>
            </a:r>
            <a:r>
              <a:rPr lang="tr-TR" dirty="0" smtClean="0"/>
              <a:t> </a:t>
            </a:r>
          </a:p>
          <a:p>
            <a:pPr algn="ctr"/>
            <a:r>
              <a:rPr lang="tr-TR" dirty="0" smtClean="0"/>
              <a:t>5 kat</a:t>
            </a:r>
            <a:endParaRPr lang="tr-TR" dirty="0"/>
          </a:p>
        </p:txBody>
      </p:sp>
      <p:sp>
        <p:nvSpPr>
          <p:cNvPr id="12" name="Dikdörtgen 11"/>
          <p:cNvSpPr/>
          <p:nvPr/>
        </p:nvSpPr>
        <p:spPr>
          <a:xfrm>
            <a:off x="630816" y="5174776"/>
            <a:ext cx="8136904" cy="986452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Yukarı Ok 15"/>
          <p:cNvSpPr/>
          <p:nvPr/>
        </p:nvSpPr>
        <p:spPr>
          <a:xfrm>
            <a:off x="3707904" y="5415506"/>
            <a:ext cx="292930" cy="476633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Yukarı Ok 17"/>
          <p:cNvSpPr/>
          <p:nvPr/>
        </p:nvSpPr>
        <p:spPr>
          <a:xfrm>
            <a:off x="8386074" y="5425591"/>
            <a:ext cx="292930" cy="476633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Yukarı Ok 18"/>
          <p:cNvSpPr/>
          <p:nvPr/>
        </p:nvSpPr>
        <p:spPr>
          <a:xfrm>
            <a:off x="6511318" y="5415505"/>
            <a:ext cx="292930" cy="476633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55150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628680" y="214298"/>
            <a:ext cx="8229600" cy="1143000"/>
          </a:xfrm>
        </p:spPr>
        <p:txBody>
          <a:bodyPr/>
          <a:lstStyle/>
          <a:p>
            <a:r>
              <a:rPr lang="tr-TR" dirty="0" smtClean="0"/>
              <a:t>Anemi ve SDBY‘ye gidiş..</a:t>
            </a:r>
            <a:endParaRPr lang="tr-TR" dirty="0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25140" t="39881" r="36682" b="25076"/>
          <a:stretch/>
        </p:blipFill>
        <p:spPr bwMode="auto">
          <a:xfrm>
            <a:off x="571472" y="1268142"/>
            <a:ext cx="7929618" cy="3726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4 Dikdörtgen"/>
          <p:cNvSpPr/>
          <p:nvPr/>
        </p:nvSpPr>
        <p:spPr>
          <a:xfrm>
            <a:off x="4000496" y="6540365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tr-TR" sz="1000" dirty="0" err="1" smtClean="0"/>
              <a:t>Mohanram</a:t>
            </a:r>
            <a:r>
              <a:rPr lang="tr-TR" sz="1000" dirty="0" smtClean="0"/>
              <a:t> A ve ark. </a:t>
            </a:r>
            <a:r>
              <a:rPr lang="tr-TR" sz="1000" i="1" dirty="0" err="1" smtClean="0"/>
              <a:t>Kidney</a:t>
            </a:r>
            <a:r>
              <a:rPr lang="tr-TR" sz="1000" i="1" dirty="0" smtClean="0"/>
              <a:t> </a:t>
            </a:r>
            <a:r>
              <a:rPr lang="tr-TR" sz="1000" i="1" dirty="0" err="1" smtClean="0"/>
              <a:t>Int</a:t>
            </a:r>
            <a:r>
              <a:rPr lang="tr-TR" sz="1000" i="1" dirty="0" smtClean="0"/>
              <a:t>. </a:t>
            </a:r>
            <a:r>
              <a:rPr lang="tr-TR" sz="1000" dirty="0" smtClean="0"/>
              <a:t>2004;66:1131–1138;</a:t>
            </a:r>
          </a:p>
        </p:txBody>
      </p:sp>
      <p:sp>
        <p:nvSpPr>
          <p:cNvPr id="6" name="5 Dikdörtgen"/>
          <p:cNvSpPr/>
          <p:nvPr/>
        </p:nvSpPr>
        <p:spPr>
          <a:xfrm>
            <a:off x="571472" y="5787442"/>
            <a:ext cx="7929618" cy="7848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80975" lvl="3" indent="-180975" algn="ctr">
              <a:lnSpc>
                <a:spcPct val="100000"/>
              </a:lnSpc>
              <a:spcAft>
                <a:spcPts val="600"/>
              </a:spcAft>
              <a:buClr>
                <a:schemeClr val="bg2">
                  <a:lumMod val="10000"/>
                </a:schemeClr>
              </a:buClr>
              <a:buSzPct val="100000"/>
            </a:pPr>
            <a:r>
              <a:rPr lang="tr-TR" sz="2000" dirty="0" smtClean="0"/>
              <a:t>Anemi tedavisi, böbrek fonksiyon kaybını ve </a:t>
            </a:r>
            <a:r>
              <a:rPr lang="tr-TR" sz="2000" dirty="0" err="1" smtClean="0"/>
              <a:t>SDBY’ye</a:t>
            </a:r>
            <a:endParaRPr lang="tr-TR" sz="2000" dirty="0" smtClean="0"/>
          </a:p>
          <a:p>
            <a:pPr marL="180975" lvl="3" indent="-180975" algn="ctr">
              <a:lnSpc>
                <a:spcPct val="100000"/>
              </a:lnSpc>
              <a:spcAft>
                <a:spcPts val="600"/>
              </a:spcAft>
              <a:buClr>
                <a:schemeClr val="bg2">
                  <a:lumMod val="10000"/>
                </a:schemeClr>
              </a:buClr>
              <a:buSzPct val="100000"/>
            </a:pPr>
            <a:r>
              <a:rPr lang="tr-TR" sz="2000" dirty="0" smtClean="0"/>
              <a:t>ilerleme hızını yavaşlatır.</a:t>
            </a:r>
            <a:endParaRPr lang="tr-TR" sz="2000" baseline="30000" dirty="0"/>
          </a:p>
        </p:txBody>
      </p:sp>
      <p:sp>
        <p:nvSpPr>
          <p:cNvPr id="7" name="6 Dikdörtgen"/>
          <p:cNvSpPr/>
          <p:nvPr/>
        </p:nvSpPr>
        <p:spPr>
          <a:xfrm>
            <a:off x="571472" y="5039552"/>
            <a:ext cx="7929618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2000" dirty="0" err="1" smtClean="0"/>
              <a:t>Hb</a:t>
            </a:r>
            <a:r>
              <a:rPr lang="tr-TR" sz="2000" dirty="0" smtClean="0"/>
              <a:t> konsantrasyonundaki her 1 g/dl düşüş, </a:t>
            </a:r>
          </a:p>
          <a:p>
            <a:pPr algn="ctr"/>
            <a:r>
              <a:rPr lang="tr-TR" sz="2000" dirty="0" smtClean="0"/>
              <a:t>SDBY‘ye ilerleme için rölatif riskte %11 artışla ilişkilidir.</a:t>
            </a:r>
            <a:endParaRPr lang="tr-TR" sz="2000" dirty="0"/>
          </a:p>
        </p:txBody>
      </p:sp>
    </p:spTree>
    <p:extLst>
      <p:ext uri="{BB962C8B-B14F-4D97-AF65-F5344CB8AC3E}">
        <p14:creationId xmlns="" xmlns:p14="http://schemas.microsoft.com/office/powerpoint/2010/main" val="416306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err="1" smtClean="0"/>
              <a:t>Eritroid</a:t>
            </a:r>
            <a:r>
              <a:rPr lang="tr-TR" dirty="0" smtClean="0"/>
              <a:t> serinin olgunlaşması..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40768"/>
            <a:ext cx="8229600" cy="410445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6" name="Dikdörtgen 5"/>
          <p:cNvSpPr/>
          <p:nvPr/>
        </p:nvSpPr>
        <p:spPr>
          <a:xfrm>
            <a:off x="3635896" y="6540365"/>
            <a:ext cx="50509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1000" dirty="0" smtClean="0">
                <a:latin typeface="+mj-lt"/>
              </a:rPr>
              <a:t>Shih, HM. </a:t>
            </a:r>
            <a:r>
              <a:rPr lang="en-US" sz="1000" dirty="0" smtClean="0">
                <a:latin typeface="+mj-lt"/>
              </a:rPr>
              <a:t>Journal </a:t>
            </a:r>
            <a:r>
              <a:rPr lang="en-US" sz="1000" dirty="0">
                <a:latin typeface="+mj-lt"/>
              </a:rPr>
              <a:t>of the Formosan Medical Association (2018) 117, 955e963</a:t>
            </a:r>
            <a:endParaRPr lang="tr-TR" sz="1000" dirty="0">
              <a:latin typeface="+mj-lt"/>
            </a:endParaRPr>
          </a:p>
        </p:txBody>
      </p:sp>
      <p:sp>
        <p:nvSpPr>
          <p:cNvPr id="7" name="7 Dikdörtgen"/>
          <p:cNvSpPr/>
          <p:nvPr/>
        </p:nvSpPr>
        <p:spPr>
          <a:xfrm>
            <a:off x="457200" y="5517232"/>
            <a:ext cx="8229600" cy="1015663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71450" indent="-17145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1200" b="1" dirty="0" smtClean="0"/>
              <a:t>CFU-E </a:t>
            </a:r>
            <a:r>
              <a:rPr lang="tr-TR" sz="1200" b="1" dirty="0"/>
              <a:t>hayatta </a:t>
            </a:r>
            <a:r>
              <a:rPr lang="tr-TR" sz="1200" b="1" dirty="0" smtClean="0"/>
              <a:t>kalması, </a:t>
            </a:r>
            <a:r>
              <a:rPr lang="tr-TR" sz="1200" b="1" dirty="0" err="1" smtClean="0"/>
              <a:t>proliferasyonu</a:t>
            </a:r>
            <a:r>
              <a:rPr lang="tr-TR" sz="1200" b="1" dirty="0" smtClean="0"/>
              <a:t> </a:t>
            </a:r>
            <a:r>
              <a:rPr lang="tr-TR" sz="1200" b="1" dirty="0"/>
              <a:t>ve olgun eritrositlere </a:t>
            </a:r>
            <a:r>
              <a:rPr lang="tr-TR" sz="1200" b="1" dirty="0" smtClean="0"/>
              <a:t>farklılaşması için EPO mutlak gereklidir.</a:t>
            </a:r>
          </a:p>
          <a:p>
            <a:pPr marL="171450" indent="-17145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1400" b="1" dirty="0" smtClean="0">
                <a:solidFill>
                  <a:srgbClr val="FFFF00"/>
                </a:solidFill>
                <a:cs typeface="Myriad Pro"/>
              </a:rPr>
              <a:t>EPO, demire bağımlı bir süreçte eritrosit üretimini uyarır.</a:t>
            </a:r>
          </a:p>
          <a:p>
            <a:pPr marL="171450" indent="-17145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1400" b="1" dirty="0" smtClean="0">
                <a:solidFill>
                  <a:srgbClr val="FFFF00"/>
                </a:solidFill>
              </a:rPr>
              <a:t>Sağlıklı eritropoez için yaklaşık demir ihtiyacı: 20 mg/gün</a:t>
            </a:r>
            <a:endParaRPr lang="tr-TR" sz="1400" b="1" dirty="0">
              <a:solidFill>
                <a:srgbClr val="FFFF00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46590" y="2996952"/>
            <a:ext cx="910827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tr-TR" sz="1200" b="1" dirty="0" smtClean="0">
                <a:solidFill>
                  <a:srgbClr val="FFFF00"/>
                </a:solidFill>
              </a:rPr>
              <a:t>Anemi</a:t>
            </a:r>
          </a:p>
          <a:p>
            <a:pPr algn="ctr"/>
            <a:r>
              <a:rPr lang="tr-TR" sz="1200" dirty="0" smtClean="0"/>
              <a:t>Hemoliz</a:t>
            </a:r>
          </a:p>
          <a:p>
            <a:pPr algn="ctr"/>
            <a:r>
              <a:rPr lang="tr-TR" sz="1200" dirty="0" smtClean="0"/>
              <a:t>Kan kaybı</a:t>
            </a:r>
          </a:p>
        </p:txBody>
      </p:sp>
      <p:sp>
        <p:nvSpPr>
          <p:cNvPr id="9" name="Sağa Bükülü Ok 8"/>
          <p:cNvSpPr/>
          <p:nvPr/>
        </p:nvSpPr>
        <p:spPr>
          <a:xfrm rot="20413838">
            <a:off x="443305" y="3689305"/>
            <a:ext cx="438136" cy="695547"/>
          </a:xfrm>
          <a:prstGeom prst="curv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2520608" y="2249276"/>
            <a:ext cx="1368152" cy="3594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Sağ Ayraç"/>
          <p:cNvSpPr/>
          <p:nvPr/>
        </p:nvSpPr>
        <p:spPr>
          <a:xfrm>
            <a:off x="8215338" y="2214554"/>
            <a:ext cx="285752" cy="2786082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Dikdörtgen"/>
          <p:cNvSpPr/>
          <p:nvPr/>
        </p:nvSpPr>
        <p:spPr>
          <a:xfrm>
            <a:off x="8572528" y="3429000"/>
            <a:ext cx="428628" cy="35719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err="1" smtClean="0"/>
              <a:t>Fe</a:t>
            </a:r>
            <a:endParaRPr lang="tr-TR" sz="1400" dirty="0"/>
          </a:p>
        </p:txBody>
      </p:sp>
    </p:spTree>
    <p:extLst>
      <p:ext uri="{BB962C8B-B14F-4D97-AF65-F5344CB8AC3E}">
        <p14:creationId xmlns="" xmlns:p14="http://schemas.microsoft.com/office/powerpoint/2010/main" val="87940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err="1" smtClean="0"/>
              <a:t>KBH’da</a:t>
            </a:r>
            <a:r>
              <a:rPr lang="tr-TR" dirty="0" smtClean="0"/>
              <a:t> anemi mekanizmaları..</a:t>
            </a:r>
            <a:endParaRPr lang="tr-T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7843"/>
          <a:stretch>
            <a:fillRect/>
          </a:stretch>
        </p:blipFill>
        <p:spPr bwMode="auto">
          <a:xfrm>
            <a:off x="428596" y="1227532"/>
            <a:ext cx="8304802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1933532" y="6423139"/>
            <a:ext cx="5294930" cy="24622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/>
            <a:r>
              <a:rPr lang="tr-TR" sz="1000" dirty="0" err="1" smtClean="0"/>
              <a:t>Jay</a:t>
            </a:r>
            <a:r>
              <a:rPr lang="tr-TR" sz="1000" dirty="0" smtClean="0"/>
              <a:t> B. </a:t>
            </a:r>
            <a:r>
              <a:rPr lang="tr-TR" sz="1000" dirty="0" err="1" smtClean="0"/>
              <a:t>Wish</a:t>
            </a:r>
            <a:r>
              <a:rPr lang="tr-TR" sz="1000" dirty="0" smtClean="0"/>
              <a:t> . </a:t>
            </a:r>
            <a:r>
              <a:rPr lang="en-US" sz="1000" dirty="0" smtClean="0"/>
              <a:t>Kidney </a:t>
            </a:r>
            <a:r>
              <a:rPr lang="en-US" sz="1000" dirty="0" err="1" smtClean="0"/>
              <a:t>Int</a:t>
            </a:r>
            <a:r>
              <a:rPr lang="en-US" sz="1000" dirty="0" smtClean="0"/>
              <a:t> Rep (2021) https://doi.org/10.1016/j.ekir.2021.05.028</a:t>
            </a:r>
            <a:endParaRPr lang="tr-TR" sz="1000" dirty="0"/>
          </a:p>
        </p:txBody>
      </p:sp>
      <p:sp>
        <p:nvSpPr>
          <p:cNvPr id="5" name="Dikdörtgen 12"/>
          <p:cNvSpPr/>
          <p:nvPr/>
        </p:nvSpPr>
        <p:spPr>
          <a:xfrm>
            <a:off x="428596" y="5120979"/>
            <a:ext cx="8304802" cy="126594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 smtClean="0"/>
              <a:t>Kan kayıpları</a:t>
            </a:r>
            <a:r>
              <a:rPr lang="tr-TR" dirty="0"/>
              <a:t>, </a:t>
            </a:r>
            <a:r>
              <a:rPr lang="tr-TR" dirty="0" smtClean="0"/>
              <a:t>Sık </a:t>
            </a:r>
            <a:r>
              <a:rPr lang="tr-TR" dirty="0"/>
              <a:t>kan örnekleme, Üremik kanamalar, </a:t>
            </a:r>
            <a:r>
              <a:rPr lang="tr-TR" dirty="0" err="1"/>
              <a:t>Flebotomi</a:t>
            </a:r>
            <a:r>
              <a:rPr lang="tr-TR" dirty="0" smtClean="0"/>
              <a:t>, </a:t>
            </a:r>
            <a:endParaRPr lang="tr-TR" dirty="0"/>
          </a:p>
          <a:p>
            <a:pPr algn="ctr">
              <a:lnSpc>
                <a:spcPct val="150000"/>
              </a:lnSpc>
            </a:pPr>
            <a:r>
              <a:rPr lang="tr-TR" dirty="0" smtClean="0"/>
              <a:t> </a:t>
            </a:r>
            <a:r>
              <a:rPr lang="tr-TR" dirty="0" err="1" smtClean="0"/>
              <a:t>Anorexia</a:t>
            </a:r>
            <a:r>
              <a:rPr lang="tr-TR" dirty="0" smtClean="0"/>
              <a:t>, Beslenme bozukluğu, Yetersiz diyaliz, </a:t>
            </a:r>
            <a:r>
              <a:rPr lang="tr-TR" dirty="0" err="1" smtClean="0"/>
              <a:t>HiperPTH</a:t>
            </a:r>
            <a:r>
              <a:rPr lang="tr-TR" dirty="0" smtClean="0"/>
              <a:t>,</a:t>
            </a:r>
          </a:p>
          <a:p>
            <a:pPr algn="ctr">
              <a:lnSpc>
                <a:spcPct val="150000"/>
              </a:lnSpc>
            </a:pPr>
            <a:r>
              <a:rPr lang="tr-TR" dirty="0" smtClean="0"/>
              <a:t>B12 – </a:t>
            </a:r>
            <a:r>
              <a:rPr lang="tr-TR" dirty="0" err="1" smtClean="0"/>
              <a:t>folat</a:t>
            </a:r>
            <a:r>
              <a:rPr lang="tr-TR" dirty="0" smtClean="0"/>
              <a:t> eksikliği, </a:t>
            </a:r>
            <a:r>
              <a:rPr lang="tr-TR" dirty="0" err="1" smtClean="0"/>
              <a:t>Hemoliz</a:t>
            </a:r>
            <a:r>
              <a:rPr lang="tr-TR" dirty="0" smtClean="0"/>
              <a:t>, İlaçlar</a:t>
            </a:r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6804248" y="3429000"/>
            <a:ext cx="1800200" cy="495419"/>
          </a:xfrm>
          <a:prstGeom prst="rect">
            <a:avLst/>
          </a:prstGeom>
          <a:solidFill>
            <a:srgbClr val="00A4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1000" b="1" dirty="0" smtClean="0"/>
              <a:t>ABSOLUTE &amp; FUNCTIONAL </a:t>
            </a:r>
          </a:p>
          <a:p>
            <a:pPr algn="ctr">
              <a:lnSpc>
                <a:spcPct val="150000"/>
              </a:lnSpc>
            </a:pPr>
            <a:r>
              <a:rPr lang="tr-TR" sz="1000" b="1" dirty="0" smtClean="0"/>
              <a:t>Fe DEFICIENCY</a:t>
            </a:r>
            <a:endParaRPr lang="tr-TR" sz="1000" b="1" dirty="0"/>
          </a:p>
        </p:txBody>
      </p:sp>
    </p:spTree>
    <p:extLst>
      <p:ext uri="{BB962C8B-B14F-4D97-AF65-F5344CB8AC3E}">
        <p14:creationId xmlns="" xmlns:p14="http://schemas.microsoft.com/office/powerpoint/2010/main" val="349893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10132" b="38083"/>
          <a:stretch>
            <a:fillRect/>
          </a:stretch>
        </p:blipFill>
        <p:spPr>
          <a:xfrm>
            <a:off x="3571868" y="2321393"/>
            <a:ext cx="5429288" cy="4155647"/>
          </a:xfrm>
          <a:prstGeom prst="rect">
            <a:avLst/>
          </a:prstGeom>
        </p:spPr>
      </p:pic>
      <p:sp>
        <p:nvSpPr>
          <p:cNvPr id="6" name="Dikdörtgen 2"/>
          <p:cNvSpPr/>
          <p:nvPr/>
        </p:nvSpPr>
        <p:spPr>
          <a:xfrm>
            <a:off x="3571868" y="6495147"/>
            <a:ext cx="5429288" cy="24622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000" dirty="0"/>
              <a:t>Blood. 2013;121(12):</a:t>
            </a:r>
            <a:r>
              <a:rPr lang="en-US" sz="1000" dirty="0" smtClean="0"/>
              <a:t>2311</a:t>
            </a:r>
            <a:r>
              <a:rPr lang="tr-TR" sz="1000" dirty="0" smtClean="0"/>
              <a:t>J. </a:t>
            </a:r>
            <a:r>
              <a:rPr lang="tr-TR" sz="1000" dirty="0" err="1" smtClean="0"/>
              <a:t>Clin</a:t>
            </a:r>
            <a:r>
              <a:rPr lang="tr-TR" sz="1000" dirty="0" smtClean="0"/>
              <a:t> </a:t>
            </a:r>
            <a:r>
              <a:rPr lang="tr-TR" sz="1000" dirty="0" err="1"/>
              <a:t>Invest</a:t>
            </a:r>
            <a:r>
              <a:rPr lang="tr-TR" sz="1000" dirty="0"/>
              <a:t>. 2004;113(9):</a:t>
            </a:r>
            <a:r>
              <a:rPr lang="tr-TR" sz="1000" dirty="0" smtClean="0"/>
              <a:t>1271.</a:t>
            </a:r>
            <a:r>
              <a:rPr lang="tr-TR" sz="1000" dirty="0" err="1" smtClean="0">
                <a:latin typeface="Noto Sans" panose="020B0502040504020204" pitchFamily="34"/>
              </a:rPr>
              <a:t>Blood</a:t>
            </a:r>
            <a:r>
              <a:rPr lang="tr-TR" sz="1000" dirty="0">
                <a:latin typeface="Noto Sans" panose="020B0502040504020204" pitchFamily="34"/>
              </a:rPr>
              <a:t>. 2009;113(21):</a:t>
            </a:r>
            <a:r>
              <a:rPr lang="tr-TR" sz="1000" dirty="0" smtClean="0">
                <a:latin typeface="Noto Sans" panose="020B0502040504020204" pitchFamily="34"/>
              </a:rPr>
              <a:t>5277.</a:t>
            </a:r>
            <a:endParaRPr lang="tr-TR" sz="1000" dirty="0"/>
          </a:p>
        </p:txBody>
      </p:sp>
      <p:sp>
        <p:nvSpPr>
          <p:cNvPr id="9" name="Dikdörtgen 21"/>
          <p:cNvSpPr/>
          <p:nvPr/>
        </p:nvSpPr>
        <p:spPr>
          <a:xfrm>
            <a:off x="5340205" y="4781887"/>
            <a:ext cx="785818" cy="142876"/>
          </a:xfrm>
          <a:prstGeom prst="flowChartAlternateProcess">
            <a:avLst/>
          </a:prstGeom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" dirty="0" err="1" smtClean="0"/>
              <a:t>Ferroportin</a:t>
            </a:r>
            <a:r>
              <a:rPr lang="tr-TR" sz="800" dirty="0" smtClean="0"/>
              <a:t> </a:t>
            </a:r>
            <a:endParaRPr lang="tr-TR" sz="8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34211" b="51515"/>
          <a:stretch>
            <a:fillRect/>
          </a:stretch>
        </p:blipFill>
        <p:spPr bwMode="auto">
          <a:xfrm>
            <a:off x="3571868" y="214290"/>
            <a:ext cx="542928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0 Dikdörtgen"/>
          <p:cNvSpPr/>
          <p:nvPr/>
        </p:nvSpPr>
        <p:spPr>
          <a:xfrm>
            <a:off x="5214942" y="101824"/>
            <a:ext cx="2143140" cy="2308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900" dirty="0" err="1" smtClean="0">
                <a:solidFill>
                  <a:schemeClr val="tx1"/>
                </a:solidFill>
              </a:rPr>
              <a:t>Jay</a:t>
            </a:r>
            <a:r>
              <a:rPr lang="tr-TR" sz="900" dirty="0" smtClean="0">
                <a:solidFill>
                  <a:schemeClr val="tx1"/>
                </a:solidFill>
              </a:rPr>
              <a:t> B. </a:t>
            </a:r>
            <a:r>
              <a:rPr lang="tr-TR" sz="900" dirty="0" err="1" smtClean="0">
                <a:solidFill>
                  <a:schemeClr val="tx1"/>
                </a:solidFill>
              </a:rPr>
              <a:t>Wish</a:t>
            </a:r>
            <a:r>
              <a:rPr lang="tr-TR" sz="900" dirty="0" smtClean="0">
                <a:solidFill>
                  <a:schemeClr val="tx1"/>
                </a:solidFill>
              </a:rPr>
              <a:t> . </a:t>
            </a:r>
            <a:r>
              <a:rPr lang="en-US" sz="900" dirty="0" smtClean="0">
                <a:solidFill>
                  <a:schemeClr val="tx1"/>
                </a:solidFill>
              </a:rPr>
              <a:t>Kidney </a:t>
            </a:r>
            <a:r>
              <a:rPr lang="en-US" sz="900" dirty="0" err="1" smtClean="0">
                <a:solidFill>
                  <a:schemeClr val="tx1"/>
                </a:solidFill>
              </a:rPr>
              <a:t>Int</a:t>
            </a:r>
            <a:r>
              <a:rPr lang="en-US" sz="900" dirty="0" smtClean="0">
                <a:solidFill>
                  <a:schemeClr val="tx1"/>
                </a:solidFill>
              </a:rPr>
              <a:t> Rep 2021 </a:t>
            </a:r>
            <a:endParaRPr lang="tr-TR" sz="900" dirty="0">
              <a:solidFill>
                <a:schemeClr val="tx1"/>
              </a:solidFill>
            </a:endParaRPr>
          </a:p>
        </p:txBody>
      </p:sp>
      <p:sp>
        <p:nvSpPr>
          <p:cNvPr id="12" name="11 Dikdörtgen"/>
          <p:cNvSpPr/>
          <p:nvPr/>
        </p:nvSpPr>
        <p:spPr>
          <a:xfrm>
            <a:off x="7715288" y="3214686"/>
            <a:ext cx="1142992" cy="5078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tr-TR" sz="1000" dirty="0" err="1" smtClean="0">
                <a:solidFill>
                  <a:schemeClr val="bg1"/>
                </a:solidFill>
                <a:latin typeface="Arial" pitchFamily="34" charset="0"/>
              </a:rPr>
              <a:t>Eritroid</a:t>
            </a:r>
            <a:r>
              <a:rPr lang="tr-TR" sz="1000" dirty="0" smtClean="0">
                <a:solidFill>
                  <a:schemeClr val="bg1"/>
                </a:solidFill>
                <a:latin typeface="Arial" pitchFamily="34" charset="0"/>
              </a:rPr>
              <a:t> öncül </a:t>
            </a:r>
          </a:p>
          <a:p>
            <a:pPr algn="ctr">
              <a:lnSpc>
                <a:spcPct val="90000"/>
              </a:lnSpc>
            </a:pPr>
            <a:r>
              <a:rPr lang="tr-TR" sz="1000" dirty="0" smtClean="0">
                <a:solidFill>
                  <a:schemeClr val="bg1"/>
                </a:solidFill>
                <a:latin typeface="Arial" pitchFamily="34" charset="0"/>
              </a:rPr>
              <a:t>hücrelere</a:t>
            </a:r>
          </a:p>
          <a:p>
            <a:pPr algn="ctr">
              <a:lnSpc>
                <a:spcPct val="90000"/>
              </a:lnSpc>
            </a:pPr>
            <a:r>
              <a:rPr lang="tr-TR" sz="1000" dirty="0" smtClean="0">
                <a:solidFill>
                  <a:schemeClr val="bg1"/>
                </a:solidFill>
                <a:latin typeface="Arial" pitchFamily="34" charset="0"/>
              </a:rPr>
              <a:t>demir sunumu </a:t>
            </a:r>
            <a:r>
              <a:rPr lang="tr-TR" sz="1000" dirty="0" smtClean="0">
                <a:solidFill>
                  <a:schemeClr val="bg1"/>
                </a:solidFill>
                <a:latin typeface="Arial" pitchFamily="34" charset="0"/>
                <a:sym typeface="Symbol" pitchFamily="18" charset="2"/>
              </a:rPr>
              <a:t></a:t>
            </a:r>
            <a:endParaRPr lang="tr-TR" sz="1000" dirty="0">
              <a:solidFill>
                <a:schemeClr val="bg1"/>
              </a:solidFill>
              <a:latin typeface="Arial" pitchFamily="34" charset="0"/>
              <a:sym typeface="Symbol" pitchFamily="18" charset="2"/>
            </a:endParaRPr>
          </a:p>
        </p:txBody>
      </p:sp>
      <p:sp>
        <p:nvSpPr>
          <p:cNvPr id="13" name="12 Dikdörtgen"/>
          <p:cNvSpPr/>
          <p:nvPr/>
        </p:nvSpPr>
        <p:spPr>
          <a:xfrm>
            <a:off x="4952821" y="2333046"/>
            <a:ext cx="928694" cy="5078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tr-TR" sz="1000" dirty="0" err="1" smtClean="0">
                <a:solidFill>
                  <a:schemeClr val="tx1"/>
                </a:solidFill>
                <a:latin typeface="Arial" pitchFamily="34" charset="0"/>
              </a:rPr>
              <a:t>Makrofajlara</a:t>
            </a:r>
            <a:r>
              <a:rPr lang="tr-TR" sz="1000" dirty="0" smtClean="0">
                <a:solidFill>
                  <a:schemeClr val="tx1"/>
                </a:solidFill>
                <a:latin typeface="Arial" pitchFamily="34" charset="0"/>
              </a:rPr>
              <a:t> demir</a:t>
            </a:r>
          </a:p>
          <a:p>
            <a:pPr algn="ctr">
              <a:lnSpc>
                <a:spcPct val="90000"/>
              </a:lnSpc>
            </a:pPr>
            <a:r>
              <a:rPr lang="tr-TR" sz="1000" dirty="0" smtClean="0">
                <a:solidFill>
                  <a:schemeClr val="tx1"/>
                </a:solidFill>
                <a:latin typeface="Arial" pitchFamily="34" charset="0"/>
              </a:rPr>
              <a:t>sunumu </a:t>
            </a:r>
            <a:r>
              <a:rPr lang="tr-TR" sz="1000" dirty="0" smtClean="0">
                <a:solidFill>
                  <a:schemeClr val="tx1"/>
                </a:solidFill>
                <a:latin typeface="Arial" pitchFamily="34" charset="0"/>
                <a:sym typeface="Symbol" pitchFamily="18" charset="2"/>
              </a:rPr>
              <a:t></a:t>
            </a:r>
            <a:endParaRPr lang="tr-TR" sz="1000" dirty="0">
              <a:solidFill>
                <a:schemeClr val="tx1"/>
              </a:solidFill>
              <a:latin typeface="Arial" pitchFamily="34" charset="0"/>
              <a:sym typeface="Symbol" pitchFamily="18" charset="2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815"/>
          <a:stretch/>
        </p:blipFill>
        <p:spPr bwMode="auto">
          <a:xfrm>
            <a:off x="141379" y="1100060"/>
            <a:ext cx="3350501" cy="3699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Dikdörtgen 16"/>
          <p:cNvSpPr/>
          <p:nvPr/>
        </p:nvSpPr>
        <p:spPr>
          <a:xfrm>
            <a:off x="141380" y="4822658"/>
            <a:ext cx="3350500" cy="8640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tr-TR" sz="1300" dirty="0" smtClean="0">
                <a:solidFill>
                  <a:srgbClr val="FF0000"/>
                </a:solidFill>
              </a:rPr>
              <a:t>Toplam vücut demiri: 3-4 gr</a:t>
            </a:r>
          </a:p>
          <a:p>
            <a:pPr lvl="0" algn="ctr"/>
            <a:r>
              <a:rPr lang="tr-TR" sz="1300" dirty="0" smtClean="0">
                <a:solidFill>
                  <a:srgbClr val="FF0000"/>
                </a:solidFill>
              </a:rPr>
              <a:t>Eritrosit </a:t>
            </a:r>
            <a:r>
              <a:rPr lang="tr-TR" sz="1300" dirty="0">
                <a:solidFill>
                  <a:srgbClr val="FF0000"/>
                </a:solidFill>
              </a:rPr>
              <a:t>içi Hb </a:t>
            </a:r>
            <a:r>
              <a:rPr lang="tr-TR" sz="1300" dirty="0"/>
              <a:t>/ </a:t>
            </a:r>
            <a:r>
              <a:rPr lang="tr-TR" sz="1300" dirty="0">
                <a:solidFill>
                  <a:schemeClr val="bg1"/>
                </a:solidFill>
              </a:rPr>
              <a:t>1.8-2.5 </a:t>
            </a:r>
            <a:r>
              <a:rPr lang="tr-TR" sz="1300" dirty="0" smtClean="0">
                <a:solidFill>
                  <a:schemeClr val="bg1"/>
                </a:solidFill>
              </a:rPr>
              <a:t>gr</a:t>
            </a:r>
          </a:p>
          <a:p>
            <a:pPr lvl="0" algn="ctr"/>
            <a:r>
              <a:rPr lang="tr-TR" sz="1300" dirty="0" err="1" smtClean="0"/>
              <a:t>Pl</a:t>
            </a:r>
            <a:r>
              <a:rPr lang="tr-TR" sz="1300" dirty="0" smtClean="0"/>
              <a:t>. </a:t>
            </a:r>
            <a:r>
              <a:rPr lang="tr-TR" sz="1300" dirty="0" err="1"/>
              <a:t>transferrine</a:t>
            </a:r>
            <a:r>
              <a:rPr lang="tr-TR" sz="1300" dirty="0"/>
              <a:t> bağlı / </a:t>
            </a:r>
            <a:r>
              <a:rPr lang="tr-TR" sz="1300" dirty="0">
                <a:solidFill>
                  <a:schemeClr val="bg1"/>
                </a:solidFill>
              </a:rPr>
              <a:t>3-7 </a:t>
            </a:r>
            <a:r>
              <a:rPr lang="tr-TR" sz="1300" dirty="0" smtClean="0">
                <a:solidFill>
                  <a:schemeClr val="bg1"/>
                </a:solidFill>
              </a:rPr>
              <a:t>mg</a:t>
            </a:r>
          </a:p>
          <a:p>
            <a:pPr lvl="0" algn="ctr"/>
            <a:r>
              <a:rPr lang="tr-TR" sz="1300" dirty="0" smtClean="0">
                <a:solidFill>
                  <a:srgbClr val="FF0000"/>
                </a:solidFill>
              </a:rPr>
              <a:t>Depo (</a:t>
            </a:r>
            <a:r>
              <a:rPr lang="tr-TR" sz="1300" dirty="0" err="1" smtClean="0">
                <a:solidFill>
                  <a:srgbClr val="FF0000"/>
                </a:solidFill>
              </a:rPr>
              <a:t>Kc</a:t>
            </a:r>
            <a:r>
              <a:rPr lang="tr-TR" sz="1300" dirty="0" smtClean="0">
                <a:solidFill>
                  <a:srgbClr val="FF0000"/>
                </a:solidFill>
              </a:rPr>
              <a:t>/RES </a:t>
            </a:r>
            <a:r>
              <a:rPr lang="tr-TR" sz="1300" dirty="0" err="1">
                <a:solidFill>
                  <a:srgbClr val="FF0000"/>
                </a:solidFill>
              </a:rPr>
              <a:t>makrafaj</a:t>
            </a:r>
            <a:r>
              <a:rPr lang="tr-TR" sz="1300" dirty="0" smtClean="0">
                <a:solidFill>
                  <a:srgbClr val="FF0000"/>
                </a:solidFill>
              </a:rPr>
              <a:t>) </a:t>
            </a:r>
            <a:r>
              <a:rPr lang="tr-TR" sz="1300" dirty="0" smtClean="0">
                <a:solidFill>
                  <a:schemeClr val="bg1"/>
                </a:solidFill>
              </a:rPr>
              <a:t>-1 gr</a:t>
            </a:r>
            <a:endParaRPr lang="tr-TR" sz="13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141380" y="5725705"/>
            <a:ext cx="3350500" cy="101566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dirty="0">
                <a:solidFill>
                  <a:srgbClr val="FFFF00"/>
                </a:solidFill>
              </a:rPr>
              <a:t>DEMİR KAYNAKLARI: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dirty="0">
                <a:solidFill>
                  <a:srgbClr val="FFFF00"/>
                </a:solidFill>
              </a:rPr>
              <a:t>RES </a:t>
            </a:r>
            <a:r>
              <a:rPr lang="tr-TR" sz="1200" dirty="0" err="1">
                <a:solidFill>
                  <a:srgbClr val="FFFF00"/>
                </a:solidFill>
              </a:rPr>
              <a:t>makrofajları</a:t>
            </a:r>
            <a:r>
              <a:rPr lang="tr-TR" sz="1200" dirty="0">
                <a:solidFill>
                  <a:srgbClr val="FFFF00"/>
                </a:solidFill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dirty="0"/>
              <a:t>Yaşlı eritrosit (</a:t>
            </a:r>
            <a:r>
              <a:rPr lang="tr-TR" sz="1200" dirty="0" err="1"/>
              <a:t>kc</a:t>
            </a:r>
            <a:r>
              <a:rPr lang="tr-TR" sz="1200" dirty="0"/>
              <a:t>, dalak, k. il) / </a:t>
            </a:r>
            <a:r>
              <a:rPr lang="tr-TR" sz="1200" b="1" dirty="0">
                <a:solidFill>
                  <a:schemeClr val="tx1"/>
                </a:solidFill>
              </a:rPr>
              <a:t>20-25 mg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dirty="0">
                <a:solidFill>
                  <a:srgbClr val="FFFF00"/>
                </a:solidFill>
              </a:rPr>
              <a:t>Oral </a:t>
            </a:r>
            <a:r>
              <a:rPr lang="tr-TR" sz="1200" dirty="0" smtClean="0">
                <a:solidFill>
                  <a:srgbClr val="FFFF00"/>
                </a:solidFill>
              </a:rPr>
              <a:t>alım</a:t>
            </a:r>
            <a:r>
              <a:rPr lang="tr-TR" sz="1200" dirty="0" smtClean="0"/>
              <a:t>: </a:t>
            </a:r>
            <a:r>
              <a:rPr lang="tr-TR" sz="1200" dirty="0" err="1"/>
              <a:t>D</a:t>
            </a:r>
            <a:r>
              <a:rPr lang="tr-TR" sz="1200" dirty="0" err="1" smtClean="0"/>
              <a:t>uedonal</a:t>
            </a:r>
            <a:r>
              <a:rPr lang="tr-TR" sz="1200" dirty="0" smtClean="0"/>
              <a:t> / 1-2 mg/gün</a:t>
            </a:r>
            <a:endParaRPr lang="tr-TR" sz="1200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dirty="0">
                <a:solidFill>
                  <a:srgbClr val="FFFF00"/>
                </a:solidFill>
              </a:rPr>
              <a:t>Kayıp</a:t>
            </a:r>
            <a:r>
              <a:rPr lang="tr-TR" sz="1200" dirty="0"/>
              <a:t>: Cilt deri döküntüleri, GİS, </a:t>
            </a:r>
            <a:r>
              <a:rPr lang="tr-TR" sz="1200" dirty="0" smtClean="0"/>
              <a:t>GÜS</a:t>
            </a:r>
            <a:endParaRPr lang="tr-TR" sz="1200" dirty="0"/>
          </a:p>
        </p:txBody>
      </p:sp>
      <p:sp>
        <p:nvSpPr>
          <p:cNvPr id="18" name="Yuvarlatılmış Dikdörtgen 17"/>
          <p:cNvSpPr/>
          <p:nvPr/>
        </p:nvSpPr>
        <p:spPr>
          <a:xfrm>
            <a:off x="413642" y="1250654"/>
            <a:ext cx="1028726" cy="3238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000" dirty="0" err="1" smtClean="0"/>
              <a:t>Duedonum</a:t>
            </a:r>
            <a:r>
              <a:rPr lang="tr-TR" sz="1000" dirty="0" smtClean="0"/>
              <a:t> 1-2 mg</a:t>
            </a:r>
            <a:endParaRPr lang="tr-TR" sz="1000" dirty="0"/>
          </a:p>
        </p:txBody>
      </p:sp>
      <p:sp>
        <p:nvSpPr>
          <p:cNvPr id="19" name="Yuvarlatılmış Dikdörtgen 18"/>
          <p:cNvSpPr/>
          <p:nvPr/>
        </p:nvSpPr>
        <p:spPr>
          <a:xfrm>
            <a:off x="2483768" y="3861048"/>
            <a:ext cx="864096" cy="3279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000" dirty="0" smtClean="0"/>
              <a:t>RES</a:t>
            </a:r>
          </a:p>
          <a:p>
            <a:pPr algn="ctr"/>
            <a:r>
              <a:rPr lang="tr-TR" sz="1000" dirty="0" smtClean="0"/>
              <a:t>20-25 mg</a:t>
            </a:r>
            <a:endParaRPr lang="tr-TR" sz="1000" dirty="0"/>
          </a:p>
        </p:txBody>
      </p:sp>
      <p:sp>
        <p:nvSpPr>
          <p:cNvPr id="21" name="Dikdörtgen 20"/>
          <p:cNvSpPr/>
          <p:nvPr/>
        </p:nvSpPr>
        <p:spPr>
          <a:xfrm>
            <a:off x="141380" y="214290"/>
            <a:ext cx="1380976" cy="86310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1200" dirty="0" smtClean="0">
                <a:solidFill>
                  <a:srgbClr val="FFFF00"/>
                </a:solidFill>
              </a:rPr>
              <a:t>O² taşınması</a:t>
            </a:r>
          </a:p>
          <a:p>
            <a:pPr algn="ctr">
              <a:lnSpc>
                <a:spcPct val="150000"/>
              </a:lnSpc>
            </a:pPr>
            <a:r>
              <a:rPr lang="tr-TR" sz="1200" dirty="0" err="1" smtClean="0">
                <a:solidFill>
                  <a:srgbClr val="FFFF00"/>
                </a:solidFill>
              </a:rPr>
              <a:t>Hc</a:t>
            </a:r>
            <a:r>
              <a:rPr lang="tr-TR" sz="1200" dirty="0" smtClean="0">
                <a:solidFill>
                  <a:srgbClr val="FFFF00"/>
                </a:solidFill>
              </a:rPr>
              <a:t> solunumu</a:t>
            </a:r>
          </a:p>
          <a:p>
            <a:pPr algn="ctr">
              <a:lnSpc>
                <a:spcPct val="150000"/>
              </a:lnSpc>
            </a:pPr>
            <a:r>
              <a:rPr lang="tr-TR" sz="1200" dirty="0" smtClean="0">
                <a:solidFill>
                  <a:srgbClr val="FFFF00"/>
                </a:solidFill>
              </a:rPr>
              <a:t>DNA sentezi</a:t>
            </a:r>
            <a:endParaRPr lang="tr-TR" sz="1200" dirty="0">
              <a:solidFill>
                <a:srgbClr val="FFFF00"/>
              </a:solidFill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1522356" y="214290"/>
            <a:ext cx="1969525" cy="85574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tr-TR" sz="1200" b="1" dirty="0" smtClean="0"/>
              <a:t>SOR artışı, Enfeksiyon</a:t>
            </a:r>
          </a:p>
          <a:p>
            <a:pPr algn="ctr">
              <a:lnSpc>
                <a:spcPct val="200000"/>
              </a:lnSpc>
            </a:pPr>
            <a:r>
              <a:rPr lang="tr-TR" sz="1200" b="1" dirty="0" smtClean="0"/>
              <a:t>Birikim (</a:t>
            </a:r>
            <a:r>
              <a:rPr lang="tr-TR" sz="1200" b="1" dirty="0" err="1" smtClean="0"/>
              <a:t>Kc</a:t>
            </a:r>
            <a:r>
              <a:rPr lang="tr-TR" sz="1200" b="1" dirty="0" smtClean="0"/>
              <a:t>), </a:t>
            </a:r>
            <a:r>
              <a:rPr lang="tr-TR" sz="1200" b="1" dirty="0" err="1" smtClean="0"/>
              <a:t>Malignite</a:t>
            </a:r>
            <a:r>
              <a:rPr lang="tr-TR" sz="1200" b="1" dirty="0" smtClean="0"/>
              <a:t> </a:t>
            </a:r>
            <a:endParaRPr lang="tr-TR" sz="1200" b="1" dirty="0"/>
          </a:p>
        </p:txBody>
      </p:sp>
      <p:cxnSp>
        <p:nvCxnSpPr>
          <p:cNvPr id="5" name="Düz Bağlayıcı 4"/>
          <p:cNvCxnSpPr/>
          <p:nvPr/>
        </p:nvCxnSpPr>
        <p:spPr>
          <a:xfrm>
            <a:off x="5489998" y="4170895"/>
            <a:ext cx="783035" cy="9053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Düz Bağlayıcı 22"/>
          <p:cNvCxnSpPr/>
          <p:nvPr/>
        </p:nvCxnSpPr>
        <p:spPr>
          <a:xfrm>
            <a:off x="3923358" y="6309320"/>
            <a:ext cx="1008682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Düz Bağlayıcı 23"/>
          <p:cNvCxnSpPr/>
          <p:nvPr/>
        </p:nvCxnSpPr>
        <p:spPr>
          <a:xfrm>
            <a:off x="5612063" y="3356992"/>
            <a:ext cx="904153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Düz Bağlayıcı 24"/>
          <p:cNvCxnSpPr/>
          <p:nvPr/>
        </p:nvCxnSpPr>
        <p:spPr>
          <a:xfrm>
            <a:off x="7596336" y="6309320"/>
            <a:ext cx="10801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6180341" y="6426177"/>
            <a:ext cx="1008682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86429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340768"/>
          <a:ext cx="8075240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KBH ve anemi..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611560" y="2359233"/>
            <a:ext cx="7425601" cy="338437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Dikdörtgen 5"/>
          <p:cNvSpPr/>
          <p:nvPr/>
        </p:nvSpPr>
        <p:spPr>
          <a:xfrm>
            <a:off x="1013363" y="5897978"/>
            <a:ext cx="711727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solidFill>
                  <a:srgbClr val="0F1111"/>
                </a:solidFill>
                <a:latin typeface="+mj-lt"/>
              </a:rPr>
              <a:t>Iron Therapy with Special Emphasis on </a:t>
            </a:r>
            <a:r>
              <a:rPr lang="en-US" sz="1000" dirty="0" smtClean="0">
                <a:solidFill>
                  <a:srgbClr val="0F1111"/>
                </a:solidFill>
                <a:latin typeface="+mj-lt"/>
              </a:rPr>
              <a:t>Intravenous</a:t>
            </a:r>
            <a:r>
              <a:rPr lang="tr-TR" sz="1000" dirty="0" smtClean="0">
                <a:solidFill>
                  <a:srgbClr val="0F1111"/>
                </a:solidFill>
                <a:latin typeface="+mj-lt"/>
              </a:rPr>
              <a:t> </a:t>
            </a:r>
            <a:r>
              <a:rPr lang="en-US" sz="1000" dirty="0" smtClean="0">
                <a:solidFill>
                  <a:srgbClr val="0F1111"/>
                </a:solidFill>
                <a:latin typeface="+mj-lt"/>
              </a:rPr>
              <a:t>Administration</a:t>
            </a:r>
            <a:r>
              <a:rPr lang="tr-TR" sz="1000" dirty="0" smtClean="0">
                <a:solidFill>
                  <a:srgbClr val="0F1111"/>
                </a:solidFill>
                <a:latin typeface="+mj-lt"/>
              </a:rPr>
              <a:t>.</a:t>
            </a:r>
            <a:r>
              <a:rPr lang="en-US" sz="1000" dirty="0">
                <a:solidFill>
                  <a:srgbClr val="0F1111"/>
                </a:solidFill>
                <a:latin typeface="+mj-lt"/>
              </a:rPr>
              <a:t> </a:t>
            </a:r>
            <a:r>
              <a:rPr lang="en-US" sz="1000" dirty="0">
                <a:solidFill>
                  <a:srgbClr val="565959"/>
                </a:solidFill>
                <a:latin typeface="+mj-lt"/>
              </a:rPr>
              <a:t>Hardcover </a:t>
            </a:r>
            <a:r>
              <a:rPr lang="en-US" sz="1000" dirty="0" smtClean="0">
                <a:solidFill>
                  <a:srgbClr val="565959"/>
                </a:solidFill>
                <a:latin typeface="+mj-lt"/>
              </a:rPr>
              <a:t>–</a:t>
            </a:r>
            <a:r>
              <a:rPr lang="tr-TR" sz="1000" dirty="0" smtClean="0">
                <a:solidFill>
                  <a:srgbClr val="565959"/>
                </a:solidFill>
                <a:latin typeface="+mj-lt"/>
              </a:rPr>
              <a:t> </a:t>
            </a:r>
            <a:r>
              <a:rPr lang="en-US" sz="1000" dirty="0" smtClean="0">
                <a:solidFill>
                  <a:srgbClr val="565959"/>
                </a:solidFill>
                <a:latin typeface="+mj-lt"/>
              </a:rPr>
              <a:t>2006</a:t>
            </a:r>
            <a:r>
              <a:rPr lang="tr-TR" sz="1000" dirty="0" smtClean="0">
                <a:solidFill>
                  <a:srgbClr val="565959"/>
                </a:solidFill>
                <a:latin typeface="+mj-lt"/>
              </a:rPr>
              <a:t>, </a:t>
            </a:r>
            <a:r>
              <a:rPr lang="en-US" sz="1000" dirty="0" smtClean="0">
                <a:solidFill>
                  <a:srgbClr val="007185"/>
                </a:solidFill>
                <a:latin typeface="+mj-lt"/>
                <a:hlinkClick r:id="rId7"/>
              </a:rPr>
              <a:t>Robert </a:t>
            </a:r>
            <a:r>
              <a:rPr lang="en-US" sz="1000" dirty="0">
                <a:solidFill>
                  <a:srgbClr val="007185"/>
                </a:solidFill>
                <a:latin typeface="+mj-lt"/>
                <a:hlinkClick r:id="rId7"/>
              </a:rPr>
              <a:t>R. </a:t>
            </a:r>
            <a:r>
              <a:rPr lang="en-US" sz="1000" dirty="0" smtClean="0">
                <a:solidFill>
                  <a:srgbClr val="007185"/>
                </a:solidFill>
                <a:latin typeface="+mj-lt"/>
                <a:hlinkClick r:id="rId7"/>
              </a:rPr>
              <a:t>Crichton</a:t>
            </a:r>
            <a:r>
              <a:rPr lang="tr-TR" sz="1000" dirty="0" smtClean="0">
                <a:solidFill>
                  <a:srgbClr val="007185"/>
                </a:solidFill>
                <a:latin typeface="+mj-lt"/>
              </a:rPr>
              <a:t>.</a:t>
            </a:r>
            <a:r>
              <a:rPr lang="en-US" sz="1000" dirty="0">
                <a:solidFill>
                  <a:srgbClr val="0F1111"/>
                </a:solidFill>
                <a:latin typeface="+mj-lt"/>
              </a:rPr>
              <a:t> </a:t>
            </a:r>
            <a:endParaRPr lang="en-US" sz="1000" i="0" dirty="0">
              <a:solidFill>
                <a:srgbClr val="0F111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574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14290"/>
            <a:ext cx="8472518" cy="1143000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tr-TR" sz="3200" dirty="0" smtClean="0"/>
              <a:t>KBH – demir eksikliği sıklığı/nedenleri..</a:t>
            </a:r>
            <a:endParaRPr lang="tr-TR" sz="3200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2043098" cy="80488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2000" dirty="0" smtClean="0"/>
              <a:t>Dünya..</a:t>
            </a:r>
            <a:endParaRPr lang="tr-TR" sz="2000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2571738" y="5410200"/>
            <a:ext cx="2000264" cy="804882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2000" dirty="0" smtClean="0"/>
              <a:t>TND kayıt sistemi..</a:t>
            </a:r>
            <a:endParaRPr lang="tr-TR" sz="2000" dirty="0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2043098" cy="3941763"/>
          </a:xfr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endParaRPr lang="tr-TR" sz="1000" dirty="0" smtClean="0"/>
          </a:p>
          <a:p>
            <a:r>
              <a:rPr lang="tr-TR" dirty="0" smtClean="0"/>
              <a:t>RRT (-)</a:t>
            </a:r>
          </a:p>
          <a:p>
            <a:pPr lvl="2"/>
            <a:r>
              <a:rPr lang="tr-TR" dirty="0" smtClean="0"/>
              <a:t>%20-35</a:t>
            </a:r>
          </a:p>
          <a:p>
            <a:r>
              <a:rPr lang="tr-TR" dirty="0" smtClean="0"/>
              <a:t>HD</a:t>
            </a:r>
          </a:p>
          <a:p>
            <a:pPr lvl="2"/>
            <a:r>
              <a:rPr lang="tr-TR" dirty="0" smtClean="0"/>
              <a:t>%20-65</a:t>
            </a:r>
          </a:p>
          <a:p>
            <a:r>
              <a:rPr lang="tr-TR" dirty="0" smtClean="0"/>
              <a:t>PD</a:t>
            </a:r>
          </a:p>
          <a:p>
            <a:pPr lvl="2"/>
            <a:r>
              <a:rPr lang="tr-TR" dirty="0" smtClean="0"/>
              <a:t>%20-50</a:t>
            </a:r>
          </a:p>
          <a:p>
            <a:endParaRPr lang="tr-TR" dirty="0" smtClean="0"/>
          </a:p>
          <a:p>
            <a:r>
              <a:rPr lang="tr-TR" dirty="0" smtClean="0"/>
              <a:t>Toplum</a:t>
            </a:r>
          </a:p>
          <a:p>
            <a:pPr lvl="2"/>
            <a:r>
              <a:rPr lang="tr-TR" dirty="0" smtClean="0"/>
              <a:t>%20-45</a:t>
            </a:r>
          </a:p>
          <a:p>
            <a:pPr lvl="2"/>
            <a:r>
              <a:rPr lang="tr-TR" dirty="0" smtClean="0"/>
              <a:t>NHANES</a:t>
            </a:r>
            <a:endParaRPr lang="tr-TR" dirty="0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2571737" y="1428736"/>
            <a:ext cx="2000264" cy="3981464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/>
          <a:lstStyle/>
          <a:p>
            <a:endParaRPr lang="tr-TR" sz="1100" dirty="0" smtClean="0"/>
          </a:p>
          <a:p>
            <a:r>
              <a:rPr lang="tr-TR" dirty="0" smtClean="0"/>
              <a:t>PD</a:t>
            </a:r>
          </a:p>
          <a:p>
            <a:pPr lvl="2"/>
            <a:r>
              <a:rPr lang="tr-TR" dirty="0" smtClean="0"/>
              <a:t>%30-45</a:t>
            </a:r>
          </a:p>
          <a:p>
            <a:endParaRPr lang="tr-TR" dirty="0" smtClean="0"/>
          </a:p>
          <a:p>
            <a:r>
              <a:rPr lang="tr-TR" dirty="0" smtClean="0"/>
              <a:t>HD</a:t>
            </a:r>
          </a:p>
          <a:p>
            <a:pPr lvl="2"/>
            <a:r>
              <a:rPr lang="tr-TR" dirty="0" smtClean="0"/>
              <a:t>%50-65</a:t>
            </a:r>
          </a:p>
          <a:p>
            <a:pPr lvl="2"/>
            <a:endParaRPr lang="tr-TR" dirty="0" smtClean="0"/>
          </a:p>
          <a:p>
            <a:pPr lvl="2"/>
            <a:endParaRPr lang="tr-TR" dirty="0" smtClean="0"/>
          </a:p>
          <a:p>
            <a:pPr lvl="2"/>
            <a:endParaRPr lang="tr-TR" dirty="0" smtClean="0"/>
          </a:p>
          <a:p>
            <a:pPr lvl="2"/>
            <a:endParaRPr lang="tr-TR" dirty="0" smtClean="0"/>
          </a:p>
          <a:p>
            <a:pPr lvl="2"/>
            <a:endParaRPr lang="tr-TR" dirty="0" smtClean="0"/>
          </a:p>
          <a:p>
            <a:pPr lvl="2"/>
            <a:endParaRPr lang="tr-T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3135" t="91859" r="3345" b="2714"/>
          <a:stretch/>
        </p:blipFill>
        <p:spPr bwMode="auto">
          <a:xfrm>
            <a:off x="624685" y="6309320"/>
            <a:ext cx="169964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Dikdörtgen"/>
          <p:cNvSpPr/>
          <p:nvPr/>
        </p:nvSpPr>
        <p:spPr>
          <a:xfrm>
            <a:off x="4357718" y="6227647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tr-TR" sz="1000" dirty="0" err="1" smtClean="0">
                <a:latin typeface="+mj-lt"/>
              </a:rPr>
              <a:t>Nephrol</a:t>
            </a:r>
            <a:r>
              <a:rPr lang="tr-TR" sz="1000" dirty="0" smtClean="0">
                <a:latin typeface="+mj-lt"/>
              </a:rPr>
              <a:t> </a:t>
            </a:r>
            <a:r>
              <a:rPr lang="tr-TR" sz="1000" dirty="0" err="1" smtClean="0">
                <a:latin typeface="+mj-lt"/>
              </a:rPr>
              <a:t>Dial</a:t>
            </a:r>
            <a:r>
              <a:rPr lang="tr-TR" sz="1000" dirty="0" smtClean="0">
                <a:latin typeface="+mj-lt"/>
              </a:rPr>
              <a:t> </a:t>
            </a:r>
            <a:r>
              <a:rPr lang="tr-TR" sz="1000" dirty="0" err="1" smtClean="0">
                <a:latin typeface="+mj-lt"/>
              </a:rPr>
              <a:t>Transplant</a:t>
            </a:r>
            <a:r>
              <a:rPr lang="tr-TR" sz="1000" dirty="0" smtClean="0">
                <a:latin typeface="+mj-lt"/>
              </a:rPr>
              <a:t> (2021) 36: 129–136</a:t>
            </a:r>
          </a:p>
          <a:p>
            <a:pPr algn="r"/>
            <a:r>
              <a:rPr lang="tr-TR" sz="1000" dirty="0" smtClean="0">
                <a:latin typeface="+mj-lt"/>
              </a:rPr>
              <a:t> </a:t>
            </a:r>
            <a:r>
              <a:rPr lang="tr-TR" sz="1000" dirty="0" err="1" smtClean="0">
                <a:latin typeface="+mj-lt"/>
              </a:rPr>
              <a:t>Iseki</a:t>
            </a:r>
            <a:r>
              <a:rPr lang="tr-TR" sz="1000" dirty="0" smtClean="0">
                <a:latin typeface="+mj-lt"/>
              </a:rPr>
              <a:t> K </a:t>
            </a:r>
            <a:r>
              <a:rPr lang="tr-TR" sz="1000" dirty="0" err="1" smtClean="0">
                <a:latin typeface="+mj-lt"/>
              </a:rPr>
              <a:t>and</a:t>
            </a:r>
            <a:r>
              <a:rPr lang="tr-TR" sz="1000" dirty="0" smtClean="0">
                <a:latin typeface="+mj-lt"/>
              </a:rPr>
              <a:t> </a:t>
            </a:r>
            <a:r>
              <a:rPr lang="tr-TR" sz="1000" dirty="0" err="1" smtClean="0">
                <a:latin typeface="+mj-lt"/>
              </a:rPr>
              <a:t>Kohagura</a:t>
            </a:r>
            <a:r>
              <a:rPr lang="tr-TR" sz="1000" dirty="0" smtClean="0">
                <a:latin typeface="+mj-lt"/>
              </a:rPr>
              <a:t> K. Kidney </a:t>
            </a:r>
            <a:r>
              <a:rPr lang="tr-TR" sz="1000" dirty="0" err="1" smtClean="0">
                <a:latin typeface="+mj-lt"/>
              </a:rPr>
              <a:t>Int</a:t>
            </a:r>
            <a:r>
              <a:rPr lang="tr-TR" sz="1000" dirty="0" smtClean="0">
                <a:latin typeface="+mj-lt"/>
              </a:rPr>
              <a:t> </a:t>
            </a:r>
            <a:r>
              <a:rPr lang="tr-TR" sz="1000" dirty="0" err="1" smtClean="0">
                <a:latin typeface="+mj-lt"/>
              </a:rPr>
              <a:t>Suppl</a:t>
            </a:r>
            <a:r>
              <a:rPr lang="tr-TR" sz="1000" dirty="0" smtClean="0">
                <a:latin typeface="+mj-lt"/>
              </a:rPr>
              <a:t>. 2007;107:S4–9</a:t>
            </a:r>
          </a:p>
          <a:p>
            <a:pPr algn="r"/>
            <a:r>
              <a:rPr lang="tr-TR" sz="1000" dirty="0" smtClean="0">
                <a:latin typeface="+mj-lt"/>
              </a:rPr>
              <a:t>T.C. Sağlık Bakanlığı Ve Türk </a:t>
            </a:r>
            <a:r>
              <a:rPr lang="tr-TR" sz="1000" dirty="0" err="1" smtClean="0">
                <a:latin typeface="+mj-lt"/>
              </a:rPr>
              <a:t>Nefroloji</a:t>
            </a:r>
            <a:r>
              <a:rPr lang="tr-TR" sz="1000" dirty="0" smtClean="0">
                <a:latin typeface="+mj-lt"/>
              </a:rPr>
              <a:t> Derneği, </a:t>
            </a:r>
            <a:r>
              <a:rPr lang="tr-TR" sz="1000" dirty="0" err="1" smtClean="0">
                <a:latin typeface="+mj-lt"/>
              </a:rPr>
              <a:t>Registry</a:t>
            </a:r>
            <a:r>
              <a:rPr lang="tr-TR" sz="1000" dirty="0" smtClean="0">
                <a:latin typeface="+mj-lt"/>
              </a:rPr>
              <a:t> 2000-2020</a:t>
            </a:r>
            <a:endParaRPr lang="tr-TR" sz="1000" dirty="0">
              <a:latin typeface="+mj-lt"/>
            </a:endParaRPr>
          </a:p>
        </p:txBody>
      </p:sp>
      <p:sp>
        <p:nvSpPr>
          <p:cNvPr id="11" name="İçerik Yer Tutucusu 1"/>
          <p:cNvSpPr txBox="1">
            <a:spLocks/>
          </p:cNvSpPr>
          <p:nvPr/>
        </p:nvSpPr>
        <p:spPr>
          <a:xfrm>
            <a:off x="4643438" y="1428736"/>
            <a:ext cx="4286280" cy="4786346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182880" anchor="ctr"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ct val="68000"/>
              <a:buFont typeface="Wingdings" pitchFamily="2" charset="2"/>
              <a:buChar char="ü"/>
              <a:tabLst/>
              <a:defRPr/>
            </a:pPr>
            <a:r>
              <a:rPr lang="tr-TR" sz="2400" b="1" dirty="0" smtClean="0">
                <a:solidFill>
                  <a:srgbClr val="FFFF00"/>
                </a:solidFill>
                <a:latin typeface="+mn-lt"/>
              </a:rPr>
              <a:t>Artmış kayıp</a:t>
            </a:r>
          </a:p>
          <a:p>
            <a:pPr lvl="1" fontAlgn="auto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ct val="68000"/>
              <a:buFont typeface="Wingdings" pitchFamily="2" charset="2"/>
              <a:buChar char="ü"/>
            </a:pPr>
            <a:r>
              <a:rPr lang="tr-TR" sz="2400" dirty="0" smtClean="0">
                <a:solidFill>
                  <a:schemeClr val="bg1"/>
                </a:solidFill>
              </a:rPr>
              <a:t>Diyaliz seansı – </a:t>
            </a:r>
            <a:r>
              <a:rPr lang="tr-TR" sz="2400" dirty="0" err="1" smtClean="0">
                <a:solidFill>
                  <a:schemeClr val="bg1"/>
                </a:solidFill>
              </a:rPr>
              <a:t>diyalizör</a:t>
            </a:r>
            <a:r>
              <a:rPr lang="tr-TR" sz="2400" dirty="0" smtClean="0">
                <a:solidFill>
                  <a:schemeClr val="bg1"/>
                </a:solidFill>
              </a:rPr>
              <a:t>, setler, hemoliz, </a:t>
            </a:r>
            <a:r>
              <a:rPr lang="tr-TR" sz="2400" dirty="0" err="1" smtClean="0">
                <a:solidFill>
                  <a:schemeClr val="bg1"/>
                </a:solidFill>
              </a:rPr>
              <a:t>heparin</a:t>
            </a:r>
            <a:endParaRPr lang="tr-TR" sz="2400" dirty="0" smtClean="0">
              <a:solidFill>
                <a:schemeClr val="bg1"/>
              </a:solidFill>
            </a:endParaRPr>
          </a:p>
          <a:p>
            <a:pPr lvl="1" fontAlgn="auto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ct val="68000"/>
              <a:buFont typeface="Wingdings" pitchFamily="2" charset="2"/>
              <a:buChar char="ü"/>
            </a:pP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GISK (4-5 mg/gün) </a:t>
            </a:r>
          </a:p>
          <a:p>
            <a:pPr lvl="1" fontAlgn="auto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ct val="68000"/>
              <a:buFont typeface="Wingdings" pitchFamily="2" charset="2"/>
              <a:buChar char="ü"/>
            </a:pP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Sık kan örneklenmesi</a:t>
            </a:r>
          </a:p>
          <a:p>
            <a:pPr lvl="1" fontAlgn="auto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ct val="68000"/>
              <a:buFont typeface="Wingdings" pitchFamily="2" charset="2"/>
              <a:buChar char="ü"/>
            </a:pPr>
            <a:r>
              <a:rPr lang="tr-TR" sz="2400" dirty="0" smtClean="0">
                <a:solidFill>
                  <a:schemeClr val="bg1"/>
                </a:solidFill>
              </a:rPr>
              <a:t>Üremik kanamalar</a:t>
            </a:r>
            <a:endParaRPr kumimoji="0" lang="tr-T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fontAlgn="auto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ct val="68000"/>
              <a:buFont typeface="Wingdings" pitchFamily="2" charset="2"/>
              <a:buChar char="ü"/>
            </a:pPr>
            <a:endParaRPr kumimoji="0" lang="tr-T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fontAlgn="auto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ct val="68000"/>
              <a:buFont typeface="Wingdings" pitchFamily="2" charset="2"/>
              <a:buChar char="ü"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Azalmış demir alımı</a:t>
            </a:r>
          </a:p>
          <a:p>
            <a:pPr lvl="1" fontAlgn="auto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ct val="68000"/>
              <a:buFont typeface="Wingdings" pitchFamily="2" charset="2"/>
              <a:buChar char="ü"/>
            </a:pPr>
            <a:r>
              <a:rPr lang="tr-TR" sz="2400" dirty="0" smtClean="0">
                <a:solidFill>
                  <a:schemeClr val="bg1"/>
                </a:solidFill>
                <a:latin typeface="+mn-lt"/>
              </a:rPr>
              <a:t>Sıkı diyet</a:t>
            </a:r>
          </a:p>
          <a:p>
            <a:pPr lvl="1" fontAlgn="auto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ct val="68000"/>
              <a:buFont typeface="Wingdings" pitchFamily="2" charset="2"/>
              <a:buChar char="ü"/>
            </a:pPr>
            <a:r>
              <a:rPr kumimoji="0" lang="tr-TR" sz="2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iştahsızlık </a:t>
            </a:r>
          </a:p>
          <a:p>
            <a:pPr lvl="0" fontAlgn="auto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ct val="68000"/>
              <a:buFont typeface="Wingdings" pitchFamily="2" charset="2"/>
              <a:buChar char="ü"/>
            </a:pPr>
            <a:endParaRPr kumimoji="0" lang="tr-TR" sz="2400" b="0" i="0" u="none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fontAlgn="auto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ct val="68000"/>
              <a:buFont typeface="Wingdings" pitchFamily="2" charset="2"/>
              <a:buChar char="ü"/>
            </a:pPr>
            <a:r>
              <a:rPr kumimoji="0" lang="tr-TR" sz="24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</a:rPr>
              <a:t>E</a:t>
            </a:r>
            <a:r>
              <a:rPr lang="tr-TR" sz="2400" b="1" dirty="0" smtClean="0">
                <a:solidFill>
                  <a:srgbClr val="FFFF00"/>
                </a:solidFill>
                <a:latin typeface="+mn-lt"/>
              </a:rPr>
              <a:t>milimin bozulması</a:t>
            </a:r>
          </a:p>
          <a:p>
            <a:pPr lvl="1" fontAlgn="auto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ct val="68000"/>
              <a:buFont typeface="Wingdings" pitchFamily="2" charset="2"/>
              <a:buChar char="ü"/>
            </a:pPr>
            <a:r>
              <a:rPr lang="tr-TR" sz="2400" dirty="0" smtClean="0">
                <a:solidFill>
                  <a:schemeClr val="bg1"/>
                </a:solidFill>
                <a:latin typeface="+mn-lt"/>
              </a:rPr>
              <a:t>Kullanılan 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ilaçlar</a:t>
            </a:r>
          </a:p>
          <a:p>
            <a:pPr lvl="1" fontAlgn="auto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ct val="68000"/>
              <a:buFont typeface="Wingdings" pitchFamily="2" charset="2"/>
              <a:buChar char="ü"/>
            </a:pPr>
            <a:r>
              <a:rPr lang="tr-TR" sz="2400" dirty="0" err="1" smtClean="0">
                <a:solidFill>
                  <a:schemeClr val="bg1"/>
                </a:solidFill>
                <a:latin typeface="+mn-lt"/>
              </a:rPr>
              <a:t>Malnütrisyon</a:t>
            </a:r>
            <a:endParaRPr lang="tr-TR" sz="2400" dirty="0" smtClean="0">
              <a:solidFill>
                <a:schemeClr val="bg1"/>
              </a:solidFill>
              <a:latin typeface="+mn-lt"/>
            </a:endParaRPr>
          </a:p>
          <a:p>
            <a:pPr lvl="1" fontAlgn="auto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ct val="68000"/>
              <a:buFont typeface="Wingdings" pitchFamily="2" charset="2"/>
              <a:buChar char="ü"/>
            </a:pP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İnflamasyon</a:t>
            </a:r>
            <a:endParaRPr kumimoji="0" lang="tr-T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1" fontAlgn="auto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ct val="68000"/>
              <a:buFont typeface="Wingdings" pitchFamily="2" charset="2"/>
              <a:buChar char="ü"/>
            </a:pPr>
            <a:r>
              <a:rPr lang="tr-TR" sz="2400" dirty="0" err="1" smtClean="0">
                <a:solidFill>
                  <a:schemeClr val="bg1"/>
                </a:solidFill>
              </a:rPr>
              <a:t>Aklorhidri</a:t>
            </a:r>
            <a:r>
              <a:rPr lang="tr-TR" sz="2400" dirty="0" smtClean="0">
                <a:solidFill>
                  <a:schemeClr val="bg1"/>
                </a:solidFill>
              </a:rPr>
              <a:t>, </a:t>
            </a:r>
            <a:r>
              <a:rPr lang="tr-TR" sz="2400" dirty="0" err="1" smtClean="0">
                <a:solidFill>
                  <a:schemeClr val="bg1"/>
                </a:solidFill>
              </a:rPr>
              <a:t>atrofik</a:t>
            </a:r>
            <a:r>
              <a:rPr lang="tr-TR" sz="2400" dirty="0" smtClean="0">
                <a:solidFill>
                  <a:schemeClr val="bg1"/>
                </a:solidFill>
              </a:rPr>
              <a:t> gastrit</a:t>
            </a:r>
            <a:endParaRPr kumimoji="0" lang="tr-T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fontAlgn="auto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ct val="68000"/>
              <a:buFont typeface="Wingdings" pitchFamily="2" charset="2"/>
              <a:buChar char="ü"/>
            </a:pPr>
            <a:endParaRPr kumimoji="0" lang="tr-T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fontAlgn="auto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ct val="68000"/>
              <a:buFont typeface="Wingdings" pitchFamily="2" charset="2"/>
              <a:buChar char="ü"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ESA</a:t>
            </a:r>
            <a:r>
              <a:rPr kumimoji="0" lang="tr-TR" sz="24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tedavisi </a:t>
            </a:r>
            <a:r>
              <a:rPr kumimoji="0" lang="tr-TR" sz="2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(ihtiyacın artması)</a:t>
            </a: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9 Dikdörtgen"/>
          <p:cNvSpPr/>
          <p:nvPr/>
        </p:nvSpPr>
        <p:spPr>
          <a:xfrm>
            <a:off x="571472" y="3960106"/>
            <a:ext cx="1857388" cy="114300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33461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071546"/>
          <a:ext cx="8229600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357158" y="71414"/>
            <a:ext cx="8229600" cy="1143000"/>
          </a:xfrm>
        </p:spPr>
        <p:txBody>
          <a:bodyPr/>
          <a:lstStyle/>
          <a:p>
            <a:r>
              <a:rPr lang="tr-TR" dirty="0" smtClean="0"/>
              <a:t>KBH-anemi tarama..</a:t>
            </a:r>
            <a:endParaRPr lang="tr-TR" dirty="0"/>
          </a:p>
        </p:txBody>
      </p:sp>
      <p:sp>
        <p:nvSpPr>
          <p:cNvPr id="5" name="Dikdörtgen 3"/>
          <p:cNvSpPr/>
          <p:nvPr/>
        </p:nvSpPr>
        <p:spPr>
          <a:xfrm>
            <a:off x="457200" y="6500834"/>
            <a:ext cx="8229600" cy="24622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1000" dirty="0"/>
              <a:t>2012 KDIGO. </a:t>
            </a:r>
            <a:r>
              <a:rPr lang="en-US" sz="1000" dirty="0"/>
              <a:t>Am J Kidney Dis. 2013 Nov;62(5):</a:t>
            </a:r>
            <a:r>
              <a:rPr lang="en-US" sz="1000" dirty="0" smtClean="0"/>
              <a:t>860-73.</a:t>
            </a:r>
            <a:r>
              <a:rPr lang="tr-TR" sz="1000" dirty="0" smtClean="0"/>
              <a:t> 2012 </a:t>
            </a:r>
            <a:r>
              <a:rPr lang="tr-TR" sz="1000" dirty="0"/>
              <a:t>KDIGO. </a:t>
            </a:r>
            <a:r>
              <a:rPr lang="en-US" sz="1000" dirty="0"/>
              <a:t>Am J Kidney Dis. 2013 Nov;62(5):</a:t>
            </a:r>
            <a:r>
              <a:rPr lang="en-US" sz="1000" dirty="0" smtClean="0"/>
              <a:t>849-59.</a:t>
            </a:r>
            <a:r>
              <a:rPr lang="tr-TR" sz="1000" dirty="0" smtClean="0"/>
              <a:t> 2016 NİCE</a:t>
            </a:r>
            <a:endParaRPr lang="tr-TR" sz="1000" dirty="0"/>
          </a:p>
        </p:txBody>
      </p:sp>
      <p:sp>
        <p:nvSpPr>
          <p:cNvPr id="6" name="5 Dikdörtgen"/>
          <p:cNvSpPr/>
          <p:nvPr/>
        </p:nvSpPr>
        <p:spPr>
          <a:xfrm>
            <a:off x="7572396" y="4000504"/>
            <a:ext cx="1428760" cy="78581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ESA doz artışı</a:t>
            </a:r>
          </a:p>
          <a:p>
            <a:pPr algn="ctr"/>
            <a:r>
              <a:rPr lang="tr-TR" sz="1400" dirty="0" smtClean="0"/>
              <a:t>Kanama</a:t>
            </a:r>
          </a:p>
          <a:p>
            <a:pPr algn="ctr"/>
            <a:r>
              <a:rPr lang="tr-TR" sz="1400" dirty="0" smtClean="0"/>
              <a:t>IV </a:t>
            </a:r>
            <a:r>
              <a:rPr lang="tr-TR" sz="1400" dirty="0" err="1" smtClean="0"/>
              <a:t>Fe</a:t>
            </a:r>
            <a:r>
              <a:rPr lang="tr-TR" sz="1400" dirty="0" smtClean="0"/>
              <a:t> yükleme</a:t>
            </a:r>
            <a:endParaRPr lang="tr-TR" sz="1400" dirty="0"/>
          </a:p>
        </p:txBody>
      </p:sp>
      <p:sp>
        <p:nvSpPr>
          <p:cNvPr id="7" name="6 Oval"/>
          <p:cNvSpPr/>
          <p:nvPr/>
        </p:nvSpPr>
        <p:spPr>
          <a:xfrm>
            <a:off x="6715140" y="3857628"/>
            <a:ext cx="928694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dirty="0" smtClean="0"/>
              <a:t>AYLIK</a:t>
            </a:r>
            <a:endParaRPr lang="tr-TR" sz="1200" dirty="0"/>
          </a:p>
        </p:txBody>
      </p:sp>
    </p:spTree>
    <p:extLst>
      <p:ext uri="{BB962C8B-B14F-4D97-AF65-F5344CB8AC3E}">
        <p14:creationId xmlns="" xmlns:p14="http://schemas.microsoft.com/office/powerpoint/2010/main" val="281408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0346" y="285728"/>
            <a:ext cx="822960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tr-TR" dirty="0" smtClean="0"/>
              <a:t>Kronik böbrek hastalığında aneminin değerlendirilmesi..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072098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tr-TR" sz="1800" dirty="0" err="1" smtClean="0"/>
              <a:t>Hematokrit</a:t>
            </a:r>
            <a:r>
              <a:rPr lang="tr-TR" sz="1800" dirty="0" smtClean="0"/>
              <a:t> ve hemoglobin</a:t>
            </a:r>
          </a:p>
          <a:p>
            <a:r>
              <a:rPr lang="tr-TR" sz="1800" dirty="0" smtClean="0"/>
              <a:t>Eritrosit indeksleri (MCV, </a:t>
            </a:r>
            <a:r>
              <a:rPr lang="tr-TR" sz="1800" dirty="0" err="1" smtClean="0"/>
              <a:t>MCHb</a:t>
            </a:r>
            <a:r>
              <a:rPr lang="tr-TR" sz="1800" dirty="0" smtClean="0"/>
              <a:t>)</a:t>
            </a:r>
          </a:p>
          <a:p>
            <a:r>
              <a:rPr lang="tr-TR" sz="1800" dirty="0" err="1" smtClean="0"/>
              <a:t>Retikülosit</a:t>
            </a:r>
            <a:r>
              <a:rPr lang="tr-TR" sz="1800" dirty="0" smtClean="0"/>
              <a:t> sayısı</a:t>
            </a:r>
          </a:p>
          <a:p>
            <a:r>
              <a:rPr lang="tr-TR" sz="1800" dirty="0" smtClean="0"/>
              <a:t>Demir </a:t>
            </a:r>
            <a:r>
              <a:rPr lang="tr-TR" sz="1800" dirty="0" err="1" smtClean="0"/>
              <a:t>paremetreleri</a:t>
            </a:r>
            <a:endParaRPr lang="tr-TR" sz="1800" dirty="0" smtClean="0"/>
          </a:p>
          <a:p>
            <a:pPr lvl="1"/>
            <a:r>
              <a:rPr lang="tr-TR" sz="1600" dirty="0" smtClean="0">
                <a:solidFill>
                  <a:srgbClr val="FF0000"/>
                </a:solidFill>
              </a:rPr>
              <a:t>Serum demiri</a:t>
            </a:r>
          </a:p>
          <a:p>
            <a:pPr lvl="1"/>
            <a:r>
              <a:rPr lang="tr-TR" sz="1600" dirty="0" smtClean="0">
                <a:solidFill>
                  <a:srgbClr val="FF0000"/>
                </a:solidFill>
              </a:rPr>
              <a:t>Serum demir bağlama kapasitesi</a:t>
            </a:r>
          </a:p>
          <a:p>
            <a:pPr lvl="5"/>
            <a:r>
              <a:rPr lang="tr-TR" sz="1600" dirty="0" smtClean="0">
                <a:solidFill>
                  <a:srgbClr val="00B0F0"/>
                </a:solidFill>
              </a:rPr>
              <a:t>Demir/Demir Bağlama x 100</a:t>
            </a:r>
          </a:p>
          <a:p>
            <a:pPr lvl="1"/>
            <a:r>
              <a:rPr lang="tr-TR" sz="1600" dirty="0" smtClean="0">
                <a:solidFill>
                  <a:srgbClr val="FF0000"/>
                </a:solidFill>
              </a:rPr>
              <a:t>Ferritin</a:t>
            </a:r>
          </a:p>
          <a:p>
            <a:pPr lvl="1"/>
            <a:r>
              <a:rPr lang="tr-TR" sz="1600" dirty="0" smtClean="0">
                <a:solidFill>
                  <a:srgbClr val="FF0000"/>
                </a:solidFill>
              </a:rPr>
              <a:t>Transferrin </a:t>
            </a:r>
            <a:r>
              <a:rPr lang="tr-TR" sz="1600" dirty="0" err="1" smtClean="0">
                <a:solidFill>
                  <a:srgbClr val="FF0000"/>
                </a:solidFill>
              </a:rPr>
              <a:t>saturasyonu</a:t>
            </a:r>
            <a:r>
              <a:rPr lang="tr-TR" sz="1600" dirty="0" smtClean="0">
                <a:solidFill>
                  <a:srgbClr val="FF0000"/>
                </a:solidFill>
              </a:rPr>
              <a:t> </a:t>
            </a:r>
            <a:r>
              <a:rPr lang="tr-TR" sz="1600" dirty="0" smtClean="0"/>
              <a:t>(dolaşım demiri)</a:t>
            </a:r>
          </a:p>
          <a:p>
            <a:pPr lvl="1"/>
            <a:r>
              <a:rPr lang="tr-TR" sz="1600" dirty="0" err="1" smtClean="0">
                <a:solidFill>
                  <a:srgbClr val="FF0000"/>
                </a:solidFill>
              </a:rPr>
              <a:t>Hipokromik</a:t>
            </a:r>
            <a:r>
              <a:rPr lang="tr-TR" sz="1600" dirty="0" smtClean="0">
                <a:solidFill>
                  <a:srgbClr val="FF0000"/>
                </a:solidFill>
              </a:rPr>
              <a:t> eritrosit yüzdesi</a:t>
            </a:r>
          </a:p>
          <a:p>
            <a:pPr lvl="1"/>
            <a:r>
              <a:rPr lang="tr-TR" sz="1600" dirty="0" err="1" smtClean="0">
                <a:solidFill>
                  <a:srgbClr val="FF0000"/>
                </a:solidFill>
              </a:rPr>
              <a:t>Retikülosit</a:t>
            </a:r>
            <a:r>
              <a:rPr lang="tr-TR" sz="1600" dirty="0" smtClean="0">
                <a:solidFill>
                  <a:srgbClr val="FF0000"/>
                </a:solidFill>
              </a:rPr>
              <a:t> </a:t>
            </a:r>
            <a:r>
              <a:rPr lang="tr-TR" sz="1600" dirty="0" err="1" smtClean="0">
                <a:solidFill>
                  <a:srgbClr val="FF0000"/>
                </a:solidFill>
              </a:rPr>
              <a:t>Hb</a:t>
            </a:r>
            <a:r>
              <a:rPr lang="tr-TR" sz="1600" dirty="0" smtClean="0">
                <a:solidFill>
                  <a:srgbClr val="FF0000"/>
                </a:solidFill>
              </a:rPr>
              <a:t> içeriği</a:t>
            </a:r>
          </a:p>
          <a:p>
            <a:r>
              <a:rPr lang="tr-TR" sz="1800" dirty="0" smtClean="0"/>
              <a:t>Dışkıda gizli kan </a:t>
            </a:r>
          </a:p>
          <a:p>
            <a:r>
              <a:rPr lang="tr-TR" sz="1800" dirty="0" smtClean="0">
                <a:solidFill>
                  <a:srgbClr val="00B0F0"/>
                </a:solidFill>
              </a:rPr>
              <a:t>CRP</a:t>
            </a:r>
          </a:p>
          <a:p>
            <a:r>
              <a:rPr lang="tr-TR" sz="1800" dirty="0" smtClean="0">
                <a:solidFill>
                  <a:srgbClr val="00B0F0"/>
                </a:solidFill>
              </a:rPr>
              <a:t>Serum </a:t>
            </a:r>
            <a:r>
              <a:rPr lang="tr-TR" sz="1800" dirty="0" err="1" smtClean="0">
                <a:solidFill>
                  <a:srgbClr val="00B0F0"/>
                </a:solidFill>
              </a:rPr>
              <a:t>hepsidin</a:t>
            </a:r>
            <a:endParaRPr lang="tr-TR" sz="1800" dirty="0" smtClean="0">
              <a:solidFill>
                <a:srgbClr val="00B0F0"/>
              </a:solidFill>
            </a:endParaRPr>
          </a:p>
          <a:p>
            <a:r>
              <a:rPr lang="tr-TR" sz="1800" u="sng" dirty="0" smtClean="0">
                <a:solidFill>
                  <a:srgbClr val="FF0000"/>
                </a:solidFill>
              </a:rPr>
              <a:t>Kemik iliği depo demiri (ALTIN STANDART - KALİTATİF)</a:t>
            </a:r>
          </a:p>
          <a:p>
            <a:r>
              <a:rPr lang="tr-TR" sz="1800" u="sng" dirty="0" smtClean="0">
                <a:solidFill>
                  <a:srgbClr val="FF0000"/>
                </a:solidFill>
              </a:rPr>
              <a:t>Eritropoetin düzeyinin rutin bakılması önerilmemektedir.</a:t>
            </a:r>
          </a:p>
          <a:p>
            <a:pPr lvl="1"/>
            <a:endParaRPr lang="tr-TR" sz="1800" dirty="0" smtClean="0"/>
          </a:p>
          <a:p>
            <a:pPr lvl="1"/>
            <a:endParaRPr lang="tr-TR" sz="1800" dirty="0"/>
          </a:p>
        </p:txBody>
      </p:sp>
      <p:sp>
        <p:nvSpPr>
          <p:cNvPr id="8" name="Dikdörtgen 3"/>
          <p:cNvSpPr/>
          <p:nvPr/>
        </p:nvSpPr>
        <p:spPr>
          <a:xfrm>
            <a:off x="448147" y="6464622"/>
            <a:ext cx="8229600" cy="24622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1000" dirty="0"/>
              <a:t>2012 KDIGO. </a:t>
            </a:r>
            <a:r>
              <a:rPr lang="en-US" sz="1000" dirty="0"/>
              <a:t>Am J Kidney Dis. 2013 Nov;62(5):</a:t>
            </a:r>
            <a:r>
              <a:rPr lang="en-US" sz="1000" dirty="0" smtClean="0"/>
              <a:t>860-73.</a:t>
            </a:r>
            <a:r>
              <a:rPr lang="tr-TR" sz="1000" dirty="0" smtClean="0"/>
              <a:t> 2012 </a:t>
            </a:r>
            <a:r>
              <a:rPr lang="tr-TR" sz="1000" dirty="0"/>
              <a:t>KDIGO. </a:t>
            </a:r>
            <a:r>
              <a:rPr lang="en-US" sz="1000" dirty="0"/>
              <a:t>Am J Kidney Dis. 2013 Nov;62(5):</a:t>
            </a:r>
            <a:r>
              <a:rPr lang="en-US" sz="1000" dirty="0" smtClean="0"/>
              <a:t>849-59.</a:t>
            </a:r>
            <a:r>
              <a:rPr lang="tr-TR" sz="1000" dirty="0" smtClean="0"/>
              <a:t> 2016 NİCE</a:t>
            </a:r>
            <a:endParaRPr lang="tr-TR" sz="1000" dirty="0"/>
          </a:p>
        </p:txBody>
      </p:sp>
    </p:spTree>
    <p:extLst>
      <p:ext uri="{BB962C8B-B14F-4D97-AF65-F5344CB8AC3E}">
        <p14:creationId xmlns="" xmlns:p14="http://schemas.microsoft.com/office/powerpoint/2010/main" val="3095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lum bright="-20000" contrast="40000"/>
          </a:blip>
          <a:srcRect t="5176" b="14153"/>
          <a:stretch/>
        </p:blipFill>
        <p:spPr>
          <a:xfrm>
            <a:off x="323528" y="1124744"/>
            <a:ext cx="8391876" cy="417646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323528" y="171331"/>
            <a:ext cx="8391876" cy="85725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Serum parametreleri..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9278" y="774585"/>
            <a:ext cx="1902191" cy="232192"/>
          </a:xfrm>
          <a:prstGeom prst="rect">
            <a:avLst/>
          </a:prstGeom>
        </p:spPr>
      </p:pic>
      <p:sp>
        <p:nvSpPr>
          <p:cNvPr id="9" name="8 Dikdörtgen"/>
          <p:cNvSpPr/>
          <p:nvPr/>
        </p:nvSpPr>
        <p:spPr>
          <a:xfrm>
            <a:off x="3289791" y="5405556"/>
            <a:ext cx="5425613" cy="61555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1700" b="1" dirty="0" smtClean="0">
                <a:solidFill>
                  <a:schemeClr val="bg1"/>
                </a:solidFill>
              </a:rPr>
              <a:t>TSAT: </a:t>
            </a:r>
            <a:r>
              <a:rPr lang="tr-TR" sz="1700" b="1" dirty="0" err="1" smtClean="0">
                <a:solidFill>
                  <a:schemeClr val="bg1"/>
                </a:solidFill>
              </a:rPr>
              <a:t>Sensitivitesi</a:t>
            </a:r>
            <a:r>
              <a:rPr lang="tr-TR" sz="1700" b="1" dirty="0" smtClean="0">
                <a:solidFill>
                  <a:schemeClr val="bg1"/>
                </a:solidFill>
              </a:rPr>
              <a:t> </a:t>
            </a:r>
            <a:r>
              <a:rPr lang="tr-TR" sz="1700" b="1" dirty="0" err="1" smtClean="0">
                <a:solidFill>
                  <a:schemeClr val="bg1"/>
                </a:solidFill>
              </a:rPr>
              <a:t>ferritinden</a:t>
            </a:r>
            <a:r>
              <a:rPr lang="tr-TR" sz="1700" b="1" dirty="0" smtClean="0">
                <a:solidFill>
                  <a:schemeClr val="bg1"/>
                </a:solidFill>
              </a:rPr>
              <a:t> yüksek</a:t>
            </a:r>
          </a:p>
          <a:p>
            <a:pPr algn="ctr"/>
            <a:r>
              <a:rPr lang="tr-TR" sz="1700" b="1" dirty="0" smtClean="0">
                <a:solidFill>
                  <a:schemeClr val="bg1"/>
                </a:solidFill>
              </a:rPr>
              <a:t>Ferritin: Düşük seviyeler, yüksek </a:t>
            </a:r>
            <a:r>
              <a:rPr lang="tr-TR" sz="1700" b="1" dirty="0" err="1" smtClean="0">
                <a:solidFill>
                  <a:schemeClr val="bg1"/>
                </a:solidFill>
              </a:rPr>
              <a:t>spesifiteye</a:t>
            </a:r>
            <a:r>
              <a:rPr lang="tr-TR" sz="1700" b="1" dirty="0" smtClean="0">
                <a:solidFill>
                  <a:schemeClr val="bg1"/>
                </a:solidFill>
              </a:rPr>
              <a:t> sahip</a:t>
            </a:r>
          </a:p>
        </p:txBody>
      </p:sp>
      <p:sp>
        <p:nvSpPr>
          <p:cNvPr id="6" name="5 Dikdörtgen"/>
          <p:cNvSpPr/>
          <p:nvPr/>
        </p:nvSpPr>
        <p:spPr>
          <a:xfrm>
            <a:off x="323528" y="6082371"/>
            <a:ext cx="8391876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FF00"/>
                </a:solidFill>
              </a:rPr>
              <a:t>Ferritin, kısa zaman diliminde tekrarlı ölçümlerinde değişkenlik sıktır. </a:t>
            </a:r>
            <a:r>
              <a:rPr lang="tr-TR" b="1" dirty="0">
                <a:solidFill>
                  <a:srgbClr val="FFFF00"/>
                </a:solidFill>
              </a:rPr>
              <a:t>T</a:t>
            </a:r>
            <a:r>
              <a:rPr lang="tr-TR" b="1" dirty="0" smtClean="0">
                <a:solidFill>
                  <a:srgbClr val="FFFF00"/>
                </a:solidFill>
              </a:rPr>
              <a:t>ekrarlı ölçümler kıymetli..</a:t>
            </a:r>
          </a:p>
        </p:txBody>
      </p:sp>
      <p:sp>
        <p:nvSpPr>
          <p:cNvPr id="2" name="Dikdörtgen 1"/>
          <p:cNvSpPr/>
          <p:nvPr/>
        </p:nvSpPr>
        <p:spPr>
          <a:xfrm>
            <a:off x="323528" y="5403522"/>
            <a:ext cx="2880776" cy="6175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Altın standart</a:t>
            </a:r>
          </a:p>
          <a:p>
            <a:pPr algn="ctr"/>
            <a:r>
              <a:rPr lang="tr-TR" dirty="0" smtClean="0"/>
              <a:t>Kemik il. demir depoları</a:t>
            </a:r>
            <a:endParaRPr lang="tr-TR" dirty="0"/>
          </a:p>
        </p:txBody>
      </p:sp>
      <p:sp>
        <p:nvSpPr>
          <p:cNvPr id="7" name="Yuvarlatılmış Dikdörtgen 6"/>
          <p:cNvSpPr/>
          <p:nvPr/>
        </p:nvSpPr>
        <p:spPr>
          <a:xfrm>
            <a:off x="1043608" y="5163110"/>
            <a:ext cx="2160240" cy="28803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err="1" smtClean="0"/>
              <a:t>İnvaziv</a:t>
            </a:r>
            <a:r>
              <a:rPr lang="tr-TR" sz="1400" dirty="0" smtClean="0"/>
              <a:t>, </a:t>
            </a:r>
            <a:r>
              <a:rPr lang="tr-TR" sz="1400" dirty="0" err="1" smtClean="0"/>
              <a:t>semikantitatif</a:t>
            </a:r>
            <a:r>
              <a:rPr lang="tr-TR" sz="1400" dirty="0" smtClean="0"/>
              <a:t> </a:t>
            </a:r>
            <a:endParaRPr lang="tr-TR" sz="1400" dirty="0"/>
          </a:p>
        </p:txBody>
      </p:sp>
      <p:sp>
        <p:nvSpPr>
          <p:cNvPr id="8" name="Dikdörtgen 7"/>
          <p:cNvSpPr/>
          <p:nvPr/>
        </p:nvSpPr>
        <p:spPr>
          <a:xfrm>
            <a:off x="377952" y="3042584"/>
            <a:ext cx="576064" cy="93610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31416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Tanı..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5259288"/>
            <a:ext cx="4186238" cy="762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/>
              <a:t>Mutlak demir </a:t>
            </a:r>
            <a:r>
              <a:rPr lang="tr-TR" dirty="0" smtClean="0"/>
              <a:t>eksikliği.. 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714876" y="5278026"/>
            <a:ext cx="3971925" cy="743261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tr-TR" dirty="0"/>
              <a:t>Fonksiyonel demir eksikliği.. 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457200" y="1293382"/>
            <a:ext cx="4186238" cy="398497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tr-TR" dirty="0" smtClean="0"/>
              <a:t>Kemik il. </a:t>
            </a:r>
            <a:r>
              <a:rPr lang="tr-TR" dirty="0" err="1" smtClean="0"/>
              <a:t>bx</a:t>
            </a:r>
            <a:r>
              <a:rPr lang="tr-TR" dirty="0" smtClean="0"/>
              <a:t>: </a:t>
            </a:r>
            <a:r>
              <a:rPr lang="tr-TR" dirty="0"/>
              <a:t>D</a:t>
            </a:r>
            <a:r>
              <a:rPr lang="tr-TR" dirty="0" smtClean="0"/>
              <a:t>emir depoları azalmış veya yok</a:t>
            </a:r>
            <a:endParaRPr lang="tr-TR" dirty="0"/>
          </a:p>
          <a:p>
            <a:endParaRPr lang="tr-TR" dirty="0"/>
          </a:p>
          <a:p>
            <a:r>
              <a:rPr lang="tr-TR" b="1" dirty="0">
                <a:solidFill>
                  <a:srgbClr val="FFFF00"/>
                </a:solidFill>
              </a:rPr>
              <a:t>TSAT </a:t>
            </a:r>
            <a:r>
              <a:rPr lang="tr-TR" b="1" dirty="0" smtClean="0">
                <a:solidFill>
                  <a:srgbClr val="FFFF00"/>
                </a:solidFill>
              </a:rPr>
              <a:t>:</a:t>
            </a:r>
            <a:r>
              <a:rPr lang="en-US" b="1" dirty="0" smtClean="0">
                <a:solidFill>
                  <a:srgbClr val="FFFF00"/>
                </a:solidFill>
              </a:rPr>
              <a:t>≤</a:t>
            </a:r>
            <a:r>
              <a:rPr lang="tr-TR" b="1" dirty="0" smtClean="0">
                <a:solidFill>
                  <a:srgbClr val="FFFF00"/>
                </a:solidFill>
              </a:rPr>
              <a:t>%</a:t>
            </a:r>
            <a:r>
              <a:rPr lang="en-US" b="1" dirty="0" smtClean="0">
                <a:solidFill>
                  <a:srgbClr val="FFFF00"/>
                </a:solidFill>
              </a:rPr>
              <a:t>20</a:t>
            </a:r>
            <a:endParaRPr lang="tr-TR" b="1" dirty="0" smtClean="0">
              <a:solidFill>
                <a:srgbClr val="FFFF00"/>
              </a:solidFill>
            </a:endParaRPr>
          </a:p>
          <a:p>
            <a:endParaRPr lang="tr-TR" dirty="0">
              <a:solidFill>
                <a:srgbClr val="FFFF00"/>
              </a:solidFill>
            </a:endParaRPr>
          </a:p>
          <a:p>
            <a:r>
              <a:rPr lang="tr-TR" dirty="0">
                <a:solidFill>
                  <a:srgbClr val="FFFF00"/>
                </a:solidFill>
              </a:rPr>
              <a:t>Serum ferritin:</a:t>
            </a:r>
          </a:p>
          <a:p>
            <a:pPr lvl="2"/>
            <a:r>
              <a:rPr lang="tr-TR" b="1" dirty="0">
                <a:solidFill>
                  <a:srgbClr val="FFFF00"/>
                </a:solidFill>
              </a:rPr>
              <a:t>RRT dışı KBH ve periton diyalizi: ≤100 </a:t>
            </a:r>
            <a:r>
              <a:rPr lang="tr-TR" b="1" dirty="0" err="1">
                <a:solidFill>
                  <a:srgbClr val="FFFF00"/>
                </a:solidFill>
              </a:rPr>
              <a:t>ng</a:t>
            </a:r>
            <a:r>
              <a:rPr lang="tr-TR" b="1" dirty="0">
                <a:solidFill>
                  <a:srgbClr val="FFFF00"/>
                </a:solidFill>
              </a:rPr>
              <a:t>/ml </a:t>
            </a:r>
          </a:p>
          <a:p>
            <a:pPr lvl="2"/>
            <a:r>
              <a:rPr lang="tr-TR" b="1" dirty="0">
                <a:solidFill>
                  <a:srgbClr val="FFFF00"/>
                </a:solidFill>
              </a:rPr>
              <a:t>Hemodiyaliz hastası: </a:t>
            </a:r>
            <a:r>
              <a:rPr lang="tr-TR" b="1" dirty="0" smtClean="0">
                <a:solidFill>
                  <a:srgbClr val="FFFF00"/>
                </a:solidFill>
              </a:rPr>
              <a:t>≤</a:t>
            </a:r>
            <a:r>
              <a:rPr lang="tr-TR" b="1" dirty="0">
                <a:solidFill>
                  <a:srgbClr val="FFFF00"/>
                </a:solidFill>
              </a:rPr>
              <a:t>200 </a:t>
            </a:r>
            <a:r>
              <a:rPr lang="tr-TR" b="1" dirty="0" err="1" smtClean="0">
                <a:solidFill>
                  <a:srgbClr val="FFFF00"/>
                </a:solidFill>
              </a:rPr>
              <a:t>ng</a:t>
            </a:r>
            <a:r>
              <a:rPr lang="tr-TR" b="1" dirty="0" smtClean="0">
                <a:solidFill>
                  <a:srgbClr val="FFFF00"/>
                </a:solidFill>
              </a:rPr>
              <a:t>/ml</a:t>
            </a:r>
          </a:p>
          <a:p>
            <a:pPr lvl="2"/>
            <a:endParaRPr lang="tr-TR" dirty="0">
              <a:solidFill>
                <a:srgbClr val="FFFF00"/>
              </a:solidFill>
            </a:endParaRPr>
          </a:p>
          <a:p>
            <a:r>
              <a:rPr lang="tr-TR" dirty="0" err="1" smtClean="0">
                <a:solidFill>
                  <a:srgbClr val="FFFF00"/>
                </a:solidFill>
              </a:rPr>
              <a:t>Hipokromik</a:t>
            </a:r>
            <a:r>
              <a:rPr lang="tr-TR" dirty="0" smtClean="0">
                <a:solidFill>
                  <a:srgbClr val="FFFF00"/>
                </a:solidFill>
              </a:rPr>
              <a:t> eritrosit:  &gt;%10</a:t>
            </a:r>
          </a:p>
          <a:p>
            <a:r>
              <a:rPr lang="tr-TR" dirty="0" err="1" smtClean="0">
                <a:solidFill>
                  <a:srgbClr val="FFFF00"/>
                </a:solidFill>
              </a:rPr>
              <a:t>Retikülosit</a:t>
            </a:r>
            <a:r>
              <a:rPr lang="tr-TR" dirty="0" smtClean="0">
                <a:solidFill>
                  <a:srgbClr val="FFFF00"/>
                </a:solidFill>
              </a:rPr>
              <a:t> </a:t>
            </a:r>
            <a:r>
              <a:rPr lang="tr-TR" dirty="0" err="1" smtClean="0">
                <a:solidFill>
                  <a:srgbClr val="FFFF00"/>
                </a:solidFill>
              </a:rPr>
              <a:t>Hb</a:t>
            </a:r>
            <a:r>
              <a:rPr lang="tr-TR" dirty="0" smtClean="0">
                <a:solidFill>
                  <a:srgbClr val="FFFF00"/>
                </a:solidFill>
              </a:rPr>
              <a:t> içeriği: &lt;29pg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714876" y="1293382"/>
            <a:ext cx="3971924" cy="398464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Depolar yeterli ama </a:t>
            </a:r>
            <a:r>
              <a:rPr lang="tr-TR" dirty="0" err="1" smtClean="0"/>
              <a:t>eritroid</a:t>
            </a:r>
            <a:r>
              <a:rPr lang="tr-TR" dirty="0" smtClean="0"/>
              <a:t> öncü </a:t>
            </a:r>
            <a:r>
              <a:rPr lang="tr-TR" dirty="0" err="1" smtClean="0"/>
              <a:t>hc</a:t>
            </a:r>
            <a:r>
              <a:rPr lang="tr-TR" dirty="0" smtClean="0"/>
              <a:t>. ulaşım yetersiz</a:t>
            </a:r>
          </a:p>
          <a:p>
            <a:endParaRPr lang="tr-TR" dirty="0" smtClean="0">
              <a:solidFill>
                <a:srgbClr val="FF0000"/>
              </a:solidFill>
            </a:endParaRPr>
          </a:p>
          <a:p>
            <a:r>
              <a:rPr lang="tr-TR" dirty="0" smtClean="0">
                <a:solidFill>
                  <a:srgbClr val="FF0000"/>
                </a:solidFill>
              </a:rPr>
              <a:t>TSAT :</a:t>
            </a:r>
            <a:r>
              <a:rPr lang="en-US" dirty="0" smtClean="0">
                <a:solidFill>
                  <a:srgbClr val="FF0000"/>
                </a:solidFill>
              </a:rPr>
              <a:t>≤</a:t>
            </a:r>
            <a:r>
              <a:rPr lang="tr-TR" dirty="0">
                <a:solidFill>
                  <a:srgbClr val="FF0000"/>
                </a:solidFill>
              </a:rPr>
              <a:t>%</a:t>
            </a:r>
            <a:r>
              <a:rPr lang="en-US" dirty="0">
                <a:solidFill>
                  <a:srgbClr val="FF0000"/>
                </a:solidFill>
              </a:rPr>
              <a:t>20</a:t>
            </a:r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Serum ferritin:  </a:t>
            </a:r>
            <a:endParaRPr lang="tr-TR" dirty="0" smtClean="0">
              <a:solidFill>
                <a:srgbClr val="FF0000"/>
              </a:solidFill>
            </a:endParaRPr>
          </a:p>
          <a:p>
            <a:pPr lvl="1"/>
            <a:r>
              <a:rPr lang="tr-TR" dirty="0" smtClean="0">
                <a:solidFill>
                  <a:srgbClr val="FF0000"/>
                </a:solidFill>
              </a:rPr>
              <a:t>&gt;200 </a:t>
            </a:r>
            <a:r>
              <a:rPr lang="tr-TR" dirty="0" err="1">
                <a:solidFill>
                  <a:srgbClr val="FF0000"/>
                </a:solidFill>
              </a:rPr>
              <a:t>ng</a:t>
            </a:r>
            <a:r>
              <a:rPr lang="tr-TR" dirty="0">
                <a:solidFill>
                  <a:srgbClr val="FF0000"/>
                </a:solidFill>
              </a:rPr>
              <a:t>/ml (100-800</a:t>
            </a:r>
            <a:r>
              <a:rPr lang="tr-TR" dirty="0" smtClean="0">
                <a:solidFill>
                  <a:srgbClr val="FF0000"/>
                </a:solidFill>
              </a:rPr>
              <a:t>)</a:t>
            </a:r>
          </a:p>
          <a:p>
            <a:endParaRPr lang="tr-TR" dirty="0" smtClean="0"/>
          </a:p>
          <a:p>
            <a:r>
              <a:rPr lang="tr-TR" dirty="0" smtClean="0"/>
              <a:t>CRP: Yüksek</a:t>
            </a:r>
          </a:p>
          <a:p>
            <a:r>
              <a:rPr lang="tr-TR" dirty="0" smtClean="0"/>
              <a:t>Hepsidin: Yüksek</a:t>
            </a:r>
          </a:p>
          <a:p>
            <a:endParaRPr lang="tr-TR" dirty="0"/>
          </a:p>
          <a:p>
            <a:r>
              <a:rPr lang="tr-TR" dirty="0"/>
              <a:t>Nedenler:</a:t>
            </a:r>
          </a:p>
          <a:p>
            <a:pPr lvl="2"/>
            <a:r>
              <a:rPr lang="tr-TR" dirty="0"/>
              <a:t>ESA tedavisi</a:t>
            </a:r>
          </a:p>
          <a:p>
            <a:pPr lvl="4"/>
            <a:r>
              <a:rPr lang="tr-TR" dirty="0"/>
              <a:t>IV demire cevap verir.</a:t>
            </a:r>
          </a:p>
          <a:p>
            <a:pPr lvl="2"/>
            <a:r>
              <a:rPr lang="tr-TR" dirty="0" err="1" smtClean="0"/>
              <a:t>İnflamasyon</a:t>
            </a:r>
            <a:r>
              <a:rPr lang="tr-TR" dirty="0" smtClean="0"/>
              <a:t> </a:t>
            </a:r>
            <a:r>
              <a:rPr lang="tr-TR" dirty="0"/>
              <a:t>- kronik hastalık </a:t>
            </a:r>
            <a:r>
              <a:rPr lang="tr-TR" dirty="0" smtClean="0"/>
              <a:t>anemisiyle </a:t>
            </a:r>
            <a:r>
              <a:rPr lang="tr-TR" dirty="0"/>
              <a:t>ilişkili </a:t>
            </a:r>
          </a:p>
          <a:p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428596" y="6021288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/>
              <a:t>Am J Kidney Dis. 2010;55(4):639.</a:t>
            </a:r>
            <a:endParaRPr lang="tr-TR" sz="1000" dirty="0"/>
          </a:p>
          <a:p>
            <a:r>
              <a:rPr lang="en-US" sz="1000" dirty="0" err="1"/>
              <a:t>Clin</a:t>
            </a:r>
            <a:r>
              <a:rPr lang="en-US" sz="1000" dirty="0"/>
              <a:t> J Am </a:t>
            </a:r>
            <a:r>
              <a:rPr lang="en-US" sz="1000" dirty="0" err="1"/>
              <a:t>Soc</a:t>
            </a:r>
            <a:r>
              <a:rPr lang="en-US" sz="1000" dirty="0"/>
              <a:t> </a:t>
            </a:r>
            <a:r>
              <a:rPr lang="en-US" sz="1000" dirty="0" err="1"/>
              <a:t>Nephrol</a:t>
            </a:r>
            <a:r>
              <a:rPr lang="en-US" sz="1000" dirty="0"/>
              <a:t>. 2010;5(3):409.</a:t>
            </a:r>
            <a:endParaRPr lang="tr-TR" sz="1000" dirty="0"/>
          </a:p>
        </p:txBody>
      </p:sp>
      <p:sp>
        <p:nvSpPr>
          <p:cNvPr id="8" name="7 Dikdörtgen"/>
          <p:cNvSpPr/>
          <p:nvPr/>
        </p:nvSpPr>
        <p:spPr>
          <a:xfrm>
            <a:off x="5286380" y="6021288"/>
            <a:ext cx="342433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tr-TR" sz="1000" dirty="0" err="1" smtClean="0"/>
              <a:t>Gafter</a:t>
            </a:r>
            <a:r>
              <a:rPr lang="tr-TR" sz="1000" dirty="0" smtClean="0"/>
              <a:t>-</a:t>
            </a:r>
            <a:r>
              <a:rPr lang="tr-TR" sz="1000" dirty="0" err="1" smtClean="0"/>
              <a:t>Gvili</a:t>
            </a:r>
            <a:r>
              <a:rPr lang="tr-TR" sz="1000" dirty="0" smtClean="0"/>
              <a:t> A. </a:t>
            </a:r>
            <a:r>
              <a:rPr lang="tr-TR" sz="1000" dirty="0" err="1" smtClean="0"/>
              <a:t>Acta</a:t>
            </a:r>
            <a:r>
              <a:rPr lang="tr-TR" sz="1000" dirty="0" smtClean="0"/>
              <a:t> </a:t>
            </a:r>
            <a:r>
              <a:rPr lang="tr-TR" sz="1000" dirty="0" err="1" smtClean="0"/>
              <a:t>Haematol</a:t>
            </a:r>
            <a:r>
              <a:rPr lang="tr-TR" sz="1000" dirty="0" smtClean="0"/>
              <a:t>. 2019;142(1):44-50</a:t>
            </a:r>
          </a:p>
          <a:p>
            <a:pPr algn="r"/>
            <a:r>
              <a:rPr lang="tr-TR" sz="1000" dirty="0" smtClean="0"/>
              <a:t>NICE </a:t>
            </a:r>
            <a:r>
              <a:rPr lang="tr-TR" sz="1000" dirty="0" err="1" smtClean="0"/>
              <a:t>Guideline</a:t>
            </a:r>
            <a:r>
              <a:rPr lang="tr-TR" sz="1000" dirty="0" smtClean="0"/>
              <a:t>. </a:t>
            </a:r>
            <a:r>
              <a:rPr lang="en-US" sz="1000" dirty="0" smtClean="0"/>
              <a:t>Am J Kidney Dis. 2016 Apr;67(4):548-58</a:t>
            </a:r>
            <a:endParaRPr lang="tr-TR" sz="1000" dirty="0" smtClean="0"/>
          </a:p>
          <a:p>
            <a:pPr algn="r"/>
            <a:r>
              <a:rPr lang="tr-TR" sz="1000" dirty="0" smtClean="0"/>
              <a:t>KDIGO 2012</a:t>
            </a:r>
            <a:endParaRPr lang="tr-TR" sz="1000" dirty="0"/>
          </a:p>
        </p:txBody>
      </p:sp>
    </p:spTree>
    <p:extLst>
      <p:ext uri="{BB962C8B-B14F-4D97-AF65-F5344CB8AC3E}">
        <p14:creationId xmlns="" xmlns:p14="http://schemas.microsoft.com/office/powerpoint/2010/main" val="393979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179512" y="1481328"/>
            <a:ext cx="8784976" cy="49000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Demir eksikliği tedavisi (oral/IV demir </a:t>
            </a:r>
            <a:r>
              <a:rPr lang="tr-TR" dirty="0" err="1" smtClean="0"/>
              <a:t>replasmanı</a:t>
            </a:r>
            <a:r>
              <a:rPr lang="tr-TR" dirty="0" smtClean="0"/>
              <a:t>)</a:t>
            </a:r>
          </a:p>
          <a:p>
            <a:pPr lvl="3">
              <a:lnSpc>
                <a:spcPct val="150000"/>
              </a:lnSpc>
            </a:pPr>
            <a:r>
              <a:rPr lang="tr-TR" sz="1700" dirty="0" smtClean="0">
                <a:solidFill>
                  <a:srgbClr val="FF0000"/>
                </a:solidFill>
              </a:rPr>
              <a:t>ESA başlamadan önce hedef demir düzeylerine muhakkak ulaşılmalı</a:t>
            </a:r>
          </a:p>
          <a:p>
            <a:pPr lvl="3">
              <a:lnSpc>
                <a:spcPct val="150000"/>
              </a:lnSpc>
            </a:pPr>
            <a:r>
              <a:rPr lang="tr-TR" sz="1700" dirty="0" smtClean="0">
                <a:solidFill>
                  <a:srgbClr val="FF0000"/>
                </a:solidFill>
              </a:rPr>
              <a:t>Yetersiz demir depoları ESA cevapsızlığının en sık nedenidir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ESA</a:t>
            </a:r>
          </a:p>
          <a:p>
            <a:pPr lvl="3">
              <a:lnSpc>
                <a:spcPct val="150000"/>
              </a:lnSpc>
            </a:pPr>
            <a:r>
              <a:rPr lang="tr-TR" dirty="0" err="1" smtClean="0"/>
              <a:t>Eritropoetin</a:t>
            </a:r>
            <a:r>
              <a:rPr lang="tr-TR" dirty="0" smtClean="0"/>
              <a:t> (</a:t>
            </a:r>
            <a:r>
              <a:rPr lang="tr-TR" dirty="0" err="1" smtClean="0"/>
              <a:t>epoetin</a:t>
            </a:r>
            <a:r>
              <a:rPr lang="tr-TR" dirty="0" smtClean="0"/>
              <a:t> </a:t>
            </a:r>
            <a:r>
              <a:rPr lang="el-GR" dirty="0" smtClean="0"/>
              <a:t>α</a:t>
            </a:r>
            <a:r>
              <a:rPr lang="tr-TR" dirty="0"/>
              <a:t> </a:t>
            </a:r>
            <a:r>
              <a:rPr lang="tr-TR" dirty="0" smtClean="0"/>
              <a:t>ve </a:t>
            </a:r>
            <a:r>
              <a:rPr lang="el-GR" dirty="0" smtClean="0"/>
              <a:t>β</a:t>
            </a:r>
            <a:r>
              <a:rPr lang="tr-TR" dirty="0" smtClean="0"/>
              <a:t>, </a:t>
            </a:r>
            <a:r>
              <a:rPr lang="tr-TR" dirty="0" err="1" smtClean="0"/>
              <a:t>darbepoetin</a:t>
            </a:r>
            <a:r>
              <a:rPr lang="tr-TR" dirty="0" smtClean="0"/>
              <a:t> </a:t>
            </a:r>
            <a:r>
              <a:rPr lang="el-GR" dirty="0" smtClean="0"/>
              <a:t>α</a:t>
            </a:r>
            <a:r>
              <a:rPr lang="tr-TR" dirty="0" smtClean="0"/>
              <a:t>, </a:t>
            </a:r>
            <a:r>
              <a:rPr lang="tr-TR" dirty="0" err="1"/>
              <a:t>pegylated</a:t>
            </a:r>
            <a:r>
              <a:rPr lang="tr-TR" dirty="0"/>
              <a:t> </a:t>
            </a:r>
            <a:r>
              <a:rPr lang="tr-TR" dirty="0" err="1" smtClean="0"/>
              <a:t>epoetin</a:t>
            </a:r>
            <a:r>
              <a:rPr lang="tr-TR" dirty="0" smtClean="0"/>
              <a:t> </a:t>
            </a:r>
            <a:r>
              <a:rPr lang="el-GR" dirty="0" smtClean="0"/>
              <a:t>β</a:t>
            </a:r>
            <a:r>
              <a:rPr lang="tr-TR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Kan transfüzyonu</a:t>
            </a:r>
          </a:p>
          <a:p>
            <a:pPr>
              <a:lnSpc>
                <a:spcPct val="150000"/>
              </a:lnSpc>
            </a:pPr>
            <a:r>
              <a:rPr lang="tr-TR" dirty="0"/>
              <a:t>Yeni tedaviler</a:t>
            </a:r>
          </a:p>
          <a:p>
            <a:pPr lvl="3">
              <a:lnSpc>
                <a:spcPct val="150000"/>
              </a:lnSpc>
            </a:pPr>
            <a:r>
              <a:rPr lang="tr-TR" dirty="0"/>
              <a:t>HIF </a:t>
            </a:r>
            <a:r>
              <a:rPr lang="tr-TR" dirty="0" err="1"/>
              <a:t>inhhibitörleri</a:t>
            </a:r>
            <a:endParaRPr lang="tr-TR" dirty="0"/>
          </a:p>
          <a:p>
            <a:pPr lvl="3">
              <a:lnSpc>
                <a:spcPct val="150000"/>
              </a:lnSpc>
            </a:pPr>
            <a:r>
              <a:rPr lang="tr-TR" dirty="0" smtClean="0"/>
              <a:t>Gen tedavileri</a:t>
            </a:r>
          </a:p>
          <a:p>
            <a:pPr lvl="3">
              <a:lnSpc>
                <a:spcPct val="150000"/>
              </a:lnSpc>
            </a:pPr>
            <a:r>
              <a:rPr lang="tr-TR" dirty="0" err="1" smtClean="0"/>
              <a:t>İnflamasyonun</a:t>
            </a:r>
            <a:r>
              <a:rPr lang="tr-TR" dirty="0" smtClean="0"/>
              <a:t> </a:t>
            </a:r>
            <a:r>
              <a:rPr lang="tr-TR" dirty="0"/>
              <a:t>tedavisi</a:t>
            </a:r>
          </a:p>
          <a:p>
            <a:pPr lvl="3">
              <a:lnSpc>
                <a:spcPct val="150000"/>
              </a:lnSpc>
            </a:pPr>
            <a:r>
              <a:rPr lang="tr-TR" dirty="0" err="1"/>
              <a:t>Antihepsidin</a:t>
            </a:r>
            <a:r>
              <a:rPr lang="tr-TR" dirty="0"/>
              <a:t> Ab</a:t>
            </a:r>
          </a:p>
          <a:p>
            <a:pPr algn="r">
              <a:lnSpc>
                <a:spcPct val="150000"/>
              </a:lnSpc>
            </a:pPr>
            <a:r>
              <a:rPr lang="tr-TR" i="1" dirty="0" smtClean="0"/>
              <a:t>Ek tedaviler ?? (</a:t>
            </a:r>
            <a:r>
              <a:rPr lang="tr-TR" sz="2100" i="1" dirty="0" err="1" smtClean="0"/>
              <a:t>androjen</a:t>
            </a:r>
            <a:r>
              <a:rPr lang="tr-TR" sz="2100" i="1" dirty="0" smtClean="0"/>
              <a:t>, </a:t>
            </a:r>
            <a:r>
              <a:rPr lang="tr-TR" sz="2100" i="1" dirty="0" err="1" smtClean="0"/>
              <a:t>karniten</a:t>
            </a:r>
            <a:r>
              <a:rPr lang="tr-TR" sz="2100" i="1" dirty="0" smtClean="0"/>
              <a:t>, C vitamini</a:t>
            </a:r>
            <a:r>
              <a:rPr lang="tr-TR" i="1" dirty="0" smtClean="0"/>
              <a:t>)</a:t>
            </a: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251520" y="274638"/>
            <a:ext cx="8568952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Anemi yönetimi..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6265862" y="620688"/>
            <a:ext cx="2160240" cy="57606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2012 K/DIGO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70770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RRT (-) hastalarda demir tedavisi..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721164"/>
            <a:ext cx="3543296" cy="762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Oral..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143372" y="5721164"/>
            <a:ext cx="4543429" cy="762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IV..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3197016"/>
            <a:ext cx="3543296" cy="2500330"/>
          </a:xfrm>
          <a:blipFill>
            <a:blip r:embed="rId2"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tr-TR" sz="1700" dirty="0" smtClean="0"/>
              <a:t>İlk tercih, Ucuz, Kolay </a:t>
            </a:r>
          </a:p>
          <a:p>
            <a:r>
              <a:rPr lang="tr-TR" sz="1700" dirty="0" smtClean="0">
                <a:solidFill>
                  <a:srgbClr val="FF0000"/>
                </a:solidFill>
              </a:rPr>
              <a:t>200 mg/gün </a:t>
            </a:r>
            <a:r>
              <a:rPr lang="tr-TR" sz="1700" dirty="0" err="1" smtClean="0">
                <a:solidFill>
                  <a:srgbClr val="FF0000"/>
                </a:solidFill>
              </a:rPr>
              <a:t>elementer</a:t>
            </a:r>
            <a:r>
              <a:rPr lang="tr-TR" sz="1700" dirty="0" smtClean="0">
                <a:solidFill>
                  <a:srgbClr val="FF0000"/>
                </a:solidFill>
              </a:rPr>
              <a:t> Fe⁺⁺</a:t>
            </a:r>
          </a:p>
          <a:p>
            <a:r>
              <a:rPr lang="tr-TR" sz="1700" dirty="0" smtClean="0"/>
              <a:t>1-3 </a:t>
            </a:r>
            <a:r>
              <a:rPr lang="tr-TR" sz="1700" dirty="0" err="1" smtClean="0"/>
              <a:t>tb</a:t>
            </a:r>
            <a:r>
              <a:rPr lang="tr-TR" sz="1700" dirty="0" smtClean="0"/>
              <a:t>/gün</a:t>
            </a:r>
          </a:p>
          <a:p>
            <a:r>
              <a:rPr lang="tr-TR" sz="1700" dirty="0" smtClean="0">
                <a:solidFill>
                  <a:srgbClr val="FF0000"/>
                </a:solidFill>
              </a:rPr>
              <a:t>Yemek arasında</a:t>
            </a:r>
          </a:p>
          <a:p>
            <a:r>
              <a:rPr lang="tr-TR" sz="1700" dirty="0" smtClean="0">
                <a:solidFill>
                  <a:srgbClr val="FF0000"/>
                </a:solidFill>
              </a:rPr>
              <a:t>Antiasit alınımından 2 saat önce veya 4 saat sonra</a:t>
            </a:r>
          </a:p>
          <a:p>
            <a:r>
              <a:rPr lang="tr-TR" sz="1700" dirty="0" smtClean="0"/>
              <a:t>1-3 ayda hedefe ulaşılamazsa: IV form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143373" y="1196752"/>
            <a:ext cx="4543428" cy="4500594"/>
          </a:xfrm>
          <a:solidFill>
            <a:srgbClr val="FDF0E9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Ağır demir eksikliği</a:t>
            </a:r>
          </a:p>
          <a:p>
            <a:pPr lvl="2">
              <a:lnSpc>
                <a:spcPct val="150000"/>
              </a:lnSpc>
            </a:pPr>
            <a:r>
              <a:rPr lang="tr-TR" dirty="0" smtClean="0"/>
              <a:t>TSAT&lt;%10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Şiddetli anemi</a:t>
            </a:r>
          </a:p>
          <a:p>
            <a:pPr lvl="2">
              <a:lnSpc>
                <a:spcPct val="150000"/>
              </a:lnSpc>
            </a:pPr>
            <a:r>
              <a:rPr lang="tr-TR" dirty="0" smtClean="0"/>
              <a:t>[Hb] &lt;7 g/dl 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Devam eden kan kayıpları</a:t>
            </a:r>
          </a:p>
          <a:p>
            <a:pPr lvl="2">
              <a:lnSpc>
                <a:spcPct val="150000"/>
              </a:lnSpc>
            </a:pPr>
            <a:r>
              <a:rPr lang="tr-TR" dirty="0" smtClean="0"/>
              <a:t>GİSK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Oral </a:t>
            </a:r>
            <a:r>
              <a:rPr lang="tr-TR" dirty="0" err="1" smtClean="0"/>
              <a:t>tdv</a:t>
            </a:r>
            <a:r>
              <a:rPr lang="tr-TR" dirty="0" smtClean="0"/>
              <a:t> yan etki varlığı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Oral </a:t>
            </a:r>
            <a:r>
              <a:rPr lang="tr-TR" dirty="0" err="1" smtClean="0"/>
              <a:t>tdv</a:t>
            </a:r>
            <a:r>
              <a:rPr lang="tr-TR" dirty="0" smtClean="0"/>
              <a:t> yanıt yetersizse</a:t>
            </a:r>
          </a:p>
        </p:txBody>
      </p:sp>
      <p:sp>
        <p:nvSpPr>
          <p:cNvPr id="7" name="6 Yuvarlatılmış Dikdörtgen"/>
          <p:cNvSpPr/>
          <p:nvPr/>
        </p:nvSpPr>
        <p:spPr>
          <a:xfrm>
            <a:off x="6012160" y="5883278"/>
            <a:ext cx="2571768" cy="42862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Hızlı ve etkin yanıt</a:t>
            </a:r>
            <a:endParaRPr lang="tr-TR" dirty="0"/>
          </a:p>
        </p:txBody>
      </p:sp>
      <p:sp>
        <p:nvSpPr>
          <p:cNvPr id="9" name="8 Dikdörtgen"/>
          <p:cNvSpPr/>
          <p:nvPr/>
        </p:nvSpPr>
        <p:spPr>
          <a:xfrm>
            <a:off x="457199" y="1196752"/>
            <a:ext cx="3536947" cy="10001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 smtClean="0"/>
              <a:t>2012 KDIGO, RRT (-) grupta </a:t>
            </a:r>
          </a:p>
          <a:p>
            <a:pPr algn="ctr">
              <a:lnSpc>
                <a:spcPct val="150000"/>
              </a:lnSpc>
            </a:pPr>
            <a:r>
              <a:rPr lang="tr-TR" dirty="0" smtClean="0"/>
              <a:t>oral/IV kesin öneri </a:t>
            </a:r>
            <a:r>
              <a:rPr lang="tr-TR" b="1" dirty="0" smtClean="0">
                <a:solidFill>
                  <a:srgbClr val="FF0000"/>
                </a:solidFill>
              </a:rPr>
              <a:t>YOK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10" name="9 Dikdörtgen"/>
          <p:cNvSpPr/>
          <p:nvPr/>
        </p:nvSpPr>
        <p:spPr>
          <a:xfrm>
            <a:off x="457200" y="2236572"/>
            <a:ext cx="3543296" cy="92869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 smtClean="0"/>
              <a:t>2016 NICE, RRT (-) grupta </a:t>
            </a:r>
          </a:p>
          <a:p>
            <a:pPr algn="ctr">
              <a:lnSpc>
                <a:spcPct val="150000"/>
              </a:lnSpc>
            </a:pPr>
            <a:r>
              <a:rPr lang="tr-TR" dirty="0" smtClean="0">
                <a:solidFill>
                  <a:srgbClr val="FFFF00"/>
                </a:solidFill>
              </a:rPr>
              <a:t>ESA </a:t>
            </a:r>
            <a:r>
              <a:rPr lang="tr-TR" dirty="0" smtClean="0">
                <a:solidFill>
                  <a:srgbClr val="FFFF00"/>
                </a:solidFill>
                <a:sym typeface="Wingdings" pitchFamily="2" charset="2"/>
              </a:rPr>
              <a:t>(-): </a:t>
            </a:r>
            <a:r>
              <a:rPr lang="tr-TR" dirty="0">
                <a:solidFill>
                  <a:srgbClr val="FFFF00"/>
                </a:solidFill>
                <a:sym typeface="Wingdings" pitchFamily="2" charset="2"/>
              </a:rPr>
              <a:t>O</a:t>
            </a:r>
            <a:r>
              <a:rPr lang="tr-TR" dirty="0" smtClean="0">
                <a:solidFill>
                  <a:srgbClr val="FFFF00"/>
                </a:solidFill>
              </a:rPr>
              <a:t>ral; ESA (+): IV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11" name="4 Dikdörtgen"/>
          <p:cNvSpPr/>
          <p:nvPr/>
        </p:nvSpPr>
        <p:spPr>
          <a:xfrm>
            <a:off x="4104456" y="6525344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000" dirty="0" smtClean="0"/>
              <a:t>Kidney International Reports (2021) 6, 2261–2269</a:t>
            </a:r>
            <a:r>
              <a:rPr lang="tr-TR" sz="1000" dirty="0" smtClean="0"/>
              <a:t>, 2012</a:t>
            </a:r>
            <a:r>
              <a:rPr lang="tr-TR" sz="1000" dirty="0"/>
              <a:t>, KDIGO</a:t>
            </a:r>
          </a:p>
          <a:p>
            <a:pPr algn="r"/>
            <a:endParaRPr lang="tr-TR" sz="1000" dirty="0"/>
          </a:p>
        </p:txBody>
      </p:sp>
      <p:sp>
        <p:nvSpPr>
          <p:cNvPr id="12" name="11 Yuvarlatılmış Dikdörtgen"/>
          <p:cNvSpPr/>
          <p:nvPr/>
        </p:nvSpPr>
        <p:spPr>
          <a:xfrm>
            <a:off x="1835696" y="5883278"/>
            <a:ext cx="2071702" cy="42862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b="1" dirty="0" smtClean="0"/>
              <a:t>P bağlayıcılara dikkat</a:t>
            </a:r>
            <a:endParaRPr lang="tr-TR" sz="1400" b="1" dirty="0"/>
          </a:p>
        </p:txBody>
      </p:sp>
      <p:sp>
        <p:nvSpPr>
          <p:cNvPr id="8" name="Dikdörtgen 7"/>
          <p:cNvSpPr/>
          <p:nvPr/>
        </p:nvSpPr>
        <p:spPr>
          <a:xfrm>
            <a:off x="3410728" y="3482720"/>
            <a:ext cx="487526" cy="3600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88575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tr-TR" dirty="0" smtClean="0"/>
              <a:t>IV </a:t>
            </a:r>
            <a:r>
              <a:rPr lang="tr-TR" dirty="0"/>
              <a:t>demir </a:t>
            </a:r>
            <a:r>
              <a:rPr lang="tr-TR" dirty="0" smtClean="0"/>
              <a:t>tedavisi..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Yararları..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Riskleri..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857496"/>
            <a:ext cx="4040188" cy="2528561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Hızlı etkinlik</a:t>
            </a:r>
          </a:p>
          <a:p>
            <a:r>
              <a:rPr lang="tr-TR" dirty="0" smtClean="0"/>
              <a:t>İyi </a:t>
            </a:r>
            <a:r>
              <a:rPr lang="tr-TR" dirty="0" err="1" smtClean="0"/>
              <a:t>biyoyararlanım</a:t>
            </a:r>
            <a:endParaRPr lang="tr-TR" dirty="0" smtClean="0"/>
          </a:p>
          <a:p>
            <a:r>
              <a:rPr lang="tr-TR" dirty="0" smtClean="0"/>
              <a:t>Hb cevabı iyi</a:t>
            </a:r>
          </a:p>
          <a:p>
            <a:r>
              <a:rPr lang="tr-TR" dirty="0" smtClean="0"/>
              <a:t>Hasta uyumu iyi</a:t>
            </a:r>
          </a:p>
          <a:p>
            <a:pPr lvl="2"/>
            <a:r>
              <a:rPr lang="tr-TR" dirty="0" smtClean="0"/>
              <a:t>GİS yan etkisi az</a:t>
            </a:r>
          </a:p>
          <a:p>
            <a:endParaRPr lang="tr-TR" dirty="0" smtClean="0"/>
          </a:p>
          <a:p>
            <a:r>
              <a:rPr lang="tr-TR" dirty="0" smtClean="0"/>
              <a:t>ESA ihtiyacı azalır</a:t>
            </a:r>
          </a:p>
          <a:p>
            <a:r>
              <a:rPr lang="tr-TR" dirty="0" smtClean="0"/>
              <a:t>Transfüzyon ihtiyacı azalır</a:t>
            </a:r>
            <a:endParaRPr lang="tr-TR" dirty="0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solidFill>
            <a:srgbClr val="FEF2F0"/>
          </a:solidFill>
          <a:ln>
            <a:solidFill>
              <a:srgbClr val="FF0000"/>
            </a:solidFill>
          </a:ln>
        </p:spPr>
        <p:txBody>
          <a:bodyPr>
            <a:normAutofit fontScale="55000" lnSpcReduction="20000"/>
          </a:bodyPr>
          <a:lstStyle/>
          <a:p>
            <a:r>
              <a:rPr lang="tr-TR" dirty="0" smtClean="0"/>
              <a:t>Alerjik reaksiyon</a:t>
            </a:r>
          </a:p>
          <a:p>
            <a:pPr lvl="2"/>
            <a:r>
              <a:rPr lang="tr-TR" dirty="0" smtClean="0"/>
              <a:t>Hipotansiyon</a:t>
            </a:r>
          </a:p>
          <a:p>
            <a:pPr lvl="2"/>
            <a:r>
              <a:rPr lang="tr-TR" dirty="0" smtClean="0"/>
              <a:t>BK, karın ağrısı, taşikardi, göğüs ağrısı, nefes darlığı, ürtiker, kaşıntı, döküntü</a:t>
            </a:r>
          </a:p>
          <a:p>
            <a:pPr lvl="2"/>
            <a:r>
              <a:rPr lang="tr-TR" b="1" dirty="0" err="1" smtClean="0">
                <a:solidFill>
                  <a:srgbClr val="FF0000"/>
                </a:solidFill>
              </a:rPr>
              <a:t>Anaflaksi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</a:p>
          <a:p>
            <a:endParaRPr lang="tr-TR" dirty="0" smtClean="0"/>
          </a:p>
          <a:p>
            <a:endParaRPr lang="tr-TR" sz="1300" dirty="0" smtClean="0"/>
          </a:p>
          <a:p>
            <a:pPr>
              <a:lnSpc>
                <a:spcPct val="170000"/>
              </a:lnSpc>
            </a:pPr>
            <a:r>
              <a:rPr lang="tr-TR" dirty="0" err="1" smtClean="0"/>
              <a:t>İnflamasyon</a:t>
            </a:r>
            <a:endParaRPr lang="tr-TR" dirty="0" smtClean="0"/>
          </a:p>
          <a:p>
            <a:pPr>
              <a:lnSpc>
                <a:spcPct val="170000"/>
              </a:lnSpc>
            </a:pPr>
            <a:r>
              <a:rPr lang="tr-TR" dirty="0" smtClean="0"/>
              <a:t>Bakteriyel enfeksiyon</a:t>
            </a:r>
          </a:p>
          <a:p>
            <a:pPr>
              <a:lnSpc>
                <a:spcPct val="170000"/>
              </a:lnSpc>
            </a:pPr>
            <a:r>
              <a:rPr lang="tr-TR" dirty="0" err="1" smtClean="0"/>
              <a:t>Oksidatif</a:t>
            </a:r>
            <a:r>
              <a:rPr lang="tr-TR" dirty="0" smtClean="0"/>
              <a:t> stres</a:t>
            </a:r>
          </a:p>
          <a:p>
            <a:pPr>
              <a:lnSpc>
                <a:spcPct val="170000"/>
              </a:lnSpc>
            </a:pPr>
            <a:r>
              <a:rPr lang="tr-TR" dirty="0" err="1" smtClean="0"/>
              <a:t>Sitotoksite</a:t>
            </a:r>
            <a:endParaRPr lang="tr-TR" dirty="0" smtClean="0"/>
          </a:p>
          <a:p>
            <a:pPr>
              <a:lnSpc>
                <a:spcPct val="170000"/>
              </a:lnSpc>
            </a:pPr>
            <a:r>
              <a:rPr lang="tr-TR" dirty="0" err="1"/>
              <a:t>Hemosiderozis</a:t>
            </a:r>
            <a:endParaRPr lang="tr-TR" dirty="0"/>
          </a:p>
          <a:p>
            <a:pPr>
              <a:lnSpc>
                <a:spcPct val="170000"/>
              </a:lnSpc>
            </a:pPr>
            <a:r>
              <a:rPr lang="tr-TR" dirty="0"/>
              <a:t>Endotel </a:t>
            </a:r>
            <a:r>
              <a:rPr lang="tr-TR" dirty="0" err="1"/>
              <a:t>disfonksiyonu</a:t>
            </a:r>
            <a:endParaRPr lang="tr-TR" dirty="0"/>
          </a:p>
          <a:p>
            <a:pPr>
              <a:lnSpc>
                <a:spcPct val="170000"/>
              </a:lnSpc>
            </a:pPr>
            <a:r>
              <a:rPr lang="tr-TR" dirty="0"/>
              <a:t>KV olay</a:t>
            </a:r>
          </a:p>
          <a:p>
            <a:pPr>
              <a:lnSpc>
                <a:spcPct val="170000"/>
              </a:lnSpc>
            </a:pPr>
            <a:r>
              <a:rPr lang="tr-TR" dirty="0" err="1" smtClean="0"/>
              <a:t>Nefrotoksisite</a:t>
            </a:r>
            <a:r>
              <a:rPr lang="tr-TR" dirty="0" smtClean="0"/>
              <a:t> (</a:t>
            </a:r>
            <a:r>
              <a:rPr lang="tr-TR" sz="2100" dirty="0" err="1" smtClean="0"/>
              <a:t>tübülotoksik</a:t>
            </a:r>
            <a:r>
              <a:rPr lang="tr-TR" dirty="0" smtClean="0"/>
              <a:t>)</a:t>
            </a:r>
          </a:p>
          <a:p>
            <a:pPr>
              <a:lnSpc>
                <a:spcPct val="170000"/>
              </a:lnSpc>
            </a:pPr>
            <a:r>
              <a:rPr lang="tr-TR" dirty="0" err="1" smtClean="0"/>
              <a:t>Mortalite</a:t>
            </a:r>
            <a:endParaRPr lang="tr-TR" dirty="0"/>
          </a:p>
        </p:txBody>
      </p:sp>
      <p:sp>
        <p:nvSpPr>
          <p:cNvPr id="8" name="Dikdörtgen 7"/>
          <p:cNvSpPr/>
          <p:nvPr/>
        </p:nvSpPr>
        <p:spPr>
          <a:xfrm>
            <a:off x="7467620" y="1473186"/>
            <a:ext cx="1188146" cy="24622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tr-TR" sz="1000" dirty="0" smtClean="0"/>
              <a:t>Demir </a:t>
            </a:r>
            <a:r>
              <a:rPr lang="tr-TR" sz="1000" dirty="0" err="1" smtClean="0"/>
              <a:t>dekstran</a:t>
            </a:r>
            <a:r>
              <a:rPr lang="tr-TR" sz="1000" dirty="0" smtClean="0"/>
              <a:t> </a:t>
            </a:r>
            <a:endParaRPr lang="tr-TR" sz="1000" dirty="0"/>
          </a:p>
        </p:txBody>
      </p:sp>
      <p:sp>
        <p:nvSpPr>
          <p:cNvPr id="9" name="4 İçerik Yer Tutucusu"/>
          <p:cNvSpPr txBox="1">
            <a:spLocks/>
          </p:cNvSpPr>
          <p:nvPr/>
        </p:nvSpPr>
        <p:spPr>
          <a:xfrm>
            <a:off x="457200" y="1444295"/>
            <a:ext cx="4040188" cy="1341763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>
            <a:normAutofit fontScale="47500" lnSpcReduction="2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Oral demir.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tr-TR" sz="3000" b="0" i="0" u="none" strike="noStrike" kern="1200" cap="none" spc="0" normalizeH="0" baseline="3000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  <a:p>
            <a:pPr marL="461645" marR="0" lvl="4" indent="-233045" algn="l" defTabSz="914400" rtl="0" eaLnBrk="1" fontAlgn="auto" latinLnBrk="0" hangingPunct="1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2"/>
              <a:buChar char=""/>
              <a:tabLst/>
              <a:defRPr/>
            </a:pPr>
            <a:r>
              <a:rPr kumimoji="0" lang="tr-TR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Biyoyararlanımı</a:t>
            </a:r>
            <a:r>
              <a:rPr kumimoji="0" lang="tr-TR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 düşük</a:t>
            </a:r>
          </a:p>
          <a:p>
            <a:pPr marL="690245" marR="0" lvl="5" indent="-233045" algn="l" defTabSz="914400" rtl="0" eaLnBrk="1" fontAlgn="auto" latinLnBrk="0" hangingPunct="1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 2"/>
              <a:buChar char=""/>
              <a:tabLst/>
              <a:defRPr/>
            </a:pPr>
            <a:r>
              <a:rPr kumimoji="0" lang="tr-T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GI etkiler nedeniyle zayıf uyum</a:t>
            </a:r>
          </a:p>
          <a:p>
            <a:pPr marL="690245" marR="0" lvl="5" indent="-233045" algn="l" defTabSz="914400" rtl="0" eaLnBrk="1" fontAlgn="auto" latinLnBrk="0" hangingPunct="1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 2"/>
              <a:buChar char=""/>
              <a:tabLst/>
              <a:defRPr/>
            </a:pPr>
            <a:r>
              <a:rPr kumimoji="0" lang="tr-TR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İ</a:t>
            </a:r>
            <a:r>
              <a:rPr kumimoji="0" lang="tr-TR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nflamasyon</a:t>
            </a:r>
            <a:r>
              <a:rPr kumimoji="0" lang="tr-T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nedeniyle düşük emilim </a:t>
            </a:r>
          </a:p>
          <a:p>
            <a:pPr marL="690245" marR="0" lvl="5" indent="-233045" algn="l" defTabSz="914400" rtl="0" eaLnBrk="1" fontAlgn="auto" latinLnBrk="0" hangingPunct="1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 2"/>
              <a:buChar char=""/>
              <a:tabLst/>
              <a:defRPr/>
            </a:pPr>
            <a:r>
              <a:rPr kumimoji="0" lang="tr-TR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Enterositte</a:t>
            </a:r>
            <a:r>
              <a:rPr kumimoji="0" lang="tr-T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ferroportin</a:t>
            </a:r>
            <a:r>
              <a:rPr kumimoji="0" lang="tr-T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blokajı nedeniyle</a:t>
            </a: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3 Metin Yer Tutucusu"/>
          <p:cNvSpPr txBox="1">
            <a:spLocks/>
          </p:cNvSpPr>
          <p:nvPr/>
        </p:nvSpPr>
        <p:spPr>
          <a:xfrm>
            <a:off x="466697" y="6215082"/>
            <a:ext cx="8215369" cy="35719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18288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tr-TR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Auerbach</a:t>
            </a:r>
            <a:r>
              <a:rPr kumimoji="0" lang="tr-TR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M. </a:t>
            </a:r>
            <a:r>
              <a:rPr kumimoji="0" lang="tr-TR" sz="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Hemodial</a:t>
            </a:r>
            <a:r>
              <a:rPr kumimoji="0" lang="tr-TR" sz="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</a:t>
            </a:r>
            <a:r>
              <a:rPr kumimoji="0" lang="tr-TR" sz="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kumimoji="0" lang="tr-TR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2017;21(</a:t>
            </a:r>
            <a:r>
              <a:rPr kumimoji="0" lang="tr-TR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Suppl</a:t>
            </a:r>
            <a:r>
              <a:rPr kumimoji="0" lang="tr-TR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1):S83–S92; </a:t>
            </a:r>
            <a:r>
              <a:rPr kumimoji="0" lang="tr-TR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DeLoughery</a:t>
            </a:r>
            <a:r>
              <a:rPr kumimoji="0" lang="tr-TR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TG. </a:t>
            </a:r>
            <a:r>
              <a:rPr kumimoji="0" lang="tr-TR" sz="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Acta</a:t>
            </a:r>
            <a:r>
              <a:rPr kumimoji="0" lang="tr-TR" sz="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Haematol</a:t>
            </a:r>
            <a:r>
              <a:rPr kumimoji="0" lang="tr-TR" sz="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kumimoji="0" lang="tr-TR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2019;142(1):8-12; </a:t>
            </a:r>
            <a:r>
              <a:rPr kumimoji="0" lang="tr-TR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Dignass</a:t>
            </a:r>
            <a:r>
              <a:rPr kumimoji="0" lang="tr-TR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A. </a:t>
            </a:r>
            <a:r>
              <a:rPr kumimoji="0" lang="tr-TR" sz="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</a:t>
            </a:r>
            <a:r>
              <a:rPr kumimoji="0" lang="tr-TR" sz="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J </a:t>
            </a:r>
            <a:r>
              <a:rPr kumimoji="0" lang="tr-TR" sz="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Chronic</a:t>
            </a:r>
            <a:r>
              <a:rPr kumimoji="0" lang="tr-TR" sz="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</a:t>
            </a:r>
            <a:r>
              <a:rPr kumimoji="0" lang="tr-TR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2018;2018:9394060.  </a:t>
            </a:r>
            <a:r>
              <a:rPr kumimoji="0" lang="tr-TR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Auerbach</a:t>
            </a:r>
            <a:r>
              <a:rPr kumimoji="0" lang="tr-TR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 ve ark. </a:t>
            </a:r>
            <a:r>
              <a:rPr kumimoji="0" lang="tr-TR" sz="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AJKD. </a:t>
            </a:r>
            <a:r>
              <a:rPr kumimoji="0" lang="tr-TR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2016;68(5):665-66. </a:t>
            </a:r>
            <a:r>
              <a:rPr kumimoji="0" lang="tr-TR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DeLoughery</a:t>
            </a:r>
            <a:r>
              <a:rPr kumimoji="0" lang="tr-TR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TG. </a:t>
            </a:r>
            <a:r>
              <a:rPr kumimoji="0" lang="tr-TR" sz="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Acta</a:t>
            </a:r>
            <a:r>
              <a:rPr kumimoji="0" lang="tr-TR" sz="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Haematol</a:t>
            </a:r>
            <a:r>
              <a:rPr kumimoji="0" lang="tr-TR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2019;142(1):8-12, </a:t>
            </a:r>
            <a:r>
              <a:rPr kumimoji="0" lang="tr-TR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Kid</a:t>
            </a:r>
            <a:r>
              <a:rPr kumimoji="0" lang="tr-TR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</a:t>
            </a:r>
            <a:r>
              <a:rPr kumimoji="0" lang="tr-TR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2015.88.673-75.</a:t>
            </a:r>
          </a:p>
        </p:txBody>
      </p:sp>
      <p:cxnSp>
        <p:nvCxnSpPr>
          <p:cNvPr id="12" name="11 Düz Bağlayıcı"/>
          <p:cNvCxnSpPr/>
          <p:nvPr/>
        </p:nvCxnSpPr>
        <p:spPr>
          <a:xfrm>
            <a:off x="4630738" y="2420888"/>
            <a:ext cx="407196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Yuvarlatılmış Dikdörtgen 6"/>
          <p:cNvSpPr/>
          <p:nvPr/>
        </p:nvSpPr>
        <p:spPr>
          <a:xfrm>
            <a:off x="3851920" y="5537077"/>
            <a:ext cx="576064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IV</a:t>
            </a:r>
            <a:endParaRPr lang="tr-TR" dirty="0"/>
          </a:p>
        </p:txBody>
      </p:sp>
      <p:sp>
        <p:nvSpPr>
          <p:cNvPr id="13" name="Yuvarlatılmış Dikdörtgen 12"/>
          <p:cNvSpPr/>
          <p:nvPr/>
        </p:nvSpPr>
        <p:spPr>
          <a:xfrm>
            <a:off x="8051089" y="5537077"/>
            <a:ext cx="576064" cy="5040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IV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82210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Oral / IV demir..</a:t>
            </a:r>
            <a:endParaRPr lang="tr-TR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32799" t="43478" r="39076" b="33692"/>
          <a:stretch/>
        </p:blipFill>
        <p:spPr bwMode="auto">
          <a:xfrm>
            <a:off x="214282" y="1285860"/>
            <a:ext cx="5715040" cy="2791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İçerik Yer Tutucusu 3"/>
          <p:cNvGraphicFramePr>
            <a:graphicFrameLocks/>
          </p:cNvGraphicFramePr>
          <p:nvPr>
            <p:extLst/>
          </p:nvPr>
        </p:nvGraphicFramePr>
        <p:xfrm>
          <a:off x="6029364" y="1285861"/>
          <a:ext cx="2757478" cy="2791213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990908">
                  <a:extLst>
                    <a:ext uri="{9D8B030D-6E8A-4147-A177-3AD203B41FA5}">
                      <a16:colId xmlns="" xmlns:a16="http://schemas.microsoft.com/office/drawing/2014/main" val="1578818988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896218980"/>
                    </a:ext>
                  </a:extLst>
                </a:gridCol>
                <a:gridCol w="686450">
                  <a:extLst>
                    <a:ext uri="{9D8B030D-6E8A-4147-A177-3AD203B41FA5}">
                      <a16:colId xmlns="" xmlns:a16="http://schemas.microsoft.com/office/drawing/2014/main" val="2091977716"/>
                    </a:ext>
                  </a:extLst>
                </a:gridCol>
              </a:tblGrid>
              <a:tr h="460226"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İlaç 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err="1" smtClean="0"/>
                        <a:t>Elementel</a:t>
                      </a:r>
                      <a:r>
                        <a:rPr lang="tr-TR" sz="1200" dirty="0" smtClean="0"/>
                        <a:t> demir (%)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87404431"/>
                  </a:ext>
                </a:extLst>
              </a:tr>
              <a:tr h="460226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Ferroz</a:t>
                      </a:r>
                      <a:r>
                        <a:rPr lang="tr-TR" sz="1200" dirty="0" smtClean="0"/>
                        <a:t> </a:t>
                      </a:r>
                      <a:r>
                        <a:rPr lang="tr-TR" sz="1200" dirty="0" err="1" smtClean="0"/>
                        <a:t>fumarat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/>
                        <a:t>33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/>
                        <a:t>100 mg</a:t>
                      </a:r>
                      <a:endParaRPr lang="tr-T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70811296"/>
                  </a:ext>
                </a:extLst>
              </a:tr>
              <a:tr h="460226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Ferroz</a:t>
                      </a:r>
                      <a:r>
                        <a:rPr lang="tr-TR" sz="1200" dirty="0" smtClean="0"/>
                        <a:t> </a:t>
                      </a:r>
                      <a:r>
                        <a:rPr lang="tr-TR" sz="1200" dirty="0" err="1" smtClean="0"/>
                        <a:t>glukonat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/>
                        <a:t>10-14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07499210"/>
                  </a:ext>
                </a:extLst>
              </a:tr>
              <a:tr h="460226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Ferroz</a:t>
                      </a:r>
                      <a:r>
                        <a:rPr lang="tr-TR" sz="1200" dirty="0" smtClean="0"/>
                        <a:t> sülfat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/>
                        <a:t>20-30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/>
                        <a:t>80 mg</a:t>
                      </a:r>
                      <a:endParaRPr lang="tr-T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5705373"/>
                  </a:ext>
                </a:extLst>
              </a:tr>
              <a:tr h="460226"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Ferrik</a:t>
                      </a:r>
                      <a:r>
                        <a:rPr lang="tr-TR" sz="1200" baseline="0" dirty="0" smtClean="0"/>
                        <a:t> </a:t>
                      </a:r>
                      <a:r>
                        <a:rPr lang="tr-TR" sz="1200" dirty="0" err="1" smtClean="0"/>
                        <a:t>maltol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/>
                        <a:t>10-15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04339401"/>
                  </a:ext>
                </a:extLst>
              </a:tr>
              <a:tr h="490083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dirty="0" smtClean="0">
                          <a:solidFill>
                            <a:srgbClr val="FFFF00"/>
                          </a:solidFill>
                        </a:rPr>
                        <a:t>200 mg/gün </a:t>
                      </a:r>
                      <a:r>
                        <a:rPr lang="tr-TR" sz="1400" b="1" dirty="0" err="1" smtClean="0">
                          <a:solidFill>
                            <a:srgbClr val="FFFF00"/>
                          </a:solidFill>
                        </a:rPr>
                        <a:t>elementer</a:t>
                      </a:r>
                      <a:r>
                        <a:rPr lang="tr-TR" sz="1400" b="1" dirty="0" smtClean="0">
                          <a:solidFill>
                            <a:srgbClr val="FFFF00"/>
                          </a:solidFill>
                        </a:rPr>
                        <a:t> Fe⁺⁺</a:t>
                      </a:r>
                    </a:p>
                    <a:p>
                      <a:endParaRPr lang="tr-TR" sz="120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r-TR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17043011"/>
                  </a:ext>
                </a:extLst>
              </a:tr>
            </a:tbl>
          </a:graphicData>
        </a:graphic>
      </p:graphicFrame>
      <p:sp>
        <p:nvSpPr>
          <p:cNvPr id="6" name="4 Dikdörtgen"/>
          <p:cNvSpPr/>
          <p:nvPr/>
        </p:nvSpPr>
        <p:spPr>
          <a:xfrm>
            <a:off x="4143372" y="660079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000" dirty="0" smtClean="0"/>
              <a:t>Kidney International Reports (2021) 6, 2261–2269</a:t>
            </a:r>
            <a:r>
              <a:rPr lang="tr-TR" sz="1000" dirty="0" smtClean="0"/>
              <a:t>, 2012</a:t>
            </a:r>
            <a:r>
              <a:rPr lang="tr-TR" sz="1000" dirty="0"/>
              <a:t>, KDIGO</a:t>
            </a:r>
          </a:p>
          <a:p>
            <a:pPr algn="r"/>
            <a:endParaRPr lang="tr-TR" sz="1000" dirty="0"/>
          </a:p>
        </p:txBody>
      </p:sp>
      <p:sp>
        <p:nvSpPr>
          <p:cNvPr id="7" name="Dikdörtgen 4"/>
          <p:cNvSpPr/>
          <p:nvPr/>
        </p:nvSpPr>
        <p:spPr>
          <a:xfrm>
            <a:off x="6327983" y="921981"/>
            <a:ext cx="2160240" cy="2880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400" dirty="0" err="1" smtClean="0"/>
              <a:t>Lexicomp</a:t>
            </a:r>
            <a:r>
              <a:rPr lang="tr-TR" sz="1400" dirty="0" smtClean="0"/>
              <a:t> Online</a:t>
            </a:r>
            <a:endParaRPr lang="tr-TR" sz="14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/>
          <a:srcRect l="60655" t="57734" r="10934" b="21588"/>
          <a:stretch/>
        </p:blipFill>
        <p:spPr bwMode="auto">
          <a:xfrm>
            <a:off x="214283" y="4149080"/>
            <a:ext cx="5715039" cy="2442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8 Dikdörtgen"/>
          <p:cNvSpPr/>
          <p:nvPr/>
        </p:nvSpPr>
        <p:spPr>
          <a:xfrm>
            <a:off x="6029364" y="4151723"/>
            <a:ext cx="2757478" cy="243143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buFont typeface="Arial" pitchFamily="34" charset="0"/>
              <a:buChar char="•"/>
            </a:pPr>
            <a:r>
              <a:rPr lang="tr-TR" sz="1900" dirty="0" smtClean="0"/>
              <a:t>Etkinlik BENZER</a:t>
            </a:r>
          </a:p>
          <a:p>
            <a:pPr algn="ctr">
              <a:lnSpc>
                <a:spcPct val="200000"/>
              </a:lnSpc>
              <a:buFont typeface="Arial" pitchFamily="34" charset="0"/>
              <a:buChar char="•"/>
            </a:pPr>
            <a:r>
              <a:rPr lang="tr-TR" sz="1900" dirty="0" smtClean="0"/>
              <a:t>Ünite tercihi</a:t>
            </a:r>
          </a:p>
          <a:p>
            <a:pPr algn="ctr">
              <a:lnSpc>
                <a:spcPct val="200000"/>
              </a:lnSpc>
              <a:buFont typeface="Arial" pitchFamily="34" charset="0"/>
              <a:buChar char="•"/>
            </a:pPr>
            <a:r>
              <a:rPr lang="tr-TR" sz="1900" dirty="0" smtClean="0"/>
              <a:t>Maliyet, kullanım şekline göre tercih</a:t>
            </a:r>
          </a:p>
        </p:txBody>
      </p:sp>
      <p:sp>
        <p:nvSpPr>
          <p:cNvPr id="10" name="9 Sağ Ok"/>
          <p:cNvSpPr/>
          <p:nvPr/>
        </p:nvSpPr>
        <p:spPr>
          <a:xfrm>
            <a:off x="5796136" y="5083220"/>
            <a:ext cx="561478" cy="56743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Yuvarlatılmış Dikdörtgen"/>
          <p:cNvSpPr/>
          <p:nvPr/>
        </p:nvSpPr>
        <p:spPr>
          <a:xfrm>
            <a:off x="6029364" y="1737364"/>
            <a:ext cx="774884" cy="500066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26" name="Picture 2" descr="Gönder Bayrak 100 x 150 cm Türk Bayrağı Fiyatları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348" t="25033" r="14321" b="25072"/>
          <a:stretch/>
        </p:blipFill>
        <p:spPr bwMode="auto">
          <a:xfrm>
            <a:off x="8245997" y="1346077"/>
            <a:ext cx="502467" cy="357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Düz Bağlayıcı 10"/>
          <p:cNvCxnSpPr/>
          <p:nvPr/>
        </p:nvCxnSpPr>
        <p:spPr>
          <a:xfrm>
            <a:off x="8218565" y="3853048"/>
            <a:ext cx="44080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0185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altLang="tr-TR" dirty="0" err="1" smtClean="0">
                <a:solidFill>
                  <a:schemeClr val="tx1"/>
                </a:solidFill>
              </a:rPr>
              <a:t>Parenteral</a:t>
            </a:r>
            <a:r>
              <a:rPr lang="tr-TR" altLang="tr-TR" dirty="0" smtClean="0">
                <a:solidFill>
                  <a:schemeClr val="tx1"/>
                </a:solidFill>
              </a:rPr>
              <a:t> demir tedavisi..</a:t>
            </a:r>
            <a:endParaRPr lang="tr-TR" altLang="tr-TR" dirty="0" smtClean="0"/>
          </a:p>
        </p:txBody>
      </p:sp>
      <p:graphicFrame>
        <p:nvGraphicFramePr>
          <p:cNvPr id="59394" name="Group 2"/>
          <p:cNvGraphicFramePr>
            <a:graphicFrameLocks noGrp="1"/>
          </p:cNvGraphicFramePr>
          <p:nvPr/>
        </p:nvGraphicFramePr>
        <p:xfrm>
          <a:off x="428596" y="1428735"/>
          <a:ext cx="8429683" cy="4184106"/>
        </p:xfrm>
        <a:graphic>
          <a:graphicData uri="http://schemas.openxmlformats.org/drawingml/2006/table">
            <a:tbl>
              <a:tblPr>
                <a:tableStyleId>{E269D01E-BC32-4049-B463-5C60D7B0CCD2}</a:tableStyleId>
              </a:tblPr>
              <a:tblGrid>
                <a:gridCol w="20717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145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2860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5745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264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YaHei" charset="-122"/>
                        </a:rPr>
                        <a:t>Molekül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YaHei" charset="-122"/>
                        </a:rPr>
                        <a:t> </a:t>
                      </a:r>
                    </a:p>
                  </a:txBody>
                  <a:tcPr marT="159886" marB="14400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Molekül ağırlığı (D)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j-lt"/>
                        <a:ea typeface="Microsoft YaHei" charset="-122"/>
                      </a:endParaRPr>
                    </a:p>
                  </a:txBody>
                  <a:tcPr marT="144009" marB="14400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Uygun doz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j-lt"/>
                        <a:ea typeface="Microsoft YaHei" charset="-122"/>
                      </a:endParaRPr>
                    </a:p>
                  </a:txBody>
                  <a:tcPr marT="144009" marB="14400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Güvenli en üst doz</a:t>
                      </a:r>
                      <a:endParaRPr kumimoji="0" 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j-lt"/>
                        <a:ea typeface="Microsoft YaHei" charset="-122"/>
                      </a:endParaRPr>
                    </a:p>
                  </a:txBody>
                  <a:tcPr marT="144009" marB="144009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64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Ferrik</a:t>
                      </a: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tr-TR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glukonat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YaHei" charset="-122"/>
                        </a:rPr>
                        <a:t>(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YaHei" charset="-122"/>
                        </a:rPr>
                        <a:t>sükroz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YaHei" charset="-122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YaHei" charset="-122"/>
                        </a:rPr>
                        <a:t>komplex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YaHei" charset="-122"/>
                        </a:rPr>
                        <a:t>)</a:t>
                      </a:r>
                    </a:p>
                  </a:txBody>
                  <a:tcPr marT="144009" marB="14400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289 – 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YaHei" charset="-122"/>
                        </a:rPr>
                        <a:t>444.000 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+mj-lt"/>
                        <a:ea typeface="Microsoft YaHei" charset="-122"/>
                      </a:endParaRPr>
                    </a:p>
                  </a:txBody>
                  <a:tcPr marT="144009" marB="14400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125 mg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10-60 </a:t>
                      </a:r>
                      <a:r>
                        <a:rPr kumimoji="0" lang="tr-TR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dk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YaHei" charset="-122"/>
                      </a:endParaRPr>
                    </a:p>
                  </a:txBody>
                  <a:tcPr marT="144009" marB="14400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125 mg - 1 saat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YaHei" charset="-122"/>
                      </a:endParaRPr>
                    </a:p>
                  </a:txBody>
                  <a:tcPr marT="144009" marB="144009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264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Demir </a:t>
                      </a:r>
                      <a:r>
                        <a:rPr kumimoji="0" lang="tr-TR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sükroz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YaHei" charset="-122"/>
                      </a:endParaRPr>
                    </a:p>
                  </a:txBody>
                  <a:tcPr marT="144009" marB="14400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34-60.000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YaHei" charset="-122"/>
                      </a:endParaRPr>
                    </a:p>
                  </a:txBody>
                  <a:tcPr marT="144009" marB="14400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100 mg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2-90 </a:t>
                      </a:r>
                      <a:r>
                        <a:rPr kumimoji="0" lang="tr-TR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dk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YaHei" charset="-122"/>
                      </a:endParaRPr>
                    </a:p>
                  </a:txBody>
                  <a:tcPr marT="144009" marB="14400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200-400 mg - 2 saat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YaHei" charset="-122"/>
                      </a:endParaRPr>
                    </a:p>
                  </a:txBody>
                  <a:tcPr marT="144009" marB="144009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9346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Ferrik</a:t>
                      </a: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tr-TR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karboksimaltoz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YaHei" charset="-122"/>
                      </a:endParaRPr>
                    </a:p>
                  </a:txBody>
                  <a:tcPr marT="144009" marB="14400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150.000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YaHei" charset="-122"/>
                      </a:endParaRPr>
                    </a:p>
                  </a:txBody>
                  <a:tcPr marT="144009" marB="14400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750 mg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15 </a:t>
                      </a:r>
                      <a:r>
                        <a:rPr kumimoji="0" lang="tr-TR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dk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YaHei" charset="-122"/>
                      </a:endParaRPr>
                    </a:p>
                  </a:txBody>
                  <a:tcPr marT="144009" marB="14400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1000 mg - 15 </a:t>
                      </a:r>
                      <a:r>
                        <a:rPr kumimoji="0" lang="tr-TR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dk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</a:rPr>
                        <a:t>Hızlı </a:t>
                      </a:r>
                      <a:r>
                        <a:rPr kumimoji="0" lang="tr-TR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</a:rPr>
                        <a:t>infüzyon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ea typeface="Microsoft YaHei" charset="-122"/>
                      </a:endParaRPr>
                    </a:p>
                  </a:txBody>
                  <a:tcPr marT="144009" marB="144009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5642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Demir </a:t>
                      </a:r>
                      <a:r>
                        <a:rPr kumimoji="0" lang="tr-TR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dekstran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YaHei" charset="-122"/>
                      </a:endParaRPr>
                    </a:p>
                  </a:txBody>
                  <a:tcPr marT="144009" marB="14400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265.000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YaHei" charset="-122"/>
                      </a:endParaRPr>
                    </a:p>
                  </a:txBody>
                  <a:tcPr marT="144009" marB="14400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25 mg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 </a:t>
                      </a:r>
                      <a:r>
                        <a:rPr kumimoji="0" lang="tr-TR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dk</a:t>
                      </a: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– </a:t>
                      </a: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</a:rPr>
                        <a:t>TEST DOZU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ea typeface="Microsoft YaHei" charset="-122"/>
                        </a:rPr>
                        <a:t>Premedikasyon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ea typeface="Microsoft YaHei" charset="-122"/>
                        </a:rPr>
                        <a:t> YOK</a:t>
                      </a:r>
                    </a:p>
                  </a:txBody>
                  <a:tcPr marT="144009" marB="14400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Toplam doz 1-4 saat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100 mg/gün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YaHei" charset="-122"/>
                      </a:endParaRPr>
                    </a:p>
                  </a:txBody>
                  <a:tcPr marT="144009" marB="144009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4 Dikdörtgen"/>
          <p:cNvSpPr/>
          <p:nvPr/>
        </p:nvSpPr>
        <p:spPr>
          <a:xfrm>
            <a:off x="461934" y="3000372"/>
            <a:ext cx="1681174" cy="15716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Yer Tutucusu 2"/>
          <p:cNvSpPr txBox="1">
            <a:spLocks/>
          </p:cNvSpPr>
          <p:nvPr/>
        </p:nvSpPr>
        <p:spPr>
          <a:xfrm>
            <a:off x="457200" y="5667396"/>
            <a:ext cx="4040188" cy="90487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>
            <a:normAutofit fontScale="70000" lnSpcReduction="20000"/>
          </a:bodyPr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Ferrik</a:t>
            </a:r>
            <a:r>
              <a:rPr kumimoji="0" lang="tr-TR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karboksimaltoz</a:t>
            </a:r>
            <a:endParaRPr kumimoji="0" lang="tr-TR" sz="27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500 mg </a:t>
            </a:r>
            <a:r>
              <a:rPr kumimoji="0" lang="tr-TR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flakon</a:t>
            </a:r>
            <a:r>
              <a:rPr kumimoji="0" lang="tr-TR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toplam 2 doz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2050 TL – Kasım.2022</a:t>
            </a:r>
            <a:endParaRPr kumimoji="0" lang="tr-TR" sz="2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Metin Yer Tutucusu 3"/>
          <p:cNvSpPr txBox="1">
            <a:spLocks/>
          </p:cNvSpPr>
          <p:nvPr/>
        </p:nvSpPr>
        <p:spPr>
          <a:xfrm>
            <a:off x="4572000" y="5667396"/>
            <a:ext cx="4286280" cy="90487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Ferrik</a:t>
            </a:r>
            <a:r>
              <a:rPr kumimoji="0" lang="tr-TR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hidroksit </a:t>
            </a:r>
            <a:r>
              <a:rPr kumimoji="0" lang="tr-TR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sükroz</a:t>
            </a:r>
            <a:endParaRPr kumimoji="0" lang="tr-TR" sz="27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100 mg </a:t>
            </a:r>
            <a:r>
              <a:rPr kumimoji="0" lang="tr-TR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flakon</a:t>
            </a:r>
            <a:r>
              <a:rPr kumimoji="0" lang="tr-TR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toplam 10 doz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tr-TR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200-300 TL – Kasım.2022</a:t>
            </a:r>
            <a:endParaRPr kumimoji="0" lang="tr-TR" sz="2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8 Dikdörtgen"/>
          <p:cNvSpPr/>
          <p:nvPr/>
        </p:nvSpPr>
        <p:spPr>
          <a:xfrm>
            <a:off x="7092280" y="1142984"/>
            <a:ext cx="1747803" cy="24622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1000" dirty="0" smtClean="0"/>
              <a:t>JASN 31: 456–468, 2020</a:t>
            </a:r>
            <a:endParaRPr lang="tr-TR" sz="1000" dirty="0"/>
          </a:p>
        </p:txBody>
      </p:sp>
    </p:spTree>
    <p:extLst>
      <p:ext uri="{BB962C8B-B14F-4D97-AF65-F5344CB8AC3E}">
        <p14:creationId xmlns="" xmlns:p14="http://schemas.microsoft.com/office/powerpoint/2010/main" val="13646658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500034" y="44624"/>
            <a:ext cx="8143932" cy="1143000"/>
          </a:xfrm>
        </p:spPr>
        <p:txBody>
          <a:bodyPr/>
          <a:lstStyle/>
          <a:p>
            <a:pPr algn="ctr"/>
            <a:r>
              <a:rPr lang="tr-TR" dirty="0" smtClean="0"/>
              <a:t>Toplam demir açığı..</a:t>
            </a:r>
            <a:endParaRPr lang="tr-TR" dirty="0"/>
          </a:p>
        </p:txBody>
      </p:sp>
      <p:sp>
        <p:nvSpPr>
          <p:cNvPr id="4" name="Metin kutusu 6">
            <a:extLst>
              <a:ext uri="{FF2B5EF4-FFF2-40B4-BE49-F238E27FC236}">
                <a16:creationId xmlns="" xmlns:a16="http://schemas.microsoft.com/office/drawing/2014/main" id="{159476FB-67F9-4972-BA07-29149AA00B8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0034" y="1119216"/>
            <a:ext cx="8143932" cy="57246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buNone/>
            </a:pPr>
            <a:r>
              <a:rPr lang="tr-TR" altLang="tr-TR" sz="2400" b="1" dirty="0"/>
              <a:t>Kg x (hedef Hb – hasta Hb)  </a:t>
            </a:r>
            <a:r>
              <a:rPr lang="tr-TR" altLang="tr-TR" sz="2400" b="1" dirty="0" smtClean="0"/>
              <a:t>x 2.145* + **500 </a:t>
            </a:r>
            <a:r>
              <a:rPr lang="tr-TR" altLang="tr-TR" sz="2400" b="1" dirty="0"/>
              <a:t>mg</a:t>
            </a:r>
          </a:p>
        </p:txBody>
      </p:sp>
      <p:sp>
        <p:nvSpPr>
          <p:cNvPr id="5" name="4 Dikdörtgen"/>
          <p:cNvSpPr/>
          <p:nvPr/>
        </p:nvSpPr>
        <p:spPr>
          <a:xfrm>
            <a:off x="506384" y="1772816"/>
            <a:ext cx="8143932" cy="32778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73050" indent="-273050" hangingPunct="1">
              <a:lnSpc>
                <a:spcPct val="100000"/>
              </a:lnSpc>
              <a:spcBef>
                <a:spcPts val="525"/>
              </a:spcBef>
              <a:spcAft>
                <a:spcPts val="1425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altLang="tr-TR" sz="1600" dirty="0" smtClean="0">
                <a:solidFill>
                  <a:schemeClr val="bg1"/>
                </a:solidFill>
                <a:latin typeface="+mn-lt"/>
              </a:rPr>
              <a:t>*2.145 = 0.0034 x 0,07 x 1000 </a:t>
            </a:r>
          </a:p>
          <a:p>
            <a:pPr marL="273050" indent="-273050" hangingPunct="1">
              <a:lnSpc>
                <a:spcPct val="100000"/>
              </a:lnSpc>
              <a:spcBef>
                <a:spcPts val="525"/>
              </a:spcBef>
              <a:spcAft>
                <a:spcPts val="1425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altLang="tr-TR" sz="1600" dirty="0" smtClean="0">
                <a:solidFill>
                  <a:schemeClr val="bg1"/>
                </a:solidFill>
                <a:latin typeface="+mn-lt"/>
              </a:rPr>
              <a:t>Hemoglobinde </a:t>
            </a:r>
            <a:r>
              <a:rPr lang="tr-TR" altLang="tr-TR" sz="1600" dirty="0" err="1" smtClean="0">
                <a:solidFill>
                  <a:schemeClr val="bg1"/>
                </a:solidFill>
                <a:latin typeface="+mn-lt"/>
              </a:rPr>
              <a:t>Fe</a:t>
            </a:r>
            <a:r>
              <a:rPr lang="tr-TR" altLang="tr-TR" sz="1600" dirty="0" smtClean="0">
                <a:solidFill>
                  <a:schemeClr val="bg1"/>
                </a:solidFill>
                <a:latin typeface="+mn-lt"/>
              </a:rPr>
              <a:t> içeriği : % 0.34</a:t>
            </a:r>
          </a:p>
          <a:p>
            <a:pPr marL="273050" indent="-273050" hangingPunct="1">
              <a:lnSpc>
                <a:spcPct val="100000"/>
              </a:lnSpc>
              <a:spcBef>
                <a:spcPts val="525"/>
              </a:spcBef>
              <a:spcAft>
                <a:spcPts val="1425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altLang="tr-TR" sz="1600" dirty="0" smtClean="0">
                <a:solidFill>
                  <a:schemeClr val="bg1"/>
                </a:solidFill>
                <a:latin typeface="+mn-lt"/>
              </a:rPr>
              <a:t>Kan hacmi vücut ağırlığının yaklaşık % 7’si kadardır.</a:t>
            </a:r>
          </a:p>
          <a:p>
            <a:pPr marL="273050" indent="-273050" hangingPunct="1">
              <a:lnSpc>
                <a:spcPct val="100000"/>
              </a:lnSpc>
              <a:spcBef>
                <a:spcPts val="525"/>
              </a:spcBef>
              <a:spcAft>
                <a:spcPts val="1425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altLang="tr-TR" sz="1600" dirty="0" smtClean="0">
                <a:solidFill>
                  <a:schemeClr val="bg1"/>
                </a:solidFill>
                <a:latin typeface="+mn-lt"/>
              </a:rPr>
              <a:t>1000 = gramdan </a:t>
            </a:r>
            <a:r>
              <a:rPr lang="tr-TR" altLang="tr-TR" sz="1600" dirty="0" err="1" smtClean="0">
                <a:solidFill>
                  <a:schemeClr val="bg1"/>
                </a:solidFill>
                <a:latin typeface="+mn-lt"/>
              </a:rPr>
              <a:t>mg’a</a:t>
            </a:r>
            <a:r>
              <a:rPr lang="tr-TR" altLang="tr-TR" sz="1600" dirty="0" smtClean="0">
                <a:solidFill>
                  <a:schemeClr val="bg1"/>
                </a:solidFill>
                <a:latin typeface="+mn-lt"/>
              </a:rPr>
              <a:t> çevirmek için </a:t>
            </a:r>
          </a:p>
          <a:p>
            <a:pPr marL="273050" indent="-273050" hangingPunct="1">
              <a:lnSpc>
                <a:spcPct val="100000"/>
              </a:lnSpc>
              <a:spcBef>
                <a:spcPts val="525"/>
              </a:spcBef>
              <a:spcAft>
                <a:spcPts val="1425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altLang="tr-TR" sz="1600" dirty="0" smtClean="0">
                <a:solidFill>
                  <a:schemeClr val="bg1"/>
                </a:solidFill>
                <a:latin typeface="+mn-lt"/>
              </a:rPr>
              <a:t>** Depo demir ihtiyacı</a:t>
            </a:r>
          </a:p>
          <a:p>
            <a:pPr marL="1187450" lvl="2" indent="-273050">
              <a:spcBef>
                <a:spcPts val="525"/>
              </a:spcBef>
              <a:spcAft>
                <a:spcPts val="1425"/>
              </a:spcAft>
              <a:buFont typeface="Wingdings" pitchFamily="2" charset="2"/>
              <a:buChar char="ü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altLang="tr-TR" sz="1600" dirty="0" smtClean="0">
                <a:solidFill>
                  <a:srgbClr val="FFFF00"/>
                </a:solidFill>
                <a:latin typeface="+mn-lt"/>
              </a:rPr>
              <a:t>34 </a:t>
            </a:r>
            <a:r>
              <a:rPr lang="tr-TR" altLang="tr-TR" sz="1600" dirty="0" err="1" smtClean="0">
                <a:solidFill>
                  <a:srgbClr val="FFFF00"/>
                </a:solidFill>
                <a:latin typeface="+mn-lt"/>
              </a:rPr>
              <a:t>kg’a</a:t>
            </a:r>
            <a:r>
              <a:rPr lang="tr-TR" altLang="tr-TR" sz="1600" dirty="0" smtClean="0">
                <a:solidFill>
                  <a:srgbClr val="FFFF00"/>
                </a:solidFill>
                <a:latin typeface="+mn-lt"/>
              </a:rPr>
              <a:t> kadar 15 mg </a:t>
            </a:r>
            <a:r>
              <a:rPr lang="tr-TR" altLang="tr-TR" sz="1600" dirty="0" err="1" smtClean="0">
                <a:solidFill>
                  <a:srgbClr val="FFFF00"/>
                </a:solidFill>
                <a:latin typeface="+mn-lt"/>
              </a:rPr>
              <a:t>Fe</a:t>
            </a:r>
            <a:r>
              <a:rPr lang="tr-TR" altLang="tr-TR" sz="1600" dirty="0" smtClean="0">
                <a:solidFill>
                  <a:srgbClr val="FFFF00"/>
                </a:solidFill>
                <a:latin typeface="+mn-lt"/>
              </a:rPr>
              <a:t>/kg şeklindedir. </a:t>
            </a:r>
          </a:p>
          <a:p>
            <a:pPr marL="1187450" lvl="2" indent="-273050">
              <a:spcBef>
                <a:spcPts val="525"/>
              </a:spcBef>
              <a:spcAft>
                <a:spcPts val="1425"/>
              </a:spcAft>
              <a:buFont typeface="Wingdings" pitchFamily="2" charset="2"/>
              <a:buChar char="ü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altLang="tr-TR" sz="1600" dirty="0" smtClean="0">
                <a:solidFill>
                  <a:srgbClr val="FFFF00"/>
                </a:solidFill>
                <a:latin typeface="+mn-lt"/>
              </a:rPr>
              <a:t>34 kg üzerinde toplam 500 mg şeklindedir.</a:t>
            </a:r>
            <a:endParaRPr lang="tr-TR" altLang="tr-TR" sz="1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9" name="8 Dikdörtgen"/>
          <p:cNvSpPr/>
          <p:nvPr/>
        </p:nvSpPr>
        <p:spPr>
          <a:xfrm>
            <a:off x="500034" y="5961474"/>
            <a:ext cx="8143932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altLang="tr-TR" sz="2000" dirty="0" smtClean="0"/>
              <a:t>Hemoglobin düzeyini 1 g/</a:t>
            </a:r>
            <a:r>
              <a:rPr lang="tr-TR" altLang="tr-TR" sz="2000" dirty="0" err="1" smtClean="0"/>
              <a:t>dl</a:t>
            </a:r>
            <a:r>
              <a:rPr lang="tr-TR" altLang="tr-TR" sz="2000" dirty="0" smtClean="0"/>
              <a:t> yükseltebilmek için, </a:t>
            </a:r>
          </a:p>
          <a:p>
            <a:pPr algn="ctr"/>
            <a:r>
              <a:rPr lang="tr-TR" altLang="tr-TR" sz="2000" dirty="0" smtClean="0"/>
              <a:t>20 </a:t>
            </a:r>
            <a:r>
              <a:rPr lang="tr-TR" altLang="tr-TR" sz="2000" dirty="0" smtClean="0">
                <a:sym typeface="Symbol" charset="2"/>
              </a:rPr>
              <a:t>g/L ferritin gereklidir.</a:t>
            </a:r>
            <a:endParaRPr lang="tr-TR" altLang="tr-TR" sz="2000" dirty="0">
              <a:sym typeface="Symbol" charset="2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7596336" y="6484296"/>
            <a:ext cx="1263654" cy="185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" dirty="0" err="1" smtClean="0">
                <a:solidFill>
                  <a:schemeClr val="tx1"/>
                </a:solidFill>
              </a:rPr>
              <a:t>UpToDate</a:t>
            </a:r>
            <a:r>
              <a:rPr lang="tr-TR" sz="800" dirty="0" smtClean="0">
                <a:solidFill>
                  <a:schemeClr val="tx1"/>
                </a:solidFill>
              </a:rPr>
              <a:t> 2022</a:t>
            </a:r>
            <a:endParaRPr lang="tr-TR" sz="800" dirty="0">
              <a:solidFill>
                <a:schemeClr val="tx1"/>
              </a:solidFill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889076" y="5106639"/>
            <a:ext cx="4702990" cy="75340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tr-TR" altLang="tr-TR" dirty="0">
                <a:solidFill>
                  <a:srgbClr val="FFFFFF"/>
                </a:solidFill>
                <a:latin typeface="+mj-lt"/>
              </a:rPr>
              <a:t>Her </a:t>
            </a:r>
            <a:r>
              <a:rPr lang="tr-TR" altLang="tr-TR" dirty="0" smtClean="0">
                <a:solidFill>
                  <a:srgbClr val="FFFFFF"/>
                </a:solidFill>
                <a:latin typeface="+mj-lt"/>
              </a:rPr>
              <a:t>uygulama </a:t>
            </a:r>
            <a:r>
              <a:rPr lang="tr-TR" altLang="tr-TR" dirty="0">
                <a:solidFill>
                  <a:srgbClr val="FFFFFF"/>
                </a:solidFill>
                <a:latin typeface="+mj-lt"/>
              </a:rPr>
              <a:t>100 </a:t>
            </a:r>
            <a:r>
              <a:rPr lang="tr-TR" altLang="tr-TR" dirty="0" smtClean="0">
                <a:solidFill>
                  <a:srgbClr val="FFFFFF"/>
                </a:solidFill>
                <a:latin typeface="+mj-lt"/>
              </a:rPr>
              <a:t>– 500 mg </a:t>
            </a:r>
            <a:r>
              <a:rPr lang="tr-TR" altLang="tr-TR" dirty="0">
                <a:solidFill>
                  <a:srgbClr val="FFFFFF"/>
                </a:solidFill>
                <a:latin typeface="+mj-lt"/>
              </a:rPr>
              <a:t>demir 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tr-TR" altLang="tr-TR" dirty="0">
                <a:solidFill>
                  <a:srgbClr val="FFFFFF"/>
                </a:solidFill>
                <a:latin typeface="+mj-lt"/>
              </a:rPr>
              <a:t>Toplam </a:t>
            </a:r>
            <a:r>
              <a:rPr lang="tr-TR" altLang="tr-TR" dirty="0" smtClean="0">
                <a:solidFill>
                  <a:srgbClr val="FFFFFF"/>
                </a:solidFill>
                <a:latin typeface="+mj-lt"/>
              </a:rPr>
              <a:t>2-10 </a:t>
            </a:r>
            <a:r>
              <a:rPr lang="tr-TR" altLang="tr-TR" dirty="0">
                <a:solidFill>
                  <a:srgbClr val="FFFFFF"/>
                </a:solidFill>
                <a:latin typeface="+mj-lt"/>
              </a:rPr>
              <a:t>doz ~1000 </a:t>
            </a:r>
            <a:r>
              <a:rPr lang="tr-TR" altLang="tr-TR" dirty="0" smtClean="0">
                <a:solidFill>
                  <a:srgbClr val="FFFFFF"/>
                </a:solidFill>
                <a:latin typeface="+mj-lt"/>
              </a:rPr>
              <a:t>mg</a:t>
            </a:r>
          </a:p>
        </p:txBody>
      </p:sp>
      <p:sp>
        <p:nvSpPr>
          <p:cNvPr id="8" name="10 Oval"/>
          <p:cNvSpPr/>
          <p:nvPr/>
        </p:nvSpPr>
        <p:spPr>
          <a:xfrm>
            <a:off x="500034" y="5197588"/>
            <a:ext cx="622406" cy="57150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IV</a:t>
            </a:r>
            <a:endParaRPr lang="tr-TR" dirty="0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5508104" y="5204226"/>
            <a:ext cx="3135862" cy="5582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tr-TR" altLang="tr-TR" dirty="0" smtClean="0">
                <a:solidFill>
                  <a:schemeClr val="tx1"/>
                </a:solidFill>
                <a:latin typeface="+mj-lt"/>
              </a:rPr>
              <a:t>İdame: 100-400 mg/Ay</a:t>
            </a:r>
            <a:endParaRPr lang="tr-TR" altLang="tr-TR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444208" y="2979678"/>
            <a:ext cx="2160240" cy="86409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70 kg hasta</a:t>
            </a:r>
          </a:p>
          <a:p>
            <a:pPr algn="ctr">
              <a:lnSpc>
                <a:spcPct val="150000"/>
              </a:lnSpc>
            </a:pPr>
            <a:r>
              <a:rPr lang="tr-TR" dirty="0" smtClean="0"/>
              <a:t>~ 700-1300 mg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58712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364241"/>
          </a:xfrm>
        </p:spPr>
        <p:txBody>
          <a:bodyPr>
            <a:normAutofit/>
          </a:bodyPr>
          <a:lstStyle/>
          <a:p>
            <a:r>
              <a:rPr lang="tr-TR" dirty="0" smtClean="0"/>
              <a:t>TSAT: %20-30</a:t>
            </a:r>
          </a:p>
          <a:p>
            <a:r>
              <a:rPr lang="tr-TR" dirty="0" smtClean="0"/>
              <a:t>Ferritin: 200-500 </a:t>
            </a:r>
            <a:r>
              <a:rPr lang="tr-TR" dirty="0" err="1" smtClean="0"/>
              <a:t>ng</a:t>
            </a:r>
            <a:r>
              <a:rPr lang="tr-TR" dirty="0" smtClean="0"/>
              <a:t>/ml</a:t>
            </a:r>
          </a:p>
          <a:p>
            <a:pPr lvl="1"/>
            <a:r>
              <a:rPr lang="tr-TR" dirty="0" err="1" smtClean="0"/>
              <a:t>Hb</a:t>
            </a:r>
            <a:r>
              <a:rPr lang="tr-TR" dirty="0" smtClean="0"/>
              <a:t> </a:t>
            </a:r>
            <a:r>
              <a:rPr lang="tr-TR" dirty="0"/>
              <a:t>düzeyinde </a:t>
            </a:r>
            <a:r>
              <a:rPr lang="tr-TR" dirty="0" smtClean="0"/>
              <a:t>artış </a:t>
            </a:r>
          </a:p>
          <a:p>
            <a:pPr lvl="1"/>
            <a:r>
              <a:rPr lang="tr-TR" dirty="0" smtClean="0"/>
              <a:t>ESA </a:t>
            </a:r>
            <a:r>
              <a:rPr lang="tr-TR" dirty="0"/>
              <a:t>dozunda </a:t>
            </a:r>
            <a:r>
              <a:rPr lang="tr-TR" dirty="0" smtClean="0"/>
              <a:t>azalma</a:t>
            </a:r>
          </a:p>
          <a:p>
            <a:endParaRPr lang="tr-TR" dirty="0"/>
          </a:p>
          <a:p>
            <a:r>
              <a:rPr lang="tr-TR" dirty="0" err="1"/>
              <a:t>Hipokromik</a:t>
            </a:r>
            <a:r>
              <a:rPr lang="tr-TR" dirty="0"/>
              <a:t> erit: &lt;%10 </a:t>
            </a:r>
          </a:p>
          <a:p>
            <a:r>
              <a:rPr lang="tr-TR" dirty="0" err="1" smtClean="0"/>
              <a:t>Retikülosit</a:t>
            </a:r>
            <a:r>
              <a:rPr lang="tr-TR" dirty="0" smtClean="0"/>
              <a:t> </a:t>
            </a:r>
            <a:r>
              <a:rPr lang="tr-TR" dirty="0"/>
              <a:t>Hb içeriği: &gt;26pg</a:t>
            </a:r>
          </a:p>
          <a:p>
            <a:endParaRPr lang="tr-TR" dirty="0" smtClean="0"/>
          </a:p>
          <a:p>
            <a:r>
              <a:rPr lang="tr-TR" dirty="0" smtClean="0"/>
              <a:t>Serum </a:t>
            </a:r>
            <a:r>
              <a:rPr lang="tr-TR" dirty="0" err="1" smtClean="0"/>
              <a:t>ferritini</a:t>
            </a:r>
            <a:r>
              <a:rPr lang="tr-TR" dirty="0" smtClean="0"/>
              <a:t> </a:t>
            </a:r>
            <a:r>
              <a:rPr lang="tr-TR" dirty="0"/>
              <a:t>&gt;</a:t>
            </a:r>
            <a:r>
              <a:rPr lang="tr-TR" dirty="0" smtClean="0"/>
              <a:t>800-1200 </a:t>
            </a:r>
            <a:r>
              <a:rPr lang="tr-TR" dirty="0" err="1" smtClean="0"/>
              <a:t>ng</a:t>
            </a:r>
            <a:r>
              <a:rPr lang="tr-TR" dirty="0" smtClean="0"/>
              <a:t>/ml</a:t>
            </a:r>
          </a:p>
          <a:p>
            <a:endParaRPr lang="tr-TR" dirty="0" smtClean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395258" y="274638"/>
            <a:ext cx="8143932" cy="101122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3200" dirty="0" smtClean="0"/>
              <a:t>Hedef, ESA cevabı ve demir indeksleri..</a:t>
            </a:r>
            <a:endParaRPr lang="tr-TR" sz="3200" dirty="0"/>
          </a:p>
        </p:txBody>
      </p:sp>
      <p:sp>
        <p:nvSpPr>
          <p:cNvPr id="4" name="Dikdörtgen 3"/>
          <p:cNvSpPr/>
          <p:nvPr/>
        </p:nvSpPr>
        <p:spPr>
          <a:xfrm>
            <a:off x="395258" y="6045311"/>
            <a:ext cx="8143932" cy="2616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100" dirty="0"/>
              <a:t>Am J Kidney Dis. 2010;55(4):</a:t>
            </a:r>
            <a:r>
              <a:rPr lang="en-US" sz="1100" dirty="0" smtClean="0"/>
              <a:t>639.</a:t>
            </a:r>
            <a:r>
              <a:rPr lang="tr-TR" sz="1100" dirty="0" smtClean="0"/>
              <a:t> </a:t>
            </a:r>
            <a:r>
              <a:rPr lang="en-US" sz="1100" dirty="0" smtClean="0"/>
              <a:t>Clin </a:t>
            </a:r>
            <a:r>
              <a:rPr lang="en-US" sz="1100" dirty="0"/>
              <a:t>J Am </a:t>
            </a:r>
            <a:r>
              <a:rPr lang="en-US" sz="1100" dirty="0" err="1"/>
              <a:t>Soc</a:t>
            </a:r>
            <a:r>
              <a:rPr lang="en-US" sz="1100" dirty="0"/>
              <a:t> </a:t>
            </a:r>
            <a:r>
              <a:rPr lang="en-US" sz="1100" dirty="0" err="1"/>
              <a:t>Nephrol</a:t>
            </a:r>
            <a:r>
              <a:rPr lang="en-US" sz="1100" dirty="0"/>
              <a:t>. 2010;5(3):409</a:t>
            </a:r>
            <a:r>
              <a:rPr lang="en-US" sz="1100" dirty="0" smtClean="0"/>
              <a:t>.</a:t>
            </a:r>
            <a:r>
              <a:rPr lang="tr-TR" altLang="tr-TR" sz="1100" dirty="0">
                <a:solidFill>
                  <a:srgbClr val="000000"/>
                </a:solidFill>
                <a:latin typeface="+mj-lt"/>
              </a:rPr>
              <a:t> NICE 2016, KDIGO 2012, ERBP </a:t>
            </a:r>
            <a:r>
              <a:rPr lang="tr-TR" altLang="tr-TR" sz="1100" dirty="0" smtClean="0">
                <a:solidFill>
                  <a:srgbClr val="000000"/>
                </a:solidFill>
                <a:latin typeface="+mj-lt"/>
              </a:rPr>
              <a:t>2013.</a:t>
            </a:r>
            <a:endParaRPr lang="tr-TR" sz="1100" dirty="0"/>
          </a:p>
        </p:txBody>
      </p:sp>
      <p:sp>
        <p:nvSpPr>
          <p:cNvPr id="5" name="4 Sağ Ayraç"/>
          <p:cNvSpPr/>
          <p:nvPr/>
        </p:nvSpPr>
        <p:spPr>
          <a:xfrm>
            <a:off x="4860032" y="1643050"/>
            <a:ext cx="504056" cy="993862"/>
          </a:xfrm>
          <a:prstGeom prst="rightBrac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Yuvarlatılmış Dikdörtgen"/>
          <p:cNvSpPr/>
          <p:nvPr/>
        </p:nvSpPr>
        <p:spPr>
          <a:xfrm>
            <a:off x="5457186" y="1643050"/>
            <a:ext cx="2643206" cy="98995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 smtClean="0"/>
              <a:t>HD hastası</a:t>
            </a:r>
          </a:p>
          <a:p>
            <a:pPr algn="ctr">
              <a:lnSpc>
                <a:spcPct val="150000"/>
              </a:lnSpc>
            </a:pPr>
            <a:r>
              <a:rPr lang="tr-TR" dirty="0" smtClean="0"/>
              <a:t>Demir </a:t>
            </a:r>
            <a:r>
              <a:rPr lang="tr-TR" dirty="0" err="1" smtClean="0"/>
              <a:t>tdv</a:t>
            </a:r>
            <a:r>
              <a:rPr lang="tr-TR" dirty="0" smtClean="0"/>
              <a:t> iyi cevap</a:t>
            </a:r>
            <a:endParaRPr lang="tr-TR" dirty="0"/>
          </a:p>
        </p:txBody>
      </p:sp>
      <p:sp>
        <p:nvSpPr>
          <p:cNvPr id="8" name="7 Yuvarlatılmış Dikdörtgen"/>
          <p:cNvSpPr/>
          <p:nvPr/>
        </p:nvSpPr>
        <p:spPr>
          <a:xfrm>
            <a:off x="7092280" y="5003359"/>
            <a:ext cx="1214446" cy="83876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 smtClean="0"/>
              <a:t>Fayda</a:t>
            </a:r>
          </a:p>
          <a:p>
            <a:pPr algn="ctr">
              <a:lnSpc>
                <a:spcPct val="150000"/>
              </a:lnSpc>
            </a:pPr>
            <a:r>
              <a:rPr lang="tr-TR" dirty="0" smtClean="0"/>
              <a:t>ZARAR </a:t>
            </a:r>
            <a:endParaRPr lang="tr-TR" dirty="0"/>
          </a:p>
        </p:txBody>
      </p:sp>
      <p:sp>
        <p:nvSpPr>
          <p:cNvPr id="10" name="9 Sağ Ayraç"/>
          <p:cNvSpPr/>
          <p:nvPr/>
        </p:nvSpPr>
        <p:spPr>
          <a:xfrm>
            <a:off x="6416174" y="5065551"/>
            <a:ext cx="571504" cy="714380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Dikdörtgen"/>
          <p:cNvSpPr/>
          <p:nvPr/>
        </p:nvSpPr>
        <p:spPr>
          <a:xfrm>
            <a:off x="395258" y="1357298"/>
            <a:ext cx="8143932" cy="464347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Yuvarlatılmış Dikdörtgen"/>
          <p:cNvSpPr/>
          <p:nvPr/>
        </p:nvSpPr>
        <p:spPr>
          <a:xfrm>
            <a:off x="6084168" y="3896378"/>
            <a:ext cx="1982215" cy="736009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Hedef</a:t>
            </a:r>
          </a:p>
          <a:p>
            <a:pPr algn="ctr"/>
            <a:r>
              <a:rPr lang="tr-TR" dirty="0" smtClean="0"/>
              <a:t>&lt;%6 / &gt;29pg</a:t>
            </a:r>
            <a:endParaRPr lang="tr-TR" dirty="0"/>
          </a:p>
        </p:txBody>
      </p:sp>
      <p:sp>
        <p:nvSpPr>
          <p:cNvPr id="14" name="13 Sağ Ayraç"/>
          <p:cNvSpPr/>
          <p:nvPr/>
        </p:nvSpPr>
        <p:spPr>
          <a:xfrm>
            <a:off x="5682820" y="3819556"/>
            <a:ext cx="285752" cy="900514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14 Yuvarlatılmış Dikdörtgen"/>
          <p:cNvSpPr/>
          <p:nvPr/>
        </p:nvSpPr>
        <p:spPr>
          <a:xfrm>
            <a:off x="5673959" y="2602265"/>
            <a:ext cx="2282417" cy="34051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1400" dirty="0" smtClean="0"/>
              <a:t>Hedef Hb: 10-11,5 g/dl</a:t>
            </a:r>
            <a:endParaRPr lang="tr-TR" sz="1400" dirty="0"/>
          </a:p>
        </p:txBody>
      </p:sp>
    </p:spTree>
    <p:extLst>
      <p:ext uri="{BB962C8B-B14F-4D97-AF65-F5344CB8AC3E}">
        <p14:creationId xmlns="" xmlns:p14="http://schemas.microsoft.com/office/powerpoint/2010/main" val="350714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928670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1250" cy="114300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tr-TR" sz="3700" dirty="0" smtClean="0">
                <a:effectLst/>
              </a:rPr>
              <a:t>Demir Tedavisi Genel Yaklaşım..</a:t>
            </a:r>
            <a:endParaRPr lang="tr-TR" sz="3700" dirty="0"/>
          </a:p>
        </p:txBody>
      </p:sp>
      <p:sp>
        <p:nvSpPr>
          <p:cNvPr id="5" name="4 Yuvarlatılmış Dikdörtgen"/>
          <p:cNvSpPr/>
          <p:nvPr/>
        </p:nvSpPr>
        <p:spPr>
          <a:xfrm>
            <a:off x="2832378" y="4991142"/>
            <a:ext cx="1714512" cy="69823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lnSpc>
                <a:spcPct val="150000"/>
              </a:lnSpc>
            </a:pPr>
            <a:r>
              <a:rPr lang="tr-TR" sz="1400" dirty="0" smtClean="0"/>
              <a:t>ESA dozunda azalma sağlar.</a:t>
            </a:r>
            <a:endParaRPr lang="tr-TR" sz="1400" dirty="0"/>
          </a:p>
        </p:txBody>
      </p:sp>
      <p:sp>
        <p:nvSpPr>
          <p:cNvPr id="8" name="7 Aşağı Ok"/>
          <p:cNvSpPr/>
          <p:nvPr/>
        </p:nvSpPr>
        <p:spPr>
          <a:xfrm>
            <a:off x="3475320" y="4643446"/>
            <a:ext cx="428628" cy="35719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3"/>
          <p:cNvSpPr/>
          <p:nvPr/>
        </p:nvSpPr>
        <p:spPr>
          <a:xfrm>
            <a:off x="1861464" y="6597352"/>
            <a:ext cx="542107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000" dirty="0" smtClean="0">
                <a:solidFill>
                  <a:srgbClr val="005B92"/>
                </a:solidFill>
                <a:latin typeface="Noto Sans" panose="020B0502040504020204" pitchFamily="34"/>
                <a:hlinkClick r:id="rId6"/>
              </a:rPr>
              <a:t>Van </a:t>
            </a:r>
            <a:r>
              <a:rPr lang="tr-TR" sz="1000" dirty="0" err="1">
                <a:solidFill>
                  <a:srgbClr val="005B92"/>
                </a:solidFill>
                <a:latin typeface="Noto Sans" panose="020B0502040504020204" pitchFamily="34"/>
                <a:hlinkClick r:id="rId6"/>
              </a:rPr>
              <a:t>Wyck</a:t>
            </a:r>
            <a:r>
              <a:rPr lang="tr-TR" sz="1000" dirty="0">
                <a:solidFill>
                  <a:srgbClr val="005B92"/>
                </a:solidFill>
                <a:latin typeface="Noto Sans" panose="020B0502040504020204" pitchFamily="34"/>
                <a:hlinkClick r:id="rId6"/>
              </a:rPr>
              <a:t> DB, </a:t>
            </a:r>
            <a:r>
              <a:rPr lang="tr-TR" sz="1000" dirty="0" smtClean="0">
                <a:solidFill>
                  <a:srgbClr val="005B92"/>
                </a:solidFill>
                <a:latin typeface="Noto Sans" panose="020B0502040504020204" pitchFamily="34"/>
                <a:hlinkClick r:id="rId6"/>
              </a:rPr>
              <a:t>Kidney </a:t>
            </a:r>
            <a:r>
              <a:rPr lang="tr-TR" sz="1000" dirty="0" err="1">
                <a:solidFill>
                  <a:srgbClr val="005B92"/>
                </a:solidFill>
                <a:latin typeface="Noto Sans" panose="020B0502040504020204" pitchFamily="34"/>
                <a:hlinkClick r:id="rId6"/>
              </a:rPr>
              <a:t>Int</a:t>
            </a:r>
            <a:r>
              <a:rPr lang="tr-TR" sz="1000" dirty="0">
                <a:solidFill>
                  <a:srgbClr val="005B92"/>
                </a:solidFill>
                <a:latin typeface="Noto Sans" panose="020B0502040504020204" pitchFamily="34"/>
                <a:hlinkClick r:id="rId6"/>
              </a:rPr>
              <a:t> 2005; </a:t>
            </a:r>
            <a:r>
              <a:rPr lang="tr-TR" sz="1000" dirty="0" smtClean="0">
                <a:solidFill>
                  <a:srgbClr val="005B92"/>
                </a:solidFill>
                <a:latin typeface="Noto Sans" panose="020B0502040504020204" pitchFamily="34"/>
                <a:hlinkClick r:id="rId6"/>
              </a:rPr>
              <a:t>68:2846.</a:t>
            </a:r>
            <a:r>
              <a:rPr lang="tr-TR" sz="1000" dirty="0" smtClean="0">
                <a:solidFill>
                  <a:srgbClr val="005B92"/>
                </a:solidFill>
                <a:latin typeface="Noto Sans" panose="020B0502040504020204" pitchFamily="34"/>
                <a:hlinkClick r:id="rId7"/>
              </a:rPr>
              <a:t>Awan AA,</a:t>
            </a:r>
            <a:r>
              <a:rPr lang="tr-TR" sz="1000" dirty="0">
                <a:solidFill>
                  <a:srgbClr val="005B92"/>
                </a:solidFill>
                <a:latin typeface="Noto Sans" panose="020B0502040504020204" pitchFamily="34"/>
                <a:hlinkClick r:id="rId7"/>
              </a:rPr>
              <a:t> </a:t>
            </a:r>
            <a:r>
              <a:rPr lang="tr-TR" sz="1000" dirty="0" err="1" smtClean="0">
                <a:solidFill>
                  <a:srgbClr val="005B92"/>
                </a:solidFill>
                <a:latin typeface="Noto Sans" panose="020B0502040504020204" pitchFamily="34"/>
                <a:hlinkClick r:id="rId7"/>
              </a:rPr>
              <a:t>Nephrol</a:t>
            </a:r>
            <a:r>
              <a:rPr lang="tr-TR" sz="1000" dirty="0" smtClean="0">
                <a:solidFill>
                  <a:srgbClr val="005B92"/>
                </a:solidFill>
                <a:latin typeface="Noto Sans" panose="020B0502040504020204" pitchFamily="34"/>
                <a:hlinkClick r:id="rId7"/>
              </a:rPr>
              <a:t> </a:t>
            </a:r>
            <a:r>
              <a:rPr lang="tr-TR" sz="1000" dirty="0">
                <a:solidFill>
                  <a:srgbClr val="005B92"/>
                </a:solidFill>
                <a:latin typeface="Noto Sans" panose="020B0502040504020204" pitchFamily="34"/>
                <a:hlinkClick r:id="rId7"/>
              </a:rPr>
              <a:t>Dial </a:t>
            </a:r>
            <a:r>
              <a:rPr lang="tr-TR" sz="1000" dirty="0" err="1">
                <a:solidFill>
                  <a:srgbClr val="005B92"/>
                </a:solidFill>
                <a:latin typeface="Noto Sans" panose="020B0502040504020204" pitchFamily="34"/>
                <a:hlinkClick r:id="rId7"/>
              </a:rPr>
              <a:t>Transplant</a:t>
            </a:r>
            <a:r>
              <a:rPr lang="tr-TR" sz="1000" dirty="0">
                <a:solidFill>
                  <a:srgbClr val="005B92"/>
                </a:solidFill>
                <a:latin typeface="Noto Sans" panose="020B0502040504020204" pitchFamily="34"/>
                <a:hlinkClick r:id="rId7"/>
              </a:rPr>
              <a:t> 2021; 36:129.</a:t>
            </a:r>
            <a:endParaRPr lang="tr-TR" sz="1000" b="0" i="0" dirty="0">
              <a:solidFill>
                <a:srgbClr val="232323"/>
              </a:solidFill>
              <a:effectLst/>
              <a:latin typeface="Noto Sans" panose="020B0502040504020204" pitchFamily="34"/>
            </a:endParaRPr>
          </a:p>
        </p:txBody>
      </p:sp>
      <p:sp>
        <p:nvSpPr>
          <p:cNvPr id="12" name="6 Yuvarlatılmış Dikdörtgen"/>
          <p:cNvSpPr/>
          <p:nvPr/>
        </p:nvSpPr>
        <p:spPr>
          <a:xfrm>
            <a:off x="4771119" y="4991141"/>
            <a:ext cx="2160240" cy="69823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1400" dirty="0" smtClean="0"/>
              <a:t>ESA yanıtı ve Hb artışı</a:t>
            </a:r>
          </a:p>
          <a:p>
            <a:pPr algn="ctr">
              <a:lnSpc>
                <a:spcPct val="150000"/>
              </a:lnSpc>
            </a:pPr>
            <a:r>
              <a:rPr lang="tr-TR" sz="1400" dirty="0" smtClean="0"/>
              <a:t>Ek fayda ??</a:t>
            </a:r>
            <a:endParaRPr lang="tr-TR" sz="1400" dirty="0"/>
          </a:p>
        </p:txBody>
      </p:sp>
      <p:sp>
        <p:nvSpPr>
          <p:cNvPr id="14" name="7 Aşağı Ok"/>
          <p:cNvSpPr/>
          <p:nvPr/>
        </p:nvSpPr>
        <p:spPr>
          <a:xfrm>
            <a:off x="5636925" y="4643446"/>
            <a:ext cx="428628" cy="35719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4 Yuvarlatılmış Dikdörtgen"/>
          <p:cNvSpPr/>
          <p:nvPr/>
        </p:nvSpPr>
        <p:spPr>
          <a:xfrm>
            <a:off x="7247238" y="5000635"/>
            <a:ext cx="1531212" cy="1030147"/>
          </a:xfrm>
          <a:prstGeom prst="roundRect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2" algn="ctr">
              <a:lnSpc>
                <a:spcPct val="150000"/>
              </a:lnSpc>
            </a:pPr>
            <a:r>
              <a:rPr lang="tr-TR" sz="1400" dirty="0" smtClean="0"/>
              <a:t>Fonksiyonel eksiklik</a:t>
            </a:r>
          </a:p>
          <a:p>
            <a:pPr marL="0" lvl="2" algn="ctr">
              <a:lnSpc>
                <a:spcPct val="150000"/>
              </a:lnSpc>
            </a:pPr>
            <a:r>
              <a:rPr lang="tr-TR" sz="1400" dirty="0" err="1" smtClean="0"/>
              <a:t>İnflamasyon</a:t>
            </a:r>
            <a:r>
              <a:rPr lang="tr-TR" sz="1400" dirty="0" smtClean="0"/>
              <a:t> ?</a:t>
            </a:r>
          </a:p>
        </p:txBody>
      </p:sp>
      <p:sp>
        <p:nvSpPr>
          <p:cNvPr id="16" name="7 Aşağı Ok"/>
          <p:cNvSpPr/>
          <p:nvPr/>
        </p:nvSpPr>
        <p:spPr>
          <a:xfrm>
            <a:off x="7798530" y="4643445"/>
            <a:ext cx="428628" cy="35719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Yuvarlatılmış Dikdörtgen 1"/>
          <p:cNvSpPr/>
          <p:nvPr/>
        </p:nvSpPr>
        <p:spPr>
          <a:xfrm>
            <a:off x="5203167" y="5661940"/>
            <a:ext cx="1296144" cy="34141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Toksisite</a:t>
            </a:r>
            <a:endParaRPr lang="tr-TR" dirty="0"/>
          </a:p>
        </p:txBody>
      </p:sp>
      <p:sp>
        <p:nvSpPr>
          <p:cNvPr id="13" name="Yuvarlatılmış Dikdörtgen 12"/>
          <p:cNvSpPr/>
          <p:nvPr/>
        </p:nvSpPr>
        <p:spPr>
          <a:xfrm>
            <a:off x="3176443" y="5661248"/>
            <a:ext cx="1026382" cy="52167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İdame demir</a:t>
            </a:r>
            <a:endParaRPr lang="tr-TR" sz="1400" dirty="0"/>
          </a:p>
        </p:txBody>
      </p:sp>
    </p:spTree>
    <p:extLst>
      <p:ext uri="{BB962C8B-B14F-4D97-AF65-F5344CB8AC3E}">
        <p14:creationId xmlns="" xmlns:p14="http://schemas.microsoft.com/office/powerpoint/2010/main" val="69222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err="1" smtClean="0">
                <a:solidFill>
                  <a:schemeClr val="tx1"/>
                </a:solidFill>
              </a:rPr>
              <a:t>Parenteral</a:t>
            </a:r>
            <a:r>
              <a:rPr lang="tr-TR" altLang="tr-TR" dirty="0" smtClean="0">
                <a:solidFill>
                  <a:schemeClr val="tx1"/>
                </a:solidFill>
              </a:rPr>
              <a:t> demir tedavisi..</a:t>
            </a:r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500034" y="5805264"/>
            <a:ext cx="8215370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altLang="tr-TR" dirty="0" err="1" smtClean="0">
                <a:solidFill>
                  <a:schemeClr val="bg1"/>
                </a:solidFill>
                <a:latin typeface="+mj-lt"/>
              </a:rPr>
              <a:t>Parenteral</a:t>
            </a:r>
            <a:r>
              <a:rPr lang="tr-TR" altLang="tr-TR" dirty="0" smtClean="0">
                <a:solidFill>
                  <a:schemeClr val="bg1"/>
                </a:solidFill>
                <a:latin typeface="+mj-lt"/>
              </a:rPr>
              <a:t> demir tedavisinden </a:t>
            </a:r>
            <a:r>
              <a:rPr lang="tr-TR" altLang="tr-TR" dirty="0" smtClean="0">
                <a:solidFill>
                  <a:srgbClr val="FFFF00"/>
                </a:solidFill>
                <a:latin typeface="+mj-lt"/>
              </a:rPr>
              <a:t>en az 48 saat (&gt;1 hafta)</a:t>
            </a:r>
          </a:p>
          <a:p>
            <a:pPr algn="just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altLang="tr-TR" dirty="0" smtClean="0">
                <a:solidFill>
                  <a:schemeClr val="bg1"/>
                </a:solidFill>
                <a:latin typeface="+mj-lt"/>
              </a:rPr>
              <a:t>geçmeden, demir parametrelerine (ferritin, TSAT) </a:t>
            </a:r>
          </a:p>
          <a:p>
            <a:pPr algn="just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altLang="tr-TR" dirty="0" smtClean="0">
                <a:solidFill>
                  <a:schemeClr val="bg1"/>
                </a:solidFill>
                <a:latin typeface="+mj-lt"/>
              </a:rPr>
              <a:t>bakılmamalıdır .                                                                (KDIGO 2012)</a:t>
            </a:r>
            <a:endParaRPr lang="tr-TR" altLang="tr-TR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Dikdörtgen 3"/>
          <p:cNvSpPr/>
          <p:nvPr/>
        </p:nvSpPr>
        <p:spPr>
          <a:xfrm>
            <a:off x="7092280" y="5839588"/>
            <a:ext cx="1589475" cy="33855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tr-TR" sz="800" dirty="0">
                <a:solidFill>
                  <a:schemeClr val="bg1"/>
                </a:solidFill>
                <a:latin typeface="Noto Sans" panose="020B0502040504020204" pitchFamily="34"/>
              </a:rPr>
              <a:t>Kidney </a:t>
            </a:r>
            <a:r>
              <a:rPr lang="tr-TR" sz="800" dirty="0" err="1">
                <a:solidFill>
                  <a:schemeClr val="bg1"/>
                </a:solidFill>
                <a:latin typeface="Noto Sans" panose="020B0502040504020204" pitchFamily="34"/>
              </a:rPr>
              <a:t>Int</a:t>
            </a:r>
            <a:r>
              <a:rPr lang="tr-TR" sz="800" dirty="0">
                <a:solidFill>
                  <a:schemeClr val="bg1"/>
                </a:solidFill>
                <a:latin typeface="Noto Sans" panose="020B0502040504020204" pitchFamily="34"/>
              </a:rPr>
              <a:t>. 2007;71(11):1163</a:t>
            </a:r>
            <a:r>
              <a:rPr lang="tr-TR" sz="800" dirty="0" smtClean="0">
                <a:solidFill>
                  <a:schemeClr val="bg1"/>
                </a:solidFill>
                <a:latin typeface="Noto Sans" panose="020B0502040504020204" pitchFamily="34"/>
              </a:rPr>
              <a:t>.</a:t>
            </a:r>
            <a:r>
              <a:rPr lang="tr-TR" sz="800" dirty="0">
                <a:solidFill>
                  <a:schemeClr val="bg1"/>
                </a:solidFill>
              </a:rPr>
              <a:t> </a:t>
            </a:r>
            <a:endParaRPr lang="tr-TR" sz="800" dirty="0" smtClean="0">
              <a:solidFill>
                <a:schemeClr val="bg1"/>
              </a:solidFill>
            </a:endParaRPr>
          </a:p>
          <a:p>
            <a:pPr algn="r"/>
            <a:r>
              <a:rPr lang="tr-TR" sz="800" dirty="0" err="1" smtClean="0">
                <a:solidFill>
                  <a:schemeClr val="bg1"/>
                </a:solidFill>
              </a:rPr>
              <a:t>Nephron</a:t>
            </a:r>
            <a:r>
              <a:rPr lang="tr-TR" sz="800" dirty="0">
                <a:solidFill>
                  <a:schemeClr val="bg1"/>
                </a:solidFill>
              </a:rPr>
              <a:t>. 1998;79(3):299. </a:t>
            </a:r>
            <a:r>
              <a:rPr lang="tr-TR" sz="800" dirty="0">
                <a:solidFill>
                  <a:schemeClr val="bg1"/>
                </a:solidFill>
                <a:latin typeface="Noto Sans" panose="020B0502040504020204" pitchFamily="34"/>
              </a:rPr>
              <a:t> </a:t>
            </a:r>
            <a:endParaRPr lang="tr-TR" sz="800" dirty="0">
              <a:solidFill>
                <a:schemeClr val="bg1"/>
              </a:solidFill>
            </a:endParaRPr>
          </a:p>
        </p:txBody>
      </p:sp>
      <p:pic>
        <p:nvPicPr>
          <p:cNvPr id="9" name="İçerik Yer Tutucusu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2919" y="1362845"/>
            <a:ext cx="8222485" cy="437041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6 Yuvarlatılmış Dikdörtgen"/>
          <p:cNvSpPr/>
          <p:nvPr/>
        </p:nvSpPr>
        <p:spPr>
          <a:xfrm>
            <a:off x="3916803" y="5518040"/>
            <a:ext cx="1512168" cy="23615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200" dirty="0" smtClean="0"/>
              <a:t>İdame / Yükleme</a:t>
            </a:r>
            <a:endParaRPr lang="tr-TR" sz="1200" dirty="0"/>
          </a:p>
        </p:txBody>
      </p:sp>
      <p:sp>
        <p:nvSpPr>
          <p:cNvPr id="7" name="Yuvarlatılmış Dikdörtgen 6"/>
          <p:cNvSpPr/>
          <p:nvPr/>
        </p:nvSpPr>
        <p:spPr>
          <a:xfrm>
            <a:off x="3497001" y="3132004"/>
            <a:ext cx="2308099" cy="83429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500" b="1" dirty="0" smtClean="0"/>
              <a:t>TSAT &gt; %20</a:t>
            </a:r>
          </a:p>
          <a:p>
            <a:pPr algn="ctr"/>
            <a:r>
              <a:rPr lang="tr-TR" sz="1500" b="1" dirty="0" smtClean="0"/>
              <a:t>Ferritin &gt; 200 </a:t>
            </a:r>
            <a:r>
              <a:rPr lang="tr-TR" sz="1500" b="1" dirty="0" err="1" smtClean="0"/>
              <a:t>ng</a:t>
            </a:r>
            <a:r>
              <a:rPr lang="tr-TR" sz="1500" b="1" dirty="0" smtClean="0"/>
              <a:t>/dl</a:t>
            </a:r>
            <a:endParaRPr lang="tr-TR" sz="1500" b="1" dirty="0"/>
          </a:p>
        </p:txBody>
      </p:sp>
      <p:sp>
        <p:nvSpPr>
          <p:cNvPr id="11" name="9 Yuvarlatılmış Dikdörtgen"/>
          <p:cNvSpPr/>
          <p:nvPr/>
        </p:nvSpPr>
        <p:spPr>
          <a:xfrm>
            <a:off x="3779912" y="3861048"/>
            <a:ext cx="1785950" cy="42862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100" dirty="0" smtClean="0">
                <a:solidFill>
                  <a:schemeClr val="bg1"/>
                </a:solidFill>
              </a:rPr>
              <a:t>RRT (-)</a:t>
            </a:r>
          </a:p>
          <a:p>
            <a:pPr algn="ctr"/>
            <a:r>
              <a:rPr lang="tr-TR" sz="1100" dirty="0" err="1" smtClean="0">
                <a:solidFill>
                  <a:schemeClr val="bg1"/>
                </a:solidFill>
              </a:rPr>
              <a:t>Ferritin</a:t>
            </a:r>
            <a:r>
              <a:rPr lang="tr-TR" sz="1100" b="1" dirty="0" smtClean="0">
                <a:solidFill>
                  <a:schemeClr val="bg1"/>
                </a:solidFill>
              </a:rPr>
              <a:t>&gt;100 </a:t>
            </a:r>
            <a:r>
              <a:rPr lang="tr-TR" sz="1100" b="1" dirty="0" err="1" smtClean="0">
                <a:solidFill>
                  <a:schemeClr val="bg1"/>
                </a:solidFill>
              </a:rPr>
              <a:t>ng</a:t>
            </a:r>
            <a:r>
              <a:rPr lang="tr-TR" sz="1100" b="1" dirty="0" smtClean="0">
                <a:solidFill>
                  <a:schemeClr val="bg1"/>
                </a:solidFill>
              </a:rPr>
              <a:t>/ml </a:t>
            </a:r>
            <a:r>
              <a:rPr lang="tr-TR" sz="1100" dirty="0" smtClean="0">
                <a:solidFill>
                  <a:schemeClr val="bg1"/>
                </a:solidFill>
              </a:rPr>
              <a:t> </a:t>
            </a:r>
            <a:endParaRPr lang="tr-TR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058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457200" y="500050"/>
            <a:ext cx="8229600" cy="114300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 smtClean="0"/>
              <a:t>Aşırı demir yükü </a:t>
            </a:r>
            <a:r>
              <a:rPr lang="tr-TR" dirty="0" smtClean="0">
                <a:solidFill>
                  <a:srgbClr val="FF0000"/>
                </a:solidFill>
              </a:rPr>
              <a:t>tehlikelidir</a:t>
            </a:r>
            <a:r>
              <a:rPr lang="tr-TR" dirty="0" smtClean="0"/>
              <a:t>..</a:t>
            </a:r>
            <a:endParaRPr lang="tr-TR" dirty="0"/>
          </a:p>
        </p:txBody>
      </p:sp>
      <p:graphicFrame>
        <p:nvGraphicFramePr>
          <p:cNvPr id="8" name="Diyagram 7"/>
          <p:cNvGraphicFramePr/>
          <p:nvPr>
            <p:extLst/>
          </p:nvPr>
        </p:nvGraphicFramePr>
        <p:xfrm>
          <a:off x="457200" y="1714489"/>
          <a:ext cx="8229600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Yuvarlatılmış Dikdörtgen 8"/>
          <p:cNvSpPr/>
          <p:nvPr/>
        </p:nvSpPr>
        <p:spPr>
          <a:xfrm>
            <a:off x="3000364" y="2714620"/>
            <a:ext cx="1078980" cy="4286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SOR artışı</a:t>
            </a:r>
            <a:endParaRPr lang="tr-TR" sz="1400" dirty="0"/>
          </a:p>
        </p:txBody>
      </p:sp>
      <p:sp>
        <p:nvSpPr>
          <p:cNvPr id="10" name="Yuvarlatılmış Dikdörtgen 9"/>
          <p:cNvSpPr/>
          <p:nvPr/>
        </p:nvSpPr>
        <p:spPr>
          <a:xfrm>
            <a:off x="2856633" y="4627311"/>
            <a:ext cx="1366442" cy="64294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err="1" smtClean="0"/>
              <a:t>İnflamasyon</a:t>
            </a:r>
            <a:endParaRPr lang="tr-TR" sz="1400" dirty="0" smtClean="0"/>
          </a:p>
          <a:p>
            <a:pPr algn="ctr"/>
            <a:r>
              <a:rPr lang="tr-TR" sz="1400" dirty="0" smtClean="0"/>
              <a:t>Fibrozis </a:t>
            </a:r>
            <a:endParaRPr lang="tr-TR" sz="1400" dirty="0"/>
          </a:p>
        </p:txBody>
      </p:sp>
      <p:sp>
        <p:nvSpPr>
          <p:cNvPr id="12" name="Yuvarlatılmış Dikdörtgen 11"/>
          <p:cNvSpPr/>
          <p:nvPr/>
        </p:nvSpPr>
        <p:spPr>
          <a:xfrm>
            <a:off x="6281952" y="4714884"/>
            <a:ext cx="1152128" cy="1071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Ferritin, </a:t>
            </a:r>
          </a:p>
          <a:p>
            <a:pPr algn="ctr"/>
            <a:r>
              <a:rPr lang="tr-TR" sz="1400" dirty="0" smtClean="0"/>
              <a:t>TSAT,</a:t>
            </a:r>
          </a:p>
          <a:p>
            <a:pPr algn="ctr"/>
            <a:r>
              <a:rPr lang="tr-TR" sz="1400" dirty="0" smtClean="0"/>
              <a:t>MRG, </a:t>
            </a:r>
          </a:p>
          <a:p>
            <a:pPr algn="ctr"/>
            <a:r>
              <a:rPr lang="tr-TR" sz="1400" dirty="0" smtClean="0"/>
              <a:t>Biyopsi</a:t>
            </a:r>
            <a:endParaRPr lang="tr-TR" sz="1400" dirty="0"/>
          </a:p>
        </p:txBody>
      </p:sp>
      <p:sp>
        <p:nvSpPr>
          <p:cNvPr id="13" name="Dikdörtgen 12"/>
          <p:cNvSpPr/>
          <p:nvPr/>
        </p:nvSpPr>
        <p:spPr>
          <a:xfrm>
            <a:off x="772106" y="6199130"/>
            <a:ext cx="7599788" cy="24622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1000" dirty="0" err="1">
                <a:solidFill>
                  <a:schemeClr val="bg1"/>
                </a:solidFill>
                <a:latin typeface="Noto Sans" panose="020B0502040504020204" pitchFamily="34"/>
                <a:hlinkClick r:id="rId7"/>
              </a:rPr>
              <a:t>Cook</a:t>
            </a:r>
            <a:r>
              <a:rPr lang="tr-TR" sz="1000" dirty="0">
                <a:solidFill>
                  <a:schemeClr val="bg1"/>
                </a:solidFill>
                <a:latin typeface="Noto Sans" panose="020B0502040504020204" pitchFamily="34"/>
                <a:hlinkClick r:id="rId7"/>
              </a:rPr>
              <a:t> JD, </a:t>
            </a:r>
            <a:r>
              <a:rPr lang="tr-TR" sz="1000" dirty="0" smtClean="0">
                <a:solidFill>
                  <a:schemeClr val="bg1"/>
                </a:solidFill>
                <a:latin typeface="Noto Sans" panose="020B0502040504020204" pitchFamily="34"/>
                <a:hlinkClick r:id="rId7"/>
              </a:rPr>
              <a:t>Kan </a:t>
            </a:r>
            <a:r>
              <a:rPr lang="tr-TR" sz="1000" dirty="0">
                <a:solidFill>
                  <a:schemeClr val="bg1"/>
                </a:solidFill>
                <a:latin typeface="Noto Sans" panose="020B0502040504020204" pitchFamily="34"/>
                <a:hlinkClick r:id="rId7"/>
              </a:rPr>
              <a:t>2003; </a:t>
            </a:r>
            <a:r>
              <a:rPr lang="tr-TR" sz="1000" dirty="0" smtClean="0">
                <a:solidFill>
                  <a:schemeClr val="bg1"/>
                </a:solidFill>
                <a:latin typeface="Noto Sans" panose="020B0502040504020204" pitchFamily="34"/>
                <a:hlinkClick r:id="rId7"/>
              </a:rPr>
              <a:t>101:3359.</a:t>
            </a:r>
            <a:r>
              <a:rPr lang="tr-TR" sz="1000" dirty="0" smtClean="0">
                <a:solidFill>
                  <a:schemeClr val="bg1"/>
                </a:solidFill>
                <a:latin typeface="Noto Sans" panose="020B0502040504020204" pitchFamily="34"/>
              </a:rPr>
              <a:t> </a:t>
            </a:r>
            <a:r>
              <a:rPr lang="tr-TR" sz="1000" dirty="0" err="1" smtClean="0">
                <a:solidFill>
                  <a:schemeClr val="bg1"/>
                </a:solidFill>
                <a:latin typeface="Noto Sans" panose="020B0502040504020204" pitchFamily="34"/>
                <a:hlinkClick r:id="rId8"/>
              </a:rPr>
              <a:t>Cullis</a:t>
            </a:r>
            <a:r>
              <a:rPr lang="tr-TR" sz="1000" dirty="0" smtClean="0">
                <a:solidFill>
                  <a:schemeClr val="bg1"/>
                </a:solidFill>
                <a:latin typeface="Noto Sans" panose="020B0502040504020204" pitchFamily="34"/>
                <a:hlinkClick r:id="rId8"/>
              </a:rPr>
              <a:t> </a:t>
            </a:r>
            <a:r>
              <a:rPr lang="tr-TR" sz="1000" dirty="0">
                <a:solidFill>
                  <a:schemeClr val="bg1"/>
                </a:solidFill>
                <a:latin typeface="Noto Sans" panose="020B0502040504020204" pitchFamily="34"/>
                <a:hlinkClick r:id="rId8"/>
              </a:rPr>
              <a:t>JO, </a:t>
            </a:r>
            <a:r>
              <a:rPr lang="tr-TR" sz="1000" dirty="0" err="1" smtClean="0">
                <a:solidFill>
                  <a:schemeClr val="bg1"/>
                </a:solidFill>
                <a:latin typeface="Noto Sans" panose="020B0502040504020204" pitchFamily="34"/>
                <a:hlinkClick r:id="rId8"/>
              </a:rPr>
              <a:t>Br</a:t>
            </a:r>
            <a:r>
              <a:rPr lang="tr-TR" sz="1000" dirty="0" smtClean="0">
                <a:solidFill>
                  <a:schemeClr val="bg1"/>
                </a:solidFill>
                <a:latin typeface="Noto Sans" panose="020B0502040504020204" pitchFamily="34"/>
                <a:hlinkClick r:id="rId8"/>
              </a:rPr>
              <a:t> </a:t>
            </a:r>
            <a:r>
              <a:rPr lang="tr-TR" sz="1000" dirty="0">
                <a:solidFill>
                  <a:schemeClr val="bg1"/>
                </a:solidFill>
                <a:latin typeface="Noto Sans" panose="020B0502040504020204" pitchFamily="34"/>
                <a:hlinkClick r:id="rId8"/>
              </a:rPr>
              <a:t>J </a:t>
            </a:r>
            <a:r>
              <a:rPr lang="tr-TR" sz="1000" dirty="0" err="1">
                <a:solidFill>
                  <a:schemeClr val="bg1"/>
                </a:solidFill>
                <a:latin typeface="Noto Sans" panose="020B0502040504020204" pitchFamily="34"/>
                <a:hlinkClick r:id="rId8"/>
              </a:rPr>
              <a:t>Hematol</a:t>
            </a:r>
            <a:r>
              <a:rPr lang="tr-TR" sz="1000" dirty="0">
                <a:solidFill>
                  <a:schemeClr val="bg1"/>
                </a:solidFill>
                <a:latin typeface="Noto Sans" panose="020B0502040504020204" pitchFamily="34"/>
                <a:hlinkClick r:id="rId8"/>
              </a:rPr>
              <a:t> 2018; </a:t>
            </a:r>
            <a:r>
              <a:rPr lang="tr-TR" sz="1000" dirty="0" smtClean="0">
                <a:solidFill>
                  <a:schemeClr val="bg1"/>
                </a:solidFill>
                <a:latin typeface="Noto Sans" panose="020B0502040504020204" pitchFamily="34"/>
                <a:hlinkClick r:id="rId8"/>
              </a:rPr>
              <a:t>181:331.</a:t>
            </a:r>
            <a:r>
              <a:rPr lang="tr-TR" sz="1000" dirty="0" smtClean="0">
                <a:solidFill>
                  <a:schemeClr val="bg1"/>
                </a:solidFill>
                <a:latin typeface="Noto Sans" panose="020B0502040504020204" pitchFamily="34"/>
              </a:rPr>
              <a:t> </a:t>
            </a:r>
            <a:r>
              <a:rPr lang="tr-TR" sz="1000" dirty="0" err="1" smtClean="0">
                <a:solidFill>
                  <a:schemeClr val="bg1"/>
                </a:solidFill>
                <a:hlinkClick r:id="rId9"/>
              </a:rPr>
              <a:t>Hebbel</a:t>
            </a:r>
            <a:r>
              <a:rPr lang="tr-TR" sz="1000" dirty="0" smtClean="0">
                <a:solidFill>
                  <a:schemeClr val="bg1"/>
                </a:solidFill>
                <a:hlinkClick r:id="rId9"/>
              </a:rPr>
              <a:t> </a:t>
            </a:r>
            <a:r>
              <a:rPr lang="tr-TR" sz="1000" dirty="0">
                <a:solidFill>
                  <a:schemeClr val="bg1"/>
                </a:solidFill>
                <a:hlinkClick r:id="rId9"/>
              </a:rPr>
              <a:t>RP</a:t>
            </a:r>
            <a:r>
              <a:rPr lang="tr-TR" sz="1000" dirty="0" smtClean="0">
                <a:solidFill>
                  <a:schemeClr val="bg1"/>
                </a:solidFill>
                <a:hlinkClick r:id="rId9"/>
              </a:rPr>
              <a:t>. </a:t>
            </a:r>
            <a:r>
              <a:rPr lang="tr-TR" sz="1000" dirty="0">
                <a:solidFill>
                  <a:schemeClr val="bg1"/>
                </a:solidFill>
                <a:hlinkClick r:id="rId9"/>
              </a:rPr>
              <a:t> Clin </a:t>
            </a:r>
            <a:r>
              <a:rPr lang="tr-TR" sz="1000" dirty="0" err="1">
                <a:solidFill>
                  <a:schemeClr val="bg1"/>
                </a:solidFill>
                <a:hlinkClick r:id="rId9"/>
              </a:rPr>
              <a:t>Hematol</a:t>
            </a:r>
            <a:r>
              <a:rPr lang="tr-TR" sz="1000" dirty="0">
                <a:solidFill>
                  <a:schemeClr val="bg1"/>
                </a:solidFill>
                <a:hlinkClick r:id="rId9"/>
              </a:rPr>
              <a:t> 1985; 14:129</a:t>
            </a:r>
            <a:r>
              <a:rPr lang="tr-TR" sz="1000" dirty="0" smtClean="0">
                <a:solidFill>
                  <a:schemeClr val="bg1"/>
                </a:solidFill>
                <a:hlinkClick r:id="rId9"/>
              </a:rPr>
              <a:t>.</a:t>
            </a:r>
            <a:endParaRPr lang="tr-TR" sz="1000" b="0" i="0" dirty="0">
              <a:solidFill>
                <a:schemeClr val="bg1"/>
              </a:solidFill>
              <a:effectLst/>
              <a:latin typeface="Noto Sans" panose="020B0502040504020204" pitchFamily="34"/>
            </a:endParaRPr>
          </a:p>
        </p:txBody>
      </p:sp>
      <p:sp>
        <p:nvSpPr>
          <p:cNvPr id="11" name="10 Oval"/>
          <p:cNvSpPr/>
          <p:nvPr/>
        </p:nvSpPr>
        <p:spPr>
          <a:xfrm>
            <a:off x="5572132" y="5000636"/>
            <a:ext cx="857256" cy="50006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TANI</a:t>
            </a:r>
            <a:endParaRPr lang="tr-TR" sz="1400" dirty="0"/>
          </a:p>
        </p:txBody>
      </p:sp>
      <p:sp>
        <p:nvSpPr>
          <p:cNvPr id="14" name="13 Yuvarlatılmış Dikdörtgen"/>
          <p:cNvSpPr/>
          <p:nvPr/>
        </p:nvSpPr>
        <p:spPr>
          <a:xfrm>
            <a:off x="6023576" y="2281432"/>
            <a:ext cx="1811600" cy="8663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dirty="0" smtClean="0"/>
              <a:t>T </a:t>
            </a:r>
            <a:r>
              <a:rPr lang="tr-TR" sz="1200" dirty="0" err="1" smtClean="0"/>
              <a:t>hc</a:t>
            </a:r>
            <a:r>
              <a:rPr lang="tr-TR" sz="1200" dirty="0" smtClean="0"/>
              <a:t> </a:t>
            </a:r>
            <a:r>
              <a:rPr lang="tr-TR" sz="1200" dirty="0" err="1" smtClean="0"/>
              <a:t>deplesyonu</a:t>
            </a:r>
            <a:endParaRPr lang="tr-TR" sz="1200" dirty="0" smtClean="0"/>
          </a:p>
          <a:p>
            <a:pPr algn="ctr"/>
            <a:r>
              <a:rPr lang="tr-TR" sz="1200" dirty="0" smtClean="0"/>
              <a:t>Fagositozda azalma</a:t>
            </a:r>
          </a:p>
          <a:p>
            <a:pPr algn="ctr"/>
            <a:r>
              <a:rPr lang="tr-TR" sz="1200" dirty="0" smtClean="0"/>
              <a:t>Endotel hasarı</a:t>
            </a:r>
          </a:p>
          <a:p>
            <a:pPr algn="ctr"/>
            <a:r>
              <a:rPr lang="tr-TR" sz="1200" dirty="0" err="1" smtClean="0"/>
              <a:t>Ateroskleroz</a:t>
            </a:r>
            <a:r>
              <a:rPr lang="tr-TR" sz="1200" dirty="0" smtClean="0"/>
              <a:t> </a:t>
            </a:r>
            <a:endParaRPr lang="tr-TR" sz="1200" dirty="0"/>
          </a:p>
        </p:txBody>
      </p:sp>
    </p:spTree>
    <p:extLst>
      <p:ext uri="{BB962C8B-B14F-4D97-AF65-F5344CB8AC3E}">
        <p14:creationId xmlns="" xmlns:p14="http://schemas.microsoft.com/office/powerpoint/2010/main" val="349584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2"/>
          <p:cNvSpPr>
            <a:spLocks noGrp="1"/>
          </p:cNvSpPr>
          <p:nvPr>
            <p:ph type="title"/>
          </p:nvPr>
        </p:nvSpPr>
        <p:spPr>
          <a:xfrm>
            <a:off x="107504" y="116633"/>
            <a:ext cx="8856984" cy="129614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b="0" dirty="0" smtClean="0">
                <a:solidFill>
                  <a:schemeClr val="tx1"/>
                </a:solidFill>
              </a:rPr>
              <a:t>IV demir tedavisine bağlı alerjik reaksiyon gelişen hastada yaklaşım</a:t>
            </a:r>
            <a:r>
              <a:rPr lang="tr-TR" dirty="0" smtClean="0">
                <a:solidFill>
                  <a:schemeClr val="tx1"/>
                </a:solidFill>
              </a:rPr>
              <a:t>..</a:t>
            </a:r>
            <a:endParaRPr lang="tr-TR" dirty="0">
              <a:solidFill>
                <a:schemeClr val="tx1"/>
              </a:solidFill>
            </a:endParaRPr>
          </a:p>
        </p:txBody>
      </p:sp>
      <p:graphicFrame>
        <p:nvGraphicFramePr>
          <p:cNvPr id="2" name="Diyagram 1"/>
          <p:cNvGraphicFramePr/>
          <p:nvPr>
            <p:extLst>
              <p:ext uri="{D42A27DB-BD31-4B8C-83A1-F6EECF244321}">
                <p14:modId xmlns="" xmlns:p14="http://schemas.microsoft.com/office/powerpoint/2010/main" val="3503280148"/>
              </p:ext>
            </p:extLst>
          </p:nvPr>
        </p:nvGraphicFramePr>
        <p:xfrm>
          <a:off x="107505" y="1772815"/>
          <a:ext cx="9036496" cy="2520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yagram 2"/>
          <p:cNvGraphicFramePr/>
          <p:nvPr>
            <p:extLst>
              <p:ext uri="{D42A27DB-BD31-4B8C-83A1-F6EECF244321}">
                <p14:modId xmlns="" xmlns:p14="http://schemas.microsoft.com/office/powerpoint/2010/main" val="2516848322"/>
              </p:ext>
            </p:extLst>
          </p:nvPr>
        </p:nvGraphicFramePr>
        <p:xfrm>
          <a:off x="107504" y="4365105"/>
          <a:ext cx="8928991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" name="Resim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28184" y="1340768"/>
            <a:ext cx="2661135" cy="370364"/>
          </a:xfrm>
          <a:prstGeom prst="rect">
            <a:avLst/>
          </a:prstGeom>
        </p:spPr>
      </p:pic>
      <p:sp>
        <p:nvSpPr>
          <p:cNvPr id="6" name="Aşağı Ok 5"/>
          <p:cNvSpPr/>
          <p:nvPr/>
        </p:nvSpPr>
        <p:spPr>
          <a:xfrm>
            <a:off x="755576" y="4091861"/>
            <a:ext cx="371475" cy="39290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Aşağı Ok 8"/>
          <p:cNvSpPr/>
          <p:nvPr/>
        </p:nvSpPr>
        <p:spPr>
          <a:xfrm>
            <a:off x="3100387" y="4091861"/>
            <a:ext cx="371475" cy="392906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Aşağı Ok 9"/>
          <p:cNvSpPr/>
          <p:nvPr/>
        </p:nvSpPr>
        <p:spPr>
          <a:xfrm>
            <a:off x="5443538" y="4063881"/>
            <a:ext cx="371475" cy="392906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Aşağı Ok 10"/>
          <p:cNvSpPr/>
          <p:nvPr/>
        </p:nvSpPr>
        <p:spPr>
          <a:xfrm>
            <a:off x="7884368" y="4063881"/>
            <a:ext cx="371475" cy="392906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1957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grayscl/>
            <a:lum bright="-20000" contrast="40000"/>
          </a:blip>
          <a:srcRect r="-10"/>
          <a:stretch/>
        </p:blipFill>
        <p:spPr>
          <a:xfrm>
            <a:off x="466725" y="476672"/>
            <a:ext cx="8281739" cy="597666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63518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KDIGO 2012/Genel öneriler..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5733256"/>
            <a:ext cx="4040188" cy="762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r-TR" sz="2000" dirty="0" smtClean="0"/>
              <a:t>Optimal </a:t>
            </a:r>
            <a:r>
              <a:rPr lang="tr-TR" sz="2000" dirty="0" err="1" smtClean="0"/>
              <a:t>Hb</a:t>
            </a:r>
            <a:r>
              <a:rPr lang="tr-TR" sz="2000" dirty="0" smtClean="0"/>
              <a:t>: 10-11.5 gr/dl</a:t>
            </a:r>
            <a:endParaRPr lang="tr-TR" sz="2000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645026" y="5744294"/>
            <a:ext cx="4247454" cy="762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ESA tedavisi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4216954"/>
          </a:xfrm>
          <a:ln>
            <a:solidFill>
              <a:srgbClr val="00B0F0"/>
            </a:solidFill>
          </a:ln>
        </p:spPr>
        <p:txBody>
          <a:bodyPr>
            <a:normAutofit fontScale="77500" lnSpcReduction="2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 smtClean="0"/>
              <a:t>ESA </a:t>
            </a:r>
            <a:r>
              <a:rPr lang="tr-TR" dirty="0"/>
              <a:t>tedavisine başlamadan önce aneminin düzeltilebilir tüm </a:t>
            </a:r>
            <a:r>
              <a:rPr lang="tr-TR" dirty="0" smtClean="0"/>
              <a:t>nedenleri belirlenmeli</a:t>
            </a:r>
          </a:p>
          <a:p>
            <a:pPr marL="836676" lvl="2" indent="-342900">
              <a:buFont typeface="Wingdings" panose="05000000000000000000" pitchFamily="2" charset="2"/>
              <a:buChar char="ü"/>
            </a:pPr>
            <a:r>
              <a:rPr lang="tr-TR" b="1" dirty="0">
                <a:solidFill>
                  <a:srgbClr val="FF0000"/>
                </a:solidFill>
              </a:rPr>
              <a:t>D</a:t>
            </a:r>
            <a:r>
              <a:rPr lang="tr-TR" b="1" dirty="0" smtClean="0">
                <a:solidFill>
                  <a:srgbClr val="FF0000"/>
                </a:solidFill>
              </a:rPr>
              <a:t>emir eksikliği</a:t>
            </a:r>
          </a:p>
          <a:p>
            <a:pPr marL="836676" lvl="2" indent="-342900">
              <a:buFont typeface="Wingdings" panose="05000000000000000000" pitchFamily="2" charset="2"/>
              <a:buChar char="ü"/>
            </a:pPr>
            <a:r>
              <a:rPr lang="tr-TR" dirty="0" err="1"/>
              <a:t>İ</a:t>
            </a:r>
            <a:r>
              <a:rPr lang="tr-TR" dirty="0" err="1" smtClean="0"/>
              <a:t>nflamatuar</a:t>
            </a:r>
            <a:r>
              <a:rPr lang="tr-TR" dirty="0" smtClean="0"/>
              <a:t> durumlar</a:t>
            </a:r>
          </a:p>
          <a:p>
            <a:pPr marL="598932" lvl="1" indent="-342900">
              <a:buFont typeface="Wingdings" panose="05000000000000000000" pitchFamily="2" charset="2"/>
              <a:buChar char="ü"/>
            </a:pPr>
            <a:endParaRPr lang="tr-TR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 smtClean="0"/>
              <a:t>ESA </a:t>
            </a:r>
            <a:r>
              <a:rPr lang="tr-TR" dirty="0"/>
              <a:t>tedavisi </a:t>
            </a:r>
            <a:r>
              <a:rPr lang="tr-TR" dirty="0" smtClean="0"/>
              <a:t>alan hastalarda yan etki profili izlenmeli</a:t>
            </a:r>
          </a:p>
          <a:p>
            <a:pPr marL="836676" lvl="2" indent="-342900">
              <a:buFont typeface="Wingdings" panose="05000000000000000000" pitchFamily="2" charset="2"/>
              <a:buChar char="ü"/>
            </a:pPr>
            <a:r>
              <a:rPr lang="tr-TR" dirty="0">
                <a:solidFill>
                  <a:srgbClr val="FF0000"/>
                </a:solidFill>
              </a:rPr>
              <a:t>İ</a:t>
            </a:r>
            <a:r>
              <a:rPr lang="tr-TR" dirty="0" smtClean="0">
                <a:solidFill>
                  <a:srgbClr val="FF0000"/>
                </a:solidFill>
              </a:rPr>
              <a:t>nme, </a:t>
            </a:r>
            <a:r>
              <a:rPr lang="tr-TR" dirty="0" err="1">
                <a:solidFill>
                  <a:srgbClr val="FF0000"/>
                </a:solidFill>
              </a:rPr>
              <a:t>vasküler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tromboz</a:t>
            </a:r>
            <a:r>
              <a:rPr lang="tr-TR" dirty="0" smtClean="0">
                <a:solidFill>
                  <a:srgbClr val="FF0000"/>
                </a:solidFill>
              </a:rPr>
              <a:t>, hipertansiyon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tr-TR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 smtClean="0"/>
              <a:t>Aktif </a:t>
            </a:r>
            <a:r>
              <a:rPr lang="tr-TR" dirty="0" err="1"/>
              <a:t>malignitesi</a:t>
            </a:r>
            <a:r>
              <a:rPr lang="tr-TR" dirty="0"/>
              <a:t> </a:t>
            </a:r>
            <a:r>
              <a:rPr lang="tr-TR" dirty="0" smtClean="0"/>
              <a:t>ve inme hikayesi </a:t>
            </a:r>
            <a:r>
              <a:rPr lang="tr-TR" dirty="0"/>
              <a:t>olanlarda </a:t>
            </a:r>
            <a:r>
              <a:rPr lang="tr-TR" dirty="0" smtClean="0"/>
              <a:t>veya </a:t>
            </a:r>
            <a:r>
              <a:rPr lang="tr-TR" dirty="0" err="1"/>
              <a:t>malignite</a:t>
            </a:r>
            <a:r>
              <a:rPr lang="tr-TR" dirty="0"/>
              <a:t> hikayesi olanlarda E</a:t>
            </a:r>
            <a:r>
              <a:rPr lang="tr-TR" dirty="0" smtClean="0"/>
              <a:t>SA başlamadan önce dikkatli değerlendirme yapılmalı</a:t>
            </a:r>
            <a:endParaRPr lang="tr-TR" dirty="0"/>
          </a:p>
          <a:p>
            <a:pPr>
              <a:buFont typeface="Wingdings" panose="05000000000000000000" pitchFamily="2" charset="2"/>
              <a:buChar char="ü"/>
            </a:pP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247455" cy="4216954"/>
          </a:xfrm>
          <a:ln>
            <a:solidFill>
              <a:srgbClr val="FF0000"/>
            </a:solidFill>
          </a:ln>
        </p:spPr>
        <p:txBody>
          <a:bodyPr>
            <a:normAutofit fontScale="85000" lnSpcReduction="10000"/>
          </a:bodyPr>
          <a:lstStyle/>
          <a:p>
            <a:r>
              <a:rPr lang="tr-TR" dirty="0"/>
              <a:t>RRT almıyor: </a:t>
            </a:r>
          </a:p>
          <a:p>
            <a:pPr lvl="2"/>
            <a:r>
              <a:rPr lang="tr-TR" b="1" dirty="0" err="1">
                <a:solidFill>
                  <a:srgbClr val="FF0000"/>
                </a:solidFill>
              </a:rPr>
              <a:t>Hb</a:t>
            </a:r>
            <a:r>
              <a:rPr lang="tr-TR" b="1" dirty="0">
                <a:solidFill>
                  <a:srgbClr val="FF0000"/>
                </a:solidFill>
              </a:rPr>
              <a:t>&gt;10 gr/dl ESA gerek yok</a:t>
            </a:r>
          </a:p>
          <a:p>
            <a:pPr lvl="2"/>
            <a:r>
              <a:rPr lang="tr-TR" dirty="0" err="1"/>
              <a:t>Hb</a:t>
            </a:r>
            <a:r>
              <a:rPr lang="tr-TR" dirty="0"/>
              <a:t>&lt;10 gr/dl</a:t>
            </a:r>
          </a:p>
          <a:p>
            <a:pPr lvl="3"/>
            <a:r>
              <a:rPr lang="tr-TR" dirty="0" err="1"/>
              <a:t>Hb</a:t>
            </a:r>
            <a:r>
              <a:rPr lang="tr-TR" dirty="0"/>
              <a:t> düşme hızı</a:t>
            </a:r>
          </a:p>
          <a:p>
            <a:pPr lvl="3"/>
            <a:r>
              <a:rPr lang="tr-TR" dirty="0"/>
              <a:t>Demir paneli</a:t>
            </a:r>
          </a:p>
          <a:p>
            <a:pPr lvl="3"/>
            <a:r>
              <a:rPr lang="tr-TR" dirty="0" err="1"/>
              <a:t>Komorbid</a:t>
            </a:r>
            <a:r>
              <a:rPr lang="tr-TR" dirty="0"/>
              <a:t> durumlar</a:t>
            </a:r>
          </a:p>
          <a:p>
            <a:pPr lvl="3"/>
            <a:r>
              <a:rPr lang="tr-TR" dirty="0" err="1"/>
              <a:t>Tx</a:t>
            </a:r>
            <a:r>
              <a:rPr lang="tr-TR" dirty="0"/>
              <a:t> ihtiyacı</a:t>
            </a:r>
          </a:p>
          <a:p>
            <a:endParaRPr lang="tr-TR" dirty="0" smtClean="0"/>
          </a:p>
          <a:p>
            <a:r>
              <a:rPr lang="tr-TR" dirty="0" smtClean="0"/>
              <a:t>RRT </a:t>
            </a:r>
            <a:r>
              <a:rPr lang="tr-TR" dirty="0"/>
              <a:t>(+)</a:t>
            </a:r>
          </a:p>
          <a:p>
            <a:pPr lvl="2"/>
            <a:r>
              <a:rPr lang="tr-TR" dirty="0" err="1"/>
              <a:t>Hb</a:t>
            </a:r>
            <a:r>
              <a:rPr lang="tr-TR" dirty="0"/>
              <a:t> 9-10 gr/dl arasında ESA başlanır</a:t>
            </a:r>
          </a:p>
          <a:p>
            <a:endParaRPr lang="tr-TR" dirty="0" smtClean="0"/>
          </a:p>
          <a:p>
            <a:r>
              <a:rPr lang="tr-TR" dirty="0" err="1" smtClean="0">
                <a:solidFill>
                  <a:srgbClr val="FF0000"/>
                </a:solidFill>
              </a:rPr>
              <a:t>Hb</a:t>
            </a:r>
            <a:r>
              <a:rPr lang="tr-TR" dirty="0" smtClean="0">
                <a:solidFill>
                  <a:srgbClr val="FF0000"/>
                </a:solidFill>
              </a:rPr>
              <a:t>&gt;11.5 </a:t>
            </a:r>
            <a:r>
              <a:rPr lang="tr-TR" dirty="0">
                <a:solidFill>
                  <a:srgbClr val="FF0000"/>
                </a:solidFill>
              </a:rPr>
              <a:t>gr/dl</a:t>
            </a:r>
          </a:p>
          <a:p>
            <a:pPr lvl="2"/>
            <a:r>
              <a:rPr lang="tr-TR" dirty="0"/>
              <a:t>Yaşam kalitesi artışını değerlendir</a:t>
            </a:r>
          </a:p>
          <a:p>
            <a:endParaRPr lang="tr-TR" dirty="0" smtClean="0"/>
          </a:p>
          <a:p>
            <a:r>
              <a:rPr lang="tr-TR" b="1" dirty="0" err="1" smtClean="0">
                <a:solidFill>
                  <a:srgbClr val="FF0000"/>
                </a:solidFill>
              </a:rPr>
              <a:t>Hb</a:t>
            </a:r>
            <a:r>
              <a:rPr lang="tr-TR" b="1" dirty="0" smtClean="0">
                <a:solidFill>
                  <a:srgbClr val="FF0000"/>
                </a:solidFill>
              </a:rPr>
              <a:t>&gt;13 gr/dl: ESA kesilir</a:t>
            </a:r>
          </a:p>
          <a:p>
            <a:pPr marL="630936" lvl="2" indent="0">
              <a:buNone/>
            </a:pPr>
            <a:endParaRPr lang="tr-TR" dirty="0" smtClean="0"/>
          </a:p>
          <a:p>
            <a:pPr lvl="2"/>
            <a:endParaRPr lang="tr-TR" dirty="0" smtClean="0"/>
          </a:p>
        </p:txBody>
      </p:sp>
    </p:spTree>
    <p:extLst>
      <p:ext uri="{BB962C8B-B14F-4D97-AF65-F5344CB8AC3E}">
        <p14:creationId xmlns="" xmlns:p14="http://schemas.microsoft.com/office/powerpoint/2010/main" val="186239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Eritropoetin</a:t>
            </a:r>
            <a:r>
              <a:rPr lang="tr-TR" dirty="0" smtClean="0"/>
              <a:t>..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3322712" cy="89912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dirty="0" err="1"/>
              <a:t>Sc</a:t>
            </a:r>
            <a:r>
              <a:rPr lang="tr-TR" dirty="0"/>
              <a:t>/IV</a:t>
            </a:r>
            <a:r>
              <a:rPr lang="tr-TR" dirty="0" smtClean="0"/>
              <a:t>..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3923928" y="5410200"/>
            <a:ext cx="4762873" cy="89912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tr-TR" dirty="0" err="1" smtClean="0"/>
              <a:t>Epoetin</a:t>
            </a:r>
            <a:r>
              <a:rPr lang="tr-TR" dirty="0" smtClean="0"/>
              <a:t>: Haftada </a:t>
            </a:r>
            <a:r>
              <a:rPr lang="tr-TR" dirty="0"/>
              <a:t>1-3 </a:t>
            </a:r>
            <a:r>
              <a:rPr lang="tr-TR" dirty="0" smtClean="0"/>
              <a:t>doz</a:t>
            </a:r>
          </a:p>
          <a:p>
            <a:r>
              <a:rPr lang="tr-TR" dirty="0" err="1" smtClean="0"/>
              <a:t>Darbepoetin</a:t>
            </a:r>
            <a:r>
              <a:rPr lang="tr-TR" dirty="0" smtClean="0"/>
              <a:t> uzun doz aralıkları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457200" y="1268761"/>
            <a:ext cx="3322712" cy="4085406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tr-TR" dirty="0" err="1">
                <a:hlinkClick r:id="rId2"/>
              </a:rPr>
              <a:t>Epoetin</a:t>
            </a:r>
            <a:r>
              <a:rPr lang="tr-TR" dirty="0">
                <a:hlinkClick r:id="rId2"/>
              </a:rPr>
              <a:t> alfa</a:t>
            </a:r>
            <a:r>
              <a:rPr lang="tr-TR" dirty="0"/>
              <a:t> </a:t>
            </a:r>
          </a:p>
          <a:p>
            <a:pPr lvl="1"/>
            <a:r>
              <a:rPr lang="tr-TR" dirty="0" smtClean="0"/>
              <a:t>Başlangıç: 50-100 IU/kg/h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İdame: 25-75 IU/kg/h</a:t>
            </a:r>
            <a:endParaRPr lang="tr-TR" dirty="0"/>
          </a:p>
          <a:p>
            <a:pPr lvl="1"/>
            <a:endParaRPr lang="tr-TR" dirty="0" smtClean="0"/>
          </a:p>
          <a:p>
            <a:pPr lvl="1"/>
            <a:r>
              <a:rPr lang="tr-TR" dirty="0" err="1" smtClean="0"/>
              <a:t>Max</a:t>
            </a:r>
            <a:r>
              <a:rPr lang="tr-TR" dirty="0" smtClean="0"/>
              <a:t>: 300 IU/kg/h</a:t>
            </a:r>
          </a:p>
          <a:p>
            <a:pPr lvl="1"/>
            <a:endParaRPr lang="tr-TR" dirty="0" smtClean="0"/>
          </a:p>
          <a:p>
            <a:r>
              <a:rPr lang="tr-TR" dirty="0" err="1" smtClean="0">
                <a:hlinkClick r:id="rId3"/>
              </a:rPr>
              <a:t>Darbepoetin</a:t>
            </a:r>
            <a:r>
              <a:rPr lang="tr-TR" dirty="0"/>
              <a:t> </a:t>
            </a:r>
          </a:p>
          <a:p>
            <a:pPr lvl="1"/>
            <a:r>
              <a:rPr lang="tr-TR" dirty="0" smtClean="0"/>
              <a:t>Başlangıç: 0.45-0.75  </a:t>
            </a:r>
            <a:r>
              <a:rPr lang="tr-TR" dirty="0" err="1" smtClean="0"/>
              <a:t>mcg</a:t>
            </a:r>
            <a:r>
              <a:rPr lang="tr-TR" dirty="0" smtClean="0"/>
              <a:t>/kg/h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İdame:</a:t>
            </a:r>
            <a:r>
              <a:rPr lang="tr-TR" dirty="0"/>
              <a:t> </a:t>
            </a:r>
            <a:r>
              <a:rPr lang="tr-TR" dirty="0" smtClean="0"/>
              <a:t>0.13-0.35  </a:t>
            </a:r>
            <a:r>
              <a:rPr lang="tr-TR" dirty="0" err="1" smtClean="0"/>
              <a:t>mcg</a:t>
            </a:r>
            <a:r>
              <a:rPr lang="tr-TR" dirty="0" smtClean="0"/>
              <a:t>/kg/h</a:t>
            </a:r>
          </a:p>
          <a:p>
            <a:pPr lvl="1"/>
            <a:endParaRPr lang="tr-TR" dirty="0"/>
          </a:p>
          <a:p>
            <a:pPr lvl="1"/>
            <a:endParaRPr lang="tr-TR" dirty="0" smtClean="0"/>
          </a:p>
          <a:p>
            <a:pPr lvl="1"/>
            <a:endParaRPr lang="tr-TR" dirty="0"/>
          </a:p>
          <a:p>
            <a:pPr lvl="1"/>
            <a:endParaRPr lang="tr-TR" dirty="0" smtClean="0"/>
          </a:p>
          <a:p>
            <a:pPr lvl="1"/>
            <a:endParaRPr lang="tr-TR" dirty="0"/>
          </a:p>
          <a:p>
            <a:endParaRPr lang="tr-TR" dirty="0"/>
          </a:p>
        </p:txBody>
      </p:sp>
      <p:pic>
        <p:nvPicPr>
          <p:cNvPr id="8" name="İçerik Yer Tutucusu 3"/>
          <p:cNvPicPr>
            <a:picLocks noGrp="1" noChangeAspect="1"/>
          </p:cNvPicPr>
          <p:nvPr>
            <p:ph sz="quarter" idx="4"/>
          </p:nvPr>
        </p:nvPicPr>
        <p:blipFill rotWithShape="1">
          <a:blip r:embed="rId4"/>
          <a:srcRect l="46033" t="12032" b="14846"/>
          <a:stretch/>
        </p:blipFill>
        <p:spPr>
          <a:xfrm>
            <a:off x="3962029" y="1319067"/>
            <a:ext cx="4680520" cy="33340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Dikdörtgen 8"/>
          <p:cNvSpPr/>
          <p:nvPr/>
        </p:nvSpPr>
        <p:spPr>
          <a:xfrm>
            <a:off x="3923928" y="4778102"/>
            <a:ext cx="4752528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900" dirty="0" smtClean="0"/>
              <a:t>200 IU </a:t>
            </a:r>
            <a:r>
              <a:rPr lang="tr-TR" sz="1900" dirty="0" err="1" smtClean="0"/>
              <a:t>Epoetin</a:t>
            </a:r>
            <a:r>
              <a:rPr lang="tr-TR" sz="1900" dirty="0" smtClean="0"/>
              <a:t> = 1 </a:t>
            </a:r>
            <a:r>
              <a:rPr lang="tr-TR" sz="1900" dirty="0" err="1" smtClean="0"/>
              <a:t>mcq</a:t>
            </a:r>
            <a:r>
              <a:rPr lang="tr-TR" sz="1900" dirty="0" smtClean="0"/>
              <a:t> </a:t>
            </a:r>
            <a:r>
              <a:rPr lang="tr-TR" sz="1900" dirty="0" err="1" smtClean="0"/>
              <a:t>darbepoetin</a:t>
            </a:r>
            <a:endParaRPr lang="tr-TR" sz="1900" dirty="0"/>
          </a:p>
        </p:txBody>
      </p:sp>
    </p:spTree>
    <p:extLst>
      <p:ext uri="{BB962C8B-B14F-4D97-AF65-F5344CB8AC3E}">
        <p14:creationId xmlns="" xmlns:p14="http://schemas.microsoft.com/office/powerpoint/2010/main" val="275760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7849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tr-TR" dirty="0" smtClean="0"/>
              <a:t>Demir depoları ESA öncesi hedef düzeyde olmalı</a:t>
            </a:r>
          </a:p>
          <a:p>
            <a:pPr lvl="3"/>
            <a:r>
              <a:rPr lang="tr-TR" dirty="0"/>
              <a:t>TSAT: %</a:t>
            </a:r>
            <a:r>
              <a:rPr lang="tr-TR" dirty="0" smtClean="0"/>
              <a:t>20-30, </a:t>
            </a:r>
            <a:r>
              <a:rPr lang="tr-TR" dirty="0" err="1" smtClean="0"/>
              <a:t>ferritin</a:t>
            </a:r>
            <a:r>
              <a:rPr lang="tr-TR" dirty="0"/>
              <a:t>: 200-500 </a:t>
            </a:r>
            <a:r>
              <a:rPr lang="tr-TR" dirty="0" err="1" smtClean="0"/>
              <a:t>ng</a:t>
            </a:r>
            <a:r>
              <a:rPr lang="tr-TR" dirty="0" smtClean="0"/>
              <a:t>/ml</a:t>
            </a:r>
          </a:p>
          <a:p>
            <a:pPr lvl="3"/>
            <a:endParaRPr lang="tr-TR" dirty="0" smtClean="0"/>
          </a:p>
          <a:p>
            <a:r>
              <a:rPr lang="tr-TR" dirty="0" smtClean="0"/>
              <a:t>Hedef </a:t>
            </a:r>
            <a:r>
              <a:rPr lang="tr-TR" dirty="0" err="1" smtClean="0"/>
              <a:t>Hb</a:t>
            </a:r>
            <a:r>
              <a:rPr lang="tr-TR" dirty="0" smtClean="0"/>
              <a:t> (10-11.5 gr/dl) değerine ulaşana kadar 2 hafta aralarla takip ve ESA doz </a:t>
            </a:r>
            <a:r>
              <a:rPr lang="tr-TR" dirty="0" err="1" smtClean="0"/>
              <a:t>titrasyonu</a:t>
            </a:r>
            <a:r>
              <a:rPr lang="tr-TR" dirty="0" smtClean="0"/>
              <a:t> ve demir </a:t>
            </a:r>
            <a:r>
              <a:rPr lang="tr-TR" dirty="0" err="1" smtClean="0"/>
              <a:t>replasmanının</a:t>
            </a:r>
            <a:r>
              <a:rPr lang="tr-TR" dirty="0" smtClean="0"/>
              <a:t> devamı</a:t>
            </a:r>
          </a:p>
          <a:p>
            <a:endParaRPr lang="tr-TR" dirty="0" smtClean="0"/>
          </a:p>
          <a:p>
            <a:r>
              <a:rPr lang="tr-TR" dirty="0" smtClean="0"/>
              <a:t>Etkin dozda aylık %3 </a:t>
            </a:r>
            <a:r>
              <a:rPr lang="tr-TR" dirty="0" err="1" smtClean="0"/>
              <a:t>Htc</a:t>
            </a:r>
            <a:r>
              <a:rPr lang="tr-TR" dirty="0" smtClean="0"/>
              <a:t> artışı beklenir. Bu artış yoksa %50 doz artırılır.</a:t>
            </a:r>
          </a:p>
          <a:p>
            <a:endParaRPr lang="tr-TR" dirty="0" smtClean="0"/>
          </a:p>
          <a:p>
            <a:r>
              <a:rPr lang="tr-TR" dirty="0" smtClean="0"/>
              <a:t>2-4 hafta içinde </a:t>
            </a:r>
            <a:r>
              <a:rPr lang="tr-TR" dirty="0" err="1" smtClean="0"/>
              <a:t>Htc</a:t>
            </a:r>
            <a:r>
              <a:rPr lang="tr-TR" dirty="0" smtClean="0"/>
              <a:t> artışı &gt;%8 ise %25 doz azaltılır.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ESA tedavisi genel takip prensipleri..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425884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365760" lvl="2" indent="-256032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tr-TR" b="1" dirty="0" smtClean="0">
                <a:solidFill>
                  <a:srgbClr val="FFFF00"/>
                </a:solidFill>
              </a:rPr>
              <a:t>Acil durumlar </a:t>
            </a:r>
          </a:p>
          <a:p>
            <a:pPr lvl="2">
              <a:lnSpc>
                <a:spcPct val="150000"/>
              </a:lnSpc>
            </a:pPr>
            <a:r>
              <a:rPr lang="tr-TR" dirty="0"/>
              <a:t>Acil operasyon hazırlığı</a:t>
            </a:r>
          </a:p>
          <a:p>
            <a:pPr lvl="2">
              <a:lnSpc>
                <a:spcPct val="150000"/>
              </a:lnSpc>
            </a:pPr>
            <a:r>
              <a:rPr lang="tr-TR" dirty="0"/>
              <a:t>Akut kan kayıpları</a:t>
            </a:r>
          </a:p>
          <a:p>
            <a:pPr lvl="2">
              <a:lnSpc>
                <a:spcPct val="150000"/>
              </a:lnSpc>
            </a:pPr>
            <a:r>
              <a:rPr lang="tr-TR" dirty="0"/>
              <a:t>Akut koroner </a:t>
            </a:r>
            <a:r>
              <a:rPr lang="tr-TR" dirty="0" err="1"/>
              <a:t>iskemi</a:t>
            </a:r>
            <a:r>
              <a:rPr lang="tr-TR" dirty="0"/>
              <a:t> varlığı</a:t>
            </a:r>
          </a:p>
          <a:p>
            <a:pPr lvl="2">
              <a:lnSpc>
                <a:spcPct val="150000"/>
              </a:lnSpc>
            </a:pPr>
            <a:r>
              <a:rPr lang="tr-TR" dirty="0" err="1"/>
              <a:t>Semptomatik</a:t>
            </a:r>
            <a:r>
              <a:rPr lang="tr-TR" dirty="0"/>
              <a:t> derin anemi</a:t>
            </a:r>
          </a:p>
          <a:p>
            <a:pPr marL="365760" lvl="2" indent="-256032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endParaRPr lang="tr-TR" dirty="0" smtClean="0"/>
          </a:p>
          <a:p>
            <a:pPr marL="365760" lvl="2" indent="-256032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tr-TR" b="1" dirty="0" smtClean="0">
                <a:solidFill>
                  <a:srgbClr val="FFFF00"/>
                </a:solidFill>
              </a:rPr>
              <a:t>ESA </a:t>
            </a:r>
            <a:r>
              <a:rPr lang="tr-TR" b="1" dirty="0" err="1" smtClean="0">
                <a:solidFill>
                  <a:srgbClr val="FFFF00"/>
                </a:solidFill>
              </a:rPr>
              <a:t>yanıtsızlığı</a:t>
            </a:r>
            <a:r>
              <a:rPr lang="tr-TR" b="1" dirty="0" smtClean="0">
                <a:solidFill>
                  <a:srgbClr val="FFFF00"/>
                </a:solidFill>
              </a:rPr>
              <a:t> veya kullanılamadığı </a:t>
            </a:r>
            <a:r>
              <a:rPr lang="tr-TR" b="1" dirty="0" err="1" smtClean="0">
                <a:solidFill>
                  <a:srgbClr val="FFFF00"/>
                </a:solidFill>
              </a:rPr>
              <a:t>komorbid</a:t>
            </a:r>
            <a:r>
              <a:rPr lang="tr-TR" b="1" dirty="0" smtClean="0">
                <a:solidFill>
                  <a:srgbClr val="FFFF00"/>
                </a:solidFill>
              </a:rPr>
              <a:t> hastalıklar</a:t>
            </a:r>
            <a:endParaRPr lang="tr-TR" b="1" dirty="0">
              <a:solidFill>
                <a:srgbClr val="FFFF00"/>
              </a:solidFill>
            </a:endParaRPr>
          </a:p>
          <a:p>
            <a:pPr lvl="5">
              <a:lnSpc>
                <a:spcPct val="150000"/>
              </a:lnSpc>
            </a:pPr>
            <a:r>
              <a:rPr lang="tr-TR" dirty="0" err="1"/>
              <a:t>Pürred</a:t>
            </a:r>
            <a:r>
              <a:rPr lang="tr-TR" dirty="0"/>
              <a:t> </a:t>
            </a:r>
            <a:r>
              <a:rPr lang="tr-TR" dirty="0" err="1"/>
              <a:t>cell</a:t>
            </a:r>
            <a:r>
              <a:rPr lang="tr-TR" dirty="0"/>
              <a:t> </a:t>
            </a:r>
            <a:r>
              <a:rPr lang="tr-TR" dirty="0" err="1"/>
              <a:t>aplazi</a:t>
            </a:r>
            <a:r>
              <a:rPr lang="tr-TR" dirty="0"/>
              <a:t>, </a:t>
            </a:r>
            <a:r>
              <a:rPr lang="tr-TR" dirty="0" err="1"/>
              <a:t>Hemoglobinopati</a:t>
            </a:r>
            <a:r>
              <a:rPr lang="tr-TR" dirty="0"/>
              <a:t>, k. İliği </a:t>
            </a:r>
            <a:r>
              <a:rPr lang="tr-TR" dirty="0" err="1"/>
              <a:t>fibrozisi</a:t>
            </a:r>
            <a:r>
              <a:rPr lang="tr-TR" dirty="0"/>
              <a:t> </a:t>
            </a:r>
          </a:p>
          <a:p>
            <a:pPr lvl="5">
              <a:lnSpc>
                <a:spcPct val="150000"/>
              </a:lnSpc>
            </a:pPr>
            <a:r>
              <a:rPr lang="tr-TR" dirty="0" err="1"/>
              <a:t>Malignite</a:t>
            </a:r>
            <a:r>
              <a:rPr lang="tr-TR" dirty="0"/>
              <a:t>, inme </a:t>
            </a:r>
          </a:p>
          <a:p>
            <a:pPr>
              <a:lnSpc>
                <a:spcPct val="150000"/>
              </a:lnSpc>
            </a:pPr>
            <a:endParaRPr lang="tr-TR" dirty="0" smtClean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Transfüzyon..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77465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43 yaşında tip II DM..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6000768"/>
            <a:ext cx="4040188" cy="762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 smtClean="0"/>
              <a:t>Fizik muayene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3438" y="6000768"/>
            <a:ext cx="4041775" cy="762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 smtClean="0"/>
              <a:t>Laboratuar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441359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tr-TR" dirty="0" err="1" smtClean="0"/>
              <a:t>DM’ye</a:t>
            </a:r>
            <a:r>
              <a:rPr lang="tr-TR" dirty="0" smtClean="0"/>
              <a:t> </a:t>
            </a:r>
            <a:r>
              <a:rPr lang="tr-TR" dirty="0" err="1" smtClean="0"/>
              <a:t>sekonder</a:t>
            </a:r>
            <a:r>
              <a:rPr lang="tr-TR" dirty="0" smtClean="0"/>
              <a:t> </a:t>
            </a:r>
            <a:r>
              <a:rPr lang="tr-TR" dirty="0"/>
              <a:t>KBH ve HT ile izlenen ♂ </a:t>
            </a:r>
            <a:r>
              <a:rPr lang="tr-TR" dirty="0" smtClean="0"/>
              <a:t>hasta</a:t>
            </a:r>
            <a:endParaRPr lang="tr-TR" dirty="0"/>
          </a:p>
          <a:p>
            <a:r>
              <a:rPr lang="tr-TR" dirty="0" smtClean="0"/>
              <a:t>Yakınması yok</a:t>
            </a:r>
            <a:endParaRPr lang="tr-TR" dirty="0"/>
          </a:p>
          <a:p>
            <a:r>
              <a:rPr lang="tr-TR" dirty="0"/>
              <a:t>Diyet uyumu kötü</a:t>
            </a:r>
          </a:p>
          <a:p>
            <a:r>
              <a:rPr lang="tr-TR" dirty="0"/>
              <a:t>TA:165/97 </a:t>
            </a:r>
            <a:r>
              <a:rPr lang="tr-TR" dirty="0" err="1"/>
              <a:t>mmHg</a:t>
            </a:r>
            <a:endParaRPr lang="tr-TR" dirty="0"/>
          </a:p>
          <a:p>
            <a:endParaRPr lang="tr-TR" dirty="0" smtClean="0"/>
          </a:p>
          <a:p>
            <a:r>
              <a:rPr lang="tr-TR" dirty="0" smtClean="0"/>
              <a:t>3.1 </a:t>
            </a:r>
            <a:r>
              <a:rPr lang="tr-TR" dirty="0"/>
              <a:t>gr/gün </a:t>
            </a:r>
            <a:r>
              <a:rPr lang="tr-TR" dirty="0" err="1"/>
              <a:t>proteinüri</a:t>
            </a:r>
            <a:r>
              <a:rPr lang="tr-TR" dirty="0"/>
              <a:t> </a:t>
            </a:r>
          </a:p>
          <a:p>
            <a:endParaRPr lang="tr-TR" dirty="0"/>
          </a:p>
          <a:p>
            <a:r>
              <a:rPr lang="tr-TR" dirty="0" smtClean="0"/>
              <a:t>ACE-İ </a:t>
            </a:r>
            <a:r>
              <a:rPr lang="tr-TR" dirty="0"/>
              <a:t>ve </a:t>
            </a:r>
            <a:r>
              <a:rPr lang="tr-TR" dirty="0" err="1"/>
              <a:t>antipotasyum</a:t>
            </a:r>
            <a:r>
              <a:rPr lang="tr-TR" dirty="0"/>
              <a:t> 1x1 kullanıyor.</a:t>
            </a:r>
          </a:p>
          <a:p>
            <a:endParaRPr lang="tr-TR" dirty="0" smtClean="0"/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sz="quarter" idx="4"/>
          </p:nvPr>
        </p:nvGraphicFramePr>
        <p:xfrm>
          <a:off x="4645025" y="1444625"/>
          <a:ext cx="4041776" cy="441326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8559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858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90290">
                <a:tc>
                  <a:txBody>
                    <a:bodyPr/>
                    <a:lstStyle/>
                    <a:p>
                      <a:pPr algn="l"/>
                      <a:r>
                        <a:rPr lang="tr-TR" sz="1800" dirty="0" smtClean="0">
                          <a:solidFill>
                            <a:schemeClr val="bg1"/>
                          </a:solidFill>
                        </a:rPr>
                        <a:t>Parametre </a:t>
                      </a:r>
                      <a:endParaRPr lang="tr-TR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solidFill>
                            <a:schemeClr val="bg1"/>
                          </a:solidFill>
                        </a:rPr>
                        <a:t>Sonuç </a:t>
                      </a:r>
                      <a:endParaRPr lang="tr-TR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0290">
                <a:tc>
                  <a:txBody>
                    <a:bodyPr/>
                    <a:lstStyle/>
                    <a:p>
                      <a:pPr algn="l"/>
                      <a:r>
                        <a:rPr lang="tr-TR" sz="1800" dirty="0" smtClean="0"/>
                        <a:t>Kreatinin (mg/</a:t>
                      </a:r>
                      <a:r>
                        <a:rPr lang="tr-TR" sz="1800" dirty="0" err="1" smtClean="0"/>
                        <a:t>dl</a:t>
                      </a:r>
                      <a:r>
                        <a:rPr lang="tr-TR" sz="1800" dirty="0" smtClean="0"/>
                        <a:t>)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dirty="0" smtClean="0">
                          <a:solidFill>
                            <a:schemeClr val="tx1"/>
                          </a:solidFill>
                        </a:rPr>
                        <a:t>1.7</a:t>
                      </a:r>
                      <a:endParaRPr lang="tr-TR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90290">
                <a:tc>
                  <a:txBody>
                    <a:bodyPr/>
                    <a:lstStyle/>
                    <a:p>
                      <a:pPr algn="l"/>
                      <a:r>
                        <a:rPr lang="tr-TR" sz="1800" dirty="0" smtClean="0"/>
                        <a:t>GFR (ml/</a:t>
                      </a:r>
                      <a:r>
                        <a:rPr lang="tr-TR" sz="1800" dirty="0" err="1" smtClean="0"/>
                        <a:t>dk</a:t>
                      </a:r>
                      <a:r>
                        <a:rPr lang="tr-TR" sz="1800" dirty="0" smtClean="0"/>
                        <a:t>/m²)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dirty="0" smtClean="0">
                          <a:solidFill>
                            <a:schemeClr val="tx1"/>
                          </a:solidFill>
                        </a:rPr>
                        <a:t>47</a:t>
                      </a:r>
                      <a:endParaRPr lang="tr-TR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90946">
                <a:tc>
                  <a:txBody>
                    <a:bodyPr/>
                    <a:lstStyle/>
                    <a:p>
                      <a:pPr algn="l"/>
                      <a:r>
                        <a:rPr lang="tr-TR" sz="1800" dirty="0" err="1" smtClean="0"/>
                        <a:t>Hb</a:t>
                      </a:r>
                      <a:r>
                        <a:rPr lang="tr-TR" sz="1800" dirty="0" smtClean="0"/>
                        <a:t> (g/dl)</a:t>
                      </a:r>
                      <a:endParaRPr lang="tr-TR" sz="18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dirty="0" smtClean="0">
                          <a:solidFill>
                            <a:schemeClr val="tx1"/>
                          </a:solidFill>
                        </a:rPr>
                        <a:t>10.7</a:t>
                      </a:r>
                      <a:endParaRPr lang="tr-TR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902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err="1" smtClean="0"/>
                        <a:t>Ferritin</a:t>
                      </a:r>
                      <a:r>
                        <a:rPr lang="tr-TR" sz="1800" dirty="0" smtClean="0"/>
                        <a:t> (</a:t>
                      </a:r>
                      <a:r>
                        <a:rPr lang="tr-TR" sz="1800" dirty="0" err="1" smtClean="0"/>
                        <a:t>ng</a:t>
                      </a:r>
                      <a:r>
                        <a:rPr lang="tr-TR" sz="1800" dirty="0" smtClean="0"/>
                        <a:t>/ml)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dirty="0" smtClean="0">
                          <a:solidFill>
                            <a:schemeClr val="tx1"/>
                          </a:solidFill>
                        </a:rPr>
                        <a:t>159</a:t>
                      </a:r>
                      <a:endParaRPr lang="tr-TR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902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/>
                        <a:t>TS  (%)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tr-TR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90290">
                <a:tc>
                  <a:txBody>
                    <a:bodyPr/>
                    <a:lstStyle/>
                    <a:p>
                      <a:pPr algn="l"/>
                      <a:endParaRPr lang="tr-TR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90290">
                <a:tc>
                  <a:txBody>
                    <a:bodyPr/>
                    <a:lstStyle/>
                    <a:p>
                      <a:pPr algn="l"/>
                      <a:r>
                        <a:rPr lang="tr-TR" sz="1800" dirty="0" err="1" smtClean="0"/>
                        <a:t>Arteriyel</a:t>
                      </a:r>
                      <a:r>
                        <a:rPr lang="tr-TR" sz="1800" dirty="0" smtClean="0"/>
                        <a:t> </a:t>
                      </a:r>
                      <a:r>
                        <a:rPr lang="tr-TR" sz="1800" dirty="0" err="1" smtClean="0"/>
                        <a:t>pH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dirty="0" smtClean="0">
                          <a:solidFill>
                            <a:schemeClr val="tx1"/>
                          </a:solidFill>
                        </a:rPr>
                        <a:t>7.39</a:t>
                      </a:r>
                      <a:endParaRPr lang="tr-TR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90290">
                <a:tc>
                  <a:txBody>
                    <a:bodyPr/>
                    <a:lstStyle/>
                    <a:p>
                      <a:pPr algn="l"/>
                      <a:r>
                        <a:rPr lang="tr-TR" sz="1800" dirty="0" smtClean="0"/>
                        <a:t>HCO3 (</a:t>
                      </a:r>
                      <a:r>
                        <a:rPr lang="tr-TR" sz="1800" dirty="0" err="1" smtClean="0"/>
                        <a:t>mEq</a:t>
                      </a:r>
                      <a:r>
                        <a:rPr lang="tr-TR" sz="1800" dirty="0" smtClean="0"/>
                        <a:t>/L)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tr-TR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8092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28596" y="1357299"/>
            <a:ext cx="8286808" cy="1428759"/>
          </a:xfrm>
        </p:spPr>
        <p:txBody>
          <a:bodyPr>
            <a:normAutofit fontScale="85000" lnSpcReduction="10000"/>
          </a:bodyPr>
          <a:lstStyle/>
          <a:p>
            <a:r>
              <a:rPr lang="tr-TR" sz="2400" dirty="0" smtClean="0"/>
              <a:t>49 yaşında </a:t>
            </a:r>
            <a:r>
              <a:rPr lang="tr-TR" sz="2400" dirty="0" err="1" smtClean="0"/>
              <a:t>IgAN’a</a:t>
            </a:r>
            <a:r>
              <a:rPr lang="tr-TR" sz="2400" dirty="0" smtClean="0"/>
              <a:t> </a:t>
            </a:r>
            <a:r>
              <a:rPr lang="tr-TR" sz="2400" dirty="0" err="1" smtClean="0"/>
              <a:t>sekonder</a:t>
            </a:r>
            <a:r>
              <a:rPr lang="tr-TR" sz="2400" dirty="0" smtClean="0"/>
              <a:t> KBH ve HT ile izlenen ♂ hasta,</a:t>
            </a:r>
          </a:p>
          <a:p>
            <a:r>
              <a:rPr lang="tr-TR" sz="2400" dirty="0" smtClean="0"/>
              <a:t>Eforla çabuk yorulma ve kaşıntı yakınması var.</a:t>
            </a:r>
          </a:p>
          <a:p>
            <a:r>
              <a:rPr lang="tr-TR" sz="2400" dirty="0" smtClean="0"/>
              <a:t>Serum </a:t>
            </a:r>
            <a:r>
              <a:rPr lang="tr-TR" sz="2400" dirty="0" err="1" smtClean="0"/>
              <a:t>kre</a:t>
            </a:r>
            <a:r>
              <a:rPr lang="tr-TR" sz="2400" dirty="0" smtClean="0"/>
              <a:t>: 3.9, 1.1 gr/gün proteinüri </a:t>
            </a:r>
          </a:p>
          <a:p>
            <a:r>
              <a:rPr lang="tr-TR" sz="2400" dirty="0" smtClean="0"/>
              <a:t>ACE-İ, </a:t>
            </a:r>
            <a:r>
              <a:rPr lang="tr-TR" sz="2400" dirty="0" err="1"/>
              <a:t>a</a:t>
            </a:r>
            <a:r>
              <a:rPr lang="tr-TR" sz="2400" dirty="0" err="1" smtClean="0"/>
              <a:t>ntiasidoz</a:t>
            </a:r>
            <a:r>
              <a:rPr lang="tr-TR" sz="2400" dirty="0" smtClean="0"/>
              <a:t> 1x1, </a:t>
            </a:r>
            <a:r>
              <a:rPr lang="tr-TR" sz="2400" dirty="0" err="1" smtClean="0">
                <a:solidFill>
                  <a:srgbClr val="FF0000"/>
                </a:solidFill>
              </a:rPr>
              <a:t>antifosfat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ca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smtClean="0">
                <a:solidFill>
                  <a:srgbClr val="FF0000"/>
                </a:solidFill>
              </a:rPr>
              <a:t>3x2 </a:t>
            </a:r>
            <a:r>
              <a:rPr lang="tr-TR" sz="2400" dirty="0" smtClean="0"/>
              <a:t>kullanıyor</a:t>
            </a:r>
            <a:r>
              <a:rPr lang="tr-TR" sz="2400" dirty="0" smtClean="0"/>
              <a:t>.</a:t>
            </a:r>
            <a:endParaRPr lang="tr-TR" sz="24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93978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3000" dirty="0" smtClean="0"/>
              <a:t>Vaka (Dr. Burak Göre)..</a:t>
            </a:r>
            <a:endParaRPr lang="tr-TR" sz="3000" dirty="0"/>
          </a:p>
        </p:txBody>
      </p:sp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96586713"/>
              </p:ext>
            </p:extLst>
          </p:nvPr>
        </p:nvGraphicFramePr>
        <p:xfrm>
          <a:off x="457199" y="4941168"/>
          <a:ext cx="8249084" cy="43442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522511">
                  <a:extLst>
                    <a:ext uri="{9D8B030D-6E8A-4147-A177-3AD203B41FA5}">
                      <a16:colId xmlns="" xmlns:a16="http://schemas.microsoft.com/office/drawing/2014/main" val="3381604587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3391815117"/>
                    </a:ext>
                  </a:extLst>
                </a:gridCol>
                <a:gridCol w="5790469">
                  <a:extLst>
                    <a:ext uri="{9D8B030D-6E8A-4147-A177-3AD203B41FA5}">
                      <a16:colId xmlns="" xmlns:a16="http://schemas.microsoft.com/office/drawing/2014/main" val="2850891026"/>
                    </a:ext>
                  </a:extLst>
                </a:gridCol>
              </a:tblGrid>
              <a:tr h="434428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Temmuz</a:t>
                      </a:r>
                      <a:r>
                        <a:rPr lang="tr-TR" sz="1400" baseline="0" dirty="0" smtClean="0"/>
                        <a:t> 2021</a:t>
                      </a:r>
                      <a:endParaRPr lang="tr-T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1. öneri</a:t>
                      </a:r>
                      <a:endParaRPr lang="tr-T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Kayıp ve diğer nedenlerin taranması ve oral demir </a:t>
                      </a:r>
                      <a:r>
                        <a:rPr lang="tr-TR" sz="1400" dirty="0" err="1" smtClean="0"/>
                        <a:t>replasmanı</a:t>
                      </a:r>
                      <a:endParaRPr lang="tr-TR" sz="1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50744539"/>
                  </a:ext>
                </a:extLst>
              </a:tr>
            </a:tbl>
          </a:graphicData>
        </a:graphic>
      </p:graphicFrame>
      <p:graphicFrame>
        <p:nvGraphicFramePr>
          <p:cNvPr id="9" name="Tablo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87926064"/>
              </p:ext>
            </p:extLst>
          </p:nvPr>
        </p:nvGraphicFramePr>
        <p:xfrm>
          <a:off x="424111" y="2780928"/>
          <a:ext cx="8310750" cy="213694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13303">
                  <a:extLst>
                    <a:ext uri="{9D8B030D-6E8A-4147-A177-3AD203B41FA5}">
                      <a16:colId xmlns="" xmlns:a16="http://schemas.microsoft.com/office/drawing/2014/main" val="2033838439"/>
                    </a:ext>
                  </a:extLst>
                </a:gridCol>
                <a:gridCol w="2168868">
                  <a:extLst>
                    <a:ext uri="{9D8B030D-6E8A-4147-A177-3AD203B41FA5}">
                      <a16:colId xmlns="" xmlns:a16="http://schemas.microsoft.com/office/drawing/2014/main" val="285575808"/>
                    </a:ext>
                  </a:extLst>
                </a:gridCol>
                <a:gridCol w="1445912">
                  <a:extLst>
                    <a:ext uri="{9D8B030D-6E8A-4147-A177-3AD203B41FA5}">
                      <a16:colId xmlns="" xmlns:a16="http://schemas.microsoft.com/office/drawing/2014/main" val="1837089825"/>
                    </a:ext>
                  </a:extLst>
                </a:gridCol>
                <a:gridCol w="1590503">
                  <a:extLst>
                    <a:ext uri="{9D8B030D-6E8A-4147-A177-3AD203B41FA5}">
                      <a16:colId xmlns="" xmlns:a16="http://schemas.microsoft.com/office/drawing/2014/main" val="2952981881"/>
                    </a:ext>
                  </a:extLst>
                </a:gridCol>
                <a:gridCol w="1292164">
                  <a:extLst>
                    <a:ext uri="{9D8B030D-6E8A-4147-A177-3AD203B41FA5}">
                      <a16:colId xmlns="" xmlns:a16="http://schemas.microsoft.com/office/drawing/2014/main" val="67518402"/>
                    </a:ext>
                  </a:extLst>
                </a:gridCol>
              </a:tblGrid>
              <a:tr h="591364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err="1" smtClean="0"/>
                        <a:t>Vizit</a:t>
                      </a:r>
                      <a:r>
                        <a:rPr lang="tr-TR" sz="1800" baseline="0" dirty="0" smtClean="0"/>
                        <a:t> </a:t>
                      </a:r>
                      <a:endParaRPr lang="tr-TR" sz="18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GFR</a:t>
                      </a:r>
                    </a:p>
                    <a:p>
                      <a:pPr algn="ctr"/>
                      <a:r>
                        <a:rPr lang="tr-TR" sz="1800" dirty="0" smtClean="0"/>
                        <a:t>(ml/</a:t>
                      </a:r>
                      <a:r>
                        <a:rPr lang="tr-TR" sz="1800" dirty="0" err="1" smtClean="0"/>
                        <a:t>dk</a:t>
                      </a:r>
                      <a:r>
                        <a:rPr lang="tr-TR" sz="1800" dirty="0" smtClean="0"/>
                        <a:t>/m²)</a:t>
                      </a:r>
                      <a:endParaRPr lang="tr-TR" sz="18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err="1" smtClean="0"/>
                        <a:t>Hb</a:t>
                      </a:r>
                      <a:endParaRPr lang="tr-TR" sz="1800" dirty="0" smtClean="0"/>
                    </a:p>
                    <a:p>
                      <a:pPr algn="ctr"/>
                      <a:r>
                        <a:rPr lang="tr-TR" sz="1800" dirty="0" smtClean="0"/>
                        <a:t>(g/dl)</a:t>
                      </a:r>
                      <a:endParaRPr lang="tr-TR" sz="18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err="1" smtClean="0"/>
                        <a:t>Ferritin</a:t>
                      </a:r>
                      <a:r>
                        <a:rPr lang="tr-TR" sz="1800" dirty="0" smtClean="0"/>
                        <a:t> (</a:t>
                      </a:r>
                      <a:r>
                        <a:rPr lang="tr-TR" sz="1800" dirty="0" err="1" smtClean="0"/>
                        <a:t>ng</a:t>
                      </a:r>
                      <a:r>
                        <a:rPr lang="tr-TR" sz="1800" dirty="0" smtClean="0"/>
                        <a:t>/ml)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TS  (%)</a:t>
                      </a:r>
                      <a:endParaRPr lang="tr-TR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85386559"/>
                  </a:ext>
                </a:extLst>
              </a:tr>
              <a:tr h="498956"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Temmuz</a:t>
                      </a:r>
                      <a:r>
                        <a:rPr lang="tr-TR" sz="1800" baseline="0" dirty="0" smtClean="0"/>
                        <a:t> 2021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17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10.9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65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13</a:t>
                      </a:r>
                      <a:endParaRPr lang="tr-TR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72351509"/>
                  </a:ext>
                </a:extLst>
              </a:tr>
              <a:tr h="498956"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Nisan 2022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14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10.3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83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17</a:t>
                      </a:r>
                      <a:endParaRPr lang="tr-TR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92052159"/>
                  </a:ext>
                </a:extLst>
              </a:tr>
              <a:tr h="498956"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Aralık 2022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15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9.8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105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20</a:t>
                      </a:r>
                      <a:endParaRPr lang="tr-TR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16227723"/>
                  </a:ext>
                </a:extLst>
              </a:tr>
            </a:tbl>
          </a:graphicData>
        </a:graphic>
      </p:graphicFrame>
      <p:graphicFrame>
        <p:nvGraphicFramePr>
          <p:cNvPr id="13" name="Tablo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10789730"/>
              </p:ext>
            </p:extLst>
          </p:nvPr>
        </p:nvGraphicFramePr>
        <p:xfrm>
          <a:off x="457199" y="5414279"/>
          <a:ext cx="8249084" cy="6070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22511">
                  <a:extLst>
                    <a:ext uri="{9D8B030D-6E8A-4147-A177-3AD203B41FA5}">
                      <a16:colId xmlns="" xmlns:a16="http://schemas.microsoft.com/office/drawing/2014/main" val="3381604587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3391815117"/>
                    </a:ext>
                  </a:extLst>
                </a:gridCol>
                <a:gridCol w="5790469">
                  <a:extLst>
                    <a:ext uri="{9D8B030D-6E8A-4147-A177-3AD203B41FA5}">
                      <a16:colId xmlns="" xmlns:a16="http://schemas.microsoft.com/office/drawing/2014/main" val="2850891026"/>
                    </a:ext>
                  </a:extLst>
                </a:gridCol>
              </a:tblGrid>
              <a:tr h="607009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Nisan 2022</a:t>
                      </a:r>
                      <a:endParaRPr lang="tr-T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2. öneri</a:t>
                      </a:r>
                      <a:endParaRPr lang="tr-T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GIS yan</a:t>
                      </a:r>
                      <a:r>
                        <a:rPr lang="tr-TR" sz="1400" baseline="0" dirty="0" smtClean="0"/>
                        <a:t> etki profili sorgulanmalı, P bağlayıcı ile birlikte kullanım kurallarına uyum sorgulanmalı, e</a:t>
                      </a:r>
                      <a:r>
                        <a:rPr lang="tr-TR" sz="1400" dirty="0" smtClean="0"/>
                        <a:t>tkin doz aldı ise IV form</a:t>
                      </a:r>
                      <a:endParaRPr lang="tr-TR" sz="1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37804214"/>
                  </a:ext>
                </a:extLst>
              </a:tr>
            </a:tbl>
          </a:graphicData>
        </a:graphic>
      </p:graphicFrame>
      <p:graphicFrame>
        <p:nvGraphicFramePr>
          <p:cNvPr id="14" name="Tablo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84611574"/>
              </p:ext>
            </p:extLst>
          </p:nvPr>
        </p:nvGraphicFramePr>
        <p:xfrm>
          <a:off x="453748" y="6052233"/>
          <a:ext cx="8249084" cy="7315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22511">
                  <a:extLst>
                    <a:ext uri="{9D8B030D-6E8A-4147-A177-3AD203B41FA5}">
                      <a16:colId xmlns="" xmlns:a16="http://schemas.microsoft.com/office/drawing/2014/main" val="3381604587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3391815117"/>
                    </a:ext>
                  </a:extLst>
                </a:gridCol>
                <a:gridCol w="5790469">
                  <a:extLst>
                    <a:ext uri="{9D8B030D-6E8A-4147-A177-3AD203B41FA5}">
                      <a16:colId xmlns="" xmlns:a16="http://schemas.microsoft.com/office/drawing/2014/main" val="2850891026"/>
                    </a:ext>
                  </a:extLst>
                </a:gridCol>
              </a:tblGrid>
              <a:tr h="434428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Aralık 2022</a:t>
                      </a:r>
                      <a:endParaRPr lang="tr-T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3. öneri</a:t>
                      </a:r>
                      <a:endParaRPr lang="tr-T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2. Önerileri gözden geçir, IV form ile hedef demir düzeylerine ulaşmayı dene, gerekirse doz tekrarı yap, </a:t>
                      </a:r>
                      <a:r>
                        <a:rPr lang="tr-TR" sz="1400" dirty="0" err="1" smtClean="0"/>
                        <a:t>Hb</a:t>
                      </a:r>
                      <a:r>
                        <a:rPr lang="tr-TR" sz="1400" dirty="0" smtClean="0"/>
                        <a:t>&lt;10 devam ederse ESA düşün</a:t>
                      </a:r>
                      <a:endParaRPr lang="tr-TR" sz="1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04963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0599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28596" y="1285860"/>
            <a:ext cx="8286808" cy="1500197"/>
          </a:xfrm>
        </p:spPr>
        <p:txBody>
          <a:bodyPr>
            <a:normAutofit fontScale="85000" lnSpcReduction="20000"/>
          </a:bodyPr>
          <a:lstStyle/>
          <a:p>
            <a:r>
              <a:rPr lang="tr-TR" sz="2400" dirty="0" smtClean="0"/>
              <a:t>53 yaşında </a:t>
            </a:r>
            <a:r>
              <a:rPr lang="tr-TR" sz="2400" dirty="0" err="1" smtClean="0"/>
              <a:t>HT’sif</a:t>
            </a:r>
            <a:r>
              <a:rPr lang="tr-TR" sz="2400" dirty="0" smtClean="0"/>
              <a:t> </a:t>
            </a:r>
            <a:r>
              <a:rPr lang="tr-TR" sz="2400" dirty="0" err="1" smtClean="0"/>
              <a:t>nefropatiye</a:t>
            </a:r>
            <a:r>
              <a:rPr lang="tr-TR" sz="2400" dirty="0" smtClean="0"/>
              <a:t> bağlı evre 4 KBH ile izlenen hasta,</a:t>
            </a:r>
          </a:p>
          <a:p>
            <a:r>
              <a:rPr lang="tr-TR" sz="2400" dirty="0" smtClean="0"/>
              <a:t>KAH ve efor </a:t>
            </a:r>
            <a:r>
              <a:rPr lang="tr-TR" sz="2400" dirty="0" err="1" smtClean="0"/>
              <a:t>anginası</a:t>
            </a:r>
            <a:r>
              <a:rPr lang="tr-TR" sz="2400" dirty="0" smtClean="0"/>
              <a:t> mevcut.</a:t>
            </a:r>
            <a:r>
              <a:rPr lang="tr-TR" sz="2400" dirty="0"/>
              <a:t> </a:t>
            </a:r>
            <a:endParaRPr lang="tr-TR" sz="2400" dirty="0" smtClean="0"/>
          </a:p>
          <a:p>
            <a:r>
              <a:rPr lang="tr-TR" sz="2400" dirty="0" smtClean="0"/>
              <a:t>Serum </a:t>
            </a:r>
            <a:r>
              <a:rPr lang="tr-TR" sz="2400" dirty="0" err="1" smtClean="0"/>
              <a:t>kre</a:t>
            </a:r>
            <a:r>
              <a:rPr lang="tr-TR" sz="2400" dirty="0" smtClean="0"/>
              <a:t>: 3.1, 1.1 gr/gün proteinüri </a:t>
            </a:r>
          </a:p>
          <a:p>
            <a:r>
              <a:rPr lang="tr-TR" sz="2400" dirty="0" smtClean="0"/>
              <a:t>ACE-İ, </a:t>
            </a:r>
            <a:r>
              <a:rPr lang="tr-TR" sz="2400" dirty="0" err="1" smtClean="0"/>
              <a:t>antifosfat</a:t>
            </a:r>
            <a:r>
              <a:rPr lang="tr-TR" sz="2400" dirty="0" smtClean="0"/>
              <a:t> </a:t>
            </a:r>
            <a:r>
              <a:rPr lang="tr-TR" sz="2400" dirty="0" err="1" smtClean="0"/>
              <a:t>ca</a:t>
            </a:r>
            <a:r>
              <a:rPr lang="tr-TR" sz="2400" dirty="0" smtClean="0"/>
              <a:t> 3x2, ve </a:t>
            </a:r>
            <a:r>
              <a:rPr lang="tr-TR" sz="2400" dirty="0" err="1" smtClean="0"/>
              <a:t>antipotasyum</a:t>
            </a:r>
            <a:r>
              <a:rPr lang="tr-TR" sz="2400" dirty="0" smtClean="0"/>
              <a:t> 1x1 kullanıyor.</a:t>
            </a:r>
            <a:endParaRPr lang="tr-TR" sz="24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939784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3000" dirty="0" smtClean="0"/>
              <a:t>Derin anemisi ve KAH olan evre 4 KBH..</a:t>
            </a:r>
            <a:endParaRPr lang="tr-TR" sz="3000" dirty="0"/>
          </a:p>
        </p:txBody>
      </p:sp>
      <p:graphicFrame>
        <p:nvGraphicFramePr>
          <p:cNvPr id="8" name="Tablo 7"/>
          <p:cNvGraphicFramePr>
            <a:graphicFrameLocks noGrp="1"/>
          </p:cNvGraphicFramePr>
          <p:nvPr/>
        </p:nvGraphicFramePr>
        <p:xfrm>
          <a:off x="457199" y="5013176"/>
          <a:ext cx="8249084" cy="43442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22511">
                  <a:extLst>
                    <a:ext uri="{9D8B030D-6E8A-4147-A177-3AD203B41FA5}">
                      <a16:colId xmlns="" xmlns:a16="http://schemas.microsoft.com/office/drawing/2014/main" val="3381604587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3391815117"/>
                    </a:ext>
                  </a:extLst>
                </a:gridCol>
                <a:gridCol w="5790469">
                  <a:extLst>
                    <a:ext uri="{9D8B030D-6E8A-4147-A177-3AD203B41FA5}">
                      <a16:colId xmlns="" xmlns:a16="http://schemas.microsoft.com/office/drawing/2014/main" val="2850891026"/>
                    </a:ext>
                  </a:extLst>
                </a:gridCol>
              </a:tblGrid>
              <a:tr h="434428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Mart</a:t>
                      </a:r>
                      <a:r>
                        <a:rPr lang="tr-TR" sz="1400" baseline="0" dirty="0" smtClean="0"/>
                        <a:t> 2022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1. öneri</a:t>
                      </a:r>
                      <a:endParaRPr lang="tr-T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IV demir </a:t>
                      </a:r>
                      <a:r>
                        <a:rPr lang="tr-TR" sz="1400" dirty="0" err="1" smtClean="0"/>
                        <a:t>replasmanı</a:t>
                      </a:r>
                      <a:r>
                        <a:rPr lang="tr-TR" sz="1400" dirty="0" smtClean="0"/>
                        <a:t> – yükleme dozu</a:t>
                      </a:r>
                      <a:endParaRPr lang="tr-TR" sz="1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50744539"/>
                  </a:ext>
                </a:extLst>
              </a:tr>
            </a:tbl>
          </a:graphicData>
        </a:graphic>
      </p:graphicFrame>
      <p:graphicFrame>
        <p:nvGraphicFramePr>
          <p:cNvPr id="9" name="Tablo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39523514"/>
              </p:ext>
            </p:extLst>
          </p:nvPr>
        </p:nvGraphicFramePr>
        <p:xfrm>
          <a:off x="456764" y="2780928"/>
          <a:ext cx="8238742" cy="2145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7592">
                  <a:extLst>
                    <a:ext uri="{9D8B030D-6E8A-4147-A177-3AD203B41FA5}">
                      <a16:colId xmlns="" xmlns:a16="http://schemas.microsoft.com/office/drawing/2014/main" val="2033838439"/>
                    </a:ext>
                  </a:extLst>
                </a:gridCol>
                <a:gridCol w="2150076">
                  <a:extLst>
                    <a:ext uri="{9D8B030D-6E8A-4147-A177-3AD203B41FA5}">
                      <a16:colId xmlns="" xmlns:a16="http://schemas.microsoft.com/office/drawing/2014/main" val="285575808"/>
                    </a:ext>
                  </a:extLst>
                </a:gridCol>
                <a:gridCol w="1433384">
                  <a:extLst>
                    <a:ext uri="{9D8B030D-6E8A-4147-A177-3AD203B41FA5}">
                      <a16:colId xmlns="" xmlns:a16="http://schemas.microsoft.com/office/drawing/2014/main" val="1837089825"/>
                    </a:ext>
                  </a:extLst>
                </a:gridCol>
                <a:gridCol w="1576722">
                  <a:extLst>
                    <a:ext uri="{9D8B030D-6E8A-4147-A177-3AD203B41FA5}">
                      <a16:colId xmlns="" xmlns:a16="http://schemas.microsoft.com/office/drawing/2014/main" val="2952981881"/>
                    </a:ext>
                  </a:extLst>
                </a:gridCol>
                <a:gridCol w="1280968">
                  <a:extLst>
                    <a:ext uri="{9D8B030D-6E8A-4147-A177-3AD203B41FA5}">
                      <a16:colId xmlns="" xmlns:a16="http://schemas.microsoft.com/office/drawing/2014/main" val="67518402"/>
                    </a:ext>
                  </a:extLst>
                </a:gridCol>
              </a:tblGrid>
              <a:tr h="522058"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err="1" smtClean="0"/>
                        <a:t>Vizit</a:t>
                      </a:r>
                      <a:r>
                        <a:rPr lang="tr-TR" sz="1600" b="1" baseline="0" dirty="0" smtClean="0"/>
                        <a:t> </a:t>
                      </a:r>
                      <a:endParaRPr lang="tr-TR" sz="16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GFR</a:t>
                      </a:r>
                    </a:p>
                    <a:p>
                      <a:pPr algn="ctr"/>
                      <a:r>
                        <a:rPr lang="tr-TR" sz="1600" b="1" dirty="0" smtClean="0"/>
                        <a:t>(ml/</a:t>
                      </a:r>
                      <a:r>
                        <a:rPr lang="tr-TR" sz="1600" b="1" dirty="0" err="1" smtClean="0"/>
                        <a:t>dk</a:t>
                      </a:r>
                      <a:r>
                        <a:rPr lang="tr-TR" sz="1600" b="1" dirty="0" smtClean="0"/>
                        <a:t>/m²)</a:t>
                      </a:r>
                      <a:endParaRPr lang="tr-TR" sz="16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err="1" smtClean="0"/>
                        <a:t>Hb</a:t>
                      </a:r>
                      <a:endParaRPr lang="tr-TR" sz="1600" b="1" dirty="0" smtClean="0"/>
                    </a:p>
                    <a:p>
                      <a:pPr algn="ctr"/>
                      <a:r>
                        <a:rPr lang="tr-TR" sz="1600" b="1" dirty="0" smtClean="0"/>
                        <a:t>(g/dl)</a:t>
                      </a:r>
                      <a:endParaRPr lang="tr-TR" sz="16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err="1" smtClean="0"/>
                        <a:t>Ferritin</a:t>
                      </a:r>
                      <a:r>
                        <a:rPr lang="tr-TR" sz="1600" b="1" dirty="0" smtClean="0"/>
                        <a:t> (</a:t>
                      </a:r>
                      <a:r>
                        <a:rPr lang="tr-TR" sz="1600" b="1" dirty="0" err="1" smtClean="0"/>
                        <a:t>ng</a:t>
                      </a:r>
                      <a:r>
                        <a:rPr lang="tr-TR" sz="1600" b="1" dirty="0" smtClean="0"/>
                        <a:t>/ml)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TS  (%)</a:t>
                      </a:r>
                      <a:endParaRPr lang="tr-TR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85386559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r>
                        <a:rPr lang="tr-TR" sz="1600" b="1" dirty="0" smtClean="0"/>
                        <a:t>Mart</a:t>
                      </a:r>
                      <a:r>
                        <a:rPr lang="tr-TR" sz="1600" b="1" baseline="0" dirty="0" smtClean="0"/>
                        <a:t> 2022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19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7.3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65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13</a:t>
                      </a:r>
                      <a:endParaRPr lang="tr-TR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72351509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r>
                        <a:rPr lang="tr-TR" sz="1600" b="1" dirty="0" smtClean="0"/>
                        <a:t>Nisan 2022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17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8.3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673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44</a:t>
                      </a:r>
                      <a:endParaRPr lang="tr-TR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92052159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r>
                        <a:rPr lang="tr-TR" sz="1600" b="1" dirty="0" smtClean="0"/>
                        <a:t>Eylül 2022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16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8.8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215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27</a:t>
                      </a:r>
                      <a:endParaRPr lang="tr-TR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16227723"/>
                  </a:ext>
                </a:extLst>
              </a:tr>
            </a:tbl>
          </a:graphicData>
        </a:graphic>
      </p:graphicFrame>
      <p:graphicFrame>
        <p:nvGraphicFramePr>
          <p:cNvPr id="13" name="Tablo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12796484"/>
              </p:ext>
            </p:extLst>
          </p:nvPr>
        </p:nvGraphicFramePr>
        <p:xfrm>
          <a:off x="457199" y="5445224"/>
          <a:ext cx="8249084" cy="6070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22511">
                  <a:extLst>
                    <a:ext uri="{9D8B030D-6E8A-4147-A177-3AD203B41FA5}">
                      <a16:colId xmlns="" xmlns:a16="http://schemas.microsoft.com/office/drawing/2014/main" val="3381604587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3391815117"/>
                    </a:ext>
                  </a:extLst>
                </a:gridCol>
                <a:gridCol w="5790469">
                  <a:extLst>
                    <a:ext uri="{9D8B030D-6E8A-4147-A177-3AD203B41FA5}">
                      <a16:colId xmlns="" xmlns:a16="http://schemas.microsoft.com/office/drawing/2014/main" val="2850891026"/>
                    </a:ext>
                  </a:extLst>
                </a:gridCol>
              </a:tblGrid>
              <a:tr h="607009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Nisan 2022</a:t>
                      </a:r>
                      <a:endParaRPr lang="tr-T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2. öneri</a:t>
                      </a:r>
                      <a:endParaRPr lang="tr-T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IV doz sonrası ideal zamanlı demir parametreleri kontrolü sonrası ek</a:t>
                      </a:r>
                      <a:r>
                        <a:rPr lang="tr-TR" sz="1400" baseline="0" dirty="0" smtClean="0"/>
                        <a:t> IV demir </a:t>
                      </a:r>
                      <a:r>
                        <a:rPr lang="tr-TR" sz="1400" baseline="0" dirty="0" err="1" smtClean="0"/>
                        <a:t>replasmanı</a:t>
                      </a:r>
                      <a:r>
                        <a:rPr lang="tr-TR" sz="1400" baseline="0" dirty="0" smtClean="0"/>
                        <a:t> açısından değerlendirme</a:t>
                      </a:r>
                      <a:endParaRPr lang="tr-TR" sz="1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37804214"/>
                  </a:ext>
                </a:extLst>
              </a:tr>
            </a:tbl>
          </a:graphicData>
        </a:graphic>
      </p:graphicFrame>
      <p:graphicFrame>
        <p:nvGraphicFramePr>
          <p:cNvPr id="14" name="Tablo 13"/>
          <p:cNvGraphicFramePr>
            <a:graphicFrameLocks noGrp="1"/>
          </p:cNvGraphicFramePr>
          <p:nvPr/>
        </p:nvGraphicFramePr>
        <p:xfrm>
          <a:off x="453748" y="6052233"/>
          <a:ext cx="8249084" cy="43442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522511">
                  <a:extLst>
                    <a:ext uri="{9D8B030D-6E8A-4147-A177-3AD203B41FA5}">
                      <a16:colId xmlns="" xmlns:a16="http://schemas.microsoft.com/office/drawing/2014/main" val="3381604587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3391815117"/>
                    </a:ext>
                  </a:extLst>
                </a:gridCol>
                <a:gridCol w="5790469">
                  <a:extLst>
                    <a:ext uri="{9D8B030D-6E8A-4147-A177-3AD203B41FA5}">
                      <a16:colId xmlns="" xmlns:a16="http://schemas.microsoft.com/office/drawing/2014/main" val="2850891026"/>
                    </a:ext>
                  </a:extLst>
                </a:gridCol>
              </a:tblGrid>
              <a:tr h="434428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Eylül 2022</a:t>
                      </a:r>
                      <a:endParaRPr lang="tr-T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3. öneri</a:t>
                      </a:r>
                      <a:endParaRPr lang="tr-T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İdame demirle birlikte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tr-TR" sz="1400" baseline="0" dirty="0" err="1" smtClean="0"/>
                        <a:t>sc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tr-TR" sz="1400" dirty="0" smtClean="0"/>
                        <a:t>ESA</a:t>
                      </a:r>
                      <a:endParaRPr lang="tr-TR" sz="1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04963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8778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53892789"/>
              </p:ext>
            </p:extLst>
          </p:nvPr>
        </p:nvGraphicFramePr>
        <p:xfrm>
          <a:off x="457200" y="1196752"/>
          <a:ext cx="8229600" cy="530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Renal</a:t>
            </a:r>
            <a:r>
              <a:rPr lang="tr-TR" dirty="0" smtClean="0"/>
              <a:t> Anemi / Mesajlar..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65998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79512" y="1916832"/>
            <a:ext cx="8821644" cy="180020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indent="-576000" algn="ctr">
              <a:lnSpc>
                <a:spcPct val="150000"/>
              </a:lnSpc>
              <a:defRPr/>
            </a:pPr>
            <a:r>
              <a:rPr lang="tr-TR" sz="3600" dirty="0" smtClean="0">
                <a:solidFill>
                  <a:srgbClr val="FF0000"/>
                </a:solidFill>
              </a:rPr>
              <a:t>Evre 3-5 Kronik Böbrek Hastalığında  </a:t>
            </a:r>
            <a:br>
              <a:rPr lang="tr-TR" sz="3600" dirty="0" smtClean="0">
                <a:solidFill>
                  <a:srgbClr val="FF0000"/>
                </a:solidFill>
              </a:rPr>
            </a:br>
            <a:r>
              <a:rPr lang="tr-TR" sz="3600" dirty="0" smtClean="0">
                <a:solidFill>
                  <a:srgbClr val="FF0000"/>
                </a:solidFill>
              </a:rPr>
              <a:t>Kemik Mineral Hastalığı Yönetimi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9220" name="AutoShape 4" descr="data:image/jpeg;base64,/9j/4AAQSkZJRgABAQAAAQABAAD/2wCEAAkGBhQSEBUUEhQWFRUVGRwYGBcWGB0cHRgdHB4aHiEXHBwaHSYeHB0kHRweHy8gIykpLCwsGh4xOTAqNScrLCkBCQoKBQYGGQUFDSkYEhgpKSkpKSkpKSkpKSkpKSkpKSkpKSkpKSkpKSkpKSkpKSkpKSkpKSkpKSkpKSkpKSkpKf/AABEIAOsA1gMBIgACEQEDEQH/xAAcAAADAQEBAQEBAAAAAAAAAAAABgcFBAMBAgj/xABSEAACAQIEAwUEBQcGCgkFAAABAgMEEQAFEiEGBzETIkFRYRQycYEjQmKRoRUzUnKCkrEkQ3OissEIFiU0NVNUdKPCREVjg5Oz0dLwFyY20+H/xAAUAQEAAAAAAAAAAAAAAAAAAAAA/8QAFBEBAAAAAAAAAAAAAAAAAAAAAP/aAAwDAQACEQMRAD8AuODBgwBgwYMAYMGDAGDHlUVKxoXdlVVF2ZiAAPMk7AYlXE3PINJ7PlMLVUx2D6WK3+yg7z/HYfEYCq1NSkal5GVFXcsxAA9STsMIGf8APTLqe6xu1S48IR3b/rtZfmt8K1LymzLM2Eub1bIvUQqQxHoFH0UfyDHzxQ+HuWGX0YBip0Zx/OS/SPfzu2yn9UDAT4c2s3rf9HZdpQ9HZWf+udEY/HH0ZFxRU/nKlKcHw1otv/BRj+OLLUVCRoXkZURRcsxACjzJOwGMvKuMqKpk7OCqhlf9FHBJ9QOp+WAlw5QZxJ+ezZvlLO38SuAcj8wG4zV7/GUf8+KzxBnsdHTSVE2rs4gC2kXO5A2Fx4nHtlOZpUQRTx30SorrcWNmAIuPA2OAkH/0wz6LeHNdVvBpph+DKwwGXimk3ISqUekT/wANEhxWc74hp6OPtKmZIk6AubXPkB1Y+gBxz5BxjR1t/ZaiOUruVBswHmVYBretrYCY0vPuenYJmeXyRN4lNSn5JL1/ew+8Ocz8vrSFhqFWQ/zcvce/kA2zH9UnDJVUaSqUkRXU9VdQwPxB2wgcS8i8vqbmJTSyHxi9y/rGe7b9XTgKLgxDWpM9yPdG9upF8N30qPsn6SPb9ElR44eeCOblHmNo79hUH+ZkPvH7DdH+Gx9MA84MGDAGDBgwBgwYMAYMGDAGDBgwBgwYMAYXONOPKbLIdc7Xdr9nEvvufQeA82Ow+O2MrmVzNiyyPQgElU4+ji8B4a3tuFv0HVjsPEhW4H5Vy1U35QzomWV+8sD+A8DIOgA8IhsPHyAZVLkuZ8SOJalzS0F7ogvZh5qp98/9o23Ww8MVrhfg2ly+PRTRBb+853d/Vm6n4dB4AY2goAsNrYj1TxFmea5nLRU8i0EdK95N9UjBWADbWLg7HSLLZhcm4wDxxzzGp8rVBMsjySAmNI1961h7xso3I8zv0xh8Kc4PaaxKWqo5KN5heEyE2frYd5FIvY2IuCdsfjnTl3bZctVAwaWhlEgZCDaxCuNuhDBWI8NGFGn4zGd5zl4KrTJSt2o7Ru/K3cOhNvEqAFB6aj6YDf4+hfNM6gysuyU0cfbzBTYud7D7tIHlrY+Ax6cbcnKSOjeahRqeoplMqMjudWgarHUx3sDZhYg28MHMinny/MoM4gjMsSx9jUovULv3vQWPXoCi3644+KOdcNVStTZdHNLU1KmJVKW0axY+J1NYm1rjxJ23DvzXiBq/hKSofd2hs/qySBS3zK6reuHDl218oov93i/sjC3PwbJTcMPRKpkm7E3VBqJdm1lVt1sTb4DHDy04hzJfZaKfLpIYI00Gdg4toQ2JBFhcgD54DgyTI0zzN62orLyU9JJ2EMNyFNiRc2sbd3UR4lxfYWx+eZ3B8WVLDmeXKIJIJVDopOh1bbpfa/ukDYhj5Y+VGZScO5pUySRPJQVr9oHjFzG5JJG+1wWIsSLjSQdiMc+f8TPxJLFRUUUiUiur1E8gA2HhsSBsTYXuxtsADgLTTTh0Vx0ZQw+YvhapuOBJnEmXJEW7KISPKG2Umx0lbeTLvfqTttjYjzunHaosqXpl+lQMLxqFvdh1A0+OJtymqgIMxzio7onkd7nwjju1h8202+wMA7ZpntSMwp4KeFJYDcVMmsXhNtSggG6nSLjULNqUAjGLxzydpa+8kYFPU9e0Qd1z9tRsf1hZvj0xn8l8ueb2rNJx9LWyHR9mNT0Hpq7vwjGKa7hQSSABuSegHmcBE8m5hV2TTrSZwjSQnaOoHeIHmG/nVHiD3x9wxZcuzGOeJZYXWSNxdWU3BH/za3hjnzrJIK2AxTossT72P4MpG4PkwxGJ6Wt4XqdcRaoy6Vtwfqk+fgkltgw7r238gF4wYzsgz+Gtp0np3Dxv94PirDwYeIxo4AwYMGAMGDBgDBgwYAwn8yeYUeV019nqJLiGM+J/Ta31F/E2HqN3iTiCKipZKiY2SMXsOrHoEX1JsBiU8ueG5c2rWzfMBdA38niPu907EA/UTw/Sa5PQ3DS5Y8t5DJ+U8zvJVSnWiOPzd+jsPB7Wsv1Bbx9184y4gahopqlImmMa30Lt6am8dI6m1zb7xpZiZOyfsApl0nsw5IXVbbVbe1+tsI3L7mCasvQ5ggirorq6MABMANyB0vbcqNiO8NjsGPy9zCXRLnWZ1yiOVSgiU/RoobZSu9mBuAi97c3JJOM7nbkrRvFmdLK0ayqIZ5ITuUb3X7pGoFe71F7IMYWf8EQZfm8MNY0n5LmdpIxrIRHIAKP5AWUFhvo0m+xxQMk4ops5FVl8NM4oliEaTBbJcbABbdy3dZB17pJA2wG7wlwTTU+WmmidpYZ1LM7NfWJVALAdFBW1gPxO+EnhzlE0+XNS16dlLBK4pqhCpfsyb9Ad016mCtb3trdcOUVbS5Fl0UVRUMwjBVNVjJIb30oi72BNgOgFrnGQKjNs03jH5LpD9ZhqqZB5gdI7/IjzOAZBmVPltMkdXWatK211Dr2j/IAFvLoT5k9cK9PzLoQ7HLqCepY7F6am0qfi5AP3jG1kvKmgp21tF7RKdzLUntWJ8+93QfgMNyRgAAAADoB0GAQRxnm0n5rJio85qlF/CwIx9/xkzwf9VQn0FWl/44f8GAnsnMGtQWq8lqQv1uxZZx9wA/jjryfmvljnsjJ7K/8Aq6iMxW+Z7g+/DvjhzTJIKldNRDHKvlIga3wuNvlgEDi3lKK6paqpKxoBUKFnCXZZVsBsVcAggC6m4JF8cfMXJXhoaHJ6JH0TyLG0mkkBVOolmAtdmJkPojY2KjlV7Oxkymqlon69mSZIH9GRr2+O9vLH2i5jS0siwZzB7MzGyVMd2p5D+t1Q+h+enAO2V5clPBHDGLJEioo9FFh88TbmzxJLPKmT0O89RbtiD+bjO+kkdLr3m+yPHVih5tWSClkkpkE0mgtEuoAObd3vXtY/HfEb5TcUUVNJVS5jK0eYSO3aNOpWy3uVXbY6uoNjsoAsMBs8DVtTlWZLlFVJ20EqlqWXytc6d72HdYabmxAts2KpXUKTRtHKqujgqysLgg+BGJRlWYjOeII6mBSaOgRgJCCO0dgbWvuN2uAd7Jc2vbDJxZzdpKCsipnu5J+mZekCkbFvM9CVG4W58gQQ66iqOGK7todUuXTtZl6lfsnwDqL6WPvC4Pja15TmsdTCk0Lh45BqVh4j+4g7EHcEEY88yy+GspmjkCywzLvvcMDuGBHyII9DiPcKZjJw/mjZfVOTR1B1Qyt0UnYP5C/uuPAgN06hcMGDBgDBgwYAwYMJ3NXjD8n5dI6G00n0cXmGYG7/ALK3b4288AhcY1D57nKZdCxFLSktO69CV2dviL9mvqWPTFno6NIo0jjUKiKFVR0AAsAPlhI5OcG+w0CvIPp6m0kl+oB9xPkDc+rNh9Bv0wEI4h4tzqizZopKiKNJmJhMq/ydl6KobSWTwU7ixNybHVjn5gyV0qrNV5bLBVwWMdZSHWuxuA+m9h4htV1PhuQbLxbwlBmNM0E63B3Vh70beDqfP06EbHCny1lr6WeTLayNpY4V1Q1Q93ReyoSevoOq2I6AEBzcKVa8R5U0VdE6tG6qZVAUMy79pGSCA1tmFrDV62Glm+fx5cseW5VTrJVMO5CvuxA/zszX2HjubnxIuCe7jfix6cx0lEokrqm/ZJ4Rrvqnk8lG536kHrY47OC+C0oImJYy1Ep1Tzt70rdep3Cg9B/fgODhfl4sUvtda/tdc25lf3YvswqdlA87X8rXthzwYMAYMGDAGDBgwBgwYMAY56/L4542jmRZEcWZWAII+Bx0YMBNJ8pqsjJlow9Vl17yUpOqSnHi8JPVR1Kn5+LDd/IWV5xGlUYYpww2ksVbb6rFSGuOmlumG7E3z/J5confMKFS1M51VlKvS3jURDoGHUjp8ugePG3F60ITK8ohX2uTZUiUAQhhfWR01kd7foO821rq3LzIYVqazKs0p71U4L9vcsZF966uR3d++H8TcHcAYcOOeERmcMOYZbIBVRgPDIpt2i9dBJ6MN7X6G6nY7aXEnHMGWU8clb2b1pjC6IR3nPiFJ3WLVvdtvIE7YDU4O4eGW0SU7ztIFYgPIQvvt3Y1HgLkALc7k+dhx8y+CFzOiaMAdsl3hY+DW90n9FhsfkfDErqctr89pJsxlqEiigDtTwRnYNHub791rA2Zu8SQdltitctuJGr8sgnk/OEFX9WQlS37VtXzwC9yW40aqpmpagkVNJ3GDe8yDYE331KRob4KfHFIxFeY9K2UZxBmsKnspm0VCjoSR3h+2g1D7SE4stNULIiuhDK4DKw6EEXBHxGA9cGDBgDEVzxfyzxNHTe9TUAJkHgSpBcH4vojPopxV+Js6FJRz1DfzUbOB5kDur82sPnif8gckK0ctZJvJVyE6j1KoSL/ADcufkMBS6s90pr0M4Kodr3sd1B6kdbemELk3nEnYTUFQf5RQSGM3+shJ0tv1F7i/lp88bXH3AKZnHHeaSGWElopEOysbblbi/QbggjwPW8S4mySvo6wS5lLULG6iJqyk3MgFtOs3W5sALPYnSPetuH9KvKBa5AvsLm1/QYy+KeI46CkkqJeiDZR1djsqD1J29Nz4YSOXfLrLtcdfT1UtYy30tIwIViLG66QwcA9GO17+WOupX8qZ0IzvSZZZmHhJUt7oPn2Y+43HjgNDl7wxJGHrazetq+9Jf8Amk+rAvkFFrjzAG9hhzwYUOZWfSQ0yQUx/lVY4ght1XV70noFXx8CQcBxZrxzU1NS9JlESSvEbTVMpPYxH9AW3d/QdPI728xwrnbd5s4RT+itIhX4XNj+GGrhfhyKhpY6eEd1BufF28Xb1J3+4dBjWwE7HFdflsiLmoilppGCCsgBXs2PTtU6AHzHT16YoYOMfjHLFqMvqYWFw8Lj4EKSp+TAH5Y5eXOYmfKqORt2MKgnzK92/wA9OAY8GODPc7io6eSonJEcYBYgEncgCwHqRhObnhlwFz7QB59g+AoGPGsq0ijaSRgqIpZmPRQBck/AYKKrWWNJEN1kUOpta4YAjY7jY4TucMp/JpiU2NTNDASPJ3F/vAt88Bn0ud5rmg7Wi7KhpDfs5Zk1yyj9MIe6qnwv95x7nhjO4+8mbRSn9CWlRVPoSlyB8MPdNTrGiogsqAKoHgALAfdj1wCXw1x1Ian2LMoRTVdroVN4qgfpRMfH7JJPzuA5soIsdxhb4+4U9upCqd2oiPa08g2KSrutj4A2sfv8Bj14F4m9uoo5iNMgukydNEqbMtvDfcDyIwCvlynJcxFP/wBX1z/QX6U856xeiP4evwYnk5ocPUtFHVZoELVUirHGW3WN2GjtVHgwXe56FRaxOHri/hpK+jlp321i6N4o43Vx8D+Fx44xuCsyGY5e0NagaaFjT1KNvd4yO987Br+d7dMAj5RyNn9ljVcwlgSeNGqYACQWI3XZ1B/R7wPTx6Yelz/LcnigozMqadKKl9T3Y7u9vduSWLGw628sLObSZ7mU8sEKjL6ZHZDLc65ADbUre8Qeo0hR9rClwjy0p6vM2EZealpG+nnc/wCczddCgbBB49SRffvLYLNxtw0tfQTU5td1uhP1XXdW/eAv6E4T+RHEbS0T0ktxLRtoseugk2B/VYMvoAuKNS1scmrs3V9DaG0sDpYAHSbdDYjb1xH5x+S+LFYbQ5gLHy1SG339soPwfAWfBgwYCW/4QebFMvipk96plAt5qnet++Uw9ZRRpQZfHGSAlNCNR/UW7N8yCfnia8efyvifLqbqsIEjD1u0h/qxrisZnlqVEMkMoJjkUo4BIuDsRcEEYCG0dPmeY0tTm4r5KcRmR4YVLBCkYJI2YKBtp3U3Km+Gmi52UJy6Jq1hJPIlpYI013IJU3B7gDW1aSejY4s35EyRpIMtrpYlkBV4ZWOhweqlk8PirfHHPy64eqqGsip6nKYCGv8AyxRqK6VJ1FzrFzawHc64B/rpoMpyqWWGFYUjRpBF5SP0U7/pkL6dBsBj9cuOHzSZfGsm80t5pmPUySd439Rsv7OMrmR/KKjLqD6s8/ayjzigGsqfRiR92HzAeNXVpFG0kjBEQFmZjYKBuST5YQ+Dw2ZZg+aOpFPGpholYWJX69RY9NXuj0uPDH749vXVtNlSkiNx7TV2/wBUh7sf7bi3yU4fIYQihVAVVAAAFgANgAPAAYD94MGDAY3GWaCmy+pmP1InI9SQQo+bED545eXeWmnyqkjbZhCpI8i3eI+Ra2FnmHmkdXX0eU61AkkWapBPVEBdYf1nte3XZT44pAwCtzSS+TVt/wDUk/dY/wB2MvjiY/4tSNvc0sd/mI7/AMcHNrOA1L+T4Tqqq0rHHGu5Clhqka3uoFBFz6+RtvcU8P8Ab5XPSxjdoDGl/NV7v4gYDUyeMLTwgdBGgHyUYVOcELfk3tlFzTTQz28wji/4G/yx3cuuJ46uijANpoFWKeNtnjkUaTqB3sSCQf7wQGHMKJJonikF0kVkYeYYEEfccB+6aoWRFdDdXAZSPEEXB+7HrifcouIFaGXL3kV5qB2iDA37SIMQjj0Hum3Sy+eKDgDE4rKj8j5q8z7UGYEF3+rBUDbU3ksg3J87+C4o+OTNsrjqYHhmUPHIpVlPkf4EdQfAgHAdSm42wg1Q9hz+OQbQ5mnZv5CeIXVv2l7vqScdHLCukSOfL521S0EnZhj1eFheJ/3dvgBj9826AvljzR/naR0qYz5GJgSf3C2Az+dvFU1HQBIFbXUsYu0X6gtcgeOthsP2j1AwncM8GZtV0sdPf8mUKjdQCJZb9XcbOS3jqKr0sthisZpn6JlxrhH2qpEKhVFr206rgkGxCk7/ABxJs85uZu9H7XBSpTUpOkTG0jEkkbaiAdwRfRa+AqvBfA9PlkJip9Z1kM7O1yxAte3uj5AfPCV/hBZUTRwVabPTSjvDwV/H5OqffjB/yhQZllc9bXNUpVSFbKWEaawq+7svSQN7o93FR5iZX7RlVXHa5MLMB9pBrX+sowGpkWaCppYZ16SxpJ8NSg2+V7Y+4TeRmadtk0QJuYWeI/JtQH7rgYMAu8OMJ+L62U9KeJgD5aRFH/e34406HJa7M6D/AEsupahnjnpLkaNIAiYr2ZuCxJBv4YzOUsIlzjOXYAgyMp+Dyy7fcuGPiHlo5WJMsq2y9YtZ7OPXZy5BJJEgPh0IOAxTwlxFT/mMyinA8JRuf342/tYYuW3G01Z7RT1kYiq6RgsgX3WBuAw3O9wb2JHQjrYLv+LnEsG0dfBOv2wL/wBaK/8AWwx8t+BZaHt56uUTVdUwaVl90WuQo2F9ySdgOgA23Dyph23EsrdRSUaIPR5X1X/d2w94ReB+/mucSec0Md/6OMi344esAh8Br2+ZZrVnf6cUqHyWBQGA9CxB+WHzCNyj/wA2qv0vbqnV8dQ/uth5wBjI4s4gWhopql9xEtwP0mOyr82IHzxr4Rea/ejoIT7s2YU6MPNbsSD9wwHJkHK+KagJzBS9VUt7RLKDpeOQ+6qMPd0A2t0vfa1seg5f5hGNMOdVAj6WliSRwP1yb/wxp8YcatBIlJRRiorpRdY/qxr/AK2Ujovptf8AjlpwHmbjtJM4lWc72jjXsV+yEJGoDzIHwwG5wnwFDRM8up56mX85UTHVI32R+ivoPIXJsMM2EXIOLqqCqShzVUEsl/Z6mMWjqLdVI+pJ6bX8hcanq+AUeJeXcdROKqCWSjqwLGaD648pF6OPuOwvewxmPy4rJ+7WZxUyR+KQosOoeRZSbj5Y+VfE9bmU8kGVFIYIW0S1zrquw6pCh2Yj9I7eo2J/M3Bea047WlzSSeUbmGpQGOT7Isfo7+n3jrgEePIPydVV9RRKQ+WTxuU1E9pTSx9+M362A1XPTvHyxdaCtSaJJYzdJFDqfMMAQfuOJVwPnftmb5issLQvNSoJ4X+q8f0bD1UhgQfI4aOTlQXySlv1UOn7sjqPwAwDpgwYMAiVy+z8SU7jYVtNJE3q8JDhvjp2w55jRiaGSJvdkRkPwYEH+OE7jj/SuT297tpv3eyGr8MPGAR+WH8oyOOGXcqstM49FZ0t+7bHJw9y4MeSPl+YSroLFtcRtoXUrjvOtr6gTe1t8dXK0aPylF4R5hPp+DaTbCZxETnOZ1aVM7Q5blv50L9ZhcEnY73Vt7GyrsLknAUqjyOhnggiHZVSUmkRkushUqukEldibDxwwSxhlIPQix+BxEs+4Bho6Rc2ySeRDEoksWJWSO4B94A+pVrggHYYfMo5ie0TUEUcVzVU5qJWvYRKARYD6x7QafQb732BU/we5CiV9MesM4NviGQ/+Xgx85T/AEee5xEOnaM33Svb+3gwByJ/zvNj49sv9qfHjzSrKiPiCgajiE06wMUjPRt5gb7jotz18Me3JXuZnnEflN0/VknH94xUpskgeoSoaJDNGNKSFe8oN9gfAd4/ecBNBxxxCOuUxn4E/wD7Dh24JzisqIHeuphTSByqoCd10qdW5PiSPlhjwYBF5cf51m3++t/ZGHrCLwN3M1ziLymhkt/SRk3/AAw9YBE4C+hzHNqXwE61Kj0nS5t8wMPeESt/k/EkD9FraV4vi8La7/HRth7wBidc7KpoaWkqEXW0FbFIF8yBJYbeZsPnii4VuZnDxrcrqIl98L2kfnqjOoAfGxX54BYyjk0HX2irqqpa2bvzPDKEAY76RZTsuw627u1hbHQaisyaeIVFQ9ZQTOsRkl/O07NspZvroT1J6em2rk4ayvM8ypI6s5sYRIt0jghXStrghySCxBBuD6744eI8/lquG64VWk1FLOKeRlFgzxzRWkA8Lgjp69OmAa+b9FqyqWUbSUzJPE3irow3HyJGO/jHO2jyaoqE2Y05Zfsl1sD8i1/ljw5n3/IlXfr2O/3rjj46/wDxyb/dk/gmA2eD6COjyunUWVI4Fdj03K6nc/EknCpltJW52DUvVS0VExPYQ050yyICR2kj+F7e7uP4nf4hJ/xfnt19hb/ycL82bVAo8noaJxBJWQLeYqG7OOOFGYqp2LG+3z6XuA5c85bHLQcxy+aeSog70izyBxNEB34ydIN9O4/V23thi5NRackpfXtG/elkOFLj3KczoqQqMyNUlUwpuymiActLdbI4JN7X62FvPFR4dygUtJBTg3EMapfzKgAn5m5+eA0cGDBgESu+n4kp08KOkkl+DzN2dvjp3w9HCLwH9PmOa1fUGZaZD6QLZrfEkHD3gEbl1/nWbf7639lcT3jVpMoq8yV42alzWN9Ei/UlIYgG+2zO1x10kEXtbFB5WHV+UZfCTMJyPULpAxjcQc6KaKaamqqGdkSRoySiMjhWI1WewINrjAY/tFTJwpRwUsZkkqm9nNvqrrlJPkBZLEnYAk4oOUcvoIkoS1+2oY9CyIbarqQ4YeKkkkDw++6xlPPPKEQRokkCDoohAUXNzYRkjqb4dst4zpKiYQRS3laJZwhVwezcKwbdbDZhte++AnPLo/8A3Pmo9HP/ABE/9cGPvLEauI83bwDOv/Ft/wAuDAfOAvoeKcziO3aBpB8S8b/wc4sOI7nP8l4xp5DstVEFPqSjxgfvIuLFgDBgx8BwCLTHsOJZV8KujRx6vC2m37u+HvCHzKPs8+X1/hTz9nKfKKcaGJ9Abffh8wCNzYhaOngrUBL0M6TG3Uxk6XX4EEE+gw601QroroQysAykdCCLg/MY/NZSJLG8cihkdSrKehBFiD8QcTnJc7bJJRQ15b2Mm1JVkXVVO/YSke6V8D0t5DoFMwHHnT1CuoZGDKdwykEH1BGxxhcXcb0+XxEyNqlbaKBd5JGPRQo3sT49PnYYDG5TdyGtgHu09dURp6LdWA+9jhGrTryCvb/aczYj1vNGP+XFD4EyqShy1nqdp5DLVTjyd+8V+QAB9QcIVPTEcP5TGetTXQk+uuWR7/cBgKDzU/0NWf0R/iMLPGXGNFJkMsKVcDSmnRQiyqWJATawN77dMUyqpElRkkVXRhZlYAhgfAg7EYxv8QMu/wBhpf8AwE/9uA580i1ZHIvnRMP+CcJdFLb/ABZm+w0J/bgVR/DFRzClDQSRgWDIy2HkVItiPU9R/kHJaj/Z6yG/6okkQ/3YBx40+kzjJ4T7uueYj7UUYK/cTh6wlcycvlUU1dToZJaGQyGMdXicaZFX7Wmx+Rxv8OcU01dEJaaVXBG637yejr1U/H5XwGtjM4lztaOkmqH6RIWt5n6q/NrD546q/MY4IzJNIsaL1Z2CgfM4nb1DZ/UIEVlyuBw7uwI9rdTsig79kD1Pj6G1gYuV+TNTZXAsn52QGaS/XVKS+/qAQPlhizGsEMMkrdI0Zz8FBP8AdjoAwm82q9ky14Y/ztW6UsY8zKbH+oGwH3lFRlMnpy3vS65m9TI7MD+6RhxK458toVhhjiX3Y0VB8FAA/hjovgOKpyKnk/OQRP8ArRq38Rj80+QU8cvbJDGkugR61QBtAsAlwPdAUADwsMaGMvijMfZ6Kom/1cMjj4hSR+NsBMuRB7WpzSp8JJhb5tKx/tDBjT/wfMu7PKTIes0zsPgoVP4q2DAZ/P2naE0Feg71PNYn7pF/FG/exWKSpWSNZEN1dQynzDC4P3HC7zNyH2zKqmIC7hO0Tz1R94AfG2n54yuSef8AtOURKTd6cmFvgu6f1Co+RwHfxTzPpKB2jqDKkmkso7J9L7fVYDSRfa99vHCXyy5wQCkjgqWlap7RwFSN5C+piwtpB37xW32cM3ODKXq6JKaGESzzSqEJH5oDvPLqPuAAaSft23vbC5yz5fzZTmbLOiSpNF9FUKt9LrYtHvuhKlv1gg9QApHE+SCuoZqdhbtoyBf6rdVJ+DAH5YzOWufNVZfH2lxPATBOp6iSLum/qRZvnhqxPK1vyZnQlO1JmdkkPhHUr7rHyDjb43J6YCh48K6gjmjaOVFkRhZlcAg/EHHvgwCFLyWodRMRqacHcpDOyr9xvjW4c5cUNE/aQw3l/wBbKxd/kW939kDDPgwC5zFreyymsfp9BIo+LAqPxbCjmdFoj4epvFZYmI9YogSfvONjnIxOWdiOtTPDCP2pAbf1cfniRdWe5TGOkaVMlv2AowD2MGDBgPhxE0pieFKqMe9TTyWt4GOcP/AnFtxMOGaDtKTPKXreqqgP+8QEfjvgKPQVIkiSQdHVWH7QB/vwsZ5yroKmQymIxSncyQMY2PmTp7pJ87Xx08tK7tsoo3/7FVPxTuH+zhmwCLR8mqBXDyiapK9BUSs4H7OwPwN8O8MKooVQFVRYACwAHgANgMfvBgDCBUH2/P0Qbw5YmtvI1Eo7o9dKDV6EHDLxhxKlBRy1D7lRZF/Tc7Kg+J/C58McHLrhx6SjBn3qahjPUMepkfcr+yLL5XB88AwZjXiGJpGV2VBciNS7W8wq7n5YkHFXOymasoGpndoYpWeoujL3SvZ7AjvWV3PxAxZziCcVcqqnM62tqqdI4Yw2mJWGnt2SyswtsAzBjrOxJHqcBXOFuOKfMQxpe0ZU2LtGyrf9EM2xPjYdPuwtc+M47HKHQHvVDpGPgDrb8Et+1hn4FH+Tqcdl2LLGEeLTp0OvdcW/WBN/G9974m/MdvyjxBQ5eO8kFpJR8bOwP/doo/bwFI4Dyf2XLaWEizJEuofaYam/rMcGN7BgA4i/Bh/JPEdRQnuwVffh8r7sgHy1x+pAxaMS7npw0708VfBcT0TBiw66Lg6v2Gs3wLYCo4MYfBfEyV9FFUJYFxZ1H1XGzL8j09CD443MAYyOKuHo66kkppdhILBvFWG6uPUEX+Rx94m4ngoKdp6l9KDYAbs7eCKPFj//AE2AviNZTxqlfXpX5hWpSQU7E09MjkuSNrsFBNiDYki7C4AC4CkcveJpHD0NbtW0lle/88nRZ18wRa/qQdr2w54nmbww5si12Uzr7ZSMRHJYrr8TBIGAOhgdidtz5nG/wXxolfEQQYqiI6Z4G2aJxsdjuVJ6H5dcAyYMGDAKvMPhqWrp4zTMFnppVqIQwBR3S9ka/gb9fO2FPhPiYZjnschjaJ6eidJonuDHL2wVl36ixBv5HzvirY4IcjgSoepWNRPIoR5AN2UdAfDy367DyGA78GDBgDEdm4nko80zSlpojLV1UsJp0t3Rqiu8rnoFW4J/9LkWLHBDkUC1D1KxqJ5FCNJbvFV6D0HTp1sL9BgODgfhr2Cghpi/aFASzWsNTMWOkeCgkgemN7BgwBj4zAC52A6nH3E2z/N3zidsvomK0qG1bVL0I/2eI9CT0J6fK9w+5aTnWYipNzl9C5EAPSonHWb1RPq+tvNhikYwMhzmgUrR0s8F4hpWGORSQF6iwNyR49Te98b+AMGDBgObMa9IIZJZDpSNWdj5BQSfwxKOSNC9VU1uazDvTOUjv4AkMwHoBoQH7Jx0c8uIXZYcrpu9NVMuoD9DVZVPlqcX+CHzxQ+FsgSio4aaPpEgBP6TdWb5sSfngNXBgwYAx51ECujI4DKwKsp6EEWIPoRtj0wYCIcIVTZDnMmXzE+yVRDQu3QE7IxP/Db1Cnpi34TOaXAYzOjKoAKiK7wt5nxjJ8mAt6EKfDGZyg4/NZCaWqJWspu6wbZpFXbUQd9Snut62PjsHNxnwPqqajMq+bt6emiL09MRZQwW+lx0I1AfrXF9hY+XKfl5SSZXDNVU0Uss2qQtIgY2LHSN9raQD88UTiDJI6yllp5b6JVKm3UeIYeoIB+WMjiHMlynKGdBqFNCiID4kaY1v6XIJ9L4Ba4j4hShrYKDKKWn9qmZTMFjVVWMXNnKAEG12ub6V3t3hja4v4KM8q1VHIKfMIh3XHSRenZyr9ZTa17G3rawXuAcsjy2glzbMH1VFSvau5sSFezLGv2nJBt5lR0XHJwTJI7VPEGYM0admwgiDEARD021AnZQerEtbcHANfC/MRZZfZK6P2SuXYxOe7L9qFujA+V7+V7Xw54kWTccZfnyrSV8AiqDvHc9SdwYpNireOk7H7XTGuKXNsr/ADR/KlIOiOdNTGPIN0kA+ZPgBgKNgwnZJzWoJ20PIaaYbGKqHZMD5Xbun77+mG9JARcEEHoR0PzwH6wYMGAMGPl8cWaZ5BTLqqJo4l85GC3+Fzv8sB3Y56/MI4I2kmdY0UXZnIAHzOEafmoagmPKaWWsfp2pBjgX1LtYn4bX8DjOruG41KVXEVakhv8AR04JWnQ+Sp70pHibdOt8B7VGbVWeExUZemy69pKogiSoHQpCDuFPQsfn4qfTOqmmTJK6nyh11UqaGERuVvYu2rqxKa7sL7g73G3VxZRVGZ00EeVVUMdJISk0kfUIALKuk9OqlBY7gEgXwucI5FHlPEXscZYxVNICuo3LMu5J8L9xzbp3sBw5DyzpK3J4KjLnMdbGA3a62v2y7tG4vZd/dIAsNJ3B3euWnHDV0ckNSvZ1lMdE6EWv1GsDwuQQQOh9CMLOb8MVmTVjVeUwmemm/PUi37p80A3tvsQDpuRax20uWmQVbV1XmdbF7O9SAiQ+IUad2HUbIo33PeNhtgKTjPz/ADuOkppKiY2SJdR8z5KPUmwHqRjQOIfxhmkmf5mmXUjH2SBtU0q9GI2L+RA91PNiT03AdvKLJpK+tnzmrG7sywL4D6pZfRV+jB/W8Rix45sty6OCFIYlCxxqFVR4AC3/AMPjjpwBgwYMAYMGDAGJLzX4HlimXNsuutRCdUqqPeA/nAPE22ZfrL8DetY+HAK/L/jyLNKYSJZZVsJYr7o3mPND4H5dQca3EmQpW0ktNLfRKukkdQdiGHqGAPyxK+OuAqjLak5plHdAu00Ci4A6sQo96M9WT6vUdO698AcxIM0huhCTKPpISd1+0P0k8m++xwCbRcmKuQxQ19f21FTm8cK6gWA2Cm/ui23ViBcAi98cXPfiMBYsugU6FUTVCx7aY1sETyUfW6bWjxa8TniblooizWeIvPUVkVlVrErazdmh2uCVWwPQIo3wCPmWe0+cVOWQZbTSI9O6F5GUDsYk093UpN1W17nxsBuxw/ZFxPUVef1cUb/yOkjCMukHVLe3W1wb6xsf5sY6eE6/2Xh+Odk0vBTEupWzaoVYaWFr3utt8LnLacUHD8+YSkNJMZJ2J6s1yiIT6uPvc4Bj/K+X5nNWU81OJBRG0kkiKVHW+lh3lIKt0t7uMrKeW9DPEJ8rraqnjYmxp520XHUaXF/kTjByKmNDwpVVMn56sV3Zj1PbERrv8Dr/AGjigcr8t7DJ6NLWJiDn4yEv/wA2AyRwRmqfms6cjylpkf8AEk4+/wCLGdnY5vGB5rRx3/HGXyVqb0uYTkneqlO/kFDf82MDI85ql4SqZ1lkaUyMA5ZmZELRo1iSSLDV06XJwDgvLqrl2qM5q3HRhAFh+XdJ/hjuyzlFl0L62hNRJ+nUuZSfiD3PwwmcreEY0np6rL8wDqYx7XA5BYsRuNIsVAY7FgSCOpBxZ8BP+DuZ0dXXvRLTNTqiMyayAW0NpKhFFgOp2J904W+Kqemk4nVM0K+zmmHYCQ2jLX6MbgddfXqQvpjT5qfyPMcszIbKkns8x+w9/wDlMn4YdOKeCqXMUVaqPXo3VgSrLfrZhvY+I6dMBO+V08MOe5hS0ThqPQJFCtqUOpjB0m5uAXZb+IA62GNDmuPZ8yymtA92fsXI/Rcrt+6Xxz8t+G0ps+zEU8ZSnijjiU94jURGzDUb3a4JO/jiqTUqOVLKrFDqUkA6WsRqF+hsSL+pwHpj7gxJ+YvNNzJ+T8qvLVSHQ0ke/ZnxVD0L+bdE33uO6H55qcfSSSjKstu9RMdErIfcB6xg+DW3ZvqrfxvZx5ecCx5XSCJbNK9mmkA99vIfZXoB8T1JxncsuWaZZGZJCJKuUfSSdQoO/ZoTva/U9WPyGHrAGDBgwBgwYMAYMGDAGDBgwBiTcd8pHWX27KGMNSh1GJDpDnxKeCsfFD3W9PGs4MBL+Buc8czezZivstUp0ksNKOw8Dq/Nt9k7eR3ting4VON+WtJma3lXRMBZZktrHkG8HX0PyIxN1nznh7Zh7bQr0O5CL8d3h+d08r4C3VdIssbxuNSOpVgfFWFiPmDiTLyKl1CBswkOXh9Yp7G/W+nroB+1b1tfDRwpzfoK6yiXsJT/ADc1lJP2W91vkb+mHYHAS3n1ePKYoIkbQZUBCKSEjjU7bbAX02v5YZuAuO6XMYWWkEi9gqKVkW2m4IUXBIPunofDDbjwgoY0LMiKpe2oqoBa3S5A36+OAifLjienpMkr4p5UjqFknvExAdmZFVQqndrsCu3SxvbDJy+rFoOGEnqInkSzu6KoYlHkYXsxAK6SCb+GGTN+V2XVVR7RNThpCbtZmUOfNlUgMf4+N8M3sqaOz0rotp0WGnTa2m3S1treWAgOey5ctTl1VkrdnUyzJqgjJ2DWurpchDc6CosCCeo3x/QeJdk/DlPQ56Vgp4bSW0qEm1wL2TMZlZh2QQuOzIXcawLj3cVHALfMPhQ5jl8tMpVXbSyM17KysDc2BPS46eONjJ6Z46eKOVg8iIqu4FgzKAC1j5kXx2Y8K2ujhQvK6xoOrOwUD4k7YD1VQOmObNM2ipomlnkWONerMbD4ep8gNzia8T8+YEbscujarmJspswS/oB35D6AAeuMjLuWGYZtKKjOZnjj6rAtgwHkFHdiH3sfG3XAfjPeYVbnUrUWURskJ2knbukqfEt/NofL32+8Yf8Al/y1p8rj7v0k7C0kxG5+yo+qnp1PjfazDkuRQUkKw08axxr0VfE+ZPVifM3OO/AGDBgwBgwYMAYMGDAGDBgwBgwYMAYMGDAGPhGPuDAInFPJnL60lhGaeU/Xgstz9pLaD9wPrhN/+n+eZX/o6r9oiHSMkDb+jlJQfstfFtwYCKDnZmNJtmOWkW21KHi+feDKfkRjcy//AAhMuf8AOLPEfHUgYfejE/hinFcYlfwTQz3MtJTuT4mJb/vAXwGLDznylv8ApYHo0co/imPY83cqH/TI/uf/ANuPCr5PZSRf2NQfsySL/ZcYzKflBlRYg0u39NN5/wBJgO6p53ZSvSpL+iRSH+KgYX8x/wAIylXanp55W8NWlAfuLH8MN1NylypPdooz+sWf+2xxvZdkNPB+Yghi/o41X+yBgJGeP8/r9qKh9nU9JGQ7ftzWQ/JcelHyPqqtxLm1c7n9CNi5HoHfur8FUjFotgwGDwzwPR0C2poVRrWMh7zt8XO/yFh6Y3sGDAGDBgwBgwYMAYMGDAGDBgwH/9k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>
              <a:latin typeface="Lucida Sans Unicode" pitchFamily="34" charset="0"/>
            </a:endParaRPr>
          </a:p>
        </p:txBody>
      </p:sp>
      <p:sp>
        <p:nvSpPr>
          <p:cNvPr id="9221" name="AutoShape 6" descr="data:image/jpeg;base64,/9j/4AAQSkZJRgABAQAAAQABAAD/2wCEAAkGBhQSEBUUEhQWFRUVGRwYGBcWGB0cHRgdHB4aHiEXHBwaHSYeHB0kHRweHy8gIykpLCwsGh4xOTAqNScrLCkBCQoKBQYGGQUFDSkYEhgpKSkpKSkpKSkpKSkpKSkpKSkpKSkpKSkpKSkpKSkpKSkpKSkpKSkpKSkpKSkpKSkpKf/AABEIAOsA1gMBIgACEQEDEQH/xAAcAAADAQEBAQEBAAAAAAAAAAAABgcFBAMBAgj/xABSEAACAQIEAwUEBQcGCgkFAAABAgMEEQAFEiEGBzETIkFRYRQycYEjQmKRoRUzUnKCkrEkQ3OissEIFiU0NVNUdKPCREVjg5Oz0dLwFyY20+H/xAAUAQEAAAAAAAAAAAAAAAAAAAAA/8QAFBEBAAAAAAAAAAAAAAAAAAAAAP/aAAwDAQACEQMRAD8AuODBgwBgwYMAYMGDAGDHlUVKxoXdlVVF2ZiAAPMk7AYlXE3PINJ7PlMLVUx2D6WK3+yg7z/HYfEYCq1NSkal5GVFXcsxAA9STsMIGf8APTLqe6xu1S48IR3b/rtZfmt8K1LymzLM2Eub1bIvUQqQxHoFH0UfyDHzxQ+HuWGX0YBip0Zx/OS/SPfzu2yn9UDAT4c2s3rf9HZdpQ9HZWf+udEY/HH0ZFxRU/nKlKcHw1otv/BRj+OLLUVCRoXkZURRcsxACjzJOwGMvKuMqKpk7OCqhlf9FHBJ9QOp+WAlw5QZxJ+ezZvlLO38SuAcj8wG4zV7/GUf8+KzxBnsdHTSVE2rs4gC2kXO5A2Fx4nHtlOZpUQRTx30SorrcWNmAIuPA2OAkH/0wz6LeHNdVvBpph+DKwwGXimk3ISqUekT/wANEhxWc74hp6OPtKmZIk6AubXPkB1Y+gBxz5BxjR1t/ZaiOUruVBswHmVYBretrYCY0vPuenYJmeXyRN4lNSn5JL1/ew+8Ocz8vrSFhqFWQ/zcvce/kA2zH9UnDJVUaSqUkRXU9VdQwPxB2wgcS8i8vqbmJTSyHxi9y/rGe7b9XTgKLgxDWpM9yPdG9upF8N30qPsn6SPb9ElR44eeCOblHmNo79hUH+ZkPvH7DdH+Gx9MA84MGDAGDBgwBgwYMAYMGDAGDBgwBgwYMAYXONOPKbLIdc7Xdr9nEvvufQeA82Ow+O2MrmVzNiyyPQgElU4+ji8B4a3tuFv0HVjsPEhW4H5Vy1U35QzomWV+8sD+A8DIOgA8IhsPHyAZVLkuZ8SOJalzS0F7ogvZh5qp98/9o23Ww8MVrhfg2ly+PRTRBb+853d/Vm6n4dB4AY2goAsNrYj1TxFmea5nLRU8i0EdK95N9UjBWADbWLg7HSLLZhcm4wDxxzzGp8rVBMsjySAmNI1961h7xso3I8zv0xh8Kc4PaaxKWqo5KN5heEyE2frYd5FIvY2IuCdsfjnTl3bZctVAwaWhlEgZCDaxCuNuhDBWI8NGFGn4zGd5zl4KrTJSt2o7Ru/K3cOhNvEqAFB6aj6YDf4+hfNM6gysuyU0cfbzBTYud7D7tIHlrY+Ax6cbcnKSOjeahRqeoplMqMjudWgarHUx3sDZhYg28MHMinny/MoM4gjMsSx9jUovULv3vQWPXoCi3644+KOdcNVStTZdHNLU1KmJVKW0axY+J1NYm1rjxJ23DvzXiBq/hKSofd2hs/qySBS3zK6reuHDl218oov93i/sjC3PwbJTcMPRKpkm7E3VBqJdm1lVt1sTb4DHDy04hzJfZaKfLpIYI00Gdg4toQ2JBFhcgD54DgyTI0zzN62orLyU9JJ2EMNyFNiRc2sbd3UR4lxfYWx+eZ3B8WVLDmeXKIJIJVDopOh1bbpfa/ukDYhj5Y+VGZScO5pUySRPJQVr9oHjFzG5JJG+1wWIsSLjSQdiMc+f8TPxJLFRUUUiUiur1E8gA2HhsSBsTYXuxtsADgLTTTh0Vx0ZQw+YvhapuOBJnEmXJEW7KISPKG2Umx0lbeTLvfqTttjYjzunHaosqXpl+lQMLxqFvdh1A0+OJtymqgIMxzio7onkd7nwjju1h8202+wMA7ZpntSMwp4KeFJYDcVMmsXhNtSggG6nSLjULNqUAjGLxzydpa+8kYFPU9e0Qd1z9tRsf1hZvj0xn8l8ueb2rNJx9LWyHR9mNT0Hpq7vwjGKa7hQSSABuSegHmcBE8m5hV2TTrSZwjSQnaOoHeIHmG/nVHiD3x9wxZcuzGOeJZYXWSNxdWU3BH/za3hjnzrJIK2AxTossT72P4MpG4PkwxGJ6Wt4XqdcRaoy6Vtwfqk+fgkltgw7r238gF4wYzsgz+Gtp0np3Dxv94PirDwYeIxo4AwYMGAMGDBgDBgwYAwn8yeYUeV019nqJLiGM+J/Ta31F/E2HqN3iTiCKipZKiY2SMXsOrHoEX1JsBiU8ueG5c2rWzfMBdA38niPu907EA/UTw/Sa5PQ3DS5Y8t5DJ+U8zvJVSnWiOPzd+jsPB7Wsv1Bbx9184y4gahopqlImmMa30Lt6am8dI6m1zb7xpZiZOyfsApl0nsw5IXVbbVbe1+tsI3L7mCasvQ5ggirorq6MABMANyB0vbcqNiO8NjsGPy9zCXRLnWZ1yiOVSgiU/RoobZSu9mBuAi97c3JJOM7nbkrRvFmdLK0ayqIZ5ITuUb3X7pGoFe71F7IMYWf8EQZfm8MNY0n5LmdpIxrIRHIAKP5AWUFhvo0m+xxQMk4ops5FVl8NM4oliEaTBbJcbABbdy3dZB17pJA2wG7wlwTTU+WmmidpYZ1LM7NfWJVALAdFBW1gPxO+EnhzlE0+XNS16dlLBK4pqhCpfsyb9Ad016mCtb3trdcOUVbS5Fl0UVRUMwjBVNVjJIb30oi72BNgOgFrnGQKjNs03jH5LpD9ZhqqZB5gdI7/IjzOAZBmVPltMkdXWatK211Dr2j/IAFvLoT5k9cK9PzLoQ7HLqCepY7F6am0qfi5AP3jG1kvKmgp21tF7RKdzLUntWJ8+93QfgMNyRgAAAADoB0GAQRxnm0n5rJio85qlF/CwIx9/xkzwf9VQn0FWl/44f8GAnsnMGtQWq8lqQv1uxZZx9wA/jjryfmvljnsjJ7K/8Aq6iMxW+Z7g+/DvjhzTJIKldNRDHKvlIga3wuNvlgEDi3lKK6paqpKxoBUKFnCXZZVsBsVcAggC6m4JF8cfMXJXhoaHJ6JH0TyLG0mkkBVOolmAtdmJkPojY2KjlV7Oxkymqlon69mSZIH9GRr2+O9vLH2i5jS0siwZzB7MzGyVMd2p5D+t1Q+h+enAO2V5clPBHDGLJEioo9FFh88TbmzxJLPKmT0O89RbtiD+bjO+kkdLr3m+yPHVih5tWSClkkpkE0mgtEuoAObd3vXtY/HfEb5TcUUVNJVS5jK0eYSO3aNOpWy3uVXbY6uoNjsoAsMBs8DVtTlWZLlFVJ20EqlqWXytc6d72HdYabmxAts2KpXUKTRtHKqujgqysLgg+BGJRlWYjOeII6mBSaOgRgJCCO0dgbWvuN2uAd7Jc2vbDJxZzdpKCsipnu5J+mZekCkbFvM9CVG4W58gQQ66iqOGK7todUuXTtZl6lfsnwDqL6WPvC4Pja15TmsdTCk0Lh45BqVh4j+4g7EHcEEY88yy+GspmjkCywzLvvcMDuGBHyII9DiPcKZjJw/mjZfVOTR1B1Qyt0UnYP5C/uuPAgN06hcMGDBgDBgwYAwYMJ3NXjD8n5dI6G00n0cXmGYG7/ALK3b4288AhcY1D57nKZdCxFLSktO69CV2dviL9mvqWPTFno6NIo0jjUKiKFVR0AAsAPlhI5OcG+w0CvIPp6m0kl+oB9xPkDc+rNh9Bv0wEI4h4tzqizZopKiKNJmJhMq/ydl6KobSWTwU7ixNybHVjn5gyV0qrNV5bLBVwWMdZSHWuxuA+m9h4htV1PhuQbLxbwlBmNM0E63B3Vh70beDqfP06EbHCny1lr6WeTLayNpY4V1Q1Q93ReyoSevoOq2I6AEBzcKVa8R5U0VdE6tG6qZVAUMy79pGSCA1tmFrDV62Glm+fx5cseW5VTrJVMO5CvuxA/zszX2HjubnxIuCe7jfix6cx0lEokrqm/ZJ4Rrvqnk8lG536kHrY47OC+C0oImJYy1Ep1Tzt70rdep3Cg9B/fgODhfl4sUvtda/tdc25lf3YvswqdlA87X8rXthzwYMAYMGDAGDBgwBgwYMAY56/L4542jmRZEcWZWAII+Bx0YMBNJ8pqsjJlow9Vl17yUpOqSnHi8JPVR1Kn5+LDd/IWV5xGlUYYpww2ksVbb6rFSGuOmlumG7E3z/J5confMKFS1M51VlKvS3jURDoGHUjp8ugePG3F60ITK8ohX2uTZUiUAQhhfWR01kd7foO821rq3LzIYVqazKs0p71U4L9vcsZF966uR3d++H8TcHcAYcOOeERmcMOYZbIBVRgPDIpt2i9dBJ6MN7X6G6nY7aXEnHMGWU8clb2b1pjC6IR3nPiFJ3WLVvdtvIE7YDU4O4eGW0SU7ztIFYgPIQvvt3Y1HgLkALc7k+dhx8y+CFzOiaMAdsl3hY+DW90n9FhsfkfDErqctr89pJsxlqEiigDtTwRnYNHub791rA2Zu8SQdltitctuJGr8sgnk/OEFX9WQlS37VtXzwC9yW40aqpmpagkVNJ3GDe8yDYE331KRob4KfHFIxFeY9K2UZxBmsKnspm0VCjoSR3h+2g1D7SE4stNULIiuhDK4DKw6EEXBHxGA9cGDBgDEVzxfyzxNHTe9TUAJkHgSpBcH4vojPopxV+Js6FJRz1DfzUbOB5kDur82sPnif8gckK0ctZJvJVyE6j1KoSL/ADcufkMBS6s90pr0M4Kodr3sd1B6kdbemELk3nEnYTUFQf5RQSGM3+shJ0tv1F7i/lp88bXH3AKZnHHeaSGWElopEOysbblbi/QbggjwPW8S4mySvo6wS5lLULG6iJqyk3MgFtOs3W5sALPYnSPetuH9KvKBa5AvsLm1/QYy+KeI46CkkqJeiDZR1djsqD1J29Nz4YSOXfLrLtcdfT1UtYy30tIwIViLG66QwcA9GO17+WOupX8qZ0IzvSZZZmHhJUt7oPn2Y+43HjgNDl7wxJGHrazetq+9Jf8Amk+rAvkFFrjzAG9hhzwYUOZWfSQ0yQUx/lVY4ght1XV70noFXx8CQcBxZrxzU1NS9JlESSvEbTVMpPYxH9AW3d/QdPI728xwrnbd5s4RT+itIhX4XNj+GGrhfhyKhpY6eEd1BufF28Xb1J3+4dBjWwE7HFdflsiLmoilppGCCsgBXs2PTtU6AHzHT16YoYOMfjHLFqMvqYWFw8Lj4EKSp+TAH5Y5eXOYmfKqORt2MKgnzK92/wA9OAY8GODPc7io6eSonJEcYBYgEncgCwHqRhObnhlwFz7QB59g+AoGPGsq0ijaSRgqIpZmPRQBck/AYKKrWWNJEN1kUOpta4YAjY7jY4TucMp/JpiU2NTNDASPJ3F/vAt88Bn0ud5rmg7Wi7KhpDfs5Zk1yyj9MIe6qnwv95x7nhjO4+8mbRSn9CWlRVPoSlyB8MPdNTrGiogsqAKoHgALAfdj1wCXw1x1Ian2LMoRTVdroVN4qgfpRMfH7JJPzuA5soIsdxhb4+4U9upCqd2oiPa08g2KSrutj4A2sfv8Bj14F4m9uoo5iNMgukydNEqbMtvDfcDyIwCvlynJcxFP/wBX1z/QX6U856xeiP4evwYnk5ocPUtFHVZoELVUirHGW3WN2GjtVHgwXe56FRaxOHri/hpK+jlp321i6N4o43Vx8D+Fx44xuCsyGY5e0NagaaFjT1KNvd4yO987Br+d7dMAj5RyNn9ljVcwlgSeNGqYACQWI3XZ1B/R7wPTx6Yelz/LcnigozMqadKKl9T3Y7u9vduSWLGw628sLObSZ7mU8sEKjL6ZHZDLc65ADbUre8Qeo0hR9rClwjy0p6vM2EZealpG+nnc/wCczddCgbBB49SRffvLYLNxtw0tfQTU5td1uhP1XXdW/eAv6E4T+RHEbS0T0ktxLRtoseugk2B/VYMvoAuKNS1scmrs3V9DaG0sDpYAHSbdDYjb1xH5x+S+LFYbQ5gLHy1SG339soPwfAWfBgwYCW/4QebFMvipk96plAt5qnet++Uw9ZRRpQZfHGSAlNCNR/UW7N8yCfnia8efyvifLqbqsIEjD1u0h/qxrisZnlqVEMkMoJjkUo4BIuDsRcEEYCG0dPmeY0tTm4r5KcRmR4YVLBCkYJI2YKBtp3U3Km+Gmi52UJy6Jq1hJPIlpYI013IJU3B7gDW1aSejY4s35EyRpIMtrpYlkBV4ZWOhweqlk8PirfHHPy64eqqGsip6nKYCGv8AyxRqK6VJ1FzrFzawHc64B/rpoMpyqWWGFYUjRpBF5SP0U7/pkL6dBsBj9cuOHzSZfGsm80t5pmPUySd439Rsv7OMrmR/KKjLqD6s8/ayjzigGsqfRiR92HzAeNXVpFG0kjBEQFmZjYKBuST5YQ+Dw2ZZg+aOpFPGpholYWJX69RY9NXuj0uPDH749vXVtNlSkiNx7TV2/wBUh7sf7bi3yU4fIYQihVAVVAAAFgANgAPAAYD94MGDAY3GWaCmy+pmP1InI9SQQo+bED545eXeWmnyqkjbZhCpI8i3eI+Ra2FnmHmkdXX0eU61AkkWapBPVEBdYf1nte3XZT44pAwCtzSS+TVt/wDUk/dY/wB2MvjiY/4tSNvc0sd/mI7/AMcHNrOA1L+T4Tqqq0rHHGu5Clhqka3uoFBFz6+RtvcU8P8Ab5XPSxjdoDGl/NV7v4gYDUyeMLTwgdBGgHyUYVOcELfk3tlFzTTQz28wji/4G/yx3cuuJ46uijANpoFWKeNtnjkUaTqB3sSCQf7wQGHMKJJonikF0kVkYeYYEEfccB+6aoWRFdDdXAZSPEEXB+7HrifcouIFaGXL3kV5qB2iDA37SIMQjj0Hum3Sy+eKDgDE4rKj8j5q8z7UGYEF3+rBUDbU3ksg3J87+C4o+OTNsrjqYHhmUPHIpVlPkf4EdQfAgHAdSm42wg1Q9hz+OQbQ5mnZv5CeIXVv2l7vqScdHLCukSOfL521S0EnZhj1eFheJ/3dvgBj9826AvljzR/naR0qYz5GJgSf3C2Az+dvFU1HQBIFbXUsYu0X6gtcgeOthsP2j1AwncM8GZtV0sdPf8mUKjdQCJZb9XcbOS3jqKr0sthisZpn6JlxrhH2qpEKhVFr206rgkGxCk7/ABxJs85uZu9H7XBSpTUpOkTG0jEkkbaiAdwRfRa+AqvBfA9PlkJip9Z1kM7O1yxAte3uj5AfPCV/hBZUTRwVabPTSjvDwV/H5OqffjB/yhQZllc9bXNUpVSFbKWEaawq+7svSQN7o93FR5iZX7RlVXHa5MLMB9pBrX+sowGpkWaCppYZ16SxpJ8NSg2+V7Y+4TeRmadtk0QJuYWeI/JtQH7rgYMAu8OMJ+L62U9KeJgD5aRFH/e34406HJa7M6D/AEsupahnjnpLkaNIAiYr2ZuCxJBv4YzOUsIlzjOXYAgyMp+Dyy7fcuGPiHlo5WJMsq2y9YtZ7OPXZy5BJJEgPh0IOAxTwlxFT/mMyinA8JRuf342/tYYuW3G01Z7RT1kYiq6RgsgX3WBuAw3O9wb2JHQjrYLv+LnEsG0dfBOv2wL/wBaK/8AWwx8t+BZaHt56uUTVdUwaVl90WuQo2F9ySdgOgA23Dyph23EsrdRSUaIPR5X1X/d2w94ReB+/mucSec0Md/6OMi344esAh8Br2+ZZrVnf6cUqHyWBQGA9CxB+WHzCNyj/wA2qv0vbqnV8dQ/uth5wBjI4s4gWhopql9xEtwP0mOyr82IHzxr4Rea/ejoIT7s2YU6MPNbsSD9wwHJkHK+KagJzBS9VUt7RLKDpeOQ+6qMPd0A2t0vfa1seg5f5hGNMOdVAj6WliSRwP1yb/wxp8YcatBIlJRRiorpRdY/qxr/AK2Ujovptf8AjlpwHmbjtJM4lWc72jjXsV+yEJGoDzIHwwG5wnwFDRM8up56mX85UTHVI32R+ivoPIXJsMM2EXIOLqqCqShzVUEsl/Z6mMWjqLdVI+pJ6bX8hcanq+AUeJeXcdROKqCWSjqwLGaD648pF6OPuOwvewxmPy4rJ+7WZxUyR+KQosOoeRZSbj5Y+VfE9bmU8kGVFIYIW0S1zrquw6pCh2Yj9I7eo2J/M3Bea047WlzSSeUbmGpQGOT7Isfo7+n3jrgEePIPydVV9RRKQ+WTxuU1E9pTSx9+M362A1XPTvHyxdaCtSaJJYzdJFDqfMMAQfuOJVwPnftmb5issLQvNSoJ4X+q8f0bD1UhgQfI4aOTlQXySlv1UOn7sjqPwAwDpgwYMAiVy+z8SU7jYVtNJE3q8JDhvjp2w55jRiaGSJvdkRkPwYEH+OE7jj/SuT297tpv3eyGr8MPGAR+WH8oyOOGXcqstM49FZ0t+7bHJw9y4MeSPl+YSroLFtcRtoXUrjvOtr6gTe1t8dXK0aPylF4R5hPp+DaTbCZxETnOZ1aVM7Q5blv50L9ZhcEnY73Vt7GyrsLknAUqjyOhnggiHZVSUmkRkushUqukEldibDxwwSxhlIPQix+BxEs+4Bho6Rc2ySeRDEoksWJWSO4B94A+pVrggHYYfMo5ie0TUEUcVzVU5qJWvYRKARYD6x7QafQb732BU/we5CiV9MesM4NviGQ/+Xgx85T/AEee5xEOnaM33Svb+3gwByJ/zvNj49sv9qfHjzSrKiPiCgajiE06wMUjPRt5gb7jotz18Me3JXuZnnEflN0/VknH94xUpskgeoSoaJDNGNKSFe8oN9gfAd4/ecBNBxxxCOuUxn4E/wD7Dh24JzisqIHeuphTSByqoCd10qdW5PiSPlhjwYBF5cf51m3++t/ZGHrCLwN3M1ziLymhkt/SRk3/AAw9YBE4C+hzHNqXwE61Kj0nS5t8wMPeESt/k/EkD9FraV4vi8La7/HRth7wBidc7KpoaWkqEXW0FbFIF8yBJYbeZsPnii4VuZnDxrcrqIl98L2kfnqjOoAfGxX54BYyjk0HX2irqqpa2bvzPDKEAY76RZTsuw627u1hbHQaisyaeIVFQ9ZQTOsRkl/O07NspZvroT1J6em2rk4ayvM8ypI6s5sYRIt0jghXStrghySCxBBuD6744eI8/lquG64VWk1FLOKeRlFgzxzRWkA8Lgjp69OmAa+b9FqyqWUbSUzJPE3irow3HyJGO/jHO2jyaoqE2Y05Zfsl1sD8i1/ljw5n3/IlXfr2O/3rjj46/wDxyb/dk/gmA2eD6COjyunUWVI4Fdj03K6nc/EknCpltJW52DUvVS0VExPYQ050yyICR2kj+F7e7uP4nf4hJ/xfnt19hb/ycL82bVAo8noaJxBJWQLeYqG7OOOFGYqp2LG+3z6XuA5c85bHLQcxy+aeSog70izyBxNEB34ydIN9O4/V23thi5NRackpfXtG/elkOFLj3KczoqQqMyNUlUwpuymiActLdbI4JN7X62FvPFR4dygUtJBTg3EMapfzKgAn5m5+eA0cGDBgESu+n4kp08KOkkl+DzN2dvjp3w9HCLwH9PmOa1fUGZaZD6QLZrfEkHD3gEbl1/nWbf7639lcT3jVpMoq8yV42alzWN9Ei/UlIYgG+2zO1x10kEXtbFB5WHV+UZfCTMJyPULpAxjcQc6KaKaamqqGdkSRoySiMjhWI1WewINrjAY/tFTJwpRwUsZkkqm9nNvqrrlJPkBZLEnYAk4oOUcvoIkoS1+2oY9CyIbarqQ4YeKkkkDw++6xlPPPKEQRokkCDoohAUXNzYRkjqb4dst4zpKiYQRS3laJZwhVwezcKwbdbDZhte++AnPLo/8A3Pmo9HP/ABE/9cGPvLEauI83bwDOv/Ft/wAuDAfOAvoeKcziO3aBpB8S8b/wc4sOI7nP8l4xp5DstVEFPqSjxgfvIuLFgDBgx8BwCLTHsOJZV8KujRx6vC2m37u+HvCHzKPs8+X1/hTz9nKfKKcaGJ9Abffh8wCNzYhaOngrUBL0M6TG3Uxk6XX4EEE+gw601QroroQysAykdCCLg/MY/NZSJLG8cihkdSrKehBFiD8QcTnJc7bJJRQ15b2Mm1JVkXVVO/YSke6V8D0t5DoFMwHHnT1CuoZGDKdwykEH1BGxxhcXcb0+XxEyNqlbaKBd5JGPRQo3sT49PnYYDG5TdyGtgHu09dURp6LdWA+9jhGrTryCvb/aczYj1vNGP+XFD4EyqShy1nqdp5DLVTjyd+8V+QAB9QcIVPTEcP5TGetTXQk+uuWR7/cBgKDzU/0NWf0R/iMLPGXGNFJkMsKVcDSmnRQiyqWJATawN77dMUyqpElRkkVXRhZlYAhgfAg7EYxv8QMu/wBhpf8AwE/9uA580i1ZHIvnRMP+CcJdFLb/ABZm+w0J/bgVR/DFRzClDQSRgWDIy2HkVItiPU9R/kHJaj/Z6yG/6okkQ/3YBx40+kzjJ4T7uueYj7UUYK/cTh6wlcycvlUU1dToZJaGQyGMdXicaZFX7Wmx+Rxv8OcU01dEJaaVXBG637yejr1U/H5XwGtjM4lztaOkmqH6RIWt5n6q/NrD546q/MY4IzJNIsaL1Z2CgfM4nb1DZ/UIEVlyuBw7uwI9rdTsig79kD1Pj6G1gYuV+TNTZXAsn52QGaS/XVKS+/qAQPlhizGsEMMkrdI0Zz8FBP8AdjoAwm82q9ky14Y/ztW6UsY8zKbH+oGwH3lFRlMnpy3vS65m9TI7MD+6RhxK458toVhhjiX3Y0VB8FAA/hjovgOKpyKnk/OQRP8ArRq38Rj80+QU8cvbJDGkugR61QBtAsAlwPdAUADwsMaGMvijMfZ6Kom/1cMjj4hSR+NsBMuRB7WpzSp8JJhb5tKx/tDBjT/wfMu7PKTIes0zsPgoVP4q2DAZ/P2naE0Feg71PNYn7pF/FG/exWKSpWSNZEN1dQynzDC4P3HC7zNyH2zKqmIC7hO0Tz1R94AfG2n54yuSef8AtOURKTd6cmFvgu6f1Co+RwHfxTzPpKB2jqDKkmkso7J9L7fVYDSRfa99vHCXyy5wQCkjgqWlap7RwFSN5C+piwtpB37xW32cM3ODKXq6JKaGESzzSqEJH5oDvPLqPuAAaSft23vbC5yz5fzZTmbLOiSpNF9FUKt9LrYtHvuhKlv1gg9QApHE+SCuoZqdhbtoyBf6rdVJ+DAH5YzOWufNVZfH2lxPATBOp6iSLum/qRZvnhqxPK1vyZnQlO1JmdkkPhHUr7rHyDjb43J6YCh48K6gjmjaOVFkRhZlcAg/EHHvgwCFLyWodRMRqacHcpDOyr9xvjW4c5cUNE/aQw3l/wBbKxd/kW939kDDPgwC5zFreyymsfp9BIo+LAqPxbCjmdFoj4epvFZYmI9YogSfvONjnIxOWdiOtTPDCP2pAbf1cfniRdWe5TGOkaVMlv2AowD2MGDBgPhxE0pieFKqMe9TTyWt4GOcP/AnFtxMOGaDtKTPKXreqqgP+8QEfjvgKPQVIkiSQdHVWH7QB/vwsZ5yroKmQymIxSncyQMY2PmTp7pJ87Xx08tK7tsoo3/7FVPxTuH+zhmwCLR8mqBXDyiapK9BUSs4H7OwPwN8O8MKooVQFVRYACwAHgANgMfvBgDCBUH2/P0Qbw5YmtvI1Eo7o9dKDV6EHDLxhxKlBRy1D7lRZF/Tc7Kg+J/C58McHLrhx6SjBn3qahjPUMepkfcr+yLL5XB88AwZjXiGJpGV2VBciNS7W8wq7n5YkHFXOymasoGpndoYpWeoujL3SvZ7AjvWV3PxAxZziCcVcqqnM62tqqdI4Yw2mJWGnt2SyswtsAzBjrOxJHqcBXOFuOKfMQxpe0ZU2LtGyrf9EM2xPjYdPuwtc+M47HKHQHvVDpGPgDrb8Et+1hn4FH+Tqcdl2LLGEeLTp0OvdcW/WBN/G9974m/MdvyjxBQ5eO8kFpJR8bOwP/doo/bwFI4Dyf2XLaWEizJEuofaYam/rMcGN7BgA4i/Bh/JPEdRQnuwVffh8r7sgHy1x+pAxaMS7npw0708VfBcT0TBiw66Lg6v2Gs3wLYCo4MYfBfEyV9FFUJYFxZ1H1XGzL8j09CD443MAYyOKuHo66kkppdhILBvFWG6uPUEX+Rx94m4ngoKdp6l9KDYAbs7eCKPFj//AE2AviNZTxqlfXpX5hWpSQU7E09MjkuSNrsFBNiDYki7C4AC4CkcveJpHD0NbtW0lle/88nRZ18wRa/qQdr2w54nmbww5si12Uzr7ZSMRHJYrr8TBIGAOhgdidtz5nG/wXxolfEQQYqiI6Z4G2aJxsdjuVJ6H5dcAyYMGDAKvMPhqWrp4zTMFnppVqIQwBR3S9ka/gb9fO2FPhPiYZjnschjaJ6eidJonuDHL2wVl36ixBv5HzvirY4IcjgSoepWNRPIoR5AN2UdAfDy367DyGA78GDBgDEdm4nko80zSlpojLV1UsJp0t3Rqiu8rnoFW4J/9LkWLHBDkUC1D1KxqJ5FCNJbvFV6D0HTp1sL9BgODgfhr2Cghpi/aFASzWsNTMWOkeCgkgemN7BgwBj4zAC52A6nH3E2z/N3zidsvomK0qG1bVL0I/2eI9CT0J6fK9w+5aTnWYipNzl9C5EAPSonHWb1RPq+tvNhikYwMhzmgUrR0s8F4hpWGORSQF6iwNyR49Te98b+AMGDBgObMa9IIZJZDpSNWdj5BQSfwxKOSNC9VU1uazDvTOUjv4AkMwHoBoQH7Jx0c8uIXZYcrpu9NVMuoD9DVZVPlqcX+CHzxQ+FsgSio4aaPpEgBP6TdWb5sSfngNXBgwYAx51ECujI4DKwKsp6EEWIPoRtj0wYCIcIVTZDnMmXzE+yVRDQu3QE7IxP/Db1Cnpi34TOaXAYzOjKoAKiK7wt5nxjJ8mAt6EKfDGZyg4/NZCaWqJWspu6wbZpFXbUQd9Snut62PjsHNxnwPqqajMq+bt6emiL09MRZQwW+lx0I1AfrXF9hY+XKfl5SSZXDNVU0Uss2qQtIgY2LHSN9raQD88UTiDJI6yllp5b6JVKm3UeIYeoIB+WMjiHMlynKGdBqFNCiID4kaY1v6XIJ9L4Ba4j4hShrYKDKKWn9qmZTMFjVVWMXNnKAEG12ub6V3t3hja4v4KM8q1VHIKfMIh3XHSRenZyr9ZTa17G3rawXuAcsjy2glzbMH1VFSvau5sSFezLGv2nJBt5lR0XHJwTJI7VPEGYM0admwgiDEARD021AnZQerEtbcHANfC/MRZZfZK6P2SuXYxOe7L9qFujA+V7+V7Xw54kWTccZfnyrSV8AiqDvHc9SdwYpNireOk7H7XTGuKXNsr/ADR/KlIOiOdNTGPIN0kA+ZPgBgKNgwnZJzWoJ20PIaaYbGKqHZMD5Xbun77+mG9JARcEEHoR0PzwH6wYMGAMGPl8cWaZ5BTLqqJo4l85GC3+Fzv8sB3Y56/MI4I2kmdY0UXZnIAHzOEafmoagmPKaWWsfp2pBjgX1LtYn4bX8DjOruG41KVXEVakhv8AR04JWnQ+Sp70pHibdOt8B7VGbVWeExUZemy69pKogiSoHQpCDuFPQsfn4qfTOqmmTJK6nyh11UqaGERuVvYu2rqxKa7sL7g73G3VxZRVGZ00EeVVUMdJISk0kfUIALKuk9OqlBY7gEgXwucI5FHlPEXscZYxVNICuo3LMu5J8L9xzbp3sBw5DyzpK3J4KjLnMdbGA3a62v2y7tG4vZd/dIAsNJ3B3euWnHDV0ckNSvZ1lMdE6EWv1GsDwuQQQOh9CMLOb8MVmTVjVeUwmemm/PUi37p80A3tvsQDpuRax20uWmQVbV1XmdbF7O9SAiQ+IUad2HUbIo33PeNhtgKTjPz/ADuOkppKiY2SJdR8z5KPUmwHqRjQOIfxhmkmf5mmXUjH2SBtU0q9GI2L+RA91PNiT03AdvKLJpK+tnzmrG7sywL4D6pZfRV+jB/W8Rix45sty6OCFIYlCxxqFVR4AC3/AMPjjpwBgwYMAYMGDAGJLzX4HlimXNsuutRCdUqqPeA/nAPE22ZfrL8DetY+HAK/L/jyLNKYSJZZVsJYr7o3mPND4H5dQca3EmQpW0ktNLfRKukkdQdiGHqGAPyxK+OuAqjLak5plHdAu00Ci4A6sQo96M9WT6vUdO698AcxIM0huhCTKPpISd1+0P0k8m++xwCbRcmKuQxQ19f21FTm8cK6gWA2Cm/ui23ViBcAi98cXPfiMBYsugU6FUTVCx7aY1sETyUfW6bWjxa8TniblooizWeIvPUVkVlVrErazdmh2uCVWwPQIo3wCPmWe0+cVOWQZbTSI9O6F5GUDsYk093UpN1W17nxsBuxw/ZFxPUVef1cUb/yOkjCMukHVLe3W1wb6xsf5sY6eE6/2Xh+Odk0vBTEupWzaoVYaWFr3utt8LnLacUHD8+YSkNJMZJ2J6s1yiIT6uPvc4Bj/K+X5nNWU81OJBRG0kkiKVHW+lh3lIKt0t7uMrKeW9DPEJ8rraqnjYmxp520XHUaXF/kTjByKmNDwpVVMn56sV3Zj1PbERrv8Dr/AGjigcr8t7DJ6NLWJiDn4yEv/wA2AyRwRmqfms6cjylpkf8AEk4+/wCLGdnY5vGB5rRx3/HGXyVqb0uYTkneqlO/kFDf82MDI85ql4SqZ1lkaUyMA5ZmZELRo1iSSLDV06XJwDgvLqrl2qM5q3HRhAFh+XdJ/hjuyzlFl0L62hNRJ+nUuZSfiD3PwwmcreEY0np6rL8wDqYx7XA5BYsRuNIsVAY7FgSCOpBxZ8BP+DuZ0dXXvRLTNTqiMyayAW0NpKhFFgOp2J904W+Kqemk4nVM0K+zmmHYCQ2jLX6MbgddfXqQvpjT5qfyPMcszIbKkns8x+w9/wDlMn4YdOKeCqXMUVaqPXo3VgSrLfrZhvY+I6dMBO+V08MOe5hS0ThqPQJFCtqUOpjB0m5uAXZb+IA62GNDmuPZ8yymtA92fsXI/Rcrt+6Xxz8t+G0ps+zEU8ZSnijjiU94jURGzDUb3a4JO/jiqTUqOVLKrFDqUkA6WsRqF+hsSL+pwHpj7gxJ+YvNNzJ+T8qvLVSHQ0ke/ZnxVD0L+bdE33uO6H55qcfSSSjKstu9RMdErIfcB6xg+DW3ZvqrfxvZx5ecCx5XSCJbNK9mmkA99vIfZXoB8T1JxncsuWaZZGZJCJKuUfSSdQoO/ZoTva/U9WPyGHrAGDBgwBgwYMAYMGDAGDBgwBiTcd8pHWX27KGMNSh1GJDpDnxKeCsfFD3W9PGs4MBL+Buc8czezZivstUp0ksNKOw8Dq/Nt9k7eR3ting4VON+WtJma3lXRMBZZktrHkG8HX0PyIxN1nznh7Zh7bQr0O5CL8d3h+d08r4C3VdIssbxuNSOpVgfFWFiPmDiTLyKl1CBswkOXh9Yp7G/W+nroB+1b1tfDRwpzfoK6yiXsJT/ADc1lJP2W91vkb+mHYHAS3n1ePKYoIkbQZUBCKSEjjU7bbAX02v5YZuAuO6XMYWWkEi9gqKVkW2m4IUXBIPunofDDbjwgoY0LMiKpe2oqoBa3S5A36+OAifLjienpMkr4p5UjqFknvExAdmZFVQqndrsCu3SxvbDJy+rFoOGEnqInkSzu6KoYlHkYXsxAK6SCb+GGTN+V2XVVR7RNThpCbtZmUOfNlUgMf4+N8M3sqaOz0rotp0WGnTa2m3S1treWAgOey5ctTl1VkrdnUyzJqgjJ2DWurpchDc6CosCCeo3x/QeJdk/DlPQ56Vgp4bSW0qEm1wL2TMZlZh2QQuOzIXcawLj3cVHALfMPhQ5jl8tMpVXbSyM17KysDc2BPS46eONjJ6Z46eKOVg8iIqu4FgzKAC1j5kXx2Y8K2ujhQvK6xoOrOwUD4k7YD1VQOmObNM2ipomlnkWONerMbD4ep8gNzia8T8+YEbscujarmJspswS/oB35D6AAeuMjLuWGYZtKKjOZnjj6rAtgwHkFHdiH3sfG3XAfjPeYVbnUrUWURskJ2knbukqfEt/NofL32+8Yf8Al/y1p8rj7v0k7C0kxG5+yo+qnp1PjfazDkuRQUkKw08axxr0VfE+ZPVifM3OO/AGDBgwBgwYMAYMGDAGDBgwBgwYMAYMGDAGPhGPuDAInFPJnL60lhGaeU/Xgstz9pLaD9wPrhN/+n+eZX/o6r9oiHSMkDb+jlJQfstfFtwYCKDnZmNJtmOWkW21KHi+feDKfkRjcy//AAhMuf8AOLPEfHUgYfejE/hinFcYlfwTQz3MtJTuT4mJb/vAXwGLDznylv8ApYHo0co/imPY83cqH/TI/uf/ANuPCr5PZSRf2NQfsySL/ZcYzKflBlRYg0u39NN5/wBJgO6p53ZSvSpL+iRSH+KgYX8x/wAIylXanp55W8NWlAfuLH8MN1NylypPdooz+sWf+2xxvZdkNPB+Yghi/o41X+yBgJGeP8/r9qKh9nU9JGQ7ftzWQ/JcelHyPqqtxLm1c7n9CNi5HoHfur8FUjFotgwGDwzwPR0C2poVRrWMh7zt8XO/yFh6Y3sGDAGDBgwBgwYMAYMGDAGDBgwH/9k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1353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Tanım..</a:t>
            </a:r>
            <a:endParaRPr lang="tr-TR" dirty="0"/>
          </a:p>
        </p:txBody>
      </p:sp>
      <p:sp>
        <p:nvSpPr>
          <p:cNvPr id="5" name="4 Bulut Belirtme Çizgisi"/>
          <p:cNvSpPr/>
          <p:nvPr/>
        </p:nvSpPr>
        <p:spPr>
          <a:xfrm>
            <a:off x="6215074" y="285728"/>
            <a:ext cx="2214578" cy="1000132"/>
          </a:xfrm>
          <a:prstGeom prst="cloudCallout">
            <a:avLst>
              <a:gd name="adj1" fmla="val -75201"/>
              <a:gd name="adj2" fmla="val 621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600" b="1" dirty="0" smtClean="0"/>
              <a:t>P, Ca, D </a:t>
            </a:r>
            <a:r>
              <a:rPr lang="tr-TR" sz="1600" b="1" dirty="0" err="1" smtClean="0"/>
              <a:t>vit</a:t>
            </a:r>
            <a:r>
              <a:rPr lang="tr-TR" sz="1600" b="1" dirty="0" smtClean="0"/>
              <a:t>, PTH,      FGF-23</a:t>
            </a:r>
            <a:endParaRPr lang="tr-TR" sz="1600" b="1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 rot="10800000" flipV="1">
            <a:off x="6929454" y="6572272"/>
            <a:ext cx="2214578" cy="1641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634800" tIns="0" rIns="0" bIns="25392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KDIGO, </a:t>
            </a:r>
            <a:r>
              <a:rPr kumimoji="0" lang="tr-T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Kidney</a:t>
            </a:r>
            <a:r>
              <a:rPr kumimoji="0" lang="tr-T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 </a:t>
            </a:r>
            <a:r>
              <a:rPr kumimoji="0" lang="tr-T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Int</a:t>
            </a:r>
            <a:r>
              <a:rPr lang="tr-TR" sz="900" dirty="0" smtClean="0">
                <a:solidFill>
                  <a:srgbClr val="000000"/>
                </a:solidFill>
                <a:latin typeface="Helvetica Neue"/>
                <a:cs typeface="Arial" pitchFamily="34" charset="0"/>
              </a:rPr>
              <a:t>,</a:t>
            </a:r>
            <a:r>
              <a:rPr kumimoji="0" lang="tr-T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 2009.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 descr="barsak ile ilgili görsel sonucu"/>
          <p:cNvPicPr>
            <a:picLocks noChangeAspect="1" noChangeArrowheads="1"/>
          </p:cNvPicPr>
          <p:nvPr/>
        </p:nvPicPr>
        <p:blipFill>
          <a:blip r:embed="rId6" cstate="print"/>
          <a:srcRect l="18205" r="15044"/>
          <a:stretch>
            <a:fillRect/>
          </a:stretch>
        </p:blipFill>
        <p:spPr bwMode="auto">
          <a:xfrm>
            <a:off x="2500298" y="1643050"/>
            <a:ext cx="785818" cy="881054"/>
          </a:xfrm>
          <a:prstGeom prst="rect">
            <a:avLst/>
          </a:prstGeom>
          <a:noFill/>
        </p:spPr>
      </p:pic>
      <p:pic>
        <p:nvPicPr>
          <p:cNvPr id="3077" name="Picture 5" descr="kemik ile ilgili görsel sonuc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165" y="5143512"/>
            <a:ext cx="1281563" cy="642942"/>
          </a:xfrm>
          <a:prstGeom prst="rect">
            <a:avLst/>
          </a:prstGeom>
          <a:noFill/>
        </p:spPr>
      </p:pic>
      <p:pic>
        <p:nvPicPr>
          <p:cNvPr id="3079" name="Picture 7" descr="böbrek ile ilgili görsel sonucu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86446" y="1500174"/>
            <a:ext cx="770379" cy="1143008"/>
          </a:xfrm>
          <a:prstGeom prst="rect">
            <a:avLst/>
          </a:prstGeom>
          <a:noFill/>
        </p:spPr>
      </p:pic>
      <p:pic>
        <p:nvPicPr>
          <p:cNvPr id="3081" name="Picture 9" descr="damar ile ilgili görsel sonucu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715272" y="5000636"/>
            <a:ext cx="1169569" cy="761992"/>
          </a:xfrm>
          <a:prstGeom prst="rect">
            <a:avLst/>
          </a:prstGeom>
          <a:noFill/>
        </p:spPr>
      </p:pic>
      <p:sp>
        <p:nvSpPr>
          <p:cNvPr id="11" name="10 Bulut Belirtme Çizgisi"/>
          <p:cNvSpPr/>
          <p:nvPr/>
        </p:nvSpPr>
        <p:spPr>
          <a:xfrm>
            <a:off x="7072330" y="2928934"/>
            <a:ext cx="1928826" cy="1143008"/>
          </a:xfrm>
          <a:prstGeom prst="cloudCallout">
            <a:avLst>
              <a:gd name="adj1" fmla="val -68523"/>
              <a:gd name="adj2" fmla="val 10567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DM, HL, yaş,</a:t>
            </a:r>
          </a:p>
          <a:p>
            <a:pPr algn="ctr"/>
            <a:r>
              <a:rPr lang="tr-TR" sz="1400" dirty="0" smtClean="0"/>
              <a:t>Ca, P, </a:t>
            </a:r>
          </a:p>
          <a:p>
            <a:pPr algn="ctr"/>
            <a:r>
              <a:rPr lang="tr-TR" sz="1400" dirty="0" smtClean="0"/>
              <a:t>D </a:t>
            </a:r>
            <a:r>
              <a:rPr lang="tr-TR" sz="1400" dirty="0" err="1" smtClean="0"/>
              <a:t>vit</a:t>
            </a:r>
            <a:r>
              <a:rPr lang="tr-TR" sz="1400" dirty="0" smtClean="0"/>
              <a:t> </a:t>
            </a:r>
            <a:r>
              <a:rPr lang="tr-TR" sz="1400" dirty="0" err="1" smtClean="0"/>
              <a:t>tdv</a:t>
            </a:r>
            <a:r>
              <a:rPr lang="tr-TR" sz="1400" dirty="0" smtClean="0"/>
              <a:t>,</a:t>
            </a:r>
          </a:p>
          <a:p>
            <a:pPr algn="ctr"/>
            <a:r>
              <a:rPr lang="tr-TR" sz="1400" dirty="0" smtClean="0"/>
              <a:t>Etkin diyaliz</a:t>
            </a:r>
            <a:endParaRPr lang="tr-TR" sz="1400" dirty="0"/>
          </a:p>
        </p:txBody>
      </p:sp>
      <p:sp>
        <p:nvSpPr>
          <p:cNvPr id="2" name="Oval 1"/>
          <p:cNvSpPr/>
          <p:nvPr/>
        </p:nvSpPr>
        <p:spPr>
          <a:xfrm>
            <a:off x="3544838" y="4005064"/>
            <a:ext cx="2055862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600" dirty="0" err="1" smtClean="0"/>
              <a:t>Renal</a:t>
            </a:r>
            <a:r>
              <a:rPr lang="tr-TR" sz="1600" dirty="0" smtClean="0"/>
              <a:t> </a:t>
            </a:r>
            <a:r>
              <a:rPr lang="tr-TR" sz="1600" dirty="0" err="1" smtClean="0"/>
              <a:t>osteodistrofi</a:t>
            </a:r>
            <a:endParaRPr lang="tr-TR" sz="1600" dirty="0"/>
          </a:p>
        </p:txBody>
      </p:sp>
      <p:sp>
        <p:nvSpPr>
          <p:cNvPr id="6" name="Oval 5"/>
          <p:cNvSpPr/>
          <p:nvPr/>
        </p:nvSpPr>
        <p:spPr>
          <a:xfrm>
            <a:off x="7884368" y="3933056"/>
            <a:ext cx="1116788" cy="47284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000" dirty="0" smtClean="0"/>
              <a:t>Ek risk faktörleri</a:t>
            </a:r>
            <a:endParaRPr lang="tr-TR" sz="1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grayscl/>
            <a:lum bright="-10000" contrast="40000"/>
          </a:blip>
          <a:stretch>
            <a:fillRect/>
          </a:stretch>
        </p:blipFill>
        <p:spPr>
          <a:xfrm>
            <a:off x="142844" y="357166"/>
            <a:ext cx="5572164" cy="63579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5929330"/>
            <a:ext cx="715567" cy="714380"/>
          </a:xfrm>
          <a:prstGeom prst="rect">
            <a:avLst/>
          </a:prstGeom>
        </p:spPr>
      </p:pic>
      <p:graphicFrame>
        <p:nvGraphicFramePr>
          <p:cNvPr id="6" name="5 Diyagram"/>
          <p:cNvGraphicFramePr/>
          <p:nvPr/>
        </p:nvGraphicFramePr>
        <p:xfrm>
          <a:off x="5857884" y="3214686"/>
          <a:ext cx="3143272" cy="3500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9"/>
          <a:srcRect l="3730" t="19039" r="48719" b="27924"/>
          <a:stretch>
            <a:fillRect/>
          </a:stretch>
        </p:blipFill>
        <p:spPr bwMode="auto">
          <a:xfrm>
            <a:off x="5813922" y="357166"/>
            <a:ext cx="3176244" cy="24288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7 Yuvarlatılmış Dikdörtgen"/>
          <p:cNvSpPr/>
          <p:nvPr/>
        </p:nvSpPr>
        <p:spPr>
          <a:xfrm>
            <a:off x="6929454" y="2857496"/>
            <a:ext cx="2071702" cy="2857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1000" dirty="0" smtClean="0">
                <a:solidFill>
                  <a:schemeClr val="tx1"/>
                </a:solidFill>
              </a:rPr>
              <a:t>John GB, AJKD, 2011.</a:t>
            </a:r>
            <a:endParaRPr lang="tr-TR" sz="1000" dirty="0">
              <a:solidFill>
                <a:schemeClr val="tx1"/>
              </a:solidFill>
            </a:endParaRPr>
          </a:p>
        </p:txBody>
      </p:sp>
      <p:sp>
        <p:nvSpPr>
          <p:cNvPr id="9" name="8 Sağ Ayraç"/>
          <p:cNvSpPr/>
          <p:nvPr/>
        </p:nvSpPr>
        <p:spPr>
          <a:xfrm>
            <a:off x="7500958" y="3929066"/>
            <a:ext cx="357190" cy="1357322"/>
          </a:xfrm>
          <a:prstGeom prst="righ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Aşağı Ok"/>
          <p:cNvSpPr/>
          <p:nvPr/>
        </p:nvSpPr>
        <p:spPr>
          <a:xfrm>
            <a:off x="8001024" y="4357694"/>
            <a:ext cx="285752" cy="571504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Dikdörtgen"/>
          <p:cNvSpPr/>
          <p:nvPr/>
        </p:nvSpPr>
        <p:spPr>
          <a:xfrm>
            <a:off x="7212776" y="2374682"/>
            <a:ext cx="1071570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" dirty="0" smtClean="0">
                <a:solidFill>
                  <a:schemeClr val="tx1"/>
                </a:solidFill>
              </a:rPr>
              <a:t>KBH EVRE</a:t>
            </a:r>
            <a:endParaRPr lang="tr-TR" sz="800" dirty="0">
              <a:solidFill>
                <a:schemeClr val="tx1"/>
              </a:solidFill>
            </a:endParaRPr>
          </a:p>
        </p:txBody>
      </p:sp>
      <p:sp>
        <p:nvSpPr>
          <p:cNvPr id="12" name="11 Dikdörtgen"/>
          <p:cNvSpPr/>
          <p:nvPr/>
        </p:nvSpPr>
        <p:spPr>
          <a:xfrm>
            <a:off x="5929322" y="785794"/>
            <a:ext cx="142876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 rot="10800000" flipV="1">
            <a:off x="6786578" y="121588"/>
            <a:ext cx="2214578" cy="1641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634800" tIns="0" rIns="0" bIns="25392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-45720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KDIGO, </a:t>
            </a:r>
            <a:r>
              <a:rPr kumimoji="0" lang="tr-T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Kidney</a:t>
            </a:r>
            <a:r>
              <a:rPr kumimoji="0" lang="tr-T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 </a:t>
            </a:r>
            <a:r>
              <a:rPr kumimoji="0" lang="tr-T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Int</a:t>
            </a:r>
            <a:r>
              <a:rPr lang="tr-TR" sz="900" dirty="0" smtClean="0">
                <a:solidFill>
                  <a:srgbClr val="000000"/>
                </a:solidFill>
                <a:latin typeface="Helvetica Neue"/>
                <a:cs typeface="Arial" pitchFamily="34" charset="0"/>
              </a:rPr>
              <a:t>,</a:t>
            </a:r>
            <a:r>
              <a:rPr kumimoji="0" lang="tr-T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 2009.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539552" y="5307323"/>
            <a:ext cx="576064" cy="2880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dirty="0" smtClean="0"/>
              <a:t>&lt;%40</a:t>
            </a:r>
            <a:endParaRPr lang="tr-TR" sz="1000" dirty="0"/>
          </a:p>
        </p:txBody>
      </p:sp>
      <p:sp>
        <p:nvSpPr>
          <p:cNvPr id="5" name="Oval 4"/>
          <p:cNvSpPr/>
          <p:nvPr/>
        </p:nvSpPr>
        <p:spPr>
          <a:xfrm>
            <a:off x="7572966" y="2420888"/>
            <a:ext cx="311402" cy="2685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80439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97440389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Kemik mineral hastalığının formları/TMV sınıflaması..</a:t>
            </a:r>
            <a:endParaRPr lang="tr-TR" dirty="0"/>
          </a:p>
        </p:txBody>
      </p:sp>
      <p:pic>
        <p:nvPicPr>
          <p:cNvPr id="7" name="Picture 9" descr="2554 M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021" y="4714884"/>
            <a:ext cx="2216483" cy="1357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 descr="2554 O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202" y="4714884"/>
            <a:ext cx="2214578" cy="135732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2554 AB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32" y="4714884"/>
            <a:ext cx="2203447" cy="1357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Sağ Ok"/>
          <p:cNvSpPr/>
          <p:nvPr/>
        </p:nvSpPr>
        <p:spPr>
          <a:xfrm>
            <a:off x="571472" y="1500174"/>
            <a:ext cx="7858180" cy="135732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Düşük                                PTH                          Yüksek</a:t>
            </a:r>
            <a:endParaRPr lang="tr-TR" dirty="0"/>
          </a:p>
        </p:txBody>
      </p:sp>
      <p:sp>
        <p:nvSpPr>
          <p:cNvPr id="11" name="10 Bulut Belirtme Çizgisi"/>
          <p:cNvSpPr/>
          <p:nvPr/>
        </p:nvSpPr>
        <p:spPr>
          <a:xfrm>
            <a:off x="7286644" y="142852"/>
            <a:ext cx="1785950" cy="857256"/>
          </a:xfrm>
          <a:prstGeom prst="cloudCallout">
            <a:avLst>
              <a:gd name="adj1" fmla="val -99152"/>
              <a:gd name="adj2" fmla="val 5145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TMV</a:t>
            </a:r>
          </a:p>
          <a:p>
            <a:pPr algn="ctr"/>
            <a:r>
              <a:rPr lang="tr-TR" sz="1400" dirty="0" smtClean="0"/>
              <a:t>PTH</a:t>
            </a:r>
          </a:p>
          <a:p>
            <a:pPr algn="ctr"/>
            <a:r>
              <a:rPr lang="tr-TR" sz="1400" dirty="0" smtClean="0"/>
              <a:t>Kemik ALP</a:t>
            </a:r>
            <a:endParaRPr lang="tr-TR" sz="1400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 rot="10800000" flipV="1">
            <a:off x="6643703" y="6669360"/>
            <a:ext cx="2214578" cy="1641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634800" tIns="0" rIns="0" bIns="25392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KDIGO, </a:t>
            </a:r>
            <a:r>
              <a:rPr kumimoji="0" lang="tr-T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Kidney</a:t>
            </a:r>
            <a:r>
              <a:rPr kumimoji="0" lang="tr-T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 </a:t>
            </a:r>
            <a:r>
              <a:rPr kumimoji="0" lang="tr-T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Int</a:t>
            </a:r>
            <a:r>
              <a:rPr lang="tr-TR" sz="900" dirty="0" smtClean="0">
                <a:solidFill>
                  <a:srgbClr val="000000"/>
                </a:solidFill>
                <a:latin typeface="Helvetica Neue"/>
                <a:cs typeface="Arial" pitchFamily="34" charset="0"/>
              </a:rPr>
              <a:t>,</a:t>
            </a:r>
            <a:r>
              <a:rPr kumimoji="0" lang="tr-T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 2009.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Oval"/>
          <p:cNvSpPr/>
          <p:nvPr/>
        </p:nvSpPr>
        <p:spPr>
          <a:xfrm>
            <a:off x="4100509" y="1945407"/>
            <a:ext cx="785818" cy="428628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7 Yuvarlatılmış Dikdörtgen"/>
          <p:cNvSpPr/>
          <p:nvPr/>
        </p:nvSpPr>
        <p:spPr>
          <a:xfrm>
            <a:off x="571472" y="6131396"/>
            <a:ext cx="8072494" cy="50006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/>
              <a:t>Son yıllarda kemik </a:t>
            </a:r>
            <a:r>
              <a:rPr lang="tr-TR" sz="1600" dirty="0" err="1" smtClean="0"/>
              <a:t>bx</a:t>
            </a:r>
            <a:r>
              <a:rPr lang="tr-TR" sz="1600" dirty="0" smtClean="0"/>
              <a:t> içeren çalışmalarda, </a:t>
            </a:r>
            <a:r>
              <a:rPr lang="tr-TR" sz="1600" b="1" dirty="0" smtClean="0">
                <a:solidFill>
                  <a:srgbClr val="FFFF00"/>
                </a:solidFill>
              </a:rPr>
              <a:t>düşük döngülü hastalık </a:t>
            </a:r>
            <a:r>
              <a:rPr lang="tr-TR" sz="1600" dirty="0" smtClean="0"/>
              <a:t>daha sık..</a:t>
            </a:r>
            <a:endParaRPr lang="tr-T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85396169"/>
              </p:ext>
            </p:extLst>
          </p:nvPr>
        </p:nvGraphicFramePr>
        <p:xfrm>
          <a:off x="457200" y="1214422"/>
          <a:ext cx="8229600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Klinik (</a:t>
            </a:r>
            <a:r>
              <a:rPr lang="tr-TR" sz="2800" dirty="0" smtClean="0">
                <a:solidFill>
                  <a:srgbClr val="FF0000"/>
                </a:solidFill>
              </a:rPr>
              <a:t>İleri evre hasta</a:t>
            </a:r>
            <a:r>
              <a:rPr lang="tr-TR" dirty="0" smtClean="0"/>
              <a:t>)..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5436096" y="3573016"/>
            <a:ext cx="3071420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dirty="0">
                <a:solidFill>
                  <a:srgbClr val="FFFF00"/>
                </a:solidFill>
              </a:rPr>
              <a:t>KBH≈ASKH/KVH </a:t>
            </a:r>
            <a:r>
              <a:rPr lang="tr-TR" dirty="0" err="1">
                <a:solidFill>
                  <a:srgbClr val="FFFF00"/>
                </a:solidFill>
              </a:rPr>
              <a:t>ekivalanı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1350" t="32792" r="35600" b="20659"/>
          <a:stretch>
            <a:fillRect/>
          </a:stretch>
        </p:blipFill>
        <p:spPr bwMode="auto">
          <a:xfrm>
            <a:off x="285720" y="428604"/>
            <a:ext cx="4484298" cy="62151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l="32531" t="16868" r="29516" b="6022"/>
          <a:stretch>
            <a:fillRect/>
          </a:stretch>
        </p:blipFill>
        <p:spPr bwMode="auto">
          <a:xfrm>
            <a:off x="5357818" y="500042"/>
            <a:ext cx="2973607" cy="3398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https://www.calciphylaxis.net/fileadmin/calpics/c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6108" y="4214818"/>
            <a:ext cx="3667171" cy="2378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7757" t="9470" r="16542" b="6874"/>
          <a:stretch>
            <a:fillRect/>
          </a:stretch>
        </p:blipFill>
        <p:spPr bwMode="auto">
          <a:xfrm>
            <a:off x="571472" y="357167"/>
            <a:ext cx="8072494" cy="6281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8925" t="9891" r="17149" b="6454"/>
          <a:stretch>
            <a:fillRect/>
          </a:stretch>
        </p:blipFill>
        <p:spPr bwMode="auto">
          <a:xfrm>
            <a:off x="428595" y="285728"/>
            <a:ext cx="8346115" cy="614366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4" name="Yuvarlatılmış Dikdörtgen 3"/>
          <p:cNvSpPr/>
          <p:nvPr/>
        </p:nvSpPr>
        <p:spPr>
          <a:xfrm>
            <a:off x="5652120" y="1628800"/>
            <a:ext cx="2592288" cy="4320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85804" y="1285860"/>
          <a:ext cx="8229600" cy="5162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400" dirty="0" smtClean="0"/>
              <a:t>Kemik mineral hastalığı tanısı..</a:t>
            </a:r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2500298" y="15001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tr-TR" dirty="0" smtClean="0"/>
          </a:p>
          <a:p>
            <a:endParaRPr lang="tr-TR" dirty="0" smtClean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 rot="10800000" flipV="1">
            <a:off x="6476567" y="6572272"/>
            <a:ext cx="2214578" cy="1641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634800" tIns="0" rIns="0" bIns="25392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-45720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KDIGO, </a:t>
            </a:r>
            <a:r>
              <a:rPr kumimoji="0" lang="tr-T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Kidney</a:t>
            </a:r>
            <a:r>
              <a:rPr kumimoji="0" lang="tr-T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 </a:t>
            </a:r>
            <a:r>
              <a:rPr kumimoji="0" lang="tr-T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Int</a:t>
            </a:r>
            <a:r>
              <a:rPr lang="tr-TR" sz="900" dirty="0" smtClean="0">
                <a:solidFill>
                  <a:srgbClr val="000000"/>
                </a:solidFill>
                <a:latin typeface="Helvetica Neue"/>
                <a:cs typeface="Arial" pitchFamily="34" charset="0"/>
              </a:rPr>
              <a:t>,</a:t>
            </a:r>
            <a:r>
              <a:rPr kumimoji="0" lang="tr-T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 2009.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Yuvarlatılmış Dikdörtgen"/>
          <p:cNvSpPr/>
          <p:nvPr/>
        </p:nvSpPr>
        <p:spPr>
          <a:xfrm>
            <a:off x="6643702" y="3571876"/>
            <a:ext cx="1857388" cy="107157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 smtClean="0"/>
              <a:t>Tedavi kararı değişecekse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/>
          <a:lstStyle/>
          <a:p>
            <a:r>
              <a:rPr lang="tr-TR" dirty="0" smtClean="0"/>
              <a:t>KDIGO – 2009..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500034" y="1320496"/>
            <a:ext cx="8215370" cy="11798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400" dirty="0" smtClean="0"/>
              <a:t>* </a:t>
            </a:r>
            <a:r>
              <a:rPr lang="tr-TR" sz="2000" dirty="0" smtClean="0"/>
              <a:t>(</a:t>
            </a:r>
            <a:r>
              <a:rPr lang="tr-TR" sz="2000" dirty="0" err="1" smtClean="0"/>
              <a:t>eGFR</a:t>
            </a:r>
            <a:r>
              <a:rPr lang="tr-TR" sz="2000" dirty="0" smtClean="0"/>
              <a:t>) &lt;60 ml/</a:t>
            </a:r>
            <a:r>
              <a:rPr lang="tr-TR" sz="2000" dirty="0" err="1" smtClean="0"/>
              <a:t>dk</a:t>
            </a:r>
            <a:r>
              <a:rPr lang="tr-TR" sz="2000" dirty="0" smtClean="0"/>
              <a:t>/1.73 m</a:t>
            </a:r>
            <a:r>
              <a:rPr lang="tr-TR" sz="2000" baseline="30000" dirty="0" smtClean="0"/>
              <a:t>2</a:t>
            </a:r>
          </a:p>
          <a:p>
            <a:endParaRPr lang="tr-TR" sz="2800" baseline="30000" dirty="0" smtClean="0"/>
          </a:p>
          <a:p>
            <a:r>
              <a:rPr lang="tr-TR" sz="2800" baseline="30000" dirty="0" smtClean="0"/>
              <a:t>* Ca, P, PTH ve 25 (OH) D vitamini düzenli olarak izlenmeli</a:t>
            </a:r>
            <a:endParaRPr lang="tr-TR" sz="2800" dirty="0"/>
          </a:p>
        </p:txBody>
      </p:sp>
      <p:sp>
        <p:nvSpPr>
          <p:cNvPr id="5" name="4 Dikdörtgen"/>
          <p:cNvSpPr/>
          <p:nvPr/>
        </p:nvSpPr>
        <p:spPr>
          <a:xfrm>
            <a:off x="500034" y="5661248"/>
            <a:ext cx="8215370" cy="807108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 smtClean="0"/>
              <a:t>Tedavi başlanan veya GFR düzeyi değişen hastalarda veya RRT başlanan hastalarda daha yakın takip gereklidir.</a:t>
            </a:r>
            <a:endParaRPr lang="tr-TR" dirty="0"/>
          </a:p>
        </p:txBody>
      </p:sp>
      <p:graphicFrame>
        <p:nvGraphicFramePr>
          <p:cNvPr id="7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64355003"/>
              </p:ext>
            </p:extLst>
          </p:nvPr>
        </p:nvGraphicFramePr>
        <p:xfrm>
          <a:off x="500034" y="2601246"/>
          <a:ext cx="8215370" cy="2987994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2507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345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056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1882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0561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940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tr-TR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dirty="0" smtClean="0"/>
                        <a:t>Evre 3</a:t>
                      </a:r>
                      <a:endParaRPr lang="tr-TR" sz="1600" dirty="0" smtClean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dirty="0" smtClean="0"/>
                        <a:t>Evre 4</a:t>
                      </a:r>
                      <a:endParaRPr lang="tr-TR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dirty="0" smtClean="0"/>
                        <a:t>Evre 5</a:t>
                      </a:r>
                      <a:endParaRPr lang="tr-TR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dirty="0" smtClean="0"/>
                        <a:t>Evre 5D</a:t>
                      </a:r>
                      <a:endParaRPr lang="tr-TR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11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600" b="1" dirty="0" smtClean="0"/>
                        <a:t>Ca</a:t>
                      </a:r>
                      <a:endParaRPr lang="tr-TR" sz="16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dirty="0" smtClean="0"/>
                        <a:t>6-12 ay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dirty="0" smtClean="0"/>
                        <a:t>3-6 ay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dirty="0" smtClean="0"/>
                        <a:t>1-3 ay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dirty="0" smtClean="0"/>
                        <a:t>1-3 ay</a:t>
                      </a:r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1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600" b="1" dirty="0" smtClean="0"/>
                        <a:t>P </a:t>
                      </a:r>
                      <a:endParaRPr lang="tr-TR" sz="16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6-12 ay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3-6 ay</a:t>
                      </a:r>
                      <a:endParaRPr lang="tr-T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dirty="0" smtClean="0"/>
                        <a:t>1-3 ay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dirty="0" smtClean="0"/>
                        <a:t>1-3 ay</a:t>
                      </a:r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11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600" b="1" dirty="0" smtClean="0"/>
                        <a:t>PTH</a:t>
                      </a:r>
                      <a:endParaRPr lang="tr-TR" sz="16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6-12 ay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3-6 ay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3-6 ay</a:t>
                      </a:r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238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600" b="1" dirty="0" smtClean="0"/>
                        <a:t>ALP</a:t>
                      </a:r>
                      <a:endParaRPr lang="tr-TR" sz="16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dirty="0" smtClean="0"/>
                        <a:t>12 ayda bir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dirty="0" smtClean="0"/>
                        <a:t>PTH yükselmesi varsa daha sık</a:t>
                      </a:r>
                      <a:endParaRPr lang="tr-TR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tr-TR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865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600" b="1" dirty="0" smtClean="0"/>
                        <a:t>D vitamini</a:t>
                      </a:r>
                      <a:endParaRPr lang="tr-TR" sz="16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* Tedavi başlanan hastalarda yakın takiple karar verilir.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* Toplumda saptanan D vitamini eksikliğindeki genel tedavi prensipleri geçerlidir.</a:t>
                      </a:r>
                      <a:endParaRPr lang="tr-T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7 Dikdörtgen"/>
          <p:cNvSpPr/>
          <p:nvPr/>
        </p:nvSpPr>
        <p:spPr>
          <a:xfrm>
            <a:off x="7715275" y="6540365"/>
            <a:ext cx="9845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tr-TR" sz="1000" dirty="0" smtClean="0"/>
              <a:t>KDIGO, 2009.</a:t>
            </a:r>
            <a:endParaRPr lang="tr-TR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95455"/>
          <a:ext cx="8258202" cy="431083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572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573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858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001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7163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94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880516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FFFF00"/>
                          </a:solidFill>
                        </a:rPr>
                        <a:t>Evre </a:t>
                      </a:r>
                      <a:endParaRPr lang="tr-TR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rgbClr val="FFFF00"/>
                          </a:solidFill>
                        </a:rPr>
                        <a:t>GFR</a:t>
                      </a:r>
                    </a:p>
                    <a:p>
                      <a:pPr algn="ctr"/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(ml/</a:t>
                      </a:r>
                      <a:r>
                        <a:rPr lang="tr-TR" sz="1100" dirty="0" err="1" smtClean="0">
                          <a:solidFill>
                            <a:srgbClr val="FFFF00"/>
                          </a:solidFill>
                        </a:rPr>
                        <a:t>dk</a:t>
                      </a:r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/1.73 m²)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>
                          <a:solidFill>
                            <a:srgbClr val="FFFF00"/>
                          </a:solidFill>
                        </a:rPr>
                        <a:t>Kılavuz</a:t>
                      </a:r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 </a:t>
                      </a:r>
                    </a:p>
                    <a:p>
                      <a:pPr algn="ctr"/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rgbClr val="FFFF00"/>
                          </a:solidFill>
                        </a:rPr>
                        <a:t>Ca</a:t>
                      </a:r>
                    </a:p>
                    <a:p>
                      <a:pPr algn="ctr"/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(mg/</a:t>
                      </a:r>
                      <a:r>
                        <a:rPr lang="tr-TR" sz="1100" dirty="0" err="1" smtClean="0">
                          <a:solidFill>
                            <a:srgbClr val="FFFF00"/>
                          </a:solidFill>
                        </a:rPr>
                        <a:t>dl</a:t>
                      </a:r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)</a:t>
                      </a:r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rgbClr val="FFFF00"/>
                          </a:solidFill>
                        </a:rPr>
                        <a:t>P</a:t>
                      </a:r>
                    </a:p>
                    <a:p>
                      <a:pPr algn="ctr"/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(mg/</a:t>
                      </a:r>
                      <a:r>
                        <a:rPr lang="tr-TR" sz="1100" dirty="0" err="1" smtClean="0">
                          <a:solidFill>
                            <a:srgbClr val="FFFF00"/>
                          </a:solidFill>
                        </a:rPr>
                        <a:t>dl</a:t>
                      </a:r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)</a:t>
                      </a:r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rgbClr val="FFFF00"/>
                          </a:solidFill>
                        </a:rPr>
                        <a:t>PTH</a:t>
                      </a:r>
                    </a:p>
                    <a:p>
                      <a:pPr algn="ctr"/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(</a:t>
                      </a:r>
                      <a:r>
                        <a:rPr lang="tr-TR" sz="1100" dirty="0" err="1" smtClean="0">
                          <a:solidFill>
                            <a:srgbClr val="FFFF00"/>
                          </a:solidFill>
                        </a:rPr>
                        <a:t>pg</a:t>
                      </a:r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/ml)</a:t>
                      </a:r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3467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3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30-59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KDIGO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N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N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Normalin üst sınırı</a:t>
                      </a:r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3467"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KDOQI</a:t>
                      </a:r>
                      <a:endParaRPr lang="tr-T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N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2.7-4.5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35-70</a:t>
                      </a:r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3467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4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15-29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KDIGO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N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N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Normalin üst sınırı</a:t>
                      </a:r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3467"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KDOQI</a:t>
                      </a:r>
                      <a:endParaRPr lang="tr-T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N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2.7-4.5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70-110</a:t>
                      </a:r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3467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5/5D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&lt;15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KDIGO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N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Normale yaklaştır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2-9 katı</a:t>
                      </a:r>
                      <a:endParaRPr lang="tr-T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6023"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KDOQI</a:t>
                      </a:r>
                      <a:endParaRPr lang="tr-T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8.4-9.5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4.5-5.5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150-300</a:t>
                      </a:r>
                      <a:endParaRPr lang="tr-T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571472" y="571480"/>
            <a:ext cx="8229600" cy="1143000"/>
          </a:xfrm>
        </p:spPr>
        <p:txBody>
          <a:bodyPr/>
          <a:lstStyle/>
          <a:p>
            <a:r>
              <a:rPr lang="tr-TR" dirty="0" smtClean="0"/>
              <a:t>Hedef ne olmalı..</a:t>
            </a:r>
            <a:endParaRPr lang="tr-TR" dirty="0"/>
          </a:p>
        </p:txBody>
      </p:sp>
      <p:sp>
        <p:nvSpPr>
          <p:cNvPr id="1026" name="AutoShape 2" descr="kılavuzu karga olanı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-500098" y="6286520"/>
            <a:ext cx="92155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1000" dirty="0" smtClean="0"/>
              <a:t>KDOQI, 2004.</a:t>
            </a:r>
          </a:p>
          <a:p>
            <a:pPr algn="r"/>
            <a:r>
              <a:rPr lang="tr-TR" sz="1000" dirty="0" smtClean="0"/>
              <a:t>KDIGO, 2017.</a:t>
            </a:r>
            <a:endParaRPr lang="tr-TR" sz="1000" dirty="0"/>
          </a:p>
        </p:txBody>
      </p:sp>
      <p:sp>
        <p:nvSpPr>
          <p:cNvPr id="8" name="7 Dikdörtgen"/>
          <p:cNvSpPr/>
          <p:nvPr/>
        </p:nvSpPr>
        <p:spPr>
          <a:xfrm>
            <a:off x="480208" y="6060064"/>
            <a:ext cx="5468164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1600" dirty="0" smtClean="0">
                <a:solidFill>
                  <a:srgbClr val="FFFF00"/>
                </a:solidFill>
              </a:rPr>
              <a:t>25 (OH) D vitamini &gt; 30 </a:t>
            </a:r>
            <a:r>
              <a:rPr lang="tr-TR" sz="1600" dirty="0" err="1" smtClean="0">
                <a:solidFill>
                  <a:srgbClr val="FFFF00"/>
                </a:solidFill>
              </a:rPr>
              <a:t>ng</a:t>
            </a:r>
            <a:r>
              <a:rPr lang="tr-TR" sz="1600" dirty="0" smtClean="0">
                <a:solidFill>
                  <a:srgbClr val="FFFF00"/>
                </a:solidFill>
              </a:rPr>
              <a:t>/ml üzerinde olmalı</a:t>
            </a:r>
            <a:endParaRPr lang="tr-TR" sz="1600" dirty="0">
              <a:solidFill>
                <a:srgbClr val="FFFF00"/>
              </a:solidFill>
            </a:endParaRPr>
          </a:p>
        </p:txBody>
      </p:sp>
      <p:pic>
        <p:nvPicPr>
          <p:cNvPr id="9" name="Picture 4" descr="İlgili resim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 flipH="1">
            <a:off x="2980576" y="2017415"/>
            <a:ext cx="335558" cy="464110"/>
          </a:xfrm>
          <a:prstGeom prst="rect">
            <a:avLst/>
          </a:prstGeom>
          <a:noFill/>
        </p:spPr>
      </p:pic>
      <p:sp>
        <p:nvSpPr>
          <p:cNvPr id="2" name="Dikdörtgen 1"/>
          <p:cNvSpPr/>
          <p:nvPr/>
        </p:nvSpPr>
        <p:spPr>
          <a:xfrm>
            <a:off x="460375" y="2554838"/>
            <a:ext cx="8255029" cy="22613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5-Nokta Yıldız 4"/>
          <p:cNvSpPr/>
          <p:nvPr/>
        </p:nvSpPr>
        <p:spPr>
          <a:xfrm>
            <a:off x="8316416" y="5589240"/>
            <a:ext cx="360040" cy="360040"/>
          </a:xfrm>
          <a:prstGeom prst="star5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Picture 4" descr="İlgili res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524327" y="225695"/>
            <a:ext cx="959867" cy="13275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42852"/>
            <a:ext cx="8001056" cy="805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642918"/>
            <a:ext cx="2104171" cy="16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Yuvarlatılmış Dikdörtgen"/>
          <p:cNvSpPr/>
          <p:nvPr/>
        </p:nvSpPr>
        <p:spPr>
          <a:xfrm>
            <a:off x="714348" y="1000108"/>
            <a:ext cx="7858180" cy="92869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COSMOS çalışması, çok merkezli, 3 yıllık takip</a:t>
            </a:r>
          </a:p>
          <a:p>
            <a:pPr algn="ctr"/>
            <a:r>
              <a:rPr lang="tr-TR" dirty="0" smtClean="0"/>
              <a:t>Diyalize giren 6797 hasta, en az 1 fosfor bağlayıcı ajan</a:t>
            </a:r>
          </a:p>
          <a:p>
            <a:pPr algn="ctr"/>
            <a:r>
              <a:rPr lang="tr-TR" dirty="0" smtClean="0">
                <a:solidFill>
                  <a:srgbClr val="FF0000"/>
                </a:solidFill>
              </a:rPr>
              <a:t>Kombine kullanım (alüminyum hariç) daha etkin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1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21495" t="25011" r="45607" b="30213"/>
          <a:stretch>
            <a:fillRect/>
          </a:stretch>
        </p:blipFill>
        <p:spPr bwMode="auto">
          <a:xfrm>
            <a:off x="1428728" y="2000240"/>
            <a:ext cx="6286544" cy="481313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14" name="13 Dikdörtgen"/>
          <p:cNvSpPr/>
          <p:nvPr/>
        </p:nvSpPr>
        <p:spPr>
          <a:xfrm>
            <a:off x="3929506" y="3431850"/>
            <a:ext cx="714380" cy="35719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4.4</a:t>
            </a:r>
          </a:p>
        </p:txBody>
      </p:sp>
      <p:sp>
        <p:nvSpPr>
          <p:cNvPr id="15" name="14 Dikdörtgen"/>
          <p:cNvSpPr/>
          <p:nvPr/>
        </p:nvSpPr>
        <p:spPr>
          <a:xfrm>
            <a:off x="5960404" y="3400239"/>
            <a:ext cx="714380" cy="35719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8.8</a:t>
            </a:r>
            <a:endParaRPr lang="tr-TR" dirty="0"/>
          </a:p>
        </p:txBody>
      </p:sp>
      <p:sp>
        <p:nvSpPr>
          <p:cNvPr id="16" name="15 Dikdörtgen"/>
          <p:cNvSpPr/>
          <p:nvPr/>
        </p:nvSpPr>
        <p:spPr>
          <a:xfrm>
            <a:off x="5297780" y="5880122"/>
            <a:ext cx="714380" cy="35719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398</a:t>
            </a:r>
            <a:endParaRPr lang="tr-TR" dirty="0"/>
          </a:p>
        </p:txBody>
      </p:sp>
      <p:sp>
        <p:nvSpPr>
          <p:cNvPr id="17" name="16 Dikdörtgen"/>
          <p:cNvSpPr/>
          <p:nvPr/>
        </p:nvSpPr>
        <p:spPr>
          <a:xfrm>
            <a:off x="142844" y="2285992"/>
            <a:ext cx="1214446" cy="350046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tr-TR" dirty="0" smtClean="0"/>
              <a:t>Hasta sağ kalımı için en iyi serum düzeyi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08525" y="3959225"/>
            <a:ext cx="201613" cy="433388"/>
            <a:chOff x="2984" y="2409"/>
            <a:chExt cx="127" cy="273"/>
          </a:xfrm>
        </p:grpSpPr>
        <p:sp>
          <p:nvSpPr>
            <p:cNvPr id="250883" name="Line 3"/>
            <p:cNvSpPr>
              <a:spLocks noChangeShapeType="1"/>
            </p:cNvSpPr>
            <p:nvPr/>
          </p:nvSpPr>
          <p:spPr bwMode="auto">
            <a:xfrm>
              <a:off x="3047" y="2409"/>
              <a:ext cx="1" cy="2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50884" name="Line 4"/>
            <p:cNvSpPr>
              <a:spLocks noChangeShapeType="1"/>
            </p:cNvSpPr>
            <p:nvPr/>
          </p:nvSpPr>
          <p:spPr bwMode="auto">
            <a:xfrm>
              <a:off x="2984" y="2409"/>
              <a:ext cx="127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6294438" y="3317875"/>
            <a:ext cx="201612" cy="320675"/>
            <a:chOff x="3981" y="2005"/>
            <a:chExt cx="127" cy="202"/>
          </a:xfrm>
        </p:grpSpPr>
        <p:sp>
          <p:nvSpPr>
            <p:cNvPr id="250886" name="Line 6"/>
            <p:cNvSpPr>
              <a:spLocks noChangeShapeType="1"/>
            </p:cNvSpPr>
            <p:nvPr/>
          </p:nvSpPr>
          <p:spPr bwMode="auto">
            <a:xfrm>
              <a:off x="4044" y="2005"/>
              <a:ext cx="2" cy="20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50887" name="Line 7"/>
            <p:cNvSpPr>
              <a:spLocks noChangeShapeType="1"/>
            </p:cNvSpPr>
            <p:nvPr/>
          </p:nvSpPr>
          <p:spPr bwMode="auto">
            <a:xfrm>
              <a:off x="3981" y="2005"/>
              <a:ext cx="127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7081838" y="2817813"/>
            <a:ext cx="201612" cy="295275"/>
            <a:chOff x="4473" y="1690"/>
            <a:chExt cx="127" cy="186"/>
          </a:xfrm>
        </p:grpSpPr>
        <p:sp>
          <p:nvSpPr>
            <p:cNvPr id="250889" name="Line 9"/>
            <p:cNvSpPr>
              <a:spLocks noChangeShapeType="1"/>
            </p:cNvSpPr>
            <p:nvPr/>
          </p:nvSpPr>
          <p:spPr bwMode="auto">
            <a:xfrm>
              <a:off x="4536" y="1690"/>
              <a:ext cx="1" cy="1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50890" name="Line 10"/>
            <p:cNvSpPr>
              <a:spLocks noChangeShapeType="1"/>
            </p:cNvSpPr>
            <p:nvPr/>
          </p:nvSpPr>
          <p:spPr bwMode="auto">
            <a:xfrm>
              <a:off x="4473" y="1690"/>
              <a:ext cx="127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7859713" y="1668463"/>
            <a:ext cx="220662" cy="488950"/>
            <a:chOff x="4977" y="966"/>
            <a:chExt cx="139" cy="308"/>
          </a:xfrm>
        </p:grpSpPr>
        <p:sp>
          <p:nvSpPr>
            <p:cNvPr id="250892" name="Line 12"/>
            <p:cNvSpPr>
              <a:spLocks noChangeShapeType="1"/>
            </p:cNvSpPr>
            <p:nvPr/>
          </p:nvSpPr>
          <p:spPr bwMode="auto">
            <a:xfrm>
              <a:off x="5046" y="966"/>
              <a:ext cx="1" cy="3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50893" name="Line 13"/>
            <p:cNvSpPr>
              <a:spLocks noChangeShapeType="1"/>
            </p:cNvSpPr>
            <p:nvPr/>
          </p:nvSpPr>
          <p:spPr bwMode="auto">
            <a:xfrm>
              <a:off x="4977" y="966"/>
              <a:ext cx="139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5502275" y="3705225"/>
            <a:ext cx="201613" cy="309563"/>
            <a:chOff x="3483" y="2249"/>
            <a:chExt cx="127" cy="195"/>
          </a:xfrm>
        </p:grpSpPr>
        <p:sp>
          <p:nvSpPr>
            <p:cNvPr id="250895" name="Line 15"/>
            <p:cNvSpPr>
              <a:spLocks noChangeShapeType="1"/>
            </p:cNvSpPr>
            <p:nvPr/>
          </p:nvSpPr>
          <p:spPr bwMode="auto">
            <a:xfrm>
              <a:off x="3546" y="2249"/>
              <a:ext cx="1" cy="19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50896" name="Line 16"/>
            <p:cNvSpPr>
              <a:spLocks noChangeShapeType="1"/>
            </p:cNvSpPr>
            <p:nvPr/>
          </p:nvSpPr>
          <p:spPr bwMode="auto">
            <a:xfrm>
              <a:off x="3483" y="2249"/>
              <a:ext cx="127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3138488" y="4279900"/>
            <a:ext cx="200025" cy="284163"/>
            <a:chOff x="1997" y="2611"/>
            <a:chExt cx="126" cy="179"/>
          </a:xfrm>
        </p:grpSpPr>
        <p:sp>
          <p:nvSpPr>
            <p:cNvPr id="250898" name="Line 18"/>
            <p:cNvSpPr>
              <a:spLocks noChangeShapeType="1"/>
            </p:cNvSpPr>
            <p:nvPr/>
          </p:nvSpPr>
          <p:spPr bwMode="auto">
            <a:xfrm>
              <a:off x="2059" y="2611"/>
              <a:ext cx="1" cy="17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50899" name="Line 19"/>
            <p:cNvSpPr>
              <a:spLocks noChangeShapeType="1"/>
            </p:cNvSpPr>
            <p:nvPr/>
          </p:nvSpPr>
          <p:spPr bwMode="auto">
            <a:xfrm>
              <a:off x="1997" y="2611"/>
              <a:ext cx="126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2344738" y="3976688"/>
            <a:ext cx="200025" cy="376237"/>
            <a:chOff x="1486" y="2420"/>
            <a:chExt cx="126" cy="237"/>
          </a:xfrm>
        </p:grpSpPr>
        <p:sp>
          <p:nvSpPr>
            <p:cNvPr id="250901" name="Line 21"/>
            <p:cNvSpPr>
              <a:spLocks noChangeShapeType="1"/>
            </p:cNvSpPr>
            <p:nvPr/>
          </p:nvSpPr>
          <p:spPr bwMode="auto">
            <a:xfrm>
              <a:off x="1548" y="2420"/>
              <a:ext cx="1" cy="2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50902" name="Line 22"/>
            <p:cNvSpPr>
              <a:spLocks noChangeShapeType="1"/>
            </p:cNvSpPr>
            <p:nvPr/>
          </p:nvSpPr>
          <p:spPr bwMode="auto">
            <a:xfrm>
              <a:off x="1486" y="2420"/>
              <a:ext cx="126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50903" name="Line 23"/>
          <p:cNvSpPr>
            <a:spLocks noChangeShapeType="1"/>
          </p:cNvSpPr>
          <p:nvPr/>
        </p:nvSpPr>
        <p:spPr bwMode="auto">
          <a:xfrm>
            <a:off x="2049463" y="4483100"/>
            <a:ext cx="6265862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250905" name="Rectangle 25"/>
          <p:cNvSpPr>
            <a:spLocks noChangeArrowheads="1"/>
          </p:cNvSpPr>
          <p:nvPr/>
        </p:nvSpPr>
        <p:spPr bwMode="auto">
          <a:xfrm>
            <a:off x="5022448" y="6500834"/>
            <a:ext cx="3687933" cy="258532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r" defTabSz="517525" eaLnBrk="0" hangingPunct="0">
              <a:lnSpc>
                <a:spcPct val="90000"/>
              </a:lnSpc>
              <a:spcBef>
                <a:spcPct val="20000"/>
              </a:spcBef>
              <a:tabLst>
                <a:tab pos="60325" algn="l"/>
              </a:tabLst>
            </a:pPr>
            <a:r>
              <a:rPr lang="en-US" sz="1200" baseline="0" dirty="0" smtClean="0">
                <a:effectLst/>
              </a:rPr>
              <a:t>Block GA. </a:t>
            </a:r>
            <a:r>
              <a:rPr lang="en-US" altLang="ja-JP" sz="1200" i="1" baseline="0" dirty="0">
                <a:effectLst/>
                <a:ea typeface="ＭＳ Ｐゴシック" pitchFamily="-128" charset="-128"/>
              </a:rPr>
              <a:t>J Am Soc </a:t>
            </a:r>
            <a:r>
              <a:rPr lang="en-US" altLang="ja-JP" sz="1200" i="1" baseline="0" dirty="0" err="1">
                <a:effectLst/>
                <a:ea typeface="ＭＳ Ｐゴシック" pitchFamily="-128" charset="-128"/>
              </a:rPr>
              <a:t>Nephrol</a:t>
            </a:r>
            <a:r>
              <a:rPr lang="en-US" altLang="ja-JP" sz="1200" baseline="0" dirty="0">
                <a:effectLst/>
                <a:ea typeface="ＭＳ Ｐゴシック" pitchFamily="-128" charset="-128"/>
              </a:rPr>
              <a:t>. 2004;15:2208-2218. </a:t>
            </a:r>
            <a:endParaRPr lang="en-US" sz="1200" baseline="0" dirty="0">
              <a:effectLst/>
              <a:ea typeface="ＭＳ Ｐゴシック" pitchFamily="-128" charset="-128"/>
            </a:endParaRPr>
          </a:p>
        </p:txBody>
      </p:sp>
      <p:sp>
        <p:nvSpPr>
          <p:cNvPr id="80" name="79 İçerik Yer Tutucusu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0519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tr-TR" dirty="0"/>
          </a:p>
        </p:txBody>
      </p:sp>
      <p:sp>
        <p:nvSpPr>
          <p:cNvPr id="250906" name="Rectangle 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Diyaliz </a:t>
            </a:r>
            <a:r>
              <a:rPr lang="tr-TR" dirty="0" err="1" smtClean="0"/>
              <a:t>hastalarınde</a:t>
            </a:r>
            <a:r>
              <a:rPr lang="tr-TR" dirty="0" smtClean="0"/>
              <a:t> serum P düzeyi ve </a:t>
            </a:r>
            <a:r>
              <a:rPr lang="tr-TR" dirty="0" err="1" smtClean="0"/>
              <a:t>mortalite</a:t>
            </a:r>
            <a:r>
              <a:rPr lang="tr-TR" dirty="0" smtClean="0"/>
              <a:t> ilişkisi..</a:t>
            </a:r>
            <a:endParaRPr lang="en-US" dirty="0" smtClean="0"/>
          </a:p>
        </p:txBody>
      </p:sp>
      <p:sp>
        <p:nvSpPr>
          <p:cNvPr id="250907" name="Rectangle 27"/>
          <p:cNvSpPr>
            <a:spLocks noChangeArrowheads="1"/>
          </p:cNvSpPr>
          <p:nvPr/>
        </p:nvSpPr>
        <p:spPr bwMode="auto">
          <a:xfrm rot="16200000">
            <a:off x="17439" y="3411529"/>
            <a:ext cx="2638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1600" b="1" baseline="0" dirty="0" err="1" smtClean="0">
                <a:effectLst/>
              </a:rPr>
              <a:t>Relati</a:t>
            </a:r>
            <a:r>
              <a:rPr lang="tr-TR" sz="1600" b="1" baseline="0" dirty="0" smtClean="0">
                <a:effectLst/>
              </a:rPr>
              <a:t>f ölüm riski</a:t>
            </a:r>
            <a:r>
              <a:rPr lang="en-US" sz="1600" b="1" baseline="0" dirty="0" smtClean="0">
                <a:effectLst/>
              </a:rPr>
              <a:t>*</a:t>
            </a:r>
            <a:endParaRPr lang="en-US" sz="1600" b="1" baseline="0" dirty="0">
              <a:effectLst/>
            </a:endParaRPr>
          </a:p>
        </p:txBody>
      </p:sp>
      <p:sp>
        <p:nvSpPr>
          <p:cNvPr id="250908" name="Rectangle 28"/>
          <p:cNvSpPr>
            <a:spLocks noChangeArrowheads="1"/>
          </p:cNvSpPr>
          <p:nvPr/>
        </p:nvSpPr>
        <p:spPr bwMode="auto">
          <a:xfrm>
            <a:off x="2201863" y="4291013"/>
            <a:ext cx="485775" cy="95408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50909" name="Rectangle 29"/>
          <p:cNvSpPr>
            <a:spLocks noChangeArrowheads="1"/>
          </p:cNvSpPr>
          <p:nvPr/>
        </p:nvSpPr>
        <p:spPr bwMode="auto">
          <a:xfrm>
            <a:off x="2994025" y="4486275"/>
            <a:ext cx="488950" cy="7588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50910" name="Rectangle 30"/>
          <p:cNvSpPr>
            <a:spLocks noChangeArrowheads="1"/>
          </p:cNvSpPr>
          <p:nvPr/>
        </p:nvSpPr>
        <p:spPr bwMode="auto">
          <a:xfrm>
            <a:off x="3790950" y="4484688"/>
            <a:ext cx="466725" cy="7604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tr-TR"/>
          </a:p>
        </p:txBody>
      </p:sp>
      <p:sp>
        <p:nvSpPr>
          <p:cNvPr id="250911" name="Rectangle 31"/>
          <p:cNvSpPr>
            <a:spLocks noChangeArrowheads="1"/>
          </p:cNvSpPr>
          <p:nvPr/>
        </p:nvSpPr>
        <p:spPr bwMode="auto">
          <a:xfrm>
            <a:off x="4567238" y="4327525"/>
            <a:ext cx="485775" cy="9175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50912" name="Rectangle 32"/>
          <p:cNvSpPr>
            <a:spLocks noChangeArrowheads="1"/>
          </p:cNvSpPr>
          <p:nvPr/>
        </p:nvSpPr>
        <p:spPr bwMode="auto">
          <a:xfrm>
            <a:off x="5360988" y="3938588"/>
            <a:ext cx="485775" cy="130651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50913" name="Rectangle 33"/>
          <p:cNvSpPr>
            <a:spLocks noChangeArrowheads="1"/>
          </p:cNvSpPr>
          <p:nvPr/>
        </p:nvSpPr>
        <p:spPr bwMode="auto">
          <a:xfrm>
            <a:off x="6153150" y="3543300"/>
            <a:ext cx="485775" cy="1701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50914" name="Rectangle 34"/>
          <p:cNvSpPr>
            <a:spLocks noChangeArrowheads="1"/>
          </p:cNvSpPr>
          <p:nvPr/>
        </p:nvSpPr>
        <p:spPr bwMode="auto">
          <a:xfrm>
            <a:off x="6950075" y="3040063"/>
            <a:ext cx="466725" cy="220503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50915" name="Rectangle 35"/>
          <p:cNvSpPr>
            <a:spLocks noChangeArrowheads="1"/>
          </p:cNvSpPr>
          <p:nvPr/>
        </p:nvSpPr>
        <p:spPr bwMode="auto">
          <a:xfrm>
            <a:off x="7726363" y="2103438"/>
            <a:ext cx="485775" cy="31416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50916" name="Line 36"/>
          <p:cNvSpPr>
            <a:spLocks noChangeShapeType="1"/>
          </p:cNvSpPr>
          <p:nvPr/>
        </p:nvSpPr>
        <p:spPr bwMode="auto">
          <a:xfrm>
            <a:off x="1974850" y="4483100"/>
            <a:ext cx="84138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17" name="Line 37"/>
          <p:cNvSpPr>
            <a:spLocks noChangeShapeType="1"/>
          </p:cNvSpPr>
          <p:nvPr/>
        </p:nvSpPr>
        <p:spPr bwMode="auto">
          <a:xfrm>
            <a:off x="1974850" y="3679825"/>
            <a:ext cx="84138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18" name="Line 38"/>
          <p:cNvSpPr>
            <a:spLocks noChangeShapeType="1"/>
          </p:cNvSpPr>
          <p:nvPr/>
        </p:nvSpPr>
        <p:spPr bwMode="auto">
          <a:xfrm>
            <a:off x="1974850" y="3187700"/>
            <a:ext cx="84138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19" name="Line 39"/>
          <p:cNvSpPr>
            <a:spLocks noChangeShapeType="1"/>
          </p:cNvSpPr>
          <p:nvPr/>
        </p:nvSpPr>
        <p:spPr bwMode="auto">
          <a:xfrm>
            <a:off x="2047875" y="5245100"/>
            <a:ext cx="6318250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20" name="Line 40"/>
          <p:cNvSpPr>
            <a:spLocks noChangeShapeType="1"/>
          </p:cNvSpPr>
          <p:nvPr/>
        </p:nvSpPr>
        <p:spPr bwMode="auto">
          <a:xfrm flipV="1">
            <a:off x="2841625" y="5245100"/>
            <a:ext cx="1588" cy="84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21" name="Line 41"/>
          <p:cNvSpPr>
            <a:spLocks noChangeShapeType="1"/>
          </p:cNvSpPr>
          <p:nvPr/>
        </p:nvSpPr>
        <p:spPr bwMode="auto">
          <a:xfrm flipV="1">
            <a:off x="3633788" y="5245100"/>
            <a:ext cx="1587" cy="84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22" name="Line 42"/>
          <p:cNvSpPr>
            <a:spLocks noChangeShapeType="1"/>
          </p:cNvSpPr>
          <p:nvPr/>
        </p:nvSpPr>
        <p:spPr bwMode="auto">
          <a:xfrm flipV="1">
            <a:off x="4414838" y="5245100"/>
            <a:ext cx="1587" cy="84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23" name="Line 43"/>
          <p:cNvSpPr>
            <a:spLocks noChangeShapeType="1"/>
          </p:cNvSpPr>
          <p:nvPr/>
        </p:nvSpPr>
        <p:spPr bwMode="auto">
          <a:xfrm flipV="1">
            <a:off x="5207000" y="5245100"/>
            <a:ext cx="1588" cy="84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24" name="Line 44"/>
          <p:cNvSpPr>
            <a:spLocks noChangeShapeType="1"/>
          </p:cNvSpPr>
          <p:nvPr/>
        </p:nvSpPr>
        <p:spPr bwMode="auto">
          <a:xfrm flipV="1">
            <a:off x="6000750" y="5245100"/>
            <a:ext cx="1588" cy="84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25" name="Line 45"/>
          <p:cNvSpPr>
            <a:spLocks noChangeShapeType="1"/>
          </p:cNvSpPr>
          <p:nvPr/>
        </p:nvSpPr>
        <p:spPr bwMode="auto">
          <a:xfrm flipV="1">
            <a:off x="6792913" y="5245100"/>
            <a:ext cx="1587" cy="84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26" name="Line 46"/>
          <p:cNvSpPr>
            <a:spLocks noChangeShapeType="1"/>
          </p:cNvSpPr>
          <p:nvPr/>
        </p:nvSpPr>
        <p:spPr bwMode="auto">
          <a:xfrm flipV="1">
            <a:off x="7573963" y="5245100"/>
            <a:ext cx="1587" cy="84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27" name="Line 47"/>
          <p:cNvSpPr>
            <a:spLocks noChangeShapeType="1"/>
          </p:cNvSpPr>
          <p:nvPr/>
        </p:nvSpPr>
        <p:spPr bwMode="auto">
          <a:xfrm flipV="1">
            <a:off x="8366125" y="5245100"/>
            <a:ext cx="1588" cy="84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grpSp>
        <p:nvGrpSpPr>
          <p:cNvPr id="9" name="Group 48"/>
          <p:cNvGrpSpPr>
            <a:grpSpLocks/>
          </p:cNvGrpSpPr>
          <p:nvPr/>
        </p:nvGrpSpPr>
        <p:grpSpPr bwMode="auto">
          <a:xfrm>
            <a:off x="2295525" y="5351463"/>
            <a:ext cx="5821363" cy="254000"/>
            <a:chOff x="1109" y="3504"/>
            <a:chExt cx="3970" cy="173"/>
          </a:xfrm>
        </p:grpSpPr>
        <p:sp>
          <p:nvSpPr>
            <p:cNvPr id="250929" name="Rectangle 49"/>
            <p:cNvSpPr>
              <a:spLocks noChangeArrowheads="1"/>
            </p:cNvSpPr>
            <p:nvPr/>
          </p:nvSpPr>
          <p:spPr bwMode="auto">
            <a:xfrm>
              <a:off x="1109" y="3504"/>
              <a:ext cx="197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US" sz="1600" b="1" baseline="0" dirty="0">
                  <a:effectLst/>
                </a:rPr>
                <a:t> &lt;3</a:t>
              </a:r>
              <a:endParaRPr lang="en-US" sz="1600" baseline="0" dirty="0">
                <a:effectLst/>
              </a:endParaRPr>
            </a:p>
          </p:txBody>
        </p:sp>
        <p:sp>
          <p:nvSpPr>
            <p:cNvPr id="250930" name="Rectangle 50"/>
            <p:cNvSpPr>
              <a:spLocks noChangeArrowheads="1"/>
            </p:cNvSpPr>
            <p:nvPr/>
          </p:nvSpPr>
          <p:spPr bwMode="auto">
            <a:xfrm>
              <a:off x="1651" y="3504"/>
              <a:ext cx="20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US" sz="1600" b="1" baseline="0" dirty="0">
                  <a:effectLst/>
                </a:rPr>
                <a:t>3-4</a:t>
              </a:r>
              <a:endParaRPr lang="en-US" sz="1600" baseline="0" dirty="0">
                <a:effectLst/>
              </a:endParaRPr>
            </a:p>
          </p:txBody>
        </p:sp>
        <p:sp>
          <p:nvSpPr>
            <p:cNvPr id="250931" name="Rectangle 51"/>
            <p:cNvSpPr>
              <a:spLocks noChangeArrowheads="1"/>
            </p:cNvSpPr>
            <p:nvPr/>
          </p:nvSpPr>
          <p:spPr bwMode="auto">
            <a:xfrm>
              <a:off x="2182" y="3504"/>
              <a:ext cx="20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US" sz="1600" b="1" baseline="0" dirty="0">
                  <a:effectLst/>
                </a:rPr>
                <a:t>4-5</a:t>
              </a:r>
              <a:endParaRPr lang="en-US" sz="1600" baseline="0" dirty="0">
                <a:effectLst/>
              </a:endParaRPr>
            </a:p>
          </p:txBody>
        </p:sp>
        <p:sp>
          <p:nvSpPr>
            <p:cNvPr id="250932" name="Rectangle 52"/>
            <p:cNvSpPr>
              <a:spLocks noChangeArrowheads="1"/>
            </p:cNvSpPr>
            <p:nvPr/>
          </p:nvSpPr>
          <p:spPr bwMode="auto">
            <a:xfrm>
              <a:off x="2723" y="3504"/>
              <a:ext cx="201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US" sz="1600" b="1" baseline="0">
                  <a:effectLst/>
                </a:rPr>
                <a:t>5-6</a:t>
              </a:r>
              <a:endParaRPr lang="en-US" sz="1600" baseline="0">
                <a:effectLst/>
              </a:endParaRPr>
            </a:p>
          </p:txBody>
        </p:sp>
        <p:sp>
          <p:nvSpPr>
            <p:cNvPr id="250933" name="Rectangle 53"/>
            <p:cNvSpPr>
              <a:spLocks noChangeArrowheads="1"/>
            </p:cNvSpPr>
            <p:nvPr/>
          </p:nvSpPr>
          <p:spPr bwMode="auto">
            <a:xfrm>
              <a:off x="3264" y="3510"/>
              <a:ext cx="20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US" sz="1600" b="1" baseline="0" dirty="0">
                  <a:effectLst/>
                </a:rPr>
                <a:t>6-7</a:t>
              </a:r>
              <a:endParaRPr lang="en-US" sz="1600" baseline="0" dirty="0">
                <a:effectLst/>
              </a:endParaRPr>
            </a:p>
          </p:txBody>
        </p:sp>
        <p:sp>
          <p:nvSpPr>
            <p:cNvPr id="250934" name="Rectangle 54"/>
            <p:cNvSpPr>
              <a:spLocks noChangeArrowheads="1"/>
            </p:cNvSpPr>
            <p:nvPr/>
          </p:nvSpPr>
          <p:spPr bwMode="auto">
            <a:xfrm>
              <a:off x="3805" y="3510"/>
              <a:ext cx="200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US" sz="1600" b="1" baseline="0">
                  <a:effectLst/>
                </a:rPr>
                <a:t>7-8</a:t>
              </a:r>
              <a:endParaRPr lang="en-US" sz="1600" baseline="0">
                <a:effectLst/>
              </a:endParaRPr>
            </a:p>
          </p:txBody>
        </p:sp>
        <p:sp>
          <p:nvSpPr>
            <p:cNvPr id="250935" name="Rectangle 55"/>
            <p:cNvSpPr>
              <a:spLocks noChangeArrowheads="1"/>
            </p:cNvSpPr>
            <p:nvPr/>
          </p:nvSpPr>
          <p:spPr bwMode="auto">
            <a:xfrm>
              <a:off x="4343" y="3504"/>
              <a:ext cx="200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US" sz="1600" b="1" baseline="0">
                  <a:effectLst/>
                </a:rPr>
                <a:t>8-9</a:t>
              </a:r>
              <a:endParaRPr lang="en-US" sz="1600" baseline="0">
                <a:effectLst/>
              </a:endParaRPr>
            </a:p>
          </p:txBody>
        </p:sp>
        <p:sp>
          <p:nvSpPr>
            <p:cNvPr id="250936" name="Rectangle 56"/>
            <p:cNvSpPr>
              <a:spLocks noChangeArrowheads="1"/>
            </p:cNvSpPr>
            <p:nvPr/>
          </p:nvSpPr>
          <p:spPr bwMode="auto">
            <a:xfrm>
              <a:off x="4921" y="3504"/>
              <a:ext cx="158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US" sz="1600" b="1" baseline="0">
                  <a:effectLst/>
                </a:rPr>
                <a:t>&gt;9</a:t>
              </a:r>
              <a:endParaRPr lang="en-US" sz="1600" baseline="0">
                <a:effectLst/>
              </a:endParaRPr>
            </a:p>
          </p:txBody>
        </p:sp>
      </p:grpSp>
      <p:sp>
        <p:nvSpPr>
          <p:cNvPr id="250937" name="Rectangle 57"/>
          <p:cNvSpPr>
            <a:spLocks noChangeArrowheads="1"/>
          </p:cNvSpPr>
          <p:nvPr/>
        </p:nvSpPr>
        <p:spPr bwMode="auto">
          <a:xfrm>
            <a:off x="3929058" y="5825985"/>
            <a:ext cx="208871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 baseline="0" dirty="0">
                <a:effectLst/>
              </a:rPr>
              <a:t>Serum </a:t>
            </a:r>
            <a:r>
              <a:rPr lang="tr-TR" sz="1600" b="1" baseline="0" dirty="0" smtClean="0">
                <a:effectLst/>
              </a:rPr>
              <a:t>fosfor </a:t>
            </a:r>
            <a:r>
              <a:rPr lang="en-US" sz="1600" b="1" baseline="0" dirty="0" smtClean="0">
                <a:effectLst/>
              </a:rPr>
              <a:t>(mg/</a:t>
            </a:r>
            <a:r>
              <a:rPr lang="en-US" sz="1600" b="1" baseline="0" dirty="0" err="1" smtClean="0">
                <a:effectLst/>
              </a:rPr>
              <a:t>dL</a:t>
            </a:r>
            <a:r>
              <a:rPr lang="en-US" sz="1600" b="1" baseline="0" dirty="0">
                <a:effectLst/>
              </a:rPr>
              <a:t>)</a:t>
            </a:r>
            <a:endParaRPr lang="en-US" sz="1600" baseline="0" dirty="0">
              <a:effectLst/>
            </a:endParaRPr>
          </a:p>
        </p:txBody>
      </p:sp>
      <p:sp>
        <p:nvSpPr>
          <p:cNvPr id="250938" name="Line 58"/>
          <p:cNvSpPr>
            <a:spLocks noChangeShapeType="1"/>
          </p:cNvSpPr>
          <p:nvPr/>
        </p:nvSpPr>
        <p:spPr bwMode="auto">
          <a:xfrm>
            <a:off x="2047875" y="1806575"/>
            <a:ext cx="9525" cy="3143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39" name="Rectangle 59"/>
          <p:cNvSpPr>
            <a:spLocks noChangeArrowheads="1"/>
          </p:cNvSpPr>
          <p:nvPr/>
        </p:nvSpPr>
        <p:spPr bwMode="auto">
          <a:xfrm>
            <a:off x="1539875" y="5130800"/>
            <a:ext cx="395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 baseline="0">
                <a:effectLst/>
              </a:rPr>
              <a:t>0.00</a:t>
            </a:r>
            <a:endParaRPr lang="en-US" sz="1600" baseline="0">
              <a:effectLst/>
            </a:endParaRPr>
          </a:p>
        </p:txBody>
      </p:sp>
      <p:sp>
        <p:nvSpPr>
          <p:cNvPr id="250940" name="Rectangle 60"/>
          <p:cNvSpPr>
            <a:spLocks noChangeArrowheads="1"/>
          </p:cNvSpPr>
          <p:nvPr/>
        </p:nvSpPr>
        <p:spPr bwMode="auto">
          <a:xfrm>
            <a:off x="1644650" y="4370388"/>
            <a:ext cx="282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 baseline="0">
                <a:effectLst/>
              </a:rPr>
              <a:t>1.0</a:t>
            </a:r>
            <a:endParaRPr lang="en-US" sz="1600" baseline="0">
              <a:effectLst/>
            </a:endParaRPr>
          </a:p>
        </p:txBody>
      </p:sp>
      <p:sp>
        <p:nvSpPr>
          <p:cNvPr id="250941" name="Rectangle 61"/>
          <p:cNvSpPr>
            <a:spLocks noChangeArrowheads="1"/>
          </p:cNvSpPr>
          <p:nvPr/>
        </p:nvSpPr>
        <p:spPr bwMode="auto">
          <a:xfrm>
            <a:off x="1635125" y="3565525"/>
            <a:ext cx="282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 baseline="0">
                <a:effectLst/>
              </a:rPr>
              <a:t>1.4</a:t>
            </a:r>
            <a:endParaRPr lang="en-US" sz="1600" baseline="0">
              <a:effectLst/>
            </a:endParaRPr>
          </a:p>
        </p:txBody>
      </p:sp>
      <p:sp>
        <p:nvSpPr>
          <p:cNvPr id="250942" name="Rectangle 62"/>
          <p:cNvSpPr>
            <a:spLocks noChangeArrowheads="1"/>
          </p:cNvSpPr>
          <p:nvPr/>
        </p:nvSpPr>
        <p:spPr bwMode="auto">
          <a:xfrm>
            <a:off x="1622425" y="3074988"/>
            <a:ext cx="282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 baseline="0" dirty="0">
                <a:effectLst/>
              </a:rPr>
              <a:t>1.6</a:t>
            </a:r>
            <a:endParaRPr lang="en-US" sz="1600" baseline="0" dirty="0">
              <a:effectLst/>
            </a:endParaRPr>
          </a:p>
        </p:txBody>
      </p:sp>
      <p:sp>
        <p:nvSpPr>
          <p:cNvPr id="250943" name="Rectangle 63"/>
          <p:cNvSpPr>
            <a:spLocks noChangeArrowheads="1"/>
          </p:cNvSpPr>
          <p:nvPr/>
        </p:nvSpPr>
        <p:spPr bwMode="auto">
          <a:xfrm>
            <a:off x="1616075" y="2155825"/>
            <a:ext cx="282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 baseline="0">
                <a:effectLst/>
              </a:rPr>
              <a:t>2.0</a:t>
            </a:r>
            <a:endParaRPr lang="en-US" sz="1600" baseline="0">
              <a:effectLst/>
            </a:endParaRPr>
          </a:p>
        </p:txBody>
      </p:sp>
      <p:sp>
        <p:nvSpPr>
          <p:cNvPr id="250944" name="Rectangle 64"/>
          <p:cNvSpPr>
            <a:spLocks noChangeArrowheads="1"/>
          </p:cNvSpPr>
          <p:nvPr/>
        </p:nvSpPr>
        <p:spPr bwMode="auto">
          <a:xfrm>
            <a:off x="1622425" y="1692275"/>
            <a:ext cx="282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 baseline="0">
                <a:effectLst/>
              </a:rPr>
              <a:t>2.2</a:t>
            </a:r>
            <a:endParaRPr lang="en-US" sz="1600" baseline="0">
              <a:effectLst/>
            </a:endParaRPr>
          </a:p>
        </p:txBody>
      </p:sp>
      <p:sp>
        <p:nvSpPr>
          <p:cNvPr id="250945" name="Rectangle 65"/>
          <p:cNvSpPr>
            <a:spLocks noChangeArrowheads="1"/>
          </p:cNvSpPr>
          <p:nvPr/>
        </p:nvSpPr>
        <p:spPr bwMode="auto">
          <a:xfrm>
            <a:off x="1541463" y="4776788"/>
            <a:ext cx="3952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 baseline="0">
                <a:effectLst/>
              </a:rPr>
              <a:t>0.08</a:t>
            </a:r>
            <a:endParaRPr lang="en-US" sz="1600" baseline="0">
              <a:effectLst/>
            </a:endParaRPr>
          </a:p>
        </p:txBody>
      </p:sp>
      <p:sp>
        <p:nvSpPr>
          <p:cNvPr id="250946" name="Rectangle 66"/>
          <p:cNvSpPr>
            <a:spLocks noChangeArrowheads="1"/>
          </p:cNvSpPr>
          <p:nvPr/>
        </p:nvSpPr>
        <p:spPr bwMode="auto">
          <a:xfrm>
            <a:off x="1624013" y="3981450"/>
            <a:ext cx="282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 baseline="0">
                <a:effectLst/>
              </a:rPr>
              <a:t>1.2</a:t>
            </a:r>
            <a:endParaRPr lang="en-US" sz="1600" baseline="0">
              <a:effectLst/>
            </a:endParaRPr>
          </a:p>
        </p:txBody>
      </p:sp>
      <p:sp>
        <p:nvSpPr>
          <p:cNvPr id="250947" name="Rectangle 67"/>
          <p:cNvSpPr>
            <a:spLocks noChangeArrowheads="1"/>
          </p:cNvSpPr>
          <p:nvPr/>
        </p:nvSpPr>
        <p:spPr bwMode="auto">
          <a:xfrm>
            <a:off x="1624013" y="2633663"/>
            <a:ext cx="282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 baseline="0">
                <a:effectLst/>
              </a:rPr>
              <a:t>1.8</a:t>
            </a:r>
            <a:endParaRPr lang="en-US" sz="1600" baseline="0">
              <a:effectLst/>
            </a:endParaRPr>
          </a:p>
        </p:txBody>
      </p:sp>
      <p:sp>
        <p:nvSpPr>
          <p:cNvPr id="250948" name="Line 68"/>
          <p:cNvSpPr>
            <a:spLocks noChangeShapeType="1"/>
          </p:cNvSpPr>
          <p:nvPr/>
        </p:nvSpPr>
        <p:spPr bwMode="auto">
          <a:xfrm>
            <a:off x="1974850" y="4097338"/>
            <a:ext cx="84138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49" name="Line 69"/>
          <p:cNvSpPr>
            <a:spLocks noChangeShapeType="1"/>
          </p:cNvSpPr>
          <p:nvPr/>
        </p:nvSpPr>
        <p:spPr bwMode="auto">
          <a:xfrm flipV="1">
            <a:off x="1951038" y="4886325"/>
            <a:ext cx="192087" cy="1349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50" name="Line 70"/>
          <p:cNvSpPr>
            <a:spLocks noChangeShapeType="1"/>
          </p:cNvSpPr>
          <p:nvPr/>
        </p:nvSpPr>
        <p:spPr bwMode="auto">
          <a:xfrm>
            <a:off x="1976438" y="2746375"/>
            <a:ext cx="82550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51" name="Line 71"/>
          <p:cNvSpPr>
            <a:spLocks noChangeShapeType="1"/>
          </p:cNvSpPr>
          <p:nvPr/>
        </p:nvSpPr>
        <p:spPr bwMode="auto">
          <a:xfrm>
            <a:off x="1974850" y="2271713"/>
            <a:ext cx="84138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52" name="Line 72"/>
          <p:cNvSpPr>
            <a:spLocks noChangeShapeType="1"/>
          </p:cNvSpPr>
          <p:nvPr/>
        </p:nvSpPr>
        <p:spPr bwMode="auto">
          <a:xfrm>
            <a:off x="1974850" y="1804988"/>
            <a:ext cx="84138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53" name="Line 73"/>
          <p:cNvSpPr>
            <a:spLocks noChangeShapeType="1"/>
          </p:cNvSpPr>
          <p:nvPr/>
        </p:nvSpPr>
        <p:spPr bwMode="auto">
          <a:xfrm>
            <a:off x="1965325" y="5246688"/>
            <a:ext cx="825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54" name="Rectangle 74"/>
          <p:cNvSpPr>
            <a:spLocks noChangeArrowheads="1"/>
          </p:cNvSpPr>
          <p:nvPr/>
        </p:nvSpPr>
        <p:spPr bwMode="auto">
          <a:xfrm>
            <a:off x="2151063" y="1897063"/>
            <a:ext cx="11842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Aft>
                <a:spcPct val="20000"/>
              </a:spcAft>
            </a:pPr>
            <a:r>
              <a:rPr lang="en-US" sz="1600" baseline="0" dirty="0">
                <a:effectLst/>
              </a:rPr>
              <a:t>N = 40,538</a:t>
            </a:r>
          </a:p>
        </p:txBody>
      </p:sp>
      <p:sp>
        <p:nvSpPr>
          <p:cNvPr id="250957" name="Line 77"/>
          <p:cNvSpPr>
            <a:spLocks noChangeShapeType="1"/>
          </p:cNvSpPr>
          <p:nvPr/>
        </p:nvSpPr>
        <p:spPr bwMode="auto">
          <a:xfrm flipV="1">
            <a:off x="1951038" y="5019675"/>
            <a:ext cx="192087" cy="1349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58" name="Line 78"/>
          <p:cNvSpPr>
            <a:spLocks noChangeShapeType="1"/>
          </p:cNvSpPr>
          <p:nvPr/>
        </p:nvSpPr>
        <p:spPr bwMode="auto">
          <a:xfrm>
            <a:off x="1974850" y="4895850"/>
            <a:ext cx="84138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0959" name="Line 79"/>
          <p:cNvSpPr>
            <a:spLocks noChangeShapeType="1"/>
          </p:cNvSpPr>
          <p:nvPr/>
        </p:nvSpPr>
        <p:spPr bwMode="auto">
          <a:xfrm>
            <a:off x="2057400" y="5081588"/>
            <a:ext cx="0" cy="165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79" name="Text Box 24"/>
          <p:cNvSpPr txBox="1">
            <a:spLocks noChangeArrowheads="1"/>
          </p:cNvSpPr>
          <p:nvPr/>
        </p:nvSpPr>
        <p:spPr bwMode="auto">
          <a:xfrm>
            <a:off x="500034" y="6000768"/>
            <a:ext cx="1709737" cy="2571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517525" eaLnBrk="0" hangingPunct="0">
              <a:lnSpc>
                <a:spcPct val="90000"/>
              </a:lnSpc>
              <a:spcBef>
                <a:spcPct val="20000"/>
              </a:spcBef>
              <a:tabLst>
                <a:tab pos="60325" algn="l"/>
              </a:tabLst>
            </a:pPr>
            <a:r>
              <a:rPr lang="en-US" sz="1200" baseline="0" dirty="0">
                <a:effectLst/>
                <a:ea typeface="ヒラギノ角ゴ Pro W3" pitchFamily="28" charset="-128"/>
              </a:rPr>
              <a:t>*Multivariable adjusted</a:t>
            </a:r>
          </a:p>
        </p:txBody>
      </p:sp>
      <p:sp>
        <p:nvSpPr>
          <p:cNvPr id="81" name="80 Dikdörtgen"/>
          <p:cNvSpPr/>
          <p:nvPr/>
        </p:nvSpPr>
        <p:spPr>
          <a:xfrm rot="20132416">
            <a:off x="4214248" y="2837585"/>
            <a:ext cx="34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="1" dirty="0" smtClean="0">
                <a:solidFill>
                  <a:srgbClr val="FF0000"/>
                </a:solidFill>
              </a:rPr>
              <a:t>Fosforda her 1 mg/</a:t>
            </a:r>
            <a:r>
              <a:rPr lang="tr-TR" b="1" dirty="0" err="1" smtClean="0">
                <a:solidFill>
                  <a:srgbClr val="FF0000"/>
                </a:solidFill>
              </a:rPr>
              <a:t>dl</a:t>
            </a:r>
            <a:r>
              <a:rPr lang="tr-TR" b="1" dirty="0" smtClean="0">
                <a:solidFill>
                  <a:srgbClr val="FF0000"/>
                </a:solidFill>
              </a:rPr>
              <a:t> artış; </a:t>
            </a:r>
            <a:r>
              <a:rPr lang="tr-TR" b="1" dirty="0" err="1" smtClean="0">
                <a:solidFill>
                  <a:srgbClr val="FF0000"/>
                </a:solidFill>
              </a:rPr>
              <a:t>mortalite</a:t>
            </a:r>
            <a:r>
              <a:rPr lang="tr-TR" b="1" dirty="0" smtClean="0">
                <a:solidFill>
                  <a:srgbClr val="FF0000"/>
                </a:solidFill>
              </a:rPr>
              <a:t> riskinde %18 artış.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10" name="Sağ Ok 9"/>
          <p:cNvSpPr/>
          <p:nvPr/>
        </p:nvSpPr>
        <p:spPr>
          <a:xfrm rot="20071737">
            <a:off x="5051557" y="2762995"/>
            <a:ext cx="1284264" cy="12456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21614723"/>
              </p:ext>
            </p:extLst>
          </p:nvPr>
        </p:nvGraphicFramePr>
        <p:xfrm>
          <a:off x="457200" y="1481138"/>
          <a:ext cx="8229600" cy="418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Tedavi.. </a:t>
            </a:r>
            <a:endParaRPr lang="tr-TR" dirty="0"/>
          </a:p>
        </p:txBody>
      </p:sp>
      <p:sp>
        <p:nvSpPr>
          <p:cNvPr id="2" name="5-Nokta Yıldız 1"/>
          <p:cNvSpPr/>
          <p:nvPr/>
        </p:nvSpPr>
        <p:spPr>
          <a:xfrm>
            <a:off x="7020272" y="2600908"/>
            <a:ext cx="392385" cy="360040"/>
          </a:xfrm>
          <a:prstGeom prst="star5">
            <a:avLst/>
          </a:prstGeom>
          <a:solidFill>
            <a:srgbClr val="FFFF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7544" y="5733256"/>
            <a:ext cx="8208912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400" dirty="0"/>
              <a:t>Günlük ya da </a:t>
            </a:r>
            <a:r>
              <a:rPr lang="tr-TR" sz="2400" dirty="0" err="1"/>
              <a:t>nokturnal</a:t>
            </a:r>
            <a:r>
              <a:rPr lang="tr-TR" sz="2400" dirty="0"/>
              <a:t> (uzun ve gece) hemodiyaliz düşünebilir.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410" t="60568" r="22367" b="25957"/>
          <a:stretch/>
        </p:blipFill>
        <p:spPr bwMode="auto">
          <a:xfrm>
            <a:off x="7340649" y="188640"/>
            <a:ext cx="1182449" cy="14401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23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Fosfor döngüsü..</a:t>
            </a:r>
          </a:p>
        </p:txBody>
      </p:sp>
      <p:sp>
        <p:nvSpPr>
          <p:cNvPr id="5123" name="2 İçerik Yer Tutucusu"/>
          <p:cNvSpPr>
            <a:spLocks noGrp="1"/>
          </p:cNvSpPr>
          <p:nvPr>
            <p:ph idx="1"/>
          </p:nvPr>
        </p:nvSpPr>
        <p:spPr>
          <a:xfrm>
            <a:off x="457200" y="1357298"/>
            <a:ext cx="8329642" cy="451944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endParaRPr lang="tr-TR" sz="1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sz="1800" b="1" dirty="0" smtClean="0">
                <a:solidFill>
                  <a:srgbClr val="FF0000"/>
                </a:solidFill>
              </a:rPr>
              <a:t>Diyet Fosforu                          Uzaklaştırılacak		</a:t>
            </a:r>
            <a:r>
              <a:rPr lang="tr-TR" sz="1800" b="1" dirty="0" smtClean="0">
                <a:solidFill>
                  <a:srgbClr val="FFFF00"/>
                </a:solidFill>
              </a:rPr>
              <a:t>HD ile</a:t>
            </a:r>
            <a:r>
              <a:rPr lang="tr-TR" sz="1800" b="1" dirty="0" smtClean="0">
                <a:solidFill>
                  <a:srgbClr val="FF0000"/>
                </a:solidFill>
              </a:rPr>
              <a:t>  3x800</a:t>
            </a:r>
          </a:p>
          <a:p>
            <a:pPr>
              <a:buNone/>
            </a:pPr>
            <a:r>
              <a:rPr lang="tr-TR" sz="1800" dirty="0" smtClean="0"/>
              <a:t>1000 mg/gün                           </a:t>
            </a:r>
            <a:r>
              <a:rPr lang="tr-TR" sz="1800" b="1" dirty="0" smtClean="0">
                <a:solidFill>
                  <a:srgbClr val="FF0000"/>
                </a:solidFill>
              </a:rPr>
              <a:t>        P			   </a:t>
            </a:r>
            <a:r>
              <a:rPr lang="tr-TR" sz="1800" dirty="0" smtClean="0"/>
              <a:t>2400</a:t>
            </a:r>
            <a:r>
              <a:rPr lang="tr-TR" sz="1800" b="1" dirty="0" smtClean="0"/>
              <a:t> mg</a:t>
            </a:r>
            <a:endParaRPr lang="tr-TR" sz="1800" b="1" dirty="0" smtClean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tr-TR" sz="1800" dirty="0" smtClean="0"/>
              <a:t>7000 mg/hafta   %60 emilim    4200 mg/hafta</a:t>
            </a:r>
            <a:endParaRPr lang="tr-TR" sz="1800" b="1" dirty="0" smtClean="0"/>
          </a:p>
          <a:p>
            <a:pPr eaLnBrk="1" hangingPunct="1">
              <a:buFont typeface="Arial" charset="0"/>
              <a:buNone/>
            </a:pPr>
            <a:endParaRPr lang="tr-TR" sz="1800" b="1" dirty="0" smtClean="0"/>
          </a:p>
          <a:p>
            <a:pPr eaLnBrk="1" hangingPunct="1">
              <a:buFont typeface="Arial" charset="0"/>
              <a:buNone/>
            </a:pPr>
            <a:r>
              <a:rPr lang="tr-TR" sz="1800" b="1" dirty="0" smtClean="0"/>
              <a:t>  </a:t>
            </a:r>
          </a:p>
          <a:p>
            <a:pPr eaLnBrk="1" hangingPunct="1">
              <a:buFont typeface="Arial" charset="0"/>
              <a:buNone/>
            </a:pPr>
            <a:endParaRPr lang="tr-TR" sz="1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sz="1800" b="1" dirty="0" smtClean="0">
                <a:solidFill>
                  <a:srgbClr val="FFFF00"/>
                </a:solidFill>
              </a:rPr>
              <a:t>PD</a:t>
            </a:r>
            <a:r>
              <a:rPr lang="tr-TR" sz="1800" b="1" dirty="0" smtClean="0">
                <a:solidFill>
                  <a:srgbClr val="FF0000"/>
                </a:solidFill>
              </a:rPr>
              <a:t> </a:t>
            </a:r>
            <a:r>
              <a:rPr lang="tr-TR" sz="1800" b="1" dirty="0" smtClean="0">
                <a:solidFill>
                  <a:srgbClr val="FFFF00"/>
                </a:solidFill>
              </a:rPr>
              <a:t>ile</a:t>
            </a:r>
            <a:r>
              <a:rPr lang="tr-TR" sz="1800" b="1" dirty="0" smtClean="0">
                <a:solidFill>
                  <a:srgbClr val="FF0000"/>
                </a:solidFill>
              </a:rPr>
              <a:t>  300-400 mg/gün  			         </a:t>
            </a:r>
            <a:r>
              <a:rPr lang="tr-TR" sz="1800" b="1" dirty="0" smtClean="0"/>
              <a:t>+1800 mg/hafta</a:t>
            </a:r>
            <a:r>
              <a:rPr lang="tr-TR" sz="1800" b="1" dirty="0" smtClean="0">
                <a:solidFill>
                  <a:srgbClr val="FF0000"/>
                </a:solidFill>
              </a:rPr>
              <a:t>                                                      </a:t>
            </a:r>
          </a:p>
          <a:p>
            <a:pPr eaLnBrk="1" hangingPunct="1">
              <a:buFont typeface="Arial" charset="0"/>
              <a:buNone/>
            </a:pPr>
            <a:r>
              <a:rPr lang="tr-TR" sz="1800" b="1" dirty="0" smtClean="0"/>
              <a:t>      2400 mg/hafta                                         		  P dengesi</a:t>
            </a:r>
          </a:p>
          <a:p>
            <a:pPr eaLnBrk="1" hangingPunct="1">
              <a:buFont typeface="Arial" charset="0"/>
              <a:buNone/>
            </a:pPr>
            <a:endParaRPr lang="tr-TR" sz="1800" b="1" dirty="0" smtClean="0"/>
          </a:p>
          <a:p>
            <a:pPr eaLnBrk="1" hangingPunct="1">
              <a:buFont typeface="Arial" charset="0"/>
              <a:buNone/>
            </a:pPr>
            <a:endParaRPr lang="tr-TR" sz="1800" b="1" dirty="0" smtClean="0"/>
          </a:p>
          <a:p>
            <a:pPr eaLnBrk="1" hangingPunct="1">
              <a:buFont typeface="Arial" charset="0"/>
              <a:buNone/>
            </a:pPr>
            <a:endParaRPr lang="tr-TR" sz="1800" b="1" dirty="0" smtClean="0"/>
          </a:p>
          <a:p>
            <a:pPr eaLnBrk="1" hangingPunct="1">
              <a:buFont typeface="Arial" charset="0"/>
              <a:buNone/>
            </a:pPr>
            <a:r>
              <a:rPr lang="tr-TR" sz="1800" b="1" dirty="0" err="1" smtClean="0">
                <a:solidFill>
                  <a:srgbClr val="FFFF00"/>
                </a:solidFill>
              </a:rPr>
              <a:t>Nötral</a:t>
            </a:r>
            <a:r>
              <a:rPr lang="tr-TR" sz="1800" b="1" dirty="0" smtClean="0">
                <a:solidFill>
                  <a:srgbClr val="FFFF00"/>
                </a:solidFill>
              </a:rPr>
              <a:t> P dengesi için 1800/7=257 mg/gün bağlanması gereken miktar</a:t>
            </a:r>
            <a:endParaRPr lang="tr-TR" sz="1800" dirty="0" smtClean="0">
              <a:solidFill>
                <a:srgbClr val="FFFF00"/>
              </a:solidFill>
            </a:endParaRPr>
          </a:p>
        </p:txBody>
      </p:sp>
      <p:cxnSp>
        <p:nvCxnSpPr>
          <p:cNvPr id="5" name="4 Düz Ok Bağlayıcısı"/>
          <p:cNvCxnSpPr/>
          <p:nvPr/>
        </p:nvCxnSpPr>
        <p:spPr>
          <a:xfrm>
            <a:off x="2500298" y="2071678"/>
            <a:ext cx="1357322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Düz Ok Bağlayıcısı"/>
          <p:cNvCxnSpPr/>
          <p:nvPr/>
        </p:nvCxnSpPr>
        <p:spPr>
          <a:xfrm>
            <a:off x="6000760" y="2071678"/>
            <a:ext cx="86518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Düz Ok Bağlayıcısı"/>
          <p:cNvCxnSpPr/>
          <p:nvPr/>
        </p:nvCxnSpPr>
        <p:spPr>
          <a:xfrm rot="5400000">
            <a:off x="7250926" y="2964654"/>
            <a:ext cx="928695" cy="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Düz Ok Bağlayıcısı"/>
          <p:cNvCxnSpPr/>
          <p:nvPr/>
        </p:nvCxnSpPr>
        <p:spPr>
          <a:xfrm>
            <a:off x="7715272" y="4495812"/>
            <a:ext cx="0" cy="6477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Düz Ok Bağlayıcısı"/>
          <p:cNvCxnSpPr/>
          <p:nvPr/>
        </p:nvCxnSpPr>
        <p:spPr>
          <a:xfrm>
            <a:off x="3857620" y="4000504"/>
            <a:ext cx="2214578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Dikdörtgen"/>
          <p:cNvSpPr/>
          <p:nvPr/>
        </p:nvSpPr>
        <p:spPr>
          <a:xfrm>
            <a:off x="6572264" y="3571876"/>
            <a:ext cx="2143140" cy="785818"/>
          </a:xfrm>
          <a:prstGeom prst="rect">
            <a:avLst/>
          </a:prstGeom>
          <a:noFill/>
          <a:ln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Yuvarlatılmış Çapraz Köşeli Dikdörtgen"/>
          <p:cNvSpPr/>
          <p:nvPr/>
        </p:nvSpPr>
        <p:spPr>
          <a:xfrm>
            <a:off x="597350" y="3606380"/>
            <a:ext cx="785818" cy="357190"/>
          </a:xfrm>
          <a:prstGeom prst="round2Diag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Yuvarlatılmış Çapraz Köşeli Dikdörtgen"/>
          <p:cNvSpPr/>
          <p:nvPr/>
        </p:nvSpPr>
        <p:spPr>
          <a:xfrm>
            <a:off x="6912202" y="1643050"/>
            <a:ext cx="785818" cy="357190"/>
          </a:xfrm>
          <a:prstGeom prst="round2Diag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08100017"/>
              </p:ext>
            </p:extLst>
          </p:nvPr>
        </p:nvGraphicFramePr>
        <p:xfrm>
          <a:off x="457200" y="1481138"/>
          <a:ext cx="8229600" cy="4948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400" dirty="0" smtClean="0"/>
              <a:t>Fosforun kaynağı ve </a:t>
            </a:r>
            <a:r>
              <a:rPr lang="tr-TR" sz="3400" dirty="0" err="1" smtClean="0"/>
              <a:t>biyoyararlanımı</a:t>
            </a:r>
            <a:r>
              <a:rPr lang="tr-TR" sz="3400" dirty="0" smtClean="0"/>
              <a:t>..</a:t>
            </a:r>
            <a:endParaRPr lang="tr-TR" sz="34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 rot="10800000" flipV="1">
            <a:off x="6643702" y="6500834"/>
            <a:ext cx="2214578" cy="1641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634800" tIns="0" rIns="0" bIns="25392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-45720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KDIGO, 2016..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7286644" y="4071942"/>
            <a:ext cx="857256" cy="85725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/>
              <a:t>!!!</a:t>
            </a:r>
            <a:endParaRPr lang="tr-TR" sz="3200" dirty="0"/>
          </a:p>
        </p:txBody>
      </p:sp>
    </p:spTree>
    <p:extLst>
      <p:ext uri="{BB962C8B-B14F-4D97-AF65-F5344CB8AC3E}">
        <p14:creationId xmlns="" xmlns:p14="http://schemas.microsoft.com/office/powerpoint/2010/main" val="165199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Diyette P kısıtlaması..</a:t>
            </a:r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142984"/>
            <a:ext cx="4429156" cy="55721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142984"/>
            <a:ext cx="4357718" cy="55721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6" name="5 Yuvarlatılmış Dikdörtgen"/>
          <p:cNvSpPr/>
          <p:nvPr/>
        </p:nvSpPr>
        <p:spPr>
          <a:xfrm>
            <a:off x="3428992" y="1653683"/>
            <a:ext cx="500066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Yuvarlatılmış Dikdörtgen"/>
          <p:cNvSpPr/>
          <p:nvPr/>
        </p:nvSpPr>
        <p:spPr>
          <a:xfrm>
            <a:off x="7715272" y="1571612"/>
            <a:ext cx="500066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r>
              <a:rPr lang="tr-TR" dirty="0" smtClean="0"/>
              <a:t>Diyet yazarken..</a:t>
            </a:r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7170494"/>
              </p:ext>
            </p:extLst>
          </p:nvPr>
        </p:nvGraphicFramePr>
        <p:xfrm>
          <a:off x="457201" y="3286124"/>
          <a:ext cx="4543427" cy="29312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1144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15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44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32810">
                <a:tc>
                  <a:txBody>
                    <a:bodyPr/>
                    <a:lstStyle/>
                    <a:p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Protein (gr) 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Fosfor (mg)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P/protein</a:t>
                      </a:r>
                      <a:endParaRPr lang="tr-TR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2810">
                <a:tc>
                  <a:txBody>
                    <a:bodyPr/>
                    <a:lstStyle/>
                    <a:p>
                      <a:r>
                        <a:rPr lang="tr-TR" sz="1600" b="1" dirty="0" smtClean="0"/>
                        <a:t>Tam yumurta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6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85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14</a:t>
                      </a:r>
                      <a:endParaRPr lang="tr-TR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2810">
                <a:tc>
                  <a:txBody>
                    <a:bodyPr/>
                    <a:lstStyle/>
                    <a:p>
                      <a:r>
                        <a:rPr lang="tr-TR" sz="1600" b="1" dirty="0" smtClean="0"/>
                        <a:t>Yumurta</a:t>
                      </a:r>
                      <a:r>
                        <a:rPr lang="tr-TR" sz="1600" b="1" baseline="0" dirty="0" smtClean="0"/>
                        <a:t> sarısı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2,5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80</a:t>
                      </a: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32</a:t>
                      </a:r>
                      <a:endParaRPr lang="tr-TR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2810">
                <a:tc>
                  <a:txBody>
                    <a:bodyPr/>
                    <a:lstStyle/>
                    <a:p>
                      <a:r>
                        <a:rPr lang="tr-TR" sz="1600" b="1" dirty="0" smtClean="0">
                          <a:solidFill>
                            <a:schemeClr val="tx1"/>
                          </a:solidFill>
                        </a:rPr>
                        <a:t>Yumurta beyazı</a:t>
                      </a:r>
                      <a:endParaRPr lang="tr-TR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>
                          <a:solidFill>
                            <a:schemeClr val="tx1"/>
                          </a:solidFill>
                        </a:rPr>
                        <a:t>3,5</a:t>
                      </a:r>
                      <a:endParaRPr lang="tr-TR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tr-TR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>
                          <a:solidFill>
                            <a:schemeClr val="tx1"/>
                          </a:solidFill>
                        </a:rPr>
                        <a:t>1,4</a:t>
                      </a:r>
                      <a:endParaRPr lang="tr-TR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t="94398" r="44346" b="959"/>
          <a:stretch/>
        </p:blipFill>
        <p:spPr bwMode="auto">
          <a:xfrm>
            <a:off x="467544" y="6525344"/>
            <a:ext cx="309634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/>
          </a:blip>
          <a:srcRect l="38678" t="24580" r="12139" b="10425"/>
          <a:stretch/>
        </p:blipFill>
        <p:spPr bwMode="auto">
          <a:xfrm>
            <a:off x="5076056" y="3140968"/>
            <a:ext cx="361074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Dikdörtgen"/>
          <p:cNvSpPr/>
          <p:nvPr/>
        </p:nvSpPr>
        <p:spPr>
          <a:xfrm>
            <a:off x="428596" y="1285860"/>
            <a:ext cx="8258204" cy="164307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</a:rPr>
              <a:t>Fosfor (mg) / Protein (gr)</a:t>
            </a:r>
          </a:p>
          <a:p>
            <a:pPr algn="ctr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</a:rPr>
              <a:t>Yüksek orana sahip gıdalardan kaçınılmalıdır.</a:t>
            </a:r>
            <a:endParaRPr lang="tr-TR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366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78182124"/>
              </p:ext>
            </p:extLst>
          </p:nvPr>
        </p:nvGraphicFramePr>
        <p:xfrm>
          <a:off x="457200" y="1000108"/>
          <a:ext cx="8229600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Nutrisyona</a:t>
            </a:r>
            <a:r>
              <a:rPr lang="tr-TR" dirty="0" smtClean="0"/>
              <a:t> dikkat et..</a:t>
            </a:r>
            <a:endParaRPr lang="tr-TR" dirty="0"/>
          </a:p>
        </p:txBody>
      </p:sp>
      <p:pic>
        <p:nvPicPr>
          <p:cNvPr id="1026" name="Picture 2" descr="DENGE ile ilgili gÃ¶rsel sonucu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851"/>
          <a:stretch/>
        </p:blipFill>
        <p:spPr bwMode="auto">
          <a:xfrm>
            <a:off x="7768927" y="5060801"/>
            <a:ext cx="858676" cy="5040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DENGE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65978454"/>
              </p:ext>
            </p:extLst>
          </p:nvPr>
        </p:nvGraphicFramePr>
        <p:xfrm>
          <a:off x="0" y="1481138"/>
          <a:ext cx="7786710" cy="4662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 bağlayıcı ilaçlar..</a:t>
            </a:r>
            <a:endParaRPr lang="tr-TR" dirty="0"/>
          </a:p>
        </p:txBody>
      </p:sp>
      <p:sp>
        <p:nvSpPr>
          <p:cNvPr id="6" name="5 Oval Belirtme Çizgisi"/>
          <p:cNvSpPr/>
          <p:nvPr/>
        </p:nvSpPr>
        <p:spPr>
          <a:xfrm>
            <a:off x="214282" y="2643182"/>
            <a:ext cx="1214414" cy="714380"/>
          </a:xfrm>
          <a:prstGeom prst="wedgeEllipseCallout">
            <a:avLst>
              <a:gd name="adj1" fmla="val 72397"/>
              <a:gd name="adj2" fmla="val -121255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Düşük maliyet</a:t>
            </a:r>
            <a:endParaRPr lang="tr-TR" sz="1400" dirty="0"/>
          </a:p>
        </p:txBody>
      </p:sp>
      <p:sp>
        <p:nvSpPr>
          <p:cNvPr id="7" name="6 Oval Belirtme Çizgisi"/>
          <p:cNvSpPr/>
          <p:nvPr/>
        </p:nvSpPr>
        <p:spPr>
          <a:xfrm>
            <a:off x="5732260" y="383044"/>
            <a:ext cx="2071702" cy="714380"/>
          </a:xfrm>
          <a:prstGeom prst="wedgeEllipseCallout">
            <a:avLst>
              <a:gd name="adj1" fmla="val -49230"/>
              <a:gd name="adj2" fmla="val 103971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Sağ kalım,</a:t>
            </a:r>
          </a:p>
          <a:p>
            <a:pPr algn="ctr"/>
            <a:r>
              <a:rPr lang="tr-TR" sz="1400" dirty="0" smtClean="0"/>
              <a:t>yüksek maliyet</a:t>
            </a:r>
            <a:endParaRPr lang="tr-TR" sz="1400" dirty="0"/>
          </a:p>
        </p:txBody>
      </p:sp>
      <p:sp>
        <p:nvSpPr>
          <p:cNvPr id="14" name="Yuvarlatılmış Dikdörtgen 4"/>
          <p:cNvSpPr/>
          <p:nvPr/>
        </p:nvSpPr>
        <p:spPr>
          <a:xfrm>
            <a:off x="6828369" y="1630198"/>
            <a:ext cx="1992059" cy="94154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51435" tIns="34290" rIns="51435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2400" kern="1200" dirty="0" smtClean="0"/>
              <a:t>Alüminyum içerenler </a:t>
            </a:r>
            <a:endParaRPr lang="tr-TR" sz="2400" kern="1200" dirty="0"/>
          </a:p>
        </p:txBody>
      </p:sp>
      <p:sp>
        <p:nvSpPr>
          <p:cNvPr id="23" name="Yuvarlatılmış Dikdörtgen 4"/>
          <p:cNvSpPr/>
          <p:nvPr/>
        </p:nvSpPr>
        <p:spPr>
          <a:xfrm>
            <a:off x="6824430" y="2672475"/>
            <a:ext cx="1992059" cy="10422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spcFirstLastPara="0" vert="horz" wrap="square" lIns="51435" tIns="34290" rIns="51435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2400" kern="1200" dirty="0" smtClean="0"/>
              <a:t>Mg içerenler</a:t>
            </a:r>
            <a:endParaRPr lang="tr-TR" sz="2400" kern="1200" dirty="0"/>
          </a:p>
        </p:txBody>
      </p:sp>
      <p:sp>
        <p:nvSpPr>
          <p:cNvPr id="26" name="Yuvarlatılmış Dikdörtgen 4"/>
          <p:cNvSpPr/>
          <p:nvPr/>
        </p:nvSpPr>
        <p:spPr>
          <a:xfrm>
            <a:off x="6824430" y="3815483"/>
            <a:ext cx="1992059" cy="10422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51435" tIns="34290" rIns="51435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2400" kern="1200" dirty="0" err="1" smtClean="0"/>
              <a:t>Fe</a:t>
            </a:r>
            <a:r>
              <a:rPr lang="tr-TR" sz="2400" kern="1200" dirty="0" smtClean="0"/>
              <a:t> içerenler</a:t>
            </a:r>
          </a:p>
          <a:p>
            <a:pPr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dirty="0" err="1" smtClean="0"/>
              <a:t>Sükroferrik</a:t>
            </a:r>
            <a:r>
              <a:rPr lang="tr-TR" sz="1000" dirty="0" smtClean="0"/>
              <a:t> </a:t>
            </a:r>
            <a:r>
              <a:rPr lang="tr-TR" sz="1000" dirty="0" err="1" smtClean="0"/>
              <a:t>oksihidroksit</a:t>
            </a:r>
            <a:r>
              <a:rPr lang="tr-TR" sz="1000" dirty="0" smtClean="0"/>
              <a:t> </a:t>
            </a:r>
            <a:r>
              <a:rPr lang="tr-TR" sz="1000" dirty="0" err="1" smtClean="0"/>
              <a:t>Ferrik</a:t>
            </a:r>
            <a:r>
              <a:rPr lang="tr-TR" sz="1000" dirty="0" smtClean="0"/>
              <a:t> </a:t>
            </a:r>
            <a:r>
              <a:rPr lang="tr-TR" sz="1000" dirty="0" err="1" smtClean="0"/>
              <a:t>sitrat</a:t>
            </a:r>
            <a:r>
              <a:rPr lang="tr-TR" sz="2400" kern="1200" dirty="0" smtClean="0"/>
              <a:t> </a:t>
            </a:r>
            <a:endParaRPr lang="tr-TR" sz="2400" kern="1200" dirty="0"/>
          </a:p>
        </p:txBody>
      </p:sp>
      <p:sp>
        <p:nvSpPr>
          <p:cNvPr id="31" name="30 Dikdörtgen"/>
          <p:cNvSpPr/>
          <p:nvPr/>
        </p:nvSpPr>
        <p:spPr>
          <a:xfrm>
            <a:off x="6830308" y="5724540"/>
            <a:ext cx="2000264" cy="41910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 err="1" smtClean="0"/>
              <a:t>Tenapanor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3" name="32 Dikdörtgen"/>
          <p:cNvSpPr/>
          <p:nvPr/>
        </p:nvSpPr>
        <p:spPr>
          <a:xfrm>
            <a:off x="6643702" y="1500174"/>
            <a:ext cx="2357454" cy="4786346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Yuvarlatılmış Dikdörtgen 4"/>
          <p:cNvSpPr/>
          <p:nvPr/>
        </p:nvSpPr>
        <p:spPr>
          <a:xfrm>
            <a:off x="6824430" y="4998903"/>
            <a:ext cx="1992059" cy="6446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51435" tIns="34290" rIns="51435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2400" kern="1200" dirty="0" err="1" smtClean="0"/>
              <a:t>Nikotinamid</a:t>
            </a:r>
            <a:r>
              <a:rPr lang="tr-TR" sz="2400" kern="1200" dirty="0" smtClean="0"/>
              <a:t> </a:t>
            </a:r>
            <a:endParaRPr lang="tr-TR" sz="2400" kern="1200" dirty="0"/>
          </a:p>
        </p:txBody>
      </p:sp>
      <p:sp>
        <p:nvSpPr>
          <p:cNvPr id="2" name="Oval 1"/>
          <p:cNvSpPr/>
          <p:nvPr/>
        </p:nvSpPr>
        <p:spPr>
          <a:xfrm>
            <a:off x="101409" y="3284984"/>
            <a:ext cx="1440160" cy="576064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000" b="1" dirty="0" smtClean="0"/>
              <a:t>Hiperkalsemi </a:t>
            </a:r>
            <a:endParaRPr lang="tr-TR" sz="1000" b="1" dirty="0"/>
          </a:p>
        </p:txBody>
      </p:sp>
      <p:sp>
        <p:nvSpPr>
          <p:cNvPr id="13" name="Oval 12"/>
          <p:cNvSpPr/>
          <p:nvPr/>
        </p:nvSpPr>
        <p:spPr>
          <a:xfrm>
            <a:off x="107504" y="3789040"/>
            <a:ext cx="1440160" cy="57606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000" b="1" dirty="0" smtClean="0"/>
              <a:t>Kalsifikasyon </a:t>
            </a:r>
            <a:endParaRPr lang="tr-TR" sz="1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/>
          </a:bodyPr>
          <a:lstStyle/>
          <a:p>
            <a:r>
              <a:rPr lang="tr-TR" dirty="0" smtClean="0"/>
              <a:t>Ca içeren ilaçlar..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214422"/>
            <a:ext cx="8329642" cy="5429288"/>
          </a:xfr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r-TR" sz="1600" dirty="0" smtClean="0"/>
              <a:t>Ucuz</a:t>
            </a:r>
          </a:p>
          <a:p>
            <a:r>
              <a:rPr lang="tr-TR" sz="1600" dirty="0" err="1" smtClean="0"/>
              <a:t>Hipokalsemi</a:t>
            </a:r>
            <a:r>
              <a:rPr lang="tr-TR" sz="1600" dirty="0" smtClean="0"/>
              <a:t> </a:t>
            </a:r>
            <a:r>
              <a:rPr lang="tr-TR" sz="1600" dirty="0" err="1" smtClean="0"/>
              <a:t>tdv</a:t>
            </a:r>
            <a:r>
              <a:rPr lang="tr-TR" sz="1600" dirty="0" smtClean="0"/>
              <a:t> faydalı</a:t>
            </a:r>
          </a:p>
          <a:p>
            <a:endParaRPr lang="tr-TR" sz="1600" dirty="0" smtClean="0"/>
          </a:p>
          <a:p>
            <a:pPr>
              <a:buNone/>
            </a:pPr>
            <a:endParaRPr lang="tr-TR" sz="1600" dirty="0" smtClean="0">
              <a:solidFill>
                <a:srgbClr val="FF0000"/>
              </a:solidFill>
            </a:endParaRPr>
          </a:p>
          <a:p>
            <a:endParaRPr lang="tr-TR" sz="1600" dirty="0" smtClean="0">
              <a:solidFill>
                <a:srgbClr val="FF0000"/>
              </a:solidFill>
            </a:endParaRPr>
          </a:p>
          <a:p>
            <a:endParaRPr lang="tr-TR" sz="1600" dirty="0" smtClean="0">
              <a:solidFill>
                <a:srgbClr val="FF0000"/>
              </a:solidFill>
            </a:endParaRPr>
          </a:p>
          <a:p>
            <a:endParaRPr lang="tr-TR" sz="1600" dirty="0" smtClean="0">
              <a:solidFill>
                <a:srgbClr val="FF0000"/>
              </a:solidFill>
            </a:endParaRPr>
          </a:p>
          <a:p>
            <a:endParaRPr lang="tr-TR" sz="1600" dirty="0" smtClean="0">
              <a:solidFill>
                <a:srgbClr val="FF0000"/>
              </a:solidFill>
            </a:endParaRPr>
          </a:p>
          <a:p>
            <a:endParaRPr lang="tr-TR" sz="1600" dirty="0" smtClean="0">
              <a:solidFill>
                <a:srgbClr val="FF0000"/>
              </a:solidFill>
            </a:endParaRPr>
          </a:p>
          <a:p>
            <a:endParaRPr lang="tr-TR" sz="1600" dirty="0" smtClean="0">
              <a:solidFill>
                <a:srgbClr val="FF0000"/>
              </a:solidFill>
            </a:endParaRPr>
          </a:p>
          <a:p>
            <a:endParaRPr lang="tr-TR" sz="1600" dirty="0" smtClean="0">
              <a:solidFill>
                <a:srgbClr val="FF0000"/>
              </a:solidFill>
            </a:endParaRPr>
          </a:p>
          <a:p>
            <a:endParaRPr lang="tr-TR" sz="1600" dirty="0" smtClean="0">
              <a:solidFill>
                <a:srgbClr val="FF0000"/>
              </a:solidFill>
            </a:endParaRPr>
          </a:p>
          <a:p>
            <a:endParaRPr lang="tr-TR" sz="1600" dirty="0" smtClean="0">
              <a:solidFill>
                <a:srgbClr val="FF0000"/>
              </a:solidFill>
            </a:endParaRPr>
          </a:p>
          <a:p>
            <a:r>
              <a:rPr lang="tr-TR" sz="1600" dirty="0" err="1" smtClean="0">
                <a:solidFill>
                  <a:srgbClr val="FF0000"/>
                </a:solidFill>
              </a:rPr>
              <a:t>Tb</a:t>
            </a:r>
            <a:r>
              <a:rPr lang="tr-TR" sz="1600" dirty="0" smtClean="0">
                <a:solidFill>
                  <a:srgbClr val="FF0000"/>
                </a:solidFill>
              </a:rPr>
              <a:t> sayısı yüksek</a:t>
            </a:r>
          </a:p>
          <a:p>
            <a:endParaRPr lang="tr-TR" sz="1600" dirty="0" smtClean="0">
              <a:solidFill>
                <a:srgbClr val="FF0000"/>
              </a:solidFill>
            </a:endParaRPr>
          </a:p>
          <a:p>
            <a:r>
              <a:rPr lang="tr-TR" sz="1600" dirty="0" smtClean="0">
                <a:solidFill>
                  <a:srgbClr val="FF0000"/>
                </a:solidFill>
              </a:rPr>
              <a:t>Pozitif Ca dengesi</a:t>
            </a:r>
          </a:p>
          <a:p>
            <a:r>
              <a:rPr lang="tr-TR" sz="1600" dirty="0" err="1" smtClean="0">
                <a:solidFill>
                  <a:srgbClr val="FF0000"/>
                </a:solidFill>
              </a:rPr>
              <a:t>Vasküler</a:t>
            </a:r>
            <a:r>
              <a:rPr lang="tr-TR" sz="1600" dirty="0" smtClean="0">
                <a:solidFill>
                  <a:srgbClr val="FF0000"/>
                </a:solidFill>
              </a:rPr>
              <a:t> kalsifikasyon</a:t>
            </a:r>
          </a:p>
          <a:p>
            <a:r>
              <a:rPr lang="tr-TR" sz="1600" dirty="0" err="1" smtClean="0">
                <a:solidFill>
                  <a:srgbClr val="FF0000"/>
                </a:solidFill>
              </a:rPr>
              <a:t>Adinamik</a:t>
            </a:r>
            <a:r>
              <a:rPr lang="tr-TR" sz="1600" dirty="0" smtClean="0">
                <a:solidFill>
                  <a:srgbClr val="FF0000"/>
                </a:solidFill>
              </a:rPr>
              <a:t> kemik hastalığı</a:t>
            </a:r>
            <a:endParaRPr lang="tr-TR" sz="1600" dirty="0" smtClean="0"/>
          </a:p>
        </p:txBody>
      </p:sp>
      <p:sp>
        <p:nvSpPr>
          <p:cNvPr id="10" name="9 Sol Ok Belirtme Çizgisi"/>
          <p:cNvSpPr/>
          <p:nvPr/>
        </p:nvSpPr>
        <p:spPr>
          <a:xfrm>
            <a:off x="4071934" y="5715016"/>
            <a:ext cx="1714512" cy="71438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7947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Artmış </a:t>
            </a:r>
            <a:r>
              <a:rPr lang="tr-TR" dirty="0" err="1" smtClean="0"/>
              <a:t>mortalite</a:t>
            </a:r>
            <a:endParaRPr lang="tr-TR" dirty="0"/>
          </a:p>
        </p:txBody>
      </p:sp>
      <p:sp>
        <p:nvSpPr>
          <p:cNvPr id="11" name="10 Sağ Ayraç"/>
          <p:cNvSpPr/>
          <p:nvPr/>
        </p:nvSpPr>
        <p:spPr>
          <a:xfrm>
            <a:off x="3571868" y="5572140"/>
            <a:ext cx="214314" cy="1000132"/>
          </a:xfrm>
          <a:prstGeom prst="righ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endParaRPr lang="tr-TR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17" name="16 Diyagram"/>
          <p:cNvGraphicFramePr/>
          <p:nvPr>
            <p:extLst>
              <p:ext uri="{D42A27DB-BD31-4B8C-83A1-F6EECF244321}">
                <p14:modId xmlns="" xmlns:p14="http://schemas.microsoft.com/office/powerpoint/2010/main" val="3392308470"/>
              </p:ext>
            </p:extLst>
          </p:nvPr>
        </p:nvGraphicFramePr>
        <p:xfrm>
          <a:off x="571472" y="1928802"/>
          <a:ext cx="8072494" cy="3000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7 Sol Ok"/>
          <p:cNvSpPr/>
          <p:nvPr/>
        </p:nvSpPr>
        <p:spPr>
          <a:xfrm>
            <a:off x="6072198" y="5643578"/>
            <a:ext cx="214314" cy="428628"/>
          </a:xfrm>
          <a:prstGeom prst="leftArrow">
            <a:avLst>
              <a:gd name="adj1" fmla="val 50000"/>
              <a:gd name="adj2" fmla="val 50000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" name="Picture 2" descr="İlgili resim"/>
          <p:cNvPicPr>
            <a:picLocks noChangeAspect="1" noChangeArrowheads="1"/>
          </p:cNvPicPr>
          <p:nvPr/>
        </p:nvPicPr>
        <p:blipFill>
          <a:blip r:embed="rId6"/>
          <a:srcRect r="19140"/>
          <a:stretch>
            <a:fillRect/>
          </a:stretch>
        </p:blipFill>
        <p:spPr bwMode="auto">
          <a:xfrm>
            <a:off x="6286512" y="5000636"/>
            <a:ext cx="2286016" cy="1541670"/>
          </a:xfrm>
          <a:prstGeom prst="rect">
            <a:avLst/>
          </a:prstGeom>
          <a:noFill/>
        </p:spPr>
      </p:pic>
      <p:sp>
        <p:nvSpPr>
          <p:cNvPr id="3" name="Yuvarlatılmış Dikdörtgen 2"/>
          <p:cNvSpPr/>
          <p:nvPr/>
        </p:nvSpPr>
        <p:spPr>
          <a:xfrm>
            <a:off x="6588224" y="908720"/>
            <a:ext cx="1728192" cy="64807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Yemek hapı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481328"/>
            <a:ext cx="8401080" cy="4525963"/>
          </a:xfrm>
        </p:spPr>
        <p:txBody>
          <a:bodyPr>
            <a:normAutofit/>
          </a:bodyPr>
          <a:lstStyle/>
          <a:p>
            <a:r>
              <a:rPr lang="tr-TR" sz="2400" dirty="0" smtClean="0"/>
              <a:t>Normal diyette günlük</a:t>
            </a:r>
          </a:p>
          <a:p>
            <a:pPr>
              <a:buNone/>
            </a:pPr>
            <a:r>
              <a:rPr lang="tr-TR" sz="2400" dirty="0" smtClean="0"/>
              <a:t>  kalsiyum alımı 1000 </a:t>
            </a:r>
            <a:r>
              <a:rPr lang="tr-TR" sz="2400" dirty="0" err="1" smtClean="0"/>
              <a:t>mg'dır</a:t>
            </a:r>
            <a:r>
              <a:rPr lang="tr-TR" sz="2400" dirty="0" smtClean="0"/>
              <a:t>. </a:t>
            </a:r>
          </a:p>
          <a:p>
            <a:pPr algn="ctr">
              <a:lnSpc>
                <a:spcPct val="150000"/>
              </a:lnSpc>
            </a:pPr>
            <a:endParaRPr lang="tr-TR" dirty="0" smtClean="0"/>
          </a:p>
          <a:p>
            <a:pPr algn="ctr">
              <a:lnSpc>
                <a:spcPct val="150000"/>
              </a:lnSpc>
              <a:buNone/>
            </a:pPr>
            <a:r>
              <a:rPr lang="tr-TR" dirty="0" smtClean="0"/>
              <a:t>1000 mg Ca asetat → 250 mg </a:t>
            </a:r>
            <a:r>
              <a:rPr lang="tr-TR" dirty="0" err="1" smtClean="0"/>
              <a:t>elemental</a:t>
            </a:r>
            <a:r>
              <a:rPr lang="tr-TR" dirty="0" smtClean="0"/>
              <a:t> Ca </a:t>
            </a:r>
          </a:p>
          <a:p>
            <a:pPr algn="ctr">
              <a:lnSpc>
                <a:spcPct val="150000"/>
              </a:lnSpc>
              <a:buNone/>
            </a:pPr>
            <a:r>
              <a:rPr lang="tr-TR" dirty="0" smtClean="0"/>
              <a:t>1000 mg Ca karbonat → 400 mg </a:t>
            </a:r>
            <a:r>
              <a:rPr lang="tr-TR" dirty="0" err="1" smtClean="0"/>
              <a:t>elemental</a:t>
            </a:r>
            <a:r>
              <a:rPr lang="tr-TR" dirty="0" smtClean="0"/>
              <a:t> Ca</a:t>
            </a:r>
          </a:p>
          <a:p>
            <a:pPr>
              <a:lnSpc>
                <a:spcPct val="150000"/>
              </a:lnSpc>
            </a:pPr>
            <a:endParaRPr lang="tr-TR" dirty="0" smtClean="0"/>
          </a:p>
          <a:p>
            <a:r>
              <a:rPr lang="tr-TR" dirty="0" smtClean="0"/>
              <a:t>Kalsiyum bazlı fosfor bağlayıcılarla </a:t>
            </a:r>
            <a:r>
              <a:rPr lang="tr-TR" dirty="0" err="1" smtClean="0"/>
              <a:t>elemental</a:t>
            </a:r>
            <a:r>
              <a:rPr lang="tr-TR" dirty="0" smtClean="0"/>
              <a:t> Ca alımı 1500 mg/günü aşmamalıdır. 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Ca içerenler..</a:t>
            </a:r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714348" y="2996952"/>
            <a:ext cx="8072494" cy="142876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7" name="6 Diyagram"/>
          <p:cNvGraphicFramePr/>
          <p:nvPr>
            <p:extLst>
              <p:ext uri="{D42A27DB-BD31-4B8C-83A1-F6EECF244321}">
                <p14:modId xmlns="" xmlns:p14="http://schemas.microsoft.com/office/powerpoint/2010/main" val="2012592039"/>
              </p:ext>
            </p:extLst>
          </p:nvPr>
        </p:nvGraphicFramePr>
        <p:xfrm>
          <a:off x="5214942" y="620688"/>
          <a:ext cx="3643338" cy="185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Yuvarlatılmış Dikdörtgen 3"/>
          <p:cNvSpPr/>
          <p:nvPr/>
        </p:nvSpPr>
        <p:spPr>
          <a:xfrm>
            <a:off x="899592" y="6091052"/>
            <a:ext cx="7632848" cy="57830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rgbClr val="FFFF00"/>
                </a:solidFill>
              </a:rPr>
              <a:t>Ca </a:t>
            </a:r>
            <a:r>
              <a:rPr lang="tr-TR" sz="2000" dirty="0" err="1" smtClean="0">
                <a:solidFill>
                  <a:srgbClr val="FFFF00"/>
                </a:solidFill>
              </a:rPr>
              <a:t>sitrat</a:t>
            </a:r>
            <a:r>
              <a:rPr lang="tr-TR" sz="2000" dirty="0" smtClean="0">
                <a:solidFill>
                  <a:srgbClr val="FFFF00"/>
                </a:solidFill>
              </a:rPr>
              <a:t>: </a:t>
            </a:r>
            <a:r>
              <a:rPr lang="tr-TR" sz="2000" dirty="0" err="1" smtClean="0">
                <a:solidFill>
                  <a:srgbClr val="FFFF00"/>
                </a:solidFill>
              </a:rPr>
              <a:t>İntestinal</a:t>
            </a:r>
            <a:r>
              <a:rPr lang="tr-TR" sz="2000" dirty="0" smtClean="0">
                <a:solidFill>
                  <a:srgbClr val="FFFF00"/>
                </a:solidFill>
              </a:rPr>
              <a:t> alüminyum </a:t>
            </a:r>
            <a:r>
              <a:rPr lang="tr-TR" sz="2000" dirty="0" err="1" smtClean="0">
                <a:solidFill>
                  <a:srgbClr val="FFFF00"/>
                </a:solidFill>
              </a:rPr>
              <a:t>absorbsiyonunu</a:t>
            </a:r>
            <a:r>
              <a:rPr lang="tr-TR" sz="2000" dirty="0" smtClean="0">
                <a:solidFill>
                  <a:srgbClr val="FFFF00"/>
                </a:solidFill>
              </a:rPr>
              <a:t> artırır. !!!</a:t>
            </a:r>
            <a:endParaRPr lang="tr-TR" sz="2000" dirty="0">
              <a:solidFill>
                <a:srgbClr val="FFFF00"/>
              </a:solidFill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5217619" y="260648"/>
            <a:ext cx="3173482" cy="28803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b="1" dirty="0" err="1" smtClean="0">
                <a:solidFill>
                  <a:srgbClr val="FFFF00"/>
                </a:solidFill>
              </a:rPr>
              <a:t>Phosex</a:t>
            </a:r>
            <a:r>
              <a:rPr lang="tr-TR" sz="1000" b="1" dirty="0" smtClean="0">
                <a:solidFill>
                  <a:srgbClr val="FFFF00"/>
                </a:solidFill>
              </a:rPr>
              <a:t> (Ca asetat 250 mg) 66 TL – 180 </a:t>
            </a:r>
            <a:r>
              <a:rPr lang="tr-TR" sz="1000" b="1" dirty="0" err="1" smtClean="0">
                <a:solidFill>
                  <a:srgbClr val="FFFF00"/>
                </a:solidFill>
              </a:rPr>
              <a:t>tb</a:t>
            </a:r>
            <a:r>
              <a:rPr lang="tr-TR" sz="1000" b="1" dirty="0" smtClean="0">
                <a:solidFill>
                  <a:srgbClr val="FFFF00"/>
                </a:solidFill>
              </a:rPr>
              <a:t>)</a:t>
            </a:r>
            <a:endParaRPr lang="tr-TR" sz="1000" b="1" dirty="0">
              <a:solidFill>
                <a:srgbClr val="FFFF00"/>
              </a:solidFill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5214942" y="2564904"/>
            <a:ext cx="3173482" cy="28803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b="1" dirty="0" err="1" smtClean="0">
                <a:solidFill>
                  <a:srgbClr val="FFFF00"/>
                </a:solidFill>
              </a:rPr>
              <a:t>Fix</a:t>
            </a:r>
            <a:r>
              <a:rPr lang="tr-TR" sz="1000" b="1" dirty="0" smtClean="0">
                <a:solidFill>
                  <a:srgbClr val="FFFF00"/>
                </a:solidFill>
              </a:rPr>
              <a:t>-at (Ca karbonat 475 mg) 90 TL – 180 </a:t>
            </a:r>
            <a:r>
              <a:rPr lang="tr-TR" sz="1000" b="1" dirty="0" err="1" smtClean="0">
                <a:solidFill>
                  <a:srgbClr val="FFFF00"/>
                </a:solidFill>
              </a:rPr>
              <a:t>tb</a:t>
            </a:r>
            <a:r>
              <a:rPr lang="tr-TR" sz="1000" b="1" dirty="0" smtClean="0">
                <a:solidFill>
                  <a:srgbClr val="FFFF00"/>
                </a:solidFill>
              </a:rPr>
              <a:t>)</a:t>
            </a:r>
            <a:endParaRPr lang="tr-TR" sz="1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4168107"/>
              </p:ext>
            </p:extLst>
          </p:nvPr>
        </p:nvGraphicFramePr>
        <p:xfrm>
          <a:off x="457200" y="1481138"/>
          <a:ext cx="8229600" cy="3019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 smtClean="0"/>
              <a:t>Fosfor bağlayıcı ajan tercihi..</a:t>
            </a:r>
            <a:endParaRPr lang="tr-TR" sz="32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410" t="60568" r="22367" b="25957"/>
          <a:stretch/>
        </p:blipFill>
        <p:spPr bwMode="auto">
          <a:xfrm>
            <a:off x="7452320" y="4869160"/>
            <a:ext cx="1182449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0371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235745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lnSpc>
                <a:spcPct val="160000"/>
              </a:lnSpc>
            </a:pPr>
            <a:r>
              <a:rPr lang="tr-TR" dirty="0" smtClean="0"/>
              <a:t>Sevelamer </a:t>
            </a:r>
            <a:r>
              <a:rPr lang="tr-TR" dirty="0" err="1" smtClean="0"/>
              <a:t>hidroklorid</a:t>
            </a:r>
            <a:r>
              <a:rPr lang="tr-TR" dirty="0" smtClean="0"/>
              <a:t>  </a:t>
            </a:r>
          </a:p>
          <a:p>
            <a:pPr>
              <a:lnSpc>
                <a:spcPct val="160000"/>
              </a:lnSpc>
            </a:pPr>
            <a:r>
              <a:rPr lang="tr-TR" dirty="0" smtClean="0"/>
              <a:t>Sevelamer karbonat </a:t>
            </a:r>
          </a:p>
          <a:p>
            <a:pPr>
              <a:lnSpc>
                <a:spcPct val="160000"/>
              </a:lnSpc>
            </a:pPr>
            <a:endParaRPr lang="tr-TR" dirty="0" smtClean="0"/>
          </a:p>
          <a:p>
            <a:pPr>
              <a:lnSpc>
                <a:spcPct val="160000"/>
              </a:lnSpc>
            </a:pPr>
            <a:r>
              <a:rPr lang="tr-TR" dirty="0" smtClean="0"/>
              <a:t>İyon değişimiyle fosfata bağlanan, emilebilir olmayan </a:t>
            </a:r>
            <a:r>
              <a:rPr lang="tr-TR" dirty="0" err="1" smtClean="0"/>
              <a:t>katyonik</a:t>
            </a:r>
            <a:r>
              <a:rPr lang="tr-TR" dirty="0" smtClean="0"/>
              <a:t> polimerlerdir.</a:t>
            </a:r>
          </a:p>
          <a:p>
            <a:pPr>
              <a:lnSpc>
                <a:spcPct val="160000"/>
              </a:lnSpc>
            </a:pPr>
            <a:endParaRPr lang="tr-TR" dirty="0" smtClean="0"/>
          </a:p>
          <a:p>
            <a:pPr>
              <a:lnSpc>
                <a:spcPct val="160000"/>
              </a:lnSpc>
            </a:pPr>
            <a:endParaRPr lang="tr-TR" dirty="0" smtClean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Sevelamer.. </a:t>
            </a:r>
            <a:endParaRPr lang="tr-TR" dirty="0"/>
          </a:p>
        </p:txBody>
      </p:sp>
      <p:sp>
        <p:nvSpPr>
          <p:cNvPr id="4" name="3 Sol Ok Belirtme Çizgisi"/>
          <p:cNvSpPr/>
          <p:nvPr/>
        </p:nvSpPr>
        <p:spPr>
          <a:xfrm>
            <a:off x="3779912" y="1369193"/>
            <a:ext cx="3528392" cy="928694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7442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 smtClean="0"/>
              <a:t>800 mg </a:t>
            </a:r>
            <a:r>
              <a:rPr lang="tr-TR" dirty="0" err="1" smtClean="0"/>
              <a:t>tb</a:t>
            </a:r>
            <a:r>
              <a:rPr lang="tr-TR" dirty="0"/>
              <a:t> </a:t>
            </a:r>
            <a:r>
              <a:rPr lang="tr-TR" sz="1000" b="1" dirty="0" smtClean="0">
                <a:solidFill>
                  <a:srgbClr val="FFFF00"/>
                </a:solidFill>
              </a:rPr>
              <a:t>(810 TL/180 </a:t>
            </a:r>
            <a:r>
              <a:rPr lang="tr-TR" sz="1000" b="1" dirty="0" err="1" smtClean="0">
                <a:solidFill>
                  <a:srgbClr val="FFFF00"/>
                </a:solidFill>
              </a:rPr>
              <a:t>tb</a:t>
            </a:r>
            <a:r>
              <a:rPr lang="tr-TR" sz="1000" b="1" dirty="0" smtClean="0">
                <a:solidFill>
                  <a:srgbClr val="FFFF00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tr-TR" dirty="0" smtClean="0"/>
              <a:t>2-6 </a:t>
            </a:r>
            <a:r>
              <a:rPr lang="tr-TR" dirty="0" err="1" smtClean="0"/>
              <a:t>tb</a:t>
            </a:r>
            <a:r>
              <a:rPr lang="tr-TR" dirty="0" smtClean="0"/>
              <a:t>/gün</a:t>
            </a:r>
            <a:endParaRPr lang="tr-TR" dirty="0"/>
          </a:p>
        </p:txBody>
      </p:sp>
      <p:graphicFrame>
        <p:nvGraphicFramePr>
          <p:cNvPr id="5" name="4 Diyagram"/>
          <p:cNvGraphicFramePr/>
          <p:nvPr>
            <p:extLst>
              <p:ext uri="{D42A27DB-BD31-4B8C-83A1-F6EECF244321}">
                <p14:modId xmlns="" xmlns:p14="http://schemas.microsoft.com/office/powerpoint/2010/main" val="3120216294"/>
              </p:ext>
            </p:extLst>
          </p:nvPr>
        </p:nvGraphicFramePr>
        <p:xfrm>
          <a:off x="285720" y="3857628"/>
          <a:ext cx="8643998" cy="3000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142984"/>
            <a:ext cx="4543428" cy="55721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Günlük kullanılacak tablet sayısı düşük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500, 750 </a:t>
            </a:r>
            <a:r>
              <a:rPr lang="tr-TR" sz="1600" dirty="0" smtClean="0">
                <a:solidFill>
                  <a:srgbClr val="FF0000"/>
                </a:solidFill>
              </a:rPr>
              <a:t>(950 </a:t>
            </a:r>
            <a:r>
              <a:rPr lang="tr-TR" sz="1600" dirty="0">
                <a:solidFill>
                  <a:srgbClr val="FF0000"/>
                </a:solidFill>
              </a:rPr>
              <a:t>TL), </a:t>
            </a:r>
            <a:r>
              <a:rPr lang="tr-TR" dirty="0" smtClean="0"/>
              <a:t>, 1000 </a:t>
            </a:r>
            <a:r>
              <a:rPr lang="tr-TR" sz="1600" dirty="0" smtClean="0">
                <a:solidFill>
                  <a:srgbClr val="FF0000"/>
                </a:solidFill>
              </a:rPr>
              <a:t>(1120 TL) </a:t>
            </a:r>
            <a:r>
              <a:rPr lang="tr-TR" dirty="0" smtClean="0"/>
              <a:t>mg, çiğnenebilir tabletler </a:t>
            </a:r>
            <a:r>
              <a:rPr lang="tr-TR" sz="1600" dirty="0" smtClean="0">
                <a:solidFill>
                  <a:srgbClr val="FF0000"/>
                </a:solidFill>
              </a:rPr>
              <a:t>(90 </a:t>
            </a:r>
            <a:r>
              <a:rPr lang="tr-TR" sz="1600" dirty="0" err="1" smtClean="0">
                <a:solidFill>
                  <a:srgbClr val="FF0000"/>
                </a:solidFill>
              </a:rPr>
              <a:t>tb</a:t>
            </a:r>
            <a:r>
              <a:rPr lang="tr-TR" sz="1600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Rutin doz 750-3000 mg/gün yemekle veya sonrasında</a:t>
            </a:r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Uzun vadeli güvenliliği, özellikle kemik ve diğer organlar üzerindeki muhtemel etkisi açıklığa kavuşmamıştır.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Karaciğerde birikim riski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İleri böbrek fonksiyon bozukluğu olan hastalarda </a:t>
            </a:r>
            <a:r>
              <a:rPr lang="tr-TR" dirty="0" err="1" smtClean="0"/>
              <a:t>nefrojenik</a:t>
            </a:r>
            <a:r>
              <a:rPr lang="tr-TR" dirty="0" smtClean="0"/>
              <a:t> sistemik </a:t>
            </a:r>
            <a:r>
              <a:rPr lang="tr-TR" dirty="0" err="1" smtClean="0"/>
              <a:t>fibroz</a:t>
            </a:r>
            <a:r>
              <a:rPr lang="tr-TR" dirty="0" smtClean="0"/>
              <a:t> gelişimiyle ilişkisi ? </a:t>
            </a:r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err="1" smtClean="0">
                <a:solidFill>
                  <a:srgbClr val="FF0000"/>
                </a:solidFill>
              </a:rPr>
              <a:t>Pahallı</a:t>
            </a:r>
            <a:r>
              <a:rPr lang="tr-TR" dirty="0" smtClean="0">
                <a:solidFill>
                  <a:srgbClr val="FF0000"/>
                </a:solidFill>
              </a:rPr>
              <a:t> (~ 9 KAT) </a:t>
            </a:r>
          </a:p>
          <a:p>
            <a:pPr lvl="1">
              <a:lnSpc>
                <a:spcPct val="150000"/>
              </a:lnSpc>
            </a:pPr>
            <a:r>
              <a:rPr lang="tr-TR" dirty="0" smtClean="0">
                <a:solidFill>
                  <a:srgbClr val="FF0000"/>
                </a:solidFill>
              </a:rPr>
              <a:t>2x1000 mg/gün kullanımda – aylık </a:t>
            </a:r>
            <a:r>
              <a:rPr lang="tr-TR" dirty="0" err="1" smtClean="0">
                <a:solidFill>
                  <a:srgbClr val="FF0000"/>
                </a:solidFill>
              </a:rPr>
              <a:t>tdv</a:t>
            </a:r>
            <a:r>
              <a:rPr lang="tr-TR" dirty="0" smtClean="0">
                <a:solidFill>
                  <a:srgbClr val="FF0000"/>
                </a:solidFill>
              </a:rPr>
              <a:t> - CA ile kıyas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142860"/>
            <a:ext cx="8229600" cy="1143000"/>
          </a:xfrm>
        </p:spPr>
        <p:txBody>
          <a:bodyPr/>
          <a:lstStyle/>
          <a:p>
            <a:r>
              <a:rPr lang="tr-TR" dirty="0" err="1" smtClean="0"/>
              <a:t>Lanthanum</a:t>
            </a:r>
            <a:r>
              <a:rPr lang="tr-TR" dirty="0" smtClean="0"/>
              <a:t>..</a:t>
            </a:r>
            <a:endParaRPr lang="tr-TR" dirty="0"/>
          </a:p>
        </p:txBody>
      </p:sp>
      <p:pic>
        <p:nvPicPr>
          <p:cNvPr id="43010" name="Picture 2" descr="LANTHANUM XRAY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268760"/>
            <a:ext cx="3574265" cy="4000528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5286380" y="5311468"/>
            <a:ext cx="3429024" cy="128588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 smtClean="0"/>
              <a:t>İNTESTİNAL PSEUDOOBSTRÜKSİYON</a:t>
            </a:r>
            <a:endParaRPr lang="tr-TR" dirty="0"/>
          </a:p>
        </p:txBody>
      </p:sp>
      <p:sp>
        <p:nvSpPr>
          <p:cNvPr id="7" name="Yukarı Ok 6"/>
          <p:cNvSpPr/>
          <p:nvPr/>
        </p:nvSpPr>
        <p:spPr>
          <a:xfrm>
            <a:off x="6856876" y="5146362"/>
            <a:ext cx="288032" cy="288032"/>
          </a:xfrm>
          <a:prstGeom prst="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Alüminyum bazlı fosfat bağlayıcılar.. </a:t>
            </a:r>
            <a:endParaRPr lang="tr-TR" dirty="0"/>
          </a:p>
        </p:txBody>
      </p:sp>
      <p:graphicFrame>
        <p:nvGraphicFramePr>
          <p:cNvPr id="4" name="3 Diyagram"/>
          <p:cNvGraphicFramePr/>
          <p:nvPr/>
        </p:nvGraphicFramePr>
        <p:xfrm>
          <a:off x="500034" y="1571612"/>
          <a:ext cx="7786742" cy="435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Yuvarlatılmış Çapraz Köşeli Dikdörtgen"/>
          <p:cNvSpPr/>
          <p:nvPr/>
        </p:nvSpPr>
        <p:spPr>
          <a:xfrm>
            <a:off x="5500694" y="4214818"/>
            <a:ext cx="2786082" cy="2068651"/>
          </a:xfrm>
          <a:prstGeom prst="round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1100" dirty="0" smtClean="0">
                <a:solidFill>
                  <a:srgbClr val="FF0000"/>
                </a:solidFill>
                <a:hlinkClick r:id="rId6"/>
              </a:rPr>
              <a:t>ALUJEL Forte (Çiğneme Tableti)</a:t>
            </a:r>
            <a:endParaRPr lang="tr-TR" sz="1100" dirty="0" smtClean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sz="1100" u="sng" dirty="0" smtClean="0">
                <a:solidFill>
                  <a:srgbClr val="FF0000"/>
                </a:solidFill>
                <a:hlinkClick r:id="rId7"/>
              </a:rPr>
              <a:t>ASİDAL (Çiğneme Tableti)</a:t>
            </a:r>
            <a:endParaRPr lang="tr-TR" sz="1100" dirty="0" smtClean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sz="1100" dirty="0" smtClean="0">
                <a:solidFill>
                  <a:srgbClr val="FF0000"/>
                </a:solidFill>
                <a:hlinkClick r:id="rId8"/>
              </a:rPr>
              <a:t>ASİDAL (Süspansiyon)</a:t>
            </a:r>
            <a:endParaRPr lang="tr-TR" sz="1100" dirty="0" smtClean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sz="1100" dirty="0" smtClean="0">
                <a:solidFill>
                  <a:srgbClr val="FF0000"/>
                </a:solidFill>
                <a:hlinkClick r:id="rId9"/>
              </a:rPr>
              <a:t>BİSMOMAGNESİE (Çiğneme Tableti)</a:t>
            </a:r>
            <a:endParaRPr lang="tr-TR" sz="1100" dirty="0" smtClean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sz="1100" dirty="0" smtClean="0">
                <a:solidFill>
                  <a:srgbClr val="FF0000"/>
                </a:solidFill>
                <a:hlinkClick r:id="rId10"/>
              </a:rPr>
              <a:t>BİSMOMAGNESİE (Toz)</a:t>
            </a:r>
            <a:endParaRPr lang="tr-TR" sz="1100" dirty="0" smtClean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sz="1100" dirty="0" smtClean="0">
                <a:solidFill>
                  <a:srgbClr val="FF0000"/>
                </a:solidFill>
                <a:hlinkClick r:id="rId11"/>
              </a:rPr>
              <a:t>ANTEPSİN (süspansiyon)</a:t>
            </a:r>
            <a:endParaRPr lang="tr-TR" sz="1100" dirty="0" smtClean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sz="1100" dirty="0" smtClean="0">
                <a:solidFill>
                  <a:srgbClr val="FF0000"/>
                </a:solidFill>
                <a:hlinkClick r:id="rId12"/>
              </a:rPr>
              <a:t>MUCAINE (Süspansiyon)</a:t>
            </a:r>
            <a:endParaRPr lang="tr-TR" sz="11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331459618"/>
              </p:ext>
            </p:extLst>
          </p:nvPr>
        </p:nvGraphicFramePr>
        <p:xfrm>
          <a:off x="457200" y="1285860"/>
          <a:ext cx="8229600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Mg içeren </a:t>
            </a:r>
            <a:r>
              <a:rPr lang="tr-TR" dirty="0" err="1" smtClean="0"/>
              <a:t>preperatlar</a:t>
            </a:r>
            <a:r>
              <a:rPr lang="tr-TR" dirty="0" smtClean="0"/>
              <a:t>..</a:t>
            </a:r>
            <a:endParaRPr lang="tr-TR" dirty="0"/>
          </a:p>
        </p:txBody>
      </p:sp>
      <p:sp>
        <p:nvSpPr>
          <p:cNvPr id="5" name="4 Yuvarlatılmış Çapraz Köşeli Dikdörtgen"/>
          <p:cNvSpPr/>
          <p:nvPr/>
        </p:nvSpPr>
        <p:spPr>
          <a:xfrm>
            <a:off x="7236296" y="362030"/>
            <a:ext cx="1571636" cy="1055608"/>
          </a:xfrm>
          <a:prstGeom prst="round2Diag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1400" b="1" dirty="0" err="1" smtClean="0">
                <a:solidFill>
                  <a:schemeClr val="bg1"/>
                </a:solidFill>
              </a:rPr>
              <a:t>Gastopal</a:t>
            </a:r>
            <a:r>
              <a:rPr lang="tr-TR" sz="1400" b="1" dirty="0" smtClean="0">
                <a:solidFill>
                  <a:schemeClr val="bg1"/>
                </a:solidFill>
              </a:rPr>
              <a:t> </a:t>
            </a:r>
            <a:r>
              <a:rPr lang="tr-TR" sz="1400" b="1" dirty="0" err="1" smtClean="0">
                <a:solidFill>
                  <a:schemeClr val="bg1"/>
                </a:solidFill>
              </a:rPr>
              <a:t>tb</a:t>
            </a:r>
            <a:endParaRPr lang="tr-TR" sz="1400" b="1" dirty="0" smtClean="0">
              <a:solidFill>
                <a:schemeClr val="bg1"/>
              </a:solidFill>
            </a:endParaRPr>
          </a:p>
          <a:p>
            <a:pPr algn="ctr"/>
            <a:r>
              <a:rPr lang="tr-TR" sz="1400" b="1" dirty="0" err="1" smtClean="0">
                <a:solidFill>
                  <a:schemeClr val="bg1"/>
                </a:solidFill>
              </a:rPr>
              <a:t>Gastren</a:t>
            </a:r>
            <a:r>
              <a:rPr lang="tr-TR" sz="1400" b="1" dirty="0" smtClean="0">
                <a:solidFill>
                  <a:schemeClr val="bg1"/>
                </a:solidFill>
              </a:rPr>
              <a:t> </a:t>
            </a:r>
            <a:r>
              <a:rPr lang="tr-TR" sz="1400" b="1" dirty="0" err="1" smtClean="0">
                <a:solidFill>
                  <a:schemeClr val="bg1"/>
                </a:solidFill>
              </a:rPr>
              <a:t>tb</a:t>
            </a:r>
            <a:endParaRPr lang="tr-TR" sz="1400" b="1" dirty="0" smtClean="0">
              <a:solidFill>
                <a:schemeClr val="bg1"/>
              </a:solidFill>
            </a:endParaRPr>
          </a:p>
          <a:p>
            <a:pPr algn="ctr"/>
            <a:r>
              <a:rPr lang="tr-TR" sz="1400" b="1" dirty="0" err="1" smtClean="0">
                <a:solidFill>
                  <a:schemeClr val="bg1"/>
                </a:solidFill>
              </a:rPr>
              <a:t>Magcar</a:t>
            </a:r>
            <a:r>
              <a:rPr lang="tr-TR" sz="1400" b="1" dirty="0" smtClean="0">
                <a:solidFill>
                  <a:schemeClr val="bg1"/>
                </a:solidFill>
              </a:rPr>
              <a:t> </a:t>
            </a:r>
            <a:r>
              <a:rPr lang="tr-TR" sz="1400" b="1" dirty="0" err="1" smtClean="0">
                <a:solidFill>
                  <a:schemeClr val="bg1"/>
                </a:solidFill>
              </a:rPr>
              <a:t>tb</a:t>
            </a:r>
            <a:endParaRPr lang="tr-TR" sz="1400" b="1" dirty="0" smtClean="0">
              <a:solidFill>
                <a:schemeClr val="bg1"/>
              </a:solidFill>
            </a:endParaRPr>
          </a:p>
          <a:p>
            <a:pPr algn="ctr"/>
            <a:r>
              <a:rPr lang="tr-TR" sz="1400" b="1" dirty="0" err="1" smtClean="0">
                <a:solidFill>
                  <a:schemeClr val="bg1"/>
                </a:solidFill>
              </a:rPr>
              <a:t>Rennie</a:t>
            </a:r>
            <a:r>
              <a:rPr lang="tr-TR" sz="1400" b="1" dirty="0" smtClean="0">
                <a:solidFill>
                  <a:schemeClr val="bg1"/>
                </a:solidFill>
              </a:rPr>
              <a:t> </a:t>
            </a:r>
            <a:r>
              <a:rPr lang="tr-TR" sz="1400" b="1" dirty="0" err="1" smtClean="0">
                <a:solidFill>
                  <a:schemeClr val="bg1"/>
                </a:solidFill>
              </a:rPr>
              <a:t>tb</a:t>
            </a:r>
            <a:endParaRPr lang="tr-TR" sz="1100" b="1" dirty="0" smtClean="0">
              <a:solidFill>
                <a:srgbClr val="FFFF00"/>
              </a:solidFill>
            </a:endParaRPr>
          </a:p>
        </p:txBody>
      </p:sp>
      <p:sp>
        <p:nvSpPr>
          <p:cNvPr id="6" name="Yuvarlatılmış Dikdörtgen 7"/>
          <p:cNvSpPr/>
          <p:nvPr/>
        </p:nvSpPr>
        <p:spPr>
          <a:xfrm>
            <a:off x="6286512" y="4500570"/>
            <a:ext cx="2244788" cy="28803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b="1" dirty="0" err="1" smtClean="0">
                <a:solidFill>
                  <a:srgbClr val="FFFF00"/>
                </a:solidFill>
              </a:rPr>
              <a:t>Osvaren</a:t>
            </a:r>
            <a:r>
              <a:rPr lang="tr-TR" sz="1000" b="1" dirty="0" smtClean="0">
                <a:solidFill>
                  <a:srgbClr val="FFFF00"/>
                </a:solidFill>
              </a:rPr>
              <a:t> </a:t>
            </a:r>
            <a:r>
              <a:rPr lang="tr-TR" sz="1000" b="1" dirty="0" err="1" smtClean="0">
                <a:solidFill>
                  <a:srgbClr val="FFFF00"/>
                </a:solidFill>
              </a:rPr>
              <a:t>tb</a:t>
            </a:r>
            <a:r>
              <a:rPr lang="tr-TR" sz="1000" b="1" dirty="0" smtClean="0">
                <a:solidFill>
                  <a:srgbClr val="FFFF00"/>
                </a:solidFill>
              </a:rPr>
              <a:t> 230 TL – 180 </a:t>
            </a:r>
            <a:r>
              <a:rPr lang="tr-TR" sz="1000" b="1" dirty="0" err="1" smtClean="0">
                <a:solidFill>
                  <a:srgbClr val="FFFF00"/>
                </a:solidFill>
              </a:rPr>
              <a:t>tb</a:t>
            </a:r>
            <a:r>
              <a:rPr lang="tr-TR" sz="1000" b="1" dirty="0" smtClean="0">
                <a:solidFill>
                  <a:srgbClr val="FFFF00"/>
                </a:solidFill>
              </a:rPr>
              <a:t>)</a:t>
            </a:r>
            <a:endParaRPr lang="tr-TR" sz="1000" b="1" dirty="0">
              <a:solidFill>
                <a:srgbClr val="FFFF00"/>
              </a:solidFill>
            </a:endParaRPr>
          </a:p>
        </p:txBody>
      </p:sp>
      <p:sp>
        <p:nvSpPr>
          <p:cNvPr id="7" name="4 Yuvarlatılmış Çapraz Köşeli Dikdörtgen"/>
          <p:cNvSpPr/>
          <p:nvPr/>
        </p:nvSpPr>
        <p:spPr>
          <a:xfrm>
            <a:off x="6623088" y="3625168"/>
            <a:ext cx="1571636" cy="851297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r-TR" sz="1100" b="1" dirty="0" smtClean="0">
                <a:solidFill>
                  <a:srgbClr val="FFFF00"/>
                </a:solidFill>
              </a:rPr>
              <a:t>Mg </a:t>
            </a:r>
            <a:r>
              <a:rPr lang="tr-TR" sz="1100" b="1" dirty="0" err="1" smtClean="0">
                <a:solidFill>
                  <a:srgbClr val="FFFF00"/>
                </a:solidFill>
              </a:rPr>
              <a:t>kar.+Ca</a:t>
            </a:r>
            <a:r>
              <a:rPr lang="tr-TR" sz="1100" b="1" dirty="0" smtClean="0">
                <a:solidFill>
                  <a:srgbClr val="FFFF00"/>
                </a:solidFill>
              </a:rPr>
              <a:t> kar. </a:t>
            </a:r>
          </a:p>
          <a:p>
            <a:pPr algn="ctr"/>
            <a:r>
              <a:rPr lang="tr-TR" sz="1100" b="1" dirty="0" err="1" smtClean="0">
                <a:solidFill>
                  <a:srgbClr val="FFFF00"/>
                </a:solidFill>
              </a:rPr>
              <a:t>Elementer</a:t>
            </a:r>
            <a:r>
              <a:rPr lang="tr-TR" sz="1100" b="1" dirty="0" smtClean="0">
                <a:solidFill>
                  <a:srgbClr val="FFFF00"/>
                </a:solidFill>
              </a:rPr>
              <a:t> Mg/</a:t>
            </a:r>
            <a:r>
              <a:rPr lang="tr-TR" sz="1100" b="1" dirty="0" err="1" smtClean="0">
                <a:solidFill>
                  <a:srgbClr val="FFFF00"/>
                </a:solidFill>
              </a:rPr>
              <a:t>Ca</a:t>
            </a:r>
            <a:r>
              <a:rPr lang="tr-TR" sz="1100" b="1" dirty="0" smtClean="0">
                <a:solidFill>
                  <a:srgbClr val="FFFF00"/>
                </a:solidFill>
              </a:rPr>
              <a:t> 60/110 mg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251520" y="1454386"/>
            <a:ext cx="8579296" cy="521497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tr-TR" sz="1400" dirty="0" err="1" smtClean="0"/>
              <a:t>Sükroferrik</a:t>
            </a:r>
            <a:r>
              <a:rPr lang="tr-TR" sz="1400" dirty="0" smtClean="0"/>
              <a:t> </a:t>
            </a:r>
            <a:r>
              <a:rPr lang="tr-TR" sz="1400" dirty="0" err="1" smtClean="0"/>
              <a:t>oksihidroksit</a:t>
            </a:r>
            <a:r>
              <a:rPr lang="tr-TR" sz="1400" dirty="0" smtClean="0"/>
              <a:t> (</a:t>
            </a:r>
            <a:r>
              <a:rPr lang="tr-TR" sz="1400" dirty="0" err="1" smtClean="0"/>
              <a:t>Velphoro</a:t>
            </a:r>
            <a:r>
              <a:rPr lang="tr-TR" sz="1400" dirty="0" smtClean="0"/>
              <a:t>)            </a:t>
            </a:r>
          </a:p>
          <a:p>
            <a:pPr>
              <a:lnSpc>
                <a:spcPct val="170000"/>
              </a:lnSpc>
            </a:pPr>
            <a:r>
              <a:rPr lang="tr-TR" sz="1400" dirty="0" err="1" smtClean="0"/>
              <a:t>eGFR</a:t>
            </a:r>
            <a:r>
              <a:rPr lang="tr-TR" sz="1400" dirty="0" smtClean="0"/>
              <a:t>&lt;15 ml/</a:t>
            </a:r>
            <a:r>
              <a:rPr lang="tr-TR" sz="1400" dirty="0" err="1" smtClean="0"/>
              <a:t>dk</a:t>
            </a:r>
            <a:r>
              <a:rPr lang="tr-TR" sz="1400" dirty="0" smtClean="0"/>
              <a:t>/1.73 m² olan hastalar için çiğnenebilir bir fosfat bağlayıcıdır. </a:t>
            </a:r>
          </a:p>
          <a:p>
            <a:pPr>
              <a:lnSpc>
                <a:spcPct val="170000"/>
              </a:lnSpc>
            </a:pPr>
            <a:r>
              <a:rPr lang="tr-TR" sz="1400" dirty="0" err="1" smtClean="0"/>
              <a:t>pH</a:t>
            </a:r>
            <a:r>
              <a:rPr lang="tr-TR" sz="1400" dirty="0" smtClean="0"/>
              <a:t> 2-3 arasında daha etkin, başlangıç ​​dozu yemeklerle birlikte günde üç kez 2.5 gram</a:t>
            </a:r>
          </a:p>
          <a:p>
            <a:pPr>
              <a:lnSpc>
                <a:spcPct val="170000"/>
              </a:lnSpc>
            </a:pPr>
            <a:r>
              <a:rPr lang="tr-TR" sz="1400" dirty="0" smtClean="0">
                <a:solidFill>
                  <a:srgbClr val="FFFF00"/>
                </a:solidFill>
              </a:rPr>
              <a:t>1 gram </a:t>
            </a:r>
            <a:r>
              <a:rPr lang="tr-TR" sz="1400" dirty="0" err="1" smtClean="0">
                <a:solidFill>
                  <a:srgbClr val="FFFF00"/>
                </a:solidFill>
              </a:rPr>
              <a:t>elementer</a:t>
            </a:r>
            <a:r>
              <a:rPr lang="tr-TR" sz="1400" dirty="0" smtClean="0">
                <a:solidFill>
                  <a:srgbClr val="FFFF00"/>
                </a:solidFill>
              </a:rPr>
              <a:t> demir ile 88-180 mg P bağlanabilmekte</a:t>
            </a:r>
          </a:p>
          <a:p>
            <a:pPr>
              <a:lnSpc>
                <a:spcPct val="170000"/>
              </a:lnSpc>
            </a:pPr>
            <a:r>
              <a:rPr lang="tr-TR" sz="1400" dirty="0" smtClean="0"/>
              <a:t>Günlük kullanılan </a:t>
            </a:r>
            <a:r>
              <a:rPr lang="tr-TR" sz="1400" dirty="0" smtClean="0">
                <a:solidFill>
                  <a:srgbClr val="FFFF00"/>
                </a:solidFill>
              </a:rPr>
              <a:t>tablet sayısı düşük</a:t>
            </a:r>
          </a:p>
          <a:p>
            <a:pPr>
              <a:lnSpc>
                <a:spcPct val="170000"/>
              </a:lnSpc>
            </a:pPr>
            <a:r>
              <a:rPr lang="tr-TR" sz="1400" dirty="0" smtClean="0"/>
              <a:t>Serum demirini artırabilir.</a:t>
            </a:r>
          </a:p>
          <a:p>
            <a:endParaRPr lang="tr-TR" sz="1400" dirty="0" smtClean="0"/>
          </a:p>
          <a:p>
            <a:pPr>
              <a:lnSpc>
                <a:spcPct val="170000"/>
              </a:lnSpc>
            </a:pPr>
            <a:r>
              <a:rPr lang="tr-TR" sz="1400" dirty="0" smtClean="0"/>
              <a:t>Etkinliği ve güvenirliği açısından </a:t>
            </a:r>
            <a:r>
              <a:rPr lang="tr-TR" sz="1400" dirty="0" err="1" smtClean="0"/>
              <a:t>sevelamer</a:t>
            </a:r>
            <a:r>
              <a:rPr lang="tr-TR" sz="1400" dirty="0" smtClean="0"/>
              <a:t> ile benzer </a:t>
            </a:r>
          </a:p>
          <a:p>
            <a:pPr>
              <a:lnSpc>
                <a:spcPct val="170000"/>
              </a:lnSpc>
            </a:pPr>
            <a:endParaRPr lang="tr-TR" sz="1400" dirty="0" smtClean="0"/>
          </a:p>
          <a:p>
            <a:pPr>
              <a:lnSpc>
                <a:spcPct val="170000"/>
              </a:lnSpc>
            </a:pPr>
            <a:r>
              <a:rPr lang="tr-TR" sz="1400" dirty="0" smtClean="0">
                <a:solidFill>
                  <a:srgbClr val="FF0000"/>
                </a:solidFill>
              </a:rPr>
              <a:t>YAN ETKİLER: </a:t>
            </a:r>
            <a:r>
              <a:rPr lang="tr-TR" sz="1400" dirty="0" err="1"/>
              <a:t>G</a:t>
            </a:r>
            <a:r>
              <a:rPr lang="tr-TR" sz="1400" dirty="0" err="1" smtClean="0"/>
              <a:t>astrointestinal</a:t>
            </a:r>
            <a:r>
              <a:rPr lang="tr-TR" sz="1400" dirty="0" smtClean="0"/>
              <a:t> (</a:t>
            </a:r>
            <a:r>
              <a:rPr lang="tr-TR" sz="1400" dirty="0" err="1" smtClean="0"/>
              <a:t>diyare</a:t>
            </a:r>
            <a:r>
              <a:rPr lang="tr-TR" sz="1400" dirty="0" smtClean="0"/>
              <a:t>, bulantı, anormal ürün tadı, kabızlık ve kusma)</a:t>
            </a:r>
          </a:p>
          <a:p>
            <a:pPr>
              <a:lnSpc>
                <a:spcPct val="170000"/>
              </a:lnSpc>
            </a:pPr>
            <a:endParaRPr lang="tr-TR" sz="1400" dirty="0" smtClean="0"/>
          </a:p>
          <a:p>
            <a:pPr>
              <a:lnSpc>
                <a:spcPct val="170000"/>
              </a:lnSpc>
            </a:pPr>
            <a:r>
              <a:rPr lang="tr-TR" sz="1400" b="1" dirty="0" err="1" smtClean="0">
                <a:solidFill>
                  <a:srgbClr val="FF0000"/>
                </a:solidFill>
              </a:rPr>
              <a:t>Ferrik</a:t>
            </a:r>
            <a:r>
              <a:rPr lang="tr-TR" sz="1400" b="1" dirty="0" smtClean="0">
                <a:solidFill>
                  <a:srgbClr val="FF0000"/>
                </a:solidFill>
              </a:rPr>
              <a:t> </a:t>
            </a:r>
            <a:r>
              <a:rPr lang="tr-TR" sz="1400" b="1" dirty="0" err="1" smtClean="0">
                <a:solidFill>
                  <a:srgbClr val="FF0000"/>
                </a:solidFill>
              </a:rPr>
              <a:t>sitratın</a:t>
            </a:r>
            <a:r>
              <a:rPr lang="tr-TR" sz="1400" b="1" dirty="0" smtClean="0">
                <a:solidFill>
                  <a:srgbClr val="FF0000"/>
                </a:solidFill>
              </a:rPr>
              <a:t> içinde yer alan </a:t>
            </a:r>
            <a:r>
              <a:rPr lang="tr-TR" sz="1400" b="1" dirty="0" err="1" smtClean="0">
                <a:solidFill>
                  <a:srgbClr val="FF0000"/>
                </a:solidFill>
              </a:rPr>
              <a:t>sitratın</a:t>
            </a:r>
            <a:r>
              <a:rPr lang="tr-TR" sz="1400" b="1" dirty="0" smtClean="0">
                <a:solidFill>
                  <a:srgbClr val="FF0000"/>
                </a:solidFill>
              </a:rPr>
              <a:t>; </a:t>
            </a:r>
            <a:r>
              <a:rPr lang="tr-TR" sz="1400" b="1" dirty="0" err="1" smtClean="0">
                <a:solidFill>
                  <a:srgbClr val="FF0000"/>
                </a:solidFill>
              </a:rPr>
              <a:t>intestinal</a:t>
            </a:r>
            <a:r>
              <a:rPr lang="tr-TR" sz="1400" b="1" dirty="0" smtClean="0">
                <a:solidFill>
                  <a:srgbClr val="FF0000"/>
                </a:solidFill>
              </a:rPr>
              <a:t> alüminyum emilimini arttırdığı gösterilmiştir</a:t>
            </a:r>
            <a:r>
              <a:rPr lang="tr-TR" sz="1400" dirty="0" smtClean="0">
                <a:solidFill>
                  <a:srgbClr val="FF0000"/>
                </a:solidFill>
              </a:rPr>
              <a:t>. </a:t>
            </a:r>
            <a:endParaRPr lang="tr-TR" sz="1400" dirty="0">
              <a:solidFill>
                <a:srgbClr val="FF0000"/>
              </a:solidFill>
            </a:endParaRP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251520" y="378624"/>
            <a:ext cx="8579296" cy="99898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err="1" smtClean="0"/>
              <a:t>Fe</a:t>
            </a:r>
            <a:r>
              <a:rPr lang="tr-TR" dirty="0" smtClean="0"/>
              <a:t>⁺³ içeren </a:t>
            </a:r>
            <a:r>
              <a:rPr lang="tr-TR" dirty="0" err="1" smtClean="0"/>
              <a:t>preperatlar</a:t>
            </a:r>
            <a:r>
              <a:rPr lang="tr-TR" dirty="0" smtClean="0"/>
              <a:t>..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P bağlayıcıların etkinliği..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51839189"/>
              </p:ext>
            </p:extLst>
          </p:nvPr>
        </p:nvGraphicFramePr>
        <p:xfrm>
          <a:off x="500034" y="1428737"/>
          <a:ext cx="7786743" cy="420644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918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373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5732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15368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FFFF00"/>
                          </a:solidFill>
                        </a:rPr>
                        <a:t>P bağlayıcı</a:t>
                      </a:r>
                      <a:endParaRPr lang="tr-TR" b="0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rgbClr val="FFFF00"/>
                          </a:solidFill>
                        </a:rPr>
                        <a:t>P bağlama miktarı</a:t>
                      </a:r>
                      <a:endParaRPr lang="tr-TR" b="0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rgbClr val="FFFF00"/>
                          </a:solidFill>
                        </a:rPr>
                        <a:t>Ca içeriği (%)</a:t>
                      </a:r>
                      <a:endParaRPr lang="tr-TR" b="0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dirty="0" smtClean="0">
                          <a:solidFill>
                            <a:srgbClr val="FFFF00"/>
                          </a:solidFill>
                          <a:latin typeface="+mn-lt"/>
                        </a:rPr>
                        <a:t>~ Fiyat/</a:t>
                      </a:r>
                    </a:p>
                    <a:p>
                      <a:pPr algn="ctr"/>
                      <a:r>
                        <a:rPr lang="tr-TR" b="0" dirty="0" smtClean="0">
                          <a:solidFill>
                            <a:srgbClr val="FFFF00"/>
                          </a:solidFill>
                          <a:latin typeface="+mn-lt"/>
                        </a:rPr>
                        <a:t>maliyet</a:t>
                      </a:r>
                      <a:endParaRPr lang="tr-TR" b="0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4079">
                <a:tc>
                  <a:txBody>
                    <a:bodyPr/>
                    <a:lstStyle/>
                    <a:p>
                      <a:r>
                        <a:rPr lang="tr-TR" sz="1800" dirty="0" err="1" smtClean="0"/>
                        <a:t>Aluminyum</a:t>
                      </a:r>
                      <a:r>
                        <a:rPr lang="tr-TR" sz="1800" dirty="0" smtClean="0"/>
                        <a:t> hidroksit 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25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dirty="0" smtClean="0">
                          <a:latin typeface="+mn-lt"/>
                        </a:rPr>
                        <a:t>x0.9</a:t>
                      </a:r>
                      <a:endParaRPr lang="tr-TR" b="0" dirty="0">
                        <a:latin typeface="+mn-lt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5019">
                <a:tc>
                  <a:txBody>
                    <a:bodyPr/>
                    <a:lstStyle/>
                    <a:p>
                      <a:r>
                        <a:rPr lang="tr-TR" dirty="0" smtClean="0"/>
                        <a:t>Sevelamer 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36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x9</a:t>
                      </a:r>
                      <a:endParaRPr lang="tr-TR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5019">
                <a:tc>
                  <a:txBody>
                    <a:bodyPr/>
                    <a:lstStyle/>
                    <a:p>
                      <a:r>
                        <a:rPr lang="tr-TR" dirty="0" smtClean="0"/>
                        <a:t>Ca karbonat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39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40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dirty="0" smtClean="0">
                          <a:latin typeface="+mn-lt"/>
                        </a:rPr>
                        <a:t>1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5019">
                <a:tc>
                  <a:txBody>
                    <a:bodyPr/>
                    <a:lstStyle/>
                    <a:p>
                      <a:r>
                        <a:rPr lang="tr-TR" dirty="0" smtClean="0"/>
                        <a:t>Ca asetat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45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25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dirty="0" smtClean="0">
                          <a:latin typeface="+mn-lt"/>
                        </a:rPr>
                        <a:t>1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5143">
                <a:tc>
                  <a:txBody>
                    <a:bodyPr/>
                    <a:lstStyle/>
                    <a:p>
                      <a:r>
                        <a:rPr lang="tr-TR" sz="1800" dirty="0" err="1" smtClean="0"/>
                        <a:t>Lanthanum</a:t>
                      </a:r>
                      <a:r>
                        <a:rPr lang="tr-TR" sz="1800" dirty="0" smtClean="0"/>
                        <a:t> karbonat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93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x9</a:t>
                      </a:r>
                      <a:endParaRPr lang="tr-TR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tr-TR" dirty="0" smtClean="0"/>
                        <a:t>Mg karbonat+</a:t>
                      </a:r>
                      <a:r>
                        <a:rPr lang="tr-TR" dirty="0" err="1" smtClean="0"/>
                        <a:t>Ca</a:t>
                      </a:r>
                      <a:r>
                        <a:rPr lang="tr-TR" dirty="0" smtClean="0"/>
                        <a:t> asetat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54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dirty="0" smtClean="0">
                          <a:latin typeface="+mn-lt"/>
                        </a:rPr>
                        <a:t>25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X4</a:t>
                      </a:r>
                      <a:endParaRPr lang="tr-TR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55019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Fe</a:t>
                      </a:r>
                      <a:r>
                        <a:rPr lang="tr-TR" dirty="0" smtClean="0"/>
                        <a:t>⁺³ bileşikleri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dirty="0" smtClean="0">
                          <a:latin typeface="+mn-lt"/>
                        </a:rPr>
                        <a:t>80-180</a:t>
                      </a:r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55019">
                <a:tc gridSpan="4"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P bağlama miktarı, ilacın 1 </a:t>
                      </a:r>
                      <a:r>
                        <a:rPr lang="tr-TR" dirty="0" err="1" smtClean="0"/>
                        <a:t>gr’ı</a:t>
                      </a:r>
                      <a:r>
                        <a:rPr lang="tr-TR" dirty="0" smtClean="0"/>
                        <a:t> için verilmiştir.</a:t>
                      </a:r>
                      <a:endParaRPr lang="tr-TR" b="0" dirty="0"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r-TR" b="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r-TR" b="0" dirty="0">
                        <a:latin typeface="+mn-lt"/>
                      </a:endParaRPr>
                    </a:p>
                  </a:txBody>
                  <a:tcPr>
                    <a:solidFill>
                      <a:srgbClr val="FFFF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Yuvarlatılmış Dikdörtgen 1"/>
          <p:cNvSpPr/>
          <p:nvPr/>
        </p:nvSpPr>
        <p:spPr>
          <a:xfrm>
            <a:off x="7164288" y="908720"/>
            <a:ext cx="936104" cy="292894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rgbClr val="FFFF00"/>
                </a:solidFill>
              </a:rPr>
              <a:t>09/2022</a:t>
            </a:r>
            <a:endParaRPr lang="tr-TR" sz="1200" b="1" dirty="0">
              <a:solidFill>
                <a:srgbClr val="FFFF00"/>
              </a:solidFill>
            </a:endParaRPr>
          </a:p>
        </p:txBody>
      </p:sp>
      <p:sp>
        <p:nvSpPr>
          <p:cNvPr id="3" name="Aşağı Ok 2"/>
          <p:cNvSpPr/>
          <p:nvPr/>
        </p:nvSpPr>
        <p:spPr>
          <a:xfrm>
            <a:off x="7524328" y="1196752"/>
            <a:ext cx="216024" cy="23198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Yuvarlatılmış Dikdörtgen 6"/>
          <p:cNvSpPr/>
          <p:nvPr/>
        </p:nvSpPr>
        <p:spPr>
          <a:xfrm>
            <a:off x="395536" y="2482143"/>
            <a:ext cx="2664296" cy="18285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5 Yuvarlatılmış Dikdörtgen"/>
          <p:cNvSpPr/>
          <p:nvPr/>
        </p:nvSpPr>
        <p:spPr>
          <a:xfrm>
            <a:off x="2771800" y="3146364"/>
            <a:ext cx="1000132" cy="50006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Yaygın kullanım</a:t>
            </a:r>
            <a:endParaRPr lang="tr-T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 rotWithShape="1">
          <a:blip r:embed="rId2"/>
          <a:srcRect b="26285"/>
          <a:stretch/>
        </p:blipFill>
        <p:spPr bwMode="auto">
          <a:xfrm>
            <a:off x="395536" y="188640"/>
            <a:ext cx="8352928" cy="144016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3" name="Dikdörtgen 2"/>
          <p:cNvSpPr/>
          <p:nvPr/>
        </p:nvSpPr>
        <p:spPr>
          <a:xfrm>
            <a:off x="7154982" y="1340768"/>
            <a:ext cx="15712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000" dirty="0"/>
              <a:t>Jamal et al. Lancet 2013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/>
          <a:srcRect t="-1" b="433"/>
          <a:stretch/>
        </p:blipFill>
        <p:spPr bwMode="auto">
          <a:xfrm>
            <a:off x="395536" y="1773239"/>
            <a:ext cx="8352928" cy="30239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60032" y="4818418"/>
            <a:ext cx="2800350" cy="7708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6" name="5-Nokta Yıldız 5"/>
          <p:cNvSpPr/>
          <p:nvPr/>
        </p:nvSpPr>
        <p:spPr>
          <a:xfrm>
            <a:off x="5868144" y="4941591"/>
            <a:ext cx="360040" cy="431625"/>
          </a:xfrm>
          <a:prstGeom prst="star5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395536" y="4941591"/>
            <a:ext cx="4320480" cy="64764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Ölüm riskinde %22 azalma..</a:t>
            </a:r>
            <a:endParaRPr lang="tr-TR" dirty="0"/>
          </a:p>
        </p:txBody>
      </p:sp>
      <p:sp>
        <p:nvSpPr>
          <p:cNvPr id="8" name="Yukarı Bükülü Ok 7"/>
          <p:cNvSpPr/>
          <p:nvPr/>
        </p:nvSpPr>
        <p:spPr>
          <a:xfrm rot="1698364">
            <a:off x="4105682" y="5907366"/>
            <a:ext cx="1511863" cy="674444"/>
          </a:xfrm>
          <a:prstGeom prst="curvedUp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5652120" y="5712413"/>
            <a:ext cx="3240360" cy="102895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Kalsiyum içermeyen grupta koroner arter kalsifikasyonunda azalma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77054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14488"/>
            <a:ext cx="7715304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1" y="142852"/>
            <a:ext cx="8093307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Hipokalsemik</a:t>
            </a:r>
            <a:r>
              <a:rPr lang="tr-TR" dirty="0" smtClean="0"/>
              <a:t> hasta..</a:t>
            </a:r>
            <a:endParaRPr lang="tr-TR" dirty="0"/>
          </a:p>
        </p:txBody>
      </p:sp>
      <p:graphicFrame>
        <p:nvGraphicFramePr>
          <p:cNvPr id="4" name="3 Diyagram"/>
          <p:cNvGraphicFramePr/>
          <p:nvPr/>
        </p:nvGraphicFramePr>
        <p:xfrm>
          <a:off x="428596" y="1285860"/>
          <a:ext cx="8143932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676900874"/>
              </p:ext>
            </p:extLst>
          </p:nvPr>
        </p:nvGraphicFramePr>
        <p:xfrm>
          <a:off x="457200" y="1214422"/>
          <a:ext cx="8229600" cy="392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sz="3600" dirty="0" smtClean="0"/>
              <a:t>Evre 3a-5 </a:t>
            </a:r>
            <a:r>
              <a:rPr lang="tr-TR" sz="3600" dirty="0" err="1" smtClean="0"/>
              <a:t>KBH’da</a:t>
            </a:r>
            <a:r>
              <a:rPr lang="tr-TR" sz="3600" dirty="0" smtClean="0"/>
              <a:t> D vitamini kullanımı..</a:t>
            </a:r>
            <a:endParaRPr lang="tr-TR" sz="36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410" t="60568" r="22367" b="25957"/>
          <a:stretch/>
        </p:blipFill>
        <p:spPr bwMode="auto">
          <a:xfrm>
            <a:off x="7452320" y="5157192"/>
            <a:ext cx="1182449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2359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RRT (-) hastalarda D vitamini kullanımı için genel prensipler..</a:t>
            </a:r>
            <a:endParaRPr lang="tr-TR" dirty="0"/>
          </a:p>
        </p:txBody>
      </p:sp>
      <p:graphicFrame>
        <p:nvGraphicFramePr>
          <p:cNvPr id="4" name="3 Diyagram"/>
          <p:cNvGraphicFramePr/>
          <p:nvPr/>
        </p:nvGraphicFramePr>
        <p:xfrm>
          <a:off x="500034" y="1500174"/>
          <a:ext cx="8215370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Yuvarlatılmış Dikdörtgen"/>
          <p:cNvSpPr/>
          <p:nvPr/>
        </p:nvSpPr>
        <p:spPr>
          <a:xfrm>
            <a:off x="6858016" y="2428868"/>
            <a:ext cx="1857388" cy="92869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1200" b="1" dirty="0" smtClean="0"/>
              <a:t>&lt;10 </a:t>
            </a:r>
            <a:r>
              <a:rPr lang="tr-TR" sz="1200" b="1" dirty="0" err="1" smtClean="0"/>
              <a:t>ng</a:t>
            </a:r>
            <a:r>
              <a:rPr lang="tr-TR" sz="1200" b="1" dirty="0" smtClean="0"/>
              <a:t>/ml: AĞIR</a:t>
            </a:r>
          </a:p>
          <a:p>
            <a:pPr algn="ctr">
              <a:lnSpc>
                <a:spcPct val="150000"/>
              </a:lnSpc>
            </a:pPr>
            <a:r>
              <a:rPr lang="tr-TR" sz="1200" b="1" dirty="0" smtClean="0"/>
              <a:t>10-20 </a:t>
            </a:r>
            <a:r>
              <a:rPr lang="tr-TR" sz="1200" b="1" dirty="0" err="1" smtClean="0"/>
              <a:t>ng</a:t>
            </a:r>
            <a:r>
              <a:rPr lang="tr-TR" sz="1200" b="1" dirty="0" smtClean="0"/>
              <a:t>/ml: ORTA</a:t>
            </a:r>
          </a:p>
          <a:p>
            <a:pPr algn="ctr">
              <a:lnSpc>
                <a:spcPct val="150000"/>
              </a:lnSpc>
            </a:pPr>
            <a:r>
              <a:rPr lang="tr-TR" sz="1200" b="1" dirty="0" smtClean="0"/>
              <a:t>20-30 </a:t>
            </a:r>
            <a:r>
              <a:rPr lang="tr-TR" sz="1200" b="1" dirty="0" err="1" smtClean="0"/>
              <a:t>ng</a:t>
            </a:r>
            <a:r>
              <a:rPr lang="tr-TR" sz="1200" b="1" dirty="0" smtClean="0"/>
              <a:t>/ml: HAFİF</a:t>
            </a:r>
            <a:endParaRPr lang="tr-T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28256417"/>
              </p:ext>
            </p:extLst>
          </p:nvPr>
        </p:nvGraphicFramePr>
        <p:xfrm>
          <a:off x="457200" y="1428736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25 (OH) D vitamini </a:t>
            </a:r>
            <a:r>
              <a:rPr lang="tr-TR" dirty="0" err="1" smtClean="0"/>
              <a:t>replasmanı</a:t>
            </a:r>
            <a:r>
              <a:rPr lang="tr-TR" dirty="0" smtClean="0"/>
              <a:t>..</a:t>
            </a:r>
            <a:endParaRPr lang="tr-TR" dirty="0"/>
          </a:p>
        </p:txBody>
      </p:sp>
      <p:sp>
        <p:nvSpPr>
          <p:cNvPr id="6" name="5 Yuvarlatılmış Dikdörtgen"/>
          <p:cNvSpPr/>
          <p:nvPr/>
        </p:nvSpPr>
        <p:spPr>
          <a:xfrm>
            <a:off x="3786182" y="5715016"/>
            <a:ext cx="4429156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 err="1" smtClean="0"/>
              <a:t>Malabsorbsiyon</a:t>
            </a:r>
            <a:r>
              <a:rPr lang="tr-TR" dirty="0" smtClean="0"/>
              <a:t>, </a:t>
            </a:r>
            <a:r>
              <a:rPr lang="tr-TR" dirty="0" err="1" smtClean="0"/>
              <a:t>gastrektomi</a:t>
            </a:r>
            <a:r>
              <a:rPr lang="tr-TR" dirty="0" smtClean="0"/>
              <a:t> varsa 10.000-50.000 IU/gün 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827142885"/>
              </p:ext>
            </p:extLst>
          </p:nvPr>
        </p:nvGraphicFramePr>
        <p:xfrm>
          <a:off x="457200" y="909634"/>
          <a:ext cx="8229600" cy="5091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/>
          <a:lstStyle/>
          <a:p>
            <a:r>
              <a:rPr lang="tr-TR" dirty="0" smtClean="0"/>
              <a:t>D vitamini </a:t>
            </a:r>
            <a:r>
              <a:rPr lang="tr-TR" dirty="0" err="1" smtClean="0"/>
              <a:t>replasmanı</a:t>
            </a:r>
            <a:r>
              <a:rPr lang="tr-TR" dirty="0" smtClean="0"/>
              <a:t>..</a:t>
            </a:r>
            <a:endParaRPr lang="tr-TR" dirty="0"/>
          </a:p>
        </p:txBody>
      </p:sp>
      <p:sp>
        <p:nvSpPr>
          <p:cNvPr id="5" name="4 Yuvarlatılmış Çapraz Köşeli Dikdörtgen"/>
          <p:cNvSpPr/>
          <p:nvPr/>
        </p:nvSpPr>
        <p:spPr>
          <a:xfrm>
            <a:off x="500034" y="5643578"/>
            <a:ext cx="7929618" cy="1071570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1400" dirty="0" smtClean="0"/>
              <a:t>D vitamini: 20 </a:t>
            </a:r>
            <a:r>
              <a:rPr lang="tr-TR" sz="1400" dirty="0" err="1" smtClean="0"/>
              <a:t>ng</a:t>
            </a:r>
            <a:r>
              <a:rPr lang="tr-TR" sz="1400" dirty="0" smtClean="0"/>
              <a:t>/ml 	Hedef: 30 </a:t>
            </a:r>
            <a:r>
              <a:rPr lang="tr-TR" sz="1400" dirty="0" err="1" smtClean="0"/>
              <a:t>ng</a:t>
            </a:r>
            <a:r>
              <a:rPr lang="tr-TR" sz="1400" dirty="0" smtClean="0"/>
              <a:t>/ml</a:t>
            </a:r>
          </a:p>
          <a:p>
            <a:pPr algn="ctr">
              <a:lnSpc>
                <a:spcPct val="150000"/>
              </a:lnSpc>
            </a:pPr>
            <a:r>
              <a:rPr lang="tr-TR" sz="1400" dirty="0" smtClean="0"/>
              <a:t>10 </a:t>
            </a:r>
            <a:r>
              <a:rPr lang="tr-TR" sz="1400" dirty="0" err="1" smtClean="0"/>
              <a:t>ng</a:t>
            </a:r>
            <a:r>
              <a:rPr lang="tr-TR" sz="1400" dirty="0" smtClean="0"/>
              <a:t>/ml yükseltmek için: her 100IU 0.7 </a:t>
            </a:r>
            <a:r>
              <a:rPr lang="tr-TR" sz="1400" dirty="0" err="1" smtClean="0"/>
              <a:t>ng</a:t>
            </a:r>
            <a:r>
              <a:rPr lang="tr-TR" sz="1400" dirty="0" smtClean="0"/>
              <a:t>/</a:t>
            </a:r>
            <a:r>
              <a:rPr lang="tr-TR" sz="1400" dirty="0" err="1" smtClean="0"/>
              <a:t>dl</a:t>
            </a:r>
            <a:r>
              <a:rPr lang="tr-TR" sz="1400" dirty="0" smtClean="0"/>
              <a:t> yükseltirse; ~ 1429 IU/gün ihtiyaç var.</a:t>
            </a:r>
          </a:p>
          <a:p>
            <a:pPr algn="ctr">
              <a:lnSpc>
                <a:spcPct val="150000"/>
              </a:lnSpc>
            </a:pPr>
            <a:r>
              <a:rPr lang="tr-TR" sz="1400" dirty="0" smtClean="0"/>
              <a:t>1429x7= ~ 10.000 IU/hafta D3</a:t>
            </a:r>
            <a:endParaRPr lang="tr-TR" sz="1400" dirty="0"/>
          </a:p>
        </p:txBody>
      </p:sp>
      <p:sp>
        <p:nvSpPr>
          <p:cNvPr id="6" name="5 Sağ Ok"/>
          <p:cNvSpPr/>
          <p:nvPr/>
        </p:nvSpPr>
        <p:spPr>
          <a:xfrm>
            <a:off x="4429124" y="5857892"/>
            <a:ext cx="428628" cy="71438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Yuvarlatılmış Çapraz Köşeli Dikdörtgen"/>
          <p:cNvSpPr/>
          <p:nvPr/>
        </p:nvSpPr>
        <p:spPr>
          <a:xfrm>
            <a:off x="571472" y="5429264"/>
            <a:ext cx="1643074" cy="428628"/>
          </a:xfrm>
          <a:prstGeom prst="round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smtClean="0">
                <a:solidFill>
                  <a:srgbClr val="FFFF00"/>
                </a:solidFill>
              </a:rPr>
              <a:t>ÖRNEK VAKA</a:t>
            </a:r>
            <a:endParaRPr lang="tr-TR" sz="1600" b="1" dirty="0">
              <a:solidFill>
                <a:srgbClr val="FFFF00"/>
              </a:solidFill>
            </a:endParaRPr>
          </a:p>
        </p:txBody>
      </p:sp>
      <p:sp>
        <p:nvSpPr>
          <p:cNvPr id="8" name="6 Yuvarlatılmış Dikdörtgen"/>
          <p:cNvSpPr/>
          <p:nvPr/>
        </p:nvSpPr>
        <p:spPr>
          <a:xfrm>
            <a:off x="6535325" y="61909"/>
            <a:ext cx="1897700" cy="114950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1400" b="1" dirty="0" smtClean="0"/>
              <a:t>D </a:t>
            </a:r>
            <a:r>
              <a:rPr lang="tr-TR" sz="1400" b="1" dirty="0" err="1" smtClean="0"/>
              <a:t>vit</a:t>
            </a:r>
            <a:r>
              <a:rPr lang="tr-TR" sz="1400" b="1" dirty="0" smtClean="0"/>
              <a:t> 3 damla</a:t>
            </a:r>
          </a:p>
          <a:p>
            <a:pPr algn="ctr">
              <a:lnSpc>
                <a:spcPct val="150000"/>
              </a:lnSpc>
            </a:pPr>
            <a:r>
              <a:rPr lang="tr-TR" sz="1400" b="1" dirty="0" smtClean="0"/>
              <a:t>15 ml=50.000 IU</a:t>
            </a:r>
          </a:p>
          <a:p>
            <a:pPr algn="ctr">
              <a:lnSpc>
                <a:spcPct val="150000"/>
              </a:lnSpc>
            </a:pPr>
            <a:r>
              <a:rPr lang="tr-TR" sz="1400" b="1" dirty="0" smtClean="0"/>
              <a:t>1 damla=170 IU</a:t>
            </a:r>
            <a:endParaRPr lang="tr-TR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 vitamini </a:t>
            </a:r>
            <a:r>
              <a:rPr lang="tr-TR" dirty="0" err="1" smtClean="0"/>
              <a:t>metabolitleri</a:t>
            </a:r>
            <a:r>
              <a:rPr lang="tr-TR" dirty="0" smtClean="0"/>
              <a:t>..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28596" y="1285861"/>
            <a:ext cx="8229600" cy="1423059"/>
          </a:xfrm>
        </p:spPr>
        <p:txBody>
          <a:bodyPr>
            <a:normAutofit fontScale="85000" lnSpcReduction="20000"/>
          </a:bodyPr>
          <a:lstStyle/>
          <a:p>
            <a:r>
              <a:rPr lang="tr-TR" sz="2400" dirty="0" err="1" smtClean="0"/>
              <a:t>VUR’a</a:t>
            </a:r>
            <a:r>
              <a:rPr lang="tr-TR" sz="2400" dirty="0" smtClean="0"/>
              <a:t> bağlı evre 4 KBH ile 14 yıldır takip edilen 21 yaşında ♀ hasta, 11 yıldır tip 1 DM tanısıyla insülin alıyor </a:t>
            </a:r>
          </a:p>
          <a:p>
            <a:r>
              <a:rPr lang="tr-TR" sz="2400" dirty="0" smtClean="0"/>
              <a:t>Serum </a:t>
            </a:r>
            <a:r>
              <a:rPr lang="tr-TR" sz="2400" dirty="0" err="1" smtClean="0"/>
              <a:t>kre</a:t>
            </a:r>
            <a:r>
              <a:rPr lang="tr-TR" sz="2400" dirty="0" smtClean="0"/>
              <a:t>: 2.7 mg/dl, 2.9 gr/gün </a:t>
            </a:r>
            <a:r>
              <a:rPr lang="tr-TR" sz="2400" dirty="0" err="1" smtClean="0"/>
              <a:t>proteinüri</a:t>
            </a:r>
            <a:r>
              <a:rPr lang="tr-TR" sz="2400" dirty="0" smtClean="0"/>
              <a:t>, DRP sağda (+), HbA1c: %9.7</a:t>
            </a:r>
          </a:p>
          <a:p>
            <a:r>
              <a:rPr lang="tr-TR" sz="2400" dirty="0" smtClean="0"/>
              <a:t>Sık İYE (3/yıl) nedeniyle AB ve </a:t>
            </a:r>
            <a:r>
              <a:rPr lang="tr-TR" sz="2400" dirty="0" err="1" smtClean="0"/>
              <a:t>sevelamer</a:t>
            </a:r>
            <a:r>
              <a:rPr lang="tr-TR" sz="2400" dirty="0" smtClean="0"/>
              <a:t> kullanıyor.</a:t>
            </a:r>
            <a:endParaRPr lang="tr-TR" sz="24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93978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Uyumu yetersiz Tip I DM hastası</a:t>
            </a:r>
            <a:r>
              <a:rPr lang="tr-TR" sz="3600" dirty="0" smtClean="0"/>
              <a:t>..</a:t>
            </a:r>
            <a:endParaRPr lang="tr-TR" sz="3600" dirty="0"/>
          </a:p>
        </p:txBody>
      </p:sp>
      <p:sp>
        <p:nvSpPr>
          <p:cNvPr id="6146" name="AutoShape 2" descr="burak aslum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148" name="AutoShape 4" descr="burak aslum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19749872"/>
              </p:ext>
            </p:extLst>
          </p:nvPr>
        </p:nvGraphicFramePr>
        <p:xfrm>
          <a:off x="457200" y="2697342"/>
          <a:ext cx="8258201" cy="16306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79743">
                  <a:extLst>
                    <a:ext uri="{9D8B030D-6E8A-4147-A177-3AD203B41FA5}">
                      <a16:colId xmlns="" xmlns:a16="http://schemas.microsoft.com/office/drawing/2014/main" val="1136205458"/>
                    </a:ext>
                  </a:extLst>
                </a:gridCol>
                <a:gridCol w="1179743">
                  <a:extLst>
                    <a:ext uri="{9D8B030D-6E8A-4147-A177-3AD203B41FA5}">
                      <a16:colId xmlns="" xmlns:a16="http://schemas.microsoft.com/office/drawing/2014/main" val="788968947"/>
                    </a:ext>
                  </a:extLst>
                </a:gridCol>
                <a:gridCol w="1179743">
                  <a:extLst>
                    <a:ext uri="{9D8B030D-6E8A-4147-A177-3AD203B41FA5}">
                      <a16:colId xmlns="" xmlns:a16="http://schemas.microsoft.com/office/drawing/2014/main" val="2040824820"/>
                    </a:ext>
                  </a:extLst>
                </a:gridCol>
                <a:gridCol w="1179743">
                  <a:extLst>
                    <a:ext uri="{9D8B030D-6E8A-4147-A177-3AD203B41FA5}">
                      <a16:colId xmlns="" xmlns:a16="http://schemas.microsoft.com/office/drawing/2014/main" val="817887715"/>
                    </a:ext>
                  </a:extLst>
                </a:gridCol>
                <a:gridCol w="1052012">
                  <a:extLst>
                    <a:ext uri="{9D8B030D-6E8A-4147-A177-3AD203B41FA5}">
                      <a16:colId xmlns="" xmlns:a16="http://schemas.microsoft.com/office/drawing/2014/main" val="3434304732"/>
                    </a:ext>
                  </a:extLst>
                </a:gridCol>
                <a:gridCol w="1307474">
                  <a:extLst>
                    <a:ext uri="{9D8B030D-6E8A-4147-A177-3AD203B41FA5}">
                      <a16:colId xmlns="" xmlns:a16="http://schemas.microsoft.com/office/drawing/2014/main" val="1567636796"/>
                    </a:ext>
                  </a:extLst>
                </a:gridCol>
                <a:gridCol w="1179743">
                  <a:extLst>
                    <a:ext uri="{9D8B030D-6E8A-4147-A177-3AD203B41FA5}">
                      <a16:colId xmlns="" xmlns:a16="http://schemas.microsoft.com/office/drawing/2014/main" val="1641641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err="1" smtClean="0"/>
                        <a:t>Vizit</a:t>
                      </a:r>
                      <a:r>
                        <a:rPr lang="tr-TR" sz="1400" baseline="0" dirty="0" smtClean="0"/>
                        <a:t> </a:t>
                      </a:r>
                      <a:endParaRPr lang="tr-TR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GFR</a:t>
                      </a:r>
                    </a:p>
                    <a:p>
                      <a:pPr algn="ctr"/>
                      <a:r>
                        <a:rPr lang="tr-TR" sz="1400" dirty="0" smtClean="0"/>
                        <a:t>(ml/</a:t>
                      </a:r>
                      <a:r>
                        <a:rPr lang="tr-TR" sz="1400" dirty="0" err="1" smtClean="0"/>
                        <a:t>dk</a:t>
                      </a:r>
                      <a:r>
                        <a:rPr lang="tr-TR" sz="1400" dirty="0" smtClean="0"/>
                        <a:t>/m²)</a:t>
                      </a:r>
                      <a:endParaRPr lang="tr-TR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Ca</a:t>
                      </a:r>
                    </a:p>
                    <a:p>
                      <a:pPr algn="ctr"/>
                      <a:r>
                        <a:rPr lang="tr-TR" sz="1400" dirty="0" smtClean="0"/>
                        <a:t>(mg/</a:t>
                      </a:r>
                      <a:r>
                        <a:rPr lang="tr-TR" sz="1400" dirty="0" err="1" smtClean="0"/>
                        <a:t>dl</a:t>
                      </a:r>
                      <a:r>
                        <a:rPr lang="tr-TR" sz="1400" dirty="0" smtClean="0"/>
                        <a:t>)</a:t>
                      </a:r>
                      <a:endParaRPr lang="tr-TR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P</a:t>
                      </a:r>
                    </a:p>
                    <a:p>
                      <a:pPr algn="ctr"/>
                      <a:r>
                        <a:rPr lang="tr-TR" sz="1400" dirty="0" smtClean="0"/>
                        <a:t>(mg/</a:t>
                      </a:r>
                      <a:r>
                        <a:rPr lang="tr-TR" sz="1400" dirty="0" err="1" smtClean="0"/>
                        <a:t>dl</a:t>
                      </a:r>
                      <a:r>
                        <a:rPr lang="tr-TR" sz="1400" dirty="0" smtClean="0"/>
                        <a:t>)</a:t>
                      </a:r>
                      <a:endParaRPr lang="tr-TR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PTH</a:t>
                      </a:r>
                    </a:p>
                    <a:p>
                      <a:pPr algn="ctr"/>
                      <a:r>
                        <a:rPr lang="tr-TR" sz="1400" dirty="0" smtClean="0"/>
                        <a:t>(</a:t>
                      </a:r>
                      <a:r>
                        <a:rPr lang="tr-TR" sz="1400" dirty="0" err="1" smtClean="0"/>
                        <a:t>pg</a:t>
                      </a:r>
                      <a:r>
                        <a:rPr lang="tr-TR" sz="1400" dirty="0" smtClean="0"/>
                        <a:t>/ml)</a:t>
                      </a:r>
                      <a:endParaRPr lang="tr-TR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25(OH) D</a:t>
                      </a:r>
                    </a:p>
                    <a:p>
                      <a:pPr algn="ctr"/>
                      <a:r>
                        <a:rPr lang="tr-TR" sz="1400" dirty="0" smtClean="0"/>
                        <a:t>(</a:t>
                      </a:r>
                      <a:r>
                        <a:rPr lang="tr-TR" sz="1400" dirty="0" err="1" smtClean="0"/>
                        <a:t>ng</a:t>
                      </a:r>
                      <a:r>
                        <a:rPr lang="tr-TR" sz="1400" dirty="0" smtClean="0"/>
                        <a:t>/ml)</a:t>
                      </a:r>
                      <a:endParaRPr lang="tr-TR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Tedavi </a:t>
                      </a:r>
                      <a:endParaRPr lang="tr-TR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7062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Ocak 2022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33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8.1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4.7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69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29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?</a:t>
                      </a:r>
                      <a:endParaRPr lang="tr-TR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4583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Nisan 2022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29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8.2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5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71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33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?</a:t>
                      </a:r>
                      <a:endParaRPr lang="tr-TR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6392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Ekim 2022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27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8.7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5.1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75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27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?</a:t>
                      </a:r>
                      <a:endParaRPr lang="tr-TR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5386807"/>
                  </a:ext>
                </a:extLst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611560" y="4509120"/>
            <a:ext cx="2232248" cy="2141999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 smtClean="0">
                <a:solidFill>
                  <a:srgbClr val="FFFF00"/>
                </a:solidFill>
              </a:rPr>
              <a:t>Tedavi</a:t>
            </a:r>
            <a:r>
              <a:rPr lang="tr-TR" dirty="0">
                <a:solidFill>
                  <a:srgbClr val="FFFF00"/>
                </a:solidFill>
              </a:rPr>
              <a:t>, takip ve diyet uyumu </a:t>
            </a:r>
            <a:r>
              <a:rPr lang="tr-TR" dirty="0" smtClean="0">
                <a:solidFill>
                  <a:srgbClr val="FFFF00"/>
                </a:solidFill>
              </a:rPr>
              <a:t>yeterli mi?</a:t>
            </a:r>
            <a:endParaRPr lang="tr-TR" dirty="0">
              <a:solidFill>
                <a:srgbClr val="FFFF00"/>
              </a:solidFill>
            </a:endParaRPr>
          </a:p>
        </p:txBody>
      </p:sp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95295715"/>
              </p:ext>
            </p:extLst>
          </p:nvPr>
        </p:nvGraphicFramePr>
        <p:xfrm>
          <a:off x="2915816" y="4467599"/>
          <a:ext cx="5799585" cy="22250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33553">
                  <a:extLst>
                    <a:ext uri="{9D8B030D-6E8A-4147-A177-3AD203B41FA5}">
                      <a16:colId xmlns="" xmlns:a16="http://schemas.microsoft.com/office/drawing/2014/main" val="3463832409"/>
                    </a:ext>
                  </a:extLst>
                </a:gridCol>
                <a:gridCol w="5366032">
                  <a:extLst>
                    <a:ext uri="{9D8B030D-6E8A-4147-A177-3AD203B41FA5}">
                      <a16:colId xmlns="" xmlns:a16="http://schemas.microsoft.com/office/drawing/2014/main" val="2586698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b="0" dirty="0" smtClean="0"/>
                        <a:t>A.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0" dirty="0" smtClean="0"/>
                        <a:t>Ca karbonat </a:t>
                      </a:r>
                      <a:r>
                        <a:rPr lang="tr-TR" b="0" baseline="0" dirty="0" smtClean="0"/>
                        <a:t>içeren P bağlayıcı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1346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B.</a:t>
                      </a:r>
                      <a:endParaRPr lang="tr-T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Sevelamer </a:t>
                      </a:r>
                      <a:endParaRPr lang="tr-TR" b="0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7404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C.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 smtClean="0"/>
                        <a:t>Lanthanum</a:t>
                      </a:r>
                      <a:r>
                        <a:rPr lang="tr-TR" dirty="0" smtClean="0"/>
                        <a:t>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9351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D.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Ca</a:t>
                      </a:r>
                      <a:r>
                        <a:rPr lang="tr-TR" dirty="0" smtClean="0"/>
                        <a:t> asetat içeren </a:t>
                      </a:r>
                      <a:r>
                        <a:rPr lang="tr-TR" dirty="0" err="1" smtClean="0"/>
                        <a:t>preperatlar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58814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E.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Diyet uyumu varsa takip yeterli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49916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F.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Nefroloji konsültasyonu isteyelim..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5331588"/>
                  </a:ext>
                </a:extLst>
              </a:tr>
            </a:tbl>
          </a:graphicData>
        </a:graphic>
      </p:graphicFrame>
      <p:sp>
        <p:nvSpPr>
          <p:cNvPr id="8" name="AutoShape 4" descr="Old school phone stok fotoğraflar | Old school phone telifsiz resimler,  görseller | Depositphot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AutoShape 6" descr="Old school phone stok fotoğraflar | Old school phone telifsiz resimler,  görseller | Depositphoto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Yuvarlatılmış Dikdörtgen 3"/>
          <p:cNvSpPr/>
          <p:nvPr/>
        </p:nvSpPr>
        <p:spPr>
          <a:xfrm>
            <a:off x="899592" y="1340768"/>
            <a:ext cx="4166865" cy="93610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rgbClr val="FFFF00"/>
                </a:solidFill>
              </a:rPr>
              <a:t>KBAG tanısı (+) olsaydı</a:t>
            </a:r>
            <a:endParaRPr lang="tr-TR" sz="2400" b="1" dirty="0">
              <a:solidFill>
                <a:srgbClr val="FFFF00"/>
              </a:solidFill>
            </a:endParaRPr>
          </a:p>
        </p:txBody>
      </p:sp>
      <p:sp>
        <p:nvSpPr>
          <p:cNvPr id="14" name="Yuvarlatılmış Dikdörtgen 13"/>
          <p:cNvSpPr/>
          <p:nvPr/>
        </p:nvSpPr>
        <p:spPr>
          <a:xfrm>
            <a:off x="1115616" y="1484784"/>
            <a:ext cx="6120680" cy="104695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rgbClr val="FFFF00"/>
                </a:solidFill>
              </a:rPr>
              <a:t>Daha etkin bir ajan tercih etseydiniz;</a:t>
            </a:r>
            <a:endParaRPr lang="tr-TR" sz="2400" b="1" dirty="0">
              <a:solidFill>
                <a:srgbClr val="FFFF00"/>
              </a:solidFill>
            </a:endParaRPr>
          </a:p>
        </p:txBody>
      </p:sp>
      <p:sp>
        <p:nvSpPr>
          <p:cNvPr id="16" name="Yuvarlatılmış Dikdörtgen 15"/>
          <p:cNvSpPr/>
          <p:nvPr/>
        </p:nvSpPr>
        <p:spPr>
          <a:xfrm>
            <a:off x="1376028" y="1628800"/>
            <a:ext cx="6796372" cy="1046956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rgbClr val="FFFF00"/>
                </a:solidFill>
              </a:rPr>
              <a:t>D vitamini </a:t>
            </a:r>
            <a:r>
              <a:rPr lang="tr-TR" sz="2400" b="1" dirty="0" err="1" smtClean="0">
                <a:solidFill>
                  <a:srgbClr val="FFFF00"/>
                </a:solidFill>
              </a:rPr>
              <a:t>replasmanı</a:t>
            </a:r>
            <a:r>
              <a:rPr lang="tr-TR" sz="2400" b="1" dirty="0" smtClean="0">
                <a:solidFill>
                  <a:srgbClr val="FFFF00"/>
                </a:solidFill>
              </a:rPr>
              <a:t> için düşünceleriniz..</a:t>
            </a:r>
            <a:endParaRPr lang="tr-TR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39485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14" grpId="0" animBg="1"/>
      <p:bldP spid="1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28596" y="1285861"/>
            <a:ext cx="8229600" cy="1423059"/>
          </a:xfrm>
        </p:spPr>
        <p:txBody>
          <a:bodyPr>
            <a:normAutofit fontScale="92500" lnSpcReduction="10000"/>
          </a:bodyPr>
          <a:lstStyle/>
          <a:p>
            <a:r>
              <a:rPr lang="tr-TR" sz="2400" dirty="0" err="1" smtClean="0"/>
              <a:t>Amiloidozise</a:t>
            </a:r>
            <a:r>
              <a:rPr lang="tr-TR" sz="2400" dirty="0" smtClean="0"/>
              <a:t> bağlı evre 3 KBH ile 7 yıldır takipli 51 yaşında ♀ hasta, kronik ishal ve KAH tanıları mevcut</a:t>
            </a:r>
          </a:p>
          <a:p>
            <a:r>
              <a:rPr lang="tr-TR" sz="2400" dirty="0" smtClean="0"/>
              <a:t>Elde uyuşma ve ishalde artma yakınması ile başvuruyor</a:t>
            </a:r>
          </a:p>
          <a:p>
            <a:r>
              <a:rPr lang="tr-TR" sz="2400" dirty="0" err="1" smtClean="0"/>
              <a:t>Phos-no</a:t>
            </a:r>
            <a:r>
              <a:rPr lang="tr-TR" sz="2400" dirty="0" smtClean="0"/>
              <a:t> 750 mg 3x2 kullanıyor </a:t>
            </a: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9397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dirty="0" err="1" smtClean="0"/>
              <a:t>Semptomatik</a:t>
            </a:r>
            <a:r>
              <a:rPr lang="tr-TR" dirty="0" smtClean="0"/>
              <a:t> </a:t>
            </a:r>
            <a:r>
              <a:rPr lang="tr-TR" dirty="0" err="1" smtClean="0"/>
              <a:t>hipokalsemili</a:t>
            </a:r>
            <a:r>
              <a:rPr lang="tr-TR" dirty="0" smtClean="0"/>
              <a:t> hasta..</a:t>
            </a:r>
            <a:endParaRPr lang="tr-TR" sz="3600" dirty="0"/>
          </a:p>
        </p:txBody>
      </p:sp>
      <p:sp>
        <p:nvSpPr>
          <p:cNvPr id="6146" name="AutoShape 2" descr="burak aslum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148" name="AutoShape 4" descr="burak aslum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65444730"/>
              </p:ext>
            </p:extLst>
          </p:nvPr>
        </p:nvGraphicFramePr>
        <p:xfrm>
          <a:off x="457200" y="2697342"/>
          <a:ext cx="8258201" cy="163068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179743">
                  <a:extLst>
                    <a:ext uri="{9D8B030D-6E8A-4147-A177-3AD203B41FA5}">
                      <a16:colId xmlns="" xmlns:a16="http://schemas.microsoft.com/office/drawing/2014/main" val="1136205458"/>
                    </a:ext>
                  </a:extLst>
                </a:gridCol>
                <a:gridCol w="1179743">
                  <a:extLst>
                    <a:ext uri="{9D8B030D-6E8A-4147-A177-3AD203B41FA5}">
                      <a16:colId xmlns="" xmlns:a16="http://schemas.microsoft.com/office/drawing/2014/main" val="788968947"/>
                    </a:ext>
                  </a:extLst>
                </a:gridCol>
                <a:gridCol w="1179743">
                  <a:extLst>
                    <a:ext uri="{9D8B030D-6E8A-4147-A177-3AD203B41FA5}">
                      <a16:colId xmlns="" xmlns:a16="http://schemas.microsoft.com/office/drawing/2014/main" val="2040824820"/>
                    </a:ext>
                  </a:extLst>
                </a:gridCol>
                <a:gridCol w="1179743">
                  <a:extLst>
                    <a:ext uri="{9D8B030D-6E8A-4147-A177-3AD203B41FA5}">
                      <a16:colId xmlns="" xmlns:a16="http://schemas.microsoft.com/office/drawing/2014/main" val="817887715"/>
                    </a:ext>
                  </a:extLst>
                </a:gridCol>
                <a:gridCol w="1052012">
                  <a:extLst>
                    <a:ext uri="{9D8B030D-6E8A-4147-A177-3AD203B41FA5}">
                      <a16:colId xmlns="" xmlns:a16="http://schemas.microsoft.com/office/drawing/2014/main" val="3434304732"/>
                    </a:ext>
                  </a:extLst>
                </a:gridCol>
                <a:gridCol w="1307474">
                  <a:extLst>
                    <a:ext uri="{9D8B030D-6E8A-4147-A177-3AD203B41FA5}">
                      <a16:colId xmlns="" xmlns:a16="http://schemas.microsoft.com/office/drawing/2014/main" val="1567636796"/>
                    </a:ext>
                  </a:extLst>
                </a:gridCol>
                <a:gridCol w="1179743">
                  <a:extLst>
                    <a:ext uri="{9D8B030D-6E8A-4147-A177-3AD203B41FA5}">
                      <a16:colId xmlns="" xmlns:a16="http://schemas.microsoft.com/office/drawing/2014/main" val="1641641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err="1" smtClean="0"/>
                        <a:t>Vizit</a:t>
                      </a:r>
                      <a:r>
                        <a:rPr lang="tr-TR" sz="1400" baseline="0" dirty="0" smtClean="0"/>
                        <a:t> </a:t>
                      </a:r>
                      <a:endParaRPr lang="tr-TR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GFR</a:t>
                      </a:r>
                    </a:p>
                    <a:p>
                      <a:pPr algn="ctr"/>
                      <a:r>
                        <a:rPr lang="tr-TR" sz="1400" dirty="0" smtClean="0"/>
                        <a:t>(ml/</a:t>
                      </a:r>
                      <a:r>
                        <a:rPr lang="tr-TR" sz="1400" dirty="0" err="1" smtClean="0"/>
                        <a:t>dk</a:t>
                      </a:r>
                      <a:r>
                        <a:rPr lang="tr-TR" sz="1400" dirty="0" smtClean="0"/>
                        <a:t>/m²)</a:t>
                      </a:r>
                      <a:endParaRPr lang="tr-TR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Ca</a:t>
                      </a:r>
                    </a:p>
                    <a:p>
                      <a:pPr algn="ctr"/>
                      <a:r>
                        <a:rPr lang="tr-TR" sz="1400" dirty="0" smtClean="0"/>
                        <a:t>(mg/</a:t>
                      </a:r>
                      <a:r>
                        <a:rPr lang="tr-TR" sz="1400" dirty="0" err="1" smtClean="0"/>
                        <a:t>dl</a:t>
                      </a:r>
                      <a:r>
                        <a:rPr lang="tr-TR" sz="1400" dirty="0" smtClean="0"/>
                        <a:t>)</a:t>
                      </a:r>
                      <a:endParaRPr lang="tr-TR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P</a:t>
                      </a:r>
                    </a:p>
                    <a:p>
                      <a:pPr algn="ctr"/>
                      <a:r>
                        <a:rPr lang="tr-TR" sz="1400" dirty="0" smtClean="0"/>
                        <a:t>(mg/</a:t>
                      </a:r>
                      <a:r>
                        <a:rPr lang="tr-TR" sz="1400" dirty="0" err="1" smtClean="0"/>
                        <a:t>dl</a:t>
                      </a:r>
                      <a:r>
                        <a:rPr lang="tr-TR" sz="1400" dirty="0" smtClean="0"/>
                        <a:t>)</a:t>
                      </a:r>
                      <a:endParaRPr lang="tr-TR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PTH</a:t>
                      </a:r>
                    </a:p>
                    <a:p>
                      <a:pPr algn="ctr"/>
                      <a:r>
                        <a:rPr lang="tr-TR" sz="1400" dirty="0" smtClean="0"/>
                        <a:t>(</a:t>
                      </a:r>
                      <a:r>
                        <a:rPr lang="tr-TR" sz="1400" dirty="0" err="1" smtClean="0"/>
                        <a:t>pg</a:t>
                      </a:r>
                      <a:r>
                        <a:rPr lang="tr-TR" sz="1400" dirty="0" smtClean="0"/>
                        <a:t>/ml)</a:t>
                      </a:r>
                      <a:endParaRPr lang="tr-TR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25(OH) D</a:t>
                      </a:r>
                    </a:p>
                    <a:p>
                      <a:pPr algn="ctr"/>
                      <a:r>
                        <a:rPr lang="tr-TR" sz="1400" dirty="0" smtClean="0"/>
                        <a:t>(</a:t>
                      </a:r>
                      <a:r>
                        <a:rPr lang="tr-TR" sz="1400" dirty="0" err="1" smtClean="0"/>
                        <a:t>ng</a:t>
                      </a:r>
                      <a:r>
                        <a:rPr lang="tr-TR" sz="1400" dirty="0" smtClean="0"/>
                        <a:t>/ml)</a:t>
                      </a:r>
                      <a:endParaRPr lang="tr-TR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Tedavi </a:t>
                      </a:r>
                      <a:endParaRPr lang="tr-TR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7062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Ocak 2022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41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6.7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4.1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79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21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?</a:t>
                      </a:r>
                      <a:endParaRPr lang="tr-TR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4583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Nisan 2022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39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7.2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4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61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23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?</a:t>
                      </a:r>
                      <a:endParaRPr lang="tr-TR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6392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Ekim 2022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37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7.9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4.4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85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17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?</a:t>
                      </a:r>
                      <a:endParaRPr lang="tr-TR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5386807"/>
                  </a:ext>
                </a:extLst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460375" y="4509120"/>
            <a:ext cx="2232248" cy="120589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 smtClean="0">
                <a:solidFill>
                  <a:srgbClr val="FFFF00"/>
                </a:solidFill>
              </a:rPr>
              <a:t>ÖNCE NE YAPALIM?</a:t>
            </a:r>
            <a:endParaRPr lang="tr-TR" dirty="0">
              <a:solidFill>
                <a:srgbClr val="FFFF00"/>
              </a:solidFill>
            </a:endParaRPr>
          </a:p>
        </p:txBody>
      </p:sp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23918179"/>
              </p:ext>
            </p:extLst>
          </p:nvPr>
        </p:nvGraphicFramePr>
        <p:xfrm>
          <a:off x="2915816" y="4467599"/>
          <a:ext cx="5799585" cy="2225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3553">
                  <a:extLst>
                    <a:ext uri="{9D8B030D-6E8A-4147-A177-3AD203B41FA5}">
                      <a16:colId xmlns="" xmlns:a16="http://schemas.microsoft.com/office/drawing/2014/main" val="3463832409"/>
                    </a:ext>
                  </a:extLst>
                </a:gridCol>
                <a:gridCol w="5366032">
                  <a:extLst>
                    <a:ext uri="{9D8B030D-6E8A-4147-A177-3AD203B41FA5}">
                      <a16:colId xmlns="" xmlns:a16="http://schemas.microsoft.com/office/drawing/2014/main" val="2586698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b="0" dirty="0" smtClean="0"/>
                        <a:t>A.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 smtClean="0"/>
                        <a:t>Ca karbonat </a:t>
                      </a:r>
                      <a:r>
                        <a:rPr lang="tr-TR" b="0" baseline="0" dirty="0" smtClean="0"/>
                        <a:t>içeren P bağlayıcı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1346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B.</a:t>
                      </a:r>
                      <a:endParaRPr lang="tr-T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Sevelamer </a:t>
                      </a:r>
                      <a:endParaRPr lang="tr-TR" b="0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7404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C.</a:t>
                      </a:r>
                      <a:endParaRPr lang="tr-T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 smtClean="0"/>
                        <a:t>Lanthanum</a:t>
                      </a:r>
                      <a:r>
                        <a:rPr lang="tr-TR" dirty="0" smtClean="0"/>
                        <a:t> </a:t>
                      </a:r>
                      <a:endParaRPr lang="tr-T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9351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D.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Ca</a:t>
                      </a:r>
                      <a:r>
                        <a:rPr lang="tr-TR" dirty="0" smtClean="0"/>
                        <a:t> asetat içeren </a:t>
                      </a:r>
                      <a:r>
                        <a:rPr lang="tr-TR" dirty="0" err="1" smtClean="0"/>
                        <a:t>preperatlar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58814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E.</a:t>
                      </a:r>
                      <a:endParaRPr lang="tr-T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 smtClean="0"/>
                        <a:t>Diyetde</a:t>
                      </a:r>
                      <a:r>
                        <a:rPr lang="tr-TR" baseline="0" dirty="0" smtClean="0"/>
                        <a:t> </a:t>
                      </a:r>
                      <a:r>
                        <a:rPr lang="tr-TR" baseline="0" dirty="0" err="1" smtClean="0"/>
                        <a:t>Ca</a:t>
                      </a:r>
                      <a:r>
                        <a:rPr lang="tr-TR" baseline="0" dirty="0" smtClean="0"/>
                        <a:t> alımı desteklenmeli</a:t>
                      </a:r>
                      <a:endParaRPr lang="tr-T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49916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F.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Ben</a:t>
                      </a:r>
                      <a:r>
                        <a:rPr lang="tr-TR" baseline="0" dirty="0" smtClean="0"/>
                        <a:t> de </a:t>
                      </a:r>
                      <a:r>
                        <a:rPr lang="tr-TR" dirty="0" smtClean="0"/>
                        <a:t>Nefroloji konsültasyonu istiyorum..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5331588"/>
                  </a:ext>
                </a:extLst>
              </a:tr>
            </a:tbl>
          </a:graphicData>
        </a:graphic>
      </p:graphicFrame>
      <p:sp>
        <p:nvSpPr>
          <p:cNvPr id="8" name="AutoShape 4" descr="Old school phone stok fotoğraflar | Old school phone telifsiz resimler,  görseller | Depositphot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AutoShape 6" descr="Old school phone stok fotoğraflar | Old school phone telifsiz resimler,  görseller | Depositphoto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Yuvarlatılmış Dikdörtgen 3"/>
          <p:cNvSpPr/>
          <p:nvPr/>
        </p:nvSpPr>
        <p:spPr>
          <a:xfrm>
            <a:off x="780866" y="1376131"/>
            <a:ext cx="3230761" cy="93610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rgbClr val="FFFF00"/>
                </a:solidFill>
              </a:rPr>
              <a:t>Yatış yapalım mı?</a:t>
            </a:r>
            <a:endParaRPr lang="tr-TR" sz="2400" b="1" dirty="0">
              <a:solidFill>
                <a:srgbClr val="FFFF00"/>
              </a:solidFill>
            </a:endParaRPr>
          </a:p>
        </p:txBody>
      </p:sp>
      <p:sp>
        <p:nvSpPr>
          <p:cNvPr id="16" name="Yuvarlatılmış Dikdörtgen 15"/>
          <p:cNvSpPr/>
          <p:nvPr/>
        </p:nvSpPr>
        <p:spPr>
          <a:xfrm>
            <a:off x="1036706" y="1556792"/>
            <a:ext cx="7027682" cy="1046956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rgbClr val="FFFF00"/>
                </a:solidFill>
              </a:rPr>
              <a:t>D vitamini </a:t>
            </a:r>
            <a:r>
              <a:rPr lang="tr-TR" sz="2400" b="1" dirty="0" err="1" smtClean="0">
                <a:solidFill>
                  <a:srgbClr val="FFFF00"/>
                </a:solidFill>
              </a:rPr>
              <a:t>replasmanı</a:t>
            </a:r>
            <a:r>
              <a:rPr lang="tr-TR" sz="2400" b="1" dirty="0" smtClean="0">
                <a:solidFill>
                  <a:srgbClr val="FFFF00"/>
                </a:solidFill>
              </a:rPr>
              <a:t> için düşünceleriniz..</a:t>
            </a:r>
            <a:endParaRPr lang="tr-TR" sz="2400" b="1" dirty="0">
              <a:solidFill>
                <a:srgbClr val="FFFF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857224" y="5661249"/>
            <a:ext cx="1428760" cy="696709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srgbClr val="FFFF00"/>
                </a:solidFill>
              </a:rPr>
              <a:t>EKG</a:t>
            </a:r>
          </a:p>
          <a:p>
            <a:pPr algn="ctr"/>
            <a:r>
              <a:rPr lang="tr-TR" sz="1400" dirty="0" smtClean="0">
                <a:solidFill>
                  <a:srgbClr val="FFFF00"/>
                </a:solidFill>
              </a:rPr>
              <a:t>Uzun QT</a:t>
            </a:r>
            <a:endParaRPr lang="tr-TR" sz="1400" dirty="0"/>
          </a:p>
        </p:txBody>
      </p:sp>
    </p:spTree>
    <p:extLst>
      <p:ext uri="{BB962C8B-B14F-4D97-AF65-F5344CB8AC3E}">
        <p14:creationId xmlns="" xmlns:p14="http://schemas.microsoft.com/office/powerpoint/2010/main" val="2600787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  <p:bldP spid="10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897" y="1196752"/>
            <a:ext cx="8218559" cy="2935227"/>
          </a:xfr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tr-TR" sz="2400" dirty="0" smtClean="0"/>
              <a:t>77 yaşında DM, HT ve KBH </a:t>
            </a:r>
            <a:r>
              <a:rPr lang="tr-TR" sz="2400" dirty="0"/>
              <a:t>evre 3B ile </a:t>
            </a:r>
            <a:r>
              <a:rPr lang="tr-TR" sz="2400" dirty="0" smtClean="0"/>
              <a:t>izlenen ♀ hasta  </a:t>
            </a:r>
          </a:p>
          <a:p>
            <a:r>
              <a:rPr lang="tr-TR" sz="2400" dirty="0" smtClean="0"/>
              <a:t>Ağır </a:t>
            </a:r>
            <a:r>
              <a:rPr lang="tr-TR" sz="2400" dirty="0" err="1" smtClean="0"/>
              <a:t>PTÖ’ye</a:t>
            </a:r>
            <a:r>
              <a:rPr lang="tr-TR" sz="2400" dirty="0" smtClean="0"/>
              <a:t> bağlı ödem dışında yakınması yok.</a:t>
            </a:r>
          </a:p>
          <a:p>
            <a:r>
              <a:rPr lang="tr-TR" sz="2400" dirty="0" err="1" smtClean="0"/>
              <a:t>Antiasidoz</a:t>
            </a:r>
            <a:r>
              <a:rPr lang="tr-TR" sz="2400" dirty="0" smtClean="0"/>
              <a:t> 1x1, </a:t>
            </a:r>
            <a:r>
              <a:rPr lang="tr-TR" sz="2400" dirty="0" err="1" smtClean="0"/>
              <a:t>perindopril</a:t>
            </a:r>
            <a:r>
              <a:rPr lang="tr-TR" sz="2400" dirty="0" smtClean="0"/>
              <a:t> ve </a:t>
            </a:r>
            <a:r>
              <a:rPr lang="tr-TR" sz="2400" dirty="0" err="1" smtClean="0"/>
              <a:t>furosemid</a:t>
            </a:r>
            <a:r>
              <a:rPr lang="tr-TR" sz="2400" dirty="0" smtClean="0"/>
              <a:t> kullanıyor.</a:t>
            </a:r>
          </a:p>
          <a:p>
            <a:r>
              <a:rPr lang="tr-TR" sz="2400" dirty="0" smtClean="0"/>
              <a:t>Serum </a:t>
            </a:r>
            <a:r>
              <a:rPr lang="tr-TR" sz="2400" dirty="0" err="1" smtClean="0"/>
              <a:t>kre</a:t>
            </a:r>
            <a:r>
              <a:rPr lang="tr-TR" sz="2400" dirty="0" smtClean="0"/>
              <a:t>: 1.7 mg/</a:t>
            </a:r>
            <a:r>
              <a:rPr lang="tr-TR" sz="2400" dirty="0" err="1" smtClean="0"/>
              <a:t>dl</a:t>
            </a:r>
            <a:r>
              <a:rPr lang="tr-TR" sz="2400" dirty="0" smtClean="0"/>
              <a:t>, GFR: 41 ml/</a:t>
            </a:r>
            <a:r>
              <a:rPr lang="tr-TR" sz="2400" dirty="0" err="1" smtClean="0"/>
              <a:t>dk</a:t>
            </a:r>
            <a:r>
              <a:rPr lang="tr-TR" sz="2400" dirty="0" smtClean="0"/>
              <a:t>/m² </a:t>
            </a:r>
          </a:p>
          <a:p>
            <a:r>
              <a:rPr lang="tr-TR" sz="2400" dirty="0" smtClean="0"/>
              <a:t>Albümin: 23 g/L, proteinüri: 11 gr/gün, </a:t>
            </a:r>
          </a:p>
          <a:p>
            <a:r>
              <a:rPr lang="tr-TR" sz="2400" dirty="0" smtClean="0"/>
              <a:t>Ca: 7.9 mg/dl, P: 2.1 mg/dl, </a:t>
            </a:r>
          </a:p>
          <a:p>
            <a:r>
              <a:rPr lang="tr-TR" sz="2400" dirty="0" smtClean="0"/>
              <a:t>PTH:117 </a:t>
            </a:r>
            <a:r>
              <a:rPr lang="tr-TR" sz="2400" dirty="0" err="1" smtClean="0"/>
              <a:t>pg</a:t>
            </a:r>
            <a:r>
              <a:rPr lang="tr-TR" sz="2400" dirty="0" smtClean="0"/>
              <a:t>/ml, 25 (OH) D </a:t>
            </a:r>
            <a:r>
              <a:rPr lang="tr-TR" sz="2400" dirty="0" err="1" smtClean="0"/>
              <a:t>vit</a:t>
            </a:r>
            <a:r>
              <a:rPr lang="tr-TR" sz="2400" dirty="0" smtClean="0"/>
              <a:t>: 15 </a:t>
            </a:r>
            <a:r>
              <a:rPr lang="tr-TR" sz="2400" dirty="0" err="1" smtClean="0"/>
              <a:t>ng</a:t>
            </a:r>
            <a:r>
              <a:rPr lang="tr-TR" sz="2400" dirty="0" smtClean="0"/>
              <a:t>/ml</a:t>
            </a: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3978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3200" dirty="0" smtClean="0"/>
              <a:t>Yaşlı evre 3 </a:t>
            </a:r>
            <a:r>
              <a:rPr lang="tr-TR" sz="3200" dirty="0" err="1" smtClean="0"/>
              <a:t>KBH’lı</a:t>
            </a:r>
            <a:r>
              <a:rPr lang="tr-TR" sz="3200" dirty="0" smtClean="0"/>
              <a:t> kadın hasta..</a:t>
            </a:r>
            <a:endParaRPr lang="tr-TR" sz="3200" dirty="0"/>
          </a:p>
        </p:txBody>
      </p:sp>
      <p:graphicFrame>
        <p:nvGraphicFramePr>
          <p:cNvPr id="8" name="7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36579181"/>
              </p:ext>
            </p:extLst>
          </p:nvPr>
        </p:nvGraphicFramePr>
        <p:xfrm>
          <a:off x="467544" y="4214818"/>
          <a:ext cx="8210518" cy="242889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4997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1074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4815">
                <a:tc>
                  <a:txBody>
                    <a:bodyPr/>
                    <a:lstStyle/>
                    <a:p>
                      <a:r>
                        <a:rPr lang="tr-TR" sz="1700" b="0" dirty="0" smtClean="0">
                          <a:solidFill>
                            <a:schemeClr val="tx1"/>
                          </a:solidFill>
                        </a:rPr>
                        <a:t>A.</a:t>
                      </a:r>
                      <a:endParaRPr lang="tr-TR" sz="17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700" b="0" dirty="0" smtClean="0">
                          <a:solidFill>
                            <a:schemeClr val="tx1"/>
                          </a:solidFill>
                        </a:rPr>
                        <a:t>Ca karbonat</a:t>
                      </a:r>
                      <a:r>
                        <a:rPr lang="tr-TR" sz="1700" b="0" baseline="0" dirty="0" smtClean="0">
                          <a:solidFill>
                            <a:schemeClr val="tx1"/>
                          </a:solidFill>
                        </a:rPr>
                        <a:t> içeren P bağlayıcı ve oral 50.000 IU D3/hafta </a:t>
                      </a:r>
                      <a:endParaRPr lang="tr-TR" sz="17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4815">
                <a:tc>
                  <a:txBody>
                    <a:bodyPr/>
                    <a:lstStyle/>
                    <a:p>
                      <a:r>
                        <a:rPr lang="tr-TR" sz="1700" dirty="0" smtClean="0"/>
                        <a:t>B.</a:t>
                      </a:r>
                      <a:endParaRPr lang="tr-T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b="0" dirty="0" smtClean="0">
                          <a:solidFill>
                            <a:schemeClr val="tx1"/>
                          </a:solidFill>
                        </a:rPr>
                        <a:t>Ca karbonat</a:t>
                      </a:r>
                      <a:r>
                        <a:rPr lang="tr-TR" sz="1700" b="0" baseline="0" dirty="0" smtClean="0">
                          <a:solidFill>
                            <a:schemeClr val="tx1"/>
                          </a:solidFill>
                        </a:rPr>
                        <a:t> içeren P bağlayıcı </a:t>
                      </a:r>
                      <a:endParaRPr lang="tr-TR" sz="1700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4815">
                <a:tc>
                  <a:txBody>
                    <a:bodyPr/>
                    <a:lstStyle/>
                    <a:p>
                      <a:r>
                        <a:rPr lang="tr-TR" sz="1700" dirty="0" smtClean="0"/>
                        <a:t>C.</a:t>
                      </a:r>
                      <a:endParaRPr lang="tr-T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dirty="0" smtClean="0"/>
                        <a:t>Ca asetat </a:t>
                      </a:r>
                      <a:r>
                        <a:rPr lang="tr-TR" sz="1700" baseline="0" dirty="0" smtClean="0"/>
                        <a:t>içeren P bağlayıcı ve 0.25 µgr/ gün aşırı aktif D vitamini</a:t>
                      </a:r>
                      <a:endParaRPr lang="tr-TR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4815">
                <a:tc>
                  <a:txBody>
                    <a:bodyPr/>
                    <a:lstStyle/>
                    <a:p>
                      <a:r>
                        <a:rPr lang="tr-TR" sz="1700" dirty="0" smtClean="0"/>
                        <a:t>D.</a:t>
                      </a:r>
                      <a:endParaRPr lang="tr-T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700" b="0" baseline="0" dirty="0" smtClean="0">
                          <a:solidFill>
                            <a:schemeClr val="tx1"/>
                          </a:solidFill>
                        </a:rPr>
                        <a:t>Oral  10.000 IU D3/hafta </a:t>
                      </a:r>
                      <a:endParaRPr lang="tr-TR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4815">
                <a:tc>
                  <a:txBody>
                    <a:bodyPr/>
                    <a:lstStyle/>
                    <a:p>
                      <a:r>
                        <a:rPr lang="tr-TR" sz="1700" dirty="0" smtClean="0"/>
                        <a:t>E.</a:t>
                      </a:r>
                      <a:endParaRPr lang="tr-T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700" dirty="0" smtClean="0"/>
                        <a:t>Diyetle Ca alımı artırılarak, 2 hafta ara ile biyokimya kontrolü</a:t>
                      </a:r>
                      <a:endParaRPr lang="tr-TR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4815">
                <a:tc>
                  <a:txBody>
                    <a:bodyPr/>
                    <a:lstStyle/>
                    <a:p>
                      <a:r>
                        <a:rPr lang="tr-TR" sz="1700" dirty="0" smtClean="0"/>
                        <a:t>F.</a:t>
                      </a:r>
                      <a:endParaRPr lang="tr-T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700" dirty="0" smtClean="0"/>
                        <a:t>Nefroloji konsültasyonlara artık cevap vermiyormuş,</a:t>
                      </a:r>
                      <a:r>
                        <a:rPr lang="tr-TR" sz="1700" baseline="0" dirty="0" smtClean="0"/>
                        <a:t> aramayın..</a:t>
                      </a:r>
                      <a:endParaRPr lang="tr-TR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10 Oval"/>
          <p:cNvSpPr/>
          <p:nvPr/>
        </p:nvSpPr>
        <p:spPr>
          <a:xfrm>
            <a:off x="285720" y="5357826"/>
            <a:ext cx="642942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Yuvarlatılmış Dikdörtgen"/>
          <p:cNvSpPr/>
          <p:nvPr/>
        </p:nvSpPr>
        <p:spPr>
          <a:xfrm>
            <a:off x="2000232" y="4286256"/>
            <a:ext cx="5000660" cy="100013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 smtClean="0"/>
              <a:t>Bu hastada D vitamini </a:t>
            </a:r>
            <a:r>
              <a:rPr lang="tr-TR" dirty="0" err="1" smtClean="0"/>
              <a:t>replasmanı</a:t>
            </a:r>
            <a:r>
              <a:rPr lang="tr-TR" dirty="0" smtClean="0"/>
              <a:t> yaparken neye dikkat edelim?</a:t>
            </a:r>
            <a:endParaRPr lang="tr-TR" dirty="0"/>
          </a:p>
        </p:txBody>
      </p:sp>
      <p:sp>
        <p:nvSpPr>
          <p:cNvPr id="13" name="12 Yuvarlatılmış Dikdörtgen"/>
          <p:cNvSpPr/>
          <p:nvPr/>
        </p:nvSpPr>
        <p:spPr>
          <a:xfrm>
            <a:off x="2786050" y="4509120"/>
            <a:ext cx="3429024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 smtClean="0"/>
              <a:t>Sıkı PTH hedefi yapma</a:t>
            </a:r>
          </a:p>
          <a:p>
            <a:pPr algn="ctr">
              <a:lnSpc>
                <a:spcPct val="150000"/>
              </a:lnSpc>
            </a:pPr>
            <a:r>
              <a:rPr lang="tr-TR" dirty="0" err="1" smtClean="0"/>
              <a:t>Adinamik</a:t>
            </a:r>
            <a:r>
              <a:rPr lang="tr-TR" dirty="0" smtClean="0"/>
              <a:t> hastalığa meyil</a:t>
            </a:r>
            <a:endParaRPr lang="tr-TR" dirty="0"/>
          </a:p>
        </p:txBody>
      </p:sp>
      <p:sp>
        <p:nvSpPr>
          <p:cNvPr id="14" name="13 Sol Ok Belirtme Çizgisi"/>
          <p:cNvSpPr/>
          <p:nvPr/>
        </p:nvSpPr>
        <p:spPr>
          <a:xfrm>
            <a:off x="6286512" y="5214950"/>
            <a:ext cx="2643206" cy="150019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48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DM, Yaşlı ♀</a:t>
            </a:r>
          </a:p>
          <a:p>
            <a:pPr algn="ctr"/>
            <a:r>
              <a:rPr lang="tr-TR" sz="1400" dirty="0" err="1" smtClean="0"/>
              <a:t>Malnutrisyon</a:t>
            </a:r>
            <a:r>
              <a:rPr lang="tr-TR" sz="1400" dirty="0" smtClean="0"/>
              <a:t> </a:t>
            </a:r>
          </a:p>
          <a:p>
            <a:pPr algn="ctr"/>
            <a:r>
              <a:rPr lang="tr-TR" sz="1400" dirty="0" smtClean="0"/>
              <a:t>Agresif D </a:t>
            </a:r>
            <a:r>
              <a:rPr lang="tr-TR" sz="1400" dirty="0" err="1" smtClean="0"/>
              <a:t>vit</a:t>
            </a:r>
            <a:r>
              <a:rPr lang="tr-TR" sz="1400" dirty="0" smtClean="0"/>
              <a:t> , Ca </a:t>
            </a:r>
            <a:r>
              <a:rPr lang="tr-TR" sz="1400" dirty="0" err="1" smtClean="0"/>
              <a:t>replasmanı</a:t>
            </a:r>
            <a:endParaRPr lang="tr-TR" sz="1400" dirty="0" smtClean="0"/>
          </a:p>
          <a:p>
            <a:pPr algn="ctr"/>
            <a:r>
              <a:rPr lang="tr-TR" sz="1400" dirty="0" err="1" smtClean="0"/>
              <a:t>Nefrotik</a:t>
            </a:r>
            <a:r>
              <a:rPr lang="tr-TR" sz="1400" dirty="0" smtClean="0"/>
              <a:t> proteinüri</a:t>
            </a:r>
          </a:p>
          <a:p>
            <a:pPr algn="ctr"/>
            <a:r>
              <a:rPr lang="tr-TR" sz="1400" dirty="0" err="1" smtClean="0"/>
              <a:t>Amiloidozis</a:t>
            </a:r>
            <a:endParaRPr lang="tr-TR" sz="1400" dirty="0" smtClean="0"/>
          </a:p>
        </p:txBody>
      </p:sp>
    </p:spTree>
    <p:extLst>
      <p:ext uri="{BB962C8B-B14F-4D97-AF65-F5344CB8AC3E}">
        <p14:creationId xmlns="" xmlns:p14="http://schemas.microsoft.com/office/powerpoint/2010/main" val="176072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build="allAtOnce" animBg="1"/>
      <p:bldP spid="13" grpId="0" build="allAtOnce" animBg="1"/>
      <p:bldP spid="14" grpId="0" build="allAtOnce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28596" y="1357299"/>
            <a:ext cx="8229600" cy="1500197"/>
          </a:xfrm>
        </p:spPr>
        <p:txBody>
          <a:bodyPr>
            <a:normAutofit fontScale="77500" lnSpcReduction="20000"/>
          </a:bodyPr>
          <a:lstStyle/>
          <a:p>
            <a:r>
              <a:rPr lang="tr-TR" sz="2400" dirty="0" smtClean="0"/>
              <a:t>49 yaşında </a:t>
            </a:r>
            <a:r>
              <a:rPr lang="tr-TR" sz="2400" dirty="0" err="1" smtClean="0"/>
              <a:t>FSGS’ye</a:t>
            </a:r>
            <a:r>
              <a:rPr lang="tr-TR" sz="2400" dirty="0" smtClean="0"/>
              <a:t> </a:t>
            </a:r>
            <a:r>
              <a:rPr lang="tr-TR" sz="2400" dirty="0" err="1" smtClean="0"/>
              <a:t>sekonder</a:t>
            </a:r>
            <a:r>
              <a:rPr lang="tr-TR" sz="2400" dirty="0" smtClean="0"/>
              <a:t> KBH ve HT ile izlenen ♂ hasta,</a:t>
            </a:r>
          </a:p>
          <a:p>
            <a:r>
              <a:rPr lang="tr-TR" sz="2400" dirty="0" smtClean="0"/>
              <a:t>Aralıklı kas krampları yakınması var.</a:t>
            </a:r>
          </a:p>
          <a:p>
            <a:r>
              <a:rPr lang="tr-TR" sz="2400" dirty="0" smtClean="0"/>
              <a:t>Diyet uyumu kötü</a:t>
            </a:r>
          </a:p>
          <a:p>
            <a:r>
              <a:rPr lang="tr-TR" sz="2400" dirty="0" smtClean="0"/>
              <a:t>Serum </a:t>
            </a:r>
            <a:r>
              <a:rPr lang="tr-TR" sz="2400" dirty="0" err="1" smtClean="0"/>
              <a:t>kre</a:t>
            </a:r>
            <a:r>
              <a:rPr lang="tr-TR" sz="2400" dirty="0" smtClean="0"/>
              <a:t>: 2.9, 1.1 gr/gün proteinüri </a:t>
            </a:r>
          </a:p>
          <a:p>
            <a:r>
              <a:rPr lang="tr-TR" sz="2400" dirty="0" smtClean="0"/>
              <a:t>ACE-İ, </a:t>
            </a:r>
            <a:r>
              <a:rPr lang="tr-TR" sz="2400" dirty="0" err="1" smtClean="0"/>
              <a:t>Antiasidoz</a:t>
            </a:r>
            <a:r>
              <a:rPr lang="tr-TR" sz="2400" dirty="0" smtClean="0"/>
              <a:t> 2x1 ve </a:t>
            </a:r>
            <a:r>
              <a:rPr lang="tr-TR" sz="2400" dirty="0" err="1" smtClean="0"/>
              <a:t>antipotasyum</a:t>
            </a:r>
            <a:r>
              <a:rPr lang="tr-TR" sz="2400" dirty="0" smtClean="0"/>
              <a:t> 1x1 kullanıyor.</a:t>
            </a:r>
            <a:endParaRPr lang="tr-TR" sz="24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93978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3000" dirty="0" smtClean="0"/>
              <a:t>Evre 4 KBH  ve </a:t>
            </a:r>
            <a:r>
              <a:rPr lang="tr-TR" sz="3000" dirty="0" err="1" smtClean="0"/>
              <a:t>hipokalsemi</a:t>
            </a:r>
            <a:r>
              <a:rPr lang="tr-TR" sz="3000" smtClean="0"/>
              <a:t>..</a:t>
            </a:r>
            <a:endParaRPr lang="tr-TR" sz="3000" dirty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61204336"/>
              </p:ext>
            </p:extLst>
          </p:nvPr>
        </p:nvGraphicFramePr>
        <p:xfrm>
          <a:off x="642910" y="2928934"/>
          <a:ext cx="8072494" cy="136416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5716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144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30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1815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223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41559"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Vizit</a:t>
                      </a:r>
                      <a:r>
                        <a:rPr lang="tr-TR" baseline="0" dirty="0" smtClean="0"/>
                        <a:t> </a:t>
                      </a:r>
                      <a:endParaRPr lang="tr-TR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GFR</a:t>
                      </a:r>
                    </a:p>
                    <a:p>
                      <a:pPr algn="ctr"/>
                      <a:r>
                        <a:rPr lang="tr-TR" sz="1100" dirty="0" smtClean="0"/>
                        <a:t>(ml/</a:t>
                      </a:r>
                      <a:r>
                        <a:rPr lang="tr-TR" sz="1100" dirty="0" err="1" smtClean="0"/>
                        <a:t>dk</a:t>
                      </a:r>
                      <a:r>
                        <a:rPr lang="tr-TR" sz="1100" dirty="0" smtClean="0"/>
                        <a:t>/m²)</a:t>
                      </a:r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Ca</a:t>
                      </a:r>
                    </a:p>
                    <a:p>
                      <a:pPr algn="ctr"/>
                      <a:r>
                        <a:rPr lang="tr-TR" sz="1100" dirty="0" smtClean="0"/>
                        <a:t>(mg/</a:t>
                      </a:r>
                      <a:r>
                        <a:rPr lang="tr-TR" sz="1100" dirty="0" err="1" smtClean="0"/>
                        <a:t>dl</a:t>
                      </a:r>
                      <a:r>
                        <a:rPr lang="tr-TR" sz="1100" dirty="0" smtClean="0"/>
                        <a:t>)</a:t>
                      </a:r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P</a:t>
                      </a:r>
                    </a:p>
                    <a:p>
                      <a:pPr algn="ctr"/>
                      <a:r>
                        <a:rPr lang="tr-TR" sz="1100" dirty="0" smtClean="0"/>
                        <a:t>(mg/</a:t>
                      </a:r>
                      <a:r>
                        <a:rPr lang="tr-TR" sz="1100" dirty="0" err="1" smtClean="0"/>
                        <a:t>dl</a:t>
                      </a:r>
                      <a:r>
                        <a:rPr lang="tr-TR" sz="1100" dirty="0" smtClean="0"/>
                        <a:t>)</a:t>
                      </a:r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PTH</a:t>
                      </a:r>
                    </a:p>
                    <a:p>
                      <a:pPr algn="ctr"/>
                      <a:r>
                        <a:rPr lang="tr-TR" sz="1100" dirty="0" smtClean="0"/>
                        <a:t>(</a:t>
                      </a:r>
                      <a:r>
                        <a:rPr lang="tr-TR" sz="1100" dirty="0" err="1" smtClean="0"/>
                        <a:t>pg</a:t>
                      </a:r>
                      <a:r>
                        <a:rPr lang="tr-TR" sz="1100" dirty="0" smtClean="0"/>
                        <a:t>/ml)</a:t>
                      </a:r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25(OH) D</a:t>
                      </a:r>
                    </a:p>
                    <a:p>
                      <a:pPr algn="ctr"/>
                      <a:r>
                        <a:rPr lang="tr-TR" sz="1100" dirty="0" smtClean="0"/>
                        <a:t>(</a:t>
                      </a:r>
                      <a:r>
                        <a:rPr lang="tr-TR" sz="1100" dirty="0" err="1" smtClean="0"/>
                        <a:t>ng</a:t>
                      </a:r>
                      <a:r>
                        <a:rPr lang="tr-TR" sz="1100" dirty="0" smtClean="0"/>
                        <a:t>/ml)</a:t>
                      </a:r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1301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Temmuz</a:t>
                      </a:r>
                      <a:r>
                        <a:rPr lang="tr-TR" sz="1400" baseline="0" dirty="0" smtClean="0"/>
                        <a:t> 2021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29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8.0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5.1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89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33</a:t>
                      </a:r>
                      <a:endParaRPr lang="tr-TR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1301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Nisan 2022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21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7.1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4.6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143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39</a:t>
                      </a:r>
                      <a:endParaRPr lang="tr-TR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9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78875263"/>
              </p:ext>
            </p:extLst>
          </p:nvPr>
        </p:nvGraphicFramePr>
        <p:xfrm>
          <a:off x="642910" y="4365104"/>
          <a:ext cx="8072494" cy="2376264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5715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5009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r>
                        <a:rPr lang="tr-TR" sz="1600" b="0" dirty="0" smtClean="0">
                          <a:solidFill>
                            <a:schemeClr val="tx1"/>
                          </a:solidFill>
                        </a:rPr>
                        <a:t>A.</a:t>
                      </a:r>
                      <a:endParaRPr lang="tr-TR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0" dirty="0" smtClean="0">
                          <a:solidFill>
                            <a:schemeClr val="tx1"/>
                          </a:solidFill>
                        </a:rPr>
                        <a:t>Ca asetat </a:t>
                      </a:r>
                      <a:r>
                        <a:rPr lang="tr-TR" sz="1600" b="0" baseline="0" dirty="0" smtClean="0">
                          <a:solidFill>
                            <a:schemeClr val="tx1"/>
                          </a:solidFill>
                        </a:rPr>
                        <a:t>içeren P bağlayıcı</a:t>
                      </a:r>
                      <a:endParaRPr lang="tr-TR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B.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Oral 600 IU/gün idame D3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C.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aseline="0" dirty="0" smtClean="0"/>
                        <a:t>Oral aktif D vitamini, 0.25 µgr/ haftada 2 gün</a:t>
                      </a:r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D.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Ca karbonat </a:t>
                      </a:r>
                      <a:r>
                        <a:rPr lang="tr-TR" sz="1600" baseline="0" dirty="0" smtClean="0"/>
                        <a:t>içeren P bağlayıcı ve oral  aktif D vitamini 0.25 µgr/ gün aşırı </a:t>
                      </a:r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E.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Diyette Ca desteğinin artırılması yeterlidir.</a:t>
                      </a:r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F.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Şansımı tekrar deniyorum, çalıyor……. açmıyor..</a:t>
                      </a:r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6 Oval"/>
          <p:cNvSpPr/>
          <p:nvPr/>
        </p:nvSpPr>
        <p:spPr>
          <a:xfrm>
            <a:off x="428596" y="5517232"/>
            <a:ext cx="714380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22847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Evre 3a-5 </a:t>
            </a:r>
            <a:r>
              <a:rPr lang="tr-TR" dirty="0" err="1" smtClean="0"/>
              <a:t>KBH’da</a:t>
            </a:r>
            <a:r>
              <a:rPr lang="tr-TR" dirty="0" smtClean="0"/>
              <a:t> ideal PTH düzeyi..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 smtClean="0">
                <a:latin typeface="Calibri" pitchFamily="34" charset="0"/>
              </a:rPr>
              <a:t>Çalışma Grubu, böbrek </a:t>
            </a:r>
            <a:r>
              <a:rPr lang="tr-TR" dirty="0">
                <a:latin typeface="Calibri" pitchFamily="34" charset="0"/>
              </a:rPr>
              <a:t>fonksiyonu azaldıkça PTH düzeyinin </a:t>
            </a:r>
            <a:r>
              <a:rPr lang="tr-TR" dirty="0" err="1">
                <a:latin typeface="Calibri" pitchFamily="34" charset="0"/>
              </a:rPr>
              <a:t>adaptif</a:t>
            </a:r>
            <a:r>
              <a:rPr lang="tr-TR" dirty="0">
                <a:latin typeface="Calibri" pitchFamily="34" charset="0"/>
              </a:rPr>
              <a:t> </a:t>
            </a:r>
            <a:r>
              <a:rPr lang="tr-TR" dirty="0" smtClean="0">
                <a:latin typeface="Calibri" pitchFamily="34" charset="0"/>
              </a:rPr>
              <a:t>cevaba uygun olarak arttığını gösterdi; ve </a:t>
            </a:r>
            <a:r>
              <a:rPr lang="tr-TR" dirty="0" smtClean="0">
                <a:solidFill>
                  <a:srgbClr val="FF0000"/>
                </a:solidFill>
                <a:latin typeface="Calibri" pitchFamily="34" charset="0"/>
              </a:rPr>
              <a:t>bu durumu</a:t>
            </a:r>
            <a:r>
              <a:rPr lang="tr-TR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  <a:latin typeface="Calibri" pitchFamily="34" charset="0"/>
              </a:rPr>
              <a:t>progresif</a:t>
            </a:r>
            <a:r>
              <a:rPr lang="tr-TR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tr-TR" dirty="0" smtClean="0">
                <a:solidFill>
                  <a:srgbClr val="FF0000"/>
                </a:solidFill>
                <a:latin typeface="Calibri" pitchFamily="34" charset="0"/>
              </a:rPr>
              <a:t>olarak artan PTH düzeyleri kadar, üst sınırın üzerinde </a:t>
            </a:r>
            <a:r>
              <a:rPr lang="tr-TR" b="1" dirty="0" err="1" smtClean="0">
                <a:solidFill>
                  <a:srgbClr val="FF0000"/>
                </a:solidFill>
                <a:latin typeface="Calibri" pitchFamily="34" charset="0"/>
              </a:rPr>
              <a:t>persiste</a:t>
            </a:r>
            <a:r>
              <a:rPr lang="tr-TR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tr-TR" dirty="0" smtClean="0">
                <a:solidFill>
                  <a:srgbClr val="FF0000"/>
                </a:solidFill>
                <a:latin typeface="Calibri" pitchFamily="34" charset="0"/>
              </a:rPr>
              <a:t>eden PTH düzeyini de içerecek şekilde revize etti.</a:t>
            </a:r>
          </a:p>
          <a:p>
            <a:pPr marL="0" indent="0">
              <a:buNone/>
            </a:pPr>
            <a:endParaRPr lang="tr-TR" dirty="0" smtClean="0">
              <a:latin typeface="Calibri" pitchFamily="34" charset="0"/>
            </a:endParaRPr>
          </a:p>
          <a:p>
            <a:r>
              <a:rPr lang="tr-TR" b="1" dirty="0" smtClean="0">
                <a:latin typeface="Calibri" pitchFamily="34" charset="0"/>
              </a:rPr>
              <a:t>Böylece tedavinin </a:t>
            </a:r>
            <a:r>
              <a:rPr lang="tr-TR" b="1" dirty="0">
                <a:latin typeface="Calibri" pitchFamily="34" charset="0"/>
              </a:rPr>
              <a:t>ölçülen tek </a:t>
            </a:r>
            <a:r>
              <a:rPr lang="tr-TR" b="1" dirty="0" smtClean="0">
                <a:latin typeface="Calibri" pitchFamily="34" charset="0"/>
              </a:rPr>
              <a:t>bir yüksek </a:t>
            </a:r>
            <a:r>
              <a:rPr lang="tr-TR" b="1" dirty="0">
                <a:latin typeface="Calibri" pitchFamily="34" charset="0"/>
              </a:rPr>
              <a:t>değere </a:t>
            </a:r>
            <a:r>
              <a:rPr lang="tr-TR" b="1" dirty="0" smtClean="0">
                <a:latin typeface="Calibri" pitchFamily="34" charset="0"/>
              </a:rPr>
              <a:t>göre karar </a:t>
            </a:r>
            <a:r>
              <a:rPr lang="tr-TR" b="1" dirty="0">
                <a:latin typeface="Calibri" pitchFamily="34" charset="0"/>
              </a:rPr>
              <a:t>verilmemesi önerildi. </a:t>
            </a:r>
          </a:p>
          <a:p>
            <a:endParaRPr lang="tr-TR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410" t="60568" r="22367" b="25957"/>
          <a:stretch/>
        </p:blipFill>
        <p:spPr bwMode="auto">
          <a:xfrm>
            <a:off x="7380312" y="5301208"/>
            <a:ext cx="1182449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0460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95455"/>
          <a:ext cx="8258202" cy="431083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572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573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858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001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7163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94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880516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FFFF00"/>
                          </a:solidFill>
                        </a:rPr>
                        <a:t>Evre </a:t>
                      </a:r>
                      <a:endParaRPr lang="tr-TR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rgbClr val="FFFF00"/>
                          </a:solidFill>
                        </a:rPr>
                        <a:t>GFR</a:t>
                      </a:r>
                    </a:p>
                    <a:p>
                      <a:pPr algn="ctr"/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(ml/</a:t>
                      </a:r>
                      <a:r>
                        <a:rPr lang="tr-TR" sz="1100" dirty="0" err="1" smtClean="0">
                          <a:solidFill>
                            <a:srgbClr val="FFFF00"/>
                          </a:solidFill>
                        </a:rPr>
                        <a:t>dk</a:t>
                      </a:r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/1.73 m²)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>
                          <a:solidFill>
                            <a:srgbClr val="FFFF00"/>
                          </a:solidFill>
                        </a:rPr>
                        <a:t>Kılavuz</a:t>
                      </a:r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 </a:t>
                      </a:r>
                    </a:p>
                    <a:p>
                      <a:pPr algn="ctr"/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rgbClr val="FFFF00"/>
                          </a:solidFill>
                        </a:rPr>
                        <a:t>Ca</a:t>
                      </a:r>
                    </a:p>
                    <a:p>
                      <a:pPr algn="ctr"/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(mg/</a:t>
                      </a:r>
                      <a:r>
                        <a:rPr lang="tr-TR" sz="1100" dirty="0" err="1" smtClean="0">
                          <a:solidFill>
                            <a:srgbClr val="FFFF00"/>
                          </a:solidFill>
                        </a:rPr>
                        <a:t>dl</a:t>
                      </a:r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)</a:t>
                      </a:r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rgbClr val="FFFF00"/>
                          </a:solidFill>
                        </a:rPr>
                        <a:t>P</a:t>
                      </a:r>
                    </a:p>
                    <a:p>
                      <a:pPr algn="ctr"/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(mg/</a:t>
                      </a:r>
                      <a:r>
                        <a:rPr lang="tr-TR" sz="1100" dirty="0" err="1" smtClean="0">
                          <a:solidFill>
                            <a:srgbClr val="FFFF00"/>
                          </a:solidFill>
                        </a:rPr>
                        <a:t>dl</a:t>
                      </a:r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)</a:t>
                      </a:r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rgbClr val="FFFF00"/>
                          </a:solidFill>
                        </a:rPr>
                        <a:t>PTH</a:t>
                      </a:r>
                    </a:p>
                    <a:p>
                      <a:pPr algn="ctr"/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(</a:t>
                      </a:r>
                      <a:r>
                        <a:rPr lang="tr-TR" sz="1100" dirty="0" err="1" smtClean="0">
                          <a:solidFill>
                            <a:srgbClr val="FFFF00"/>
                          </a:solidFill>
                        </a:rPr>
                        <a:t>pg</a:t>
                      </a:r>
                      <a:r>
                        <a:rPr lang="tr-TR" sz="1100" dirty="0" smtClean="0">
                          <a:solidFill>
                            <a:srgbClr val="FFFF00"/>
                          </a:solidFill>
                        </a:rPr>
                        <a:t>/ml)</a:t>
                      </a:r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3467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3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30-59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KDIGO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N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N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Normalin üst sınırı</a:t>
                      </a:r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3467"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KDOQI</a:t>
                      </a:r>
                      <a:endParaRPr lang="tr-T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N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2.7-4.5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35-70</a:t>
                      </a:r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3467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4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15-29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KDIGO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N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N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Normalin üst sınırı</a:t>
                      </a:r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3467"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KDOQI</a:t>
                      </a:r>
                      <a:endParaRPr lang="tr-T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N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2.7-4.5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70-110</a:t>
                      </a:r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3467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5/5D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&lt;15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KDIGO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N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Normale yaklaştır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2-9 katı</a:t>
                      </a:r>
                      <a:endParaRPr lang="tr-T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6023"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KDOQI</a:t>
                      </a:r>
                      <a:endParaRPr lang="tr-T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8.4-9.5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4.5-5.5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150-300</a:t>
                      </a:r>
                      <a:endParaRPr lang="tr-T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571472" y="571480"/>
            <a:ext cx="8229600" cy="1143000"/>
          </a:xfrm>
        </p:spPr>
        <p:txBody>
          <a:bodyPr/>
          <a:lstStyle/>
          <a:p>
            <a:r>
              <a:rPr lang="tr-TR" dirty="0" smtClean="0"/>
              <a:t>Hedef ne olmalı..</a:t>
            </a:r>
            <a:endParaRPr lang="tr-TR" dirty="0"/>
          </a:p>
        </p:txBody>
      </p:sp>
      <p:sp>
        <p:nvSpPr>
          <p:cNvPr id="1026" name="AutoShape 2" descr="kılavuzu karga olanı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-500098" y="6286520"/>
            <a:ext cx="92155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1000" dirty="0" smtClean="0"/>
              <a:t>KDOQI, 2004.</a:t>
            </a:r>
          </a:p>
          <a:p>
            <a:pPr algn="r"/>
            <a:r>
              <a:rPr lang="tr-TR" sz="1000" dirty="0" smtClean="0"/>
              <a:t>KDIGO, 2017.</a:t>
            </a:r>
            <a:endParaRPr lang="tr-TR" sz="1000" dirty="0"/>
          </a:p>
        </p:txBody>
      </p:sp>
      <p:sp>
        <p:nvSpPr>
          <p:cNvPr id="8" name="7 Dikdörtgen"/>
          <p:cNvSpPr/>
          <p:nvPr/>
        </p:nvSpPr>
        <p:spPr>
          <a:xfrm>
            <a:off x="480208" y="6060064"/>
            <a:ext cx="5468164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1600" dirty="0" smtClean="0">
                <a:solidFill>
                  <a:srgbClr val="FFFF00"/>
                </a:solidFill>
              </a:rPr>
              <a:t>25 (OH) D vitamini &gt; 30 </a:t>
            </a:r>
            <a:r>
              <a:rPr lang="tr-TR" sz="1600" dirty="0" err="1" smtClean="0">
                <a:solidFill>
                  <a:srgbClr val="FFFF00"/>
                </a:solidFill>
              </a:rPr>
              <a:t>ng</a:t>
            </a:r>
            <a:r>
              <a:rPr lang="tr-TR" sz="1600" dirty="0" smtClean="0">
                <a:solidFill>
                  <a:srgbClr val="FFFF00"/>
                </a:solidFill>
              </a:rPr>
              <a:t>/ml üzerinde olmalı</a:t>
            </a:r>
            <a:endParaRPr lang="tr-TR" sz="1600" dirty="0">
              <a:solidFill>
                <a:srgbClr val="FFFF00"/>
              </a:solidFill>
            </a:endParaRPr>
          </a:p>
        </p:txBody>
      </p:sp>
      <p:pic>
        <p:nvPicPr>
          <p:cNvPr id="9" name="Picture 4" descr="İlgili res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980576" y="2071678"/>
            <a:ext cx="335558" cy="464110"/>
          </a:xfrm>
          <a:prstGeom prst="rect">
            <a:avLst/>
          </a:prstGeom>
          <a:noFill/>
        </p:spPr>
      </p:pic>
      <p:sp>
        <p:nvSpPr>
          <p:cNvPr id="10" name="9 Oval"/>
          <p:cNvSpPr/>
          <p:nvPr/>
        </p:nvSpPr>
        <p:spPr>
          <a:xfrm>
            <a:off x="7367607" y="1571612"/>
            <a:ext cx="857256" cy="785818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tr-TR" sz="4400" dirty="0" smtClean="0">
                <a:solidFill>
                  <a:schemeClr val="bg1"/>
                </a:solidFill>
              </a:rPr>
              <a:t>PTH düzeyi ve </a:t>
            </a:r>
            <a:r>
              <a:rPr lang="tr-TR" sz="4400" dirty="0" err="1" smtClean="0">
                <a:solidFill>
                  <a:schemeClr val="bg1"/>
                </a:solidFill>
              </a:rPr>
              <a:t>mortalite</a:t>
            </a:r>
            <a:r>
              <a:rPr lang="tr-TR" sz="4400" dirty="0" smtClean="0">
                <a:solidFill>
                  <a:schemeClr val="bg1"/>
                </a:solidFill>
              </a:rPr>
              <a:t>..</a:t>
            </a:r>
            <a:endParaRPr lang="tr-T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643050"/>
            <a:ext cx="5500726" cy="46013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Dikdörtgen 2"/>
          <p:cNvSpPr/>
          <p:nvPr/>
        </p:nvSpPr>
        <p:spPr>
          <a:xfrm>
            <a:off x="1643074" y="6357958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tr-TR" sz="1000" i="1" dirty="0" err="1">
                <a:latin typeface="Calibri-Italic"/>
              </a:rPr>
              <a:t>Block</a:t>
            </a:r>
            <a:r>
              <a:rPr lang="tr-TR" sz="1000" i="1" dirty="0">
                <a:latin typeface="Calibri-Italic"/>
              </a:rPr>
              <a:t> et al.: J </a:t>
            </a:r>
            <a:r>
              <a:rPr lang="tr-TR" sz="1000" i="1" dirty="0" err="1">
                <a:latin typeface="Calibri-Italic"/>
              </a:rPr>
              <a:t>Am</a:t>
            </a:r>
            <a:r>
              <a:rPr lang="tr-TR" sz="1000" i="1" dirty="0">
                <a:latin typeface="Calibri-Italic"/>
              </a:rPr>
              <a:t> </a:t>
            </a:r>
            <a:r>
              <a:rPr lang="tr-TR" sz="1000" i="1" dirty="0" err="1">
                <a:latin typeface="Calibri-Italic"/>
              </a:rPr>
              <a:t>Soc</a:t>
            </a:r>
            <a:r>
              <a:rPr lang="tr-TR" sz="1000" i="1" dirty="0">
                <a:latin typeface="Calibri-Italic"/>
              </a:rPr>
              <a:t> </a:t>
            </a:r>
            <a:r>
              <a:rPr lang="tr-TR" sz="1000" i="1" dirty="0" err="1">
                <a:latin typeface="Calibri-Italic"/>
              </a:rPr>
              <a:t>Nephrol</a:t>
            </a:r>
            <a:r>
              <a:rPr lang="tr-TR" sz="1000" i="1" dirty="0">
                <a:latin typeface="Calibri-Italic"/>
              </a:rPr>
              <a:t> 15: 2208</a:t>
            </a:r>
            <a:r>
              <a:rPr lang="tr-TR" sz="1000" i="1" dirty="0">
                <a:latin typeface="F11"/>
              </a:rPr>
              <a:t>–</a:t>
            </a:r>
            <a:r>
              <a:rPr lang="tr-TR" sz="1000" i="1" dirty="0">
                <a:latin typeface="Calibri-Italic"/>
              </a:rPr>
              <a:t>2218, 2004</a:t>
            </a:r>
            <a:endParaRPr lang="tr-TR" sz="1000" dirty="0"/>
          </a:p>
        </p:txBody>
      </p:sp>
      <p:sp>
        <p:nvSpPr>
          <p:cNvPr id="6" name="5 Dikdörtgen"/>
          <p:cNvSpPr/>
          <p:nvPr/>
        </p:nvSpPr>
        <p:spPr>
          <a:xfrm>
            <a:off x="6286512" y="2071678"/>
            <a:ext cx="2357454" cy="38318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 smtClean="0">
                <a:latin typeface="Calibri" pitchFamily="34" charset="0"/>
              </a:rPr>
              <a:t>Ancak </a:t>
            </a:r>
            <a:r>
              <a:rPr lang="tr-TR" dirty="0" smtClean="0">
                <a:solidFill>
                  <a:srgbClr val="FF0000"/>
                </a:solidFill>
                <a:latin typeface="Calibri" pitchFamily="34" charset="0"/>
              </a:rPr>
              <a:t>KBH evre 3a-5 grubunda </a:t>
            </a:r>
            <a:r>
              <a:rPr lang="tr-TR" dirty="0" smtClean="0">
                <a:latin typeface="Calibri" pitchFamily="34" charset="0"/>
              </a:rPr>
              <a:t>hastanede yatış, kırık ve </a:t>
            </a:r>
            <a:r>
              <a:rPr lang="tr-TR" dirty="0" err="1" smtClean="0">
                <a:latin typeface="Calibri" pitchFamily="34" charset="0"/>
              </a:rPr>
              <a:t>mortalite</a:t>
            </a:r>
            <a:r>
              <a:rPr lang="tr-TR" dirty="0" smtClean="0">
                <a:latin typeface="Calibri" pitchFamily="34" charset="0"/>
              </a:rPr>
              <a:t> sonuçları üzerinde olumlu etki yapacak uygun PTH düzeyini tanımlayan </a:t>
            </a:r>
            <a:r>
              <a:rPr lang="tr-TR" dirty="0" err="1" smtClean="0">
                <a:latin typeface="Calibri" pitchFamily="34" charset="0"/>
              </a:rPr>
              <a:t>randomize</a:t>
            </a:r>
            <a:r>
              <a:rPr lang="tr-TR" dirty="0" smtClean="0">
                <a:latin typeface="Calibri" pitchFamily="34" charset="0"/>
              </a:rPr>
              <a:t> klinik çalışma henüz mevcut değil. </a:t>
            </a:r>
            <a:endParaRPr lang="tr-TR" dirty="0">
              <a:latin typeface="Calibri" pitchFamily="34" charset="0"/>
            </a:endParaRPr>
          </a:p>
        </p:txBody>
      </p:sp>
      <p:cxnSp>
        <p:nvCxnSpPr>
          <p:cNvPr id="8" name="7 Düz Bağlayıcı"/>
          <p:cNvCxnSpPr/>
          <p:nvPr/>
        </p:nvCxnSpPr>
        <p:spPr>
          <a:xfrm>
            <a:off x="1285852" y="3357562"/>
            <a:ext cx="4429156" cy="1588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28596" y="142852"/>
            <a:ext cx="8429684" cy="12858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RRT(-) hastada, sürekli ve </a:t>
            </a:r>
            <a:r>
              <a:rPr lang="tr-TR" dirty="0" err="1" smtClean="0"/>
              <a:t>progresif</a:t>
            </a:r>
            <a:r>
              <a:rPr lang="tr-TR" dirty="0" smtClean="0"/>
              <a:t> </a:t>
            </a:r>
            <a:r>
              <a:rPr lang="tr-TR" dirty="0" err="1" smtClean="0"/>
              <a:t>hiperparatiroidiye</a:t>
            </a:r>
            <a:r>
              <a:rPr lang="tr-TR" dirty="0" smtClean="0"/>
              <a:t> yaklaşım..</a:t>
            </a:r>
            <a:endParaRPr lang="tr-TR" dirty="0"/>
          </a:p>
        </p:txBody>
      </p:sp>
      <p:graphicFrame>
        <p:nvGraphicFramePr>
          <p:cNvPr id="4" name="3 Diyagram"/>
          <p:cNvGraphicFramePr/>
          <p:nvPr>
            <p:extLst>
              <p:ext uri="{D42A27DB-BD31-4B8C-83A1-F6EECF244321}">
                <p14:modId xmlns="" xmlns:p14="http://schemas.microsoft.com/office/powerpoint/2010/main" val="3305897363"/>
              </p:ext>
            </p:extLst>
          </p:nvPr>
        </p:nvGraphicFramePr>
        <p:xfrm>
          <a:off x="428596" y="1428736"/>
          <a:ext cx="8429684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55872781"/>
              </p:ext>
            </p:extLst>
          </p:nvPr>
        </p:nvGraphicFramePr>
        <p:xfrm>
          <a:off x="-285784" y="1357298"/>
          <a:ext cx="9215502" cy="3090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Aktif D vitamini </a:t>
            </a:r>
            <a:r>
              <a:rPr lang="tr-TR" dirty="0" err="1" smtClean="0"/>
              <a:t>preperatları</a:t>
            </a:r>
            <a:r>
              <a:rPr lang="tr-TR" dirty="0" smtClean="0"/>
              <a:t>..</a:t>
            </a:r>
            <a:endParaRPr lang="tr-TR" dirty="0"/>
          </a:p>
        </p:txBody>
      </p:sp>
      <p:sp>
        <p:nvSpPr>
          <p:cNvPr id="6" name="5 Yuvarlatılmış Çapraz Köşeli Dikdörtgen"/>
          <p:cNvSpPr/>
          <p:nvPr/>
        </p:nvSpPr>
        <p:spPr>
          <a:xfrm>
            <a:off x="571472" y="4556745"/>
            <a:ext cx="7429552" cy="1133888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tr-TR" sz="1600" dirty="0" smtClean="0"/>
              <a:t>*Hafif </a:t>
            </a:r>
            <a:r>
              <a:rPr lang="tr-TR" sz="1600" dirty="0" err="1" smtClean="0"/>
              <a:t>hiperkalsemi</a:t>
            </a:r>
            <a:r>
              <a:rPr lang="tr-TR" sz="1600" dirty="0" smtClean="0"/>
              <a:t> (9.5-10.2 mg/</a:t>
            </a:r>
            <a:r>
              <a:rPr lang="tr-TR" sz="1600" dirty="0" err="1" smtClean="0"/>
              <a:t>dL</a:t>
            </a:r>
            <a:r>
              <a:rPr lang="tr-TR" sz="1600" dirty="0" smtClean="0"/>
              <a:t> varlığında, </a:t>
            </a:r>
            <a:r>
              <a:rPr lang="tr-TR" sz="1600" dirty="0" err="1" smtClean="0"/>
              <a:t>kalsitriol</a:t>
            </a:r>
            <a:r>
              <a:rPr lang="tr-TR" sz="1600" dirty="0" smtClean="0"/>
              <a:t> veya sentetik </a:t>
            </a:r>
            <a:r>
              <a:rPr lang="tr-TR" sz="1600" dirty="0" err="1" smtClean="0"/>
              <a:t>analog</a:t>
            </a:r>
            <a:r>
              <a:rPr lang="tr-TR" sz="1600" dirty="0" smtClean="0"/>
              <a:t> tedavi dozu % 50 düşürülmeli veya kesilmelidir.</a:t>
            </a:r>
          </a:p>
          <a:p>
            <a:pPr algn="just">
              <a:lnSpc>
                <a:spcPct val="150000"/>
              </a:lnSpc>
            </a:pPr>
            <a:r>
              <a:rPr lang="tr-TR" sz="1600" dirty="0" smtClean="0"/>
              <a:t>*Kalsiyum ≥10.2 mg </a:t>
            </a:r>
            <a:r>
              <a:rPr lang="tr-TR" sz="1600" dirty="0" err="1" smtClean="0"/>
              <a:t>kalsitriol</a:t>
            </a:r>
            <a:r>
              <a:rPr lang="tr-TR" sz="1600" dirty="0" smtClean="0"/>
              <a:t> veya sentetik </a:t>
            </a:r>
            <a:r>
              <a:rPr lang="tr-TR" sz="1600" dirty="0" err="1" smtClean="0"/>
              <a:t>analog</a:t>
            </a:r>
            <a:r>
              <a:rPr lang="tr-TR" sz="1600" dirty="0" smtClean="0"/>
              <a:t> kesilir.</a:t>
            </a:r>
            <a:endParaRPr lang="tr-TR" sz="1600" dirty="0"/>
          </a:p>
        </p:txBody>
      </p:sp>
      <p:sp>
        <p:nvSpPr>
          <p:cNvPr id="7" name="6 Yuvarlatılmış Çapraz Köşeli Dikdörtgen"/>
          <p:cNvSpPr/>
          <p:nvPr/>
        </p:nvSpPr>
        <p:spPr>
          <a:xfrm>
            <a:off x="571472" y="5752306"/>
            <a:ext cx="7429552" cy="1021556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*</a:t>
            </a:r>
            <a:r>
              <a:rPr lang="tr-TR" dirty="0" err="1" smtClean="0"/>
              <a:t>Hiperkalsemi</a:t>
            </a:r>
            <a:r>
              <a:rPr lang="tr-TR" dirty="0" smtClean="0"/>
              <a:t> düzeldikten sonra, eski D vitamini dozunun yarısı başlatılabilir veya </a:t>
            </a:r>
            <a:r>
              <a:rPr lang="tr-TR" dirty="0" err="1" smtClean="0"/>
              <a:t>sinakalset</a:t>
            </a:r>
            <a:r>
              <a:rPr lang="tr-TR" dirty="0" smtClean="0"/>
              <a:t> tedavisine geçilebilir.</a:t>
            </a:r>
            <a:endParaRPr lang="tr-TR" dirty="0"/>
          </a:p>
        </p:txBody>
      </p:sp>
      <p:sp>
        <p:nvSpPr>
          <p:cNvPr id="8" name="7 Sol Ok Belirtme Çizgisi"/>
          <p:cNvSpPr/>
          <p:nvPr/>
        </p:nvSpPr>
        <p:spPr>
          <a:xfrm rot="1449512">
            <a:off x="7543840" y="3223729"/>
            <a:ext cx="1557030" cy="543979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2036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b="1" dirty="0" smtClean="0">
                <a:solidFill>
                  <a:srgbClr val="FFFF00"/>
                </a:solidFill>
              </a:rPr>
              <a:t>TARTIŞMALI</a:t>
            </a:r>
            <a:endParaRPr lang="tr-TR" sz="1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588450"/>
          <a:ext cx="8229600" cy="432990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287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572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725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1444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0019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75734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983294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sz="1300" dirty="0" smtClean="0">
                          <a:solidFill>
                            <a:srgbClr val="FFFF00"/>
                          </a:solidFill>
                        </a:rPr>
                        <a:t>PTH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sz="1300" dirty="0" smtClean="0">
                          <a:solidFill>
                            <a:srgbClr val="FFFF00"/>
                          </a:solidFill>
                        </a:rPr>
                        <a:t>(</a:t>
                      </a:r>
                      <a:r>
                        <a:rPr lang="tr-TR" sz="1300" dirty="0" err="1" smtClean="0">
                          <a:solidFill>
                            <a:srgbClr val="FFFF00"/>
                          </a:solidFill>
                        </a:rPr>
                        <a:t>pg</a:t>
                      </a:r>
                      <a:r>
                        <a:rPr lang="tr-TR" sz="1300" dirty="0" smtClean="0">
                          <a:solidFill>
                            <a:srgbClr val="FFFF00"/>
                          </a:solidFill>
                        </a:rPr>
                        <a:t>/ml)</a:t>
                      </a:r>
                      <a:endParaRPr lang="tr-TR" sz="13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sz="1300" dirty="0" smtClean="0">
                          <a:solidFill>
                            <a:srgbClr val="FFFF00"/>
                          </a:solidFill>
                        </a:rPr>
                        <a:t>Ca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sz="1300" dirty="0" smtClean="0">
                          <a:solidFill>
                            <a:srgbClr val="FFFF00"/>
                          </a:solidFill>
                        </a:rPr>
                        <a:t>(mg/</a:t>
                      </a:r>
                      <a:r>
                        <a:rPr lang="tr-TR" sz="1300" dirty="0" err="1" smtClean="0">
                          <a:solidFill>
                            <a:srgbClr val="FFFF00"/>
                          </a:solidFill>
                        </a:rPr>
                        <a:t>dl</a:t>
                      </a:r>
                      <a:r>
                        <a:rPr lang="tr-TR" sz="1300" dirty="0" smtClean="0">
                          <a:solidFill>
                            <a:srgbClr val="FFFF00"/>
                          </a:solidFill>
                        </a:rPr>
                        <a:t>)</a:t>
                      </a:r>
                      <a:endParaRPr lang="tr-TR" sz="13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sz="1300" dirty="0" smtClean="0">
                          <a:solidFill>
                            <a:srgbClr val="FFFF00"/>
                          </a:solidFill>
                        </a:rPr>
                        <a:t>P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sz="1300" dirty="0" smtClean="0">
                          <a:solidFill>
                            <a:srgbClr val="FFFF00"/>
                          </a:solidFill>
                        </a:rPr>
                        <a:t>(mg/</a:t>
                      </a:r>
                      <a:r>
                        <a:rPr lang="tr-TR" sz="1300" dirty="0" err="1" smtClean="0">
                          <a:solidFill>
                            <a:srgbClr val="FFFF00"/>
                          </a:solidFill>
                        </a:rPr>
                        <a:t>dl</a:t>
                      </a:r>
                      <a:r>
                        <a:rPr lang="tr-TR" sz="1300" dirty="0" smtClean="0">
                          <a:solidFill>
                            <a:srgbClr val="FFFF00"/>
                          </a:solidFill>
                        </a:rPr>
                        <a:t>)</a:t>
                      </a:r>
                      <a:endParaRPr lang="tr-TR" sz="13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sz="1300" dirty="0" err="1" smtClean="0">
                          <a:solidFill>
                            <a:srgbClr val="FFFF00"/>
                          </a:solidFill>
                        </a:rPr>
                        <a:t>CaxP</a:t>
                      </a:r>
                      <a:endParaRPr lang="tr-TR" sz="13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sz="1300" dirty="0" smtClean="0">
                          <a:solidFill>
                            <a:srgbClr val="FFFF00"/>
                          </a:solidFill>
                        </a:rPr>
                        <a:t>KALSİTRİOL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sz="1300" dirty="0" smtClean="0">
                          <a:solidFill>
                            <a:srgbClr val="FFFF00"/>
                          </a:solidFill>
                        </a:rPr>
                        <a:t>(</a:t>
                      </a:r>
                      <a:r>
                        <a:rPr lang="tr-TR" sz="1300" dirty="0" err="1" smtClean="0">
                          <a:solidFill>
                            <a:srgbClr val="FFFF00"/>
                          </a:solidFill>
                        </a:rPr>
                        <a:t>mcq</a:t>
                      </a:r>
                      <a:r>
                        <a:rPr lang="tr-TR" sz="1300" dirty="0" smtClean="0">
                          <a:solidFill>
                            <a:srgbClr val="FFFF00"/>
                          </a:solidFill>
                        </a:rPr>
                        <a:t>)</a:t>
                      </a:r>
                      <a:endParaRPr lang="tr-TR" sz="13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sz="1300" dirty="0" smtClean="0">
                          <a:solidFill>
                            <a:srgbClr val="FFFF00"/>
                          </a:solidFill>
                        </a:rPr>
                        <a:t>PARİKALSİTOL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300" dirty="0" smtClean="0">
                          <a:solidFill>
                            <a:srgbClr val="FFFF00"/>
                          </a:solidFill>
                        </a:rPr>
                        <a:t>(</a:t>
                      </a:r>
                      <a:r>
                        <a:rPr lang="tr-TR" sz="1300" dirty="0" err="1" smtClean="0">
                          <a:solidFill>
                            <a:srgbClr val="FFFF00"/>
                          </a:solidFill>
                        </a:rPr>
                        <a:t>mcq</a:t>
                      </a:r>
                      <a:r>
                        <a:rPr lang="tr-TR" sz="1300" dirty="0" smtClean="0">
                          <a:solidFill>
                            <a:srgbClr val="FFFF00"/>
                          </a:solidFill>
                        </a:rPr>
                        <a:t>)</a:t>
                      </a:r>
                      <a:endParaRPr lang="tr-TR" sz="13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300" dirty="0" smtClean="0">
                          <a:solidFill>
                            <a:srgbClr val="FFFF00"/>
                          </a:solidFill>
                        </a:rPr>
                        <a:t>DOXERKALSİFEROL (</a:t>
                      </a:r>
                      <a:r>
                        <a:rPr lang="tr-TR" sz="1300" dirty="0" err="1" smtClean="0">
                          <a:solidFill>
                            <a:srgbClr val="FFFF00"/>
                          </a:solidFill>
                        </a:rPr>
                        <a:t>mcq</a:t>
                      </a:r>
                      <a:r>
                        <a:rPr lang="tr-TR" sz="1300" dirty="0" smtClean="0">
                          <a:solidFill>
                            <a:srgbClr val="FFFF00"/>
                          </a:solidFill>
                        </a:rPr>
                        <a:t>)</a:t>
                      </a:r>
                      <a:endParaRPr lang="tr-TR" sz="13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1894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sz="1600" dirty="0" smtClean="0"/>
                        <a:t>300-600</a:t>
                      </a:r>
                      <a:endParaRPr lang="tr-TR" sz="1600" b="1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tr-TR" dirty="0" smtClean="0"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tr-TR" dirty="0" smtClean="0"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tr-TR" dirty="0" smtClean="0"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tr-TR" dirty="0" smtClean="0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dirty="0" smtClean="0"/>
                        <a:t>&lt;</a:t>
                      </a:r>
                      <a:r>
                        <a:rPr lang="tr-TR" dirty="0" smtClean="0"/>
                        <a:t>9.5</a:t>
                      </a:r>
                      <a:endParaRPr lang="tr-TR" dirty="0"/>
                    </a:p>
                  </a:txBody>
                  <a:tcP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tr-TR" dirty="0" smtClean="0"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tr-TR" dirty="0" smtClean="0"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tr-TR" dirty="0" smtClean="0"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tr-TR" dirty="0" smtClean="0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dirty="0" smtClean="0"/>
                        <a:t>&lt;</a:t>
                      </a:r>
                      <a:r>
                        <a:rPr lang="tr-TR" dirty="0" smtClean="0"/>
                        <a:t>5.5</a:t>
                      </a:r>
                      <a:endParaRPr lang="tr-TR" dirty="0"/>
                    </a:p>
                  </a:txBody>
                  <a:tcP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tr-TR" dirty="0" smtClean="0"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tr-TR" dirty="0" smtClean="0"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tr-TR" dirty="0" smtClean="0"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tr-TR" dirty="0" smtClean="0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dirty="0" smtClean="0"/>
                        <a:t>&lt;</a:t>
                      </a:r>
                      <a:r>
                        <a:rPr lang="tr-TR" dirty="0" smtClean="0"/>
                        <a:t>55</a:t>
                      </a:r>
                      <a:endParaRPr lang="tr-T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dirty="0" smtClean="0"/>
                        <a:t>0.5-1.5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dirty="0" smtClean="0"/>
                        <a:t>2.5-5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dirty="0" smtClean="0"/>
                        <a:t>IV: 2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dirty="0" smtClean="0"/>
                        <a:t>Oral: 2.5-5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41894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sz="1600" dirty="0" smtClean="0"/>
                        <a:t>600-1000</a:t>
                      </a:r>
                      <a:endParaRPr lang="tr-TR" sz="16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dirty="0" smtClean="0"/>
                        <a:t>1-3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dirty="0" smtClean="0"/>
                        <a:t>5-10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IV: 2-4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dirty="0" smtClean="0"/>
                        <a:t>Oral: 5-10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41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/>
                        <a:t>&gt;1000</a:t>
                      </a:r>
                      <a:endParaRPr lang="tr-TR" sz="16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dirty="0" smtClean="0"/>
                        <a:t>3-5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dirty="0" smtClean="0"/>
                        <a:t>10-15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IV: 4-8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dirty="0" smtClean="0"/>
                        <a:t>Oral: 10-20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3407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dirty="0" smtClean="0">
                          <a:solidFill>
                            <a:srgbClr val="FFFF00"/>
                          </a:solidFill>
                        </a:rPr>
                        <a:t>ETKİNLİK: ARALIKLI IV PULSE TEDAVİ                                                         </a:t>
                      </a:r>
                      <a:endParaRPr lang="tr-TR" sz="1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tr-T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dirty="0" smtClean="0"/>
                        <a:t>                       HER HD SEANSINDA </a:t>
                      </a:r>
                      <a:endParaRPr lang="tr-TR" sz="1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357174"/>
            <a:ext cx="82296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Aktif D vitamini </a:t>
            </a:r>
            <a:r>
              <a:rPr lang="tr-TR" dirty="0" err="1" smtClean="0"/>
              <a:t>preperatları</a:t>
            </a:r>
            <a:r>
              <a:rPr lang="tr-TR" dirty="0" smtClean="0"/>
              <a:t>..</a:t>
            </a:r>
            <a:endParaRPr lang="tr-TR" dirty="0"/>
          </a:p>
        </p:txBody>
      </p:sp>
      <p:sp>
        <p:nvSpPr>
          <p:cNvPr id="2" name="Yuvarlatılmış Dikdörtgen 1"/>
          <p:cNvSpPr/>
          <p:nvPr/>
        </p:nvSpPr>
        <p:spPr>
          <a:xfrm>
            <a:off x="1403648" y="6093296"/>
            <a:ext cx="6336704" cy="57606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Başlangıç doz şeması genellikle ampiriktir.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28596" y="285736"/>
            <a:ext cx="8429684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3600" dirty="0" err="1" smtClean="0"/>
              <a:t>Kalsimimetikler</a:t>
            </a:r>
            <a:r>
              <a:rPr lang="tr-TR" sz="3600" dirty="0" smtClean="0"/>
              <a:t> (IV/oral)..</a:t>
            </a:r>
            <a:endParaRPr lang="tr-TR" sz="3600" dirty="0"/>
          </a:p>
        </p:txBody>
      </p:sp>
      <p:pic>
        <p:nvPicPr>
          <p:cNvPr id="4" name="Picture 2" descr="mineral bone disease in ckd ile ilgili görsel sonucu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7" y="1591186"/>
            <a:ext cx="6000792" cy="4123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5 Dikdörtgen"/>
          <p:cNvSpPr/>
          <p:nvPr/>
        </p:nvSpPr>
        <p:spPr>
          <a:xfrm>
            <a:off x="6572264" y="1571612"/>
            <a:ext cx="2286016" cy="41434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1400" dirty="0" err="1" smtClean="0">
                <a:solidFill>
                  <a:srgbClr val="FF0000"/>
                </a:solidFill>
              </a:rPr>
              <a:t>CaSR</a:t>
            </a:r>
            <a:r>
              <a:rPr lang="tr-TR" sz="1400" dirty="0" smtClean="0">
                <a:solidFill>
                  <a:srgbClr val="FF0000"/>
                </a:solidFill>
              </a:rPr>
              <a:t> üzerinden </a:t>
            </a:r>
            <a:r>
              <a:rPr lang="tr-TR" sz="1400" dirty="0" smtClean="0"/>
              <a:t>etkisini göstererek </a:t>
            </a:r>
            <a:r>
              <a:rPr lang="tr-TR" sz="1400" dirty="0" err="1" smtClean="0">
                <a:solidFill>
                  <a:srgbClr val="FF0000"/>
                </a:solidFill>
              </a:rPr>
              <a:t>paratiroid</a:t>
            </a:r>
            <a:r>
              <a:rPr lang="tr-TR" sz="1400" dirty="0" smtClean="0">
                <a:solidFill>
                  <a:srgbClr val="FF0000"/>
                </a:solidFill>
              </a:rPr>
              <a:t> bezi </a:t>
            </a:r>
            <a:r>
              <a:rPr lang="tr-TR" sz="1400" dirty="0" err="1" smtClean="0">
                <a:solidFill>
                  <a:srgbClr val="FF0000"/>
                </a:solidFill>
              </a:rPr>
              <a:t>hiperplazisi</a:t>
            </a:r>
            <a:r>
              <a:rPr lang="tr-TR" sz="1400" dirty="0" smtClean="0">
                <a:solidFill>
                  <a:srgbClr val="FF0000"/>
                </a:solidFill>
              </a:rPr>
              <a:t> ve PTH </a:t>
            </a:r>
            <a:r>
              <a:rPr lang="tr-TR" sz="1400" dirty="0" err="1" smtClean="0">
                <a:solidFill>
                  <a:srgbClr val="FF0000"/>
                </a:solidFill>
              </a:rPr>
              <a:t>sekresyonunu</a:t>
            </a:r>
            <a:r>
              <a:rPr lang="tr-TR" sz="1400" dirty="0" smtClean="0">
                <a:solidFill>
                  <a:srgbClr val="FF0000"/>
                </a:solidFill>
              </a:rPr>
              <a:t> düzenler.</a:t>
            </a:r>
          </a:p>
          <a:p>
            <a:pPr algn="ctr">
              <a:lnSpc>
                <a:spcPct val="150000"/>
              </a:lnSpc>
            </a:pPr>
            <a:endParaRPr lang="tr-TR" sz="1400" dirty="0" smtClean="0"/>
          </a:p>
          <a:p>
            <a:pPr algn="ctr">
              <a:lnSpc>
                <a:spcPct val="150000"/>
              </a:lnSpc>
            </a:pPr>
            <a:r>
              <a:rPr lang="tr-TR" sz="1400" dirty="0" smtClean="0"/>
              <a:t>Sentez ve transkripsiyona etkisi zayıftır.</a:t>
            </a:r>
          </a:p>
          <a:p>
            <a:pPr algn="ctr">
              <a:lnSpc>
                <a:spcPct val="150000"/>
              </a:lnSpc>
            </a:pPr>
            <a:endParaRPr lang="tr-TR" sz="1400" dirty="0" smtClean="0"/>
          </a:p>
          <a:p>
            <a:pPr algn="ctr">
              <a:lnSpc>
                <a:spcPct val="150000"/>
              </a:lnSpc>
            </a:pPr>
            <a:r>
              <a:rPr lang="tr-TR" sz="1400" dirty="0" err="1" smtClean="0"/>
              <a:t>Hipokalsemi</a:t>
            </a:r>
            <a:r>
              <a:rPr lang="tr-TR" sz="1400" dirty="0" smtClean="0"/>
              <a:t> açısından hastalar izlenmelidir.</a:t>
            </a:r>
            <a:endParaRPr lang="tr-TR" sz="1400" dirty="0"/>
          </a:p>
        </p:txBody>
      </p:sp>
      <p:sp>
        <p:nvSpPr>
          <p:cNvPr id="5" name="Yuvarlatılmış Dikdörtgen 1"/>
          <p:cNvSpPr/>
          <p:nvPr/>
        </p:nvSpPr>
        <p:spPr>
          <a:xfrm>
            <a:off x="6715140" y="345331"/>
            <a:ext cx="2088232" cy="9830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 smtClean="0"/>
              <a:t>Medikal </a:t>
            </a:r>
            <a:r>
              <a:rPr lang="tr-TR" dirty="0" err="1" smtClean="0"/>
              <a:t>paratroidektomi</a:t>
            </a:r>
            <a:endParaRPr lang="tr-TR" dirty="0"/>
          </a:p>
        </p:txBody>
      </p:sp>
      <p:sp>
        <p:nvSpPr>
          <p:cNvPr id="7" name="6 Dikdörtgen"/>
          <p:cNvSpPr/>
          <p:nvPr/>
        </p:nvSpPr>
        <p:spPr>
          <a:xfrm>
            <a:off x="428596" y="5786454"/>
            <a:ext cx="8429684" cy="96488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" algn="ctr" defTabSz="266700" fontAlgn="auto">
              <a:lnSpc>
                <a:spcPct val="150000"/>
              </a:lnSpc>
              <a:spcAft>
                <a:spcPct val="15000"/>
              </a:spcAft>
              <a:defRPr/>
            </a:pPr>
            <a:r>
              <a:rPr lang="tr-TR" dirty="0" smtClean="0"/>
              <a:t>RRT (+) hasta başlangıç </a:t>
            </a:r>
            <a:r>
              <a:rPr lang="tr-TR" dirty="0" smtClean="0"/>
              <a:t>dozu: 30 </a:t>
            </a:r>
            <a:r>
              <a:rPr lang="tr-TR" dirty="0" smtClean="0"/>
              <a:t>mg/gün (30-180 mg/gün)</a:t>
            </a:r>
            <a:endParaRPr lang="tr-TR" dirty="0" smtClean="0"/>
          </a:p>
          <a:p>
            <a:pPr marL="57150" lvl="0" algn="ctr" defTabSz="266700" fontAlgn="auto">
              <a:lnSpc>
                <a:spcPct val="150000"/>
              </a:lnSpc>
              <a:spcAft>
                <a:spcPct val="15000"/>
              </a:spcAft>
              <a:defRPr/>
            </a:pPr>
            <a:r>
              <a:rPr lang="tr-TR" b="1" dirty="0" smtClean="0">
                <a:solidFill>
                  <a:srgbClr val="FFFF00"/>
                </a:solidFill>
              </a:rPr>
              <a:t>Serum </a:t>
            </a:r>
            <a:r>
              <a:rPr lang="tr-TR" b="1" dirty="0" smtClean="0">
                <a:solidFill>
                  <a:srgbClr val="FFFF00"/>
                </a:solidFill>
              </a:rPr>
              <a:t>kalsiyum seviyesi &lt;8.4 mg/</a:t>
            </a:r>
            <a:r>
              <a:rPr lang="tr-TR" b="1" dirty="0" err="1" smtClean="0">
                <a:solidFill>
                  <a:srgbClr val="FFFF00"/>
                </a:solidFill>
              </a:rPr>
              <a:t>dl</a:t>
            </a:r>
            <a:r>
              <a:rPr lang="tr-TR" b="1" dirty="0" smtClean="0">
                <a:solidFill>
                  <a:srgbClr val="FFFF00"/>
                </a:solidFill>
              </a:rPr>
              <a:t> (&lt;2.1 </a:t>
            </a:r>
            <a:r>
              <a:rPr lang="tr-TR" b="1" dirty="0" err="1" smtClean="0">
                <a:solidFill>
                  <a:srgbClr val="FFFF00"/>
                </a:solidFill>
              </a:rPr>
              <a:t>mmol</a:t>
            </a:r>
            <a:r>
              <a:rPr lang="tr-TR" b="1" dirty="0" smtClean="0">
                <a:solidFill>
                  <a:srgbClr val="FFFF00"/>
                </a:solidFill>
              </a:rPr>
              <a:t>/L) ise kesilmelidir.</a:t>
            </a:r>
            <a:endParaRPr lang="tr-TR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28596" y="1403367"/>
            <a:ext cx="8229600" cy="4525963"/>
          </a:xfrm>
        </p:spPr>
        <p:txBody>
          <a:bodyPr>
            <a:normAutofit/>
          </a:bodyPr>
          <a:lstStyle/>
          <a:p>
            <a:r>
              <a:rPr lang="tr-TR" sz="2100" dirty="0" smtClean="0"/>
              <a:t>63 yaşında ♀ hasta, KBH evre 5 (</a:t>
            </a:r>
            <a:r>
              <a:rPr lang="tr-TR" sz="2100" dirty="0" err="1" smtClean="0"/>
              <a:t>HT’sif</a:t>
            </a:r>
            <a:r>
              <a:rPr lang="tr-TR" sz="2100" dirty="0" smtClean="0"/>
              <a:t> </a:t>
            </a:r>
            <a:r>
              <a:rPr lang="tr-TR" sz="2100" dirty="0" err="1" smtClean="0"/>
              <a:t>nefropati</a:t>
            </a:r>
            <a:r>
              <a:rPr lang="tr-TR" sz="2100" dirty="0" smtClean="0"/>
              <a:t>)</a:t>
            </a:r>
          </a:p>
          <a:p>
            <a:r>
              <a:rPr lang="tr-TR" sz="2100" dirty="0" smtClean="0"/>
              <a:t>Diyalize girmiyor. </a:t>
            </a:r>
          </a:p>
          <a:p>
            <a:r>
              <a:rPr lang="tr-TR" sz="2100" dirty="0" err="1" smtClean="0"/>
              <a:t>Antifosfat</a:t>
            </a:r>
            <a:r>
              <a:rPr lang="tr-TR" sz="2100" dirty="0" smtClean="0"/>
              <a:t> </a:t>
            </a:r>
            <a:r>
              <a:rPr lang="tr-TR" sz="2100" dirty="0" err="1" smtClean="0"/>
              <a:t>cc</a:t>
            </a:r>
            <a:r>
              <a:rPr lang="tr-TR" sz="2100" dirty="0" smtClean="0"/>
              <a:t> 3x1, </a:t>
            </a:r>
            <a:r>
              <a:rPr lang="tr-TR" sz="2100" dirty="0" err="1" smtClean="0"/>
              <a:t>rocaltrol</a:t>
            </a:r>
            <a:r>
              <a:rPr lang="tr-TR" sz="2100" dirty="0" smtClean="0"/>
              <a:t> 0.75µgr/gün, </a:t>
            </a:r>
            <a:r>
              <a:rPr lang="tr-TR" sz="2100" dirty="0" err="1" smtClean="0"/>
              <a:t>antiasidoz</a:t>
            </a:r>
            <a:r>
              <a:rPr lang="tr-TR" sz="2100" dirty="0" smtClean="0"/>
              <a:t> 3x3, </a:t>
            </a:r>
            <a:r>
              <a:rPr lang="tr-TR" sz="2100" dirty="0" err="1" smtClean="0"/>
              <a:t>antipotasyum</a:t>
            </a:r>
            <a:r>
              <a:rPr lang="tr-TR" sz="2100" dirty="0" smtClean="0"/>
              <a:t> 1x1, </a:t>
            </a:r>
            <a:r>
              <a:rPr lang="tr-TR" sz="2100" dirty="0" err="1" smtClean="0"/>
              <a:t>dilatrend</a:t>
            </a:r>
            <a:r>
              <a:rPr lang="tr-TR" sz="2100" dirty="0" smtClean="0"/>
              <a:t> ve </a:t>
            </a:r>
            <a:r>
              <a:rPr lang="tr-TR" sz="2100" dirty="0" err="1" smtClean="0"/>
              <a:t>adalat</a:t>
            </a:r>
            <a:r>
              <a:rPr lang="tr-TR" sz="2100" dirty="0" smtClean="0"/>
              <a:t> </a:t>
            </a:r>
            <a:r>
              <a:rPr lang="tr-TR" sz="2100" dirty="0" err="1" smtClean="0"/>
              <a:t>crono</a:t>
            </a:r>
            <a:r>
              <a:rPr lang="tr-TR" sz="2100" dirty="0" smtClean="0"/>
              <a:t> kullanıyor.</a:t>
            </a:r>
            <a:endParaRPr lang="tr-TR" sz="21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dirty="0" smtClean="0"/>
              <a:t>İleri evre (Evre 5) KBH..</a:t>
            </a:r>
            <a:endParaRPr lang="tr-TR" sz="3600" dirty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4763144"/>
              </p:ext>
            </p:extLst>
          </p:nvPr>
        </p:nvGraphicFramePr>
        <p:xfrm>
          <a:off x="642910" y="3000372"/>
          <a:ext cx="8095031" cy="2881058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7143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858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725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2869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1444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9430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642942"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Vizit</a:t>
                      </a:r>
                      <a:r>
                        <a:rPr lang="tr-TR" baseline="0" dirty="0" smtClean="0"/>
                        <a:t> </a:t>
                      </a:r>
                      <a:endParaRPr lang="tr-TR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GFR</a:t>
                      </a:r>
                    </a:p>
                    <a:p>
                      <a:pPr algn="ctr"/>
                      <a:r>
                        <a:rPr lang="tr-TR" sz="1100" dirty="0" smtClean="0"/>
                        <a:t>(ml/</a:t>
                      </a:r>
                      <a:r>
                        <a:rPr lang="tr-TR" sz="1100" dirty="0" err="1" smtClean="0"/>
                        <a:t>dk</a:t>
                      </a:r>
                      <a:r>
                        <a:rPr lang="tr-TR" sz="1100" dirty="0" smtClean="0"/>
                        <a:t>/m²)</a:t>
                      </a:r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Ca</a:t>
                      </a:r>
                    </a:p>
                    <a:p>
                      <a:pPr algn="ctr"/>
                      <a:r>
                        <a:rPr lang="tr-TR" sz="1100" dirty="0" smtClean="0"/>
                        <a:t>(mg/</a:t>
                      </a:r>
                      <a:r>
                        <a:rPr lang="tr-TR" sz="1100" dirty="0" err="1" smtClean="0"/>
                        <a:t>dl</a:t>
                      </a:r>
                      <a:r>
                        <a:rPr lang="tr-TR" sz="1100" dirty="0" smtClean="0"/>
                        <a:t>)</a:t>
                      </a:r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P</a:t>
                      </a:r>
                    </a:p>
                    <a:p>
                      <a:pPr algn="ctr"/>
                      <a:r>
                        <a:rPr lang="tr-TR" sz="1100" dirty="0" smtClean="0"/>
                        <a:t>(mg/</a:t>
                      </a:r>
                      <a:r>
                        <a:rPr lang="tr-TR" sz="1100" dirty="0" err="1" smtClean="0"/>
                        <a:t>dl</a:t>
                      </a:r>
                      <a:r>
                        <a:rPr lang="tr-TR" sz="1100" dirty="0" smtClean="0"/>
                        <a:t>)</a:t>
                      </a:r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PTH</a:t>
                      </a:r>
                    </a:p>
                    <a:p>
                      <a:pPr algn="ctr"/>
                      <a:r>
                        <a:rPr lang="tr-TR" sz="1100" dirty="0" smtClean="0"/>
                        <a:t>(</a:t>
                      </a:r>
                      <a:r>
                        <a:rPr lang="tr-TR" sz="1100" dirty="0" err="1" smtClean="0"/>
                        <a:t>pg</a:t>
                      </a:r>
                      <a:r>
                        <a:rPr lang="tr-TR" sz="1100" dirty="0" smtClean="0"/>
                        <a:t>/ml)</a:t>
                      </a:r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25(OH) D</a:t>
                      </a:r>
                    </a:p>
                    <a:p>
                      <a:pPr algn="ctr"/>
                      <a:r>
                        <a:rPr lang="tr-TR" sz="1100" dirty="0" smtClean="0"/>
                        <a:t>(</a:t>
                      </a:r>
                      <a:r>
                        <a:rPr lang="tr-TR" sz="1100" dirty="0" err="1" smtClean="0"/>
                        <a:t>ng</a:t>
                      </a:r>
                      <a:r>
                        <a:rPr lang="tr-TR" sz="1100" dirty="0" smtClean="0"/>
                        <a:t>/ml)</a:t>
                      </a:r>
                      <a:endParaRPr lang="tr-TR" sz="11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Tedavi </a:t>
                      </a:r>
                      <a:endParaRPr lang="tr-TR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7554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Eylül 2022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15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9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4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442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19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Rocaltrol</a:t>
                      </a:r>
                      <a:r>
                        <a:rPr lang="tr-TR" sz="1400" dirty="0" smtClean="0"/>
                        <a:t> 0.25</a:t>
                      </a:r>
                      <a:r>
                        <a:rPr lang="tr-TR" sz="1400" baseline="0" dirty="0" smtClean="0"/>
                        <a:t> µgr/gün, </a:t>
                      </a:r>
                    </a:p>
                    <a:p>
                      <a:r>
                        <a:rPr lang="tr-TR" sz="1400" baseline="0" dirty="0" smtClean="0"/>
                        <a:t>Kalsiyum karbonat 2x1</a:t>
                      </a:r>
                      <a:endParaRPr lang="tr-TR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5454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Kasım 2022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14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9.1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3.9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333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-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err="1" smtClean="0"/>
                        <a:t>Rocaltrol</a:t>
                      </a:r>
                      <a:r>
                        <a:rPr lang="tr-TR" sz="1400" dirty="0" smtClean="0"/>
                        <a:t> 0.5</a:t>
                      </a:r>
                      <a:r>
                        <a:rPr lang="tr-TR" sz="1400" baseline="0" dirty="0" smtClean="0"/>
                        <a:t> µgr/gün</a:t>
                      </a:r>
                    </a:p>
                    <a:p>
                      <a:endParaRPr lang="tr-TR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7554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Aralık 2022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11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9.6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5.1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245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-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err="1" smtClean="0"/>
                        <a:t>Rocaltrol</a:t>
                      </a:r>
                      <a:r>
                        <a:rPr lang="tr-TR" sz="1400" dirty="0" smtClean="0"/>
                        <a:t> 0.75</a:t>
                      </a:r>
                      <a:r>
                        <a:rPr lang="tr-TR" sz="1400" baseline="0" dirty="0" smtClean="0"/>
                        <a:t> µgr/gün,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aseline="0" dirty="0" smtClean="0"/>
                        <a:t>Kalsiyum asetat 3x1</a:t>
                      </a:r>
                      <a:endParaRPr lang="tr-TR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7554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Şubat 2023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10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9.9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5.5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64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25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ÖNERİ</a:t>
                      </a:r>
                      <a:endParaRPr lang="tr-TR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4 Oval"/>
          <p:cNvSpPr/>
          <p:nvPr/>
        </p:nvSpPr>
        <p:spPr>
          <a:xfrm>
            <a:off x="2447910" y="5214950"/>
            <a:ext cx="571504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6166173" y="5345645"/>
            <a:ext cx="2571768" cy="107157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b="1" dirty="0" smtClean="0">
                <a:solidFill>
                  <a:srgbClr val="FFFF00"/>
                </a:solidFill>
              </a:rPr>
              <a:t>D </a:t>
            </a:r>
            <a:r>
              <a:rPr lang="tr-TR" sz="1400" b="1" dirty="0" err="1" smtClean="0">
                <a:solidFill>
                  <a:srgbClr val="FFFF00"/>
                </a:solidFill>
              </a:rPr>
              <a:t>vitimani</a:t>
            </a:r>
            <a:r>
              <a:rPr lang="tr-TR" sz="1400" b="1" dirty="0" smtClean="0">
                <a:solidFill>
                  <a:srgbClr val="FFFF00"/>
                </a:solidFill>
              </a:rPr>
              <a:t> </a:t>
            </a:r>
            <a:r>
              <a:rPr lang="tr-TR" sz="1400" b="1" dirty="0" err="1" smtClean="0">
                <a:solidFill>
                  <a:srgbClr val="FFFF00"/>
                </a:solidFill>
              </a:rPr>
              <a:t>tdv</a:t>
            </a:r>
            <a:r>
              <a:rPr lang="tr-TR" sz="1400" b="1" dirty="0" smtClean="0">
                <a:solidFill>
                  <a:srgbClr val="FFFF00"/>
                </a:solidFill>
              </a:rPr>
              <a:t> keselim</a:t>
            </a:r>
          </a:p>
          <a:p>
            <a:pPr algn="ctr"/>
            <a:r>
              <a:rPr lang="tr-TR" sz="1400" b="1" dirty="0" smtClean="0">
                <a:solidFill>
                  <a:srgbClr val="FFFF00"/>
                </a:solidFill>
              </a:rPr>
              <a:t>Ca içermeyen P bağlayıcı</a:t>
            </a:r>
          </a:p>
          <a:p>
            <a:pPr algn="ctr"/>
            <a:r>
              <a:rPr lang="tr-TR" sz="1400" b="1" dirty="0" smtClean="0">
                <a:solidFill>
                  <a:srgbClr val="FFFF00"/>
                </a:solidFill>
              </a:rPr>
              <a:t>Tekli veya kombine P bağlayıcı</a:t>
            </a:r>
            <a:endParaRPr lang="tr-TR" sz="1400" b="1" dirty="0">
              <a:solidFill>
                <a:srgbClr val="FFFF00"/>
              </a:solidFill>
            </a:endParaRPr>
          </a:p>
        </p:txBody>
      </p:sp>
      <p:sp>
        <p:nvSpPr>
          <p:cNvPr id="7" name="6 Sağ Ok Belirtme Çizgisi"/>
          <p:cNvSpPr/>
          <p:nvPr/>
        </p:nvSpPr>
        <p:spPr>
          <a:xfrm>
            <a:off x="179512" y="3786190"/>
            <a:ext cx="1214446" cy="1500198"/>
          </a:xfrm>
          <a:prstGeom prst="right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dirty="0" smtClean="0"/>
              <a:t>Hata var mı?</a:t>
            </a:r>
            <a:endParaRPr lang="tr-TR" dirty="0"/>
          </a:p>
        </p:txBody>
      </p:sp>
      <p:sp>
        <p:nvSpPr>
          <p:cNvPr id="8" name="7 Aşağı Ok"/>
          <p:cNvSpPr/>
          <p:nvPr/>
        </p:nvSpPr>
        <p:spPr>
          <a:xfrm>
            <a:off x="4754564" y="3857628"/>
            <a:ext cx="357190" cy="1357322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allAtOnce" animBg="1"/>
      <p:bldP spid="7" grpId="0" build="allAtOnce" animBg="1"/>
      <p:bldP spid="8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00614570"/>
              </p:ext>
            </p:extLst>
          </p:nvPr>
        </p:nvGraphicFramePr>
        <p:xfrm>
          <a:off x="457200" y="1196752"/>
          <a:ext cx="8229600" cy="530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 smtClean="0"/>
              <a:t>KMH / Mesajlar</a:t>
            </a:r>
            <a:r>
              <a:rPr lang="tr-TR" dirty="0" smtClean="0"/>
              <a:t>..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19903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nkara Şehir Hastanesi: Konumu, Hizmetleri ve Ulaşım! - Emoj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23242"/>
            <a:ext cx="8808914" cy="4933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öbrek Hastalıkları Hakkında Bilinmesi Gerekenler | Acıbade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5571" y="5206210"/>
            <a:ext cx="6000604" cy="15351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2 Başlık"/>
          <p:cNvSpPr txBox="1">
            <a:spLocks/>
          </p:cNvSpPr>
          <p:nvPr/>
        </p:nvSpPr>
        <p:spPr>
          <a:xfrm>
            <a:off x="611560" y="5382344"/>
            <a:ext cx="8429684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r" fontAlgn="auto">
              <a:spcAft>
                <a:spcPts val="0"/>
              </a:spcAft>
              <a:defRPr/>
            </a:pPr>
            <a:r>
              <a:rPr lang="tr-TR" sz="3200" dirty="0" smtClean="0"/>
              <a:t>Teşekkürler…</a:t>
            </a:r>
            <a:endParaRPr lang="tr-T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labalık">
  <a:themeElements>
    <a:clrScheme name="Kalabalı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alabalı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Kalabalık">
  <a:themeElements>
    <a:clrScheme name="Kalabalı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alabalı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14044</TotalTime>
  <Words>6835</Words>
  <Application>Microsoft Office PowerPoint</Application>
  <PresentationFormat>Ekran Gösterisi (4:3)</PresentationFormat>
  <Paragraphs>1458</Paragraphs>
  <Slides>83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83</vt:i4>
      </vt:variant>
    </vt:vector>
  </HeadingPairs>
  <TitlesOfParts>
    <vt:vector size="85" baseType="lpstr">
      <vt:lpstr>Kalabalık</vt:lpstr>
      <vt:lpstr>1_Kalabalık</vt:lpstr>
      <vt:lpstr>Evre 3-5 Kronik Böbrek Hastalığında   Anemi ve Kemik Mineral Hastalığı Yönetimi</vt:lpstr>
      <vt:lpstr>KBH – anemi..</vt:lpstr>
      <vt:lpstr>Anemi ve SDBY‘ye gidiş..</vt:lpstr>
      <vt:lpstr>Eritroid serinin olgunlaşması..</vt:lpstr>
      <vt:lpstr>KBH’da anemi mekanizmaları..</vt:lpstr>
      <vt:lpstr>Slayt 6</vt:lpstr>
      <vt:lpstr>KBH ve anemi..</vt:lpstr>
      <vt:lpstr>KBH – demir eksikliği sıklığı/nedenleri..</vt:lpstr>
      <vt:lpstr>KBH-anemi tarama..</vt:lpstr>
      <vt:lpstr>Kronik böbrek hastalığında aneminin değerlendirilmesi..</vt:lpstr>
      <vt:lpstr>Serum parametreleri..</vt:lpstr>
      <vt:lpstr>Tanı..</vt:lpstr>
      <vt:lpstr>Anemi yönetimi..</vt:lpstr>
      <vt:lpstr>RRT (-) hastalarda demir tedavisi..</vt:lpstr>
      <vt:lpstr>IV demir tedavisi..</vt:lpstr>
      <vt:lpstr>Oral / IV demir..</vt:lpstr>
      <vt:lpstr>Parenteral demir tedavisi..</vt:lpstr>
      <vt:lpstr>Toplam demir açığı..</vt:lpstr>
      <vt:lpstr>Hedef, ESA cevabı ve demir indeksleri..</vt:lpstr>
      <vt:lpstr>Demir Tedavisi Genel Yaklaşım..</vt:lpstr>
      <vt:lpstr>Parenteral demir tedavisi..</vt:lpstr>
      <vt:lpstr>Aşırı demir yükü tehlikelidir..</vt:lpstr>
      <vt:lpstr>IV demir tedavisine bağlı alerjik reaksiyon gelişen hastada yaklaşım..</vt:lpstr>
      <vt:lpstr>Slayt 24</vt:lpstr>
      <vt:lpstr>KDIGO 2012/Genel öneriler..</vt:lpstr>
      <vt:lpstr>Eritropoetin..</vt:lpstr>
      <vt:lpstr>ESA tedavisi genel takip prensipleri..</vt:lpstr>
      <vt:lpstr>Transfüzyon..</vt:lpstr>
      <vt:lpstr>43 yaşında tip II DM..</vt:lpstr>
      <vt:lpstr>Vaka (Dr. Burak Göre)..</vt:lpstr>
      <vt:lpstr>Derin anemisi ve KAH olan evre 4 KBH..</vt:lpstr>
      <vt:lpstr>Renal Anemi / Mesajlar..</vt:lpstr>
      <vt:lpstr>Evre 3-5 Kronik Böbrek Hastalığında   Kemik Mineral Hastalığı Yönetimi</vt:lpstr>
      <vt:lpstr>Tanım..</vt:lpstr>
      <vt:lpstr>Slayt 35</vt:lpstr>
      <vt:lpstr>Kemik mineral hastalığının formları/TMV sınıflaması..</vt:lpstr>
      <vt:lpstr>Klinik (İleri evre hasta)..</vt:lpstr>
      <vt:lpstr>Slayt 38</vt:lpstr>
      <vt:lpstr>Slayt 39</vt:lpstr>
      <vt:lpstr>Slayt 40</vt:lpstr>
      <vt:lpstr>Kemik mineral hastalığı tanısı..</vt:lpstr>
      <vt:lpstr>KDIGO – 2009..</vt:lpstr>
      <vt:lpstr>Hedef ne olmalı..</vt:lpstr>
      <vt:lpstr>Slayt 44</vt:lpstr>
      <vt:lpstr>Diyaliz hastalarınde serum P düzeyi ve mortalite ilişkisi..</vt:lpstr>
      <vt:lpstr>Tedavi.. </vt:lpstr>
      <vt:lpstr>Fosfor döngüsü..</vt:lpstr>
      <vt:lpstr>Fosforun kaynağı ve biyoyararlanımı..</vt:lpstr>
      <vt:lpstr>Diyette P kısıtlaması..</vt:lpstr>
      <vt:lpstr>Diyet yazarken..</vt:lpstr>
      <vt:lpstr>Nutrisyona dikkat et..</vt:lpstr>
      <vt:lpstr>P bağlayıcı ilaçlar..</vt:lpstr>
      <vt:lpstr>Ca içeren ilaçlar..</vt:lpstr>
      <vt:lpstr>Ca içerenler..</vt:lpstr>
      <vt:lpstr>Fosfor bağlayıcı ajan tercihi..</vt:lpstr>
      <vt:lpstr>Sevelamer.. </vt:lpstr>
      <vt:lpstr>Lanthanum..</vt:lpstr>
      <vt:lpstr>Alüminyum bazlı fosfat bağlayıcılar.. </vt:lpstr>
      <vt:lpstr>Mg içeren preperatlar..</vt:lpstr>
      <vt:lpstr>Fe⁺³ içeren preperatlar..</vt:lpstr>
      <vt:lpstr>P bağlayıcıların etkinliği..</vt:lpstr>
      <vt:lpstr>Slayt 62</vt:lpstr>
      <vt:lpstr>Slayt 63</vt:lpstr>
      <vt:lpstr>Hipokalsemik hasta..</vt:lpstr>
      <vt:lpstr>Evre 3a-5 KBH’da D vitamini kullanımı..</vt:lpstr>
      <vt:lpstr>RRT (-) hastalarda D vitamini kullanımı için genel prensipler..</vt:lpstr>
      <vt:lpstr>25 (OH) D vitamini replasmanı..</vt:lpstr>
      <vt:lpstr>D vitamini replasmanı..</vt:lpstr>
      <vt:lpstr>D vitamini metabolitleri..</vt:lpstr>
      <vt:lpstr>Uyumu yetersiz Tip I DM hastası..</vt:lpstr>
      <vt:lpstr>Semptomatik hipokalsemili hasta..</vt:lpstr>
      <vt:lpstr>Yaşlı evre 3 KBH’lı kadın hasta..</vt:lpstr>
      <vt:lpstr>Evre 4 KBH  ve hipokalsemi..</vt:lpstr>
      <vt:lpstr>Evre 3a-5 KBH’da ideal PTH düzeyi..</vt:lpstr>
      <vt:lpstr>Hedef ne olmalı..</vt:lpstr>
      <vt:lpstr>PTH düzeyi ve mortalite..</vt:lpstr>
      <vt:lpstr>RRT(-) hastada, sürekli ve progresif hiperparatiroidiye yaklaşım..</vt:lpstr>
      <vt:lpstr>Aktif D vitamini preperatları..</vt:lpstr>
      <vt:lpstr>Aktif D vitamini preperatları..</vt:lpstr>
      <vt:lpstr>Kalsimimetikler (IV/oral)..</vt:lpstr>
      <vt:lpstr>İleri evre (Evre 5) KBH..</vt:lpstr>
      <vt:lpstr>KMH / Mesajlar..</vt:lpstr>
      <vt:lpstr>Slayt 83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Didem Turgut</dc:creator>
  <cp:lastModifiedBy>lenovo</cp:lastModifiedBy>
  <cp:revision>1515</cp:revision>
  <dcterms:created xsi:type="dcterms:W3CDTF">2014-03-24T17:20:14Z</dcterms:created>
  <dcterms:modified xsi:type="dcterms:W3CDTF">2023-02-18T09:04:53Z</dcterms:modified>
</cp:coreProperties>
</file>