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47"/>
  </p:notesMasterIdLst>
  <p:sldIdLst>
    <p:sldId id="622" r:id="rId2"/>
    <p:sldId id="752" r:id="rId3"/>
    <p:sldId id="699" r:id="rId4"/>
    <p:sldId id="653" r:id="rId5"/>
    <p:sldId id="654" r:id="rId6"/>
    <p:sldId id="658" r:id="rId7"/>
    <p:sldId id="660" r:id="rId8"/>
    <p:sldId id="701" r:id="rId9"/>
    <p:sldId id="704" r:id="rId10"/>
    <p:sldId id="755" r:id="rId11"/>
    <p:sldId id="754" r:id="rId12"/>
    <p:sldId id="772" r:id="rId13"/>
    <p:sldId id="757" r:id="rId14"/>
    <p:sldId id="705" r:id="rId15"/>
    <p:sldId id="758" r:id="rId16"/>
    <p:sldId id="759" r:id="rId17"/>
    <p:sldId id="760" r:id="rId18"/>
    <p:sldId id="711" r:id="rId19"/>
    <p:sldId id="714" r:id="rId20"/>
    <p:sldId id="718" r:id="rId21"/>
    <p:sldId id="761" r:id="rId22"/>
    <p:sldId id="712" r:id="rId23"/>
    <p:sldId id="762" r:id="rId24"/>
    <p:sldId id="763" r:id="rId25"/>
    <p:sldId id="716" r:id="rId26"/>
    <p:sldId id="722" r:id="rId27"/>
    <p:sldId id="723" r:id="rId28"/>
    <p:sldId id="724" r:id="rId29"/>
    <p:sldId id="725" r:id="rId30"/>
    <p:sldId id="726" r:id="rId31"/>
    <p:sldId id="727" r:id="rId32"/>
    <p:sldId id="764" r:id="rId33"/>
    <p:sldId id="751" r:id="rId34"/>
    <p:sldId id="765" r:id="rId35"/>
    <p:sldId id="719" r:id="rId36"/>
    <p:sldId id="766" r:id="rId37"/>
    <p:sldId id="730" r:id="rId38"/>
    <p:sldId id="728" r:id="rId39"/>
    <p:sldId id="689" r:id="rId40"/>
    <p:sldId id="771" r:id="rId41"/>
    <p:sldId id="690" r:id="rId42"/>
    <p:sldId id="768" r:id="rId43"/>
    <p:sldId id="769" r:id="rId44"/>
    <p:sldId id="733" r:id="rId45"/>
    <p:sldId id="741" r:id="rId4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5" autoAdjust="0"/>
    <p:restoredTop sz="74118" autoAdjust="0"/>
  </p:normalViewPr>
  <p:slideViewPr>
    <p:cSldViewPr snapToGrid="0">
      <p:cViewPr varScale="1">
        <p:scale>
          <a:sx n="84" d="100"/>
          <a:sy n="84" d="100"/>
        </p:scale>
        <p:origin x="13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48E9A-8D6F-4C9B-A9E4-EBA69CB43E0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6B28E-55F8-4977-AAB7-A59BB1DC0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5156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151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2838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</a:p>
          <a:p>
            <a:r>
              <a:rPr lang="tr-TR" dirty="0" smtClean="0"/>
              <a:t> </a:t>
            </a:r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1261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r>
              <a:rPr lang="tr-TR" dirty="0" smtClean="0"/>
              <a:t> </a:t>
            </a:r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3957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3018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1310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619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1489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1257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7784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2778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2908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5450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0888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5354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en-US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270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6397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6B28E-55F8-4977-AAB7-A59BB1DC0AFF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6442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785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40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4735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546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91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4799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3686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13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598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499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978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84EDD-725E-4331-912C-5B3304BC7718}" type="datetimeFigureOut">
              <a:rPr lang="tr-TR" smtClean="0"/>
              <a:t>22.02.2023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02958-D777-4E4A-8D28-68CEBEE4C9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932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4387E5-FF16-4CA7-A80F-0933C8BBDAAF}"/>
              </a:ext>
            </a:extLst>
          </p:cNvPr>
          <p:cNvSpPr txBox="1">
            <a:spLocks/>
          </p:cNvSpPr>
          <p:nvPr/>
        </p:nvSpPr>
        <p:spPr>
          <a:xfrm>
            <a:off x="3587259" y="3387268"/>
            <a:ext cx="5205046" cy="1361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6800" indent="0" algn="ctr">
              <a:buFont typeface="Arial" panose="020B0604020202020204" pitchFamily="34" charset="0"/>
              <a:buNone/>
              <a:defRPr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İhsan ERGÜN</a:t>
            </a:r>
          </a:p>
          <a:p>
            <a:pPr marL="226800" indent="0" algn="ctr">
              <a:buFont typeface="Arial" panose="020B0604020202020204" pitchFamily="34" charset="0"/>
              <a:buNone/>
              <a:defRPr/>
            </a:pP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Memorial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Ankara Hastanesi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F3FB552-0F70-4774-8C71-6E5D24E8EA41}"/>
              </a:ext>
            </a:extLst>
          </p:cNvPr>
          <p:cNvSpPr txBox="1">
            <a:spLocks/>
          </p:cNvSpPr>
          <p:nvPr/>
        </p:nvSpPr>
        <p:spPr>
          <a:xfrm>
            <a:off x="1252022" y="2181094"/>
            <a:ext cx="9875520" cy="756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2304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7600" indent="-228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400" indent="-273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600" indent="-273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1600" indent="-273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6800" indent="0" algn="ctr" fontAlgn="auto">
              <a:spcAft>
                <a:spcPts val="0"/>
              </a:spcAft>
              <a:buNone/>
              <a:defRPr/>
            </a:pPr>
            <a:r>
              <a:rPr lang="tr-TR" sz="3600" b="1" dirty="0" smtClean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Vakalarla </a:t>
            </a:r>
            <a:r>
              <a:rPr lang="tr-TR" sz="3600" b="1" dirty="0" err="1" smtClean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Kreatinin</a:t>
            </a:r>
            <a:r>
              <a:rPr lang="tr-TR" sz="3600" b="1" dirty="0" smtClean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Yüksekliğine Yaklaşım</a:t>
            </a:r>
            <a:endParaRPr lang="tr-TR" sz="3600" b="1" dirty="0">
              <a:solidFill>
                <a:srgbClr val="FF0000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indent="-228600" fontAlgn="auto">
              <a:lnSpc>
                <a:spcPct val="90000"/>
              </a:lnSpc>
              <a:spcAft>
                <a:spcPts val="0"/>
              </a:spcAft>
            </a:pPr>
            <a:endParaRPr lang="en-US" sz="2000" b="1" dirty="0"/>
          </a:p>
        </p:txBody>
      </p:sp>
      <p:pic>
        <p:nvPicPr>
          <p:cNvPr id="1026" name="Picture 2" descr="Fotoğra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217267"/>
            <a:ext cx="1677918" cy="135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46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2" y="1617476"/>
            <a:ext cx="2086737" cy="3754624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340" y="1617476"/>
            <a:ext cx="2039742" cy="375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0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729" y="1111786"/>
            <a:ext cx="5936567" cy="44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5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/>
          <p:cNvSpPr txBox="1">
            <a:spLocks/>
          </p:cNvSpPr>
          <p:nvPr/>
        </p:nvSpPr>
        <p:spPr bwMode="auto">
          <a:xfrm>
            <a:off x="703385" y="771874"/>
            <a:ext cx="11099409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311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410" y="268631"/>
            <a:ext cx="8215531" cy="5762788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79365" y="975421"/>
            <a:ext cx="2071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 smtClean="0"/>
              <a:t>AGAT</a:t>
            </a:r>
          </a:p>
          <a:p>
            <a:r>
              <a:rPr lang="tr-TR" dirty="0" err="1" smtClean="0"/>
              <a:t>Arginine-glycine</a:t>
            </a:r>
            <a:r>
              <a:rPr lang="tr-TR" dirty="0" smtClean="0"/>
              <a:t> </a:t>
            </a:r>
            <a:r>
              <a:rPr lang="tr-TR" dirty="0" err="1" smtClean="0"/>
              <a:t>aminidotransferase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79365" y="2383689"/>
            <a:ext cx="1969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 smtClean="0"/>
              <a:t>GAA</a:t>
            </a:r>
          </a:p>
          <a:p>
            <a:r>
              <a:rPr lang="tr-TR" dirty="0" err="1" smtClean="0"/>
              <a:t>Guanidino-acetic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9748911" y="1922024"/>
            <a:ext cx="2015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 smtClean="0"/>
              <a:t>GAMT</a:t>
            </a:r>
          </a:p>
          <a:p>
            <a:r>
              <a:rPr lang="tr-TR" dirty="0" err="1" smtClean="0"/>
              <a:t>Guanidino-acetic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r>
              <a:rPr lang="tr-TR" dirty="0" smtClean="0"/>
              <a:t>  </a:t>
            </a:r>
            <a:r>
              <a:rPr lang="tr-TR" dirty="0" err="1" smtClean="0"/>
              <a:t>methyl</a:t>
            </a:r>
            <a:r>
              <a:rPr lang="tr-TR" dirty="0" smtClean="0"/>
              <a:t> </a:t>
            </a:r>
            <a:r>
              <a:rPr lang="tr-TR" dirty="0" err="1" smtClean="0"/>
              <a:t>transferase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48910" y="772162"/>
            <a:ext cx="232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 smtClean="0"/>
              <a:t>SAM</a:t>
            </a:r>
          </a:p>
          <a:p>
            <a:r>
              <a:rPr lang="tr-TR" dirty="0" smtClean="0"/>
              <a:t>S-</a:t>
            </a:r>
            <a:r>
              <a:rPr lang="tr-TR" dirty="0" err="1" smtClean="0"/>
              <a:t>adenozilmethionine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2751115" y="4798463"/>
            <a:ext cx="1106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 D, </a:t>
            </a:r>
            <a:r>
              <a:rPr lang="tr-TR" sz="1600" b="1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</a:t>
            </a:r>
            <a:endParaRPr lang="tr-TR" sz="16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Düz Bağlayıcı 8"/>
          <p:cNvCxnSpPr/>
          <p:nvPr/>
        </p:nvCxnSpPr>
        <p:spPr>
          <a:xfrm flipH="1">
            <a:off x="6015038" y="4600575"/>
            <a:ext cx="42862" cy="1978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6057900" y="4600575"/>
            <a:ext cx="142875" cy="1978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76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930" y="678063"/>
            <a:ext cx="8718036" cy="538933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41" y="3372728"/>
            <a:ext cx="3552025" cy="2503684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5992837" y="2532185"/>
            <a:ext cx="2166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Creatinine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~ %15</a:t>
            </a:r>
            <a:endParaRPr lang="tr-T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71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180" y="2238926"/>
            <a:ext cx="8535678" cy="4619074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1041010" y="534574"/>
            <a:ext cx="10592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u="sng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Glomerüler</a:t>
            </a:r>
            <a:r>
              <a:rPr lang="tr-TR" sz="2400" b="1" u="sng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400" b="1" u="sng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filtrasyon</a:t>
            </a:r>
            <a:r>
              <a:rPr lang="tr-TR" sz="2400" b="1" u="sng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hızında değişiklik olmadan</a:t>
            </a:r>
          </a:p>
          <a:p>
            <a:endParaRPr lang="tr-TR" sz="24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tr-TR" sz="2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Kreatininin</a:t>
            </a:r>
            <a:r>
              <a:rPr lang="tr-TR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tübüler</a:t>
            </a:r>
            <a:r>
              <a:rPr lang="tr-TR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sekresyonunu</a:t>
            </a:r>
            <a:r>
              <a:rPr lang="tr-TR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inhibe</a:t>
            </a:r>
            <a:r>
              <a:rPr lang="tr-TR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ederek;</a:t>
            </a:r>
          </a:p>
        </p:txBody>
      </p:sp>
    </p:spTree>
    <p:extLst>
      <p:ext uri="{BB962C8B-B14F-4D97-AF65-F5344CB8AC3E}">
        <p14:creationId xmlns:p14="http://schemas.microsoft.com/office/powerpoint/2010/main" val="53762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180" y="2238926"/>
            <a:ext cx="8535678" cy="4619074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1041010" y="534574"/>
            <a:ext cx="10592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u="sng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Glomerüler</a:t>
            </a:r>
            <a:r>
              <a:rPr lang="tr-TR" sz="2400" b="1" u="sng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400" b="1" u="sng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filtrasyon</a:t>
            </a:r>
            <a:r>
              <a:rPr lang="tr-TR" sz="2400" b="1" u="sng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hızında değişiklik olmadan</a:t>
            </a:r>
          </a:p>
          <a:p>
            <a:endParaRPr lang="tr-TR" sz="24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tr-TR" sz="2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Kreatininin</a:t>
            </a:r>
            <a:r>
              <a:rPr lang="tr-TR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tübüler</a:t>
            </a:r>
            <a:r>
              <a:rPr lang="tr-TR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sekresyonunu</a:t>
            </a:r>
            <a:r>
              <a:rPr lang="tr-TR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inhibe</a:t>
            </a:r>
            <a:r>
              <a:rPr lang="tr-TR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ederek;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6729413" y="2328862"/>
            <a:ext cx="2600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 smtClean="0">
                <a:latin typeface="Trebuchet MS" panose="020B0603020202020204" pitchFamily="34" charset="0"/>
              </a:rPr>
              <a:t>0.34-0.57 mg/</a:t>
            </a:r>
            <a:r>
              <a:rPr lang="tr-TR" sz="2400" dirty="0" err="1" smtClean="0">
                <a:latin typeface="Trebuchet MS" panose="020B0603020202020204" pitchFamily="34" charset="0"/>
              </a:rPr>
              <a:t>dL</a:t>
            </a:r>
            <a:endParaRPr lang="tr-TR" sz="2400" dirty="0">
              <a:latin typeface="Trebuchet MS" panose="020B0603020202020204" pitchFamily="34" charset="0"/>
            </a:endParaRPr>
          </a:p>
        </p:txBody>
      </p:sp>
      <p:cxnSp>
        <p:nvCxnSpPr>
          <p:cNvPr id="4" name="Düz Ok Bağlayıcısı 3"/>
          <p:cNvCxnSpPr/>
          <p:nvPr/>
        </p:nvCxnSpPr>
        <p:spPr>
          <a:xfrm>
            <a:off x="5857875" y="2557463"/>
            <a:ext cx="71437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04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latin typeface="Trebuchet MS" panose="020B0603020202020204" pitchFamily="34" charset="0"/>
              </a:rPr>
              <a:t>Kreatinin</a:t>
            </a:r>
            <a:r>
              <a:rPr lang="tr-TR" dirty="0" smtClean="0">
                <a:latin typeface="Trebuchet MS" panose="020B0603020202020204" pitchFamily="34" charset="0"/>
              </a:rPr>
              <a:t> Düzeyinin Tayini</a:t>
            </a:r>
            <a:endParaRPr lang="tr-TR" dirty="0">
              <a:latin typeface="Trebuchet MS" panose="020B0603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103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u="sng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Jaffe</a:t>
            </a:r>
            <a:r>
              <a:rPr lang="tr-TR" sz="3200" b="1" u="sng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Yöntemi </a:t>
            </a:r>
          </a:p>
          <a:p>
            <a:pPr marL="0" indent="0"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48" y="2599531"/>
            <a:ext cx="7891223" cy="228600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066800" y="5271155"/>
            <a:ext cx="8515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IDMS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Isotope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Dilution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Spectrometry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7" y="2011361"/>
            <a:ext cx="4062412" cy="2703351"/>
          </a:xfrm>
          <a:prstGeom prst="rect">
            <a:avLst/>
          </a:prstGeom>
        </p:spPr>
      </p:pic>
      <p:sp>
        <p:nvSpPr>
          <p:cNvPr id="4" name="Unvan 1"/>
          <p:cNvSpPr txBox="1">
            <a:spLocks/>
          </p:cNvSpPr>
          <p:nvPr/>
        </p:nvSpPr>
        <p:spPr>
          <a:xfrm>
            <a:off x="923925" y="850901"/>
            <a:ext cx="6119813" cy="8064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 smtClean="0">
                <a:latin typeface="Trebuchet MS" panose="020B0603020202020204" pitchFamily="34" charset="0"/>
              </a:rPr>
              <a:t>Normal Değerler (&gt;18 yaş)</a:t>
            </a:r>
            <a:endParaRPr lang="tr-TR" sz="4000" dirty="0">
              <a:latin typeface="Trebuchet MS" panose="020B0603020202020204" pitchFamily="34" charset="0"/>
            </a:endParaRP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923925" y="5068722"/>
            <a:ext cx="4705350" cy="657225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1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1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0.6 – 1.2 mg/dl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b="1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5629275" y="2323316"/>
            <a:ext cx="5757862" cy="6447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İdrar </a:t>
            </a:r>
            <a:r>
              <a:rPr lang="tr-TR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kreatinini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 25 mg/kg/gün </a:t>
            </a:r>
          </a:p>
        </p:txBody>
      </p:sp>
    </p:spTree>
    <p:extLst>
      <p:ext uri="{BB962C8B-B14F-4D97-AF65-F5344CB8AC3E}">
        <p14:creationId xmlns:p14="http://schemas.microsoft.com/office/powerpoint/2010/main" val="134675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7" y="2011361"/>
            <a:ext cx="4062412" cy="2703351"/>
          </a:xfrm>
          <a:prstGeom prst="rect">
            <a:avLst/>
          </a:prstGeom>
        </p:spPr>
      </p:pic>
      <p:sp>
        <p:nvSpPr>
          <p:cNvPr id="4" name="Unvan 1"/>
          <p:cNvSpPr txBox="1">
            <a:spLocks/>
          </p:cNvSpPr>
          <p:nvPr/>
        </p:nvSpPr>
        <p:spPr>
          <a:xfrm>
            <a:off x="923925" y="850901"/>
            <a:ext cx="6119813" cy="8064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 smtClean="0">
                <a:latin typeface="Trebuchet MS" panose="020B0603020202020204" pitchFamily="34" charset="0"/>
              </a:rPr>
              <a:t>Normal Değerler (&gt;18 yaş)</a:t>
            </a:r>
            <a:endParaRPr lang="tr-TR" sz="4000" dirty="0">
              <a:latin typeface="Trebuchet MS" panose="020B0603020202020204" pitchFamily="34" charset="0"/>
            </a:endParaRP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923925" y="5068722"/>
            <a:ext cx="4705350" cy="657225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1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1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0.6 – 1.2 mg/dl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b="1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5629275" y="2323316"/>
            <a:ext cx="5757862" cy="6447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İdrar </a:t>
            </a:r>
            <a:r>
              <a:rPr lang="tr-TR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kreatinini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 25 mg/kg/gün 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6229349" y="3145052"/>
            <a:ext cx="4557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kg</a:t>
            </a:r>
          </a:p>
          <a:p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x 25 = 3000 mg/gün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7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28675" y="2286002"/>
            <a:ext cx="107727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>
                <a:latin typeface="Trebuchet MS" panose="020B0603020202020204" pitchFamily="34" charset="0"/>
              </a:rPr>
              <a:t>Serum </a:t>
            </a:r>
            <a:r>
              <a:rPr lang="tr-TR" sz="2400" dirty="0" err="1" smtClean="0">
                <a:latin typeface="Trebuchet MS" panose="020B0603020202020204" pitchFamily="34" charset="0"/>
              </a:rPr>
              <a:t>kreatinin</a:t>
            </a:r>
            <a:r>
              <a:rPr lang="tr-TR" sz="2400" dirty="0" smtClean="0">
                <a:latin typeface="Trebuchet MS" panose="020B0603020202020204" pitchFamily="34" charset="0"/>
              </a:rPr>
              <a:t> konsantrasyonu böbrek fonksiyonunun iyi bir göstergesidir.</a:t>
            </a:r>
          </a:p>
          <a:p>
            <a:r>
              <a:rPr lang="tr-TR" sz="2400" dirty="0" smtClean="0">
                <a:latin typeface="Trebuchet MS" panose="020B0603020202020204" pitchFamily="34" charset="0"/>
              </a:rPr>
              <a:t>  </a:t>
            </a:r>
          </a:p>
          <a:p>
            <a:r>
              <a:rPr lang="tr-TR" sz="2400" dirty="0" smtClean="0">
                <a:latin typeface="Trebuchet MS" panose="020B0603020202020204" pitchFamily="34" charset="0"/>
              </a:rPr>
              <a:t>Kanda </a:t>
            </a:r>
            <a:r>
              <a:rPr lang="tr-TR" sz="2400" dirty="0" err="1">
                <a:latin typeface="Trebuchet MS" panose="020B0603020202020204" pitchFamily="34" charset="0"/>
              </a:rPr>
              <a:t>k</a:t>
            </a:r>
            <a:r>
              <a:rPr lang="tr-TR" sz="2400" dirty="0" err="1" smtClean="0">
                <a:latin typeface="Trebuchet MS" panose="020B0603020202020204" pitchFamily="34" charset="0"/>
              </a:rPr>
              <a:t>reatinin</a:t>
            </a:r>
            <a:r>
              <a:rPr lang="tr-TR" sz="2400" dirty="0" smtClean="0">
                <a:latin typeface="Trebuchet MS" panose="020B0603020202020204" pitchFamily="34" charset="0"/>
              </a:rPr>
              <a:t> seviyesinin normal sınırın üzerine çıkması için GFR’ ı yaklaşık normalin yarısına düşmelidir.</a:t>
            </a:r>
          </a:p>
          <a:p>
            <a:endParaRPr lang="tr-TR" sz="2400" dirty="0" smtClean="0">
              <a:latin typeface="Trebuchet MS" panose="020B0603020202020204" pitchFamily="34" charset="0"/>
            </a:endParaRPr>
          </a:p>
          <a:p>
            <a:r>
              <a:rPr lang="tr-TR" sz="2400" dirty="0" smtClean="0">
                <a:latin typeface="Trebuchet MS" panose="020B0603020202020204" pitchFamily="34" charset="0"/>
              </a:rPr>
              <a:t> </a:t>
            </a:r>
          </a:p>
          <a:p>
            <a:endParaRPr lang="tr-TR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87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28650" y="2100264"/>
            <a:ext cx="107727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>
              <a:latin typeface="Trebuchet MS" panose="020B0603020202020204" pitchFamily="34" charset="0"/>
            </a:endParaRPr>
          </a:p>
          <a:p>
            <a:r>
              <a:rPr lang="tr-TR" sz="2400" dirty="0" smtClean="0">
                <a:latin typeface="Trebuchet MS" panose="020B0603020202020204" pitchFamily="34" charset="0"/>
              </a:rPr>
              <a:t>Serum </a:t>
            </a:r>
            <a:r>
              <a:rPr lang="tr-TR" sz="2400" dirty="0" err="1" smtClean="0">
                <a:latin typeface="Trebuchet MS" panose="020B0603020202020204" pitchFamily="34" charset="0"/>
              </a:rPr>
              <a:t>kreatinin</a:t>
            </a:r>
            <a:r>
              <a:rPr lang="tr-TR" sz="2400" dirty="0" smtClean="0">
                <a:latin typeface="Trebuchet MS" panose="020B0603020202020204" pitchFamily="34" charset="0"/>
              </a:rPr>
              <a:t> düzeyindeki yükselme daima GFR deki düşmeyi gösterirken,</a:t>
            </a:r>
          </a:p>
          <a:p>
            <a:endParaRPr lang="tr-TR" sz="2400" dirty="0">
              <a:latin typeface="Trebuchet MS" panose="020B0603020202020204" pitchFamily="34" charset="0"/>
            </a:endParaRPr>
          </a:p>
          <a:p>
            <a:r>
              <a:rPr lang="tr-TR" sz="2400" dirty="0" smtClean="0">
                <a:latin typeface="Trebuchet MS" panose="020B0603020202020204" pitchFamily="34" charset="0"/>
              </a:rPr>
              <a:t>Düşük GFR ye sahip bireyler normal </a:t>
            </a:r>
            <a:r>
              <a:rPr lang="tr-TR" sz="2400" dirty="0" err="1" smtClean="0">
                <a:latin typeface="Trebuchet MS" panose="020B0603020202020204" pitchFamily="34" charset="0"/>
              </a:rPr>
              <a:t>kreatinin</a:t>
            </a:r>
            <a:r>
              <a:rPr lang="tr-TR" sz="2400" dirty="0" smtClean="0">
                <a:latin typeface="Trebuchet MS" panose="020B0603020202020204" pitchFamily="34" charset="0"/>
              </a:rPr>
              <a:t> düzeylerine sahip olabilirler.</a:t>
            </a:r>
          </a:p>
          <a:p>
            <a:endParaRPr lang="tr-TR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54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12006" y="654620"/>
            <a:ext cx="10515600" cy="1325563"/>
          </a:xfrm>
        </p:spPr>
        <p:txBody>
          <a:bodyPr>
            <a:normAutofit/>
          </a:bodyPr>
          <a:lstStyle/>
          <a:p>
            <a:r>
              <a:rPr lang="tr-TR" sz="2800" dirty="0" err="1" smtClean="0">
                <a:latin typeface="Trebuchet MS" panose="020B0603020202020204" pitchFamily="34" charset="0"/>
              </a:rPr>
              <a:t>Glomerüler</a:t>
            </a:r>
            <a:r>
              <a:rPr lang="tr-TR" sz="2800" dirty="0" smtClean="0">
                <a:latin typeface="Trebuchet MS" panose="020B0603020202020204" pitchFamily="34" charset="0"/>
              </a:rPr>
              <a:t> </a:t>
            </a:r>
            <a:r>
              <a:rPr lang="tr-TR" sz="2800" dirty="0" err="1" smtClean="0">
                <a:latin typeface="Trebuchet MS" panose="020B0603020202020204" pitchFamily="34" charset="0"/>
              </a:rPr>
              <a:t>Filtrasyon</a:t>
            </a:r>
            <a:r>
              <a:rPr lang="tr-TR" sz="2800" dirty="0" smtClean="0">
                <a:latin typeface="Trebuchet MS" panose="020B0603020202020204" pitchFamily="34" charset="0"/>
              </a:rPr>
              <a:t> Hızı (GFR) böbrek fonksiyonunun değerlendirilmesinde en iyi ölçüm yöntemidir (tanı + takip)</a:t>
            </a:r>
            <a:endParaRPr lang="tr-TR" sz="2800" dirty="0">
              <a:latin typeface="Trebuchet MS" panose="020B0603020202020204" pitchFamily="34" charset="0"/>
            </a:endParaRP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3960808" y="2848161"/>
            <a:ext cx="1439862" cy="9366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881308" y="3006911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909883" y="3697473"/>
            <a:ext cx="13239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5214933" y="2992623"/>
            <a:ext cx="12668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5114920" y="3697473"/>
            <a:ext cx="1352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335458" y="3727636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5040308" y="3727636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223958" y="2992623"/>
            <a:ext cx="1439862" cy="727075"/>
          </a:xfrm>
          <a:prstGeom prst="rect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Arteriyol</a:t>
            </a:r>
            <a:endParaRPr lang="tr-TR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624633" y="2992623"/>
            <a:ext cx="1439862" cy="727075"/>
          </a:xfrm>
          <a:prstGeom prst="rect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Arteriyol</a:t>
            </a:r>
            <a:endParaRPr lang="tr-TR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032245" y="4432486"/>
            <a:ext cx="1439863" cy="727075"/>
          </a:xfrm>
          <a:prstGeom prst="rect">
            <a:avLst/>
          </a:prstGeom>
          <a:gradFill rotWithShape="1">
            <a:gsLst>
              <a:gs pos="0">
                <a:srgbClr val="000080">
                  <a:gamma/>
                  <a:shade val="0"/>
                  <a:invGamma/>
                </a:srgbClr>
              </a:gs>
              <a:gs pos="50000">
                <a:srgbClr val="000080"/>
              </a:gs>
              <a:gs pos="100000">
                <a:srgbClr val="000080">
                  <a:gamma/>
                  <a:shade val="0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Tübülüs</a:t>
            </a:r>
            <a:endParaRPr lang="tr-TR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4537070" y="3856223"/>
            <a:ext cx="287338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8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pic>
        <p:nvPicPr>
          <p:cNvPr id="15" name="Picture 24" descr="nephron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880471" y="2514289"/>
            <a:ext cx="2025651" cy="3303398"/>
          </a:xfrm>
          <a:prstGeom prst="rect">
            <a:avLst/>
          </a:prstGeom>
          <a:noFill/>
          <a:ln/>
        </p:spPr>
      </p:pic>
      <p:sp>
        <p:nvSpPr>
          <p:cNvPr id="16" name="Metin kutusu 15"/>
          <p:cNvSpPr txBox="1"/>
          <p:nvPr/>
        </p:nvSpPr>
        <p:spPr>
          <a:xfrm>
            <a:off x="6122188" y="4534413"/>
            <a:ext cx="1715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 ml/</a:t>
            </a:r>
            <a:r>
              <a:rPr lang="tr-TR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endParaRPr lang="tr-T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2663820" y="2349489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ml/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Düz Ok Bağlayıcısı 17"/>
          <p:cNvCxnSpPr/>
          <p:nvPr/>
        </p:nvCxnSpPr>
        <p:spPr>
          <a:xfrm flipH="1" flipV="1">
            <a:off x="4873224" y="3983224"/>
            <a:ext cx="1239837" cy="72390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etin kutusu 18"/>
          <p:cNvSpPr txBox="1"/>
          <p:nvPr/>
        </p:nvSpPr>
        <p:spPr>
          <a:xfrm>
            <a:off x="3758006" y="3048633"/>
            <a:ext cx="1767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625 ml/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95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12006" y="654620"/>
            <a:ext cx="10515600" cy="1325563"/>
          </a:xfrm>
        </p:spPr>
        <p:txBody>
          <a:bodyPr>
            <a:normAutofit/>
          </a:bodyPr>
          <a:lstStyle/>
          <a:p>
            <a:r>
              <a:rPr lang="tr-TR" sz="2800" dirty="0" err="1" smtClean="0">
                <a:latin typeface="Trebuchet MS" panose="020B0603020202020204" pitchFamily="34" charset="0"/>
              </a:rPr>
              <a:t>Glomerüler</a:t>
            </a:r>
            <a:r>
              <a:rPr lang="tr-TR" sz="2800" dirty="0" smtClean="0">
                <a:latin typeface="Trebuchet MS" panose="020B0603020202020204" pitchFamily="34" charset="0"/>
              </a:rPr>
              <a:t> </a:t>
            </a:r>
            <a:r>
              <a:rPr lang="tr-TR" sz="2800" dirty="0" err="1" smtClean="0">
                <a:latin typeface="Trebuchet MS" panose="020B0603020202020204" pitchFamily="34" charset="0"/>
              </a:rPr>
              <a:t>Filtrasyon</a:t>
            </a:r>
            <a:r>
              <a:rPr lang="tr-TR" sz="2800" dirty="0" smtClean="0">
                <a:latin typeface="Trebuchet MS" panose="020B0603020202020204" pitchFamily="34" charset="0"/>
              </a:rPr>
              <a:t> Hızı (GFR) böbrek fonksiyonunun değerlendirilmesinde en iyi ölçüm yöntemidir (tanı + takip)</a:t>
            </a:r>
            <a:endParaRPr lang="tr-TR" sz="2800" dirty="0">
              <a:latin typeface="Trebuchet MS" panose="020B0603020202020204" pitchFamily="34" charset="0"/>
            </a:endParaRP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3960808" y="2848161"/>
            <a:ext cx="1439862" cy="9366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881308" y="3006911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909883" y="3697473"/>
            <a:ext cx="13239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5214933" y="2992623"/>
            <a:ext cx="12668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5114920" y="3697473"/>
            <a:ext cx="1352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335458" y="3727636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5040308" y="3727636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223958" y="2992623"/>
            <a:ext cx="1439862" cy="727075"/>
          </a:xfrm>
          <a:prstGeom prst="rect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Arteriyol</a:t>
            </a:r>
            <a:endParaRPr lang="tr-TR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624633" y="2992623"/>
            <a:ext cx="1439862" cy="727075"/>
          </a:xfrm>
          <a:prstGeom prst="rect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Arteriyol</a:t>
            </a:r>
            <a:endParaRPr lang="tr-TR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032245" y="4432486"/>
            <a:ext cx="1439863" cy="727075"/>
          </a:xfrm>
          <a:prstGeom prst="rect">
            <a:avLst/>
          </a:prstGeom>
          <a:gradFill rotWithShape="1">
            <a:gsLst>
              <a:gs pos="0">
                <a:srgbClr val="000080">
                  <a:gamma/>
                  <a:shade val="0"/>
                  <a:invGamma/>
                </a:srgbClr>
              </a:gs>
              <a:gs pos="50000">
                <a:srgbClr val="000080"/>
              </a:gs>
              <a:gs pos="100000">
                <a:srgbClr val="000080">
                  <a:gamma/>
                  <a:shade val="0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0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Tübülüs</a:t>
            </a:r>
            <a:endParaRPr lang="tr-TR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4537070" y="3856223"/>
            <a:ext cx="287338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8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17" name="Metin kutusu 16"/>
          <p:cNvSpPr txBox="1"/>
          <p:nvPr/>
        </p:nvSpPr>
        <p:spPr>
          <a:xfrm>
            <a:off x="2663820" y="2349489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ml/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Düz Ok Bağlayıcısı 17"/>
          <p:cNvCxnSpPr/>
          <p:nvPr/>
        </p:nvCxnSpPr>
        <p:spPr>
          <a:xfrm flipH="1" flipV="1">
            <a:off x="4873224" y="3983224"/>
            <a:ext cx="1239837" cy="72390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etin kutusu 18"/>
          <p:cNvSpPr txBox="1"/>
          <p:nvPr/>
        </p:nvSpPr>
        <p:spPr>
          <a:xfrm>
            <a:off x="3758006" y="3048633"/>
            <a:ext cx="1767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625 ml/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Metin kutusu 19"/>
          <p:cNvSpPr txBox="1"/>
          <p:nvPr/>
        </p:nvSpPr>
        <p:spPr>
          <a:xfrm>
            <a:off x="8393112" y="2848161"/>
            <a:ext cx="35413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latin typeface="Trebuchet MS" panose="020B0603020202020204" pitchFamily="34" charset="0"/>
              </a:rPr>
              <a:t>125 x 1440 = 180 </a:t>
            </a:r>
            <a:r>
              <a:rPr lang="tr-TR" sz="2400" b="1" dirty="0" smtClean="0"/>
              <a:t>L</a:t>
            </a:r>
          </a:p>
          <a:p>
            <a:pPr algn="ctr"/>
            <a:endParaRPr lang="tr-TR" sz="2400" b="1" dirty="0" smtClean="0"/>
          </a:p>
          <a:p>
            <a:pPr algn="ctr"/>
            <a:r>
              <a:rPr lang="tr-TR" sz="2400" dirty="0" smtClean="0"/>
              <a:t>%99 </a:t>
            </a:r>
            <a:r>
              <a:rPr lang="tr-TR" sz="2400" dirty="0" err="1" smtClean="0"/>
              <a:t>reabsorbsiyon</a:t>
            </a:r>
            <a:endParaRPr lang="tr-TR" sz="2400" dirty="0" smtClean="0"/>
          </a:p>
          <a:p>
            <a:pPr algn="ctr"/>
            <a:endParaRPr lang="tr-TR" sz="2400" b="1" dirty="0" smtClean="0"/>
          </a:p>
          <a:p>
            <a:pPr algn="ctr"/>
            <a:r>
              <a:rPr lang="tr-TR" sz="2400" b="1" dirty="0" smtClean="0"/>
              <a:t>1.8 L - idrar</a:t>
            </a:r>
            <a:endParaRPr lang="tr-TR" sz="2400" b="1" dirty="0"/>
          </a:p>
        </p:txBody>
      </p:sp>
      <p:sp>
        <p:nvSpPr>
          <p:cNvPr id="21" name="Metin kutusu 20"/>
          <p:cNvSpPr txBox="1"/>
          <p:nvPr/>
        </p:nvSpPr>
        <p:spPr>
          <a:xfrm>
            <a:off x="6122188" y="4534413"/>
            <a:ext cx="1715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 ml/</a:t>
            </a:r>
            <a:r>
              <a:rPr lang="tr-TR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endParaRPr lang="tr-T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8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0075" y="365125"/>
            <a:ext cx="11172825" cy="1325563"/>
          </a:xfrm>
        </p:spPr>
        <p:txBody>
          <a:bodyPr>
            <a:normAutofit/>
          </a:bodyPr>
          <a:lstStyle/>
          <a:p>
            <a:r>
              <a:rPr lang="tr-TR" sz="3600" dirty="0" err="1" smtClean="0">
                <a:latin typeface="Trebuchet MS" panose="020B0603020202020204" pitchFamily="34" charset="0"/>
              </a:rPr>
              <a:t>Glomerüler</a:t>
            </a:r>
            <a:r>
              <a:rPr lang="tr-TR" sz="3600" dirty="0" smtClean="0">
                <a:latin typeface="Trebuchet MS" panose="020B0603020202020204" pitchFamily="34" charset="0"/>
              </a:rPr>
              <a:t> </a:t>
            </a:r>
            <a:r>
              <a:rPr lang="tr-TR" sz="3600" dirty="0" err="1" smtClean="0">
                <a:latin typeface="Trebuchet MS" panose="020B0603020202020204" pitchFamily="34" charset="0"/>
              </a:rPr>
              <a:t>Filtrasyon</a:t>
            </a:r>
            <a:r>
              <a:rPr lang="tr-TR" sz="3600" dirty="0" smtClean="0">
                <a:latin typeface="Trebuchet MS" panose="020B0603020202020204" pitchFamily="34" charset="0"/>
              </a:rPr>
              <a:t> Hızının Hesaplanması</a:t>
            </a:r>
            <a:endParaRPr lang="tr-TR" sz="3600" dirty="0">
              <a:latin typeface="Trebuchet MS" panose="020B0603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3862388" cy="588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Klirens</a:t>
            </a:r>
            <a:r>
              <a:rPr lang="tr-T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Testleri </a:t>
            </a:r>
            <a:r>
              <a:rPr lang="tr-TR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mGFR</a:t>
            </a:r>
            <a:endParaRPr lang="tr-T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6515100" y="1825624"/>
            <a:ext cx="4059494" cy="588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Formüller </a:t>
            </a:r>
            <a:r>
              <a:rPr lang="tr-TR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r>
              <a:rPr lang="tr-T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6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0075" y="365125"/>
            <a:ext cx="11172825" cy="1325563"/>
          </a:xfrm>
        </p:spPr>
        <p:txBody>
          <a:bodyPr>
            <a:normAutofit/>
          </a:bodyPr>
          <a:lstStyle/>
          <a:p>
            <a:r>
              <a:rPr lang="tr-TR" sz="3600" dirty="0" err="1" smtClean="0">
                <a:latin typeface="Trebuchet MS" panose="020B0603020202020204" pitchFamily="34" charset="0"/>
              </a:rPr>
              <a:t>Glomerüler</a:t>
            </a:r>
            <a:r>
              <a:rPr lang="tr-TR" sz="3600" dirty="0" smtClean="0">
                <a:latin typeface="Trebuchet MS" panose="020B0603020202020204" pitchFamily="34" charset="0"/>
              </a:rPr>
              <a:t> </a:t>
            </a:r>
            <a:r>
              <a:rPr lang="tr-TR" sz="3600" dirty="0" err="1" smtClean="0">
                <a:latin typeface="Trebuchet MS" panose="020B0603020202020204" pitchFamily="34" charset="0"/>
              </a:rPr>
              <a:t>Filtrasyon</a:t>
            </a:r>
            <a:r>
              <a:rPr lang="tr-TR" sz="3600" dirty="0" smtClean="0">
                <a:latin typeface="Trebuchet MS" panose="020B0603020202020204" pitchFamily="34" charset="0"/>
              </a:rPr>
              <a:t> Hızının Hesaplanması</a:t>
            </a:r>
            <a:endParaRPr lang="tr-TR" sz="3600" dirty="0">
              <a:latin typeface="Trebuchet MS" panose="020B0603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88963"/>
          </a:xfrm>
        </p:spPr>
        <p:txBody>
          <a:bodyPr/>
          <a:lstStyle/>
          <a:p>
            <a:pPr marL="0" indent="0">
              <a:buNone/>
            </a:pPr>
            <a:r>
              <a:rPr lang="tr-TR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Klirens</a:t>
            </a:r>
            <a:r>
              <a:rPr lang="tr-T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Testleri</a:t>
            </a:r>
            <a:endParaRPr lang="tr-T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56886"/>
            <a:ext cx="9632515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5" y="1400162"/>
            <a:ext cx="11337973" cy="2747432"/>
          </a:xfrm>
          <a:prstGeom prst="rect">
            <a:avLst/>
          </a:prstGeom>
        </p:spPr>
      </p:pic>
      <p:sp>
        <p:nvSpPr>
          <p:cNvPr id="3" name="1 Başlık"/>
          <p:cNvSpPr txBox="1">
            <a:spLocks/>
          </p:cNvSpPr>
          <p:nvPr/>
        </p:nvSpPr>
        <p:spPr bwMode="auto">
          <a:xfrm>
            <a:off x="518863" y="269776"/>
            <a:ext cx="1093971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kern="1200" baseline="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Glomerüler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Filtrasyon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Hızının Hesaplanmasında Kullanılan Eşitlikler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759258"/>
              </p:ext>
            </p:extLst>
          </p:nvPr>
        </p:nvGraphicFramePr>
        <p:xfrm>
          <a:off x="2657477" y="4392164"/>
          <a:ext cx="8801099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1698">
                  <a:extLst>
                    <a:ext uri="{9D8B030D-6E8A-4147-A177-3AD203B41FA5}">
                      <a16:colId xmlns:a16="http://schemas.microsoft.com/office/drawing/2014/main" val="2442516272"/>
                    </a:ext>
                  </a:extLst>
                </a:gridCol>
                <a:gridCol w="2243138">
                  <a:extLst>
                    <a:ext uri="{9D8B030D-6E8A-4147-A177-3AD203B41FA5}">
                      <a16:colId xmlns:a16="http://schemas.microsoft.com/office/drawing/2014/main" val="4180897677"/>
                    </a:ext>
                  </a:extLst>
                </a:gridCol>
                <a:gridCol w="2228851">
                  <a:extLst>
                    <a:ext uri="{9D8B030D-6E8A-4147-A177-3AD203B41FA5}">
                      <a16:colId xmlns:a16="http://schemas.microsoft.com/office/drawing/2014/main" val="3727636909"/>
                    </a:ext>
                  </a:extLst>
                </a:gridCol>
                <a:gridCol w="2157412">
                  <a:extLst>
                    <a:ext uri="{9D8B030D-6E8A-4147-A177-3AD203B41FA5}">
                      <a16:colId xmlns:a16="http://schemas.microsoft.com/office/drawing/2014/main" val="1049958281"/>
                    </a:ext>
                  </a:extLst>
                </a:gridCol>
              </a:tblGrid>
              <a:tr h="757237"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Irk biyolojik</a:t>
                      </a:r>
                      <a:r>
                        <a:rPr lang="tr-T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bir durum olduğu için formülden çıkartıldı</a:t>
                      </a:r>
                      <a:endParaRPr lang="tr-T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 – 8254 kişi</a:t>
                      </a:r>
                    </a:p>
                    <a:p>
                      <a:pPr algn="l"/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Yaş=</a:t>
                      </a:r>
                      <a:r>
                        <a:rPr lang="tr-T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18-97</a:t>
                      </a:r>
                      <a:endParaRPr lang="tr-T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KBH</a:t>
                      </a:r>
                      <a:r>
                        <a:rPr lang="tr-T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olan ve olmayan, diyabetik, </a:t>
                      </a:r>
                      <a:r>
                        <a:rPr lang="tr-TR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solid</a:t>
                      </a:r>
                      <a:r>
                        <a:rPr lang="tr-T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organ nakilleri</a:t>
                      </a:r>
                    </a:p>
                    <a:p>
                      <a:pPr algn="l"/>
                      <a:r>
                        <a:rPr lang="tr-T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GFR 2-198 ml/</a:t>
                      </a:r>
                      <a:r>
                        <a:rPr lang="tr-TR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dk</a:t>
                      </a:r>
                      <a:r>
                        <a:rPr lang="tr-T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/1.73m</a:t>
                      </a:r>
                      <a:r>
                        <a:rPr lang="tr-TR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1999 – 1628 KBH</a:t>
                      </a:r>
                    </a:p>
                    <a:p>
                      <a:pPr algn="l"/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Yaş= 18-70</a:t>
                      </a:r>
                    </a:p>
                    <a:p>
                      <a:pPr algn="l"/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GFR 5-90 ml/</a:t>
                      </a:r>
                      <a:r>
                        <a:rPr lang="tr-TR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dk</a:t>
                      </a:r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/1.73m</a:t>
                      </a:r>
                      <a:r>
                        <a:rPr lang="tr-TR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1976 – 249 Erkek</a:t>
                      </a:r>
                    </a:p>
                    <a:p>
                      <a:pPr algn="l"/>
                      <a:r>
                        <a:rPr lang="tr-TR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mCLcr</a:t>
                      </a:r>
                      <a:r>
                        <a:rPr lang="tr-T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tr-T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30-130 ml/</a:t>
                      </a:r>
                      <a:r>
                        <a:rPr lang="tr-TR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dk</a:t>
                      </a:r>
                      <a:endParaRPr lang="tr-T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460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7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457325" y="1271587"/>
            <a:ext cx="1785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Trebuchet MS" panose="020B0603020202020204" pitchFamily="34" charset="0"/>
              </a:rPr>
              <a:t>CKD-EPI</a:t>
            </a: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425" y="1057575"/>
            <a:ext cx="5990476" cy="4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5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İçerik Yer Tutucusu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07" y="1825625"/>
            <a:ext cx="2719586" cy="4351338"/>
          </a:xfrm>
        </p:spPr>
      </p:pic>
      <p:sp>
        <p:nvSpPr>
          <p:cNvPr id="5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853036" y="1825625"/>
            <a:ext cx="25137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Dwayne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Johnson</a:t>
            </a: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ROCK</a:t>
            </a: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Psikoloji</a:t>
            </a: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Mayıs 1972, California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kg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95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İçerik Yer Tutucusu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07" y="1825625"/>
            <a:ext cx="2719586" cy="4351338"/>
          </a:xfrm>
        </p:spPr>
      </p:pic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586" y="1825625"/>
            <a:ext cx="2447627" cy="4351338"/>
          </a:xfrm>
        </p:spPr>
      </p:pic>
      <p:sp>
        <p:nvSpPr>
          <p:cNvPr id="5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853036" y="1825625"/>
            <a:ext cx="25137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Dwayne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Johnson</a:t>
            </a: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ROCK</a:t>
            </a: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Psikoloji</a:t>
            </a: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Mayıs 1972, California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kg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9244136" y="1825625"/>
            <a:ext cx="25137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İhsan Ergün</a:t>
            </a: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……..</a:t>
            </a: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Nefrolog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Eylül 1972, Kırıkkale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 kg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06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284" y="1315632"/>
            <a:ext cx="5942857" cy="5400000"/>
          </a:xfrm>
          <a:prstGeom prst="rect">
            <a:avLst/>
          </a:prstGeom>
        </p:spPr>
      </p:pic>
      <p:sp>
        <p:nvSpPr>
          <p:cNvPr id="4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893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 txBox="1">
            <a:spLocks/>
          </p:cNvSpPr>
          <p:nvPr/>
        </p:nvSpPr>
        <p:spPr bwMode="auto">
          <a:xfrm>
            <a:off x="518863" y="269776"/>
            <a:ext cx="1093971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kern="1200" baseline="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Kronik Böbrek Hastalığının Tanımlanması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3" name="2 İçerik Yer Tutucusu"/>
          <p:cNvSpPr txBox="1">
            <a:spLocks/>
          </p:cNvSpPr>
          <p:nvPr/>
        </p:nvSpPr>
        <p:spPr bwMode="auto">
          <a:xfrm>
            <a:off x="457200" y="1528192"/>
            <a:ext cx="6044182" cy="26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	</a:t>
            </a:r>
            <a:r>
              <a:rPr kumimoji="0" lang="tr-TR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Glomerüler</a:t>
            </a:r>
            <a:r>
              <a:rPr kumimoji="0" lang="tr-T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tr-TR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filtrasyon</a:t>
            </a:r>
            <a:r>
              <a:rPr kumimoji="0" lang="tr-T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hızı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tr-T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	&lt; 60 ml/</a:t>
            </a:r>
            <a:r>
              <a:rPr kumimoji="0" lang="tr-TR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dk</a:t>
            </a:r>
            <a:r>
              <a:rPr kumimoji="0" lang="tr-T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/1.73 m</a:t>
            </a:r>
            <a:r>
              <a:rPr kumimoji="0" lang="tr-TR" sz="2200" b="0" i="0" u="none" strike="noStrike" kern="120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2</a:t>
            </a:r>
            <a:r>
              <a:rPr kumimoji="0" lang="tr-T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tr-T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		YADA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tr-T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	*Böbrek hasarına ait yapısal veya fonksiyonel anormalliklerin varlığı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tr-TR" sz="2200" noProof="0" dirty="0">
                <a:solidFill>
                  <a:sysClr val="windowText" lastClr="000000"/>
                </a:solidFill>
                <a:latin typeface="Trebuchet MS" panose="020B0603020202020204" pitchFamily="34" charset="0"/>
              </a:rPr>
              <a:t>	</a:t>
            </a:r>
            <a:r>
              <a:rPr kumimoji="0" lang="tr-T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(GFH normal yada azalmış)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 bwMode="auto">
          <a:xfrm>
            <a:off x="5988718" y="2514600"/>
            <a:ext cx="516894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tr-TR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charset="0"/>
              </a:rPr>
              <a:t>	</a:t>
            </a:r>
            <a:r>
              <a:rPr lang="tr-TR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charset="0"/>
              </a:rPr>
              <a:t>3 ay yada daha uzun süre</a:t>
            </a:r>
            <a:endParaRPr lang="tr-TR" sz="2400" dirty="0">
              <a:solidFill>
                <a:srgbClr val="FF0000"/>
              </a:solidFill>
              <a:latin typeface="Trebuchet MS" panose="020B0603020202020204" pitchFamily="34" charset="0"/>
              <a:cs typeface="Arial" charset="0"/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 bwMode="auto">
          <a:xfrm>
            <a:off x="800866" y="4154785"/>
            <a:ext cx="1093971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0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charset="0"/>
              </a:rPr>
              <a:t>*Diyabetik hastada </a:t>
            </a:r>
            <a:r>
              <a:rPr lang="tr-TR" sz="2000" dirty="0" err="1" smtClean="0">
                <a:solidFill>
                  <a:srgbClr val="FF0000"/>
                </a:solidFill>
                <a:latin typeface="Trebuchet MS" panose="020B0603020202020204" pitchFamily="34" charset="0"/>
                <a:cs typeface="Arial" charset="0"/>
              </a:rPr>
              <a:t>mikroalbüminüri</a:t>
            </a:r>
            <a:endParaRPr lang="tr-TR" sz="2000" dirty="0" smtClean="0">
              <a:solidFill>
                <a:srgbClr val="FF0000"/>
              </a:solidFill>
              <a:latin typeface="Trebuchet MS" panose="020B0603020202020204" pitchFamily="34" charset="0"/>
              <a:cs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0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charset="0"/>
              </a:rPr>
              <a:t>*İnatçı </a:t>
            </a:r>
            <a:r>
              <a:rPr lang="tr-TR" sz="2000" dirty="0" err="1" smtClean="0">
                <a:solidFill>
                  <a:srgbClr val="FF0000"/>
                </a:solidFill>
                <a:latin typeface="Trebuchet MS" panose="020B0603020202020204" pitchFamily="34" charset="0"/>
                <a:cs typeface="Arial" charset="0"/>
              </a:rPr>
              <a:t>proteinüri</a:t>
            </a:r>
            <a:endParaRPr lang="tr-TR" sz="2000" dirty="0" smtClean="0">
              <a:solidFill>
                <a:srgbClr val="FF0000"/>
              </a:solidFill>
              <a:latin typeface="Trebuchet MS" panose="020B0603020202020204" pitchFamily="34" charset="0"/>
              <a:cs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charset="0"/>
              </a:rPr>
              <a:t>*İnatçı böbrek kaynaklı </a:t>
            </a:r>
            <a:r>
              <a:rPr lang="tr-TR" sz="2000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Arial" charset="0"/>
              </a:rPr>
              <a:t>hematüri</a:t>
            </a:r>
            <a:endParaRPr lang="tr-TR" sz="2000" dirty="0" smtClean="0">
              <a:solidFill>
                <a:prstClr val="black"/>
              </a:solidFill>
              <a:latin typeface="Trebuchet MS" panose="020B0603020202020204" pitchFamily="34" charset="0"/>
              <a:cs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charset="0"/>
              </a:rPr>
              <a:t>*USG yada diğer görüntüleme yöntemleriyle gösterilen böbreklerde yapısal anomali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charset="0"/>
              </a:rPr>
              <a:t>*Biyopsi ile tanı konmuş kronik böbrek hastalığının varlığı</a:t>
            </a:r>
            <a:endParaRPr lang="tr-TR" sz="2000" dirty="0">
              <a:solidFill>
                <a:prstClr val="black"/>
              </a:solidFill>
              <a:latin typeface="Trebuchet MS" panose="020B0603020202020204" pitchFamily="34" charset="0"/>
              <a:cs typeface="Arial" charset="0"/>
            </a:endParaRPr>
          </a:p>
        </p:txBody>
      </p:sp>
      <p:sp>
        <p:nvSpPr>
          <p:cNvPr id="6" name="5 Sağ Ayraç"/>
          <p:cNvSpPr/>
          <p:nvPr/>
        </p:nvSpPr>
        <p:spPr>
          <a:xfrm>
            <a:off x="6031418" y="1522486"/>
            <a:ext cx="478606" cy="2478013"/>
          </a:xfrm>
          <a:prstGeom prst="rightBrace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02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 txBox="1">
            <a:spLocks/>
          </p:cNvSpPr>
          <p:nvPr/>
        </p:nvSpPr>
        <p:spPr>
          <a:xfrm>
            <a:off x="457199" y="272934"/>
            <a:ext cx="10901363" cy="6986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dirty="0" smtClean="0">
                <a:latin typeface="Trebuchet MS" panose="020B0603020202020204" pitchFamily="34" charset="0"/>
              </a:rPr>
              <a:t>Böbrek Hastalığının Tahmini </a:t>
            </a:r>
            <a:r>
              <a:rPr lang="tr-TR" sz="2400" dirty="0" err="1" smtClean="0">
                <a:latin typeface="Trebuchet MS" panose="020B0603020202020204" pitchFamily="34" charset="0"/>
              </a:rPr>
              <a:t>Glomerüler</a:t>
            </a:r>
            <a:r>
              <a:rPr lang="tr-TR" sz="2400" dirty="0" smtClean="0">
                <a:latin typeface="Trebuchet MS" panose="020B0603020202020204" pitchFamily="34" charset="0"/>
              </a:rPr>
              <a:t> </a:t>
            </a:r>
            <a:r>
              <a:rPr lang="tr-TR" sz="2400" dirty="0" err="1" smtClean="0">
                <a:latin typeface="Trebuchet MS" panose="020B0603020202020204" pitchFamily="34" charset="0"/>
              </a:rPr>
              <a:t>Filtrasyon</a:t>
            </a:r>
            <a:r>
              <a:rPr lang="tr-TR" sz="2400" dirty="0" smtClean="0">
                <a:latin typeface="Trebuchet MS" panose="020B0603020202020204" pitchFamily="34" charset="0"/>
              </a:rPr>
              <a:t> Hızına (GFH) Göre </a:t>
            </a:r>
            <a:r>
              <a:rPr lang="tr-TR" sz="2400" dirty="0" err="1" smtClean="0">
                <a:latin typeface="Trebuchet MS" panose="020B0603020202020204" pitchFamily="34" charset="0"/>
              </a:rPr>
              <a:t>Evrelendirilmesi</a:t>
            </a:r>
            <a:r>
              <a:rPr lang="tr-TR" sz="2400" dirty="0" smtClean="0">
                <a:latin typeface="Trebuchet MS" panose="020B0603020202020204" pitchFamily="34" charset="0"/>
              </a:rPr>
              <a:t> (K/DOQI)</a:t>
            </a:r>
            <a:endParaRPr lang="tr-TR" sz="2400" dirty="0">
              <a:latin typeface="Trebuchet MS" panose="020B0603020202020204" pitchFamily="34" charset="0"/>
            </a:endParaRPr>
          </a:p>
        </p:txBody>
      </p:sp>
      <p:graphicFrame>
        <p:nvGraphicFramePr>
          <p:cNvPr id="3" name="3 İçerik Yer Tutucusu"/>
          <p:cNvGraphicFramePr>
            <a:graphicFrameLocks/>
          </p:cNvGraphicFramePr>
          <p:nvPr>
            <p:extLst/>
          </p:nvPr>
        </p:nvGraphicFramePr>
        <p:xfrm>
          <a:off x="457200" y="1124743"/>
          <a:ext cx="10983048" cy="385674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39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4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8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263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Evre</a:t>
                      </a:r>
                      <a:endParaRPr lang="tr-TR" sz="20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Tanım</a:t>
                      </a:r>
                      <a:endParaRPr lang="tr-TR" sz="20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GFH (ml/</a:t>
                      </a:r>
                      <a:r>
                        <a:rPr lang="tr-TR" sz="2000" dirty="0" err="1" smtClean="0">
                          <a:latin typeface="Trebuchet MS" panose="020B0603020202020204" pitchFamily="34" charset="0"/>
                        </a:rPr>
                        <a:t>dk</a:t>
                      </a:r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/1.73m</a:t>
                      </a:r>
                      <a:r>
                        <a:rPr lang="tr-TR" sz="2000" baseline="30000" dirty="0" smtClean="0">
                          <a:latin typeface="Trebuchet MS" panose="020B0603020202020204" pitchFamily="34" charset="0"/>
                        </a:rPr>
                        <a:t>2</a:t>
                      </a:r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)</a:t>
                      </a:r>
                      <a:endParaRPr lang="tr-TR" sz="20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7637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endParaRPr lang="tr-TR" sz="20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Normal yada artmış GFH</a:t>
                      </a:r>
                      <a:r>
                        <a:rPr lang="tr-TR" sz="2000" baseline="0" dirty="0" smtClean="0">
                          <a:latin typeface="Trebuchet MS" panose="020B0603020202020204" pitchFamily="34" charset="0"/>
                        </a:rPr>
                        <a:t> ile birlikte böbrek hasarının varlığı</a:t>
                      </a:r>
                      <a:endParaRPr lang="tr-TR" sz="20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latin typeface="Trebuchet MS" panose="020B0603020202020204" pitchFamily="34" charset="0"/>
                        </a:rPr>
                        <a:t>Normal</a:t>
                      </a:r>
                      <a:r>
                        <a:rPr lang="tr-TR" sz="2000" b="1" baseline="0" dirty="0" smtClean="0">
                          <a:latin typeface="Trebuchet MS" panose="020B0603020202020204" pitchFamily="34" charset="0"/>
                        </a:rPr>
                        <a:t> veya GFH ≥ 90 </a:t>
                      </a:r>
                    </a:p>
                    <a:p>
                      <a:pPr algn="ctr"/>
                      <a:r>
                        <a:rPr lang="tr-TR" sz="2000" baseline="0" dirty="0" smtClean="0">
                          <a:latin typeface="Trebuchet MS" panose="020B0603020202020204" pitchFamily="34" charset="0"/>
                        </a:rPr>
                        <a:t>+ eşlik eden böbrek hasarına ait kanıtların varlığı*</a:t>
                      </a:r>
                      <a:endParaRPr lang="tr-TR" sz="20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637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2</a:t>
                      </a:r>
                      <a:endParaRPr lang="tr-TR" sz="20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Hafif bozukluk</a:t>
                      </a:r>
                      <a:endParaRPr lang="tr-TR" sz="20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latin typeface="Trebuchet MS" panose="020B0603020202020204" pitchFamily="34" charset="0"/>
                        </a:rPr>
                        <a:t>60-89 </a:t>
                      </a:r>
                    </a:p>
                    <a:p>
                      <a:pPr algn="ctr"/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+</a:t>
                      </a:r>
                      <a:r>
                        <a:rPr lang="tr-TR" sz="2000" baseline="0" dirty="0" smtClean="0"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eşlik eden böbrek hasarına ait kanıtların varlığı*</a:t>
                      </a:r>
                      <a:endParaRPr lang="tr-TR" sz="20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263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3</a:t>
                      </a:r>
                      <a:endParaRPr lang="tr-TR" sz="20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Orta düzeyde bozukluk (A/B)</a:t>
                      </a:r>
                      <a:endParaRPr lang="tr-TR" sz="2000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30-44/45-59 </a:t>
                      </a:r>
                      <a:endParaRPr lang="tr-TR" sz="2000" b="1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263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4</a:t>
                      </a:r>
                      <a:endParaRPr lang="tr-TR" sz="20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Ciddi bozukluk</a:t>
                      </a:r>
                      <a:endParaRPr lang="tr-TR" sz="20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latin typeface="Trebuchet MS" panose="020B0603020202020204" pitchFamily="34" charset="0"/>
                        </a:rPr>
                        <a:t>15-29</a:t>
                      </a:r>
                      <a:endParaRPr lang="tr-TR" sz="2000" b="1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6346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5</a:t>
                      </a:r>
                      <a:endParaRPr lang="tr-TR" sz="20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rebuchet MS" panose="020B0603020202020204" pitchFamily="34" charset="0"/>
                        </a:rPr>
                        <a:t>Son dönem böbrek yetmezliği</a:t>
                      </a:r>
                      <a:endParaRPr lang="tr-TR" sz="20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latin typeface="Trebuchet MS" panose="020B0603020202020204" pitchFamily="34" charset="0"/>
                        </a:rPr>
                        <a:t>&lt; 15</a:t>
                      </a:r>
                      <a:endParaRPr lang="tr-TR" sz="2000" b="1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1 Başlık"/>
          <p:cNvSpPr txBox="1">
            <a:spLocks/>
          </p:cNvSpPr>
          <p:nvPr/>
        </p:nvSpPr>
        <p:spPr bwMode="auto">
          <a:xfrm>
            <a:off x="457199" y="4962353"/>
            <a:ext cx="10901363" cy="1430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>
                <a:latin typeface="Trebuchet MS" panose="020B0603020202020204" pitchFamily="34" charset="0"/>
                <a:ea typeface="+mj-ea"/>
                <a:cs typeface="+mj-cs"/>
              </a:rPr>
              <a:t>*Diyabetik hastada </a:t>
            </a:r>
            <a:r>
              <a:rPr lang="tr-TR" dirty="0" err="1" smtClean="0">
                <a:latin typeface="Trebuchet MS" panose="020B0603020202020204" pitchFamily="34" charset="0"/>
                <a:ea typeface="+mj-ea"/>
                <a:cs typeface="+mj-cs"/>
              </a:rPr>
              <a:t>mikroalbüminüri</a:t>
            </a:r>
            <a:endParaRPr lang="tr-TR" dirty="0" smtClean="0">
              <a:latin typeface="Trebuchet MS" panose="020B0603020202020204" pitchFamily="34" charset="0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>
                <a:latin typeface="Trebuchet MS" panose="020B0603020202020204" pitchFamily="34" charset="0"/>
                <a:ea typeface="+mj-ea"/>
                <a:cs typeface="+mj-cs"/>
              </a:rPr>
              <a:t>*İnatçı</a:t>
            </a:r>
            <a:r>
              <a:rPr kumimoji="0" lang="tr-T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 </a:t>
            </a:r>
            <a:r>
              <a:rPr kumimoji="0" lang="tr-TR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proteinüri</a:t>
            </a:r>
            <a:endParaRPr kumimoji="0" lang="tr-TR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>
                <a:latin typeface="Trebuchet MS" panose="020B0603020202020204" pitchFamily="34" charset="0"/>
                <a:ea typeface="+mj-ea"/>
                <a:cs typeface="+mj-cs"/>
              </a:rPr>
              <a:t>*İnatçı böbrek kaynaklı </a:t>
            </a:r>
            <a:r>
              <a:rPr lang="tr-TR" dirty="0" err="1" smtClean="0">
                <a:latin typeface="Trebuchet MS" panose="020B0603020202020204" pitchFamily="34" charset="0"/>
                <a:ea typeface="+mj-ea"/>
                <a:cs typeface="+mj-cs"/>
              </a:rPr>
              <a:t>hematüri</a:t>
            </a:r>
            <a:endParaRPr lang="tr-TR" dirty="0" smtClean="0">
              <a:latin typeface="Trebuchet MS" panose="020B0603020202020204" pitchFamily="34" charset="0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*USG</a:t>
            </a:r>
            <a:r>
              <a:rPr kumimoji="0" lang="tr-T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 yada diğer görüntüleme yöntemleriyle gösterilen böbreklerde yapısal anomali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baseline="0" dirty="0" smtClean="0">
                <a:latin typeface="Trebuchet MS" panose="020B0603020202020204" pitchFamily="34" charset="0"/>
                <a:ea typeface="+mj-ea"/>
                <a:cs typeface="+mj-cs"/>
              </a:rPr>
              <a:t>*Biyopsi</a:t>
            </a:r>
            <a:r>
              <a:rPr lang="tr-TR" dirty="0" smtClean="0">
                <a:latin typeface="Trebuchet MS" panose="020B0603020202020204" pitchFamily="34" charset="0"/>
                <a:ea typeface="+mj-ea"/>
                <a:cs typeface="+mj-cs"/>
              </a:rPr>
              <a:t> ile tanı konmuş kronik böbrek hastalığının varlığı</a:t>
            </a:r>
            <a:endParaRPr kumimoji="0" lang="tr-T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175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52512" y="393700"/>
            <a:ext cx="10515600" cy="1063625"/>
          </a:xfrm>
        </p:spPr>
        <p:txBody>
          <a:bodyPr>
            <a:normAutofit/>
          </a:bodyPr>
          <a:lstStyle/>
          <a:p>
            <a:r>
              <a:rPr lang="tr-TR" sz="3200" dirty="0" err="1" smtClean="0">
                <a:latin typeface="Trebuchet MS" panose="020B0603020202020204" pitchFamily="34" charset="0"/>
              </a:rPr>
              <a:t>eGFR</a:t>
            </a:r>
            <a:r>
              <a:rPr lang="tr-TR" sz="3200" dirty="0" smtClean="0">
                <a:latin typeface="Trebuchet MS" panose="020B0603020202020204" pitchFamily="34" charset="0"/>
              </a:rPr>
              <a:t>’ </a:t>
            </a:r>
            <a:r>
              <a:rPr lang="tr-TR" sz="3200" dirty="0" err="1" smtClean="0">
                <a:latin typeface="Trebuchet MS" panose="020B0603020202020204" pitchFamily="34" charset="0"/>
              </a:rPr>
              <a:t>ın</a:t>
            </a:r>
            <a:r>
              <a:rPr lang="tr-TR" sz="3200" dirty="0" smtClean="0">
                <a:latin typeface="Trebuchet MS" panose="020B0603020202020204" pitchFamily="34" charset="0"/>
              </a:rPr>
              <a:t> doğrulanması gereken durumlar</a:t>
            </a:r>
            <a:endParaRPr lang="tr-TR" sz="3200" dirty="0">
              <a:latin typeface="Trebuchet MS" panose="020B0603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9197" y="1654169"/>
            <a:ext cx="5033963" cy="4489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Hastaya ait faktörler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İri vücut yapısı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Ciddi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malnütrisyon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obezite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fonksiyonlarda hızlı değişiklik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Gebelik</a:t>
            </a:r>
          </a:p>
          <a:p>
            <a:pPr marL="0" indent="0">
              <a:buNone/>
            </a:pP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Vejeteryan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diyet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hastalıkları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İlaçlara bağlı faktörler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6496049" y="1654169"/>
            <a:ext cx="4833938" cy="4489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Klinik durumlar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Böbrek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donörünün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değerlendirilmesi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Ciddi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nefrotoksisitesi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olan ve böbrek yoluyla atılan ilaç tedavisi altındaki hastalar</a:t>
            </a:r>
          </a:p>
        </p:txBody>
      </p:sp>
    </p:spTree>
    <p:extLst>
      <p:ext uri="{BB962C8B-B14F-4D97-AF65-F5344CB8AC3E}">
        <p14:creationId xmlns:p14="http://schemas.microsoft.com/office/powerpoint/2010/main" val="375078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İçerik Yer Tutucusu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07" y="1825625"/>
            <a:ext cx="2719586" cy="4351338"/>
          </a:xfrm>
        </p:spPr>
      </p:pic>
      <p:sp>
        <p:nvSpPr>
          <p:cNvPr id="5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853036" y="1825625"/>
            <a:ext cx="76769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Dwayne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Johnson -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kg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x 25 = 3000 mg/gün  idrar miktarı = 1800 ml 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1800 ml = 18 dl → 3000 mg/18 dl = 166 mg/dl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036" y="4488311"/>
            <a:ext cx="6270190" cy="102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İçerik Yer Tutucusu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07" y="1825625"/>
            <a:ext cx="2719586" cy="4351338"/>
          </a:xfrm>
        </p:spPr>
      </p:pic>
      <p:sp>
        <p:nvSpPr>
          <p:cNvPr id="5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853036" y="1825625"/>
            <a:ext cx="76769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Dwayne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Johnson -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kg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x 25 = 3000 mg/gün  idrar miktarı = 1800 ml 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1800 ml = 18 dl → 3000 mg/18 dl = 166 mg/dl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036" y="4488311"/>
            <a:ext cx="6270190" cy="1023866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6715125" y="411254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8533478" y="411254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1800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7055727" y="536471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49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İçerik Yer Tutucusu 1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07" y="1825625"/>
            <a:ext cx="2719586" cy="4351338"/>
          </a:xfrm>
        </p:spPr>
      </p:pic>
      <p:sp>
        <p:nvSpPr>
          <p:cNvPr id="5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853036" y="1825625"/>
            <a:ext cx="76769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Dwayne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Johnson -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kg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x 25 = 3000 mg/gün  idrar miktarı = 1800 ml 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1800 ml = 18 dl → 3000 mg/18 dl = 166 mg/dl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036" y="4488311"/>
            <a:ext cx="6270190" cy="1023866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0162190" y="4650057"/>
            <a:ext cx="1482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=122 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8533478" y="411254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1800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7055727" y="536471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6715125" y="411254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8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07" y="1825625"/>
            <a:ext cx="2447627" cy="4351338"/>
          </a:xfrm>
        </p:spPr>
      </p:pic>
      <p:sp>
        <p:nvSpPr>
          <p:cNvPr id="5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853036" y="1825625"/>
            <a:ext cx="76769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İhsan Ergün -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kg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 x 25 = 2000 mg/gün  idrar miktarı = 1800 ml 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1800 ml = 18 dl → 2000 mg/18 dl = 111 mg/dl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036" y="4488311"/>
            <a:ext cx="6270190" cy="102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2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07" y="1825625"/>
            <a:ext cx="2447627" cy="4351338"/>
          </a:xfrm>
        </p:spPr>
      </p:pic>
      <p:sp>
        <p:nvSpPr>
          <p:cNvPr id="5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853036" y="1825625"/>
            <a:ext cx="76769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İhsan Ergün -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kg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 x 25 = 2000 mg/gün  idrar miktarı = 1800 ml 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1800 ml = 18 dl → 2000 mg/18 dl = 111 mg/dl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036" y="4488311"/>
            <a:ext cx="6270190" cy="1023866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0162190" y="4650057"/>
            <a:ext cx="1482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=122 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8533478" y="411254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1800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6715125" y="411254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74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07" y="1825625"/>
            <a:ext cx="2447627" cy="4351338"/>
          </a:xfrm>
        </p:spPr>
      </p:pic>
      <p:sp>
        <p:nvSpPr>
          <p:cNvPr id="5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853036" y="1825625"/>
            <a:ext cx="76769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İhsan Ergün -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kg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 x 25 = 2000 mg/gün  idrar miktarı = 1800 ml 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1800 ml = 18 dl → 1700 mg/18 dl = 111 mg/dl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036" y="4488311"/>
            <a:ext cx="6270190" cy="1023866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0162190" y="4650057"/>
            <a:ext cx="1482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=122 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8533478" y="411254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1800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7055727" y="536471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1.13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6715125" y="4112549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endParaRPr 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12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284" y="1315632"/>
            <a:ext cx="5942857" cy="5400000"/>
          </a:xfrm>
          <a:prstGeom prst="rect">
            <a:avLst/>
          </a:prstGeom>
        </p:spPr>
      </p:pic>
      <p:sp>
        <p:nvSpPr>
          <p:cNvPr id="4" name="İçerik Yer Tutucusu 2"/>
          <p:cNvSpPr txBox="1">
            <a:spLocks/>
          </p:cNvSpPr>
          <p:nvPr/>
        </p:nvSpPr>
        <p:spPr bwMode="auto">
          <a:xfrm>
            <a:off x="838200" y="505174"/>
            <a:ext cx="10515600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yaşında erkek hasta </a:t>
            </a:r>
            <a:r>
              <a:rPr lang="tr-T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check-up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4" y="24574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2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57" y="2371725"/>
            <a:ext cx="11232995" cy="2809208"/>
          </a:xfrm>
          <a:prstGeom prst="rect">
            <a:avLst/>
          </a:prstGeom>
        </p:spPr>
      </p:pic>
      <p:sp>
        <p:nvSpPr>
          <p:cNvPr id="4" name="Unvan 1"/>
          <p:cNvSpPr txBox="1">
            <a:spLocks/>
          </p:cNvSpPr>
          <p:nvPr/>
        </p:nvSpPr>
        <p:spPr>
          <a:xfrm>
            <a:off x="511657" y="979487"/>
            <a:ext cx="11087427" cy="10636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dirty="0" smtClean="0">
                <a:latin typeface="Trebuchet MS" panose="020B0603020202020204" pitchFamily="34" charset="0"/>
              </a:rPr>
              <a:t>Diğer taraftan benzer serum </a:t>
            </a:r>
            <a:r>
              <a:rPr lang="tr-TR" sz="2800" dirty="0" err="1" smtClean="0">
                <a:latin typeface="Trebuchet MS" panose="020B0603020202020204" pitchFamily="34" charset="0"/>
              </a:rPr>
              <a:t>kreatinin</a:t>
            </a:r>
            <a:r>
              <a:rPr lang="tr-TR" sz="2800" dirty="0" smtClean="0">
                <a:latin typeface="Trebuchet MS" panose="020B0603020202020204" pitchFamily="34" charset="0"/>
              </a:rPr>
              <a:t> değerleri farklı GFR değerlerine de işaret edebilir.</a:t>
            </a:r>
            <a:endParaRPr lang="tr-TR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Trebuchet MS" panose="020B0603020202020204" pitchFamily="34" charset="0"/>
              </a:rPr>
              <a:t>Referans Değerler</a:t>
            </a:r>
            <a:endParaRPr lang="tr-TR" sz="3600" dirty="0">
              <a:latin typeface="Trebuchet MS" panose="020B0603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32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klirensi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125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ml/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1.73m</a:t>
            </a:r>
            <a:r>
              <a:rPr lang="tr-TR" sz="32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0" indent="0"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Böbrek fonksiyonu → böbrek boyutu ile  → vücut yüzey alanı ile orantılıdır</a:t>
            </a:r>
          </a:p>
          <a:p>
            <a:pPr marL="0" indent="0"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75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Trebuchet MS" panose="020B0603020202020204" pitchFamily="34" charset="0"/>
              </a:rPr>
              <a:t>Referans Değerler</a:t>
            </a:r>
            <a:endParaRPr lang="tr-TR" sz="3600" dirty="0">
              <a:latin typeface="Trebuchet MS" panose="020B0603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4336" y="1833564"/>
            <a:ext cx="10515600" cy="1917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klirensi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125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ml/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1.73m</a:t>
            </a:r>
            <a:r>
              <a:rPr lang="tr-TR" sz="32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0" indent="0"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Vücut yüzey alanı: 1.60 m</a:t>
            </a:r>
            <a:r>
              <a:rPr lang="tr-TR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Klirens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75 ml/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371" y="212992"/>
            <a:ext cx="2955391" cy="295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4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Trebuchet MS" panose="020B0603020202020204" pitchFamily="34" charset="0"/>
              </a:rPr>
              <a:t>Referans Değerler</a:t>
            </a:r>
            <a:endParaRPr lang="tr-TR" sz="3600" dirty="0">
              <a:latin typeface="Trebuchet MS" panose="020B0603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4336" y="1833564"/>
            <a:ext cx="10515600" cy="1917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klirensi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125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ml/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1.73m</a:t>
            </a:r>
            <a:r>
              <a:rPr lang="tr-TR" sz="32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0" indent="0"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Vücut yüzey alanı: 1.60 m</a:t>
            </a:r>
            <a:r>
              <a:rPr lang="tr-TR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Klirens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75 ml/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192864" y="4094885"/>
            <a:ext cx="34435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 ml/</a:t>
            </a:r>
            <a:r>
              <a:rPr lang="tr-TR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 1.73 m</a:t>
            </a:r>
            <a:r>
              <a:rPr lang="tr-TR" sz="3200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2253575" y="5000626"/>
            <a:ext cx="12554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1.6 m</a:t>
            </a:r>
            <a:r>
              <a:rPr lang="tr-TR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Dikdörtgen 5"/>
          <p:cNvSpPr/>
          <p:nvPr/>
        </p:nvSpPr>
        <p:spPr>
          <a:xfrm>
            <a:off x="5199589" y="4480644"/>
            <a:ext cx="20553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 ml/</a:t>
            </a:r>
            <a:r>
              <a:rPr lang="tr-TR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Düz Bağlayıcı 7"/>
          <p:cNvCxnSpPr/>
          <p:nvPr/>
        </p:nvCxnSpPr>
        <p:spPr>
          <a:xfrm>
            <a:off x="957263" y="4857749"/>
            <a:ext cx="3914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371" y="212992"/>
            <a:ext cx="2955391" cy="295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5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/>
          <p:cNvSpPr txBox="1">
            <a:spLocks/>
          </p:cNvSpPr>
          <p:nvPr/>
        </p:nvSpPr>
        <p:spPr bwMode="auto">
          <a:xfrm>
            <a:off x="789110" y="286099"/>
            <a:ext cx="11099409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yaşında Tip II DM ve hipertansiyon öyküsü olan erkek hastanın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160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/>
          <p:cNvSpPr txBox="1">
            <a:spLocks/>
          </p:cNvSpPr>
          <p:nvPr/>
        </p:nvSpPr>
        <p:spPr bwMode="auto">
          <a:xfrm>
            <a:off x="789110" y="286099"/>
            <a:ext cx="11099409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yaşında Tip II DM ve hipertansiyon öyküsü olan erkek hastanın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912" y="1258618"/>
            <a:ext cx="5990476" cy="53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3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Düz Ok Bağlayıcısı 5"/>
          <p:cNvCxnSpPr/>
          <p:nvPr/>
        </p:nvCxnSpPr>
        <p:spPr>
          <a:xfrm flipV="1">
            <a:off x="1042988" y="3957638"/>
            <a:ext cx="9472612" cy="14287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kutusu 6"/>
          <p:cNvSpPr txBox="1"/>
          <p:nvPr/>
        </p:nvSpPr>
        <p:spPr>
          <a:xfrm>
            <a:off x="4955464" y="3278744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Düz Ok Bağlayıcısı 8"/>
          <p:cNvCxnSpPr>
            <a:stCxn id="7" idx="2"/>
          </p:cNvCxnSpPr>
          <p:nvPr/>
        </p:nvCxnSpPr>
        <p:spPr>
          <a:xfrm>
            <a:off x="5519821" y="3801964"/>
            <a:ext cx="9442" cy="39856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İçerik Yer Tutucusu 2"/>
          <p:cNvSpPr txBox="1">
            <a:spLocks/>
          </p:cNvSpPr>
          <p:nvPr/>
        </p:nvSpPr>
        <p:spPr bwMode="auto">
          <a:xfrm>
            <a:off x="789110" y="286099"/>
            <a:ext cx="11099409" cy="9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yaşında Tip II DM ve hipertansiyon öyküsü olan erkek hastanın </a:t>
            </a:r>
            <a:r>
              <a:rPr lang="tr-TR" b="1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düzeyi 1.7 mg/dl </a:t>
            </a:r>
            <a:r>
              <a:rPr lang="tr-T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saptanıyor.</a:t>
            </a:r>
            <a:endParaRPr lang="tr-T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540463" y="2565906"/>
            <a:ext cx="11087427" cy="6350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 smtClean="0">
                <a:latin typeface="Trebuchet MS" panose="020B0603020202020204" pitchFamily="34" charset="0"/>
              </a:rPr>
              <a:t>Kronik mi?  Akut mu (Akut yada kronik zeminde akut)? </a:t>
            </a:r>
            <a:endParaRPr lang="tr-TR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79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İçerik Yer Tutucusu 2"/>
          <p:cNvSpPr txBox="1">
            <a:spLocks/>
          </p:cNvSpPr>
          <p:nvPr/>
        </p:nvSpPr>
        <p:spPr bwMode="auto">
          <a:xfrm>
            <a:off x="357189" y="1023934"/>
            <a:ext cx="11487149" cy="556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000" b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Öykü 	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– 	Kısa (günler/haftalar)			Uzun (aylar/yıllar)</a:t>
            </a:r>
          </a:p>
          <a:p>
            <a:pPr marL="0" indent="0">
              <a:buNone/>
            </a:pPr>
            <a:r>
              <a:rPr lang="tr-TR" sz="2000" dirty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	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	Akut bir </a:t>
            </a:r>
            <a:r>
              <a:rPr lang="tr-TR" sz="2000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hst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söz konusudur		Kronik bir </a:t>
            </a:r>
            <a:r>
              <a:rPr lang="tr-TR" sz="2000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ko-morbid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durum </a:t>
            </a:r>
          </a:p>
          <a:p>
            <a:pPr marL="0" indent="0">
              <a:buNone/>
            </a:pPr>
            <a:endParaRPr lang="tr-TR" sz="2000" dirty="0" smtClean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0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FM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	- 	</a:t>
            </a:r>
            <a:r>
              <a:rPr lang="tr-TR" sz="2000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Etyolojiye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yönelik değişken		</a:t>
            </a:r>
            <a:r>
              <a:rPr lang="tr-TR" sz="2000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HT,hipervolemi,anemi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gibi kronik bulgular</a:t>
            </a:r>
          </a:p>
          <a:p>
            <a:pPr marL="0" indent="0">
              <a:buNone/>
            </a:pPr>
            <a:r>
              <a:rPr lang="tr-TR" sz="2000" dirty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	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	Akut hastalık				Biyokimyasal değişiklikleri iyi </a:t>
            </a:r>
            <a:r>
              <a:rPr lang="tr-TR" sz="2000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tolere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eder					</a:t>
            </a:r>
          </a:p>
          <a:p>
            <a:pPr marL="0" indent="0">
              <a:buNone/>
            </a:pPr>
            <a:r>
              <a:rPr lang="tr-TR" sz="2000" b="1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Hb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	- 	Normal yada düşük			Düşük yada normal</a:t>
            </a:r>
          </a:p>
          <a:p>
            <a:pPr marL="0" indent="0">
              <a:buNone/>
            </a:pPr>
            <a:r>
              <a:rPr lang="tr-TR" sz="2000" dirty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	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						</a:t>
            </a:r>
            <a:r>
              <a:rPr lang="tr-TR" sz="2000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Normokrom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normositer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(</a:t>
            </a:r>
            <a:r>
              <a:rPr lang="tr-TR" sz="2000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hepsidin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, EPO)</a:t>
            </a:r>
          </a:p>
          <a:p>
            <a:pPr marL="0" indent="0">
              <a:buNone/>
            </a:pPr>
            <a:endParaRPr lang="tr-TR" sz="2000" dirty="0" smtClean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0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Böbrek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	-	Çoğunlukla normal			Çoğunlukla azalmış</a:t>
            </a:r>
          </a:p>
          <a:p>
            <a:pPr marL="0" indent="0">
              <a:buNone/>
            </a:pPr>
            <a:r>
              <a:rPr lang="tr-TR" sz="20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Boyutları</a:t>
            </a:r>
          </a:p>
          <a:p>
            <a:pPr marL="0" indent="0">
              <a:buNone/>
            </a:pPr>
            <a:endParaRPr lang="tr-TR" sz="2000" dirty="0" smtClean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000" b="1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Renal</a:t>
            </a:r>
            <a:r>
              <a:rPr lang="tr-TR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	-	Yoktur					Vardır </a:t>
            </a:r>
          </a:p>
          <a:p>
            <a:pPr marL="0" indent="0">
              <a:buNone/>
            </a:pPr>
            <a:r>
              <a:rPr lang="tr-TR" sz="2000" b="1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Osteodistrofi</a:t>
            </a:r>
            <a:r>
              <a:rPr lang="tr-TR" sz="2000" b="1" dirty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0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ve </a:t>
            </a:r>
            <a:r>
              <a:rPr lang="tr-TR" sz="2000" b="1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Periferal</a:t>
            </a:r>
            <a:r>
              <a:rPr lang="tr-TR" sz="20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Nöropati</a:t>
            </a:r>
            <a:endParaRPr lang="tr-TR" sz="2000" b="1" dirty="0" smtClean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32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 bwMode="auto">
          <a:xfrm>
            <a:off x="859229" y="281336"/>
            <a:ext cx="11099409" cy="81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b="1" dirty="0" smtClean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Akut Böbrek Hasarı </a:t>
            </a:r>
            <a:r>
              <a:rPr lang="tr-TR" b="1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		</a:t>
            </a:r>
            <a:r>
              <a:rPr lang="tr-TR" b="1" dirty="0" smtClean="0">
                <a:solidFill>
                  <a:srgbClr val="0070C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Kronik Böbrek Yetmezliği</a:t>
            </a:r>
            <a:r>
              <a:rPr lang="tr-TR" sz="3200" dirty="0" smtClean="0">
                <a:solidFill>
                  <a:srgbClr val="0070C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 </a:t>
            </a:r>
            <a:endParaRPr lang="tr-TR" sz="3200" dirty="0">
              <a:solidFill>
                <a:srgbClr val="0070C0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21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Düz Ok Bağlayıcısı 5"/>
          <p:cNvCxnSpPr/>
          <p:nvPr/>
        </p:nvCxnSpPr>
        <p:spPr>
          <a:xfrm flipV="1">
            <a:off x="1042988" y="3957638"/>
            <a:ext cx="9472612" cy="14287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kutusu 6"/>
          <p:cNvSpPr txBox="1"/>
          <p:nvPr/>
        </p:nvSpPr>
        <p:spPr>
          <a:xfrm>
            <a:off x="4955464" y="3278744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Düz Ok Bağlayıcısı 8"/>
          <p:cNvCxnSpPr>
            <a:stCxn id="7" idx="2"/>
          </p:cNvCxnSpPr>
          <p:nvPr/>
        </p:nvCxnSpPr>
        <p:spPr>
          <a:xfrm flipH="1">
            <a:off x="5519820" y="3801964"/>
            <a:ext cx="1" cy="4414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>
            <a:off x="2550402" y="3278744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857333" y="3278744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Düz Ok Bağlayıcısı 10"/>
          <p:cNvCxnSpPr/>
          <p:nvPr/>
        </p:nvCxnSpPr>
        <p:spPr>
          <a:xfrm flipH="1">
            <a:off x="1421689" y="3816252"/>
            <a:ext cx="1" cy="4414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H="1">
            <a:off x="3114758" y="3801964"/>
            <a:ext cx="1" cy="4414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etin kutusu 4"/>
          <p:cNvSpPr txBox="1"/>
          <p:nvPr/>
        </p:nvSpPr>
        <p:spPr>
          <a:xfrm>
            <a:off x="3745789" y="3986214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YIL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1773006" y="400199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YIL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İçerik Yer Tutucusu 2"/>
          <p:cNvSpPr txBox="1">
            <a:spLocks/>
          </p:cNvSpPr>
          <p:nvPr/>
        </p:nvSpPr>
        <p:spPr bwMode="auto">
          <a:xfrm>
            <a:off x="857333" y="2050541"/>
            <a:ext cx="11099409" cy="81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32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Geçmişe dönük değerleri nasıl?</a:t>
            </a:r>
            <a:endParaRPr lang="tr-TR" sz="3200" dirty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5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Düz Ok Bağlayıcısı 5"/>
          <p:cNvCxnSpPr/>
          <p:nvPr/>
        </p:nvCxnSpPr>
        <p:spPr>
          <a:xfrm flipV="1">
            <a:off x="1042988" y="3957638"/>
            <a:ext cx="9472612" cy="14287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kutusu 6"/>
          <p:cNvSpPr txBox="1"/>
          <p:nvPr/>
        </p:nvSpPr>
        <p:spPr>
          <a:xfrm>
            <a:off x="4955464" y="3278744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Düz Ok Bağlayıcısı 8"/>
          <p:cNvCxnSpPr>
            <a:stCxn id="7" idx="2"/>
          </p:cNvCxnSpPr>
          <p:nvPr/>
        </p:nvCxnSpPr>
        <p:spPr>
          <a:xfrm flipH="1">
            <a:off x="5519820" y="3801964"/>
            <a:ext cx="1" cy="4414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>
            <a:off x="6150852" y="3290084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1.6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Düz Ok Bağlayıcısı 11"/>
          <p:cNvCxnSpPr/>
          <p:nvPr/>
        </p:nvCxnSpPr>
        <p:spPr>
          <a:xfrm flipH="1">
            <a:off x="6715207" y="3773881"/>
            <a:ext cx="1" cy="4414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kutusu 12"/>
          <p:cNvSpPr txBox="1"/>
          <p:nvPr/>
        </p:nvSpPr>
        <p:spPr>
          <a:xfrm>
            <a:off x="5635512" y="4458684"/>
            <a:ext cx="23512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değerini kontrol et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İçerik Yer Tutucusu 2"/>
          <p:cNvSpPr txBox="1">
            <a:spLocks/>
          </p:cNvSpPr>
          <p:nvPr/>
        </p:nvSpPr>
        <p:spPr bwMode="auto">
          <a:xfrm>
            <a:off x="843128" y="2050541"/>
            <a:ext cx="11099409" cy="81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32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Geçmişe dönük değerlere ulaşılamıyor?</a:t>
            </a:r>
            <a:endParaRPr lang="tr-TR" sz="3200" dirty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49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Düz Ok Bağlayıcısı 5"/>
          <p:cNvCxnSpPr/>
          <p:nvPr/>
        </p:nvCxnSpPr>
        <p:spPr>
          <a:xfrm flipV="1">
            <a:off x="1042988" y="3957638"/>
            <a:ext cx="9472612" cy="14287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kutusu 6"/>
          <p:cNvSpPr txBox="1"/>
          <p:nvPr/>
        </p:nvSpPr>
        <p:spPr>
          <a:xfrm>
            <a:off x="4955464" y="3278744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Düz Ok Bağlayıcısı 8"/>
          <p:cNvCxnSpPr>
            <a:stCxn id="7" idx="2"/>
          </p:cNvCxnSpPr>
          <p:nvPr/>
        </p:nvCxnSpPr>
        <p:spPr>
          <a:xfrm flipH="1">
            <a:off x="5519820" y="3801964"/>
            <a:ext cx="1" cy="4414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>
            <a:off x="6150852" y="3290084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1.9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Düz Ok Bağlayıcısı 11"/>
          <p:cNvCxnSpPr/>
          <p:nvPr/>
        </p:nvCxnSpPr>
        <p:spPr>
          <a:xfrm flipH="1">
            <a:off x="6715207" y="3773881"/>
            <a:ext cx="1" cy="4414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kutusu 12"/>
          <p:cNvSpPr txBox="1"/>
          <p:nvPr/>
        </p:nvSpPr>
        <p:spPr>
          <a:xfrm>
            <a:off x="5635512" y="4458684"/>
            <a:ext cx="23512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değerini kontrol et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İçerik Yer Tutucusu 2"/>
          <p:cNvSpPr txBox="1">
            <a:spLocks/>
          </p:cNvSpPr>
          <p:nvPr/>
        </p:nvSpPr>
        <p:spPr bwMode="auto">
          <a:xfrm>
            <a:off x="857333" y="671861"/>
            <a:ext cx="11099409" cy="81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3200" dirty="0" smtClean="0">
                <a:solidFill>
                  <a:prstClr val="black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Geçmişe dönük değerlere ulaşılamıyor?</a:t>
            </a:r>
            <a:endParaRPr lang="tr-TR" sz="3200" dirty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Yay 1"/>
          <p:cNvSpPr/>
          <p:nvPr/>
        </p:nvSpPr>
        <p:spPr>
          <a:xfrm rot="6149662">
            <a:off x="3433845" y="-926860"/>
            <a:ext cx="5300663" cy="4400550"/>
          </a:xfrm>
          <a:prstGeom prst="arc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/>
          <p:cNvSpPr txBox="1"/>
          <p:nvPr/>
        </p:nvSpPr>
        <p:spPr>
          <a:xfrm>
            <a:off x="6970083" y="2401794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" name="Yay 10"/>
          <p:cNvSpPr/>
          <p:nvPr/>
        </p:nvSpPr>
        <p:spPr>
          <a:xfrm rot="16623737">
            <a:off x="2525966" y="4325427"/>
            <a:ext cx="5300663" cy="4400550"/>
          </a:xfrm>
          <a:prstGeom prst="arc">
            <a:avLst/>
          </a:prstGeom>
          <a:ln w="3492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/>
          <p:cNvSpPr txBox="1"/>
          <p:nvPr/>
        </p:nvSpPr>
        <p:spPr>
          <a:xfrm>
            <a:off x="2798270" y="5903991"/>
            <a:ext cx="112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tr-T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81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85799" y="1443039"/>
            <a:ext cx="1077277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Trebuchet MS" panose="020B0603020202020204" pitchFamily="34" charset="0"/>
              </a:rPr>
              <a:t>Yüksek </a:t>
            </a:r>
            <a:r>
              <a:rPr lang="tr-TR" sz="2400" dirty="0" err="1">
                <a:latin typeface="Trebuchet MS" panose="020B0603020202020204" pitchFamily="34" charset="0"/>
              </a:rPr>
              <a:t>kreatinin</a:t>
            </a:r>
            <a:r>
              <a:rPr lang="tr-TR" sz="2400" dirty="0">
                <a:latin typeface="Trebuchet MS" panose="020B0603020202020204" pitchFamily="34" charset="0"/>
              </a:rPr>
              <a:t> seviyeleri, böbrek yetmezliğinin ayırıcı tanısını düşündürür. </a:t>
            </a:r>
            <a:endParaRPr lang="tr-TR" sz="2400" dirty="0" smtClean="0">
              <a:latin typeface="Trebuchet MS" panose="020B0603020202020204" pitchFamily="34" charset="0"/>
            </a:endParaRPr>
          </a:p>
          <a:p>
            <a:endParaRPr lang="tr-TR" sz="2400" dirty="0" smtClean="0">
              <a:latin typeface="Trebuchet MS" panose="020B0603020202020204" pitchFamily="34" charset="0"/>
            </a:endParaRPr>
          </a:p>
          <a:p>
            <a:r>
              <a:rPr lang="tr-TR" sz="2400" dirty="0" smtClean="0">
                <a:latin typeface="Trebuchet MS" panose="020B0603020202020204" pitchFamily="34" charset="0"/>
              </a:rPr>
              <a:t>Geçmişe yönelik öykü </a:t>
            </a:r>
            <a:r>
              <a:rPr lang="tr-TR" sz="2400" dirty="0">
                <a:latin typeface="Trebuchet MS" panose="020B0603020202020204" pitchFamily="34" charset="0"/>
              </a:rPr>
              <a:t>ve tam bir fizik muayene </a:t>
            </a:r>
            <a:r>
              <a:rPr lang="tr-TR" sz="2400" dirty="0" smtClean="0">
                <a:latin typeface="Trebuchet MS" panose="020B0603020202020204" pitchFamily="34" charset="0"/>
              </a:rPr>
              <a:t>önemlidir.</a:t>
            </a:r>
          </a:p>
          <a:p>
            <a:endParaRPr lang="tr-TR" sz="2400" dirty="0" smtClean="0">
              <a:latin typeface="Trebuchet MS" panose="020B0603020202020204" pitchFamily="34" charset="0"/>
            </a:endParaRPr>
          </a:p>
          <a:p>
            <a:r>
              <a:rPr lang="tr-TR" sz="2400" dirty="0">
                <a:latin typeface="Trebuchet MS" panose="020B0603020202020204" pitchFamily="34" charset="0"/>
              </a:rPr>
              <a:t>Sonuçları doğrulamak için </a:t>
            </a:r>
            <a:r>
              <a:rPr lang="tr-TR" sz="2400" dirty="0" err="1">
                <a:latin typeface="Trebuchet MS" panose="020B0603020202020204" pitchFamily="34" charset="0"/>
              </a:rPr>
              <a:t>kreatinin</a:t>
            </a:r>
            <a:r>
              <a:rPr lang="tr-TR" sz="2400" dirty="0">
                <a:latin typeface="Trebuchet MS" panose="020B0603020202020204" pitchFamily="34" charset="0"/>
              </a:rPr>
              <a:t> testi tekrarlandıktan sonra </a:t>
            </a:r>
            <a:r>
              <a:rPr lang="tr-TR" sz="2400" dirty="0" smtClean="0">
                <a:latin typeface="Trebuchet MS" panose="020B0603020202020204" pitchFamily="34" charset="0"/>
              </a:rPr>
              <a:t>(gerekirse seri ölçümler yapıldıktan sonra) </a:t>
            </a:r>
            <a:r>
              <a:rPr lang="tr-TR" sz="2400" dirty="0" err="1" smtClean="0">
                <a:latin typeface="Trebuchet MS" panose="020B0603020202020204" pitchFamily="34" charset="0"/>
              </a:rPr>
              <a:t>glomerüler</a:t>
            </a:r>
            <a:r>
              <a:rPr lang="tr-TR" sz="2400" dirty="0" smtClean="0">
                <a:latin typeface="Trebuchet MS" panose="020B0603020202020204" pitchFamily="34" charset="0"/>
              </a:rPr>
              <a:t> </a:t>
            </a:r>
            <a:r>
              <a:rPr lang="tr-TR" sz="2400" dirty="0" err="1">
                <a:latin typeface="Trebuchet MS" panose="020B0603020202020204" pitchFamily="34" charset="0"/>
              </a:rPr>
              <a:t>filtrasyon</a:t>
            </a:r>
            <a:r>
              <a:rPr lang="tr-TR" sz="2400" dirty="0">
                <a:latin typeface="Trebuchet MS" panose="020B0603020202020204" pitchFamily="34" charset="0"/>
              </a:rPr>
              <a:t> hızı ölçülmelidir. </a:t>
            </a:r>
          </a:p>
          <a:p>
            <a:endParaRPr lang="tr-TR" sz="2400" dirty="0">
              <a:latin typeface="Trebuchet MS" panose="020B0603020202020204" pitchFamily="34" charset="0"/>
            </a:endParaRPr>
          </a:p>
          <a:p>
            <a:r>
              <a:rPr lang="tr-TR" sz="2400" dirty="0" smtClean="0">
                <a:latin typeface="Trebuchet MS" panose="020B0603020202020204" pitchFamily="34" charset="0"/>
              </a:rPr>
              <a:t>Mevcut durumun kronik mi? Yoksa akut mu? Kronik zeminde akut mu? Olduğuna karar verilmeli, </a:t>
            </a:r>
            <a:r>
              <a:rPr lang="tr-TR" sz="2400" dirty="0" err="1" smtClean="0">
                <a:latin typeface="Trebuchet MS" panose="020B0603020202020204" pitchFamily="34" charset="0"/>
              </a:rPr>
              <a:t>etyolojiye</a:t>
            </a:r>
            <a:r>
              <a:rPr lang="tr-TR" sz="2400" dirty="0" smtClean="0">
                <a:latin typeface="Trebuchet MS" panose="020B0603020202020204" pitchFamily="34" charset="0"/>
              </a:rPr>
              <a:t> yönelik değerlendirmeler yapılmalıdır.</a:t>
            </a:r>
          </a:p>
          <a:p>
            <a:endParaRPr lang="tr-TR" sz="2400" dirty="0" smtClean="0">
              <a:latin typeface="Trebuchet MS" panose="020B0603020202020204" pitchFamily="34" charset="0"/>
            </a:endParaRPr>
          </a:p>
          <a:p>
            <a:endParaRPr lang="tr-TR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25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4387E5-FF16-4CA7-A80F-0933C8BBDAAF}"/>
              </a:ext>
            </a:extLst>
          </p:cNvPr>
          <p:cNvSpPr txBox="1">
            <a:spLocks/>
          </p:cNvSpPr>
          <p:nvPr/>
        </p:nvSpPr>
        <p:spPr>
          <a:xfrm>
            <a:off x="3587259" y="3387268"/>
            <a:ext cx="5205046" cy="1361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6800" indent="0" algn="ctr">
              <a:buFont typeface="Arial" panose="020B0604020202020204" pitchFamily="34" charset="0"/>
              <a:buNone/>
              <a:defRPr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İhsan ERGÜN</a:t>
            </a:r>
          </a:p>
          <a:p>
            <a:pPr marL="226800" indent="0" algn="ctr">
              <a:buFont typeface="Arial" panose="020B0604020202020204" pitchFamily="34" charset="0"/>
              <a:buNone/>
              <a:defRPr/>
            </a:pP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Memorial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Ankara Hastanesi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F3FB552-0F70-4774-8C71-6E5D24E8EA41}"/>
              </a:ext>
            </a:extLst>
          </p:cNvPr>
          <p:cNvSpPr txBox="1">
            <a:spLocks/>
          </p:cNvSpPr>
          <p:nvPr/>
        </p:nvSpPr>
        <p:spPr>
          <a:xfrm>
            <a:off x="1252022" y="2181094"/>
            <a:ext cx="9875520" cy="756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2304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7600" indent="-228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400" indent="-273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600" indent="-273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1600" indent="-273600" algn="l" defTabSz="9144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6800" indent="0" algn="ctr" fontAlgn="auto">
              <a:spcAft>
                <a:spcPts val="0"/>
              </a:spcAft>
              <a:buNone/>
              <a:defRPr/>
            </a:pPr>
            <a:r>
              <a:rPr lang="tr-TR" sz="3600" b="1" dirty="0" smtClean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Vakalarla </a:t>
            </a:r>
            <a:r>
              <a:rPr lang="tr-TR" sz="3600" b="1" dirty="0" err="1" smtClean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Kreatinin</a:t>
            </a:r>
            <a:r>
              <a:rPr lang="tr-TR" sz="3600" b="1" dirty="0" smtClean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Yüksekliğine Yaklaşım</a:t>
            </a:r>
            <a:endParaRPr lang="tr-TR" sz="3600" b="1" dirty="0">
              <a:solidFill>
                <a:srgbClr val="FF0000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indent="-228600" fontAlgn="auto">
              <a:lnSpc>
                <a:spcPct val="90000"/>
              </a:lnSpc>
              <a:spcAft>
                <a:spcPts val="0"/>
              </a:spcAft>
            </a:pPr>
            <a:endParaRPr lang="en-US" sz="2000" b="1" dirty="0"/>
          </a:p>
        </p:txBody>
      </p:sp>
      <p:pic>
        <p:nvPicPr>
          <p:cNvPr id="1026" name="Picture 2" descr="Fotoğra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217267"/>
            <a:ext cx="1677918" cy="135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34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3067</TotalTime>
  <Words>1296</Words>
  <Application>Microsoft Office PowerPoint</Application>
  <PresentationFormat>Geniş ekran</PresentationFormat>
  <Paragraphs>325</Paragraphs>
  <Slides>45</Slides>
  <Notes>18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Trebuchet MS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Kreatinin Düzeyinin Tayini</vt:lpstr>
      <vt:lpstr>PowerPoint Sunusu</vt:lpstr>
      <vt:lpstr>PowerPoint Sunusu</vt:lpstr>
      <vt:lpstr>PowerPoint Sunusu</vt:lpstr>
      <vt:lpstr>PowerPoint Sunusu</vt:lpstr>
      <vt:lpstr>Glomerüler Filtrasyon Hızı (GFR) böbrek fonksiyonunun değerlendirilmesinde en iyi ölçüm yöntemidir (tanı + takip)</vt:lpstr>
      <vt:lpstr>Glomerüler Filtrasyon Hızı (GFR) böbrek fonksiyonunun değerlendirilmesinde en iyi ölçüm yöntemidir (tanı + takip)</vt:lpstr>
      <vt:lpstr>Glomerüler Filtrasyon Hızının Hesaplanması</vt:lpstr>
      <vt:lpstr>Glomerüler Filtrasyon Hızının Hesaplanması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eGFR’ ın doğrulanması gereken durumlar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Referans Değerler</vt:lpstr>
      <vt:lpstr>Referans Değerler</vt:lpstr>
      <vt:lpstr>Referans Değerler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İhsan Ergün</dc:creator>
  <cp:lastModifiedBy>Dell</cp:lastModifiedBy>
  <cp:revision>978</cp:revision>
  <dcterms:created xsi:type="dcterms:W3CDTF">2021-11-07T13:21:26Z</dcterms:created>
  <dcterms:modified xsi:type="dcterms:W3CDTF">2023-02-22T09:12:15Z</dcterms:modified>
</cp:coreProperties>
</file>