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53"/>
  </p:notesMasterIdLst>
  <p:sldIdLst>
    <p:sldId id="449" r:id="rId2"/>
    <p:sldId id="942" r:id="rId3"/>
    <p:sldId id="593" r:id="rId4"/>
    <p:sldId id="996" r:id="rId5"/>
    <p:sldId id="974" r:id="rId6"/>
    <p:sldId id="944" r:id="rId7"/>
    <p:sldId id="1007" r:id="rId8"/>
    <p:sldId id="1053" r:id="rId9"/>
    <p:sldId id="1042" r:id="rId10"/>
    <p:sldId id="999" r:id="rId11"/>
    <p:sldId id="762" r:id="rId12"/>
    <p:sldId id="1008" r:id="rId13"/>
    <p:sldId id="897" r:id="rId14"/>
    <p:sldId id="1001" r:id="rId15"/>
    <p:sldId id="1002" r:id="rId16"/>
    <p:sldId id="1004" r:id="rId17"/>
    <p:sldId id="1048" r:id="rId18"/>
    <p:sldId id="1049" r:id="rId19"/>
    <p:sldId id="1065" r:id="rId20"/>
    <p:sldId id="1023" r:id="rId21"/>
    <p:sldId id="1044" r:id="rId22"/>
    <p:sldId id="1028" r:id="rId23"/>
    <p:sldId id="1031" r:id="rId24"/>
    <p:sldId id="991" r:id="rId25"/>
    <p:sldId id="992" r:id="rId26"/>
    <p:sldId id="1052" r:id="rId27"/>
    <p:sldId id="1051" r:id="rId28"/>
    <p:sldId id="937" r:id="rId29"/>
    <p:sldId id="938" r:id="rId30"/>
    <p:sldId id="935" r:id="rId31"/>
    <p:sldId id="947" r:id="rId32"/>
    <p:sldId id="1013" r:id="rId33"/>
    <p:sldId id="951" r:id="rId34"/>
    <p:sldId id="1009" r:id="rId35"/>
    <p:sldId id="967" r:id="rId36"/>
    <p:sldId id="1014" r:id="rId37"/>
    <p:sldId id="931" r:id="rId38"/>
    <p:sldId id="1055" r:id="rId39"/>
    <p:sldId id="898" r:id="rId40"/>
    <p:sldId id="1062" r:id="rId41"/>
    <p:sldId id="1058" r:id="rId42"/>
    <p:sldId id="1057" r:id="rId43"/>
    <p:sldId id="1060" r:id="rId44"/>
    <p:sldId id="1054" r:id="rId45"/>
    <p:sldId id="958" r:id="rId46"/>
    <p:sldId id="960" r:id="rId47"/>
    <p:sldId id="959" r:id="rId48"/>
    <p:sldId id="961" r:id="rId49"/>
    <p:sldId id="969" r:id="rId50"/>
    <p:sldId id="957" r:id="rId51"/>
    <p:sldId id="1064" r:id="rId52"/>
  </p:sldIdLst>
  <p:sldSz cx="9144000" cy="5143500" type="screen16x9"/>
  <p:notesSz cx="6858000" cy="9144000"/>
  <p:embeddedFontLst>
    <p:embeddedFont>
      <p:font typeface="Harlow Solid Italic" panose="04030604020F02020D02" pitchFamily="82" charset="0"/>
      <p:italic r:id="rId54"/>
    </p:embeddedFont>
    <p:embeddedFont>
      <p:font typeface="Imprint MT Shadow" panose="04020605060303030202" pitchFamily="82" charset="0"/>
      <p:regular r:id="rId55"/>
    </p:embeddedFont>
    <p:embeddedFont>
      <p:font typeface="Calibri Light" panose="020F0302020204030204" pitchFamily="34" charset="0"/>
      <p:regular r:id="rId56"/>
      <p:italic r:id="rId57"/>
    </p:embeddedFont>
    <p:embeddedFont>
      <p:font typeface="Calibri" panose="020F0502020204030204" pitchFamily="34" charset="0"/>
      <p:regular r:id="rId58"/>
      <p:bold r:id="rId59"/>
      <p:italic r:id="rId60"/>
      <p:boldItalic r:id="rId61"/>
    </p:embeddedFont>
    <p:embeddedFont>
      <p:font typeface="ＭＳ Ｐゴシック" panose="020B0600070205080204" pitchFamily="34" charset="-128"/>
      <p:regular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3ED3"/>
    <a:srgbClr val="2475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36AB89D-F5EC-4B56-A308-303C344C77D1}">
  <a:tblStyle styleId="{336AB89D-F5EC-4B56-A308-303C344C77D1}"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57E30E5-1DB3-4595-BE70-43D435B19659}"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69722" autoAdjust="0"/>
  </p:normalViewPr>
  <p:slideViewPr>
    <p:cSldViewPr snapToGrid="0">
      <p:cViewPr>
        <p:scale>
          <a:sx n="96" d="100"/>
          <a:sy n="96" d="100"/>
        </p:scale>
        <p:origin x="1542" y="25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font" Target="fonts/font5.fntdata"/><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71B91E-1CB3-4386-A615-D5987805487C}" type="doc">
      <dgm:prSet loTypeId="urn:microsoft.com/office/officeart/2005/8/layout/radial6" loCatId="cycle" qsTypeId="urn:microsoft.com/office/officeart/2005/8/quickstyle/simple2" qsCatId="simple" csTypeId="urn:microsoft.com/office/officeart/2005/8/colors/colorful1" csCatId="colorful" phldr="1"/>
      <dgm:spPr/>
      <dgm:t>
        <a:bodyPr/>
        <a:lstStyle/>
        <a:p>
          <a:endParaRPr lang="tr-TR"/>
        </a:p>
      </dgm:t>
    </dgm:pt>
    <dgm:pt modelId="{7370AFF8-2346-4EE7-B778-94E9F83E0342}">
      <dgm:prSet phldrT="[Metin]"/>
      <dgm:spPr>
        <a:scene3d>
          <a:camera prst="orthographicFront"/>
          <a:lightRig rig="threePt" dir="t"/>
        </a:scene3d>
        <a:sp3d>
          <a:bevelT w="165100" prst="coolSlant"/>
        </a:sp3d>
      </dgm:spPr>
      <dgm:t>
        <a:bodyPr/>
        <a:lstStyle/>
        <a:p>
          <a:r>
            <a:rPr lang="tr-TR" dirty="0" smtClean="0">
              <a:solidFill>
                <a:schemeClr val="tx1"/>
              </a:solidFill>
              <a:latin typeface="Times New Roman" panose="02020603050405020304" pitchFamily="18" charset="0"/>
              <a:cs typeface="Times New Roman" panose="02020603050405020304" pitchFamily="18" charset="0"/>
            </a:rPr>
            <a:t>Yeterli sıvı ve </a:t>
          </a:r>
          <a:r>
            <a:rPr lang="tr-TR" dirty="0" err="1" smtClean="0">
              <a:solidFill>
                <a:schemeClr val="tx1"/>
              </a:solidFill>
              <a:latin typeface="Times New Roman" panose="02020603050405020304" pitchFamily="18" charset="0"/>
              <a:cs typeface="Times New Roman" panose="02020603050405020304" pitchFamily="18" charset="0"/>
            </a:rPr>
            <a:t>solütün</a:t>
          </a:r>
          <a:r>
            <a:rPr lang="tr-TR" dirty="0" smtClean="0">
              <a:solidFill>
                <a:schemeClr val="tx1"/>
              </a:solidFill>
              <a:latin typeface="Times New Roman" panose="02020603050405020304" pitchFamily="18" charset="0"/>
              <a:cs typeface="Times New Roman" panose="02020603050405020304" pitchFamily="18" charset="0"/>
            </a:rPr>
            <a:t> kandan uzaklaştırılması</a:t>
          </a:r>
          <a:endParaRPr lang="tr-TR" dirty="0">
            <a:solidFill>
              <a:schemeClr val="tx1"/>
            </a:solidFill>
            <a:latin typeface="Times New Roman" panose="02020603050405020304" pitchFamily="18" charset="0"/>
            <a:cs typeface="Times New Roman" panose="02020603050405020304" pitchFamily="18" charset="0"/>
          </a:endParaRPr>
        </a:p>
      </dgm:t>
    </dgm:pt>
    <dgm:pt modelId="{BB560A06-DE40-4ECB-90C5-24731298A90B}" type="parTrans" cxnId="{38789ED6-EC58-42A5-B5C2-C225A5420BF6}">
      <dgm:prSet/>
      <dgm:spPr/>
      <dgm:t>
        <a:bodyPr/>
        <a:lstStyle/>
        <a:p>
          <a:endParaRPr lang="tr-TR"/>
        </a:p>
      </dgm:t>
    </dgm:pt>
    <dgm:pt modelId="{38D7C9AA-5D83-41A7-BFAC-C48B66B6DDE9}" type="sibTrans" cxnId="{38789ED6-EC58-42A5-B5C2-C225A5420BF6}">
      <dgm:prSet/>
      <dgm:spPr/>
      <dgm:t>
        <a:bodyPr/>
        <a:lstStyle/>
        <a:p>
          <a:endParaRPr lang="tr-TR"/>
        </a:p>
      </dgm:t>
    </dgm:pt>
    <dgm:pt modelId="{DB8A260D-F4FD-4B69-B63C-637E621887A9}">
      <dgm:prSet phldrT="[Metin]" custT="1"/>
      <dgm:spPr>
        <a:scene3d>
          <a:camera prst="orthographicFront"/>
          <a:lightRig rig="threePt" dir="t"/>
        </a:scene3d>
        <a:sp3d>
          <a:bevelT w="165100" prst="coolSlant"/>
        </a:sp3d>
      </dgm:spPr>
      <dgm:t>
        <a:bodyPr/>
        <a:lstStyle/>
        <a:p>
          <a:r>
            <a:rPr lang="tr-TR" sz="1400" dirty="0" smtClean="0">
              <a:solidFill>
                <a:schemeClr val="tx1"/>
              </a:solidFill>
              <a:latin typeface="Times New Roman" panose="02020603050405020304" pitchFamily="18" charset="0"/>
              <a:cs typeface="Times New Roman" panose="02020603050405020304" pitchFamily="18" charset="0"/>
            </a:rPr>
            <a:t>Solüsyon </a:t>
          </a:r>
          <a:endParaRPr lang="tr-TR" sz="1400" dirty="0">
            <a:solidFill>
              <a:schemeClr val="tx1"/>
            </a:solidFill>
            <a:latin typeface="Times New Roman" panose="02020603050405020304" pitchFamily="18" charset="0"/>
            <a:cs typeface="Times New Roman" panose="02020603050405020304" pitchFamily="18" charset="0"/>
          </a:endParaRPr>
        </a:p>
      </dgm:t>
    </dgm:pt>
    <dgm:pt modelId="{42BD4A3D-C3A6-434C-B413-DFDF38DC6D4C}" type="parTrans" cxnId="{BCDA4E5F-5709-4ACD-9291-98516BC6A28E}">
      <dgm:prSet/>
      <dgm:spPr/>
      <dgm:t>
        <a:bodyPr/>
        <a:lstStyle/>
        <a:p>
          <a:endParaRPr lang="tr-TR"/>
        </a:p>
      </dgm:t>
    </dgm:pt>
    <dgm:pt modelId="{66F68AF5-D07D-4524-AC21-6E93C890707D}" type="sibTrans" cxnId="{BCDA4E5F-5709-4ACD-9291-98516BC6A28E}">
      <dgm:prSet/>
      <dgm:spPr>
        <a:scene3d>
          <a:camera prst="orthographicFront"/>
          <a:lightRig rig="threePt" dir="t"/>
        </a:scene3d>
        <a:sp3d>
          <a:bevelT w="165100" prst="coolSlant"/>
        </a:sp3d>
      </dgm:spPr>
      <dgm:t>
        <a:bodyPr/>
        <a:lstStyle/>
        <a:p>
          <a:endParaRPr lang="tr-TR"/>
        </a:p>
      </dgm:t>
    </dgm:pt>
    <dgm:pt modelId="{F62744F7-6256-4BE6-8DC1-F4DED30BEF17}">
      <dgm:prSet phldrT="[Metin]" custT="1"/>
      <dgm:spPr>
        <a:scene3d>
          <a:camera prst="orthographicFront"/>
          <a:lightRig rig="threePt" dir="t"/>
        </a:scene3d>
        <a:sp3d>
          <a:bevelT w="165100" prst="coolSlant"/>
        </a:sp3d>
      </dgm:spPr>
      <dgm:t>
        <a:bodyPr/>
        <a:lstStyle/>
        <a:p>
          <a:r>
            <a:rPr lang="tr-TR" sz="1400" dirty="0" smtClean="0">
              <a:solidFill>
                <a:schemeClr val="tx1"/>
              </a:solidFill>
              <a:latin typeface="Times New Roman" panose="02020603050405020304" pitchFamily="18" charset="0"/>
              <a:cs typeface="Times New Roman" panose="02020603050405020304" pitchFamily="18" charset="0"/>
            </a:rPr>
            <a:t>Çevrim  sayısı </a:t>
          </a:r>
          <a:endParaRPr lang="tr-TR" sz="1400" dirty="0">
            <a:solidFill>
              <a:schemeClr val="tx1"/>
            </a:solidFill>
            <a:latin typeface="Times New Roman" panose="02020603050405020304" pitchFamily="18" charset="0"/>
            <a:cs typeface="Times New Roman" panose="02020603050405020304" pitchFamily="18" charset="0"/>
          </a:endParaRPr>
        </a:p>
      </dgm:t>
    </dgm:pt>
    <dgm:pt modelId="{7EFB1D69-74C4-402F-BD76-E0972A01C1C1}" type="parTrans" cxnId="{4D030917-0872-46B5-94FA-90DF4DE02139}">
      <dgm:prSet/>
      <dgm:spPr/>
      <dgm:t>
        <a:bodyPr/>
        <a:lstStyle/>
        <a:p>
          <a:endParaRPr lang="tr-TR"/>
        </a:p>
      </dgm:t>
    </dgm:pt>
    <dgm:pt modelId="{57410F37-39D8-4B02-8EDB-BFFF7D883E72}" type="sibTrans" cxnId="{4D030917-0872-46B5-94FA-90DF4DE02139}">
      <dgm:prSet/>
      <dgm:spPr>
        <a:scene3d>
          <a:camera prst="orthographicFront"/>
          <a:lightRig rig="threePt" dir="t"/>
        </a:scene3d>
        <a:sp3d>
          <a:bevelT w="165100" prst="coolSlant"/>
        </a:sp3d>
      </dgm:spPr>
      <dgm:t>
        <a:bodyPr/>
        <a:lstStyle/>
        <a:p>
          <a:endParaRPr lang="tr-TR"/>
        </a:p>
      </dgm:t>
    </dgm:pt>
    <dgm:pt modelId="{387A5DF9-E1CE-42D8-94B5-D055D02F334A}">
      <dgm:prSet phldrT="[Metin]" custT="1"/>
      <dgm:spPr>
        <a:solidFill>
          <a:schemeClr val="accent3">
            <a:lumMod val="20000"/>
            <a:lumOff val="80000"/>
          </a:schemeClr>
        </a:solidFill>
        <a:scene3d>
          <a:camera prst="orthographicFront"/>
          <a:lightRig rig="threePt" dir="t"/>
        </a:scene3d>
        <a:sp3d>
          <a:bevelT w="165100" prst="coolSlant"/>
        </a:sp3d>
      </dgm:spPr>
      <dgm:t>
        <a:bodyPr/>
        <a:lstStyle/>
        <a:p>
          <a:r>
            <a:rPr lang="tr-TR" sz="1400" dirty="0" smtClean="0">
              <a:solidFill>
                <a:schemeClr val="tx1"/>
              </a:solidFill>
              <a:latin typeface="Times New Roman" panose="02020603050405020304" pitchFamily="18" charset="0"/>
              <a:cs typeface="Times New Roman" panose="02020603050405020304" pitchFamily="18" charset="0"/>
            </a:rPr>
            <a:t>Değişim volümü</a:t>
          </a:r>
          <a:endParaRPr lang="tr-TR" sz="1400" dirty="0">
            <a:solidFill>
              <a:schemeClr val="tx1"/>
            </a:solidFill>
            <a:latin typeface="Times New Roman" panose="02020603050405020304" pitchFamily="18" charset="0"/>
            <a:cs typeface="Times New Roman" panose="02020603050405020304" pitchFamily="18" charset="0"/>
          </a:endParaRPr>
        </a:p>
      </dgm:t>
    </dgm:pt>
    <dgm:pt modelId="{BA0495A2-0B11-4433-8720-7C687E9F1AB0}" type="parTrans" cxnId="{20F6CFA3-67D6-4C0C-8FD3-B62DC65FD2AE}">
      <dgm:prSet/>
      <dgm:spPr/>
      <dgm:t>
        <a:bodyPr/>
        <a:lstStyle/>
        <a:p>
          <a:endParaRPr lang="tr-TR"/>
        </a:p>
      </dgm:t>
    </dgm:pt>
    <dgm:pt modelId="{D75436B9-F0E7-406E-89B2-02C3B1C4E73A}" type="sibTrans" cxnId="{20F6CFA3-67D6-4C0C-8FD3-B62DC65FD2AE}">
      <dgm:prSet/>
      <dgm:spPr>
        <a:solidFill>
          <a:schemeClr val="accent3">
            <a:lumMod val="20000"/>
            <a:lumOff val="80000"/>
          </a:schemeClr>
        </a:solidFill>
        <a:scene3d>
          <a:camera prst="orthographicFront"/>
          <a:lightRig rig="threePt" dir="t"/>
        </a:scene3d>
        <a:sp3d>
          <a:bevelT w="165100" prst="coolSlant"/>
        </a:sp3d>
      </dgm:spPr>
      <dgm:t>
        <a:bodyPr/>
        <a:lstStyle/>
        <a:p>
          <a:endParaRPr lang="tr-TR"/>
        </a:p>
      </dgm:t>
    </dgm:pt>
    <dgm:pt modelId="{447B57B7-0D48-4D6B-9E5E-E55952EA4ABC}" type="pres">
      <dgm:prSet presAssocID="{3671B91E-1CB3-4386-A615-D5987805487C}" presName="Name0" presStyleCnt="0">
        <dgm:presLayoutVars>
          <dgm:chMax val="1"/>
          <dgm:dir/>
          <dgm:animLvl val="ctr"/>
          <dgm:resizeHandles val="exact"/>
        </dgm:presLayoutVars>
      </dgm:prSet>
      <dgm:spPr/>
      <dgm:t>
        <a:bodyPr/>
        <a:lstStyle/>
        <a:p>
          <a:endParaRPr lang="tr-TR"/>
        </a:p>
      </dgm:t>
    </dgm:pt>
    <dgm:pt modelId="{84A259C1-683C-44B4-B769-28DA451503AF}" type="pres">
      <dgm:prSet presAssocID="{7370AFF8-2346-4EE7-B778-94E9F83E0342}" presName="centerShape" presStyleLbl="node0" presStyleIdx="0" presStyleCnt="1" custScaleX="137127" custScaleY="130634"/>
      <dgm:spPr/>
      <dgm:t>
        <a:bodyPr/>
        <a:lstStyle/>
        <a:p>
          <a:endParaRPr lang="tr-TR"/>
        </a:p>
      </dgm:t>
    </dgm:pt>
    <dgm:pt modelId="{29DCE63A-DDAC-4772-B9C3-220EAE40853C}" type="pres">
      <dgm:prSet presAssocID="{DB8A260D-F4FD-4B69-B63C-637E621887A9}" presName="node" presStyleLbl="node1" presStyleIdx="0" presStyleCnt="3" custScaleX="95000">
        <dgm:presLayoutVars>
          <dgm:bulletEnabled val="1"/>
        </dgm:presLayoutVars>
      </dgm:prSet>
      <dgm:spPr/>
      <dgm:t>
        <a:bodyPr/>
        <a:lstStyle/>
        <a:p>
          <a:endParaRPr lang="tr-TR"/>
        </a:p>
      </dgm:t>
    </dgm:pt>
    <dgm:pt modelId="{C1AFDB51-F585-451B-88DA-8F13B7590DDA}" type="pres">
      <dgm:prSet presAssocID="{DB8A260D-F4FD-4B69-B63C-637E621887A9}" presName="dummy" presStyleCnt="0"/>
      <dgm:spPr>
        <a:scene3d>
          <a:camera prst="orthographicFront"/>
          <a:lightRig rig="threePt" dir="t"/>
        </a:scene3d>
        <a:sp3d>
          <a:bevelT w="165100" prst="coolSlant"/>
        </a:sp3d>
      </dgm:spPr>
    </dgm:pt>
    <dgm:pt modelId="{27F9874D-52BF-4CA1-8106-F9E2CFA57D5F}" type="pres">
      <dgm:prSet presAssocID="{66F68AF5-D07D-4524-AC21-6E93C890707D}" presName="sibTrans" presStyleLbl="sibTrans2D1" presStyleIdx="0" presStyleCnt="3"/>
      <dgm:spPr/>
      <dgm:t>
        <a:bodyPr/>
        <a:lstStyle/>
        <a:p>
          <a:endParaRPr lang="tr-TR"/>
        </a:p>
      </dgm:t>
    </dgm:pt>
    <dgm:pt modelId="{EDD95D04-38E3-4467-89CB-6CA5BC19AC26}" type="pres">
      <dgm:prSet presAssocID="{F62744F7-6256-4BE6-8DC1-F4DED30BEF17}" presName="node" presStyleLbl="node1" presStyleIdx="1" presStyleCnt="3" custScaleX="117633">
        <dgm:presLayoutVars>
          <dgm:bulletEnabled val="1"/>
        </dgm:presLayoutVars>
      </dgm:prSet>
      <dgm:spPr/>
      <dgm:t>
        <a:bodyPr/>
        <a:lstStyle/>
        <a:p>
          <a:endParaRPr lang="tr-TR"/>
        </a:p>
      </dgm:t>
    </dgm:pt>
    <dgm:pt modelId="{D6B827DE-AACF-4093-8CA1-78730715BC69}" type="pres">
      <dgm:prSet presAssocID="{F62744F7-6256-4BE6-8DC1-F4DED30BEF17}" presName="dummy" presStyleCnt="0"/>
      <dgm:spPr>
        <a:scene3d>
          <a:camera prst="orthographicFront"/>
          <a:lightRig rig="threePt" dir="t"/>
        </a:scene3d>
        <a:sp3d>
          <a:bevelT w="165100" prst="coolSlant"/>
        </a:sp3d>
      </dgm:spPr>
    </dgm:pt>
    <dgm:pt modelId="{CC250865-A370-450F-98B8-424A967043E3}" type="pres">
      <dgm:prSet presAssocID="{57410F37-39D8-4B02-8EDB-BFFF7D883E72}" presName="sibTrans" presStyleLbl="sibTrans2D1" presStyleIdx="1" presStyleCnt="3"/>
      <dgm:spPr/>
      <dgm:t>
        <a:bodyPr/>
        <a:lstStyle/>
        <a:p>
          <a:endParaRPr lang="tr-TR"/>
        </a:p>
      </dgm:t>
    </dgm:pt>
    <dgm:pt modelId="{169001B4-D75B-4559-BA73-44DE5476D732}" type="pres">
      <dgm:prSet presAssocID="{387A5DF9-E1CE-42D8-94B5-D055D02F334A}" presName="node" presStyleLbl="node1" presStyleIdx="2" presStyleCnt="3" custScaleX="115566">
        <dgm:presLayoutVars>
          <dgm:bulletEnabled val="1"/>
        </dgm:presLayoutVars>
      </dgm:prSet>
      <dgm:spPr/>
      <dgm:t>
        <a:bodyPr/>
        <a:lstStyle/>
        <a:p>
          <a:endParaRPr lang="tr-TR"/>
        </a:p>
      </dgm:t>
    </dgm:pt>
    <dgm:pt modelId="{194A6618-5424-4C89-B28F-AD2A76381B49}" type="pres">
      <dgm:prSet presAssocID="{387A5DF9-E1CE-42D8-94B5-D055D02F334A}" presName="dummy" presStyleCnt="0"/>
      <dgm:spPr>
        <a:scene3d>
          <a:camera prst="orthographicFront"/>
          <a:lightRig rig="threePt" dir="t"/>
        </a:scene3d>
        <a:sp3d>
          <a:bevelT w="165100" prst="coolSlant"/>
        </a:sp3d>
      </dgm:spPr>
    </dgm:pt>
    <dgm:pt modelId="{60933797-362F-449F-841C-6E9F7906889E}" type="pres">
      <dgm:prSet presAssocID="{D75436B9-F0E7-406E-89B2-02C3B1C4E73A}" presName="sibTrans" presStyleLbl="sibTrans2D1" presStyleIdx="2" presStyleCnt="3"/>
      <dgm:spPr/>
      <dgm:t>
        <a:bodyPr/>
        <a:lstStyle/>
        <a:p>
          <a:endParaRPr lang="tr-TR"/>
        </a:p>
      </dgm:t>
    </dgm:pt>
  </dgm:ptLst>
  <dgm:cxnLst>
    <dgm:cxn modelId="{365FC6E2-55E8-4199-9708-3338DD2AC7D4}" type="presOf" srcId="{D75436B9-F0E7-406E-89B2-02C3B1C4E73A}" destId="{60933797-362F-449F-841C-6E9F7906889E}" srcOrd="0" destOrd="0" presId="urn:microsoft.com/office/officeart/2005/8/layout/radial6"/>
    <dgm:cxn modelId="{47431ACA-EC1D-4F3E-BF33-FB8231A90030}" type="presOf" srcId="{7370AFF8-2346-4EE7-B778-94E9F83E0342}" destId="{84A259C1-683C-44B4-B769-28DA451503AF}" srcOrd="0" destOrd="0" presId="urn:microsoft.com/office/officeart/2005/8/layout/radial6"/>
    <dgm:cxn modelId="{38789ED6-EC58-42A5-B5C2-C225A5420BF6}" srcId="{3671B91E-1CB3-4386-A615-D5987805487C}" destId="{7370AFF8-2346-4EE7-B778-94E9F83E0342}" srcOrd="0" destOrd="0" parTransId="{BB560A06-DE40-4ECB-90C5-24731298A90B}" sibTransId="{38D7C9AA-5D83-41A7-BFAC-C48B66B6DDE9}"/>
    <dgm:cxn modelId="{4D030917-0872-46B5-94FA-90DF4DE02139}" srcId="{7370AFF8-2346-4EE7-B778-94E9F83E0342}" destId="{F62744F7-6256-4BE6-8DC1-F4DED30BEF17}" srcOrd="1" destOrd="0" parTransId="{7EFB1D69-74C4-402F-BD76-E0972A01C1C1}" sibTransId="{57410F37-39D8-4B02-8EDB-BFFF7D883E72}"/>
    <dgm:cxn modelId="{3C39457A-1571-4BC1-9A21-57FDB510FC15}" type="presOf" srcId="{57410F37-39D8-4B02-8EDB-BFFF7D883E72}" destId="{CC250865-A370-450F-98B8-424A967043E3}" srcOrd="0" destOrd="0" presId="urn:microsoft.com/office/officeart/2005/8/layout/radial6"/>
    <dgm:cxn modelId="{9417F90F-C6DA-45F4-AB46-7BD12BE09BB2}" type="presOf" srcId="{387A5DF9-E1CE-42D8-94B5-D055D02F334A}" destId="{169001B4-D75B-4559-BA73-44DE5476D732}" srcOrd="0" destOrd="0" presId="urn:microsoft.com/office/officeart/2005/8/layout/radial6"/>
    <dgm:cxn modelId="{20F6CFA3-67D6-4C0C-8FD3-B62DC65FD2AE}" srcId="{7370AFF8-2346-4EE7-B778-94E9F83E0342}" destId="{387A5DF9-E1CE-42D8-94B5-D055D02F334A}" srcOrd="2" destOrd="0" parTransId="{BA0495A2-0B11-4433-8720-7C687E9F1AB0}" sibTransId="{D75436B9-F0E7-406E-89B2-02C3B1C4E73A}"/>
    <dgm:cxn modelId="{37A6A9AF-20C7-4C08-9BB0-925316906114}" type="presOf" srcId="{DB8A260D-F4FD-4B69-B63C-637E621887A9}" destId="{29DCE63A-DDAC-4772-B9C3-220EAE40853C}" srcOrd="0" destOrd="0" presId="urn:microsoft.com/office/officeart/2005/8/layout/radial6"/>
    <dgm:cxn modelId="{42AACDC0-0651-4246-BE5C-54E49C88311A}" type="presOf" srcId="{F62744F7-6256-4BE6-8DC1-F4DED30BEF17}" destId="{EDD95D04-38E3-4467-89CB-6CA5BC19AC26}" srcOrd="0" destOrd="0" presId="urn:microsoft.com/office/officeart/2005/8/layout/radial6"/>
    <dgm:cxn modelId="{6BED9AEF-BE4A-45BA-BC28-DAC229DDCA21}" type="presOf" srcId="{3671B91E-1CB3-4386-A615-D5987805487C}" destId="{447B57B7-0D48-4D6B-9E5E-E55952EA4ABC}" srcOrd="0" destOrd="0" presId="urn:microsoft.com/office/officeart/2005/8/layout/radial6"/>
    <dgm:cxn modelId="{BCDA4E5F-5709-4ACD-9291-98516BC6A28E}" srcId="{7370AFF8-2346-4EE7-B778-94E9F83E0342}" destId="{DB8A260D-F4FD-4B69-B63C-637E621887A9}" srcOrd="0" destOrd="0" parTransId="{42BD4A3D-C3A6-434C-B413-DFDF38DC6D4C}" sibTransId="{66F68AF5-D07D-4524-AC21-6E93C890707D}"/>
    <dgm:cxn modelId="{89AA6347-FDC9-41E9-9638-ED4B02D3B058}" type="presOf" srcId="{66F68AF5-D07D-4524-AC21-6E93C890707D}" destId="{27F9874D-52BF-4CA1-8106-F9E2CFA57D5F}" srcOrd="0" destOrd="0" presId="urn:microsoft.com/office/officeart/2005/8/layout/radial6"/>
    <dgm:cxn modelId="{6BC3E409-F208-4780-AC21-30F2F75EAD49}" type="presParOf" srcId="{447B57B7-0D48-4D6B-9E5E-E55952EA4ABC}" destId="{84A259C1-683C-44B4-B769-28DA451503AF}" srcOrd="0" destOrd="0" presId="urn:microsoft.com/office/officeart/2005/8/layout/radial6"/>
    <dgm:cxn modelId="{E77D311D-30D9-4007-96C5-60C62D130D61}" type="presParOf" srcId="{447B57B7-0D48-4D6B-9E5E-E55952EA4ABC}" destId="{29DCE63A-DDAC-4772-B9C3-220EAE40853C}" srcOrd="1" destOrd="0" presId="urn:microsoft.com/office/officeart/2005/8/layout/radial6"/>
    <dgm:cxn modelId="{E045CB41-06D6-4E4E-BB06-7C84C8B049B1}" type="presParOf" srcId="{447B57B7-0D48-4D6B-9E5E-E55952EA4ABC}" destId="{C1AFDB51-F585-451B-88DA-8F13B7590DDA}" srcOrd="2" destOrd="0" presId="urn:microsoft.com/office/officeart/2005/8/layout/radial6"/>
    <dgm:cxn modelId="{1530D31B-B56D-435B-AE49-7396E8E0DAAC}" type="presParOf" srcId="{447B57B7-0D48-4D6B-9E5E-E55952EA4ABC}" destId="{27F9874D-52BF-4CA1-8106-F9E2CFA57D5F}" srcOrd="3" destOrd="0" presId="urn:microsoft.com/office/officeart/2005/8/layout/radial6"/>
    <dgm:cxn modelId="{A767C9BA-ECDE-4D59-B742-062182A15D4A}" type="presParOf" srcId="{447B57B7-0D48-4D6B-9E5E-E55952EA4ABC}" destId="{EDD95D04-38E3-4467-89CB-6CA5BC19AC26}" srcOrd="4" destOrd="0" presId="urn:microsoft.com/office/officeart/2005/8/layout/radial6"/>
    <dgm:cxn modelId="{C5DDF10E-9F9C-4B0B-933C-D2D6E6D0EBBD}" type="presParOf" srcId="{447B57B7-0D48-4D6B-9E5E-E55952EA4ABC}" destId="{D6B827DE-AACF-4093-8CA1-78730715BC69}" srcOrd="5" destOrd="0" presId="urn:microsoft.com/office/officeart/2005/8/layout/radial6"/>
    <dgm:cxn modelId="{AEBEAC44-E5FF-43AD-9289-C8F7A744A597}" type="presParOf" srcId="{447B57B7-0D48-4D6B-9E5E-E55952EA4ABC}" destId="{CC250865-A370-450F-98B8-424A967043E3}" srcOrd="6" destOrd="0" presId="urn:microsoft.com/office/officeart/2005/8/layout/radial6"/>
    <dgm:cxn modelId="{27DEED04-0C62-4576-B81A-BDE29FA5C663}" type="presParOf" srcId="{447B57B7-0D48-4D6B-9E5E-E55952EA4ABC}" destId="{169001B4-D75B-4559-BA73-44DE5476D732}" srcOrd="7" destOrd="0" presId="urn:microsoft.com/office/officeart/2005/8/layout/radial6"/>
    <dgm:cxn modelId="{1B7AC05B-AB19-4AC6-8A86-C128C9912252}" type="presParOf" srcId="{447B57B7-0D48-4D6B-9E5E-E55952EA4ABC}" destId="{194A6618-5424-4C89-B28F-AD2A76381B49}" srcOrd="8" destOrd="0" presId="urn:microsoft.com/office/officeart/2005/8/layout/radial6"/>
    <dgm:cxn modelId="{7736B49D-E864-41C8-B8F1-1B2173951A11}" type="presParOf" srcId="{447B57B7-0D48-4D6B-9E5E-E55952EA4ABC}" destId="{60933797-362F-449F-841C-6E9F7906889E}"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EC766B-2273-449E-BAAF-4E4AB7718DE6}" type="doc">
      <dgm:prSet loTypeId="urn:microsoft.com/office/officeart/2005/8/layout/hProcess9" loCatId="process" qsTypeId="urn:microsoft.com/office/officeart/2005/8/quickstyle/simple1" qsCatId="simple" csTypeId="urn:microsoft.com/office/officeart/2005/8/colors/colorful1#3" csCatId="colorful" phldr="1"/>
      <dgm:spPr/>
      <dgm:t>
        <a:bodyPr/>
        <a:lstStyle/>
        <a:p>
          <a:endParaRPr lang="tr-TR"/>
        </a:p>
      </dgm:t>
    </dgm:pt>
    <dgm:pt modelId="{3FA25412-9869-46C1-8AF3-3B4F7F794FF2}">
      <dgm:prSet phldrT="[Metin]" custT="1"/>
      <dgm:spPr>
        <a:scene3d>
          <a:camera prst="orthographicFront"/>
          <a:lightRig rig="threePt" dir="t"/>
        </a:scene3d>
        <a:sp3d>
          <a:bevelT w="165100" prst="coolSlant"/>
        </a:sp3d>
      </dgm:spPr>
      <dgm:t>
        <a:bodyPr/>
        <a:lstStyle/>
        <a:p>
          <a:r>
            <a:rPr lang="tr-TR" sz="2400" dirty="0" smtClean="0">
              <a:solidFill>
                <a:schemeClr val="tx1"/>
              </a:solidFill>
              <a:latin typeface="Times New Roman" pitchFamily="18" charset="0"/>
              <a:cs typeface="Times New Roman" pitchFamily="18" charset="0"/>
            </a:rPr>
            <a:t>NIPD</a:t>
          </a:r>
          <a:endParaRPr lang="tr-TR" sz="2400" dirty="0">
            <a:solidFill>
              <a:schemeClr val="tx1"/>
            </a:solidFill>
            <a:latin typeface="Times New Roman" pitchFamily="18" charset="0"/>
            <a:cs typeface="Times New Roman" pitchFamily="18" charset="0"/>
          </a:endParaRPr>
        </a:p>
      </dgm:t>
    </dgm:pt>
    <dgm:pt modelId="{73EBE289-874F-4224-8C44-E5C01BF5987B}" type="parTrans" cxnId="{F9B40F69-BFC1-43A5-9129-D9A4B80F8E5B}">
      <dgm:prSet/>
      <dgm:spPr/>
      <dgm:t>
        <a:bodyPr/>
        <a:lstStyle/>
        <a:p>
          <a:endParaRPr lang="tr-TR"/>
        </a:p>
      </dgm:t>
    </dgm:pt>
    <dgm:pt modelId="{13C9DB13-4335-4498-A6EA-2B1196D7DE25}" type="sibTrans" cxnId="{F9B40F69-BFC1-43A5-9129-D9A4B80F8E5B}">
      <dgm:prSet/>
      <dgm:spPr/>
      <dgm:t>
        <a:bodyPr/>
        <a:lstStyle/>
        <a:p>
          <a:endParaRPr lang="tr-TR"/>
        </a:p>
      </dgm:t>
    </dgm:pt>
    <dgm:pt modelId="{64090B57-5A2F-488B-81F8-CDCD4E6AB1F1}">
      <dgm:prSet phldrT="[Metin]" custT="1"/>
      <dgm:spPr>
        <a:solidFill>
          <a:schemeClr val="accent4">
            <a:lumMod val="40000"/>
            <a:lumOff val="60000"/>
          </a:schemeClr>
        </a:solidFill>
        <a:scene3d>
          <a:camera prst="orthographicFront"/>
          <a:lightRig rig="threePt" dir="t"/>
        </a:scene3d>
        <a:sp3d>
          <a:bevelT w="165100" prst="coolSlant"/>
        </a:sp3d>
      </dgm:spPr>
      <dgm:t>
        <a:bodyPr/>
        <a:lstStyle/>
        <a:p>
          <a:r>
            <a:rPr lang="tr-TR" sz="2400" dirty="0" smtClean="0">
              <a:solidFill>
                <a:schemeClr val="tx1"/>
              </a:solidFill>
              <a:latin typeface="Times New Roman" pitchFamily="18" charset="0"/>
              <a:cs typeface="Times New Roman" pitchFamily="18" charset="0"/>
            </a:rPr>
            <a:t>CCPD</a:t>
          </a:r>
          <a:endParaRPr lang="tr-TR" sz="2400" dirty="0">
            <a:solidFill>
              <a:schemeClr val="tx1"/>
            </a:solidFill>
            <a:latin typeface="Times New Roman" pitchFamily="18" charset="0"/>
            <a:cs typeface="Times New Roman" pitchFamily="18" charset="0"/>
          </a:endParaRPr>
        </a:p>
      </dgm:t>
    </dgm:pt>
    <dgm:pt modelId="{26CB2310-7019-4C07-9A09-A5DD2D96DD81}" type="parTrans" cxnId="{CDB226C0-8917-43EC-BFD9-92B7ACA9A7E8}">
      <dgm:prSet/>
      <dgm:spPr/>
      <dgm:t>
        <a:bodyPr/>
        <a:lstStyle/>
        <a:p>
          <a:endParaRPr lang="tr-TR"/>
        </a:p>
      </dgm:t>
    </dgm:pt>
    <dgm:pt modelId="{895463E9-7A4B-4283-9151-69469CDE41E4}" type="sibTrans" cxnId="{CDB226C0-8917-43EC-BFD9-92B7ACA9A7E8}">
      <dgm:prSet/>
      <dgm:spPr/>
      <dgm:t>
        <a:bodyPr/>
        <a:lstStyle/>
        <a:p>
          <a:endParaRPr lang="tr-TR"/>
        </a:p>
      </dgm:t>
    </dgm:pt>
    <dgm:pt modelId="{512788F3-3B52-4ADC-A5AD-7143448CF666}">
      <dgm:prSet phldrT="[Metin]" custT="1"/>
      <dgm:spPr>
        <a:scene3d>
          <a:camera prst="orthographicFront"/>
          <a:lightRig rig="threePt" dir="t"/>
        </a:scene3d>
        <a:sp3d>
          <a:bevelT w="165100" prst="coolSlant"/>
        </a:sp3d>
      </dgm:spPr>
      <dgm:t>
        <a:bodyPr/>
        <a:lstStyle/>
        <a:p>
          <a:r>
            <a:rPr lang="tr-TR" sz="1800" dirty="0" smtClean="0">
              <a:solidFill>
                <a:schemeClr val="tx1"/>
              </a:solidFill>
              <a:latin typeface="Times New Roman" pitchFamily="18" charset="0"/>
              <a:cs typeface="Times New Roman" pitchFamily="18" charset="0"/>
            </a:rPr>
            <a:t>Yüksek volüm APD</a:t>
          </a:r>
          <a:endParaRPr lang="tr-TR" sz="1800" dirty="0">
            <a:solidFill>
              <a:schemeClr val="tx1"/>
            </a:solidFill>
            <a:latin typeface="Times New Roman" pitchFamily="18" charset="0"/>
            <a:cs typeface="Times New Roman" pitchFamily="18" charset="0"/>
          </a:endParaRPr>
        </a:p>
      </dgm:t>
    </dgm:pt>
    <dgm:pt modelId="{9D0994EC-FE30-436C-9D4C-B19218DAD360}" type="parTrans" cxnId="{CE7DA504-C76C-4B22-9895-5E301CF44DB6}">
      <dgm:prSet/>
      <dgm:spPr/>
      <dgm:t>
        <a:bodyPr/>
        <a:lstStyle/>
        <a:p>
          <a:endParaRPr lang="tr-TR"/>
        </a:p>
      </dgm:t>
    </dgm:pt>
    <dgm:pt modelId="{3181A479-3ECA-44F1-B2F1-8778B2D18B2A}" type="sibTrans" cxnId="{CE7DA504-C76C-4B22-9895-5E301CF44DB6}">
      <dgm:prSet/>
      <dgm:spPr/>
      <dgm:t>
        <a:bodyPr/>
        <a:lstStyle/>
        <a:p>
          <a:endParaRPr lang="tr-TR"/>
        </a:p>
      </dgm:t>
    </dgm:pt>
    <dgm:pt modelId="{E9F6F7F6-C998-4F1A-82ED-51C278793B35}">
      <dgm:prSet phldrT="[Metin]" custT="1"/>
      <dgm:spPr>
        <a:scene3d>
          <a:camera prst="orthographicFront"/>
          <a:lightRig rig="threePt" dir="t"/>
        </a:scene3d>
        <a:sp3d>
          <a:bevelT w="165100" prst="coolSlant"/>
        </a:sp3d>
      </dgm:spPr>
      <dgm:t>
        <a:bodyPr/>
        <a:lstStyle/>
        <a:p>
          <a:r>
            <a:rPr lang="tr-TR" sz="2400" dirty="0" smtClean="0">
              <a:solidFill>
                <a:schemeClr val="tx1"/>
              </a:solidFill>
              <a:latin typeface="Times New Roman" pitchFamily="18" charset="0"/>
              <a:cs typeface="Times New Roman" pitchFamily="18" charset="0"/>
            </a:rPr>
            <a:t>TIPD</a:t>
          </a:r>
          <a:endParaRPr lang="tr-TR" sz="2400" dirty="0">
            <a:solidFill>
              <a:schemeClr val="tx1"/>
            </a:solidFill>
            <a:latin typeface="Times New Roman" pitchFamily="18" charset="0"/>
            <a:cs typeface="Times New Roman" pitchFamily="18" charset="0"/>
          </a:endParaRPr>
        </a:p>
      </dgm:t>
    </dgm:pt>
    <dgm:pt modelId="{C7CF2158-9CCB-4CD7-9957-17A752113F29}" type="parTrans" cxnId="{2D2C7C2C-E852-41D1-BB6A-DA247ED81FCC}">
      <dgm:prSet/>
      <dgm:spPr/>
      <dgm:t>
        <a:bodyPr/>
        <a:lstStyle/>
        <a:p>
          <a:endParaRPr lang="tr-TR"/>
        </a:p>
      </dgm:t>
    </dgm:pt>
    <dgm:pt modelId="{3EAB9BCB-669E-49A1-892A-A64CCA1908AD}" type="sibTrans" cxnId="{2D2C7C2C-E852-41D1-BB6A-DA247ED81FCC}">
      <dgm:prSet/>
      <dgm:spPr/>
      <dgm:t>
        <a:bodyPr/>
        <a:lstStyle/>
        <a:p>
          <a:endParaRPr lang="tr-TR"/>
        </a:p>
      </dgm:t>
    </dgm:pt>
    <dgm:pt modelId="{F46D52A9-FA3B-4633-BAA1-8C9501B0D386}" type="pres">
      <dgm:prSet presAssocID="{84EC766B-2273-449E-BAAF-4E4AB7718DE6}" presName="CompostProcess" presStyleCnt="0">
        <dgm:presLayoutVars>
          <dgm:dir/>
          <dgm:resizeHandles val="exact"/>
        </dgm:presLayoutVars>
      </dgm:prSet>
      <dgm:spPr/>
      <dgm:t>
        <a:bodyPr/>
        <a:lstStyle/>
        <a:p>
          <a:endParaRPr lang="tr-TR"/>
        </a:p>
      </dgm:t>
    </dgm:pt>
    <dgm:pt modelId="{59DB763C-91B0-4FF8-BACB-A20FE0C42228}" type="pres">
      <dgm:prSet presAssocID="{84EC766B-2273-449E-BAAF-4E4AB7718DE6}" presName="arrow" presStyleLbl="bgShp" presStyleIdx="0" presStyleCnt="1" custLinFactNeighborX="3390" custLinFactNeighborY="-20395"/>
      <dgm:spPr>
        <a:solidFill>
          <a:schemeClr val="accent4">
            <a:lumMod val="60000"/>
            <a:lumOff val="40000"/>
          </a:schemeClr>
        </a:solidFill>
        <a:scene3d>
          <a:camera prst="orthographicFront"/>
          <a:lightRig rig="threePt" dir="t"/>
        </a:scene3d>
        <a:sp3d>
          <a:bevelT w="165100" prst="coolSlant"/>
        </a:sp3d>
      </dgm:spPr>
      <dgm:t>
        <a:bodyPr/>
        <a:lstStyle/>
        <a:p>
          <a:endParaRPr lang="tr-TR"/>
        </a:p>
      </dgm:t>
    </dgm:pt>
    <dgm:pt modelId="{57290361-D5E1-46C1-900B-FFFC75530030}" type="pres">
      <dgm:prSet presAssocID="{84EC766B-2273-449E-BAAF-4E4AB7718DE6}" presName="linearProcess" presStyleCnt="0"/>
      <dgm:spPr/>
    </dgm:pt>
    <dgm:pt modelId="{AF625A39-B83A-447F-8AF1-B78917E19AAF}" type="pres">
      <dgm:prSet presAssocID="{3FA25412-9869-46C1-8AF3-3B4F7F794FF2}" presName="textNode" presStyleLbl="node1" presStyleIdx="0" presStyleCnt="4">
        <dgm:presLayoutVars>
          <dgm:bulletEnabled val="1"/>
        </dgm:presLayoutVars>
      </dgm:prSet>
      <dgm:spPr/>
      <dgm:t>
        <a:bodyPr/>
        <a:lstStyle/>
        <a:p>
          <a:endParaRPr lang="tr-TR"/>
        </a:p>
      </dgm:t>
    </dgm:pt>
    <dgm:pt modelId="{60D2CB08-8590-4931-8DCC-5B78B090567A}" type="pres">
      <dgm:prSet presAssocID="{13C9DB13-4335-4498-A6EA-2B1196D7DE25}" presName="sibTrans" presStyleCnt="0"/>
      <dgm:spPr/>
    </dgm:pt>
    <dgm:pt modelId="{66FCD3A4-BBF8-4DAD-B5F8-DC1F7ABD939C}" type="pres">
      <dgm:prSet presAssocID="{64090B57-5A2F-488B-81F8-CDCD4E6AB1F1}" presName="textNode" presStyleLbl="node1" presStyleIdx="1" presStyleCnt="4" custLinFactX="94076" custLinFactNeighborX="100000" custLinFactNeighborY="-2632">
        <dgm:presLayoutVars>
          <dgm:bulletEnabled val="1"/>
        </dgm:presLayoutVars>
      </dgm:prSet>
      <dgm:spPr/>
      <dgm:t>
        <a:bodyPr/>
        <a:lstStyle/>
        <a:p>
          <a:endParaRPr lang="tr-TR"/>
        </a:p>
      </dgm:t>
    </dgm:pt>
    <dgm:pt modelId="{373A1457-321A-4813-80C2-C236E9907510}" type="pres">
      <dgm:prSet presAssocID="{895463E9-7A4B-4283-9151-69469CDE41E4}" presName="sibTrans" presStyleCnt="0"/>
      <dgm:spPr/>
    </dgm:pt>
    <dgm:pt modelId="{FC831619-AFC6-40CB-B372-F4478B2704E6}" type="pres">
      <dgm:prSet presAssocID="{512788F3-3B52-4ADC-A5AD-7143448CF666}" presName="textNode" presStyleLbl="node1" presStyleIdx="2" presStyleCnt="4" custLinFactX="89526" custLinFactNeighborX="100000" custLinFactNeighborY="0">
        <dgm:presLayoutVars>
          <dgm:bulletEnabled val="1"/>
        </dgm:presLayoutVars>
      </dgm:prSet>
      <dgm:spPr/>
      <dgm:t>
        <a:bodyPr/>
        <a:lstStyle/>
        <a:p>
          <a:endParaRPr lang="tr-TR"/>
        </a:p>
      </dgm:t>
    </dgm:pt>
    <dgm:pt modelId="{8D0C9945-BD43-406E-83D0-4988A0590F09}" type="pres">
      <dgm:prSet presAssocID="{3181A479-3ECA-44F1-B2F1-8778B2D18B2A}" presName="sibTrans" presStyleCnt="0"/>
      <dgm:spPr/>
    </dgm:pt>
    <dgm:pt modelId="{E7A544B8-2440-4CDD-BB7E-18ACB01EF03F}" type="pres">
      <dgm:prSet presAssocID="{E9F6F7F6-C998-4F1A-82ED-51C278793B35}" presName="textNode" presStyleLbl="node1" presStyleIdx="3" presStyleCnt="4" custLinFactX="-200000" custLinFactNeighborX="-211540" custLinFactNeighborY="-3290">
        <dgm:presLayoutVars>
          <dgm:bulletEnabled val="1"/>
        </dgm:presLayoutVars>
      </dgm:prSet>
      <dgm:spPr/>
      <dgm:t>
        <a:bodyPr/>
        <a:lstStyle/>
        <a:p>
          <a:endParaRPr lang="tr-TR"/>
        </a:p>
      </dgm:t>
    </dgm:pt>
  </dgm:ptLst>
  <dgm:cxnLst>
    <dgm:cxn modelId="{2D2C7C2C-E852-41D1-BB6A-DA247ED81FCC}" srcId="{84EC766B-2273-449E-BAAF-4E4AB7718DE6}" destId="{E9F6F7F6-C998-4F1A-82ED-51C278793B35}" srcOrd="3" destOrd="0" parTransId="{C7CF2158-9CCB-4CD7-9957-17A752113F29}" sibTransId="{3EAB9BCB-669E-49A1-892A-A64CCA1908AD}"/>
    <dgm:cxn modelId="{2006BDF5-BA04-4BBC-A939-82302B10A69C}" type="presOf" srcId="{64090B57-5A2F-488B-81F8-CDCD4E6AB1F1}" destId="{66FCD3A4-BBF8-4DAD-B5F8-DC1F7ABD939C}" srcOrd="0" destOrd="0" presId="urn:microsoft.com/office/officeart/2005/8/layout/hProcess9"/>
    <dgm:cxn modelId="{99C8565B-3D7B-4527-ABEE-B324B6B2D3A6}" type="presOf" srcId="{84EC766B-2273-449E-BAAF-4E4AB7718DE6}" destId="{F46D52A9-FA3B-4633-BAA1-8C9501B0D386}" srcOrd="0" destOrd="0" presId="urn:microsoft.com/office/officeart/2005/8/layout/hProcess9"/>
    <dgm:cxn modelId="{B620E4BB-8125-4770-BAEE-9E57468ABAE9}" type="presOf" srcId="{3FA25412-9869-46C1-8AF3-3B4F7F794FF2}" destId="{AF625A39-B83A-447F-8AF1-B78917E19AAF}" srcOrd="0" destOrd="0" presId="urn:microsoft.com/office/officeart/2005/8/layout/hProcess9"/>
    <dgm:cxn modelId="{EE60450F-3116-4C86-A3AC-9B7097063BA8}" type="presOf" srcId="{512788F3-3B52-4ADC-A5AD-7143448CF666}" destId="{FC831619-AFC6-40CB-B372-F4478B2704E6}" srcOrd="0" destOrd="0" presId="urn:microsoft.com/office/officeart/2005/8/layout/hProcess9"/>
    <dgm:cxn modelId="{CE7DA504-C76C-4B22-9895-5E301CF44DB6}" srcId="{84EC766B-2273-449E-BAAF-4E4AB7718DE6}" destId="{512788F3-3B52-4ADC-A5AD-7143448CF666}" srcOrd="2" destOrd="0" parTransId="{9D0994EC-FE30-436C-9D4C-B19218DAD360}" sibTransId="{3181A479-3ECA-44F1-B2F1-8778B2D18B2A}"/>
    <dgm:cxn modelId="{241C4343-2E78-4867-B905-77FC649E68AF}" type="presOf" srcId="{E9F6F7F6-C998-4F1A-82ED-51C278793B35}" destId="{E7A544B8-2440-4CDD-BB7E-18ACB01EF03F}" srcOrd="0" destOrd="0" presId="urn:microsoft.com/office/officeart/2005/8/layout/hProcess9"/>
    <dgm:cxn modelId="{CDB226C0-8917-43EC-BFD9-92B7ACA9A7E8}" srcId="{84EC766B-2273-449E-BAAF-4E4AB7718DE6}" destId="{64090B57-5A2F-488B-81F8-CDCD4E6AB1F1}" srcOrd="1" destOrd="0" parTransId="{26CB2310-7019-4C07-9A09-A5DD2D96DD81}" sibTransId="{895463E9-7A4B-4283-9151-69469CDE41E4}"/>
    <dgm:cxn modelId="{F9B40F69-BFC1-43A5-9129-D9A4B80F8E5B}" srcId="{84EC766B-2273-449E-BAAF-4E4AB7718DE6}" destId="{3FA25412-9869-46C1-8AF3-3B4F7F794FF2}" srcOrd="0" destOrd="0" parTransId="{73EBE289-874F-4224-8C44-E5C01BF5987B}" sibTransId="{13C9DB13-4335-4498-A6EA-2B1196D7DE25}"/>
    <dgm:cxn modelId="{FE6728BF-AEBA-4266-9AF4-D910A9C97D0D}" type="presParOf" srcId="{F46D52A9-FA3B-4633-BAA1-8C9501B0D386}" destId="{59DB763C-91B0-4FF8-BACB-A20FE0C42228}" srcOrd="0" destOrd="0" presId="urn:microsoft.com/office/officeart/2005/8/layout/hProcess9"/>
    <dgm:cxn modelId="{DD3EF314-FA3A-45AE-BDD9-4F75655D9F53}" type="presParOf" srcId="{F46D52A9-FA3B-4633-BAA1-8C9501B0D386}" destId="{57290361-D5E1-46C1-900B-FFFC75530030}" srcOrd="1" destOrd="0" presId="urn:microsoft.com/office/officeart/2005/8/layout/hProcess9"/>
    <dgm:cxn modelId="{682F1D2A-AA0E-43C9-8830-C3D10A109920}" type="presParOf" srcId="{57290361-D5E1-46C1-900B-FFFC75530030}" destId="{AF625A39-B83A-447F-8AF1-B78917E19AAF}" srcOrd="0" destOrd="0" presId="urn:microsoft.com/office/officeart/2005/8/layout/hProcess9"/>
    <dgm:cxn modelId="{39B5094B-7656-4E98-9D2F-6560678534F2}" type="presParOf" srcId="{57290361-D5E1-46C1-900B-FFFC75530030}" destId="{60D2CB08-8590-4931-8DCC-5B78B090567A}" srcOrd="1" destOrd="0" presId="urn:microsoft.com/office/officeart/2005/8/layout/hProcess9"/>
    <dgm:cxn modelId="{FCAD88C7-A891-462F-910E-3BD5CC29FC57}" type="presParOf" srcId="{57290361-D5E1-46C1-900B-FFFC75530030}" destId="{66FCD3A4-BBF8-4DAD-B5F8-DC1F7ABD939C}" srcOrd="2" destOrd="0" presId="urn:microsoft.com/office/officeart/2005/8/layout/hProcess9"/>
    <dgm:cxn modelId="{8786603C-03B0-4055-BB17-4CE3B95DD4DC}" type="presParOf" srcId="{57290361-D5E1-46C1-900B-FFFC75530030}" destId="{373A1457-321A-4813-80C2-C236E9907510}" srcOrd="3" destOrd="0" presId="urn:microsoft.com/office/officeart/2005/8/layout/hProcess9"/>
    <dgm:cxn modelId="{E6F82A2F-BCB1-4FD5-A0F7-5788838D283E}" type="presParOf" srcId="{57290361-D5E1-46C1-900B-FFFC75530030}" destId="{FC831619-AFC6-40CB-B372-F4478B2704E6}" srcOrd="4" destOrd="0" presId="urn:microsoft.com/office/officeart/2005/8/layout/hProcess9"/>
    <dgm:cxn modelId="{A2E28114-244B-4D10-9E1D-63830DE820E3}" type="presParOf" srcId="{57290361-D5E1-46C1-900B-FFFC75530030}" destId="{8D0C9945-BD43-406E-83D0-4988A0590F09}" srcOrd="5" destOrd="0" presId="urn:microsoft.com/office/officeart/2005/8/layout/hProcess9"/>
    <dgm:cxn modelId="{7A80791F-7902-4079-884F-E9214498235A}" type="presParOf" srcId="{57290361-D5E1-46C1-900B-FFFC75530030}" destId="{E7A544B8-2440-4CDD-BB7E-18ACB01EF03F}" srcOrd="6"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33797-362F-449F-841C-6E9F7906889E}">
      <dsp:nvSpPr>
        <dsp:cNvPr id="0" name=""/>
        <dsp:cNvSpPr/>
      </dsp:nvSpPr>
      <dsp:spPr>
        <a:xfrm>
          <a:off x="971431" y="540426"/>
          <a:ext cx="3592798" cy="3592798"/>
        </a:xfrm>
        <a:prstGeom prst="blockArc">
          <a:avLst>
            <a:gd name="adj1" fmla="val 9000000"/>
            <a:gd name="adj2" fmla="val 16200000"/>
            <a:gd name="adj3" fmla="val 4644"/>
          </a:avLst>
        </a:prstGeom>
        <a:solidFill>
          <a:schemeClr val="accent3">
            <a:lumMod val="20000"/>
            <a:lumOff val="80000"/>
          </a:schemeClr>
        </a:solidFill>
        <a:ln>
          <a:noFill/>
        </a:ln>
        <a:effectLst/>
        <a:scene3d>
          <a:camera prst="orthographicFront"/>
          <a:lightRig rig="threePt" dir="t"/>
        </a:scene3d>
        <a:sp3d>
          <a:bevelT w="165100" prst="coolSlant"/>
        </a:sp3d>
      </dsp:spPr>
      <dsp:style>
        <a:lnRef idx="0">
          <a:scrgbClr r="0" g="0" b="0"/>
        </a:lnRef>
        <a:fillRef idx="1">
          <a:scrgbClr r="0" g="0" b="0"/>
        </a:fillRef>
        <a:effectRef idx="1">
          <a:scrgbClr r="0" g="0" b="0"/>
        </a:effectRef>
        <a:fontRef idx="minor">
          <a:schemeClr val="lt1"/>
        </a:fontRef>
      </dsp:style>
    </dsp:sp>
    <dsp:sp modelId="{CC250865-A370-450F-98B8-424A967043E3}">
      <dsp:nvSpPr>
        <dsp:cNvPr id="0" name=""/>
        <dsp:cNvSpPr/>
      </dsp:nvSpPr>
      <dsp:spPr>
        <a:xfrm>
          <a:off x="971431" y="540426"/>
          <a:ext cx="3592798" cy="3592798"/>
        </a:xfrm>
        <a:prstGeom prst="blockArc">
          <a:avLst>
            <a:gd name="adj1" fmla="val 1800000"/>
            <a:gd name="adj2" fmla="val 9000000"/>
            <a:gd name="adj3" fmla="val 4644"/>
          </a:avLst>
        </a:prstGeom>
        <a:solidFill>
          <a:schemeClr val="accent3">
            <a:hueOff val="0"/>
            <a:satOff val="0"/>
            <a:lumOff val="0"/>
            <a:alphaOff val="0"/>
          </a:schemeClr>
        </a:solidFill>
        <a:ln>
          <a:noFill/>
        </a:ln>
        <a:effectLst/>
        <a:scene3d>
          <a:camera prst="orthographicFront"/>
          <a:lightRig rig="threePt" dir="t"/>
        </a:scene3d>
        <a:sp3d>
          <a:bevelT w="165100" prst="coolSlant"/>
        </a:sp3d>
      </dsp:spPr>
      <dsp:style>
        <a:lnRef idx="0">
          <a:scrgbClr r="0" g="0" b="0"/>
        </a:lnRef>
        <a:fillRef idx="1">
          <a:scrgbClr r="0" g="0" b="0"/>
        </a:fillRef>
        <a:effectRef idx="1">
          <a:scrgbClr r="0" g="0" b="0"/>
        </a:effectRef>
        <a:fontRef idx="minor">
          <a:schemeClr val="lt1"/>
        </a:fontRef>
      </dsp:style>
    </dsp:sp>
    <dsp:sp modelId="{27F9874D-52BF-4CA1-8106-F9E2CFA57D5F}">
      <dsp:nvSpPr>
        <dsp:cNvPr id="0" name=""/>
        <dsp:cNvSpPr/>
      </dsp:nvSpPr>
      <dsp:spPr>
        <a:xfrm>
          <a:off x="971431" y="540426"/>
          <a:ext cx="3592798" cy="3592798"/>
        </a:xfrm>
        <a:prstGeom prst="blockArc">
          <a:avLst>
            <a:gd name="adj1" fmla="val 16200000"/>
            <a:gd name="adj2" fmla="val 1800000"/>
            <a:gd name="adj3" fmla="val 4644"/>
          </a:avLst>
        </a:prstGeom>
        <a:solidFill>
          <a:schemeClr val="accent2">
            <a:hueOff val="0"/>
            <a:satOff val="0"/>
            <a:lumOff val="0"/>
            <a:alphaOff val="0"/>
          </a:schemeClr>
        </a:solidFill>
        <a:ln>
          <a:noFill/>
        </a:ln>
        <a:effectLst/>
        <a:scene3d>
          <a:camera prst="orthographicFront"/>
          <a:lightRig rig="threePt" dir="t"/>
        </a:scene3d>
        <a:sp3d>
          <a:bevelT w="165100" prst="coolSlant"/>
        </a:sp3d>
      </dsp:spPr>
      <dsp:style>
        <a:lnRef idx="0">
          <a:scrgbClr r="0" g="0" b="0"/>
        </a:lnRef>
        <a:fillRef idx="1">
          <a:scrgbClr r="0" g="0" b="0"/>
        </a:fillRef>
        <a:effectRef idx="1">
          <a:scrgbClr r="0" g="0" b="0"/>
        </a:effectRef>
        <a:fontRef idx="minor">
          <a:schemeClr val="lt1"/>
        </a:fontRef>
      </dsp:style>
    </dsp:sp>
    <dsp:sp modelId="{84A259C1-683C-44B4-B769-28DA451503AF}">
      <dsp:nvSpPr>
        <dsp:cNvPr id="0" name=""/>
        <dsp:cNvSpPr/>
      </dsp:nvSpPr>
      <dsp:spPr>
        <a:xfrm>
          <a:off x="1633049" y="1255776"/>
          <a:ext cx="2269561" cy="216209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a:bevelT w="165100" prst="coolSlant"/>
        </a:sp3d>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tr-TR" sz="1900" kern="1200" dirty="0" smtClean="0">
              <a:solidFill>
                <a:schemeClr val="tx1"/>
              </a:solidFill>
              <a:latin typeface="Times New Roman" panose="02020603050405020304" pitchFamily="18" charset="0"/>
              <a:cs typeface="Times New Roman" panose="02020603050405020304" pitchFamily="18" charset="0"/>
            </a:rPr>
            <a:t>Yeterli sıvı ve </a:t>
          </a:r>
          <a:r>
            <a:rPr lang="tr-TR" sz="1900" kern="1200" dirty="0" err="1" smtClean="0">
              <a:solidFill>
                <a:schemeClr val="tx1"/>
              </a:solidFill>
              <a:latin typeface="Times New Roman" panose="02020603050405020304" pitchFamily="18" charset="0"/>
              <a:cs typeface="Times New Roman" panose="02020603050405020304" pitchFamily="18" charset="0"/>
            </a:rPr>
            <a:t>solütün</a:t>
          </a:r>
          <a:r>
            <a:rPr lang="tr-TR" sz="1900" kern="1200" dirty="0" smtClean="0">
              <a:solidFill>
                <a:schemeClr val="tx1"/>
              </a:solidFill>
              <a:latin typeface="Times New Roman" panose="02020603050405020304" pitchFamily="18" charset="0"/>
              <a:cs typeface="Times New Roman" panose="02020603050405020304" pitchFamily="18" charset="0"/>
            </a:rPr>
            <a:t> kandan uzaklaştırılması</a:t>
          </a:r>
          <a:endParaRPr lang="tr-TR" sz="1900" kern="1200" dirty="0">
            <a:solidFill>
              <a:schemeClr val="tx1"/>
            </a:solidFill>
            <a:latin typeface="Times New Roman" panose="02020603050405020304" pitchFamily="18" charset="0"/>
            <a:cs typeface="Times New Roman" panose="02020603050405020304" pitchFamily="18" charset="0"/>
          </a:endParaRPr>
        </a:p>
      </dsp:txBody>
      <dsp:txXfrm>
        <a:off x="1965419" y="1572408"/>
        <a:ext cx="1604821" cy="1528833"/>
      </dsp:txXfrm>
    </dsp:sp>
    <dsp:sp modelId="{29DCE63A-DDAC-4772-B9C3-220EAE40853C}">
      <dsp:nvSpPr>
        <dsp:cNvPr id="0" name=""/>
        <dsp:cNvSpPr/>
      </dsp:nvSpPr>
      <dsp:spPr>
        <a:xfrm>
          <a:off x="2217515" y="2856"/>
          <a:ext cx="1100628" cy="1158556"/>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a:bevelT w="165100" prst="coolSlant"/>
        </a:sp3d>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latin typeface="Times New Roman" panose="02020603050405020304" pitchFamily="18" charset="0"/>
              <a:cs typeface="Times New Roman" panose="02020603050405020304" pitchFamily="18" charset="0"/>
            </a:rPr>
            <a:t>Solüsyon </a:t>
          </a:r>
          <a:endParaRPr lang="tr-TR" sz="1400" kern="1200" dirty="0">
            <a:solidFill>
              <a:schemeClr val="tx1"/>
            </a:solidFill>
            <a:latin typeface="Times New Roman" panose="02020603050405020304" pitchFamily="18" charset="0"/>
            <a:cs typeface="Times New Roman" panose="02020603050405020304" pitchFamily="18" charset="0"/>
          </a:endParaRPr>
        </a:p>
      </dsp:txBody>
      <dsp:txXfrm>
        <a:off x="2378698" y="172523"/>
        <a:ext cx="778262" cy="819222"/>
      </dsp:txXfrm>
    </dsp:sp>
    <dsp:sp modelId="{EDD95D04-38E3-4467-89CB-6CA5BC19AC26}">
      <dsp:nvSpPr>
        <dsp:cNvPr id="0" name=""/>
        <dsp:cNvSpPr/>
      </dsp:nvSpPr>
      <dsp:spPr>
        <a:xfrm>
          <a:off x="3606014" y="2634892"/>
          <a:ext cx="1362844" cy="1158556"/>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a:bevelT w="165100" prst="coolSlant"/>
        </a:sp3d>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latin typeface="Times New Roman" panose="02020603050405020304" pitchFamily="18" charset="0"/>
              <a:cs typeface="Times New Roman" panose="02020603050405020304" pitchFamily="18" charset="0"/>
            </a:rPr>
            <a:t>Çevrim  sayısı </a:t>
          </a:r>
          <a:endParaRPr lang="tr-TR" sz="1400" kern="1200" dirty="0">
            <a:solidFill>
              <a:schemeClr val="tx1"/>
            </a:solidFill>
            <a:latin typeface="Times New Roman" panose="02020603050405020304" pitchFamily="18" charset="0"/>
            <a:cs typeface="Times New Roman" panose="02020603050405020304" pitchFamily="18" charset="0"/>
          </a:endParaRPr>
        </a:p>
      </dsp:txBody>
      <dsp:txXfrm>
        <a:off x="3805598" y="2804559"/>
        <a:ext cx="963676" cy="819222"/>
      </dsp:txXfrm>
    </dsp:sp>
    <dsp:sp modelId="{169001B4-D75B-4559-BA73-44DE5476D732}">
      <dsp:nvSpPr>
        <dsp:cNvPr id="0" name=""/>
        <dsp:cNvSpPr/>
      </dsp:nvSpPr>
      <dsp:spPr>
        <a:xfrm>
          <a:off x="578774" y="2634892"/>
          <a:ext cx="1338897" cy="1158556"/>
        </a:xfrm>
        <a:prstGeom prst="ellipse">
          <a:avLst/>
        </a:prstGeom>
        <a:solidFill>
          <a:schemeClr val="accent3">
            <a:lumMod val="20000"/>
            <a:lumOff val="8000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a:bevelT w="165100" prst="coolSlant"/>
        </a:sp3d>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latin typeface="Times New Roman" panose="02020603050405020304" pitchFamily="18" charset="0"/>
              <a:cs typeface="Times New Roman" panose="02020603050405020304" pitchFamily="18" charset="0"/>
            </a:rPr>
            <a:t>Değişim volümü</a:t>
          </a:r>
          <a:endParaRPr lang="tr-TR" sz="1400" kern="1200" dirty="0">
            <a:solidFill>
              <a:schemeClr val="tx1"/>
            </a:solidFill>
            <a:latin typeface="Times New Roman" panose="02020603050405020304" pitchFamily="18" charset="0"/>
            <a:cs typeface="Times New Roman" panose="02020603050405020304" pitchFamily="18" charset="0"/>
          </a:endParaRPr>
        </a:p>
      </dsp:txBody>
      <dsp:txXfrm>
        <a:off x="774851" y="2804559"/>
        <a:ext cx="946743" cy="8192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DB763C-91B0-4FF8-BACB-A20FE0C42228}">
      <dsp:nvSpPr>
        <dsp:cNvPr id="0" name=""/>
        <dsp:cNvSpPr/>
      </dsp:nvSpPr>
      <dsp:spPr>
        <a:xfrm>
          <a:off x="441212" y="0"/>
          <a:ext cx="3612492" cy="1861458"/>
        </a:xfrm>
        <a:prstGeom prst="rightArrow">
          <a:avLst/>
        </a:prstGeom>
        <a:solidFill>
          <a:schemeClr val="accent4">
            <a:lumMod val="60000"/>
            <a:lumOff val="40000"/>
          </a:schemeClr>
        </a:solidFill>
        <a:ln>
          <a:noFill/>
        </a:ln>
        <a:effectLst/>
        <a:scene3d>
          <a:camera prst="orthographicFront"/>
          <a:lightRig rig="threePt" dir="t"/>
        </a:scene3d>
        <a:sp3d>
          <a:bevelT w="165100" prst="coolSlant"/>
        </a:sp3d>
      </dsp:spPr>
      <dsp:style>
        <a:lnRef idx="0">
          <a:scrgbClr r="0" g="0" b="0"/>
        </a:lnRef>
        <a:fillRef idx="1">
          <a:scrgbClr r="0" g="0" b="0"/>
        </a:fillRef>
        <a:effectRef idx="0">
          <a:scrgbClr r="0" g="0" b="0"/>
        </a:effectRef>
        <a:fontRef idx="minor"/>
      </dsp:style>
    </dsp:sp>
    <dsp:sp modelId="{AF625A39-B83A-447F-8AF1-B78917E19AAF}">
      <dsp:nvSpPr>
        <dsp:cNvPr id="0" name=""/>
        <dsp:cNvSpPr/>
      </dsp:nvSpPr>
      <dsp:spPr>
        <a:xfrm>
          <a:off x="1037" y="558437"/>
          <a:ext cx="951163" cy="74458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smtClean="0">
              <a:solidFill>
                <a:schemeClr val="tx1"/>
              </a:solidFill>
              <a:latin typeface="Times New Roman" pitchFamily="18" charset="0"/>
              <a:cs typeface="Times New Roman" pitchFamily="18" charset="0"/>
            </a:rPr>
            <a:t>NIPD</a:t>
          </a:r>
          <a:endParaRPr lang="tr-TR" sz="2400" kern="1200" dirty="0">
            <a:solidFill>
              <a:schemeClr val="tx1"/>
            </a:solidFill>
            <a:latin typeface="Times New Roman" pitchFamily="18" charset="0"/>
            <a:cs typeface="Times New Roman" pitchFamily="18" charset="0"/>
          </a:endParaRPr>
        </a:p>
      </dsp:txBody>
      <dsp:txXfrm>
        <a:off x="37385" y="594785"/>
        <a:ext cx="878467" cy="671887"/>
      </dsp:txXfrm>
    </dsp:sp>
    <dsp:sp modelId="{66FCD3A4-BBF8-4DAD-B5F8-DC1F7ABD939C}">
      <dsp:nvSpPr>
        <dsp:cNvPr id="0" name=""/>
        <dsp:cNvSpPr/>
      </dsp:nvSpPr>
      <dsp:spPr>
        <a:xfrm>
          <a:off x="2142525" y="538839"/>
          <a:ext cx="951163" cy="744583"/>
        </a:xfrm>
        <a:prstGeom prst="round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smtClean="0">
              <a:solidFill>
                <a:schemeClr val="tx1"/>
              </a:solidFill>
              <a:latin typeface="Times New Roman" pitchFamily="18" charset="0"/>
              <a:cs typeface="Times New Roman" pitchFamily="18" charset="0"/>
            </a:rPr>
            <a:t>CCPD</a:t>
          </a:r>
          <a:endParaRPr lang="tr-TR" sz="2400" kern="1200" dirty="0">
            <a:solidFill>
              <a:schemeClr val="tx1"/>
            </a:solidFill>
            <a:latin typeface="Times New Roman" pitchFamily="18" charset="0"/>
            <a:cs typeface="Times New Roman" pitchFamily="18" charset="0"/>
          </a:endParaRPr>
        </a:p>
      </dsp:txBody>
      <dsp:txXfrm>
        <a:off x="2178873" y="575187"/>
        <a:ext cx="878467" cy="671887"/>
      </dsp:txXfrm>
    </dsp:sp>
    <dsp:sp modelId="{FC831619-AFC6-40CB-B372-F4478B2704E6}">
      <dsp:nvSpPr>
        <dsp:cNvPr id="0" name=""/>
        <dsp:cNvSpPr/>
      </dsp:nvSpPr>
      <dsp:spPr>
        <a:xfrm>
          <a:off x="3198164" y="558437"/>
          <a:ext cx="951163" cy="74458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solidFill>
                <a:schemeClr val="tx1"/>
              </a:solidFill>
              <a:latin typeface="Times New Roman" pitchFamily="18" charset="0"/>
              <a:cs typeface="Times New Roman" pitchFamily="18" charset="0"/>
            </a:rPr>
            <a:t>Yüksek volüm APD</a:t>
          </a:r>
          <a:endParaRPr lang="tr-TR" sz="1800" kern="1200" dirty="0">
            <a:solidFill>
              <a:schemeClr val="tx1"/>
            </a:solidFill>
            <a:latin typeface="Times New Roman" pitchFamily="18" charset="0"/>
            <a:cs typeface="Times New Roman" pitchFamily="18" charset="0"/>
          </a:endParaRPr>
        </a:p>
      </dsp:txBody>
      <dsp:txXfrm>
        <a:off x="3234512" y="594785"/>
        <a:ext cx="878467" cy="671887"/>
      </dsp:txXfrm>
    </dsp:sp>
    <dsp:sp modelId="{E7A544B8-2440-4CDD-BB7E-18ACB01EF03F}">
      <dsp:nvSpPr>
        <dsp:cNvPr id="0" name=""/>
        <dsp:cNvSpPr/>
      </dsp:nvSpPr>
      <dsp:spPr>
        <a:xfrm>
          <a:off x="1082904" y="533940"/>
          <a:ext cx="951163" cy="74458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smtClean="0">
              <a:solidFill>
                <a:schemeClr val="tx1"/>
              </a:solidFill>
              <a:latin typeface="Times New Roman" pitchFamily="18" charset="0"/>
              <a:cs typeface="Times New Roman" pitchFamily="18" charset="0"/>
            </a:rPr>
            <a:t>TIPD</a:t>
          </a:r>
          <a:endParaRPr lang="tr-TR" sz="2400" kern="1200" dirty="0">
            <a:solidFill>
              <a:schemeClr val="tx1"/>
            </a:solidFill>
            <a:latin typeface="Times New Roman" pitchFamily="18" charset="0"/>
            <a:cs typeface="Times New Roman" pitchFamily="18" charset="0"/>
          </a:endParaRPr>
        </a:p>
      </dsp:txBody>
      <dsp:txXfrm>
        <a:off x="1119252" y="570288"/>
        <a:ext cx="878467" cy="671887"/>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28009553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link.springer.com/chapter/10.1007/978-94-011-5482-6_103"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link.springer.com/chapter/10.1007/978-94-011-5482-6_103"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1266113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xfrm>
            <a:off x="3884027" y="8684926"/>
            <a:ext cx="2972421" cy="457513"/>
          </a:xfrm>
          <a:prstGeom prst="rect">
            <a:avLst/>
          </a:prstGeom>
          <a:noFill/>
          <a:ln>
            <a:miter lim="800000"/>
            <a:headEnd/>
            <a:tailEnd/>
          </a:ln>
        </p:spPr>
        <p:txBody>
          <a:bodyPr lIns="89730" tIns="44865" rIns="89730" bIns="44865"/>
          <a:lstStyle/>
          <a:p>
            <a:fld id="{EED40560-0341-485D-9222-E075040A6985}" type="slidenum">
              <a:rPr lang="en-US" altLang="tr-TR"/>
              <a:pPr/>
              <a:t>2</a:t>
            </a:fld>
            <a:endParaRPr lang="en-US" altLang="tr-TR"/>
          </a:p>
        </p:txBody>
      </p:sp>
      <p:sp>
        <p:nvSpPr>
          <p:cNvPr id="44035" name="Rectangle 2"/>
          <p:cNvSpPr>
            <a:spLocks noGrp="1" noRot="1" noChangeAspect="1" noChangeArrowheads="1" noTextEdit="1"/>
          </p:cNvSpPr>
          <p:nvPr>
            <p:ph type="sldImg"/>
          </p:nvPr>
        </p:nvSpPr>
        <p:spPr>
          <a:xfrm>
            <a:off x="381000" y="685800"/>
            <a:ext cx="6096000" cy="3429000"/>
          </a:xfrm>
          <a:ln/>
        </p:spPr>
      </p:sp>
      <p:sp>
        <p:nvSpPr>
          <p:cNvPr id="137220"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tr-TR" dirty="0" smtClean="0">
                <a:latin typeface="Times New Roman" charset="0"/>
              </a:rPr>
              <a:t>Bugünkü sunumda, RRT nedir tanımını yapacağız….</a:t>
            </a:r>
            <a:endParaRPr lang="en-US" dirty="0">
              <a:latin typeface="Times New Roman" charset="0"/>
            </a:endParaRPr>
          </a:p>
        </p:txBody>
      </p:sp>
    </p:spTree>
    <p:extLst>
      <p:ext uri="{BB962C8B-B14F-4D97-AF65-F5344CB8AC3E}">
        <p14:creationId xmlns:p14="http://schemas.microsoft.com/office/powerpoint/2010/main" val="488780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en-US" dirty="0" smtClean="0">
                <a:solidFill>
                  <a:srgbClr val="000000"/>
                </a:solidFill>
                <a:latin typeface="Arial"/>
                <a:ea typeface="Arial"/>
                <a:cs typeface="Arial"/>
                <a:sym typeface="Arial"/>
              </a:rPr>
              <a:t>In addition to synthesis , the kidneys also contribute to the </a:t>
            </a:r>
            <a:r>
              <a:rPr lang="en-US" b="1" dirty="0" smtClean="0">
                <a:solidFill>
                  <a:srgbClr val="000000"/>
                </a:solidFill>
                <a:latin typeface="Arial"/>
                <a:ea typeface="Arial"/>
                <a:cs typeface="Arial"/>
                <a:sym typeface="Arial"/>
              </a:rPr>
              <a:t>degradation</a:t>
            </a:r>
            <a:r>
              <a:rPr lang="en-US" dirty="0" smtClean="0">
                <a:solidFill>
                  <a:srgbClr val="000000"/>
                </a:solidFill>
                <a:latin typeface="Arial"/>
                <a:ea typeface="Arial"/>
                <a:cs typeface="Arial"/>
                <a:sym typeface="Arial"/>
              </a:rPr>
              <a:t> of certain </a:t>
            </a:r>
            <a:r>
              <a:rPr lang="en-US" b="1" dirty="0" smtClean="0">
                <a:solidFill>
                  <a:srgbClr val="000000"/>
                </a:solidFill>
                <a:latin typeface="Arial"/>
                <a:ea typeface="Arial"/>
                <a:cs typeface="Arial"/>
                <a:sym typeface="Arial"/>
              </a:rPr>
              <a:t>hormones</a:t>
            </a:r>
            <a:r>
              <a:rPr lang="en-US" dirty="0" smtClean="0">
                <a:solidFill>
                  <a:srgbClr val="000000"/>
                </a:solidFill>
                <a:latin typeface="Arial"/>
                <a:ea typeface="Arial"/>
                <a:cs typeface="Arial"/>
                <a:sym typeface="Arial"/>
              </a:rPr>
              <a:t> – such as </a:t>
            </a:r>
            <a:r>
              <a:rPr lang="en-US" b="1" dirty="0" smtClean="0">
                <a:solidFill>
                  <a:srgbClr val="000000"/>
                </a:solidFill>
                <a:latin typeface="Arial"/>
                <a:ea typeface="Arial"/>
                <a:cs typeface="Arial"/>
                <a:sym typeface="Arial"/>
              </a:rPr>
              <a:t>insulin</a:t>
            </a:r>
            <a:r>
              <a:rPr lang="en-US" dirty="0" smtClean="0">
                <a:solidFill>
                  <a:srgbClr val="000000"/>
                </a:solidFill>
                <a:latin typeface="Arial"/>
                <a:ea typeface="Arial"/>
                <a:cs typeface="Arial"/>
                <a:sym typeface="Arial"/>
              </a:rPr>
              <a:t> (forms</a:t>
            </a:r>
            <a:r>
              <a:rPr lang="en-US" b="1" dirty="0" smtClean="0">
                <a:solidFill>
                  <a:srgbClr val="000000"/>
                </a:solidFill>
                <a:latin typeface="Arial"/>
                <a:ea typeface="Arial"/>
                <a:cs typeface="Arial"/>
                <a:sym typeface="Arial"/>
              </a:rPr>
              <a:t> </a:t>
            </a:r>
            <a:r>
              <a:rPr lang="en-US" b="1" dirty="0" err="1" smtClean="0">
                <a:solidFill>
                  <a:srgbClr val="000000"/>
                </a:solidFill>
                <a:latin typeface="Arial"/>
                <a:ea typeface="Arial"/>
                <a:cs typeface="Arial"/>
                <a:sym typeface="Arial"/>
              </a:rPr>
              <a:t>insulinase</a:t>
            </a:r>
            <a:r>
              <a:rPr lang="en-US" dirty="0" smtClean="0">
                <a:solidFill>
                  <a:srgbClr val="000000"/>
                </a:solidFill>
                <a:latin typeface="Arial"/>
                <a:ea typeface="Arial"/>
                <a:cs typeface="Arial"/>
                <a:sym typeface="Arial"/>
              </a:rPr>
              <a:t> – cleaves insulin) or</a:t>
            </a:r>
            <a:r>
              <a:rPr lang="en-US" b="1" dirty="0" smtClean="0">
                <a:solidFill>
                  <a:srgbClr val="000000"/>
                </a:solidFill>
                <a:latin typeface="Arial"/>
                <a:ea typeface="Arial"/>
                <a:cs typeface="Arial"/>
                <a:sym typeface="Arial"/>
              </a:rPr>
              <a:t> parathyroid hormone</a:t>
            </a:r>
            <a:r>
              <a:rPr lang="en-US" dirty="0" smtClean="0">
                <a:solidFill>
                  <a:srgbClr val="000000"/>
                </a:solidFill>
                <a:latin typeface="Arial"/>
                <a:ea typeface="Arial"/>
                <a:cs typeface="Arial"/>
                <a:sym typeface="Arial"/>
              </a:rPr>
              <a:t>.</a:t>
            </a:r>
            <a:endParaRPr lang="tr-TR" dirty="0" smtClean="0">
              <a:solidFill>
                <a:srgbClr val="000000"/>
              </a:solidFill>
              <a:latin typeface="Arial"/>
              <a:ea typeface="Arial"/>
              <a:cs typeface="Arial"/>
              <a:sym typeface="Arial"/>
            </a:endParaRPr>
          </a:p>
          <a:p>
            <a:pPr fontAlgn="base"/>
            <a:r>
              <a:rPr lang="tr-TR" b="1" dirty="0" smtClean="0">
                <a:solidFill>
                  <a:srgbClr val="000000"/>
                </a:solidFill>
                <a:latin typeface="Arial"/>
                <a:ea typeface="Arial"/>
                <a:cs typeface="Arial"/>
                <a:sym typeface="Arial"/>
              </a:rPr>
              <a:t>Final </a:t>
            </a:r>
            <a:r>
              <a:rPr lang="tr-TR" b="1" dirty="0" err="1" smtClean="0">
                <a:solidFill>
                  <a:srgbClr val="000000"/>
                </a:solidFill>
                <a:latin typeface="Arial"/>
                <a:ea typeface="Arial"/>
                <a:cs typeface="Arial"/>
                <a:sym typeface="Arial"/>
              </a:rPr>
              <a:t>activation</a:t>
            </a:r>
            <a:r>
              <a:rPr lang="tr-TR" b="1" dirty="0" smtClean="0">
                <a:solidFill>
                  <a:srgbClr val="000000"/>
                </a:solidFill>
                <a:latin typeface="Arial"/>
                <a:ea typeface="Arial"/>
                <a:cs typeface="Arial"/>
                <a:sym typeface="Arial"/>
              </a:rPr>
              <a:t> of vitamin D</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to</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the</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active</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hormone</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calcitriol</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takes</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place</a:t>
            </a:r>
            <a:r>
              <a:rPr lang="tr-TR" dirty="0" smtClean="0">
                <a:solidFill>
                  <a:srgbClr val="000000"/>
                </a:solidFill>
                <a:latin typeface="Arial"/>
                <a:ea typeface="Arial"/>
                <a:cs typeface="Arial"/>
                <a:sym typeface="Arial"/>
              </a:rPr>
              <a:t> in </a:t>
            </a:r>
            <a:r>
              <a:rPr lang="tr-TR" dirty="0" err="1" smtClean="0">
                <a:solidFill>
                  <a:srgbClr val="000000"/>
                </a:solidFill>
                <a:latin typeface="Arial"/>
                <a:ea typeface="Arial"/>
                <a:cs typeface="Arial"/>
                <a:sym typeface="Arial"/>
              </a:rPr>
              <a:t>the</a:t>
            </a:r>
            <a:r>
              <a:rPr lang="tr-TR" dirty="0" smtClean="0">
                <a:solidFill>
                  <a:srgbClr val="000000"/>
                </a:solidFill>
                <a:latin typeface="Arial"/>
                <a:ea typeface="Arial"/>
                <a:cs typeface="Arial"/>
                <a:sym typeface="Arial"/>
              </a:rPr>
              <a:t> </a:t>
            </a:r>
            <a:r>
              <a:rPr lang="tr-TR" b="1" dirty="0" err="1" smtClean="0">
                <a:solidFill>
                  <a:srgbClr val="000000"/>
                </a:solidFill>
                <a:latin typeface="Arial"/>
                <a:ea typeface="Arial"/>
                <a:cs typeface="Arial"/>
                <a:sym typeface="Arial"/>
              </a:rPr>
              <a:t>kidneys</a:t>
            </a:r>
            <a:r>
              <a:rPr lang="tr-TR" b="1" dirty="0" smtClean="0">
                <a:solidFill>
                  <a:srgbClr val="000000"/>
                </a:solidFill>
                <a:latin typeface="Arial"/>
                <a:ea typeface="Arial"/>
                <a:cs typeface="Arial"/>
                <a:sym typeface="Arial"/>
              </a:rPr>
              <a:t> </a:t>
            </a:r>
            <a:r>
              <a:rPr lang="tr-TR" dirty="0" smtClean="0">
                <a:solidFill>
                  <a:srgbClr val="000000"/>
                </a:solidFill>
                <a:latin typeface="Arial"/>
                <a:ea typeface="Arial"/>
                <a:cs typeface="Arial"/>
                <a:sym typeface="Arial"/>
              </a:rPr>
              <a:t>– 1-hydroxylation of </a:t>
            </a:r>
            <a:r>
              <a:rPr lang="tr-TR" b="1" dirty="0" smtClean="0">
                <a:solidFill>
                  <a:srgbClr val="000000"/>
                </a:solidFill>
                <a:latin typeface="Arial"/>
                <a:ea typeface="Arial"/>
                <a:cs typeface="Arial"/>
                <a:sym typeface="Arial"/>
              </a:rPr>
              <a:t>25- </a:t>
            </a:r>
            <a:r>
              <a:rPr lang="tr-TR" b="1" dirty="0" err="1" smtClean="0">
                <a:solidFill>
                  <a:srgbClr val="000000"/>
                </a:solidFill>
                <a:latin typeface="Arial"/>
                <a:ea typeface="Arial"/>
                <a:cs typeface="Arial"/>
                <a:sym typeface="Arial"/>
              </a:rPr>
              <a:t>hydroxycholecalciferol</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to</a:t>
            </a:r>
            <a:r>
              <a:rPr lang="tr-TR" dirty="0" smtClean="0">
                <a:solidFill>
                  <a:srgbClr val="000000"/>
                </a:solidFill>
                <a:latin typeface="Arial"/>
                <a:ea typeface="Arial"/>
                <a:cs typeface="Arial"/>
                <a:sym typeface="Arial"/>
              </a:rPr>
              <a:t> </a:t>
            </a:r>
            <a:r>
              <a:rPr lang="tr-TR" b="1" dirty="0" smtClean="0">
                <a:solidFill>
                  <a:srgbClr val="000000"/>
                </a:solidFill>
                <a:latin typeface="Arial"/>
                <a:ea typeface="Arial"/>
                <a:cs typeface="Arial"/>
                <a:sym typeface="Arial"/>
              </a:rPr>
              <a:t>1,25- </a:t>
            </a:r>
            <a:r>
              <a:rPr lang="tr-TR" b="1" dirty="0" err="1" smtClean="0">
                <a:solidFill>
                  <a:srgbClr val="000000"/>
                </a:solidFill>
                <a:latin typeface="Arial"/>
                <a:ea typeface="Arial"/>
                <a:cs typeface="Arial"/>
                <a:sym typeface="Arial"/>
              </a:rPr>
              <a:t>dihydroxycholecalciferol</a:t>
            </a:r>
            <a:r>
              <a:rPr lang="tr-TR" dirty="0" smtClean="0">
                <a:solidFill>
                  <a:srgbClr val="000000"/>
                </a:solidFill>
                <a:latin typeface="Arial"/>
                <a:ea typeface="Arial"/>
                <a:cs typeface="Arial"/>
                <a:sym typeface="Arial"/>
              </a:rPr>
              <a:t>.</a:t>
            </a:r>
          </a:p>
          <a:p>
            <a:pPr marL="457200" marR="0" indent="-317500" algn="l" defTabSz="914400" rtl="0" eaLnBrk="1" fontAlgn="base" latinLnBrk="0" hangingPunct="1">
              <a:lnSpc>
                <a:spcPct val="100000"/>
              </a:lnSpc>
              <a:spcBef>
                <a:spcPts val="0"/>
              </a:spcBef>
              <a:spcAft>
                <a:spcPts val="0"/>
              </a:spcAft>
              <a:buClr>
                <a:srgbClr val="000000"/>
              </a:buClr>
              <a:buSzPts val="1400"/>
              <a:buFont typeface="Arial"/>
              <a:buChar char="●"/>
              <a:tabLst/>
              <a:defRPr/>
            </a:pPr>
            <a:r>
              <a:rPr lang="tr-TR" dirty="0" smtClean="0">
                <a:solidFill>
                  <a:srgbClr val="000000"/>
                </a:solidFill>
                <a:latin typeface="Arial"/>
                <a:ea typeface="Arial"/>
                <a:cs typeface="Arial"/>
                <a:sym typeface="Arial"/>
              </a:rPr>
              <a:t>The </a:t>
            </a:r>
            <a:r>
              <a:rPr lang="tr-TR" dirty="0" err="1" smtClean="0">
                <a:solidFill>
                  <a:srgbClr val="000000"/>
                </a:solidFill>
                <a:latin typeface="Arial"/>
                <a:ea typeface="Arial"/>
                <a:cs typeface="Arial"/>
                <a:sym typeface="Arial"/>
              </a:rPr>
              <a:t>kidneys</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produce</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three</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important</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hormones</a:t>
            </a:r>
            <a:r>
              <a:rPr lang="tr-TR" dirty="0" smtClean="0">
                <a:solidFill>
                  <a:srgbClr val="000000"/>
                </a:solidFill>
                <a:latin typeface="Arial"/>
                <a:ea typeface="Arial"/>
                <a:cs typeface="Arial"/>
                <a:sym typeface="Arial"/>
              </a:rPr>
              <a:t>: </a:t>
            </a:r>
            <a:r>
              <a:rPr lang="tr-TR" b="1" dirty="0" err="1" smtClean="0">
                <a:solidFill>
                  <a:srgbClr val="000000"/>
                </a:solidFill>
                <a:latin typeface="Arial"/>
                <a:ea typeface="Arial"/>
                <a:cs typeface="Arial"/>
                <a:sym typeface="Arial"/>
              </a:rPr>
              <a:t>erythropoietin</a:t>
            </a:r>
            <a:r>
              <a:rPr lang="tr-TR" dirty="0" smtClean="0">
                <a:solidFill>
                  <a:srgbClr val="000000"/>
                </a:solidFill>
                <a:latin typeface="Arial"/>
                <a:ea typeface="Arial"/>
                <a:cs typeface="Arial"/>
                <a:sym typeface="Arial"/>
              </a:rPr>
              <a:t>, </a:t>
            </a:r>
            <a:r>
              <a:rPr lang="tr-TR" b="1" dirty="0" err="1" smtClean="0">
                <a:solidFill>
                  <a:srgbClr val="000000"/>
                </a:solidFill>
                <a:latin typeface="Arial"/>
                <a:ea typeface="Arial"/>
                <a:cs typeface="Arial"/>
                <a:sym typeface="Arial"/>
              </a:rPr>
              <a:t>calcitriol</a:t>
            </a:r>
            <a:r>
              <a:rPr lang="tr-TR" dirty="0" smtClean="0">
                <a:solidFill>
                  <a:srgbClr val="000000"/>
                </a:solidFill>
                <a:latin typeface="Arial"/>
                <a:ea typeface="Arial"/>
                <a:cs typeface="Arial"/>
                <a:sym typeface="Arial"/>
              </a:rPr>
              <a:t> (1,25- </a:t>
            </a:r>
            <a:r>
              <a:rPr lang="tr-TR" dirty="0" err="1" smtClean="0">
                <a:solidFill>
                  <a:srgbClr val="000000"/>
                </a:solidFill>
                <a:latin typeface="Arial"/>
                <a:ea typeface="Arial"/>
                <a:cs typeface="Arial"/>
                <a:sym typeface="Arial"/>
              </a:rPr>
              <a:t>dihydroxycholecalciferol</a:t>
            </a:r>
            <a:r>
              <a:rPr lang="tr-TR" dirty="0" smtClean="0">
                <a:solidFill>
                  <a:srgbClr val="000000"/>
                </a:solidFill>
                <a:latin typeface="Arial"/>
                <a:ea typeface="Arial"/>
                <a:cs typeface="Arial"/>
                <a:sym typeface="Arial"/>
              </a:rPr>
              <a:t> ) </a:t>
            </a:r>
            <a:r>
              <a:rPr lang="tr-TR" dirty="0" err="1" smtClean="0">
                <a:solidFill>
                  <a:srgbClr val="000000"/>
                </a:solidFill>
                <a:latin typeface="Arial"/>
                <a:ea typeface="Arial"/>
                <a:cs typeface="Arial"/>
                <a:sym typeface="Arial"/>
              </a:rPr>
              <a:t>and</a:t>
            </a:r>
            <a:r>
              <a:rPr lang="tr-TR" b="1" dirty="0" smtClean="0">
                <a:solidFill>
                  <a:srgbClr val="000000"/>
                </a:solidFill>
                <a:latin typeface="Arial"/>
                <a:ea typeface="Arial"/>
                <a:cs typeface="Arial"/>
                <a:sym typeface="Arial"/>
              </a:rPr>
              <a:t> renin</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They</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also</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synthesize</a:t>
            </a:r>
            <a:r>
              <a:rPr lang="tr-TR" dirty="0" smtClean="0">
                <a:solidFill>
                  <a:srgbClr val="000000"/>
                </a:solidFill>
                <a:latin typeface="Arial"/>
                <a:ea typeface="Arial"/>
                <a:cs typeface="Arial"/>
                <a:sym typeface="Arial"/>
              </a:rPr>
              <a:t> </a:t>
            </a:r>
            <a:r>
              <a:rPr lang="tr-TR" b="1" dirty="0" err="1" smtClean="0">
                <a:solidFill>
                  <a:srgbClr val="000000"/>
                </a:solidFill>
                <a:latin typeface="Arial"/>
                <a:ea typeface="Arial"/>
                <a:cs typeface="Arial"/>
                <a:sym typeface="Arial"/>
              </a:rPr>
              <a:t>prostaglandins</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which</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affect</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many</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processes</a:t>
            </a:r>
            <a:r>
              <a:rPr lang="tr-TR" dirty="0" smtClean="0">
                <a:solidFill>
                  <a:srgbClr val="000000"/>
                </a:solidFill>
                <a:latin typeface="Arial"/>
                <a:ea typeface="Arial"/>
                <a:cs typeface="Arial"/>
                <a:sym typeface="Arial"/>
              </a:rPr>
              <a:t> in </a:t>
            </a:r>
            <a:r>
              <a:rPr lang="tr-TR" dirty="0" err="1" smtClean="0">
                <a:solidFill>
                  <a:srgbClr val="000000"/>
                </a:solidFill>
                <a:latin typeface="Arial"/>
                <a:ea typeface="Arial"/>
                <a:cs typeface="Arial"/>
                <a:sym typeface="Arial"/>
              </a:rPr>
              <a:t>the</a:t>
            </a:r>
            <a:r>
              <a:rPr lang="tr-TR" dirty="0" smtClean="0">
                <a:solidFill>
                  <a:srgbClr val="000000"/>
                </a:solidFill>
                <a:latin typeface="Arial"/>
                <a:ea typeface="Arial"/>
                <a:cs typeface="Arial"/>
                <a:sym typeface="Arial"/>
              </a:rPr>
              <a:t> </a:t>
            </a:r>
            <a:r>
              <a:rPr lang="tr-TR" dirty="0" err="1" smtClean="0">
                <a:solidFill>
                  <a:srgbClr val="000000"/>
                </a:solidFill>
                <a:latin typeface="Arial"/>
                <a:ea typeface="Arial"/>
                <a:cs typeface="Arial"/>
                <a:sym typeface="Arial"/>
              </a:rPr>
              <a:t>kidneys</a:t>
            </a:r>
            <a:r>
              <a:rPr lang="tr-TR" dirty="0" smtClean="0">
                <a:solidFill>
                  <a:srgbClr val="000000"/>
                </a:solidFill>
                <a:latin typeface="Arial"/>
                <a:ea typeface="Arial"/>
                <a:cs typeface="Arial"/>
                <a:sym typeface="Arial"/>
              </a:rPr>
              <a:t> .</a:t>
            </a:r>
          </a:p>
          <a:p>
            <a:pPr fontAlgn="base"/>
            <a:endParaRPr lang="tr-TR" dirty="0" smtClean="0">
              <a:solidFill>
                <a:srgbClr val="000000"/>
              </a:solidFill>
              <a:latin typeface="Arial"/>
              <a:ea typeface="Arial"/>
              <a:cs typeface="Arial"/>
              <a:sym typeface="Arial"/>
            </a:endParaRPr>
          </a:p>
          <a:p>
            <a:endParaRPr lang="tr-TR" dirty="0" smtClean="0"/>
          </a:p>
          <a:p>
            <a:endParaRPr lang="tr-TR" dirty="0"/>
          </a:p>
        </p:txBody>
      </p:sp>
    </p:spTree>
    <p:extLst>
      <p:ext uri="{BB962C8B-B14F-4D97-AF65-F5344CB8AC3E}">
        <p14:creationId xmlns:p14="http://schemas.microsoft.com/office/powerpoint/2010/main" val="2918964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tr-TR" dirty="0" smtClean="0"/>
              <a:t>Hastaların, </a:t>
            </a:r>
            <a:r>
              <a:rPr lang="tr-TR" dirty="0" err="1" smtClean="0"/>
              <a:t>diyalitik</a:t>
            </a:r>
            <a:r>
              <a:rPr lang="tr-TR" dirty="0" smtClean="0"/>
              <a:t> tedavilerin normal bir böbreğin işlevlerini yerine getiremeyeceğini, ancak bir yaşam destek sistemi olarak yararlı olduğunu anlamaları gerekir.</a:t>
            </a:r>
            <a:endParaRPr lang="tr-TR" dirty="0"/>
          </a:p>
        </p:txBody>
      </p:sp>
    </p:spTree>
    <p:extLst>
      <p:ext uri="{BB962C8B-B14F-4D97-AF65-F5344CB8AC3E}">
        <p14:creationId xmlns:p14="http://schemas.microsoft.com/office/powerpoint/2010/main" val="3072637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tr-TR" dirty="0" smtClean="0"/>
              <a:t>Hastaların, </a:t>
            </a:r>
            <a:r>
              <a:rPr lang="tr-TR" dirty="0" err="1" smtClean="0"/>
              <a:t>diyalitik</a:t>
            </a:r>
            <a:r>
              <a:rPr lang="tr-TR" dirty="0" smtClean="0"/>
              <a:t> tedavilerin normal bir böbreğin işlevlerini yerine getiremeyeceğini, ancak bir yaşam destek sistemi olarak yararlı olduğunu anlamaları gerekir.</a:t>
            </a:r>
          </a:p>
          <a:p>
            <a:r>
              <a:rPr lang="en-US" sz="1100" b="0" i="0" u="none" strike="noStrike" cap="none" dirty="0" smtClean="0">
                <a:solidFill>
                  <a:srgbClr val="000000"/>
                </a:solidFill>
                <a:effectLst/>
                <a:latin typeface="Arial"/>
                <a:ea typeface="Arial"/>
                <a:cs typeface="Arial"/>
                <a:sym typeface="Arial"/>
              </a:rPr>
              <a:t>bioartificial kidney and stem cell regeneration </a:t>
            </a:r>
            <a:endParaRPr lang="tr-TR" sz="1100" b="0" i="0" u="none" strike="noStrike" cap="none" dirty="0" smtClean="0">
              <a:solidFill>
                <a:srgbClr val="000000"/>
              </a:solidFill>
              <a:effectLst/>
              <a:latin typeface="Arial"/>
              <a:ea typeface="Arial"/>
              <a:cs typeface="Arial"/>
              <a:sym typeface="Arial"/>
            </a:endParaRPr>
          </a:p>
          <a:p>
            <a:r>
              <a:rPr lang="en-US" sz="1100" b="0" i="0" u="none" strike="noStrike" cap="none" dirty="0" smtClean="0">
                <a:solidFill>
                  <a:srgbClr val="000000"/>
                </a:solidFill>
                <a:effectLst/>
                <a:latin typeface="Arial"/>
                <a:ea typeface="Arial"/>
                <a:cs typeface="Arial"/>
                <a:sym typeface="Arial"/>
              </a:rPr>
              <a:t>Perhaps when the bioartificial kidney and stem cell regeneration become clinical realities, we may be able truly to replace the functions of the natural kidney.</a:t>
            </a:r>
            <a:endParaRPr lang="tr-TR" sz="1100" b="0" i="0" u="none" strike="noStrike" cap="none" dirty="0" smtClean="0">
              <a:solidFill>
                <a:srgbClr val="000000"/>
              </a:solidFill>
              <a:effectLst/>
              <a:latin typeface="Arial"/>
              <a:ea typeface="Arial"/>
              <a:cs typeface="Arial"/>
              <a:sym typeface="Arial"/>
            </a:endParaRPr>
          </a:p>
          <a:p>
            <a:r>
              <a:rPr lang="en-US" sz="1100" b="0" i="0" u="none" strike="noStrike" cap="none" dirty="0" smtClean="0">
                <a:solidFill>
                  <a:srgbClr val="000000"/>
                </a:solidFill>
                <a:effectLst/>
                <a:latin typeface="Arial"/>
                <a:ea typeface="Arial"/>
                <a:cs typeface="Arial"/>
                <a:sym typeface="Arial"/>
              </a:rPr>
              <a:t>Till then, ‘renal support therapy’ would convey more effectively the limitations of current technology. </a:t>
            </a:r>
            <a:endParaRPr lang="tr-TR" dirty="0" smtClean="0"/>
          </a:p>
          <a:p>
            <a:endParaRPr lang="tr-TR" dirty="0"/>
          </a:p>
        </p:txBody>
      </p:sp>
    </p:spTree>
    <p:extLst>
      <p:ext uri="{BB962C8B-B14F-4D97-AF65-F5344CB8AC3E}">
        <p14:creationId xmlns:p14="http://schemas.microsoft.com/office/powerpoint/2010/main" val="2711003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pPr marL="257175" indent="-257175" defTabSz="342900">
              <a:lnSpc>
                <a:spcPct val="150000"/>
              </a:lnSpc>
              <a:buClr>
                <a:srgbClr val="C55A11"/>
              </a:buClr>
              <a:buSzPct val="100000"/>
              <a:buFont typeface="Arial" pitchFamily="34" charset="0"/>
              <a:buChar char="•"/>
            </a:pPr>
            <a:r>
              <a:rPr lang="tr-TR" dirty="0" smtClean="0">
                <a:solidFill>
                  <a:srgbClr val="3B3838"/>
                </a:solidFill>
                <a:latin typeface="Times New Roman" pitchFamily="18" charset="0"/>
                <a:cs typeface="Times New Roman" pitchFamily="18" charset="0"/>
              </a:rPr>
              <a:t>Yatan hastaların % 5-20’sinde,</a:t>
            </a:r>
          </a:p>
          <a:p>
            <a:pPr marL="257175" indent="-257175" defTabSz="342900">
              <a:lnSpc>
                <a:spcPct val="150000"/>
              </a:lnSpc>
              <a:buClr>
                <a:srgbClr val="C55A11"/>
              </a:buClr>
              <a:buSzPct val="100000"/>
              <a:buFont typeface="Arial" pitchFamily="34" charset="0"/>
              <a:buChar char="•"/>
            </a:pPr>
            <a:r>
              <a:rPr lang="tr-TR" dirty="0" err="1" smtClean="0">
                <a:solidFill>
                  <a:srgbClr val="3B3838"/>
                </a:solidFill>
                <a:latin typeface="Times New Roman" pitchFamily="18" charset="0"/>
                <a:cs typeface="Times New Roman" pitchFamily="18" charset="0"/>
              </a:rPr>
              <a:t>Kardiyopulmoner</a:t>
            </a:r>
            <a:r>
              <a:rPr lang="tr-TR" dirty="0" smtClean="0">
                <a:solidFill>
                  <a:srgbClr val="3B3838"/>
                </a:solidFill>
                <a:latin typeface="Times New Roman" pitchFamily="18" charset="0"/>
                <a:cs typeface="Times New Roman" pitchFamily="18" charset="0"/>
              </a:rPr>
              <a:t> </a:t>
            </a:r>
            <a:r>
              <a:rPr lang="tr-TR" dirty="0" err="1" smtClean="0">
                <a:solidFill>
                  <a:srgbClr val="3B3838"/>
                </a:solidFill>
                <a:latin typeface="Times New Roman" pitchFamily="18" charset="0"/>
                <a:cs typeface="Times New Roman" pitchFamily="18" charset="0"/>
              </a:rPr>
              <a:t>by-pass</a:t>
            </a:r>
            <a:r>
              <a:rPr lang="tr-TR" dirty="0" smtClean="0">
                <a:solidFill>
                  <a:srgbClr val="3B3838"/>
                </a:solidFill>
                <a:latin typeface="Times New Roman" pitchFamily="18" charset="0"/>
                <a:cs typeface="Times New Roman" pitchFamily="18" charset="0"/>
              </a:rPr>
              <a:t> sonrasında % 30,</a:t>
            </a:r>
          </a:p>
          <a:p>
            <a:pPr marL="257175" indent="-257175" defTabSz="342900">
              <a:lnSpc>
                <a:spcPct val="150000"/>
              </a:lnSpc>
              <a:buClr>
                <a:srgbClr val="C55A11"/>
              </a:buClr>
              <a:buSzPct val="100000"/>
              <a:buFont typeface="Arial" pitchFamily="34" charset="0"/>
              <a:buChar char="•"/>
            </a:pPr>
            <a:r>
              <a:rPr lang="tr-TR" dirty="0" smtClean="0">
                <a:solidFill>
                  <a:srgbClr val="3B3838"/>
                </a:solidFill>
                <a:latin typeface="Times New Roman" pitchFamily="18" charset="0"/>
                <a:cs typeface="Times New Roman" pitchFamily="18" charset="0"/>
              </a:rPr>
              <a:t>Yoğun bakım ünitelerinde % 50-60,</a:t>
            </a:r>
          </a:p>
          <a:p>
            <a:pPr marL="600075" lvl="1" indent="-257175" defTabSz="342900">
              <a:lnSpc>
                <a:spcPct val="150000"/>
              </a:lnSpc>
              <a:buClr>
                <a:srgbClr val="C55A11"/>
              </a:buClr>
              <a:buSzPct val="100000"/>
              <a:buFont typeface="Arial" pitchFamily="34" charset="0"/>
              <a:buChar char="•"/>
            </a:pPr>
            <a:r>
              <a:rPr lang="tr-TR" dirty="0" err="1" smtClean="0">
                <a:solidFill>
                  <a:srgbClr val="3B3838"/>
                </a:solidFill>
                <a:latin typeface="Times New Roman" pitchFamily="18" charset="0"/>
                <a:cs typeface="Times New Roman" pitchFamily="18" charset="0"/>
              </a:rPr>
              <a:t>Mortalite</a:t>
            </a:r>
            <a:r>
              <a:rPr lang="tr-TR" dirty="0" smtClean="0">
                <a:solidFill>
                  <a:srgbClr val="3B3838"/>
                </a:solidFill>
                <a:latin typeface="Times New Roman" pitchFamily="18" charset="0"/>
                <a:cs typeface="Times New Roman" pitchFamily="18" charset="0"/>
              </a:rPr>
              <a:t> % 37-60,</a:t>
            </a:r>
          </a:p>
          <a:p>
            <a:pPr marL="600075" lvl="1" indent="-257175" defTabSz="342900">
              <a:lnSpc>
                <a:spcPct val="150000"/>
              </a:lnSpc>
              <a:buClr>
                <a:srgbClr val="C55A11"/>
              </a:buClr>
              <a:buSzPct val="100000"/>
              <a:buFont typeface="Arial" pitchFamily="34" charset="0"/>
              <a:buChar char="•"/>
            </a:pPr>
            <a:r>
              <a:rPr lang="tr-TR" dirty="0" smtClean="0">
                <a:solidFill>
                  <a:srgbClr val="3B3838"/>
                </a:solidFill>
                <a:latin typeface="Times New Roman" pitchFamily="18" charset="0"/>
                <a:cs typeface="Times New Roman" pitchFamily="18" charset="0"/>
              </a:rPr>
              <a:t>Diyaliz ihtiyacı gelişenlerde, 3X SDBY riski  </a:t>
            </a:r>
          </a:p>
          <a:p>
            <a:endParaRPr lang="tr-TR" dirty="0"/>
          </a:p>
        </p:txBody>
      </p:sp>
    </p:spTree>
    <p:extLst>
      <p:ext uri="{BB962C8B-B14F-4D97-AF65-F5344CB8AC3E}">
        <p14:creationId xmlns:p14="http://schemas.microsoft.com/office/powerpoint/2010/main" val="2447830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tr-TR" dirty="0" smtClean="0"/>
              <a:t>Hastaların, </a:t>
            </a:r>
            <a:r>
              <a:rPr lang="tr-TR" dirty="0" err="1" smtClean="0"/>
              <a:t>diyalitik</a:t>
            </a:r>
            <a:r>
              <a:rPr lang="tr-TR" dirty="0" smtClean="0"/>
              <a:t> tedavilerin normal bir böbreğin işlevlerini yerine getiremeyeceğini, ancak bir yaşam destek sistemi olarak yararlı olduğunu anlamaları gerekir.</a:t>
            </a:r>
          </a:p>
          <a:p>
            <a:r>
              <a:rPr lang="en-US" sz="1100" b="0" i="0" u="none" strike="noStrike" cap="none" dirty="0" smtClean="0">
                <a:solidFill>
                  <a:srgbClr val="000000"/>
                </a:solidFill>
                <a:effectLst/>
                <a:latin typeface="Arial"/>
                <a:ea typeface="Arial"/>
                <a:cs typeface="Arial"/>
                <a:sym typeface="Arial"/>
              </a:rPr>
              <a:t>bioartificial kidney and stem cell regeneration </a:t>
            </a:r>
            <a:endParaRPr lang="tr-TR" sz="1100" b="0" i="0" u="none" strike="noStrike" cap="none" dirty="0" smtClean="0">
              <a:solidFill>
                <a:srgbClr val="000000"/>
              </a:solidFill>
              <a:effectLst/>
              <a:latin typeface="Arial"/>
              <a:ea typeface="Arial"/>
              <a:cs typeface="Arial"/>
              <a:sym typeface="Arial"/>
            </a:endParaRPr>
          </a:p>
          <a:p>
            <a:r>
              <a:rPr lang="en-US" sz="1100" b="0" i="0" u="none" strike="noStrike" cap="none" dirty="0" smtClean="0">
                <a:solidFill>
                  <a:srgbClr val="000000"/>
                </a:solidFill>
                <a:effectLst/>
                <a:latin typeface="Arial"/>
                <a:ea typeface="Arial"/>
                <a:cs typeface="Arial"/>
                <a:sym typeface="Arial"/>
              </a:rPr>
              <a:t>Perhaps when the bioartificial kidney and stem cell regeneration become clinical realities, we may be able truly to replace the functions of the natural kidney.</a:t>
            </a:r>
            <a:endParaRPr lang="tr-TR" sz="1100" b="0" i="0" u="none" strike="noStrike" cap="none" dirty="0" smtClean="0">
              <a:solidFill>
                <a:srgbClr val="000000"/>
              </a:solidFill>
              <a:effectLst/>
              <a:latin typeface="Arial"/>
              <a:ea typeface="Arial"/>
              <a:cs typeface="Arial"/>
              <a:sym typeface="Arial"/>
            </a:endParaRPr>
          </a:p>
          <a:p>
            <a:r>
              <a:rPr lang="en-US" sz="1100" b="0" i="0" u="none" strike="noStrike" cap="none" dirty="0" smtClean="0">
                <a:solidFill>
                  <a:srgbClr val="000000"/>
                </a:solidFill>
                <a:effectLst/>
                <a:latin typeface="Arial"/>
                <a:ea typeface="Arial"/>
                <a:cs typeface="Arial"/>
                <a:sym typeface="Arial"/>
              </a:rPr>
              <a:t>Till then, ‘renal support therapy’ would convey more effectively the limitations of current technology. </a:t>
            </a:r>
            <a:endParaRPr lang="tr-TR" dirty="0" smtClean="0"/>
          </a:p>
          <a:p>
            <a:endParaRPr lang="tr-TR" dirty="0"/>
          </a:p>
        </p:txBody>
      </p:sp>
    </p:spTree>
    <p:extLst>
      <p:ext uri="{BB962C8B-B14F-4D97-AF65-F5344CB8AC3E}">
        <p14:creationId xmlns:p14="http://schemas.microsoft.com/office/powerpoint/2010/main" val="848441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tr-TR" dirty="0" smtClean="0"/>
              <a:t>Hastaların, </a:t>
            </a:r>
            <a:r>
              <a:rPr lang="tr-TR" dirty="0" err="1" smtClean="0"/>
              <a:t>diyalitik</a:t>
            </a:r>
            <a:r>
              <a:rPr lang="tr-TR" dirty="0" smtClean="0"/>
              <a:t> tedavilerin normal bir böbreğin işlevlerini yerine getiremeyeceğini, ancak bir yaşam destek sistemi olarak yararlı olduğunu anlamaları gerekir.</a:t>
            </a:r>
          </a:p>
          <a:p>
            <a:r>
              <a:rPr lang="en-US" sz="1100" b="0" i="0" u="none" strike="noStrike" cap="none" dirty="0" smtClean="0">
                <a:solidFill>
                  <a:srgbClr val="000000"/>
                </a:solidFill>
                <a:effectLst/>
                <a:latin typeface="Arial"/>
                <a:ea typeface="Arial"/>
                <a:cs typeface="Arial"/>
                <a:sym typeface="Arial"/>
              </a:rPr>
              <a:t>bioartificial kidney and stem cell regeneration </a:t>
            </a:r>
            <a:endParaRPr lang="tr-TR" sz="1100" b="0" i="0" u="none" strike="noStrike" cap="none" dirty="0" smtClean="0">
              <a:solidFill>
                <a:srgbClr val="000000"/>
              </a:solidFill>
              <a:effectLst/>
              <a:latin typeface="Arial"/>
              <a:ea typeface="Arial"/>
              <a:cs typeface="Arial"/>
              <a:sym typeface="Arial"/>
            </a:endParaRPr>
          </a:p>
          <a:p>
            <a:r>
              <a:rPr lang="en-US" sz="1100" b="0" i="0" u="none" strike="noStrike" cap="none" dirty="0" smtClean="0">
                <a:solidFill>
                  <a:srgbClr val="000000"/>
                </a:solidFill>
                <a:effectLst/>
                <a:latin typeface="Arial"/>
                <a:ea typeface="Arial"/>
                <a:cs typeface="Arial"/>
                <a:sym typeface="Arial"/>
              </a:rPr>
              <a:t>Perhaps when the bioartificial kidney and stem cell regeneration become clinical realities, we may be able truly to replace the functions of the natural kidney.</a:t>
            </a:r>
            <a:endParaRPr lang="tr-TR" sz="1100" b="0" i="0" u="none" strike="noStrike" cap="none" dirty="0" smtClean="0">
              <a:solidFill>
                <a:srgbClr val="000000"/>
              </a:solidFill>
              <a:effectLst/>
              <a:latin typeface="Arial"/>
              <a:ea typeface="Arial"/>
              <a:cs typeface="Arial"/>
              <a:sym typeface="Arial"/>
            </a:endParaRPr>
          </a:p>
          <a:p>
            <a:r>
              <a:rPr lang="en-US" sz="1100" b="0" i="0" u="none" strike="noStrike" cap="none" dirty="0" smtClean="0">
                <a:solidFill>
                  <a:srgbClr val="000000"/>
                </a:solidFill>
                <a:effectLst/>
                <a:latin typeface="Arial"/>
                <a:ea typeface="Arial"/>
                <a:cs typeface="Arial"/>
                <a:sym typeface="Arial"/>
              </a:rPr>
              <a:t>Till then, ‘renal support therapy’ would convey more effectively the limitations of current technology. </a:t>
            </a:r>
            <a:endParaRPr lang="tr-TR" dirty="0" smtClean="0"/>
          </a:p>
          <a:p>
            <a:endParaRPr lang="tr-TR" dirty="0"/>
          </a:p>
        </p:txBody>
      </p:sp>
    </p:spTree>
    <p:extLst>
      <p:ext uri="{BB962C8B-B14F-4D97-AF65-F5344CB8AC3E}">
        <p14:creationId xmlns:p14="http://schemas.microsoft.com/office/powerpoint/2010/main" val="1681206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tr-TR" dirty="0" err="1" smtClean="0"/>
              <a:t>Rabdomiyoliz</a:t>
            </a:r>
            <a:r>
              <a:rPr lang="tr-TR" dirty="0" smtClean="0"/>
              <a:t> ve böbrek yetmezliği nedeni ile RRT </a:t>
            </a:r>
            <a:r>
              <a:rPr lang="tr-TR" dirty="0" err="1" smtClean="0"/>
              <a:t>endikasyonu</a:t>
            </a:r>
            <a:r>
              <a:rPr lang="tr-TR" dirty="0" smtClean="0"/>
              <a:t> koyduğumuz vakada diyaliz tedavilerinden beklentimiz</a:t>
            </a:r>
            <a:r>
              <a:rPr lang="tr-TR" baseline="0" dirty="0" smtClean="0"/>
              <a:t> nedir?</a:t>
            </a:r>
          </a:p>
          <a:p>
            <a:r>
              <a:rPr lang="tr-TR" baseline="0" dirty="0" smtClean="0"/>
              <a:t>Kaybettiğimiz doğal böbrek fonksiyonlarının tamamı, </a:t>
            </a:r>
            <a:r>
              <a:rPr lang="tr-TR" baseline="0" dirty="0" err="1" smtClean="0"/>
              <a:t>diyalitik</a:t>
            </a:r>
            <a:r>
              <a:rPr lang="tr-TR" baseline="0" dirty="0" smtClean="0"/>
              <a:t> tedaviler ile yerine konabilir mi?</a:t>
            </a:r>
            <a:endParaRPr lang="tr-TR" dirty="0"/>
          </a:p>
        </p:txBody>
      </p:sp>
    </p:spTree>
    <p:extLst>
      <p:ext uri="{BB962C8B-B14F-4D97-AF65-F5344CB8AC3E}">
        <p14:creationId xmlns:p14="http://schemas.microsoft.com/office/powerpoint/2010/main" val="1718786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pPr marL="139700" indent="0">
              <a:buNone/>
            </a:pPr>
            <a:r>
              <a:rPr lang="en-US" sz="1100" b="0" i="0" u="none" strike="noStrike" cap="none" dirty="0" smtClean="0">
                <a:solidFill>
                  <a:srgbClr val="000000"/>
                </a:solidFill>
                <a:effectLst/>
                <a:latin typeface="Arial"/>
                <a:ea typeface="Arial"/>
                <a:cs typeface="Arial"/>
                <a:sym typeface="Arial"/>
              </a:rPr>
              <a:t>Even the excretory function of the kidney is inadequately supplanted. </a:t>
            </a:r>
            <a:endParaRPr lang="tr-TR" dirty="0"/>
          </a:p>
        </p:txBody>
      </p:sp>
    </p:spTree>
    <p:extLst>
      <p:ext uri="{BB962C8B-B14F-4D97-AF65-F5344CB8AC3E}">
        <p14:creationId xmlns:p14="http://schemas.microsoft.com/office/powerpoint/2010/main" val="2600906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tr-TR" dirty="0" smtClean="0"/>
              <a:t>Hastaların, </a:t>
            </a:r>
            <a:r>
              <a:rPr lang="tr-TR" dirty="0" err="1" smtClean="0"/>
              <a:t>diyalitik</a:t>
            </a:r>
            <a:r>
              <a:rPr lang="tr-TR" dirty="0" smtClean="0"/>
              <a:t> tedavilerin normal bir böbreğin işlevlerini yerine getiremeyeceğini, ancak bir yaşam destek sistemi olarak yararlı olduğunu anlamaları gerekir.</a:t>
            </a:r>
            <a:endParaRPr lang="tr-TR" dirty="0"/>
          </a:p>
        </p:txBody>
      </p:sp>
    </p:spTree>
    <p:extLst>
      <p:ext uri="{BB962C8B-B14F-4D97-AF65-F5344CB8AC3E}">
        <p14:creationId xmlns:p14="http://schemas.microsoft.com/office/powerpoint/2010/main" val="840767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tr-TR" dirty="0" smtClean="0"/>
              <a:t>Hastaların, </a:t>
            </a:r>
            <a:r>
              <a:rPr lang="tr-TR" dirty="0" err="1" smtClean="0"/>
              <a:t>diyalitik</a:t>
            </a:r>
            <a:r>
              <a:rPr lang="tr-TR" dirty="0" smtClean="0"/>
              <a:t> tedavilerin normal bir böbreğin işlevlerini yerine getiremeyeceğini, ancak bir yaşam destek sistemi olarak yararlı olduğunu anlamaları gerekir.</a:t>
            </a:r>
          </a:p>
          <a:p>
            <a:r>
              <a:rPr lang="tr-TR" sz="1100" dirty="0" smtClean="0">
                <a:latin typeface="Times New Roman" panose="02020603050405020304" pitchFamily="18" charset="0"/>
                <a:cs typeface="Times New Roman" panose="02020603050405020304" pitchFamily="18" charset="0"/>
              </a:rPr>
              <a:t>yaş</a:t>
            </a:r>
            <a:br>
              <a:rPr lang="tr-TR" sz="1100" dirty="0" smtClean="0">
                <a:latin typeface="Times New Roman" panose="02020603050405020304" pitchFamily="18" charset="0"/>
                <a:cs typeface="Times New Roman" panose="02020603050405020304" pitchFamily="18" charset="0"/>
              </a:rPr>
            </a:br>
            <a:r>
              <a:rPr lang="tr-TR" sz="1100" dirty="0" smtClean="0">
                <a:latin typeface="Times New Roman" panose="02020603050405020304" pitchFamily="18" charset="0"/>
                <a:cs typeface="Times New Roman" panose="02020603050405020304" pitchFamily="18" charset="0"/>
              </a:rPr>
              <a:t>VKİ</a:t>
            </a:r>
            <a:br>
              <a:rPr lang="tr-TR" sz="1100" dirty="0" smtClean="0">
                <a:latin typeface="Times New Roman" panose="02020603050405020304" pitchFamily="18" charset="0"/>
                <a:cs typeface="Times New Roman" panose="02020603050405020304" pitchFamily="18" charset="0"/>
              </a:rPr>
            </a:br>
            <a:r>
              <a:rPr lang="tr-TR" sz="1100" dirty="0" err="1" smtClean="0">
                <a:latin typeface="Times New Roman" panose="02020603050405020304" pitchFamily="18" charset="0"/>
                <a:cs typeface="Times New Roman" panose="02020603050405020304" pitchFamily="18" charset="0"/>
              </a:rPr>
              <a:t>kardiyovasküler</a:t>
            </a:r>
            <a:r>
              <a:rPr lang="tr-TR" sz="1100" dirty="0" smtClean="0">
                <a:latin typeface="Times New Roman" panose="02020603050405020304" pitchFamily="18" charset="0"/>
                <a:cs typeface="Times New Roman" panose="02020603050405020304" pitchFamily="18" charset="0"/>
              </a:rPr>
              <a:t> durumu</a:t>
            </a:r>
            <a:br>
              <a:rPr lang="tr-TR" sz="1100" dirty="0" smtClean="0">
                <a:latin typeface="Times New Roman" panose="02020603050405020304" pitchFamily="18" charset="0"/>
                <a:cs typeface="Times New Roman" panose="02020603050405020304" pitchFamily="18" charset="0"/>
              </a:rPr>
            </a:br>
            <a:r>
              <a:rPr lang="tr-TR" sz="1100" dirty="0" err="1" smtClean="0">
                <a:latin typeface="Times New Roman" panose="02020603050405020304" pitchFamily="18" charset="0"/>
                <a:cs typeface="Times New Roman" panose="02020603050405020304" pitchFamily="18" charset="0"/>
              </a:rPr>
              <a:t>serebrovasküler</a:t>
            </a:r>
            <a:r>
              <a:rPr lang="tr-TR" sz="1100" dirty="0" smtClean="0">
                <a:latin typeface="Times New Roman" panose="02020603050405020304" pitchFamily="18" charset="0"/>
                <a:cs typeface="Times New Roman" panose="02020603050405020304" pitchFamily="18" charset="0"/>
              </a:rPr>
              <a:t> durumu</a:t>
            </a:r>
            <a:br>
              <a:rPr lang="tr-TR" sz="1100" dirty="0" smtClean="0">
                <a:latin typeface="Times New Roman" panose="02020603050405020304" pitchFamily="18" charset="0"/>
                <a:cs typeface="Times New Roman" panose="02020603050405020304" pitchFamily="18" charset="0"/>
              </a:rPr>
            </a:br>
            <a:r>
              <a:rPr lang="tr-TR" sz="1100" dirty="0" err="1" smtClean="0">
                <a:latin typeface="Times New Roman" panose="02020603050405020304" pitchFamily="18" charset="0"/>
                <a:cs typeface="Times New Roman" panose="02020603050405020304" pitchFamily="18" charset="0"/>
              </a:rPr>
              <a:t>vasküler</a:t>
            </a:r>
            <a:r>
              <a:rPr lang="tr-TR" sz="1100" dirty="0" smtClean="0">
                <a:latin typeface="Times New Roman" panose="02020603050405020304" pitchFamily="18" charset="0"/>
                <a:cs typeface="Times New Roman" panose="02020603050405020304" pitchFamily="18" charset="0"/>
              </a:rPr>
              <a:t> ulaşım yolu</a:t>
            </a:r>
            <a:br>
              <a:rPr lang="tr-TR" sz="1100" dirty="0" smtClean="0">
                <a:latin typeface="Times New Roman" panose="02020603050405020304" pitchFamily="18" charset="0"/>
                <a:cs typeface="Times New Roman" panose="02020603050405020304" pitchFamily="18" charset="0"/>
              </a:rPr>
            </a:br>
            <a:r>
              <a:rPr lang="tr-TR" sz="1100" dirty="0" smtClean="0">
                <a:latin typeface="Times New Roman" panose="02020603050405020304" pitchFamily="18" charset="0"/>
                <a:cs typeface="Times New Roman" panose="02020603050405020304" pitchFamily="18" charset="0"/>
              </a:rPr>
              <a:t>karın operasyonu öyküsü </a:t>
            </a:r>
            <a:br>
              <a:rPr lang="tr-TR" sz="1100" dirty="0" smtClean="0">
                <a:latin typeface="Times New Roman" panose="02020603050405020304" pitchFamily="18" charset="0"/>
                <a:cs typeface="Times New Roman" panose="02020603050405020304" pitchFamily="18" charset="0"/>
              </a:rPr>
            </a:br>
            <a:r>
              <a:rPr lang="tr-TR" sz="1100" dirty="0" smtClean="0">
                <a:latin typeface="Times New Roman" panose="02020603050405020304" pitchFamily="18" charset="0"/>
                <a:cs typeface="Times New Roman" panose="02020603050405020304" pitchFamily="18" charset="0"/>
              </a:rPr>
              <a:t>uzmanlık ve ulaşılabilirlik</a:t>
            </a:r>
            <a:endParaRPr lang="tr-TR" dirty="0"/>
          </a:p>
        </p:txBody>
      </p:sp>
    </p:spTree>
    <p:extLst>
      <p:ext uri="{BB962C8B-B14F-4D97-AF65-F5344CB8AC3E}">
        <p14:creationId xmlns:p14="http://schemas.microsoft.com/office/powerpoint/2010/main" val="2731433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pPr marL="139700" indent="0">
              <a:buNone/>
            </a:pPr>
            <a:r>
              <a:rPr lang="en-US" sz="1100" b="0" i="0" u="none" strike="noStrike" cap="none" dirty="0" smtClean="0">
                <a:solidFill>
                  <a:srgbClr val="000000"/>
                </a:solidFill>
                <a:effectLst/>
                <a:latin typeface="Arial"/>
                <a:ea typeface="Arial"/>
                <a:cs typeface="Arial"/>
                <a:sym typeface="Arial"/>
              </a:rPr>
              <a:t>Even the excretory function of the kidney is inadequately supplanted. </a:t>
            </a:r>
            <a:endParaRPr lang="tr-TR" dirty="0"/>
          </a:p>
        </p:txBody>
      </p:sp>
    </p:spTree>
    <p:extLst>
      <p:ext uri="{BB962C8B-B14F-4D97-AF65-F5344CB8AC3E}">
        <p14:creationId xmlns:p14="http://schemas.microsoft.com/office/powerpoint/2010/main" val="941850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pPr marL="139700" indent="0">
              <a:buNone/>
            </a:pPr>
            <a:r>
              <a:rPr lang="tr-TR" dirty="0" smtClean="0"/>
              <a:t>Difüzyon: bir</a:t>
            </a:r>
            <a:r>
              <a:rPr lang="tr-TR" baseline="0" dirty="0" smtClean="0"/>
              <a:t> </a:t>
            </a:r>
            <a:r>
              <a:rPr lang="tr-TR" baseline="0" dirty="0" err="1" smtClean="0"/>
              <a:t>solütün</a:t>
            </a:r>
            <a:r>
              <a:rPr lang="tr-TR" baseline="0" dirty="0" smtClean="0"/>
              <a:t> konsantrasyon </a:t>
            </a:r>
            <a:r>
              <a:rPr lang="tr-TR" baseline="0" dirty="0" err="1" smtClean="0"/>
              <a:t>gradientine</a:t>
            </a:r>
            <a:r>
              <a:rPr lang="tr-TR" baseline="0" dirty="0" smtClean="0"/>
              <a:t> göre, yarı geçirgen bir </a:t>
            </a:r>
            <a:r>
              <a:rPr lang="tr-TR" baseline="0" dirty="0" err="1" smtClean="0"/>
              <a:t>membrandan</a:t>
            </a:r>
            <a:r>
              <a:rPr lang="tr-TR" baseline="0" dirty="0" smtClean="0"/>
              <a:t> hareketidir.</a:t>
            </a:r>
          </a:p>
          <a:p>
            <a:pPr marL="139700" indent="0">
              <a:buNone/>
            </a:pPr>
            <a:r>
              <a:rPr lang="tr-TR" baseline="0" dirty="0" smtClean="0"/>
              <a:t>Difüzyon gerçekleşebilmesi için, </a:t>
            </a:r>
            <a:r>
              <a:rPr lang="tr-TR" baseline="0" dirty="0" err="1" smtClean="0"/>
              <a:t>membranın</a:t>
            </a:r>
            <a:r>
              <a:rPr lang="tr-TR" baseline="0" dirty="0" smtClean="0"/>
              <a:t> dışında da bir sıvı akışı olmalıdır.</a:t>
            </a:r>
          </a:p>
          <a:p>
            <a:pPr marL="139700" indent="0">
              <a:buNone/>
            </a:pPr>
            <a:endParaRPr lang="tr-TR" baseline="0" dirty="0" smtClean="0"/>
          </a:p>
          <a:p>
            <a:pPr marL="139700" indent="0">
              <a:buNone/>
            </a:pPr>
            <a:r>
              <a:rPr lang="tr-TR" baseline="0" dirty="0" smtClean="0"/>
              <a:t>Bu geçiş hareketinin belirleyicileri, </a:t>
            </a:r>
            <a:r>
              <a:rPr lang="tr-TR" baseline="0" dirty="0" err="1" smtClean="0"/>
              <a:t>solütün</a:t>
            </a:r>
            <a:r>
              <a:rPr lang="tr-TR" baseline="0" dirty="0" smtClean="0"/>
              <a:t> </a:t>
            </a:r>
            <a:r>
              <a:rPr lang="tr-TR" baseline="0" dirty="0" err="1" smtClean="0"/>
              <a:t>buyukluğu</a:t>
            </a:r>
            <a:r>
              <a:rPr lang="tr-TR" baseline="0" dirty="0" smtClean="0"/>
              <a:t>, </a:t>
            </a:r>
            <a:r>
              <a:rPr lang="tr-TR" baseline="0" dirty="0" err="1" smtClean="0"/>
              <a:t>yuku</a:t>
            </a:r>
            <a:r>
              <a:rPr lang="tr-TR" baseline="0" dirty="0" smtClean="0"/>
              <a:t> ve Membran </a:t>
            </a:r>
            <a:r>
              <a:rPr lang="tr-TR" baseline="0" dirty="0" err="1" smtClean="0"/>
              <a:t>porlarının</a:t>
            </a:r>
            <a:r>
              <a:rPr lang="tr-TR" baseline="0" dirty="0" smtClean="0"/>
              <a:t> </a:t>
            </a:r>
            <a:r>
              <a:rPr lang="tr-TR" baseline="0" dirty="0" err="1" smtClean="0"/>
              <a:t>buyuklugu</a:t>
            </a:r>
            <a:r>
              <a:rPr lang="tr-TR" baseline="0" dirty="0" smtClean="0"/>
              <a:t> </a:t>
            </a:r>
            <a:r>
              <a:rPr lang="tr-TR" baseline="0" dirty="0" err="1" smtClean="0"/>
              <a:t>ıle</a:t>
            </a:r>
            <a:r>
              <a:rPr lang="tr-TR" baseline="0" dirty="0" smtClean="0"/>
              <a:t> </a:t>
            </a:r>
            <a:r>
              <a:rPr lang="tr-TR" baseline="0" dirty="0" err="1" smtClean="0"/>
              <a:t>ılışkılıdır</a:t>
            </a:r>
            <a:r>
              <a:rPr lang="tr-TR" baseline="0" dirty="0" smtClean="0"/>
              <a:t>. </a:t>
            </a:r>
          </a:p>
          <a:p>
            <a:pPr marL="139700" indent="0">
              <a:buNone/>
            </a:pPr>
            <a:endParaRPr lang="tr-TR" baseline="0" dirty="0" smtClean="0"/>
          </a:p>
          <a:p>
            <a:pPr marL="139700" indent="0">
              <a:buNone/>
            </a:pPr>
            <a:r>
              <a:rPr lang="tr-TR" baseline="0" dirty="0" smtClean="0"/>
              <a:t>**** BU HAREKET SAYESINDE, DIFUZYONUN HIZI UYARINCA, AYNI SIVININ ICINDE BULUNAN SOLUTLERI BIRBIRINDEN AYIRIRSINIZ: DIYALIZ YAPARSINIZ!!!!!</a:t>
            </a:r>
            <a:endParaRPr lang="tr-TR" dirty="0"/>
          </a:p>
        </p:txBody>
      </p:sp>
    </p:spTree>
    <p:extLst>
      <p:ext uri="{BB962C8B-B14F-4D97-AF65-F5344CB8AC3E}">
        <p14:creationId xmlns:p14="http://schemas.microsoft.com/office/powerpoint/2010/main" val="3420947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pPr marL="139700" indent="0">
              <a:buNone/>
            </a:pPr>
            <a:r>
              <a:rPr lang="tr-TR" dirty="0" smtClean="0"/>
              <a:t>Konveksiyon, bir çözünen maddenin çözücü ile birlikte bir zar boyunca taşınmasıdır ("çözücü sürüklemesi" ile).</a:t>
            </a:r>
          </a:p>
          <a:p>
            <a:pPr marL="139700" indent="0">
              <a:buNone/>
            </a:pPr>
            <a:endParaRPr lang="tr-TR" dirty="0" smtClean="0"/>
          </a:p>
          <a:p>
            <a:pPr marL="139700" indent="0">
              <a:buNone/>
            </a:pPr>
            <a:r>
              <a:rPr lang="tr-TR" dirty="0" smtClean="0"/>
              <a:t>"Konveksiyon, moleküllerin sıvılar içindeki toplu hareketidir." </a:t>
            </a:r>
            <a:r>
              <a:rPr lang="tr-TR" dirty="0" err="1" smtClean="0"/>
              <a:t>Hemofiltrasyon</a:t>
            </a:r>
            <a:r>
              <a:rPr lang="tr-TR" dirty="0" smtClean="0"/>
              <a:t> sırasında orta moleküller bu şekilde temizlenir.</a:t>
            </a:r>
          </a:p>
          <a:p>
            <a:pPr marL="139700" indent="0">
              <a:buNone/>
            </a:pPr>
            <a:endParaRPr lang="tr-TR" dirty="0" smtClean="0"/>
          </a:p>
          <a:p>
            <a:pPr marL="139700" indent="0">
              <a:buNone/>
            </a:pPr>
            <a:r>
              <a:rPr lang="en-US" sz="1100" b="0" i="0" u="none" strike="noStrike" cap="none" dirty="0" smtClean="0">
                <a:solidFill>
                  <a:srgbClr val="000000"/>
                </a:solidFill>
                <a:effectLst/>
                <a:latin typeface="Arial"/>
                <a:ea typeface="Arial"/>
                <a:cs typeface="Arial"/>
                <a:sym typeface="Arial"/>
              </a:rPr>
              <a:t>Diffusion is famously dependent on the radius of the particles, such that molecular mass plays a major role in the diffusional clearance of solutes in the </a:t>
            </a:r>
            <a:r>
              <a:rPr lang="en-US" sz="1100" b="0" i="0" u="none" strike="noStrike" cap="none" dirty="0" err="1" smtClean="0">
                <a:solidFill>
                  <a:srgbClr val="000000"/>
                </a:solidFill>
                <a:effectLst/>
                <a:latin typeface="Arial"/>
                <a:ea typeface="Arial"/>
                <a:cs typeface="Arial"/>
                <a:sym typeface="Arial"/>
              </a:rPr>
              <a:t>dialyser</a:t>
            </a:r>
            <a:r>
              <a:rPr lang="en-US" sz="1100" b="0" i="0" u="none" strike="noStrike" cap="none" dirty="0" smtClean="0">
                <a:solidFill>
                  <a:srgbClr val="000000"/>
                </a:solidFill>
                <a:effectLst/>
                <a:latin typeface="Arial"/>
                <a:ea typeface="Arial"/>
                <a:cs typeface="Arial"/>
                <a:sym typeface="Arial"/>
              </a:rPr>
              <a:t>. Not so for convective clearance. There is a size barrier to the </a:t>
            </a:r>
            <a:r>
              <a:rPr lang="en-US" sz="1100" b="0" i="0" u="none" strike="noStrike" cap="none" dirty="0" err="1" smtClean="0">
                <a:solidFill>
                  <a:srgbClr val="000000"/>
                </a:solidFill>
                <a:effectLst/>
                <a:latin typeface="Arial"/>
                <a:ea typeface="Arial"/>
                <a:cs typeface="Arial"/>
                <a:sym typeface="Arial"/>
              </a:rPr>
              <a:t>haemofiltration</a:t>
            </a:r>
            <a:r>
              <a:rPr lang="en-US" sz="1100" b="0" i="0" u="none" strike="noStrike" cap="none" dirty="0" smtClean="0">
                <a:solidFill>
                  <a:srgbClr val="000000"/>
                </a:solidFill>
                <a:effectLst/>
                <a:latin typeface="Arial"/>
                <a:ea typeface="Arial"/>
                <a:cs typeface="Arial"/>
                <a:sym typeface="Arial"/>
              </a:rPr>
              <a:t> membrane, but convection is less dependent on molecule size than diffusion. Yes, large proteins (</a:t>
            </a:r>
            <a:r>
              <a:rPr lang="en-US" sz="1100" b="0" i="0" u="none" strike="noStrike" cap="none" dirty="0" err="1" smtClean="0">
                <a:solidFill>
                  <a:srgbClr val="000000"/>
                </a:solidFill>
                <a:effectLst/>
                <a:latin typeface="Arial"/>
                <a:ea typeface="Arial"/>
                <a:cs typeface="Arial"/>
                <a:sym typeface="Arial"/>
              </a:rPr>
              <a:t>eg</a:t>
            </a:r>
            <a:r>
              <a:rPr lang="en-US" sz="1100" b="0" i="0" u="none" strike="noStrike" cap="none" dirty="0" smtClean="0">
                <a:solidFill>
                  <a:srgbClr val="000000"/>
                </a:solidFill>
                <a:effectLst/>
                <a:latin typeface="Arial"/>
                <a:ea typeface="Arial"/>
                <a:cs typeface="Arial"/>
                <a:sym typeface="Arial"/>
              </a:rPr>
              <a:t>. albumin and globulins) as well as blood cells are still all concentrated on one side of the membrane. But: small and middle molecules are equally likely to get </a:t>
            </a:r>
            <a:r>
              <a:rPr lang="en-US" sz="1100" b="0" i="0" u="none" strike="noStrike" cap="none" dirty="0" err="1" smtClean="0">
                <a:solidFill>
                  <a:srgbClr val="000000"/>
                </a:solidFill>
                <a:effectLst/>
                <a:latin typeface="Arial"/>
                <a:ea typeface="Arial"/>
                <a:cs typeface="Arial"/>
                <a:sym typeface="Arial"/>
              </a:rPr>
              <a:t>convected</a:t>
            </a:r>
            <a:r>
              <a:rPr lang="en-US" sz="1100" b="0" i="0" u="none" strike="noStrike" cap="none" dirty="0" smtClean="0">
                <a:solidFill>
                  <a:srgbClr val="000000"/>
                </a:solidFill>
                <a:effectLst/>
                <a:latin typeface="Arial"/>
                <a:ea typeface="Arial"/>
                <a:cs typeface="Arial"/>
                <a:sym typeface="Arial"/>
              </a:rPr>
              <a:t> across the membrane by solvent drag, because as you can see the molecule size does not play any role in determining the convective flux (i.e. there is just no place to plug it in to the equation). Below, a modified graph from </a:t>
            </a:r>
            <a:r>
              <a:rPr lang="en-US" sz="1100" b="0" i="0" u="none" strike="noStrike" cap="none" dirty="0" err="1" smtClean="0">
                <a:solidFill>
                  <a:srgbClr val="000000"/>
                </a:solidFill>
                <a:effectLst/>
                <a:latin typeface="Arial"/>
                <a:ea typeface="Arial"/>
                <a:cs typeface="Arial"/>
                <a:sym typeface="Arial"/>
                <a:hlinkClick r:id="rId3"/>
              </a:rPr>
              <a:t>Ronco's</a:t>
            </a:r>
            <a:r>
              <a:rPr lang="en-US" sz="1100" b="0" i="0" u="none" strike="noStrike" cap="none" dirty="0" smtClean="0">
                <a:solidFill>
                  <a:srgbClr val="000000"/>
                </a:solidFill>
                <a:effectLst/>
                <a:latin typeface="Arial"/>
                <a:ea typeface="Arial"/>
                <a:cs typeface="Arial"/>
                <a:sym typeface="Arial"/>
                <a:hlinkClick r:id="rId3"/>
              </a:rPr>
              <a:t> chapter </a:t>
            </a:r>
            <a:r>
              <a:rPr lang="en-US" sz="1100" b="0" i="0" u="none" strike="noStrike" cap="none" dirty="0" smtClean="0">
                <a:solidFill>
                  <a:srgbClr val="000000"/>
                </a:solidFill>
                <a:effectLst/>
                <a:latin typeface="Arial"/>
                <a:ea typeface="Arial"/>
                <a:cs typeface="Arial"/>
                <a:sym typeface="Arial"/>
              </a:rPr>
              <a:t>in the 1998 edition of </a:t>
            </a:r>
            <a:r>
              <a:rPr lang="en-US" sz="1100" b="0" i="1" u="none" strike="noStrike" cap="none" dirty="0" smtClean="0">
                <a:solidFill>
                  <a:srgbClr val="000000"/>
                </a:solidFill>
                <a:effectLst/>
                <a:latin typeface="Arial"/>
                <a:ea typeface="Arial"/>
                <a:cs typeface="Arial"/>
                <a:sym typeface="Arial"/>
              </a:rPr>
              <a:t>Critical Care Nephrology</a:t>
            </a:r>
            <a:r>
              <a:rPr lang="en-US" sz="1100" b="0" i="0" u="none" strike="noStrike" cap="none" dirty="0" smtClean="0">
                <a:solidFill>
                  <a:srgbClr val="000000"/>
                </a:solidFill>
                <a:effectLst/>
                <a:latin typeface="Arial"/>
                <a:ea typeface="Arial"/>
                <a:cs typeface="Arial"/>
                <a:sym typeface="Arial"/>
              </a:rPr>
              <a:t> (p.1213-1223 ) demonstrates the relationship of solute molecule size and convective clearance (the molecules in question were </a:t>
            </a:r>
            <a:r>
              <a:rPr lang="en-US" sz="1100" b="0" i="0" u="none" strike="noStrike" cap="none" dirty="0" err="1" smtClean="0">
                <a:solidFill>
                  <a:srgbClr val="000000"/>
                </a:solidFill>
                <a:effectLst/>
                <a:latin typeface="Arial"/>
                <a:ea typeface="Arial"/>
                <a:cs typeface="Arial"/>
                <a:sym typeface="Arial"/>
              </a:rPr>
              <a:t>dextrans</a:t>
            </a:r>
            <a:r>
              <a:rPr lang="en-US" sz="1100" b="0" i="0" u="none" strike="noStrike" cap="none" dirty="0" smtClean="0">
                <a:solidFill>
                  <a:srgbClr val="000000"/>
                </a:solidFill>
                <a:effectLst/>
                <a:latin typeface="Arial"/>
                <a:ea typeface="Arial"/>
                <a:cs typeface="Arial"/>
                <a:sym typeface="Arial"/>
              </a:rPr>
              <a:t> of various molecular weight).</a:t>
            </a:r>
            <a:endParaRPr lang="tr-TR"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In summary, when the dose of dialysis is the same, the clearance of small solutes is going to be approximately the same for dialysis and </a:t>
            </a:r>
            <a:r>
              <a:rPr lang="en-US" sz="1100" b="0" i="0" u="none" strike="noStrike" cap="none" dirty="0" err="1" smtClean="0">
                <a:solidFill>
                  <a:srgbClr val="000000"/>
                </a:solidFill>
                <a:effectLst/>
                <a:latin typeface="Arial"/>
                <a:ea typeface="Arial"/>
                <a:cs typeface="Arial"/>
                <a:sym typeface="Arial"/>
              </a:rPr>
              <a:t>haemofiltration</a:t>
            </a:r>
            <a:r>
              <a:rPr lang="en-US" sz="1100" b="0" i="0" u="none" strike="noStrike" cap="none" dirty="0" smtClean="0">
                <a:solidFill>
                  <a:srgbClr val="000000"/>
                </a:solidFill>
                <a:effectLst/>
                <a:latin typeface="Arial"/>
                <a:ea typeface="Arial"/>
                <a:cs typeface="Arial"/>
                <a:sym typeface="Arial"/>
              </a:rPr>
              <a:t>, but when larger molecules convection has a significant advantage. This is a good segue into the discussion of the relationship of solute characteristics to convective clearance.</a:t>
            </a:r>
            <a:endParaRPr lang="tr-TR" dirty="0"/>
          </a:p>
        </p:txBody>
      </p:sp>
    </p:spTree>
    <p:extLst>
      <p:ext uri="{BB962C8B-B14F-4D97-AF65-F5344CB8AC3E}">
        <p14:creationId xmlns:p14="http://schemas.microsoft.com/office/powerpoint/2010/main" val="233730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pPr marL="139700" indent="0">
              <a:buNone/>
            </a:pPr>
            <a:r>
              <a:rPr lang="tr-TR" dirty="0" smtClean="0"/>
              <a:t>Konveksiyon, bir çözünen maddenin çözücü ile birlikte bir zar boyunca taşınmasıdır ("çözücü sürüklemesi" ile).</a:t>
            </a:r>
          </a:p>
          <a:p>
            <a:pPr marL="139700" indent="0">
              <a:buNone/>
            </a:pPr>
            <a:endParaRPr lang="tr-TR" dirty="0" smtClean="0"/>
          </a:p>
          <a:p>
            <a:pPr marL="139700" indent="0">
              <a:buNone/>
            </a:pPr>
            <a:r>
              <a:rPr lang="tr-TR" dirty="0" smtClean="0"/>
              <a:t>"Konveksiyon, moleküllerin sıvılar içindeki toplu hareketidir." </a:t>
            </a:r>
            <a:r>
              <a:rPr lang="tr-TR" dirty="0" err="1" smtClean="0"/>
              <a:t>Hemofiltrasyon</a:t>
            </a:r>
            <a:r>
              <a:rPr lang="tr-TR" dirty="0" smtClean="0"/>
              <a:t> sırasında orta moleküller bu şekilde temizlenir.</a:t>
            </a:r>
          </a:p>
          <a:p>
            <a:pPr marL="139700" indent="0">
              <a:buNone/>
            </a:pPr>
            <a:endParaRPr lang="tr-TR" dirty="0" smtClean="0"/>
          </a:p>
          <a:p>
            <a:pPr marL="139700" indent="0">
              <a:buNone/>
            </a:pPr>
            <a:r>
              <a:rPr lang="en-US" sz="1100" b="0" i="0" u="none" strike="noStrike" cap="none" dirty="0" smtClean="0">
                <a:solidFill>
                  <a:srgbClr val="000000"/>
                </a:solidFill>
                <a:effectLst/>
                <a:latin typeface="Arial"/>
                <a:ea typeface="Arial"/>
                <a:cs typeface="Arial"/>
                <a:sym typeface="Arial"/>
              </a:rPr>
              <a:t>Diffusion is famously dependent on the radius of the particles, such that molecular mass plays a major role in the diffusional clearance of solutes in the </a:t>
            </a:r>
            <a:r>
              <a:rPr lang="en-US" sz="1100" b="0" i="0" u="none" strike="noStrike" cap="none" dirty="0" err="1" smtClean="0">
                <a:solidFill>
                  <a:srgbClr val="000000"/>
                </a:solidFill>
                <a:effectLst/>
                <a:latin typeface="Arial"/>
                <a:ea typeface="Arial"/>
                <a:cs typeface="Arial"/>
                <a:sym typeface="Arial"/>
              </a:rPr>
              <a:t>dialyser</a:t>
            </a:r>
            <a:r>
              <a:rPr lang="en-US" sz="1100" b="0" i="0" u="none" strike="noStrike" cap="none" dirty="0" smtClean="0">
                <a:solidFill>
                  <a:srgbClr val="000000"/>
                </a:solidFill>
                <a:effectLst/>
                <a:latin typeface="Arial"/>
                <a:ea typeface="Arial"/>
                <a:cs typeface="Arial"/>
                <a:sym typeface="Arial"/>
              </a:rPr>
              <a:t>. Not so for convective clearance. There is a size barrier to the </a:t>
            </a:r>
            <a:r>
              <a:rPr lang="en-US" sz="1100" b="0" i="0" u="none" strike="noStrike" cap="none" dirty="0" err="1" smtClean="0">
                <a:solidFill>
                  <a:srgbClr val="000000"/>
                </a:solidFill>
                <a:effectLst/>
                <a:latin typeface="Arial"/>
                <a:ea typeface="Arial"/>
                <a:cs typeface="Arial"/>
                <a:sym typeface="Arial"/>
              </a:rPr>
              <a:t>haemofiltration</a:t>
            </a:r>
            <a:r>
              <a:rPr lang="en-US" sz="1100" b="0" i="0" u="none" strike="noStrike" cap="none" dirty="0" smtClean="0">
                <a:solidFill>
                  <a:srgbClr val="000000"/>
                </a:solidFill>
                <a:effectLst/>
                <a:latin typeface="Arial"/>
                <a:ea typeface="Arial"/>
                <a:cs typeface="Arial"/>
                <a:sym typeface="Arial"/>
              </a:rPr>
              <a:t> membrane, but convection is less dependent on molecule size than diffusion. Yes, large proteins (</a:t>
            </a:r>
            <a:r>
              <a:rPr lang="en-US" sz="1100" b="0" i="0" u="none" strike="noStrike" cap="none" dirty="0" err="1" smtClean="0">
                <a:solidFill>
                  <a:srgbClr val="000000"/>
                </a:solidFill>
                <a:effectLst/>
                <a:latin typeface="Arial"/>
                <a:ea typeface="Arial"/>
                <a:cs typeface="Arial"/>
                <a:sym typeface="Arial"/>
              </a:rPr>
              <a:t>eg</a:t>
            </a:r>
            <a:r>
              <a:rPr lang="en-US" sz="1100" b="0" i="0" u="none" strike="noStrike" cap="none" dirty="0" smtClean="0">
                <a:solidFill>
                  <a:srgbClr val="000000"/>
                </a:solidFill>
                <a:effectLst/>
                <a:latin typeface="Arial"/>
                <a:ea typeface="Arial"/>
                <a:cs typeface="Arial"/>
                <a:sym typeface="Arial"/>
              </a:rPr>
              <a:t>. albumin and globulins) as well as blood cells are still all concentrated on one side of the membrane. But: small and middle molecules are equally likely to get </a:t>
            </a:r>
            <a:r>
              <a:rPr lang="en-US" sz="1100" b="0" i="0" u="none" strike="noStrike" cap="none" dirty="0" err="1" smtClean="0">
                <a:solidFill>
                  <a:srgbClr val="000000"/>
                </a:solidFill>
                <a:effectLst/>
                <a:latin typeface="Arial"/>
                <a:ea typeface="Arial"/>
                <a:cs typeface="Arial"/>
                <a:sym typeface="Arial"/>
              </a:rPr>
              <a:t>convected</a:t>
            </a:r>
            <a:r>
              <a:rPr lang="en-US" sz="1100" b="0" i="0" u="none" strike="noStrike" cap="none" dirty="0" smtClean="0">
                <a:solidFill>
                  <a:srgbClr val="000000"/>
                </a:solidFill>
                <a:effectLst/>
                <a:latin typeface="Arial"/>
                <a:ea typeface="Arial"/>
                <a:cs typeface="Arial"/>
                <a:sym typeface="Arial"/>
              </a:rPr>
              <a:t> across the membrane by solvent drag, because as you can see the molecule size does not play any role in determining the convective flux (i.e. there is just no place to plug it in to the equation). Below, a modified graph from </a:t>
            </a:r>
            <a:r>
              <a:rPr lang="en-US" sz="1100" b="0" i="0" u="none" strike="noStrike" cap="none" dirty="0" err="1" smtClean="0">
                <a:solidFill>
                  <a:srgbClr val="000000"/>
                </a:solidFill>
                <a:effectLst/>
                <a:latin typeface="Arial"/>
                <a:ea typeface="Arial"/>
                <a:cs typeface="Arial"/>
                <a:sym typeface="Arial"/>
                <a:hlinkClick r:id="rId3"/>
              </a:rPr>
              <a:t>Ronco's</a:t>
            </a:r>
            <a:r>
              <a:rPr lang="en-US" sz="1100" b="0" i="0" u="none" strike="noStrike" cap="none" dirty="0" smtClean="0">
                <a:solidFill>
                  <a:srgbClr val="000000"/>
                </a:solidFill>
                <a:effectLst/>
                <a:latin typeface="Arial"/>
                <a:ea typeface="Arial"/>
                <a:cs typeface="Arial"/>
                <a:sym typeface="Arial"/>
                <a:hlinkClick r:id="rId3"/>
              </a:rPr>
              <a:t> chapter </a:t>
            </a:r>
            <a:r>
              <a:rPr lang="en-US" sz="1100" b="0" i="0" u="none" strike="noStrike" cap="none" dirty="0" smtClean="0">
                <a:solidFill>
                  <a:srgbClr val="000000"/>
                </a:solidFill>
                <a:effectLst/>
                <a:latin typeface="Arial"/>
                <a:ea typeface="Arial"/>
                <a:cs typeface="Arial"/>
                <a:sym typeface="Arial"/>
              </a:rPr>
              <a:t>in the 1998 edition of </a:t>
            </a:r>
            <a:r>
              <a:rPr lang="en-US" sz="1100" b="0" i="1" u="none" strike="noStrike" cap="none" dirty="0" smtClean="0">
                <a:solidFill>
                  <a:srgbClr val="000000"/>
                </a:solidFill>
                <a:effectLst/>
                <a:latin typeface="Arial"/>
                <a:ea typeface="Arial"/>
                <a:cs typeface="Arial"/>
                <a:sym typeface="Arial"/>
              </a:rPr>
              <a:t>Critical Care Nephrology</a:t>
            </a:r>
            <a:r>
              <a:rPr lang="en-US" sz="1100" b="0" i="0" u="none" strike="noStrike" cap="none" dirty="0" smtClean="0">
                <a:solidFill>
                  <a:srgbClr val="000000"/>
                </a:solidFill>
                <a:effectLst/>
                <a:latin typeface="Arial"/>
                <a:ea typeface="Arial"/>
                <a:cs typeface="Arial"/>
                <a:sym typeface="Arial"/>
              </a:rPr>
              <a:t> (p.1213-1223 ) demonstrates the relationship of solute molecule size and convective clearance (the molecules in question were </a:t>
            </a:r>
            <a:r>
              <a:rPr lang="en-US" sz="1100" b="0" i="0" u="none" strike="noStrike" cap="none" dirty="0" err="1" smtClean="0">
                <a:solidFill>
                  <a:srgbClr val="000000"/>
                </a:solidFill>
                <a:effectLst/>
                <a:latin typeface="Arial"/>
                <a:ea typeface="Arial"/>
                <a:cs typeface="Arial"/>
                <a:sym typeface="Arial"/>
              </a:rPr>
              <a:t>dextrans</a:t>
            </a:r>
            <a:r>
              <a:rPr lang="en-US" sz="1100" b="0" i="0" u="none" strike="noStrike" cap="none" dirty="0" smtClean="0">
                <a:solidFill>
                  <a:srgbClr val="000000"/>
                </a:solidFill>
                <a:effectLst/>
                <a:latin typeface="Arial"/>
                <a:ea typeface="Arial"/>
                <a:cs typeface="Arial"/>
                <a:sym typeface="Arial"/>
              </a:rPr>
              <a:t> of various molecular weight).</a:t>
            </a:r>
            <a:endParaRPr lang="tr-TR"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In summary, when the dose of dialysis is the same, the clearance of small solutes is going to be approximately the same for dialysis and </a:t>
            </a:r>
            <a:r>
              <a:rPr lang="en-US" sz="1100" b="0" i="0" u="none" strike="noStrike" cap="none" dirty="0" err="1" smtClean="0">
                <a:solidFill>
                  <a:srgbClr val="000000"/>
                </a:solidFill>
                <a:effectLst/>
                <a:latin typeface="Arial"/>
                <a:ea typeface="Arial"/>
                <a:cs typeface="Arial"/>
                <a:sym typeface="Arial"/>
              </a:rPr>
              <a:t>haemofiltration</a:t>
            </a:r>
            <a:r>
              <a:rPr lang="en-US" sz="1100" b="0" i="0" u="none" strike="noStrike" cap="none" dirty="0" smtClean="0">
                <a:solidFill>
                  <a:srgbClr val="000000"/>
                </a:solidFill>
                <a:effectLst/>
                <a:latin typeface="Arial"/>
                <a:ea typeface="Arial"/>
                <a:cs typeface="Arial"/>
                <a:sym typeface="Arial"/>
              </a:rPr>
              <a:t>, but when larger molecules convection has a significant advantage. This is a good segue into the discussion of the relationship of solute characteristics to convective clearance.</a:t>
            </a:r>
            <a:endParaRPr lang="tr-TR" dirty="0"/>
          </a:p>
        </p:txBody>
      </p:sp>
    </p:spTree>
    <p:extLst>
      <p:ext uri="{BB962C8B-B14F-4D97-AF65-F5344CB8AC3E}">
        <p14:creationId xmlns:p14="http://schemas.microsoft.com/office/powerpoint/2010/main" val="239414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pPr marL="139700" marR="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tr-TR" dirty="0" smtClean="0"/>
              <a:t>‘</a:t>
            </a:r>
            <a:r>
              <a:rPr lang="tr-TR" dirty="0" err="1" smtClean="0"/>
              <a:t>living</a:t>
            </a:r>
            <a:r>
              <a:rPr lang="tr-TR" dirty="0" smtClean="0"/>
              <a:t> </a:t>
            </a:r>
            <a:r>
              <a:rPr lang="tr-TR" dirty="0" err="1" smtClean="0"/>
              <a:t>dialyzer</a:t>
            </a:r>
            <a:r>
              <a:rPr lang="tr-TR" dirty="0" smtClean="0"/>
              <a:t>’… 1923 de </a:t>
            </a:r>
            <a:r>
              <a:rPr lang="tr-TR" dirty="0" err="1" smtClean="0"/>
              <a:t>tracey</a:t>
            </a:r>
            <a:r>
              <a:rPr lang="tr-TR" dirty="0" smtClean="0"/>
              <a:t> </a:t>
            </a:r>
            <a:r>
              <a:rPr lang="tr-TR" dirty="0" err="1" smtClean="0"/>
              <a:t>puynam</a:t>
            </a:r>
            <a:r>
              <a:rPr lang="tr-TR" dirty="0" smtClean="0"/>
              <a:t> tarafından kedilerde yapılan denemeler ile periton </a:t>
            </a:r>
            <a:r>
              <a:rPr lang="tr-TR" dirty="0" err="1" smtClean="0"/>
              <a:t>membranının</a:t>
            </a:r>
            <a:r>
              <a:rPr lang="tr-TR" dirty="0" smtClean="0"/>
              <a:t>, canlılarda solut sıvıları </a:t>
            </a:r>
            <a:r>
              <a:rPr lang="tr-TR" dirty="0" err="1" smtClean="0"/>
              <a:t>elekleme</a:t>
            </a:r>
            <a:r>
              <a:rPr lang="tr-TR" dirty="0" smtClean="0"/>
              <a:t> yeteneği keşfedildi…</a:t>
            </a:r>
          </a:p>
          <a:p>
            <a:pPr marL="139700" indent="0">
              <a:buNone/>
            </a:pPr>
            <a:endParaRPr lang="tr-TR" dirty="0"/>
          </a:p>
        </p:txBody>
      </p:sp>
    </p:spTree>
    <p:extLst>
      <p:ext uri="{BB962C8B-B14F-4D97-AF65-F5344CB8AC3E}">
        <p14:creationId xmlns:p14="http://schemas.microsoft.com/office/powerpoint/2010/main" val="1142567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tr-TR" dirty="0" smtClean="0"/>
              <a:t>Hastaların, </a:t>
            </a:r>
            <a:r>
              <a:rPr lang="tr-TR" dirty="0" err="1" smtClean="0"/>
              <a:t>diyalitik</a:t>
            </a:r>
            <a:r>
              <a:rPr lang="tr-TR" dirty="0" smtClean="0"/>
              <a:t> tedavilerin normal bir böbreğin işlevlerini yerine getiremeyeceğini, ancak bir yaşam destek sistemi olarak yararlı olduğunu anlamaları gerekir.</a:t>
            </a:r>
          </a:p>
          <a:p>
            <a:r>
              <a:rPr lang="tr-TR" sz="1100" dirty="0" smtClean="0">
                <a:latin typeface="Times New Roman" panose="02020603050405020304" pitchFamily="18" charset="0"/>
                <a:cs typeface="Times New Roman" panose="02020603050405020304" pitchFamily="18" charset="0"/>
              </a:rPr>
              <a:t>yaş</a:t>
            </a:r>
            <a:br>
              <a:rPr lang="tr-TR" sz="1100" dirty="0" smtClean="0">
                <a:latin typeface="Times New Roman" panose="02020603050405020304" pitchFamily="18" charset="0"/>
                <a:cs typeface="Times New Roman" panose="02020603050405020304" pitchFamily="18" charset="0"/>
              </a:rPr>
            </a:br>
            <a:r>
              <a:rPr lang="tr-TR" sz="1100" dirty="0" smtClean="0">
                <a:latin typeface="Times New Roman" panose="02020603050405020304" pitchFamily="18" charset="0"/>
                <a:cs typeface="Times New Roman" panose="02020603050405020304" pitchFamily="18" charset="0"/>
              </a:rPr>
              <a:t>VKİ</a:t>
            </a:r>
            <a:br>
              <a:rPr lang="tr-TR" sz="1100" dirty="0" smtClean="0">
                <a:latin typeface="Times New Roman" panose="02020603050405020304" pitchFamily="18" charset="0"/>
                <a:cs typeface="Times New Roman" panose="02020603050405020304" pitchFamily="18" charset="0"/>
              </a:rPr>
            </a:br>
            <a:r>
              <a:rPr lang="tr-TR" sz="1100" dirty="0" err="1" smtClean="0">
                <a:latin typeface="Times New Roman" panose="02020603050405020304" pitchFamily="18" charset="0"/>
                <a:cs typeface="Times New Roman" panose="02020603050405020304" pitchFamily="18" charset="0"/>
              </a:rPr>
              <a:t>kardiyovasküler</a:t>
            </a:r>
            <a:r>
              <a:rPr lang="tr-TR" sz="1100" dirty="0" smtClean="0">
                <a:latin typeface="Times New Roman" panose="02020603050405020304" pitchFamily="18" charset="0"/>
                <a:cs typeface="Times New Roman" panose="02020603050405020304" pitchFamily="18" charset="0"/>
              </a:rPr>
              <a:t> durumu</a:t>
            </a:r>
            <a:br>
              <a:rPr lang="tr-TR" sz="1100" dirty="0" smtClean="0">
                <a:latin typeface="Times New Roman" panose="02020603050405020304" pitchFamily="18" charset="0"/>
                <a:cs typeface="Times New Roman" panose="02020603050405020304" pitchFamily="18" charset="0"/>
              </a:rPr>
            </a:br>
            <a:r>
              <a:rPr lang="tr-TR" sz="1100" dirty="0" err="1" smtClean="0">
                <a:latin typeface="Times New Roman" panose="02020603050405020304" pitchFamily="18" charset="0"/>
                <a:cs typeface="Times New Roman" panose="02020603050405020304" pitchFamily="18" charset="0"/>
              </a:rPr>
              <a:t>serebrovasküler</a:t>
            </a:r>
            <a:r>
              <a:rPr lang="tr-TR" sz="1100" dirty="0" smtClean="0">
                <a:latin typeface="Times New Roman" panose="02020603050405020304" pitchFamily="18" charset="0"/>
                <a:cs typeface="Times New Roman" panose="02020603050405020304" pitchFamily="18" charset="0"/>
              </a:rPr>
              <a:t> durumu</a:t>
            </a:r>
            <a:br>
              <a:rPr lang="tr-TR" sz="1100" dirty="0" smtClean="0">
                <a:latin typeface="Times New Roman" panose="02020603050405020304" pitchFamily="18" charset="0"/>
                <a:cs typeface="Times New Roman" panose="02020603050405020304" pitchFamily="18" charset="0"/>
              </a:rPr>
            </a:br>
            <a:r>
              <a:rPr lang="tr-TR" sz="1100" dirty="0" err="1" smtClean="0">
                <a:latin typeface="Times New Roman" panose="02020603050405020304" pitchFamily="18" charset="0"/>
                <a:cs typeface="Times New Roman" panose="02020603050405020304" pitchFamily="18" charset="0"/>
              </a:rPr>
              <a:t>vasküler</a:t>
            </a:r>
            <a:r>
              <a:rPr lang="tr-TR" sz="1100" dirty="0" smtClean="0">
                <a:latin typeface="Times New Roman" panose="02020603050405020304" pitchFamily="18" charset="0"/>
                <a:cs typeface="Times New Roman" panose="02020603050405020304" pitchFamily="18" charset="0"/>
              </a:rPr>
              <a:t> ulaşım yolu</a:t>
            </a:r>
            <a:br>
              <a:rPr lang="tr-TR" sz="1100" dirty="0" smtClean="0">
                <a:latin typeface="Times New Roman" panose="02020603050405020304" pitchFamily="18" charset="0"/>
                <a:cs typeface="Times New Roman" panose="02020603050405020304" pitchFamily="18" charset="0"/>
              </a:rPr>
            </a:br>
            <a:r>
              <a:rPr lang="tr-TR" sz="1100" dirty="0" smtClean="0">
                <a:latin typeface="Times New Roman" panose="02020603050405020304" pitchFamily="18" charset="0"/>
                <a:cs typeface="Times New Roman" panose="02020603050405020304" pitchFamily="18" charset="0"/>
              </a:rPr>
              <a:t>karın operasyonu öyküsü </a:t>
            </a:r>
            <a:br>
              <a:rPr lang="tr-TR" sz="1100" dirty="0" smtClean="0">
                <a:latin typeface="Times New Roman" panose="02020603050405020304" pitchFamily="18" charset="0"/>
                <a:cs typeface="Times New Roman" panose="02020603050405020304" pitchFamily="18" charset="0"/>
              </a:rPr>
            </a:br>
            <a:r>
              <a:rPr lang="tr-TR" sz="1100" dirty="0" smtClean="0">
                <a:latin typeface="Times New Roman" panose="02020603050405020304" pitchFamily="18" charset="0"/>
                <a:cs typeface="Times New Roman" panose="02020603050405020304" pitchFamily="18" charset="0"/>
              </a:rPr>
              <a:t>uzmanlık ve ulaşılabilirlik</a:t>
            </a:r>
            <a:endParaRPr lang="tr-TR" dirty="0"/>
          </a:p>
        </p:txBody>
      </p:sp>
    </p:spTree>
    <p:extLst>
      <p:ext uri="{BB962C8B-B14F-4D97-AF65-F5344CB8AC3E}">
        <p14:creationId xmlns:p14="http://schemas.microsoft.com/office/powerpoint/2010/main" val="4024865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pPr marL="471488" lvl="1" indent="-203597" defTabSz="342900">
              <a:lnSpc>
                <a:spcPts val="2850"/>
              </a:lnSpc>
              <a:buClr>
                <a:srgbClr val="C55A11"/>
              </a:buClr>
              <a:buSzPct val="100000"/>
              <a:buFont typeface="Arial" charset="0"/>
              <a:buChar char="•"/>
            </a:pPr>
            <a:r>
              <a:rPr lang="tr-TR" sz="1200" dirty="0" smtClean="0">
                <a:solidFill>
                  <a:srgbClr val="3B3838"/>
                </a:solidFill>
                <a:latin typeface="Times New Roman" panose="02020603050405020304" pitchFamily="18" charset="0"/>
                <a:cs typeface="Times New Roman" panose="02020603050405020304" pitchFamily="18" charset="0"/>
              </a:rPr>
              <a:t>kullanımı kolay,</a:t>
            </a:r>
          </a:p>
          <a:p>
            <a:pPr marL="471488" lvl="1" indent="-203597" defTabSz="342900">
              <a:lnSpc>
                <a:spcPts val="2850"/>
              </a:lnSpc>
              <a:buClr>
                <a:srgbClr val="C55A11"/>
              </a:buClr>
              <a:buSzPct val="100000"/>
              <a:buFont typeface="Arial" charset="0"/>
              <a:buChar char="•"/>
            </a:pPr>
            <a:r>
              <a:rPr lang="tr-TR" sz="1200" dirty="0" smtClean="0">
                <a:solidFill>
                  <a:srgbClr val="3B3838"/>
                </a:solidFill>
                <a:latin typeface="Times New Roman" panose="02020603050405020304" pitchFamily="18" charset="0"/>
                <a:cs typeface="Times New Roman" panose="02020603050405020304" pitchFamily="18" charset="0"/>
              </a:rPr>
              <a:t>ucuz,</a:t>
            </a:r>
          </a:p>
          <a:p>
            <a:pPr marL="471488" lvl="1" indent="-203597" defTabSz="342900">
              <a:lnSpc>
                <a:spcPts val="2850"/>
              </a:lnSpc>
              <a:buClr>
                <a:srgbClr val="C55A11"/>
              </a:buClr>
              <a:buSzPct val="100000"/>
              <a:buFont typeface="Arial" charset="0"/>
              <a:buChar char="•"/>
            </a:pPr>
            <a:r>
              <a:rPr lang="tr-TR" sz="1200" dirty="0" smtClean="0">
                <a:solidFill>
                  <a:srgbClr val="3B3838"/>
                </a:solidFill>
                <a:latin typeface="Times New Roman" panose="02020603050405020304" pitchFamily="18" charset="0"/>
                <a:cs typeface="Times New Roman" panose="02020603050405020304" pitchFamily="18" charset="0"/>
              </a:rPr>
              <a:t>yarı ömrü kısa,</a:t>
            </a:r>
          </a:p>
          <a:p>
            <a:endParaRPr lang="tr-TR" dirty="0"/>
          </a:p>
        </p:txBody>
      </p:sp>
    </p:spTree>
    <p:extLst>
      <p:ext uri="{BB962C8B-B14F-4D97-AF65-F5344CB8AC3E}">
        <p14:creationId xmlns:p14="http://schemas.microsoft.com/office/powerpoint/2010/main" val="11968344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pPr>
              <a:buNone/>
            </a:pPr>
            <a:r>
              <a:rPr lang="tr-TR" dirty="0" smtClean="0"/>
              <a:t>RRT - </a:t>
            </a:r>
            <a:r>
              <a:rPr lang="tr-TR" dirty="0" err="1" smtClean="0"/>
              <a:t>Renal</a:t>
            </a:r>
            <a:r>
              <a:rPr lang="tr-TR" dirty="0" smtClean="0"/>
              <a:t> </a:t>
            </a:r>
            <a:r>
              <a:rPr lang="tr-TR" dirty="0" err="1" smtClean="0"/>
              <a:t>Replacement</a:t>
            </a:r>
            <a:r>
              <a:rPr lang="tr-TR" dirty="0" smtClean="0"/>
              <a:t> </a:t>
            </a:r>
            <a:r>
              <a:rPr lang="tr-TR" dirty="0" err="1" smtClean="0"/>
              <a:t>Therapy</a:t>
            </a:r>
            <a:r>
              <a:rPr lang="tr-TR" dirty="0" smtClean="0"/>
              <a:t>, IHD - </a:t>
            </a:r>
            <a:r>
              <a:rPr lang="tr-TR" dirty="0" err="1" smtClean="0"/>
              <a:t>Intermittent</a:t>
            </a:r>
            <a:r>
              <a:rPr lang="tr-TR" dirty="0" smtClean="0"/>
              <a:t> </a:t>
            </a:r>
            <a:r>
              <a:rPr lang="tr-TR" dirty="0" err="1" smtClean="0"/>
              <a:t>Hemodialysis</a:t>
            </a:r>
            <a:r>
              <a:rPr lang="tr-TR" dirty="0" smtClean="0"/>
              <a:t>, IUF - </a:t>
            </a:r>
            <a:r>
              <a:rPr lang="tr-TR" dirty="0" err="1" smtClean="0"/>
              <a:t>Isolated</a:t>
            </a:r>
            <a:r>
              <a:rPr lang="tr-TR" dirty="0" smtClean="0"/>
              <a:t> </a:t>
            </a:r>
            <a:r>
              <a:rPr lang="tr-TR" dirty="0" err="1" smtClean="0"/>
              <a:t>Ultrafiltration</a:t>
            </a:r>
            <a:r>
              <a:rPr lang="tr-TR" dirty="0" smtClean="0"/>
              <a:t>, CVVH - </a:t>
            </a:r>
            <a:r>
              <a:rPr lang="tr-TR" dirty="0" err="1" smtClean="0"/>
              <a:t>Continuous</a:t>
            </a:r>
            <a:r>
              <a:rPr lang="tr-TR" dirty="0" smtClean="0"/>
              <a:t> </a:t>
            </a:r>
            <a:r>
              <a:rPr lang="tr-TR" dirty="0" err="1" smtClean="0"/>
              <a:t>Venovenus</a:t>
            </a:r>
            <a:r>
              <a:rPr lang="tr-TR" dirty="0" smtClean="0"/>
              <a:t> </a:t>
            </a:r>
            <a:r>
              <a:rPr lang="tr-TR" dirty="0" err="1" smtClean="0"/>
              <a:t>Hemofiltration</a:t>
            </a:r>
            <a:r>
              <a:rPr lang="tr-TR" dirty="0" smtClean="0"/>
              <a:t>, CAVH - </a:t>
            </a:r>
            <a:r>
              <a:rPr lang="tr-TR" dirty="0" err="1" smtClean="0"/>
              <a:t>Continuous</a:t>
            </a:r>
            <a:r>
              <a:rPr lang="tr-TR" dirty="0" smtClean="0"/>
              <a:t> </a:t>
            </a:r>
            <a:r>
              <a:rPr lang="tr-TR" dirty="0" err="1" smtClean="0"/>
              <a:t>Arteriovenous</a:t>
            </a:r>
            <a:r>
              <a:rPr lang="tr-TR" dirty="0" smtClean="0"/>
              <a:t> </a:t>
            </a:r>
            <a:r>
              <a:rPr lang="tr-TR" dirty="0" err="1" smtClean="0"/>
              <a:t>Hemofiltration</a:t>
            </a:r>
            <a:r>
              <a:rPr lang="tr-TR" dirty="0" smtClean="0"/>
              <a:t>, CVVHD - </a:t>
            </a:r>
            <a:r>
              <a:rPr lang="tr-TR" dirty="0" err="1" smtClean="0"/>
              <a:t>Continuous</a:t>
            </a:r>
            <a:r>
              <a:rPr lang="tr-TR" dirty="0" smtClean="0"/>
              <a:t> </a:t>
            </a:r>
            <a:r>
              <a:rPr lang="tr-TR" dirty="0" err="1" smtClean="0"/>
              <a:t>Venovenous</a:t>
            </a:r>
            <a:r>
              <a:rPr lang="tr-TR" dirty="0" smtClean="0"/>
              <a:t> </a:t>
            </a:r>
            <a:r>
              <a:rPr lang="tr-TR" dirty="0" err="1" smtClean="0"/>
              <a:t>Hemodialysis</a:t>
            </a:r>
            <a:r>
              <a:rPr lang="tr-TR" dirty="0" smtClean="0"/>
              <a:t>, CAVHD - </a:t>
            </a:r>
            <a:r>
              <a:rPr lang="tr-TR" dirty="0" err="1" smtClean="0"/>
              <a:t>Continuous</a:t>
            </a:r>
            <a:r>
              <a:rPr lang="tr-TR" dirty="0" smtClean="0"/>
              <a:t> </a:t>
            </a:r>
            <a:r>
              <a:rPr lang="tr-TR" dirty="0" err="1" smtClean="0"/>
              <a:t>Arteriovenous</a:t>
            </a:r>
            <a:r>
              <a:rPr lang="tr-TR" dirty="0" smtClean="0"/>
              <a:t> </a:t>
            </a:r>
            <a:r>
              <a:rPr lang="tr-TR" dirty="0" err="1" smtClean="0"/>
              <a:t>Hemodialysis</a:t>
            </a:r>
            <a:r>
              <a:rPr lang="tr-TR" dirty="0" smtClean="0"/>
              <a:t>, CVVHDF - </a:t>
            </a:r>
            <a:r>
              <a:rPr lang="tr-TR" dirty="0" err="1" smtClean="0"/>
              <a:t>Continuous</a:t>
            </a:r>
            <a:r>
              <a:rPr lang="tr-TR" dirty="0" smtClean="0"/>
              <a:t> </a:t>
            </a:r>
            <a:r>
              <a:rPr lang="tr-TR" dirty="0" err="1" smtClean="0"/>
              <a:t>Venovenus</a:t>
            </a:r>
            <a:r>
              <a:rPr lang="tr-TR" dirty="0" smtClean="0"/>
              <a:t> </a:t>
            </a:r>
            <a:r>
              <a:rPr lang="tr-TR" dirty="0" err="1" smtClean="0"/>
              <a:t>Hemodiafiltration</a:t>
            </a:r>
            <a:r>
              <a:rPr lang="tr-TR" dirty="0" smtClean="0"/>
              <a:t>, CAVHDF - </a:t>
            </a:r>
            <a:r>
              <a:rPr lang="tr-TR" dirty="0" err="1" smtClean="0"/>
              <a:t>Continuous</a:t>
            </a:r>
            <a:r>
              <a:rPr lang="tr-TR" dirty="0" smtClean="0"/>
              <a:t> </a:t>
            </a:r>
            <a:r>
              <a:rPr lang="tr-TR" dirty="0" err="1" smtClean="0"/>
              <a:t>Arteriovenous</a:t>
            </a:r>
            <a:r>
              <a:rPr lang="tr-TR" dirty="0" smtClean="0"/>
              <a:t> </a:t>
            </a:r>
            <a:r>
              <a:rPr lang="tr-TR" dirty="0" err="1" smtClean="0"/>
              <a:t>Hemodiafiltration</a:t>
            </a:r>
            <a:r>
              <a:rPr lang="tr-TR" dirty="0" smtClean="0"/>
              <a:t>, SCUF - </a:t>
            </a:r>
            <a:r>
              <a:rPr lang="tr-TR" dirty="0" err="1" smtClean="0"/>
              <a:t>Slow</a:t>
            </a:r>
            <a:r>
              <a:rPr lang="tr-TR" dirty="0" smtClean="0"/>
              <a:t> </a:t>
            </a:r>
            <a:r>
              <a:rPr lang="tr-TR" dirty="0" err="1" smtClean="0"/>
              <a:t>Continuous</a:t>
            </a:r>
            <a:r>
              <a:rPr lang="tr-TR" dirty="0" smtClean="0"/>
              <a:t> </a:t>
            </a:r>
            <a:r>
              <a:rPr lang="tr-TR" dirty="0" err="1" smtClean="0"/>
              <a:t>Ultrafiltration</a:t>
            </a:r>
            <a:r>
              <a:rPr lang="tr-TR" dirty="0" smtClean="0"/>
              <a:t>, SLEDD - </a:t>
            </a:r>
            <a:r>
              <a:rPr lang="tr-TR" dirty="0" err="1" smtClean="0"/>
              <a:t>Sustained</a:t>
            </a:r>
            <a:r>
              <a:rPr lang="tr-TR" dirty="0" smtClean="0"/>
              <a:t> </a:t>
            </a:r>
            <a:r>
              <a:rPr lang="tr-TR" dirty="0" err="1" smtClean="0"/>
              <a:t>Low</a:t>
            </a:r>
            <a:r>
              <a:rPr lang="tr-TR" dirty="0" smtClean="0"/>
              <a:t> </a:t>
            </a:r>
            <a:r>
              <a:rPr lang="tr-TR" dirty="0" err="1" smtClean="0"/>
              <a:t>Efficiency</a:t>
            </a:r>
            <a:r>
              <a:rPr lang="tr-TR" dirty="0" smtClean="0"/>
              <a:t> </a:t>
            </a:r>
            <a:r>
              <a:rPr lang="tr-TR" dirty="0" err="1" smtClean="0"/>
              <a:t>Daily</a:t>
            </a:r>
            <a:r>
              <a:rPr lang="tr-TR" dirty="0" smtClean="0"/>
              <a:t> </a:t>
            </a:r>
            <a:r>
              <a:rPr lang="tr-TR" dirty="0" err="1" smtClean="0"/>
              <a:t>Dialysis</a:t>
            </a:r>
            <a:r>
              <a:rPr lang="tr-TR" dirty="0" smtClean="0"/>
              <a:t>, SLEDD F - </a:t>
            </a:r>
            <a:r>
              <a:rPr lang="tr-TR" dirty="0" err="1" smtClean="0"/>
              <a:t>Sustained</a:t>
            </a:r>
            <a:r>
              <a:rPr lang="tr-TR" dirty="0" smtClean="0"/>
              <a:t> </a:t>
            </a:r>
            <a:r>
              <a:rPr lang="tr-TR" dirty="0" err="1" smtClean="0"/>
              <a:t>Low</a:t>
            </a:r>
            <a:r>
              <a:rPr lang="tr-TR" dirty="0" smtClean="0"/>
              <a:t> </a:t>
            </a:r>
            <a:r>
              <a:rPr lang="tr-TR" dirty="0" err="1" smtClean="0"/>
              <a:t>Efficiency</a:t>
            </a:r>
            <a:r>
              <a:rPr lang="tr-TR" dirty="0" smtClean="0"/>
              <a:t> </a:t>
            </a:r>
            <a:r>
              <a:rPr lang="tr-TR" dirty="0" err="1" smtClean="0"/>
              <a:t>Daily</a:t>
            </a:r>
            <a:r>
              <a:rPr lang="tr-TR" dirty="0" smtClean="0"/>
              <a:t> </a:t>
            </a:r>
            <a:r>
              <a:rPr lang="tr-TR" dirty="0" err="1" smtClean="0"/>
              <a:t>Dialysis</a:t>
            </a:r>
            <a:r>
              <a:rPr lang="tr-TR" dirty="0" smtClean="0"/>
              <a:t> </a:t>
            </a:r>
            <a:r>
              <a:rPr lang="tr-TR" dirty="0" err="1" smtClean="0"/>
              <a:t>with</a:t>
            </a:r>
            <a:r>
              <a:rPr lang="tr-TR" dirty="0" smtClean="0"/>
              <a:t> </a:t>
            </a:r>
            <a:r>
              <a:rPr lang="tr-TR" dirty="0" err="1" smtClean="0"/>
              <a:t>Filtration</a:t>
            </a:r>
            <a:endParaRPr lang="tr-TR" dirty="0" smtClean="0"/>
          </a:p>
          <a:p>
            <a:pPr>
              <a:buNone/>
            </a:pPr>
            <a:r>
              <a:rPr lang="tr-TR" dirty="0" smtClean="0"/>
              <a:t>P</a:t>
            </a:r>
            <a:r>
              <a:rPr lang="en-US" dirty="0" err="1" smtClean="0"/>
              <a:t>rolonged</a:t>
            </a:r>
            <a:r>
              <a:rPr lang="en-US" dirty="0" smtClean="0"/>
              <a:t> intermittent renal replacement therapy (PIRRT)</a:t>
            </a:r>
            <a:endParaRPr lang="tr-TR" dirty="0" smtClean="0"/>
          </a:p>
          <a:p>
            <a:pPr>
              <a:buNone/>
            </a:pPr>
            <a:r>
              <a:rPr lang="en-US" dirty="0" smtClean="0"/>
              <a:t>sustained low-efficiency daily dialysis (SLEDD)</a:t>
            </a:r>
            <a:endParaRPr lang="tr-TR" dirty="0" smtClean="0"/>
          </a:p>
          <a:p>
            <a:pPr>
              <a:buNone/>
            </a:pPr>
            <a:r>
              <a:rPr lang="en-US" dirty="0" smtClean="0"/>
              <a:t>Renal replacement therapy (RRT) remains the primary choice of treatment in severely ill patients who develop AKI.</a:t>
            </a:r>
            <a:endParaRPr lang="tr-TR" dirty="0" smtClean="0"/>
          </a:p>
          <a:p>
            <a:pPr>
              <a:buNone/>
            </a:pPr>
            <a:r>
              <a:rPr lang="en-US" dirty="0" smtClean="0"/>
              <a:t>IHD often exacerbates hemodynamic instability with a high rate of fluid and solute removal, whereas CRRT involves the slow and constant removal of water and solutes from the plasma and is preferred for managing unstable patients</a:t>
            </a:r>
            <a:endParaRPr lang="tr-TR" dirty="0"/>
          </a:p>
        </p:txBody>
      </p:sp>
    </p:spTree>
    <p:extLst>
      <p:ext uri="{BB962C8B-B14F-4D97-AF65-F5344CB8AC3E}">
        <p14:creationId xmlns:p14="http://schemas.microsoft.com/office/powerpoint/2010/main" val="23810525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21892940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buFont typeface="Wingdings" pitchFamily="2" charset="2"/>
              <a:buNone/>
              <a:defRPr/>
            </a:pPr>
            <a:r>
              <a:rPr lang="tr-TR" sz="1100" dirty="0" smtClean="0">
                <a:solidFill>
                  <a:srgbClr val="0070C0"/>
                </a:solidFill>
                <a:latin typeface="Times New Roman" pitchFamily="18" charset="0"/>
                <a:cs typeface="Times New Roman" pitchFamily="18" charset="0"/>
              </a:rPr>
              <a:t>* Devamlı diyaliz uygulamaları ile sıvı ve solut uzaklaştırılması daha yavaş, daha dengeli …</a:t>
            </a:r>
          </a:p>
        </p:txBody>
      </p:sp>
    </p:spTree>
    <p:extLst>
      <p:ext uri="{BB962C8B-B14F-4D97-AF65-F5344CB8AC3E}">
        <p14:creationId xmlns:p14="http://schemas.microsoft.com/office/powerpoint/2010/main" val="1936587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dirty="0"/>
          </a:p>
        </p:txBody>
      </p:sp>
    </p:spTree>
    <p:extLst>
      <p:ext uri="{BB962C8B-B14F-4D97-AF65-F5344CB8AC3E}">
        <p14:creationId xmlns:p14="http://schemas.microsoft.com/office/powerpoint/2010/main" val="3232512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en-US" sz="1100" b="0" i="0" u="none" strike="noStrike" cap="none" dirty="0" smtClean="0">
                <a:solidFill>
                  <a:srgbClr val="000000"/>
                </a:solidFill>
                <a:effectLst/>
                <a:latin typeface="Arial"/>
                <a:ea typeface="Arial"/>
                <a:cs typeface="Arial"/>
                <a:sym typeface="Arial"/>
              </a:rPr>
              <a:t>Till then, ‘renal support therapy’ would convey more effectively the limitations of current technology. </a:t>
            </a:r>
            <a:endParaRPr lang="tr-TR" dirty="0" smtClean="0"/>
          </a:p>
          <a:p>
            <a:endParaRPr lang="tr-TR" dirty="0"/>
          </a:p>
        </p:txBody>
      </p:sp>
    </p:spTree>
    <p:extLst>
      <p:ext uri="{BB962C8B-B14F-4D97-AF65-F5344CB8AC3E}">
        <p14:creationId xmlns:p14="http://schemas.microsoft.com/office/powerpoint/2010/main" val="22717075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11955988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tr-TR" dirty="0" smtClean="0"/>
              <a:t>Hastaların, </a:t>
            </a:r>
            <a:r>
              <a:rPr lang="tr-TR" dirty="0" err="1" smtClean="0"/>
              <a:t>diyalitik</a:t>
            </a:r>
            <a:r>
              <a:rPr lang="tr-TR" dirty="0" smtClean="0"/>
              <a:t> tedavilerin normal bir böbreğin işlevlerini yerine getiremeyeceğini, ancak bir yaşam destek sistemi olarak yararlı olduğunu anlamaları gerekir.</a:t>
            </a:r>
            <a:endParaRPr lang="tr-TR" dirty="0"/>
          </a:p>
        </p:txBody>
      </p:sp>
    </p:spTree>
    <p:extLst>
      <p:ext uri="{BB962C8B-B14F-4D97-AF65-F5344CB8AC3E}">
        <p14:creationId xmlns:p14="http://schemas.microsoft.com/office/powerpoint/2010/main" val="34146992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r>
              <a:rPr lang="tr-TR" dirty="0" smtClean="0">
                <a:latin typeface="Times New Roman" panose="02020603050405020304" pitchFamily="18" charset="0"/>
                <a:cs typeface="Times New Roman" panose="02020603050405020304" pitchFamily="18" charset="0"/>
              </a:rPr>
              <a:t>TPD: drenaj/dolum sırasındaki zaman kaybını azaltır. </a:t>
            </a:r>
            <a:r>
              <a:rPr lang="tr-TR" dirty="0" err="1" smtClean="0">
                <a:latin typeface="Times New Roman" panose="02020603050405020304" pitchFamily="18" charset="0"/>
                <a:cs typeface="Times New Roman" panose="02020603050405020304" pitchFamily="18" charset="0"/>
              </a:rPr>
              <a:t>CrCl’ini</a:t>
            </a:r>
            <a:r>
              <a:rPr lang="tr-TR" dirty="0" smtClean="0">
                <a:latin typeface="Times New Roman" panose="02020603050405020304" pitchFamily="18" charset="0"/>
                <a:cs typeface="Times New Roman" panose="02020603050405020304" pitchFamily="18" charset="0"/>
              </a:rPr>
              <a:t> % 20 oranında artırabilir…</a:t>
            </a:r>
          </a:p>
          <a:p>
            <a:endParaRPr lang="tr-TR" dirty="0" smtClean="0">
              <a:latin typeface="Times New Roman" panose="02020603050405020304" pitchFamily="18" charset="0"/>
              <a:cs typeface="Times New Roman" panose="02020603050405020304" pitchFamily="18" charset="0"/>
            </a:endParaRPr>
          </a:p>
          <a:p>
            <a:r>
              <a:rPr lang="tr-TR" dirty="0" smtClean="0">
                <a:latin typeface="Times New Roman" panose="02020603050405020304" pitchFamily="18" charset="0"/>
                <a:cs typeface="Times New Roman" panose="02020603050405020304" pitchFamily="18" charset="0"/>
              </a:rPr>
              <a:t>CCPD: H/HA hastada gün içi uzun çevrim sıvı </a:t>
            </a:r>
            <a:r>
              <a:rPr lang="tr-TR" dirty="0" err="1" smtClean="0">
                <a:latin typeface="Times New Roman" panose="02020603050405020304" pitchFamily="18" charset="0"/>
                <a:cs typeface="Times New Roman" panose="02020603050405020304" pitchFamily="18" charset="0"/>
              </a:rPr>
              <a:t>absorbsiyonu</a:t>
            </a:r>
            <a:r>
              <a:rPr lang="tr-TR" dirty="0" smtClean="0">
                <a:latin typeface="Times New Roman" panose="02020603050405020304" pitchFamily="18" charset="0"/>
                <a:cs typeface="Times New Roman" panose="02020603050405020304" pitchFamily="18" charset="0"/>
              </a:rPr>
              <a:t> ile sonuçlanabilir. </a:t>
            </a:r>
            <a:r>
              <a:rPr lang="tr-TR" dirty="0" err="1" smtClean="0">
                <a:latin typeface="Times New Roman" panose="02020603050405020304" pitchFamily="18" charset="0"/>
                <a:cs typeface="Times New Roman" panose="02020603050405020304" pitchFamily="18" charset="0"/>
              </a:rPr>
              <a:t>Icodextrin</a:t>
            </a:r>
            <a:r>
              <a:rPr lang="tr-TR" dirty="0" smtClean="0">
                <a:latin typeface="Times New Roman" panose="02020603050405020304" pitchFamily="18" charset="0"/>
                <a:cs typeface="Times New Roman" panose="02020603050405020304" pitchFamily="18" charset="0"/>
              </a:rPr>
              <a:t> ya da gün içi kısa çevrim eklenebilir. </a:t>
            </a:r>
          </a:p>
          <a:p>
            <a:endParaRPr lang="tr-TR" dirty="0"/>
          </a:p>
        </p:txBody>
      </p:sp>
      <p:sp>
        <p:nvSpPr>
          <p:cNvPr id="4" name="3 Slayt Numarası Yer Tutucusu"/>
          <p:cNvSpPr>
            <a:spLocks noGrp="1"/>
          </p:cNvSpPr>
          <p:nvPr>
            <p:ph type="sldNum" sz="quarter" idx="10"/>
          </p:nvPr>
        </p:nvSpPr>
        <p:spPr/>
        <p:txBody>
          <a:bodyPr/>
          <a:lstStyle/>
          <a:p>
            <a:fld id="{733C8009-EF95-41DD-B09E-4ECF787B4C4F}" type="slidenum">
              <a:rPr lang="tr-TR" smtClean="0"/>
              <a:pPr/>
              <a:t>42</a:t>
            </a:fld>
            <a:endParaRPr lang="tr-TR"/>
          </a:p>
        </p:txBody>
      </p:sp>
    </p:spTree>
    <p:extLst>
      <p:ext uri="{BB962C8B-B14F-4D97-AF65-F5344CB8AC3E}">
        <p14:creationId xmlns:p14="http://schemas.microsoft.com/office/powerpoint/2010/main" val="12677772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r>
              <a:rPr lang="en-US" dirty="0" smtClean="0"/>
              <a:t>As transplantation on average affords superior survival and quality of life at lower cost compared to dialysis, we suggest all potentially suitable candidates should be referred for assessment. </a:t>
            </a:r>
            <a:r>
              <a:rPr lang="en-US" smtClean="0"/>
              <a:t>Since candidacy assessment (and living donor work-up when available) may take weeks to months, we recommend sufficiently early referral to enable pre-emptive transplantation whenever possible.</a:t>
            </a:r>
            <a:endParaRPr lang="tr-TR"/>
          </a:p>
        </p:txBody>
      </p:sp>
    </p:spTree>
    <p:extLst>
      <p:ext uri="{BB962C8B-B14F-4D97-AF65-F5344CB8AC3E}">
        <p14:creationId xmlns:p14="http://schemas.microsoft.com/office/powerpoint/2010/main" val="27366762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r>
              <a:rPr lang="en-US" dirty="0" smtClean="0"/>
              <a:t>As transplantation on average affords superior survival and quality of life at lower cost compared to dialysis, we suggest all potentially suitable candidates should be referred for assessment. Since candidacy assessment (and living donor work-up when available) may take weeks to months, we recommend sufficiently early referral to enable pre-emptive transplantation whenever possible.</a:t>
            </a:r>
            <a:endParaRPr lang="tr-TR" dirty="0"/>
          </a:p>
        </p:txBody>
      </p:sp>
    </p:spTree>
    <p:extLst>
      <p:ext uri="{BB962C8B-B14F-4D97-AF65-F5344CB8AC3E}">
        <p14:creationId xmlns:p14="http://schemas.microsoft.com/office/powerpoint/2010/main" val="31428329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r>
              <a:rPr lang="en-US" dirty="0" smtClean="0"/>
              <a:t>As transplantation on average affords superior survival and quality of life at lower cost compared to dialysis, we suggest all potentially suitable candidates should be referred for assessment. </a:t>
            </a:r>
            <a:r>
              <a:rPr lang="en-US" smtClean="0"/>
              <a:t>Since candidacy assessment (and living donor work-up when available) may take weeks to months, we recommend sufficiently early referral to enable pre-emptive transplantation whenever possible.</a:t>
            </a:r>
            <a:endParaRPr lang="tr-TR"/>
          </a:p>
        </p:txBody>
      </p:sp>
    </p:spTree>
    <p:extLst>
      <p:ext uri="{BB962C8B-B14F-4D97-AF65-F5344CB8AC3E}">
        <p14:creationId xmlns:p14="http://schemas.microsoft.com/office/powerpoint/2010/main" val="2331961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r>
              <a:rPr lang="en-US" sz="1100" b="0" i="0" u="none" strike="noStrike" cap="none" dirty="0" smtClean="0">
                <a:solidFill>
                  <a:srgbClr val="000000"/>
                </a:solidFill>
                <a:latin typeface="Arial"/>
                <a:ea typeface="Arial"/>
                <a:cs typeface="Arial"/>
                <a:sym typeface="Arial"/>
              </a:rPr>
              <a:t>In Brazil, PKT can be legally performed not only for living donor kidney transplants but also for deceased donor kidney transplantation. According to the Ordinance 2600/2009, the in-state donation rate must be equal to or greater than the national average donation rate to allow deceased donor PKT within the respective Brazilian state. In Brazilian states where deceased donor PKT is permitted, the recipient must still meet one of the following criteria</a:t>
            </a:r>
            <a:r>
              <a:rPr lang="en-US" sz="1100" b="1" i="0" u="none" strike="noStrike" cap="none" baseline="30000" dirty="0" smtClean="0">
                <a:solidFill>
                  <a:srgbClr val="000000"/>
                </a:solidFill>
                <a:latin typeface="Arial"/>
                <a:ea typeface="Arial"/>
                <a:cs typeface="Arial"/>
                <a:sym typeface="Arial"/>
              </a:rPr>
              <a:t>30</a:t>
            </a:r>
            <a:r>
              <a:rPr lang="en-US" sz="1100" b="0" i="0" u="none" strike="noStrike" cap="none" dirty="0" smtClean="0">
                <a:solidFill>
                  <a:srgbClr val="000000"/>
                </a:solidFill>
                <a:latin typeface="Arial"/>
                <a:ea typeface="Arial"/>
                <a:cs typeface="Arial"/>
                <a:sym typeface="Arial"/>
              </a:rPr>
              <a:t>:≤ 18 years old and </a:t>
            </a:r>
            <a:r>
              <a:rPr lang="en-US" sz="1100" b="0" i="0" u="none" strike="noStrike" cap="none" dirty="0" err="1" smtClean="0">
                <a:solidFill>
                  <a:srgbClr val="000000"/>
                </a:solidFill>
                <a:latin typeface="Arial"/>
                <a:ea typeface="Arial"/>
                <a:cs typeface="Arial"/>
                <a:sym typeface="Arial"/>
              </a:rPr>
              <a:t>eGFR</a:t>
            </a:r>
            <a:r>
              <a:rPr lang="en-US" sz="1100" b="0" i="0" u="none" strike="noStrike" cap="none" dirty="0" smtClean="0">
                <a:solidFill>
                  <a:srgbClr val="000000"/>
                </a:solidFill>
                <a:latin typeface="Arial"/>
                <a:ea typeface="Arial"/>
                <a:cs typeface="Arial"/>
                <a:sym typeface="Arial"/>
              </a:rPr>
              <a:t> &lt; 15 </a:t>
            </a:r>
            <a:r>
              <a:rPr lang="en-US" sz="1100" b="0" i="0" u="none" strike="noStrike" cap="none" dirty="0" err="1" smtClean="0">
                <a:solidFill>
                  <a:srgbClr val="000000"/>
                </a:solidFill>
                <a:latin typeface="Arial"/>
                <a:ea typeface="Arial"/>
                <a:cs typeface="Arial"/>
                <a:sym typeface="Arial"/>
              </a:rPr>
              <a:t>mL</a:t>
            </a:r>
            <a:r>
              <a:rPr lang="en-US" sz="1100" b="0" i="0" u="none" strike="noStrike" cap="none" dirty="0" smtClean="0">
                <a:solidFill>
                  <a:srgbClr val="000000"/>
                </a:solidFill>
                <a:latin typeface="Arial"/>
                <a:ea typeface="Arial"/>
                <a:cs typeface="Arial"/>
                <a:sym typeface="Arial"/>
              </a:rPr>
              <a:t>/min/1.73 m2 or;</a:t>
            </a:r>
          </a:p>
          <a:p>
            <a:r>
              <a:rPr lang="en-US" sz="1100" b="0" i="0" u="none" strike="noStrike" cap="none" dirty="0" smtClean="0">
                <a:solidFill>
                  <a:srgbClr val="000000"/>
                </a:solidFill>
                <a:latin typeface="Arial"/>
                <a:ea typeface="Arial"/>
                <a:cs typeface="Arial"/>
                <a:sym typeface="Arial"/>
              </a:rPr>
              <a:t>&gt; 18 years old and </a:t>
            </a:r>
            <a:r>
              <a:rPr lang="en-US" sz="1100" b="0" i="0" u="none" strike="noStrike" cap="none" dirty="0" err="1" smtClean="0">
                <a:solidFill>
                  <a:srgbClr val="000000"/>
                </a:solidFill>
                <a:latin typeface="Arial"/>
                <a:ea typeface="Arial"/>
                <a:cs typeface="Arial"/>
                <a:sym typeface="Arial"/>
              </a:rPr>
              <a:t>eGFR</a:t>
            </a:r>
            <a:r>
              <a:rPr lang="en-US" sz="1100" b="0" i="0" u="none" strike="noStrike" cap="none" dirty="0" smtClean="0">
                <a:solidFill>
                  <a:srgbClr val="000000"/>
                </a:solidFill>
                <a:latin typeface="Arial"/>
                <a:ea typeface="Arial"/>
                <a:cs typeface="Arial"/>
                <a:sym typeface="Arial"/>
              </a:rPr>
              <a:t> &lt; 10 </a:t>
            </a:r>
            <a:r>
              <a:rPr lang="en-US" sz="1100" b="0" i="0" u="none" strike="noStrike" cap="none" dirty="0" err="1" smtClean="0">
                <a:solidFill>
                  <a:srgbClr val="000000"/>
                </a:solidFill>
                <a:latin typeface="Arial"/>
                <a:ea typeface="Arial"/>
                <a:cs typeface="Arial"/>
                <a:sym typeface="Arial"/>
              </a:rPr>
              <a:t>mL</a:t>
            </a:r>
            <a:r>
              <a:rPr lang="en-US" sz="1100" b="0" i="0" u="none" strike="noStrike" cap="none" dirty="0" smtClean="0">
                <a:solidFill>
                  <a:srgbClr val="000000"/>
                </a:solidFill>
                <a:latin typeface="Arial"/>
                <a:ea typeface="Arial"/>
                <a:cs typeface="Arial"/>
                <a:sym typeface="Arial"/>
              </a:rPr>
              <a:t>/min/1.73 m</a:t>
            </a:r>
            <a:r>
              <a:rPr lang="en-US" sz="1100" b="0" i="0" u="none" strike="noStrike" cap="none" baseline="30000" dirty="0" smtClean="0">
                <a:solidFill>
                  <a:srgbClr val="000000"/>
                </a:solidFill>
                <a:latin typeface="Arial"/>
                <a:ea typeface="Arial"/>
                <a:cs typeface="Arial"/>
                <a:sym typeface="Arial"/>
              </a:rPr>
              <a:t>2</a:t>
            </a:r>
            <a:r>
              <a:rPr lang="en-US" sz="1100" b="0" i="0" u="none" strike="noStrike" cap="none" dirty="0" smtClean="0">
                <a:solidFill>
                  <a:srgbClr val="000000"/>
                </a:solidFill>
                <a:latin typeface="Arial"/>
                <a:ea typeface="Arial"/>
                <a:cs typeface="Arial"/>
                <a:sym typeface="Arial"/>
              </a:rPr>
              <a:t> or;</a:t>
            </a:r>
          </a:p>
          <a:p>
            <a:r>
              <a:rPr lang="en-US" sz="1100" b="0" i="0" u="none" strike="noStrike" cap="none" dirty="0" smtClean="0">
                <a:solidFill>
                  <a:srgbClr val="000000"/>
                </a:solidFill>
                <a:latin typeface="Arial"/>
                <a:ea typeface="Arial"/>
                <a:cs typeface="Arial"/>
                <a:sym typeface="Arial"/>
              </a:rPr>
              <a:t>Diabetic patients and </a:t>
            </a:r>
            <a:r>
              <a:rPr lang="en-US" sz="1100" b="0" i="0" u="none" strike="noStrike" cap="none" dirty="0" err="1" smtClean="0">
                <a:solidFill>
                  <a:srgbClr val="000000"/>
                </a:solidFill>
                <a:latin typeface="Arial"/>
                <a:ea typeface="Arial"/>
                <a:cs typeface="Arial"/>
                <a:sym typeface="Arial"/>
              </a:rPr>
              <a:t>eGFR</a:t>
            </a:r>
            <a:r>
              <a:rPr lang="en-US" sz="1100" b="0" i="0" u="none" strike="noStrike" cap="none" dirty="0" smtClean="0">
                <a:solidFill>
                  <a:srgbClr val="000000"/>
                </a:solidFill>
                <a:latin typeface="Arial"/>
                <a:ea typeface="Arial"/>
                <a:cs typeface="Arial"/>
                <a:sym typeface="Arial"/>
              </a:rPr>
              <a:t> &lt; 15 </a:t>
            </a:r>
            <a:r>
              <a:rPr lang="en-US" sz="1100" b="0" i="0" u="none" strike="noStrike" cap="none" dirty="0" err="1" smtClean="0">
                <a:solidFill>
                  <a:srgbClr val="000000"/>
                </a:solidFill>
                <a:latin typeface="Arial"/>
                <a:ea typeface="Arial"/>
                <a:cs typeface="Arial"/>
                <a:sym typeface="Arial"/>
              </a:rPr>
              <a:t>mL</a:t>
            </a:r>
            <a:r>
              <a:rPr lang="en-US" sz="1100" b="0" i="0" u="none" strike="noStrike" cap="none" dirty="0" smtClean="0">
                <a:solidFill>
                  <a:srgbClr val="000000"/>
                </a:solidFill>
                <a:latin typeface="Arial"/>
                <a:ea typeface="Arial"/>
                <a:cs typeface="Arial"/>
                <a:sym typeface="Arial"/>
              </a:rPr>
              <a:t>/min/1.73 m</a:t>
            </a:r>
            <a:r>
              <a:rPr lang="en-US" sz="1100" b="0" i="0" u="none" strike="noStrike" cap="none" baseline="30000" dirty="0" smtClean="0">
                <a:solidFill>
                  <a:srgbClr val="000000"/>
                </a:solidFill>
                <a:latin typeface="Arial"/>
                <a:ea typeface="Arial"/>
                <a:cs typeface="Arial"/>
                <a:sym typeface="Arial"/>
              </a:rPr>
              <a:t>2</a:t>
            </a:r>
            <a:endParaRPr lang="en-US" sz="1100" b="0" i="0" u="none" strike="noStrike" cap="none" dirty="0" smtClean="0">
              <a:solidFill>
                <a:srgbClr val="000000"/>
              </a:solidFill>
              <a:latin typeface="Arial"/>
              <a:ea typeface="Arial"/>
              <a:cs typeface="Arial"/>
              <a:sym typeface="Arial"/>
            </a:endParaRPr>
          </a:p>
          <a:p>
            <a:endParaRPr lang="tr-TR" dirty="0" smtClean="0"/>
          </a:p>
          <a:p>
            <a:pPr marL="457200" marR="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tr-TR" sz="1100" dirty="0" smtClean="0">
                <a:solidFill>
                  <a:schemeClr val="tx1"/>
                </a:solidFill>
                <a:latin typeface="Times New Roman" pitchFamily="18" charset="0"/>
                <a:cs typeface="Times New Roman" pitchFamily="18" charset="0"/>
                <a:sym typeface="Wingdings" panose="05000000000000000000" pitchFamily="2" charset="2"/>
              </a:rPr>
              <a:t> İdeal zaman: hastaların üremik veya </a:t>
            </a:r>
            <a:r>
              <a:rPr lang="tr-TR" sz="1100" dirty="0" err="1" smtClean="0">
                <a:solidFill>
                  <a:schemeClr val="tx1"/>
                </a:solidFill>
                <a:latin typeface="Times New Roman" pitchFamily="18" charset="0"/>
                <a:cs typeface="Times New Roman" pitchFamily="18" charset="0"/>
                <a:sym typeface="Wingdings" panose="05000000000000000000" pitchFamily="2" charset="2"/>
              </a:rPr>
              <a:t>konjestif</a:t>
            </a:r>
            <a:r>
              <a:rPr lang="tr-TR" sz="1100" dirty="0" smtClean="0">
                <a:solidFill>
                  <a:schemeClr val="tx1"/>
                </a:solidFill>
                <a:latin typeface="Times New Roman" pitchFamily="18" charset="0"/>
                <a:cs typeface="Times New Roman" pitchFamily="18" charset="0"/>
                <a:sym typeface="Wingdings" panose="05000000000000000000" pitchFamily="2" charset="2"/>
              </a:rPr>
              <a:t> belirti ve semptomlar olmadan onları tutan en düşük böbrek fonksiyon seviyesine sahip olduğu zaman gibi görünmektedir.</a:t>
            </a:r>
            <a:endParaRPr lang="tr-TR" sz="1100" dirty="0" smtClean="0">
              <a:solidFill>
                <a:schemeClr val="tx1"/>
              </a:solidFill>
              <a:latin typeface="Times New Roman" pitchFamily="18" charset="0"/>
              <a:cs typeface="Times New Roman" pitchFamily="18" charset="0"/>
            </a:endParaRPr>
          </a:p>
          <a:p>
            <a:endParaRPr lang="tr-TR" dirty="0"/>
          </a:p>
        </p:txBody>
      </p:sp>
    </p:spTree>
    <p:extLst>
      <p:ext uri="{BB962C8B-B14F-4D97-AF65-F5344CB8AC3E}">
        <p14:creationId xmlns:p14="http://schemas.microsoft.com/office/powerpoint/2010/main" val="1728274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FF2D105-9178-4C96-B3E9-9903FFC4E8DD}" type="slidenum">
              <a:rPr lang="tr-TR" smtClean="0"/>
              <a:t>51</a:t>
            </a:fld>
            <a:endParaRPr lang="tr-TR"/>
          </a:p>
        </p:txBody>
      </p:sp>
    </p:spTree>
    <p:extLst>
      <p:ext uri="{BB962C8B-B14F-4D97-AF65-F5344CB8AC3E}">
        <p14:creationId xmlns:p14="http://schemas.microsoft.com/office/powerpoint/2010/main" val="2137863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841772"/>
            <a:ext cx="6858000" cy="17907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F2FC8368-9D96-47C2-8B28-8F3BD9A2314F}" type="datetimeFigureOut">
              <a:rPr lang="tr-TR" smtClean="0"/>
              <a:pPr/>
              <a:t>18.02.2023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a:t>
            </a:fld>
            <a:endParaRPr lang="en"/>
          </a:p>
        </p:txBody>
      </p:sp>
    </p:spTree>
    <p:extLst>
      <p:ext uri="{BB962C8B-B14F-4D97-AF65-F5344CB8AC3E}">
        <p14:creationId xmlns:p14="http://schemas.microsoft.com/office/powerpoint/2010/main" val="60011993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2FC8368-9D96-47C2-8B28-8F3BD9A2314F}" type="datetimeFigureOut">
              <a:rPr lang="tr-TR" smtClean="0"/>
              <a:pPr/>
              <a:t>18.02.2023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a:t>
            </a:fld>
            <a:endParaRPr lang="en"/>
          </a:p>
        </p:txBody>
      </p:sp>
    </p:spTree>
    <p:extLst>
      <p:ext uri="{BB962C8B-B14F-4D97-AF65-F5344CB8AC3E}">
        <p14:creationId xmlns:p14="http://schemas.microsoft.com/office/powerpoint/2010/main" val="195758913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282304"/>
            <a:ext cx="7886700" cy="2139553"/>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F2FC8368-9D96-47C2-8B28-8F3BD9A2314F}" type="datetimeFigureOut">
              <a:rPr lang="tr-TR" smtClean="0"/>
              <a:pPr/>
              <a:t>18.02.2023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a:t>
            </a:fld>
            <a:endParaRPr lang="en"/>
          </a:p>
        </p:txBody>
      </p:sp>
    </p:spTree>
    <p:extLst>
      <p:ext uri="{BB962C8B-B14F-4D97-AF65-F5344CB8AC3E}">
        <p14:creationId xmlns:p14="http://schemas.microsoft.com/office/powerpoint/2010/main" val="3259822515"/>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369219"/>
            <a:ext cx="3886200" cy="3263504"/>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369219"/>
            <a:ext cx="3886200" cy="3263504"/>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2FC8368-9D96-47C2-8B28-8F3BD9A2314F}" type="datetimeFigureOut">
              <a:rPr lang="tr-TR" smtClean="0"/>
              <a:pPr/>
              <a:t>18.02.2023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a:t>
            </a:fld>
            <a:endParaRPr lang="en"/>
          </a:p>
        </p:txBody>
      </p:sp>
    </p:spTree>
    <p:extLst>
      <p:ext uri="{BB962C8B-B14F-4D97-AF65-F5344CB8AC3E}">
        <p14:creationId xmlns:p14="http://schemas.microsoft.com/office/powerpoint/2010/main" val="304111952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273844"/>
            <a:ext cx="7886700" cy="994172"/>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a:t>
            </a:r>
          </a:p>
        </p:txBody>
      </p:sp>
      <p:sp>
        <p:nvSpPr>
          <p:cNvPr id="4" name="İçerik Yer Tutucusu 3"/>
          <p:cNvSpPr>
            <a:spLocks noGrp="1"/>
          </p:cNvSpPr>
          <p:nvPr>
            <p:ph sz="half" idx="2"/>
          </p:nvPr>
        </p:nvSpPr>
        <p:spPr>
          <a:xfrm>
            <a:off x="629842" y="1878806"/>
            <a:ext cx="3868340" cy="2763441"/>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a:t>
            </a:r>
          </a:p>
        </p:txBody>
      </p:sp>
      <p:sp>
        <p:nvSpPr>
          <p:cNvPr id="6" name="İçerik Yer Tutucusu 5"/>
          <p:cNvSpPr>
            <a:spLocks noGrp="1"/>
          </p:cNvSpPr>
          <p:nvPr>
            <p:ph sz="quarter" idx="4"/>
          </p:nvPr>
        </p:nvSpPr>
        <p:spPr>
          <a:xfrm>
            <a:off x="4629150" y="1878806"/>
            <a:ext cx="3887391" cy="2763441"/>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2FC8368-9D96-47C2-8B28-8F3BD9A2314F}" type="datetimeFigureOut">
              <a:rPr lang="tr-TR" smtClean="0"/>
              <a:pPr/>
              <a:t>18.02.2023</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a:t>
            </a:fld>
            <a:endParaRPr lang="en"/>
          </a:p>
        </p:txBody>
      </p:sp>
    </p:spTree>
    <p:extLst>
      <p:ext uri="{BB962C8B-B14F-4D97-AF65-F5344CB8AC3E}">
        <p14:creationId xmlns:p14="http://schemas.microsoft.com/office/powerpoint/2010/main" val="376280839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2FC8368-9D96-47C2-8B28-8F3BD9A2314F}" type="datetimeFigureOut">
              <a:rPr lang="tr-TR" smtClean="0"/>
              <a:pPr/>
              <a:t>18.02.2023</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a:t>
            </a:fld>
            <a:endParaRPr lang="en"/>
          </a:p>
        </p:txBody>
      </p:sp>
    </p:spTree>
    <p:extLst>
      <p:ext uri="{BB962C8B-B14F-4D97-AF65-F5344CB8AC3E}">
        <p14:creationId xmlns:p14="http://schemas.microsoft.com/office/powerpoint/2010/main" val="370618067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2FC8368-9D96-47C2-8B28-8F3BD9A2314F}" type="datetimeFigureOut">
              <a:rPr lang="tr-TR" smtClean="0"/>
              <a:pPr/>
              <a:t>18.02.2023</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a:t>
            </a:fld>
            <a:endParaRPr lang="en"/>
          </a:p>
        </p:txBody>
      </p:sp>
    </p:spTree>
    <p:extLst>
      <p:ext uri="{BB962C8B-B14F-4D97-AF65-F5344CB8AC3E}">
        <p14:creationId xmlns:p14="http://schemas.microsoft.com/office/powerpoint/2010/main" val="385998868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342900"/>
            <a:ext cx="2949178" cy="120015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F2FC8368-9D96-47C2-8B28-8F3BD9A2314F}" type="datetimeFigureOut">
              <a:rPr lang="tr-TR" smtClean="0"/>
              <a:pPr/>
              <a:t>18.02.2023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a:t>
            </a:fld>
            <a:endParaRPr lang="en"/>
          </a:p>
        </p:txBody>
      </p:sp>
    </p:spTree>
    <p:extLst>
      <p:ext uri="{BB962C8B-B14F-4D97-AF65-F5344CB8AC3E}">
        <p14:creationId xmlns:p14="http://schemas.microsoft.com/office/powerpoint/2010/main" val="289596638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342900"/>
            <a:ext cx="2949178" cy="120015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F2FC8368-9D96-47C2-8B28-8F3BD9A2314F}" type="datetimeFigureOut">
              <a:rPr lang="tr-TR" smtClean="0"/>
              <a:pPr/>
              <a:t>18.02.2023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a:t>
            </a:fld>
            <a:endParaRPr lang="en"/>
          </a:p>
        </p:txBody>
      </p:sp>
    </p:spTree>
    <p:extLst>
      <p:ext uri="{BB962C8B-B14F-4D97-AF65-F5344CB8AC3E}">
        <p14:creationId xmlns:p14="http://schemas.microsoft.com/office/powerpoint/2010/main" val="207890824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2FC8368-9D96-47C2-8B28-8F3BD9A2314F}" type="datetimeFigureOut">
              <a:rPr lang="tr-TR" smtClean="0"/>
              <a:pPr/>
              <a:t>18.02.2023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a:t>
            </a:fld>
            <a:endParaRPr lang="en"/>
          </a:p>
        </p:txBody>
      </p:sp>
    </p:spTree>
    <p:extLst>
      <p:ext uri="{BB962C8B-B14F-4D97-AF65-F5344CB8AC3E}">
        <p14:creationId xmlns:p14="http://schemas.microsoft.com/office/powerpoint/2010/main" val="217381355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273844"/>
            <a:ext cx="1971675" cy="4358879"/>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273844"/>
            <a:ext cx="5800725" cy="4358879"/>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2FC8368-9D96-47C2-8B28-8F3BD9A2314F}" type="datetimeFigureOut">
              <a:rPr lang="tr-TR" smtClean="0"/>
              <a:pPr/>
              <a:t>18.02.2023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a:t>
            </a:fld>
            <a:endParaRPr lang="en"/>
          </a:p>
        </p:txBody>
      </p:sp>
    </p:spTree>
    <p:extLst>
      <p:ext uri="{BB962C8B-B14F-4D97-AF65-F5344CB8AC3E}">
        <p14:creationId xmlns:p14="http://schemas.microsoft.com/office/powerpoint/2010/main" val="80040046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173"/>
        <p:cNvGrpSpPr/>
        <p:nvPr/>
      </p:nvGrpSpPr>
      <p:grpSpPr>
        <a:xfrm>
          <a:off x="0" y="0"/>
          <a:ext cx="0" cy="0"/>
          <a:chOff x="0" y="0"/>
          <a:chExt cx="0" cy="0"/>
        </a:xfrm>
      </p:grpSpPr>
      <p:sp>
        <p:nvSpPr>
          <p:cNvPr id="199" name="Google Shape;199;p7"/>
          <p:cNvSpPr txBox="1">
            <a:spLocks noGrp="1"/>
          </p:cNvSpPr>
          <p:nvPr>
            <p:ph type="title"/>
          </p:nvPr>
        </p:nvSpPr>
        <p:spPr>
          <a:xfrm>
            <a:off x="776450" y="402700"/>
            <a:ext cx="3587400" cy="856800"/>
          </a:xfrm>
          <a:prstGeom prst="rect">
            <a:avLst/>
          </a:prstGeom>
        </p:spPr>
        <p:txBody>
          <a:bodyPr spcFirstLastPara="1" wrap="square" lIns="0" tIns="0" rIns="0" bIns="0"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200" name="Google Shape;200;p7"/>
          <p:cNvSpPr txBox="1">
            <a:spLocks noGrp="1"/>
          </p:cNvSpPr>
          <p:nvPr>
            <p:ph type="body" idx="1"/>
          </p:nvPr>
        </p:nvSpPr>
        <p:spPr>
          <a:xfrm>
            <a:off x="776450" y="1524375"/>
            <a:ext cx="2327700" cy="30771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0"/>
              </a:spcAft>
              <a:buSzPts val="1600"/>
              <a:buChar char="❏"/>
              <a:defRPr sz="1600"/>
            </a:lvl9pPr>
          </a:lstStyle>
          <a:p>
            <a:endParaRPr/>
          </a:p>
        </p:txBody>
      </p:sp>
      <p:sp>
        <p:nvSpPr>
          <p:cNvPr id="201" name="Google Shape;201;p7"/>
          <p:cNvSpPr txBox="1">
            <a:spLocks noGrp="1"/>
          </p:cNvSpPr>
          <p:nvPr>
            <p:ph type="body" idx="2"/>
          </p:nvPr>
        </p:nvSpPr>
        <p:spPr>
          <a:xfrm>
            <a:off x="3376062" y="1524375"/>
            <a:ext cx="2327700" cy="30771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0"/>
              </a:spcAft>
              <a:buSzPts val="1600"/>
              <a:buChar char="❏"/>
              <a:defRPr sz="1600"/>
            </a:lvl9pPr>
          </a:lstStyle>
          <a:p>
            <a:endParaRPr/>
          </a:p>
        </p:txBody>
      </p:sp>
      <p:sp>
        <p:nvSpPr>
          <p:cNvPr id="202" name="Google Shape;202;p7"/>
          <p:cNvSpPr txBox="1">
            <a:spLocks noGrp="1"/>
          </p:cNvSpPr>
          <p:nvPr>
            <p:ph type="body" idx="3"/>
          </p:nvPr>
        </p:nvSpPr>
        <p:spPr>
          <a:xfrm>
            <a:off x="5975674" y="1524375"/>
            <a:ext cx="2327700" cy="30771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0"/>
              </a:spcAft>
              <a:buSzPts val="1600"/>
              <a:buChar char="❏"/>
              <a:defRPr sz="1600"/>
            </a:lvl9pPr>
          </a:lstStyle>
          <a:p>
            <a:endParaRPr/>
          </a:p>
        </p:txBody>
      </p:sp>
      <p:sp>
        <p:nvSpPr>
          <p:cNvPr id="203" name="Google Shape;203;p7"/>
          <p:cNvSpPr txBox="1">
            <a:spLocks noGrp="1"/>
          </p:cNvSpPr>
          <p:nvPr>
            <p:ph type="sldNum" idx="12"/>
          </p:nvPr>
        </p:nvSpPr>
        <p:spPr>
          <a:xfrm>
            <a:off x="8729400" y="4734075"/>
            <a:ext cx="414600" cy="4095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extLst>
      <p:ext uri="{BB962C8B-B14F-4D97-AF65-F5344CB8AC3E}">
        <p14:creationId xmlns:p14="http://schemas.microsoft.com/office/powerpoint/2010/main" val="1907783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2FC8368-9D96-47C2-8B28-8F3BD9A2314F}" type="datetimeFigureOut">
              <a:rPr lang="tr-TR" smtClean="0"/>
              <a:pPr/>
              <a:t>18.02.2023</a:t>
            </a:fld>
            <a:endParaRPr lang="tr-TR"/>
          </a:p>
        </p:txBody>
      </p:sp>
      <p:sp>
        <p:nvSpPr>
          <p:cNvPr id="5" name="Altbilgi Yer Tutucusu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a:t>
            </a:fld>
            <a:endParaRPr lang="en"/>
          </a:p>
        </p:txBody>
      </p:sp>
    </p:spTree>
    <p:extLst>
      <p:ext uri="{BB962C8B-B14F-4D97-AF65-F5344CB8AC3E}">
        <p14:creationId xmlns:p14="http://schemas.microsoft.com/office/powerpoint/2010/main" val="416179655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fade thruBlk="1"/>
  </p:transition>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hyperlink" Target="https://derangedphysiology.com/main/user1" TargetMode="External"/><Relationship Id="rId4" Type="http://schemas.openxmlformats.org/officeDocument/2006/relationships/hyperlink" Target="https://derangedphysiology.com/main/"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https://derangedphysiology.com/main/" TargetMode="External"/><Relationship Id="rId7"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hyperlink" Target="https://derangedphysiology.com/main/user1"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hyperlink" Target="https://doi.org/10.4161/org.7.1.13997" TargetMode="Externa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tags" Target="../tags/tag5.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 Id="rId5" Type="http://schemas.openxmlformats.org/officeDocument/2006/relationships/image" Target="../media/image43.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47.png"/><Relationship Id="rId7" Type="http://schemas.openxmlformats.org/officeDocument/2006/relationships/diagramLayout" Target="../diagrams/layout2.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49.png"/><Relationship Id="rId10" Type="http://schemas.microsoft.com/office/2007/relationships/diagramDrawing" Target="../diagrams/drawing2.xml"/><Relationship Id="rId4" Type="http://schemas.openxmlformats.org/officeDocument/2006/relationships/image" Target="../media/image48.png"/><Relationship Id="rId9" Type="http://schemas.openxmlformats.org/officeDocument/2006/relationships/diagramColors" Target="../diagrams/colors2.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9.png"/><Relationship Id="rId1" Type="http://schemas.openxmlformats.org/officeDocument/2006/relationships/slideLayout" Target="../slideLayouts/slideLayout12.xml"/><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69458" y="1808053"/>
            <a:ext cx="6433975" cy="856800"/>
          </a:xfrm>
        </p:spPr>
        <p:txBody>
          <a:bodyPr/>
          <a:lstStyle/>
          <a:p>
            <a:pPr algn="ctr"/>
            <a:r>
              <a:rPr lang="tr-TR" sz="3200" dirty="0" smtClean="0">
                <a:solidFill>
                  <a:srgbClr val="7030A0"/>
                </a:solidFill>
                <a:effectLst>
                  <a:outerShdw blurRad="38100" dist="38100" dir="2700000" algn="tl">
                    <a:srgbClr val="000000">
                      <a:alpha val="43137"/>
                    </a:srgbClr>
                  </a:outerShdw>
                </a:effectLst>
                <a:latin typeface="Imprint MT Shadow" panose="04020605060303030202" pitchFamily="82" charset="0"/>
                <a:cs typeface="Times New Roman" panose="02020603050405020304" pitchFamily="18" charset="0"/>
              </a:rPr>
              <a:t>RENAL REPLASMAN TEDAVİLERİ</a:t>
            </a:r>
            <a:endParaRPr lang="tr-TR" sz="3200" dirty="0">
              <a:solidFill>
                <a:srgbClr val="0070C0"/>
              </a:solidFill>
              <a:effectLst>
                <a:outerShdw blurRad="38100" dist="38100" dir="2700000" algn="tl">
                  <a:srgbClr val="000000">
                    <a:alpha val="43137"/>
                  </a:srgbClr>
                </a:outerShdw>
              </a:effectLst>
              <a:latin typeface="Imprint MT Shadow" panose="04020605060303030202" pitchFamily="82" charset="0"/>
              <a:cs typeface="Times New Roman" panose="02020603050405020304" pitchFamily="18" charset="0"/>
            </a:endParaRPr>
          </a:p>
        </p:txBody>
      </p:sp>
      <p:sp>
        <p:nvSpPr>
          <p:cNvPr id="3" name="Metin Yer Tutucusu 2"/>
          <p:cNvSpPr>
            <a:spLocks noGrp="1"/>
          </p:cNvSpPr>
          <p:nvPr>
            <p:ph type="body" idx="1"/>
          </p:nvPr>
        </p:nvSpPr>
        <p:spPr>
          <a:xfrm>
            <a:off x="161404" y="2870057"/>
            <a:ext cx="8637814" cy="513975"/>
          </a:xfrm>
        </p:spPr>
        <p:txBody>
          <a:bodyPr/>
          <a:lstStyle/>
          <a:p>
            <a:pPr marL="127000" indent="0" algn="ctr">
              <a:buNone/>
            </a:pPr>
            <a:r>
              <a:rPr lang="tr-TR" dirty="0" smtClean="0">
                <a:latin typeface="Imprint MT Shadow" panose="04020605060303030202" pitchFamily="82" charset="0"/>
              </a:rPr>
              <a:t>Prof. </a:t>
            </a:r>
            <a:r>
              <a:rPr lang="tr-TR" dirty="0">
                <a:latin typeface="Imprint MT Shadow" panose="04020605060303030202" pitchFamily="82" charset="0"/>
              </a:rPr>
              <a:t>D</a:t>
            </a:r>
            <a:r>
              <a:rPr lang="tr-TR" dirty="0" smtClean="0">
                <a:latin typeface="Imprint MT Shadow" panose="04020605060303030202" pitchFamily="82" charset="0"/>
              </a:rPr>
              <a:t>r. Gülay ULUSAL OKYAY</a:t>
            </a:r>
          </a:p>
          <a:p>
            <a:pPr marL="127000" indent="0" algn="ctr">
              <a:buNone/>
            </a:pPr>
            <a:r>
              <a:rPr lang="tr-TR" dirty="0" err="1" smtClean="0">
                <a:latin typeface="Imprint MT Shadow" panose="04020605060303030202" pitchFamily="82" charset="0"/>
              </a:rPr>
              <a:t>Dışkapı</a:t>
            </a:r>
            <a:r>
              <a:rPr lang="tr-TR" dirty="0" smtClean="0">
                <a:latin typeface="Imprint MT Shadow" panose="04020605060303030202" pitchFamily="82" charset="0"/>
              </a:rPr>
              <a:t> Yıldırım Beyazıt Eğitim ve Araştırma Hastanesi</a:t>
            </a:r>
          </a:p>
          <a:p>
            <a:pPr marL="127000" indent="0" algn="ctr">
              <a:buNone/>
            </a:pPr>
            <a:r>
              <a:rPr lang="tr-TR" dirty="0" smtClean="0">
                <a:latin typeface="Imprint MT Shadow" panose="04020605060303030202" pitchFamily="82" charset="0"/>
              </a:rPr>
              <a:t>İç Hastalıkları ve </a:t>
            </a:r>
            <a:r>
              <a:rPr lang="tr-TR" dirty="0" err="1" smtClean="0">
                <a:latin typeface="Imprint MT Shadow" panose="04020605060303030202" pitchFamily="82" charset="0"/>
              </a:rPr>
              <a:t>Nefroloji</a:t>
            </a:r>
            <a:r>
              <a:rPr lang="tr-TR" dirty="0" smtClean="0">
                <a:latin typeface="Imprint MT Shadow" panose="04020605060303030202" pitchFamily="82" charset="0"/>
              </a:rPr>
              <a:t> Kliniği</a:t>
            </a:r>
          </a:p>
          <a:p>
            <a:pPr marL="127000" indent="0" algn="ctr">
              <a:buNone/>
            </a:pPr>
            <a:r>
              <a:rPr lang="tr-TR" dirty="0" smtClean="0">
                <a:latin typeface="Imprint MT Shadow" panose="04020605060303030202" pitchFamily="82" charset="0"/>
              </a:rPr>
              <a:t>Ankara</a:t>
            </a:r>
          </a:p>
          <a:p>
            <a:pPr marL="127000" indent="0" algn="ctr">
              <a:buNone/>
            </a:pPr>
            <a:endParaRPr lang="tr-TR" dirty="0">
              <a:latin typeface="Imprint MT Shadow" panose="04020605060303030202" pitchFamily="82" charset="0"/>
            </a:endParaRPr>
          </a:p>
          <a:p>
            <a:pPr marL="127000" indent="0" algn="ctr">
              <a:buNone/>
            </a:pPr>
            <a:r>
              <a:rPr lang="tr-TR" dirty="0" smtClean="0">
                <a:latin typeface="Imprint MT Shadow" panose="04020605060303030202" pitchFamily="82" charset="0"/>
              </a:rPr>
              <a:t>18 ŞUBAT 2023</a:t>
            </a:r>
            <a:endParaRPr lang="tr-TR" dirty="0">
              <a:latin typeface="Imprint MT Shadow" panose="04020605060303030202" pitchFamily="82" charset="0"/>
            </a:endParaRPr>
          </a:p>
        </p:txBody>
      </p:sp>
      <p:pic>
        <p:nvPicPr>
          <p:cNvPr id="4" name="Resim 3"/>
          <p:cNvPicPr>
            <a:picLocks noChangeAspect="1"/>
          </p:cNvPicPr>
          <p:nvPr/>
        </p:nvPicPr>
        <p:blipFill>
          <a:blip r:embed="rId3"/>
          <a:stretch>
            <a:fillRect/>
          </a:stretch>
        </p:blipFill>
        <p:spPr>
          <a:xfrm>
            <a:off x="3924459" y="364598"/>
            <a:ext cx="1323975" cy="1181100"/>
          </a:xfrm>
          <a:prstGeom prst="rect">
            <a:avLst/>
          </a:prstGeom>
          <a:effectLst>
            <a:outerShdw blurRad="76200" dir="13500000" sy="23000" kx="1200000" algn="br" rotWithShape="0">
              <a:prstClr val="black">
                <a:alpha val="20000"/>
              </a:prstClr>
            </a:outerShdw>
          </a:effectLst>
          <a:scene3d>
            <a:camera prst="orthographicFront"/>
            <a:lightRig rig="threePt" dir="t"/>
          </a:scene3d>
          <a:sp3d>
            <a:bevelT w="165100" prst="coolSlant"/>
          </a:sp3d>
        </p:spPr>
      </p:pic>
      <p:pic>
        <p:nvPicPr>
          <p:cNvPr id="6" name="Resim 5"/>
          <p:cNvPicPr>
            <a:picLocks noChangeAspect="1"/>
          </p:cNvPicPr>
          <p:nvPr/>
        </p:nvPicPr>
        <p:blipFill>
          <a:blip r:embed="rId4"/>
          <a:stretch>
            <a:fillRect/>
          </a:stretch>
        </p:blipFill>
        <p:spPr>
          <a:xfrm flipH="1">
            <a:off x="-2641" y="0"/>
            <a:ext cx="328090" cy="456710"/>
          </a:xfrm>
          <a:prstGeom prst="rect">
            <a:avLst/>
          </a:prstGeom>
        </p:spPr>
      </p:pic>
    </p:spTree>
    <p:extLst>
      <p:ext uri="{BB962C8B-B14F-4D97-AF65-F5344CB8AC3E}">
        <p14:creationId xmlns:p14="http://schemas.microsoft.com/office/powerpoint/2010/main" val="3724317764"/>
      </p:ext>
    </p:extLst>
  </p:cSld>
  <p:clrMapOvr>
    <a:masterClrMapping/>
  </p:clrMapOvr>
  <p:transition advTm="15200">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8"/>
          <p:cNvSpPr/>
          <p:nvPr/>
        </p:nvSpPr>
        <p:spPr>
          <a:xfrm>
            <a:off x="1752625" y="2837133"/>
            <a:ext cx="5526948" cy="75964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tr-TR" sz="2000" b="1" dirty="0" err="1" smtClean="0">
                <a:solidFill>
                  <a:schemeClr val="tx1"/>
                </a:solidFill>
                <a:latin typeface="Times New Roman" pitchFamily="18" charset="0"/>
                <a:ea typeface="ＭＳ Ｐゴシック" pitchFamily="34" charset="-128"/>
                <a:cs typeface="Times New Roman" pitchFamily="18" charset="0"/>
              </a:rPr>
              <a:t>Renal</a:t>
            </a:r>
            <a:r>
              <a:rPr lang="tr-TR" sz="2000" b="1" dirty="0" smtClean="0">
                <a:solidFill>
                  <a:schemeClr val="tx1"/>
                </a:solidFill>
                <a:latin typeface="Times New Roman" pitchFamily="18" charset="0"/>
                <a:ea typeface="ＭＳ Ｐゴシック" pitchFamily="34" charset="-128"/>
                <a:cs typeface="Times New Roman" pitchFamily="18" charset="0"/>
              </a:rPr>
              <a:t> </a:t>
            </a:r>
            <a:r>
              <a:rPr lang="tr-TR" sz="2000" b="1" dirty="0" err="1" smtClean="0">
                <a:solidFill>
                  <a:schemeClr val="tx1"/>
                </a:solidFill>
                <a:latin typeface="Times New Roman" pitchFamily="18" charset="0"/>
                <a:ea typeface="ＭＳ Ｐゴシック" pitchFamily="34" charset="-128"/>
                <a:cs typeface="Times New Roman" pitchFamily="18" charset="0"/>
              </a:rPr>
              <a:t>replasman</a:t>
            </a:r>
            <a:r>
              <a:rPr lang="tr-TR" sz="2000" b="1" dirty="0" smtClean="0">
                <a:solidFill>
                  <a:schemeClr val="tx1"/>
                </a:solidFill>
                <a:latin typeface="Times New Roman" pitchFamily="18" charset="0"/>
                <a:ea typeface="ＭＳ Ｐゴシック" pitchFamily="34" charset="-128"/>
                <a:cs typeface="Times New Roman" pitchFamily="18" charset="0"/>
              </a:rPr>
              <a:t> tedavi seçenekleri nelerdir?</a:t>
            </a:r>
          </a:p>
        </p:txBody>
      </p:sp>
      <p:sp>
        <p:nvSpPr>
          <p:cNvPr id="6" name="Dikdörtgen 8"/>
          <p:cNvSpPr/>
          <p:nvPr/>
        </p:nvSpPr>
        <p:spPr>
          <a:xfrm>
            <a:off x="769884" y="3816591"/>
            <a:ext cx="7612084" cy="75964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tr-TR" sz="2000" b="1" dirty="0" smtClean="0">
                <a:solidFill>
                  <a:schemeClr val="tx1"/>
                </a:solidFill>
                <a:latin typeface="Times New Roman" pitchFamily="18" charset="0"/>
                <a:ea typeface="ＭＳ Ｐゴシック" pitchFamily="34" charset="-128"/>
                <a:cs typeface="Times New Roman" pitchFamily="18" charset="0"/>
              </a:rPr>
              <a:t>Farklı seçeneklerin genel prensipleri ve uygulama alanları nelerdir?</a:t>
            </a:r>
          </a:p>
        </p:txBody>
      </p:sp>
      <p:sp>
        <p:nvSpPr>
          <p:cNvPr id="4" name="Dikdörtgen 8"/>
          <p:cNvSpPr/>
          <p:nvPr/>
        </p:nvSpPr>
        <p:spPr>
          <a:xfrm>
            <a:off x="2394802" y="1857675"/>
            <a:ext cx="4242594" cy="75964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tr-TR" sz="2000" b="1" dirty="0" smtClean="0">
                <a:solidFill>
                  <a:schemeClr val="tx1"/>
                </a:solidFill>
                <a:latin typeface="Times New Roman" pitchFamily="18" charset="0"/>
                <a:ea typeface="ＭＳ Ｐゴシック" pitchFamily="34" charset="-128"/>
                <a:cs typeface="Times New Roman" pitchFamily="18" charset="0"/>
              </a:rPr>
              <a:t>‘Renal replasman tedavisi’ nedir?</a:t>
            </a:r>
          </a:p>
        </p:txBody>
      </p:sp>
      <p:pic>
        <p:nvPicPr>
          <p:cNvPr id="1026" name="Picture 2" descr="Soru İşareti Kullanımı ve Konu Anlatım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9169" y="0"/>
            <a:ext cx="3361915" cy="1659450"/>
          </a:xfrm>
          <a:prstGeom prst="rect">
            <a:avLst/>
          </a:prstGeom>
          <a:noFill/>
          <a:extLst>
            <a:ext uri="{909E8E84-426E-40DD-AFC4-6F175D3DCCD1}">
              <a14:hiddenFill xmlns:a14="http://schemas.microsoft.com/office/drawing/2010/main">
                <a:solidFill>
                  <a:srgbClr val="FFFFFF"/>
                </a:solidFill>
              </a14:hiddenFill>
            </a:ext>
          </a:extLst>
        </p:spPr>
      </p:pic>
      <p:pic>
        <p:nvPicPr>
          <p:cNvPr id="7" name="Resim 6"/>
          <p:cNvPicPr>
            <a:picLocks noChangeAspect="1"/>
          </p:cNvPicPr>
          <p:nvPr/>
        </p:nvPicPr>
        <p:blipFill>
          <a:blip r:embed="rId4"/>
          <a:stretch>
            <a:fillRect/>
          </a:stretch>
        </p:blipFill>
        <p:spPr>
          <a:xfrm flipH="1">
            <a:off x="0" y="0"/>
            <a:ext cx="328090" cy="456710"/>
          </a:xfrm>
          <a:prstGeom prst="rect">
            <a:avLst/>
          </a:prstGeom>
        </p:spPr>
      </p:pic>
    </p:spTree>
  </p:cSld>
  <p:clrMapOvr>
    <a:masterClrMapping/>
  </p:clrMapOvr>
  <p:transition spd="slow" advTm="11728">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Resim 17"/>
          <p:cNvPicPr>
            <a:picLocks noChangeAspect="1"/>
          </p:cNvPicPr>
          <p:nvPr/>
        </p:nvPicPr>
        <p:blipFill>
          <a:blip r:embed="rId3"/>
          <a:stretch>
            <a:fillRect/>
          </a:stretch>
        </p:blipFill>
        <p:spPr>
          <a:xfrm>
            <a:off x="2270567" y="1213198"/>
            <a:ext cx="909221" cy="666132"/>
          </a:xfrm>
          <a:prstGeom prst="rect">
            <a:avLst/>
          </a:prstGeom>
          <a:effectLst>
            <a:outerShdw blurRad="76200" dir="13500000" sy="23000" kx="1200000" algn="br" rotWithShape="0">
              <a:prstClr val="black">
                <a:alpha val="20000"/>
              </a:prstClr>
            </a:outerShdw>
          </a:effectLst>
          <a:scene3d>
            <a:camera prst="orthographicFront"/>
            <a:lightRig rig="threePt" dir="t"/>
          </a:scene3d>
          <a:sp3d>
            <a:bevelT w="165100" prst="coolSlant"/>
          </a:sp3d>
        </p:spPr>
      </p:pic>
      <p:sp>
        <p:nvSpPr>
          <p:cNvPr id="2" name="Unvan 1"/>
          <p:cNvSpPr>
            <a:spLocks noGrp="1"/>
          </p:cNvSpPr>
          <p:nvPr>
            <p:ph type="title"/>
          </p:nvPr>
        </p:nvSpPr>
        <p:spPr>
          <a:xfrm>
            <a:off x="2602735" y="28310"/>
            <a:ext cx="7743707" cy="856800"/>
          </a:xfrm>
        </p:spPr>
        <p:txBody>
          <a:bodyPr/>
          <a:lstStyle/>
          <a:p>
            <a:pPr algn="ctr"/>
            <a:r>
              <a:rPr lang="tr-TR" sz="2400" i="1" dirty="0" smtClean="0">
                <a:solidFill>
                  <a:srgbClr val="FF0000"/>
                </a:solidFill>
                <a:latin typeface="Times New Roman" panose="02020603050405020304" pitchFamily="18" charset="0"/>
                <a:cs typeface="Times New Roman" panose="02020603050405020304" pitchFamily="18" charset="0"/>
              </a:rPr>
              <a:t>Doğal böbrek fonksiyonları nelerdir? </a:t>
            </a:r>
            <a:endParaRPr lang="tr-TR" sz="2400" i="1" dirty="0">
              <a:solidFill>
                <a:srgbClr val="FF0000"/>
              </a:solidFill>
              <a:latin typeface="Times New Roman" panose="02020603050405020304" pitchFamily="18" charset="0"/>
              <a:cs typeface="Times New Roman" panose="02020603050405020304" pitchFamily="18" charset="0"/>
            </a:endParaRPr>
          </a:p>
        </p:txBody>
      </p:sp>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a:t>
            </a:fld>
            <a:endParaRPr lang="en"/>
          </a:p>
        </p:txBody>
      </p:sp>
      <p:sp>
        <p:nvSpPr>
          <p:cNvPr id="7" name="Dikdörtgen 8"/>
          <p:cNvSpPr/>
          <p:nvPr/>
        </p:nvSpPr>
        <p:spPr>
          <a:xfrm>
            <a:off x="2563440" y="2126038"/>
            <a:ext cx="1981689" cy="260803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err="1" smtClean="0">
                <a:solidFill>
                  <a:srgbClr val="0070C0"/>
                </a:solidFill>
                <a:latin typeface="Times New Roman" panose="02020603050405020304" pitchFamily="18" charset="0"/>
                <a:cs typeface="Times New Roman" panose="02020603050405020304" pitchFamily="18" charset="0"/>
              </a:rPr>
              <a:t>Homeostatik</a:t>
            </a:r>
            <a:r>
              <a:rPr lang="tr-TR" sz="1600" b="1" i="1" dirty="0" smtClean="0">
                <a:solidFill>
                  <a:srgbClr val="0070C0"/>
                </a:solidFill>
                <a:latin typeface="Times New Roman" panose="02020603050405020304" pitchFamily="18" charset="0"/>
                <a:cs typeface="Times New Roman" panose="02020603050405020304" pitchFamily="18" charset="0"/>
              </a:rPr>
              <a:t> fonksiyonlar</a:t>
            </a:r>
          </a:p>
          <a:p>
            <a:pPr marL="171450" indent="-171450">
              <a:buFont typeface="Arial" panose="020B0604020202020204" pitchFamily="34" charset="0"/>
              <a:buChar char="•"/>
            </a:pPr>
            <a:endParaRPr lang="tr-TR" sz="1200" dirty="0" smtClean="0">
              <a:solidFill>
                <a:schemeClr val="tx1"/>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tr-TR" sz="1200" dirty="0" smtClean="0">
                <a:solidFill>
                  <a:schemeClr val="tx1"/>
                </a:solidFill>
                <a:latin typeface="Times New Roman" panose="02020603050405020304" pitchFamily="18" charset="0"/>
                <a:cs typeface="Times New Roman" panose="02020603050405020304" pitchFamily="18" charset="0"/>
              </a:rPr>
              <a:t>Kan volümü/basıncının düzenlenmesi</a:t>
            </a:r>
          </a:p>
          <a:p>
            <a:pPr marL="171450" indent="-171450">
              <a:buFont typeface="Arial" panose="020B0604020202020204" pitchFamily="34" charset="0"/>
              <a:buChar char="•"/>
            </a:pPr>
            <a:r>
              <a:rPr lang="tr-TR" sz="1200" dirty="0" smtClean="0">
                <a:solidFill>
                  <a:schemeClr val="tx1"/>
                </a:solidFill>
                <a:latin typeface="Times New Roman" panose="02020603050405020304" pitchFamily="18" charset="0"/>
                <a:cs typeface="Times New Roman" panose="02020603050405020304" pitchFamily="18" charset="0"/>
              </a:rPr>
              <a:t>Plasma iyon konsantrasyonlarının düzenlenmesi</a:t>
            </a:r>
          </a:p>
          <a:p>
            <a:pPr marL="171450" indent="-171450">
              <a:buFont typeface="Arial" panose="020B0604020202020204" pitchFamily="34" charset="0"/>
              <a:buChar char="•"/>
            </a:pPr>
            <a:r>
              <a:rPr lang="tr-TR" sz="1200" dirty="0" smtClean="0">
                <a:solidFill>
                  <a:schemeClr val="tx1"/>
                </a:solidFill>
                <a:latin typeface="Times New Roman" panose="02020603050405020304" pitchFamily="18" charset="0"/>
                <a:cs typeface="Times New Roman" panose="02020603050405020304" pitchFamily="18" charset="0"/>
              </a:rPr>
              <a:t>Kan </a:t>
            </a:r>
            <a:r>
              <a:rPr lang="tr-TR" sz="1200" dirty="0" err="1" smtClean="0">
                <a:solidFill>
                  <a:schemeClr val="tx1"/>
                </a:solidFill>
                <a:latin typeface="Times New Roman" panose="02020603050405020304" pitchFamily="18" charset="0"/>
                <a:cs typeface="Times New Roman" panose="02020603050405020304" pitchFamily="18" charset="0"/>
              </a:rPr>
              <a:t>pH’sının</a:t>
            </a:r>
            <a:r>
              <a:rPr lang="tr-TR" sz="1200" dirty="0" smtClean="0">
                <a:solidFill>
                  <a:schemeClr val="tx1"/>
                </a:solidFill>
                <a:latin typeface="Times New Roman" panose="02020603050405020304" pitchFamily="18" charset="0"/>
                <a:cs typeface="Times New Roman" panose="02020603050405020304" pitchFamily="18" charset="0"/>
              </a:rPr>
              <a:t> düzenlenmesi</a:t>
            </a:r>
          </a:p>
          <a:p>
            <a:pPr marL="171450" indent="-171450">
              <a:buFont typeface="Arial" panose="020B0604020202020204" pitchFamily="34" charset="0"/>
              <a:buChar char="•"/>
            </a:pPr>
            <a:r>
              <a:rPr lang="tr-TR" sz="1200" dirty="0" err="1" smtClean="0">
                <a:solidFill>
                  <a:schemeClr val="tx1"/>
                </a:solidFill>
                <a:latin typeface="Times New Roman" panose="02020603050405020304" pitchFamily="18" charset="0"/>
                <a:cs typeface="Times New Roman" panose="02020603050405020304" pitchFamily="18" charset="0"/>
              </a:rPr>
              <a:t>Detoksifikasyon</a:t>
            </a:r>
            <a:r>
              <a:rPr lang="tr-TR" sz="1200" dirty="0" smtClean="0">
                <a:solidFill>
                  <a:schemeClr val="tx1"/>
                </a:solidFill>
                <a:latin typeface="Times New Roman" panose="02020603050405020304" pitchFamily="18" charset="0"/>
                <a:cs typeface="Times New Roman" panose="02020603050405020304" pitchFamily="18" charset="0"/>
              </a:rPr>
              <a:t> </a:t>
            </a:r>
          </a:p>
        </p:txBody>
      </p:sp>
      <p:sp>
        <p:nvSpPr>
          <p:cNvPr id="8" name="Dikdörtgen 8"/>
          <p:cNvSpPr/>
          <p:nvPr/>
        </p:nvSpPr>
        <p:spPr>
          <a:xfrm>
            <a:off x="428512" y="2126038"/>
            <a:ext cx="2006384" cy="260803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err="1" smtClean="0">
                <a:solidFill>
                  <a:srgbClr val="0070C0"/>
                </a:solidFill>
                <a:latin typeface="Times New Roman" panose="02020603050405020304" pitchFamily="18" charset="0"/>
                <a:cs typeface="Times New Roman" panose="02020603050405020304" pitchFamily="18" charset="0"/>
              </a:rPr>
              <a:t>Ekskretuar</a:t>
            </a:r>
            <a:r>
              <a:rPr lang="tr-TR" sz="1600" b="1" i="1" dirty="0" smtClean="0">
                <a:solidFill>
                  <a:srgbClr val="0070C0"/>
                </a:solidFill>
                <a:latin typeface="Times New Roman" panose="02020603050405020304" pitchFamily="18" charset="0"/>
                <a:cs typeface="Times New Roman" panose="02020603050405020304" pitchFamily="18" charset="0"/>
              </a:rPr>
              <a:t> fonksiyonlar</a:t>
            </a:r>
            <a:endParaRPr lang="tr-TR" sz="1600" b="1" i="1" dirty="0">
              <a:solidFill>
                <a:srgbClr val="0070C0"/>
              </a:solidFill>
              <a:latin typeface="Times New Roman" panose="02020603050405020304" pitchFamily="18" charset="0"/>
              <a:cs typeface="Times New Roman" panose="02020603050405020304" pitchFamily="18" charset="0"/>
            </a:endParaRPr>
          </a:p>
          <a:p>
            <a:pPr algn="ctr"/>
            <a:endParaRPr lang="tr-TR" sz="1600" dirty="0" smtClean="0">
              <a:solidFill>
                <a:schemeClr val="tx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dirty="0" smtClean="0">
                <a:solidFill>
                  <a:schemeClr val="tx1"/>
                </a:solidFill>
                <a:latin typeface="Times New Roman" panose="02020603050405020304" pitchFamily="18" charset="0"/>
                <a:cs typeface="Times New Roman" panose="02020603050405020304" pitchFamily="18" charset="0"/>
              </a:rPr>
              <a:t>İdrar oluşumu ve atılımı</a:t>
            </a:r>
          </a:p>
        </p:txBody>
      </p:sp>
      <p:cxnSp>
        <p:nvCxnSpPr>
          <p:cNvPr id="9" name="Düz Bağlayıcı 8"/>
          <p:cNvCxnSpPr/>
          <p:nvPr/>
        </p:nvCxnSpPr>
        <p:spPr>
          <a:xfrm>
            <a:off x="361136" y="998102"/>
            <a:ext cx="8446575" cy="59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Dikdörtgen 8"/>
          <p:cNvSpPr/>
          <p:nvPr/>
        </p:nvSpPr>
        <p:spPr>
          <a:xfrm>
            <a:off x="4673673" y="2126038"/>
            <a:ext cx="1981689" cy="260803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70C0"/>
                </a:solidFill>
                <a:latin typeface="Times New Roman" panose="02020603050405020304" pitchFamily="18" charset="0"/>
                <a:cs typeface="Times New Roman" panose="02020603050405020304" pitchFamily="18" charset="0"/>
              </a:rPr>
              <a:t>Endokrin fonksiyonlar</a:t>
            </a:r>
          </a:p>
          <a:p>
            <a:pPr marL="171450" indent="-171450">
              <a:buFont typeface="Arial" panose="020B0604020202020204" pitchFamily="34" charset="0"/>
              <a:buChar char="•"/>
            </a:pPr>
            <a:endParaRPr lang="tr-TR" sz="1200" dirty="0" smtClean="0">
              <a:solidFill>
                <a:schemeClr val="tx1"/>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tr-TR" sz="1200" dirty="0" smtClean="0">
                <a:solidFill>
                  <a:schemeClr val="tx1"/>
                </a:solidFill>
                <a:latin typeface="Times New Roman" panose="02020603050405020304" pitchFamily="18" charset="0"/>
                <a:cs typeface="Times New Roman" panose="02020603050405020304" pitchFamily="18" charset="0"/>
              </a:rPr>
              <a:t>Üretim </a:t>
            </a:r>
            <a:r>
              <a:rPr lang="tr-TR" sz="1200" dirty="0" err="1" smtClean="0">
                <a:solidFill>
                  <a:schemeClr val="tx1"/>
                </a:solidFill>
                <a:latin typeface="Times New Roman" panose="02020603050405020304" pitchFamily="18" charset="0"/>
                <a:cs typeface="Times New Roman" panose="02020603050405020304" pitchFamily="18" charset="0"/>
              </a:rPr>
              <a:t>Eritropoetin</a:t>
            </a:r>
            <a:r>
              <a:rPr lang="tr-TR" sz="1200" dirty="0" smtClean="0">
                <a:solidFill>
                  <a:schemeClr val="tx1"/>
                </a:solidFill>
                <a:latin typeface="Times New Roman" panose="02020603050405020304" pitchFamily="18" charset="0"/>
                <a:cs typeface="Times New Roman" panose="02020603050405020304" pitchFamily="18" charset="0"/>
              </a:rPr>
              <a:t>/</a:t>
            </a:r>
            <a:r>
              <a:rPr lang="tr-TR" sz="1200" dirty="0" err="1" smtClean="0">
                <a:solidFill>
                  <a:schemeClr val="tx1"/>
                </a:solidFill>
                <a:latin typeface="Times New Roman" panose="02020603050405020304" pitchFamily="18" charset="0"/>
                <a:cs typeface="Times New Roman" panose="02020603050405020304" pitchFamily="18" charset="0"/>
              </a:rPr>
              <a:t>Kalsitriol</a:t>
            </a:r>
            <a:r>
              <a:rPr lang="tr-TR" sz="1200" dirty="0" smtClean="0">
                <a:solidFill>
                  <a:schemeClr val="tx1"/>
                </a:solidFill>
                <a:latin typeface="Times New Roman" panose="02020603050405020304" pitchFamily="18" charset="0"/>
                <a:cs typeface="Times New Roman" panose="02020603050405020304" pitchFamily="18" charset="0"/>
              </a:rPr>
              <a:t>/Renin/</a:t>
            </a:r>
            <a:r>
              <a:rPr lang="tr-TR" sz="1200" dirty="0" err="1" smtClean="0">
                <a:solidFill>
                  <a:schemeClr val="tx1"/>
                </a:solidFill>
                <a:latin typeface="Times New Roman" panose="02020603050405020304" pitchFamily="18" charset="0"/>
                <a:cs typeface="Times New Roman" panose="02020603050405020304" pitchFamily="18" charset="0"/>
              </a:rPr>
              <a:t>Prostaglandinler</a:t>
            </a:r>
            <a:endParaRPr lang="tr-TR" sz="1200" dirty="0" smtClean="0">
              <a:solidFill>
                <a:schemeClr val="tx1"/>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tr-TR" sz="1200" dirty="0" smtClean="0">
              <a:solidFill>
                <a:schemeClr val="tx1"/>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tr-TR" sz="1200" dirty="0" err="1" smtClean="0">
                <a:solidFill>
                  <a:schemeClr val="tx1"/>
                </a:solidFill>
                <a:latin typeface="Times New Roman" panose="02020603050405020304" pitchFamily="18" charset="0"/>
                <a:cs typeface="Times New Roman" panose="02020603050405020304" pitchFamily="18" charset="0"/>
              </a:rPr>
              <a:t>Degredasyon</a:t>
            </a:r>
            <a:r>
              <a:rPr lang="tr-TR" sz="1200" dirty="0" smtClean="0">
                <a:solidFill>
                  <a:schemeClr val="tx1"/>
                </a:solidFill>
                <a:latin typeface="Times New Roman" panose="02020603050405020304" pitchFamily="18" charset="0"/>
                <a:cs typeface="Times New Roman" panose="02020603050405020304" pitchFamily="18" charset="0"/>
              </a:rPr>
              <a:t> İnsülin/Aldosteron </a:t>
            </a:r>
          </a:p>
          <a:p>
            <a:pPr marL="171450" indent="-171450">
              <a:buFont typeface="Arial" panose="020B0604020202020204" pitchFamily="34" charset="0"/>
              <a:buChar char="•"/>
            </a:pPr>
            <a:endParaRPr lang="tr-TR" sz="1200" dirty="0">
              <a:solidFill>
                <a:schemeClr val="tx1"/>
              </a:solidFill>
              <a:latin typeface="Times New Roman" panose="02020603050405020304" pitchFamily="18" charset="0"/>
              <a:cs typeface="Times New Roman" panose="02020603050405020304" pitchFamily="18" charset="0"/>
            </a:endParaRPr>
          </a:p>
        </p:txBody>
      </p:sp>
      <p:sp>
        <p:nvSpPr>
          <p:cNvPr id="15" name="Dikdörtgen 8"/>
          <p:cNvSpPr/>
          <p:nvPr/>
        </p:nvSpPr>
        <p:spPr>
          <a:xfrm>
            <a:off x="6783906" y="2133940"/>
            <a:ext cx="1981689" cy="260803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70C0"/>
                </a:solidFill>
                <a:latin typeface="Times New Roman" panose="02020603050405020304" pitchFamily="18" charset="0"/>
                <a:cs typeface="Times New Roman" panose="02020603050405020304" pitchFamily="18" charset="0"/>
              </a:rPr>
              <a:t>Metabolik fonksiyonlar</a:t>
            </a:r>
          </a:p>
          <a:p>
            <a:pPr marL="171450" indent="-171450">
              <a:buFont typeface="Arial" panose="020B0604020202020204" pitchFamily="34" charset="0"/>
              <a:buChar char="•"/>
            </a:pPr>
            <a:endParaRPr lang="tr-TR" sz="1200" dirty="0" smtClean="0">
              <a:solidFill>
                <a:schemeClr val="tx1"/>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tr-TR" sz="1200" dirty="0" smtClean="0">
                <a:solidFill>
                  <a:schemeClr val="tx1"/>
                </a:solidFill>
                <a:latin typeface="Times New Roman" panose="02020603050405020304" pitchFamily="18" charset="0"/>
                <a:cs typeface="Times New Roman" panose="02020603050405020304" pitchFamily="18" charset="0"/>
              </a:rPr>
              <a:t>Açlık sırasında </a:t>
            </a:r>
            <a:r>
              <a:rPr lang="tr-TR" sz="1200" dirty="0" err="1" smtClean="0">
                <a:solidFill>
                  <a:schemeClr val="tx1"/>
                </a:solidFill>
                <a:latin typeface="Times New Roman" panose="02020603050405020304" pitchFamily="18" charset="0"/>
                <a:cs typeface="Times New Roman" panose="02020603050405020304" pitchFamily="18" charset="0"/>
              </a:rPr>
              <a:t>glukoneogenez</a:t>
            </a:r>
            <a:endParaRPr lang="tr-TR" sz="1200" dirty="0" smtClean="0">
              <a:solidFill>
                <a:schemeClr val="tx1"/>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tr-TR" sz="1200" dirty="0">
              <a:solidFill>
                <a:schemeClr val="tx1"/>
              </a:solidFill>
              <a:latin typeface="Times New Roman" panose="02020603050405020304" pitchFamily="18" charset="0"/>
              <a:cs typeface="Times New Roman" panose="02020603050405020304" pitchFamily="18" charset="0"/>
            </a:endParaRPr>
          </a:p>
        </p:txBody>
      </p:sp>
      <p:pic>
        <p:nvPicPr>
          <p:cNvPr id="17" name="Resim 16"/>
          <p:cNvPicPr>
            <a:picLocks noChangeAspect="1"/>
          </p:cNvPicPr>
          <p:nvPr/>
        </p:nvPicPr>
        <p:blipFill>
          <a:blip r:embed="rId4"/>
          <a:stretch>
            <a:fillRect/>
          </a:stretch>
        </p:blipFill>
        <p:spPr>
          <a:xfrm>
            <a:off x="428512" y="1213198"/>
            <a:ext cx="936864" cy="666207"/>
          </a:xfrm>
          <a:prstGeom prst="rect">
            <a:avLst/>
          </a:prstGeom>
          <a:scene3d>
            <a:camera prst="orthographicFront"/>
            <a:lightRig rig="threePt" dir="t"/>
          </a:scene3d>
          <a:sp3d>
            <a:bevelT w="165100" prst="coolSlant"/>
          </a:sp3d>
        </p:spPr>
      </p:pic>
      <p:pic>
        <p:nvPicPr>
          <p:cNvPr id="19" name="Resim 18"/>
          <p:cNvPicPr>
            <a:picLocks noChangeAspect="1"/>
          </p:cNvPicPr>
          <p:nvPr/>
        </p:nvPicPr>
        <p:blipFill>
          <a:blip r:embed="rId5"/>
          <a:stretch>
            <a:fillRect/>
          </a:stretch>
        </p:blipFill>
        <p:spPr>
          <a:xfrm>
            <a:off x="4082451" y="1213198"/>
            <a:ext cx="909221" cy="666132"/>
          </a:xfrm>
          <a:prstGeom prst="rect">
            <a:avLst/>
          </a:prstGeom>
          <a:effectLst>
            <a:outerShdw blurRad="76200" dir="13500000" sy="23000" kx="1200000" algn="br" rotWithShape="0">
              <a:prstClr val="black">
                <a:alpha val="20000"/>
              </a:prstClr>
            </a:outerShdw>
          </a:effectLst>
          <a:scene3d>
            <a:camera prst="orthographicFront"/>
            <a:lightRig rig="threePt" dir="t"/>
          </a:scene3d>
          <a:sp3d>
            <a:bevelT w="165100" prst="coolSlant"/>
          </a:sp3d>
        </p:spPr>
      </p:pic>
      <p:pic>
        <p:nvPicPr>
          <p:cNvPr id="20" name="Resim 19"/>
          <p:cNvPicPr>
            <a:picLocks noChangeAspect="1"/>
          </p:cNvPicPr>
          <p:nvPr/>
        </p:nvPicPr>
        <p:blipFill>
          <a:blip r:embed="rId6"/>
          <a:stretch>
            <a:fillRect/>
          </a:stretch>
        </p:blipFill>
        <p:spPr>
          <a:xfrm>
            <a:off x="5993193" y="1213198"/>
            <a:ext cx="909221" cy="666132"/>
          </a:xfrm>
          <a:prstGeom prst="rect">
            <a:avLst/>
          </a:prstGeom>
          <a:effectLst>
            <a:outerShdw blurRad="76200" dir="13500000" sy="23000" kx="1200000" algn="br" rotWithShape="0">
              <a:prstClr val="black">
                <a:alpha val="20000"/>
              </a:prstClr>
            </a:outerShdw>
          </a:effectLst>
          <a:scene3d>
            <a:camera prst="orthographicFront"/>
            <a:lightRig rig="threePt" dir="t"/>
          </a:scene3d>
          <a:sp3d>
            <a:bevelT w="165100" prst="coolSlant"/>
          </a:sp3d>
        </p:spPr>
      </p:pic>
      <p:pic>
        <p:nvPicPr>
          <p:cNvPr id="21" name="Resim 20"/>
          <p:cNvPicPr>
            <a:picLocks noChangeAspect="1"/>
          </p:cNvPicPr>
          <p:nvPr/>
        </p:nvPicPr>
        <p:blipFill>
          <a:blip r:embed="rId7"/>
          <a:stretch>
            <a:fillRect/>
          </a:stretch>
        </p:blipFill>
        <p:spPr>
          <a:xfrm>
            <a:off x="7903936" y="1213198"/>
            <a:ext cx="825464" cy="666132"/>
          </a:xfrm>
          <a:prstGeom prst="rect">
            <a:avLst/>
          </a:prstGeom>
          <a:effectLst>
            <a:outerShdw blurRad="76200" dir="13500000" sy="23000" kx="1200000" algn="br" rotWithShape="0">
              <a:prstClr val="black">
                <a:alpha val="20000"/>
              </a:prstClr>
            </a:outerShdw>
          </a:effectLst>
          <a:scene3d>
            <a:camera prst="orthographicFront"/>
            <a:lightRig rig="threePt" dir="t"/>
          </a:scene3d>
          <a:sp3d>
            <a:bevelT w="165100" prst="coolSlant"/>
          </a:sp3d>
        </p:spPr>
      </p:pic>
      <p:pic>
        <p:nvPicPr>
          <p:cNvPr id="16" name="Resim 15"/>
          <p:cNvPicPr>
            <a:picLocks noChangeAspect="1"/>
          </p:cNvPicPr>
          <p:nvPr/>
        </p:nvPicPr>
        <p:blipFill>
          <a:blip r:embed="rId8"/>
          <a:stretch>
            <a:fillRect/>
          </a:stretch>
        </p:blipFill>
        <p:spPr>
          <a:xfrm flipH="1">
            <a:off x="0" y="0"/>
            <a:ext cx="328090" cy="456710"/>
          </a:xfrm>
          <a:prstGeom prst="rect">
            <a:avLst/>
          </a:prstGeom>
        </p:spPr>
      </p:pic>
    </p:spTree>
    <p:extLst>
      <p:ext uri="{BB962C8B-B14F-4D97-AF65-F5344CB8AC3E}">
        <p14:creationId xmlns:p14="http://schemas.microsoft.com/office/powerpoint/2010/main" val="2056175749"/>
      </p:ext>
    </p:extLst>
  </p:cSld>
  <p:clrMapOvr>
    <a:masterClrMapping/>
  </p:clrMapOvr>
  <p:transition advTm="56031">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431625"/>
            <a:ext cx="5597107" cy="2137506"/>
          </a:xfrm>
        </p:spPr>
        <p:txBody>
          <a:bodyPr/>
          <a:lstStyle/>
          <a:p>
            <a:pPr algn="ctr"/>
            <a:r>
              <a:rPr lang="tr-TR" sz="2800" dirty="0" smtClean="0">
                <a:solidFill>
                  <a:srgbClr val="FF0000"/>
                </a:solidFill>
                <a:latin typeface="Times New Roman" panose="02020603050405020304" pitchFamily="18" charset="0"/>
                <a:cs typeface="Times New Roman" panose="02020603050405020304" pitchFamily="18" charset="0"/>
              </a:rPr>
              <a:t/>
            </a:r>
            <a:br>
              <a:rPr lang="tr-TR" sz="2800" dirty="0" smtClean="0">
                <a:solidFill>
                  <a:srgbClr val="FF0000"/>
                </a:solidFill>
                <a:latin typeface="Times New Roman" panose="02020603050405020304" pitchFamily="18" charset="0"/>
                <a:cs typeface="Times New Roman" panose="02020603050405020304" pitchFamily="18" charset="0"/>
              </a:rPr>
            </a:br>
            <a:endParaRPr lang="tr-TR" sz="2800" dirty="0">
              <a:solidFill>
                <a:srgbClr val="0070C0"/>
              </a:solidFill>
              <a:latin typeface="Times New Roman" panose="02020603050405020304" pitchFamily="18" charset="0"/>
              <a:cs typeface="Times New Roman" panose="02020603050405020304" pitchFamily="18" charset="0"/>
            </a:endParaRPr>
          </a:p>
        </p:txBody>
      </p:sp>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4</a:t>
            </a:fld>
            <a:endParaRPr lang="en"/>
          </a:p>
        </p:txBody>
      </p:sp>
      <p:sp>
        <p:nvSpPr>
          <p:cNvPr id="7" name="Unvan 1"/>
          <p:cNvSpPr txBox="1">
            <a:spLocks/>
          </p:cNvSpPr>
          <p:nvPr/>
        </p:nvSpPr>
        <p:spPr>
          <a:xfrm>
            <a:off x="1544254" y="2360886"/>
            <a:ext cx="6407352" cy="1455028"/>
          </a:xfrm>
          <a:prstGeom prst="rect">
            <a:avLst/>
          </a:prstGeom>
        </p:spPr>
        <p:txBody>
          <a:bodyPr spcFirstLastPara="1" vert="horz" wrap="square" lIns="0" tIns="0" rIns="0" bIns="0" rtlCol="0" anchor="b" anchorCtr="0">
            <a:noAutofit/>
          </a:bodyPr>
          <a:lstStyle>
            <a:lvl1pPr lvl="0" algn="l" defTabSz="685800" rtl="0" eaLnBrk="1" latinLnBrk="0" hangingPunct="1">
              <a:lnSpc>
                <a:spcPct val="90000"/>
              </a:lnSpc>
              <a:spcBef>
                <a:spcPts val="0"/>
              </a:spcBef>
              <a:spcAft>
                <a:spcPts val="0"/>
              </a:spcAft>
              <a:buSzPts val="1800"/>
              <a:buNone/>
              <a:defRPr sz="3300" kern="1200">
                <a:solidFill>
                  <a:schemeClr val="tx1"/>
                </a:solidFill>
                <a:latin typeface="+mj-lt"/>
                <a:ea typeface="+mj-ea"/>
                <a:cs typeface="+mj-cs"/>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pPr algn="ctr">
              <a:buClrTx/>
              <a:buFontTx/>
            </a:pPr>
            <a:r>
              <a:rPr lang="tr-TR" sz="3200" dirty="0" smtClean="0">
                <a:latin typeface="Times New Roman" panose="02020603050405020304" pitchFamily="18" charset="0"/>
                <a:cs typeface="Times New Roman" panose="02020603050405020304" pitchFamily="18" charset="0"/>
              </a:rPr>
              <a:t>Böbrek dokusunda </a:t>
            </a:r>
          </a:p>
          <a:p>
            <a:pPr algn="ctr">
              <a:buClrTx/>
              <a:buFontTx/>
            </a:pPr>
            <a:r>
              <a:rPr lang="tr-TR" sz="3200" i="1" dirty="0" smtClean="0">
                <a:solidFill>
                  <a:srgbClr val="0070C0"/>
                </a:solidFill>
                <a:latin typeface="Times New Roman" panose="02020603050405020304" pitchFamily="18" charset="0"/>
                <a:cs typeface="Times New Roman" panose="02020603050405020304" pitchFamily="18" charset="0"/>
              </a:rPr>
              <a:t>hasar ve fonksiyonunda kayıp</a:t>
            </a:r>
            <a:r>
              <a:rPr lang="tr-TR" sz="3200" dirty="0" smtClean="0">
                <a:latin typeface="Times New Roman" panose="02020603050405020304" pitchFamily="18" charset="0"/>
                <a:cs typeface="Times New Roman" panose="02020603050405020304" pitchFamily="18" charset="0"/>
              </a:rPr>
              <a:t> geliştiğinde </a:t>
            </a:r>
            <a:r>
              <a:rPr lang="tr-TR" sz="3200" dirty="0">
                <a:latin typeface="Times New Roman" panose="02020603050405020304" pitchFamily="18" charset="0"/>
                <a:cs typeface="Times New Roman" panose="02020603050405020304" pitchFamily="18" charset="0"/>
              </a:rPr>
              <a:t/>
            </a:r>
            <a:br>
              <a:rPr lang="tr-TR" sz="3200" dirty="0">
                <a:latin typeface="Times New Roman" panose="02020603050405020304" pitchFamily="18" charset="0"/>
                <a:cs typeface="Times New Roman" panose="02020603050405020304" pitchFamily="18" charset="0"/>
              </a:rPr>
            </a:br>
            <a:r>
              <a:rPr lang="tr-TR" sz="3200" dirty="0" smtClean="0">
                <a:latin typeface="Times New Roman" panose="02020603050405020304" pitchFamily="18" charset="0"/>
                <a:cs typeface="Times New Roman" panose="02020603050405020304" pitchFamily="18" charset="0"/>
              </a:rPr>
              <a:t>‘</a:t>
            </a:r>
            <a:r>
              <a:rPr lang="tr-TR" sz="3200" b="1" i="1" dirty="0" err="1" smtClean="0">
                <a:solidFill>
                  <a:srgbClr val="FF0000"/>
                </a:solidFill>
                <a:latin typeface="Times New Roman" panose="02020603050405020304" pitchFamily="18" charset="0"/>
                <a:cs typeface="Times New Roman" panose="02020603050405020304" pitchFamily="18" charset="0"/>
              </a:rPr>
              <a:t>renal</a:t>
            </a:r>
            <a:r>
              <a:rPr lang="tr-TR" sz="3200" b="1" i="1" dirty="0" smtClean="0">
                <a:solidFill>
                  <a:srgbClr val="FF0000"/>
                </a:solidFill>
                <a:latin typeface="Times New Roman" panose="02020603050405020304" pitchFamily="18" charset="0"/>
                <a:cs typeface="Times New Roman" panose="02020603050405020304" pitchFamily="18" charset="0"/>
              </a:rPr>
              <a:t> replasman</a:t>
            </a:r>
            <a:r>
              <a:rPr lang="tr-TR" sz="3200" i="1" dirty="0" smtClean="0">
                <a:latin typeface="Times New Roman" panose="02020603050405020304" pitchFamily="18" charset="0"/>
                <a:cs typeface="Times New Roman" panose="02020603050405020304" pitchFamily="18" charset="0"/>
              </a:rPr>
              <a:t> </a:t>
            </a:r>
            <a:r>
              <a:rPr lang="tr-TR" sz="3200" b="1" i="1" dirty="0" err="1" smtClean="0">
                <a:solidFill>
                  <a:srgbClr val="FF0000"/>
                </a:solidFill>
                <a:latin typeface="Times New Roman" panose="02020603050405020304" pitchFamily="18" charset="0"/>
                <a:cs typeface="Times New Roman" panose="02020603050405020304" pitchFamily="18" charset="0"/>
              </a:rPr>
              <a:t>tedavileri</a:t>
            </a:r>
            <a:r>
              <a:rPr lang="tr-TR" sz="3200" dirty="0" err="1" smtClean="0">
                <a:latin typeface="Times New Roman" panose="02020603050405020304" pitchFamily="18" charset="0"/>
                <a:cs typeface="Times New Roman" panose="02020603050405020304" pitchFamily="18" charset="0"/>
              </a:rPr>
              <a:t>’ni</a:t>
            </a:r>
            <a:r>
              <a:rPr lang="tr-TR" sz="3200" dirty="0" smtClean="0">
                <a:latin typeface="Times New Roman" panose="02020603050405020304" pitchFamily="18" charset="0"/>
                <a:cs typeface="Times New Roman" panose="02020603050405020304" pitchFamily="18" charset="0"/>
              </a:rPr>
              <a:t> değerlendirmeye başlarız…</a:t>
            </a:r>
            <a:endParaRPr lang="tr-TR" sz="3200" dirty="0">
              <a:latin typeface="Times New Roman" panose="02020603050405020304" pitchFamily="18" charset="0"/>
              <a:cs typeface="Times New Roman" panose="02020603050405020304" pitchFamily="18" charset="0"/>
            </a:endParaRPr>
          </a:p>
        </p:txBody>
      </p:sp>
      <p:cxnSp>
        <p:nvCxnSpPr>
          <p:cNvPr id="13" name="Düz Bağlayıcı 12"/>
          <p:cNvCxnSpPr/>
          <p:nvPr/>
        </p:nvCxnSpPr>
        <p:spPr>
          <a:xfrm>
            <a:off x="328090" y="4062697"/>
            <a:ext cx="8446575" cy="59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Resim 7"/>
          <p:cNvPicPr>
            <a:picLocks noChangeAspect="1"/>
          </p:cNvPicPr>
          <p:nvPr/>
        </p:nvPicPr>
        <p:blipFill>
          <a:blip r:embed="rId3"/>
          <a:stretch>
            <a:fillRect/>
          </a:stretch>
        </p:blipFill>
        <p:spPr>
          <a:xfrm flipH="1">
            <a:off x="0" y="0"/>
            <a:ext cx="328090" cy="456710"/>
          </a:xfrm>
          <a:prstGeom prst="rect">
            <a:avLst/>
          </a:prstGeom>
        </p:spPr>
      </p:pic>
    </p:spTree>
    <p:extLst>
      <p:ext uri="{BB962C8B-B14F-4D97-AF65-F5344CB8AC3E}">
        <p14:creationId xmlns:p14="http://schemas.microsoft.com/office/powerpoint/2010/main" val="379054164"/>
      </p:ext>
    </p:extLst>
  </p:cSld>
  <p:clrMapOvr>
    <a:masterClrMapping/>
  </p:clrMapOvr>
  <p:transition advTm="12758">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431625"/>
            <a:ext cx="5597107" cy="2137506"/>
          </a:xfrm>
        </p:spPr>
        <p:txBody>
          <a:bodyPr/>
          <a:lstStyle/>
          <a:p>
            <a:pPr algn="ctr"/>
            <a:r>
              <a:rPr lang="tr-TR" sz="2800" dirty="0" smtClean="0">
                <a:solidFill>
                  <a:srgbClr val="FF0000"/>
                </a:solidFill>
                <a:latin typeface="Times New Roman" panose="02020603050405020304" pitchFamily="18" charset="0"/>
                <a:cs typeface="Times New Roman" panose="02020603050405020304" pitchFamily="18" charset="0"/>
              </a:rPr>
              <a:t/>
            </a:r>
            <a:br>
              <a:rPr lang="tr-TR" sz="2800" dirty="0" smtClean="0">
                <a:solidFill>
                  <a:srgbClr val="FF0000"/>
                </a:solidFill>
                <a:latin typeface="Times New Roman" panose="02020603050405020304" pitchFamily="18" charset="0"/>
                <a:cs typeface="Times New Roman" panose="02020603050405020304" pitchFamily="18" charset="0"/>
              </a:rPr>
            </a:br>
            <a:endParaRPr lang="tr-TR" sz="2800" dirty="0">
              <a:solidFill>
                <a:srgbClr val="0070C0"/>
              </a:solidFill>
              <a:latin typeface="Times New Roman" panose="02020603050405020304" pitchFamily="18" charset="0"/>
              <a:cs typeface="Times New Roman" panose="02020603050405020304" pitchFamily="18" charset="0"/>
            </a:endParaRPr>
          </a:p>
        </p:txBody>
      </p:sp>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5</a:t>
            </a:fld>
            <a:endParaRPr lang="en"/>
          </a:p>
        </p:txBody>
      </p:sp>
      <p:sp>
        <p:nvSpPr>
          <p:cNvPr id="7" name="Unvan 1"/>
          <p:cNvSpPr txBox="1">
            <a:spLocks/>
          </p:cNvSpPr>
          <p:nvPr/>
        </p:nvSpPr>
        <p:spPr>
          <a:xfrm>
            <a:off x="3672349" y="278408"/>
            <a:ext cx="4798954" cy="1008448"/>
          </a:xfrm>
          <a:prstGeom prst="rect">
            <a:avLst/>
          </a:prstGeom>
        </p:spPr>
        <p:txBody>
          <a:bodyPr spcFirstLastPara="1" vert="horz" wrap="square" lIns="0" tIns="0" rIns="0" bIns="0" rtlCol="0" anchor="b" anchorCtr="0">
            <a:noAutofit/>
          </a:bodyPr>
          <a:lstStyle>
            <a:lvl1pPr lvl="0" algn="l" defTabSz="685800" rtl="0" eaLnBrk="1" latinLnBrk="0" hangingPunct="1">
              <a:lnSpc>
                <a:spcPct val="90000"/>
              </a:lnSpc>
              <a:spcBef>
                <a:spcPts val="0"/>
              </a:spcBef>
              <a:spcAft>
                <a:spcPts val="0"/>
              </a:spcAft>
              <a:buSzPts val="1800"/>
              <a:buNone/>
              <a:defRPr sz="3300" kern="1200">
                <a:solidFill>
                  <a:schemeClr val="tx1"/>
                </a:solidFill>
                <a:latin typeface="+mj-lt"/>
                <a:ea typeface="+mj-ea"/>
                <a:cs typeface="+mj-cs"/>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pPr algn="r">
              <a:buClrTx/>
              <a:buFontTx/>
            </a:pPr>
            <a:r>
              <a:rPr lang="tr-TR" sz="2800" i="1" dirty="0" smtClean="0">
                <a:solidFill>
                  <a:srgbClr val="0070C0"/>
                </a:solidFill>
                <a:latin typeface="Times New Roman" panose="02020603050405020304" pitchFamily="18" charset="0"/>
                <a:cs typeface="Times New Roman" panose="02020603050405020304" pitchFamily="18" charset="0"/>
              </a:rPr>
              <a:t>*hasar/fonksiyonda kayıp</a:t>
            </a:r>
            <a:r>
              <a:rPr lang="tr-TR" sz="2800" dirty="0">
                <a:latin typeface="Times New Roman" panose="02020603050405020304" pitchFamily="18" charset="0"/>
                <a:cs typeface="Times New Roman" panose="02020603050405020304" pitchFamily="18" charset="0"/>
              </a:rPr>
              <a:t/>
            </a:r>
            <a:br>
              <a:rPr lang="tr-TR" sz="2800" dirty="0">
                <a:latin typeface="Times New Roman" panose="02020603050405020304" pitchFamily="18" charset="0"/>
                <a:cs typeface="Times New Roman" panose="02020603050405020304" pitchFamily="18" charset="0"/>
              </a:rPr>
            </a:br>
            <a:r>
              <a:rPr lang="tr-TR" sz="2800" dirty="0" smtClean="0">
                <a:solidFill>
                  <a:srgbClr val="FF0000"/>
                </a:solidFill>
                <a:latin typeface="Times New Roman" panose="02020603050405020304" pitchFamily="18" charset="0"/>
                <a:cs typeface="Times New Roman" panose="02020603050405020304" pitchFamily="18" charset="0"/>
              </a:rPr>
              <a:t>*</a:t>
            </a:r>
            <a:r>
              <a:rPr lang="tr-TR" sz="2800" b="1" i="1" dirty="0" err="1" smtClean="0">
                <a:solidFill>
                  <a:srgbClr val="FF0000"/>
                </a:solidFill>
                <a:latin typeface="Times New Roman" panose="02020603050405020304" pitchFamily="18" charset="0"/>
                <a:cs typeface="Times New Roman" panose="02020603050405020304" pitchFamily="18" charset="0"/>
              </a:rPr>
              <a:t>renal</a:t>
            </a:r>
            <a:r>
              <a:rPr lang="tr-TR" sz="2800" b="1" i="1" dirty="0" smtClean="0">
                <a:solidFill>
                  <a:srgbClr val="FF0000"/>
                </a:solidFill>
                <a:latin typeface="Times New Roman" panose="02020603050405020304" pitchFamily="18" charset="0"/>
                <a:cs typeface="Times New Roman" panose="02020603050405020304" pitchFamily="18" charset="0"/>
              </a:rPr>
              <a:t> replasman</a:t>
            </a:r>
            <a:r>
              <a:rPr lang="tr-TR" sz="2800" i="1" dirty="0" smtClean="0">
                <a:latin typeface="Times New Roman" panose="02020603050405020304" pitchFamily="18" charset="0"/>
                <a:cs typeface="Times New Roman" panose="02020603050405020304" pitchFamily="18" charset="0"/>
              </a:rPr>
              <a:t> </a:t>
            </a:r>
            <a:r>
              <a:rPr lang="tr-TR" sz="2800" b="1" i="1" dirty="0" smtClean="0">
                <a:solidFill>
                  <a:srgbClr val="FF0000"/>
                </a:solidFill>
                <a:latin typeface="Times New Roman" panose="02020603050405020304" pitchFamily="18" charset="0"/>
                <a:cs typeface="Times New Roman" panose="02020603050405020304" pitchFamily="18" charset="0"/>
              </a:rPr>
              <a:t>tedavileri</a:t>
            </a:r>
            <a:endParaRPr lang="tr-TR" sz="2800" dirty="0">
              <a:latin typeface="Times New Roman" panose="02020603050405020304" pitchFamily="18" charset="0"/>
              <a:cs typeface="Times New Roman" panose="02020603050405020304" pitchFamily="18" charset="0"/>
            </a:endParaRPr>
          </a:p>
        </p:txBody>
      </p:sp>
      <p:sp>
        <p:nvSpPr>
          <p:cNvPr id="9" name="Dikdörtgen 8"/>
          <p:cNvSpPr/>
          <p:nvPr/>
        </p:nvSpPr>
        <p:spPr>
          <a:xfrm>
            <a:off x="405581" y="2238899"/>
            <a:ext cx="2395198" cy="75964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0070C0"/>
                </a:solidFill>
                <a:latin typeface="Times New Roman" panose="02020603050405020304" pitchFamily="18" charset="0"/>
                <a:cs typeface="Times New Roman" panose="02020603050405020304" pitchFamily="18" charset="0"/>
              </a:rPr>
              <a:t>Akut böbrek hasarı</a:t>
            </a:r>
            <a:endParaRPr lang="tr-TR" sz="2000" b="1" dirty="0">
              <a:solidFill>
                <a:srgbClr val="0070C0"/>
              </a:solidFill>
              <a:latin typeface="Times New Roman" panose="02020603050405020304" pitchFamily="18" charset="0"/>
              <a:cs typeface="Times New Roman" panose="02020603050405020304" pitchFamily="18" charset="0"/>
            </a:endParaRPr>
          </a:p>
        </p:txBody>
      </p:sp>
      <p:sp>
        <p:nvSpPr>
          <p:cNvPr id="10" name="Dikdörtgen 8"/>
          <p:cNvSpPr/>
          <p:nvPr/>
        </p:nvSpPr>
        <p:spPr>
          <a:xfrm>
            <a:off x="3465871" y="2245385"/>
            <a:ext cx="5191526" cy="75964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0070C0"/>
                </a:solidFill>
                <a:latin typeface="Times New Roman" panose="02020603050405020304" pitchFamily="18" charset="0"/>
                <a:cs typeface="Times New Roman" panose="02020603050405020304" pitchFamily="18" charset="0"/>
              </a:rPr>
              <a:t>Kronik böbrek hasarı</a:t>
            </a:r>
            <a:endParaRPr lang="tr-TR" sz="2000" b="1" dirty="0">
              <a:solidFill>
                <a:srgbClr val="0070C0"/>
              </a:solidFill>
              <a:latin typeface="Times New Roman" panose="02020603050405020304" pitchFamily="18" charset="0"/>
              <a:cs typeface="Times New Roman" panose="02020603050405020304" pitchFamily="18" charset="0"/>
            </a:endParaRPr>
          </a:p>
        </p:txBody>
      </p:sp>
      <p:cxnSp>
        <p:nvCxnSpPr>
          <p:cNvPr id="13" name="Düz Bağlayıcı 12"/>
          <p:cNvCxnSpPr/>
          <p:nvPr/>
        </p:nvCxnSpPr>
        <p:spPr>
          <a:xfrm flipH="1">
            <a:off x="3060906" y="1820654"/>
            <a:ext cx="5729" cy="282085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Dikdörtgen 8"/>
          <p:cNvSpPr/>
          <p:nvPr/>
        </p:nvSpPr>
        <p:spPr>
          <a:xfrm>
            <a:off x="481085" y="3654940"/>
            <a:ext cx="2006384" cy="568545"/>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srgbClr val="FF0000"/>
                </a:solidFill>
                <a:latin typeface="Times New Roman" panose="02020603050405020304" pitchFamily="18" charset="0"/>
                <a:cs typeface="Times New Roman" panose="02020603050405020304" pitchFamily="18" charset="0"/>
              </a:rPr>
              <a:t>Diyaliz tedavileri</a:t>
            </a:r>
            <a:endParaRPr lang="tr-TR" sz="1600" b="1" dirty="0">
              <a:solidFill>
                <a:srgbClr val="FF0000"/>
              </a:solidFill>
              <a:latin typeface="Times New Roman" panose="02020603050405020304" pitchFamily="18" charset="0"/>
              <a:cs typeface="Times New Roman" panose="02020603050405020304" pitchFamily="18" charset="0"/>
            </a:endParaRPr>
          </a:p>
        </p:txBody>
      </p:sp>
      <p:sp>
        <p:nvSpPr>
          <p:cNvPr id="15" name="Dikdörtgen 14"/>
          <p:cNvSpPr/>
          <p:nvPr/>
        </p:nvSpPr>
        <p:spPr>
          <a:xfrm>
            <a:off x="3465871" y="3659153"/>
            <a:ext cx="2006384" cy="568544"/>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srgbClr val="FF0000"/>
                </a:solidFill>
                <a:latin typeface="Times New Roman" panose="02020603050405020304" pitchFamily="18" charset="0"/>
                <a:cs typeface="Times New Roman" panose="02020603050405020304" pitchFamily="18" charset="0"/>
              </a:rPr>
              <a:t>Böbrek nakli  </a:t>
            </a:r>
            <a:endParaRPr lang="tr-TR" sz="1600" b="1" dirty="0">
              <a:solidFill>
                <a:srgbClr val="FF0000"/>
              </a:solidFill>
              <a:latin typeface="Times New Roman" panose="02020603050405020304" pitchFamily="18" charset="0"/>
              <a:cs typeface="Times New Roman" panose="02020603050405020304" pitchFamily="18" charset="0"/>
            </a:endParaRPr>
          </a:p>
        </p:txBody>
      </p:sp>
      <p:sp>
        <p:nvSpPr>
          <p:cNvPr id="16" name="Dikdörtgen 8"/>
          <p:cNvSpPr/>
          <p:nvPr/>
        </p:nvSpPr>
        <p:spPr>
          <a:xfrm>
            <a:off x="6689859" y="3671861"/>
            <a:ext cx="2006384" cy="568544"/>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srgbClr val="FF0000"/>
                </a:solidFill>
                <a:latin typeface="Times New Roman" panose="02020603050405020304" pitchFamily="18" charset="0"/>
                <a:cs typeface="Times New Roman" panose="02020603050405020304" pitchFamily="18" charset="0"/>
              </a:rPr>
              <a:t>Diyaliz tedavileri</a:t>
            </a:r>
            <a:endParaRPr lang="tr-TR" sz="1600" b="1" dirty="0">
              <a:solidFill>
                <a:srgbClr val="FF0000"/>
              </a:solidFill>
              <a:latin typeface="Times New Roman" panose="02020603050405020304" pitchFamily="18" charset="0"/>
              <a:cs typeface="Times New Roman" panose="02020603050405020304" pitchFamily="18" charset="0"/>
            </a:endParaRPr>
          </a:p>
        </p:txBody>
      </p:sp>
      <p:sp>
        <p:nvSpPr>
          <p:cNvPr id="18" name="Dikdörtgen 8"/>
          <p:cNvSpPr/>
          <p:nvPr/>
        </p:nvSpPr>
        <p:spPr>
          <a:xfrm>
            <a:off x="3997069" y="4500458"/>
            <a:ext cx="2006384" cy="393538"/>
          </a:xfrm>
          <a:prstGeom prst="rect">
            <a:avLst/>
          </a:prstGeom>
          <a:solidFill>
            <a:schemeClr val="bg1"/>
          </a:solidFill>
          <a:ln>
            <a:solidFill>
              <a:schemeClr val="accent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err="1" smtClean="0">
                <a:solidFill>
                  <a:schemeClr val="accent1">
                    <a:lumMod val="60000"/>
                    <a:lumOff val="40000"/>
                  </a:schemeClr>
                </a:solidFill>
                <a:latin typeface="Times New Roman" panose="02020603050405020304" pitchFamily="18" charset="0"/>
                <a:cs typeface="Times New Roman" panose="02020603050405020304" pitchFamily="18" charset="0"/>
              </a:rPr>
              <a:t>Biyoartificial</a:t>
            </a:r>
            <a:r>
              <a:rPr lang="tr-TR" b="1" dirty="0" smtClean="0">
                <a:solidFill>
                  <a:schemeClr val="accent1">
                    <a:lumMod val="60000"/>
                    <a:lumOff val="40000"/>
                  </a:schemeClr>
                </a:solidFill>
                <a:latin typeface="Times New Roman" panose="02020603050405020304" pitchFamily="18" charset="0"/>
                <a:cs typeface="Times New Roman" panose="02020603050405020304" pitchFamily="18" charset="0"/>
              </a:rPr>
              <a:t> böbrek</a:t>
            </a:r>
            <a:endParaRPr lang="tr-TR" b="1"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
        <p:nvSpPr>
          <p:cNvPr id="19" name="Dikdörtgen 8"/>
          <p:cNvSpPr/>
          <p:nvPr/>
        </p:nvSpPr>
        <p:spPr>
          <a:xfrm>
            <a:off x="6156156" y="4500458"/>
            <a:ext cx="2130697" cy="394538"/>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accent1">
                    <a:lumMod val="60000"/>
                    <a:lumOff val="40000"/>
                  </a:schemeClr>
                </a:solidFill>
                <a:latin typeface="Times New Roman" panose="02020603050405020304" pitchFamily="18" charset="0"/>
                <a:cs typeface="Times New Roman" panose="02020603050405020304" pitchFamily="18" charset="0"/>
              </a:rPr>
              <a:t>Kök hücre uygulamaları</a:t>
            </a:r>
            <a:endParaRPr lang="tr-TR" b="1"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
        <p:nvSpPr>
          <p:cNvPr id="21" name="9 Aşağı Ok"/>
          <p:cNvSpPr/>
          <p:nvPr/>
        </p:nvSpPr>
        <p:spPr>
          <a:xfrm>
            <a:off x="1307136" y="3008083"/>
            <a:ext cx="381000" cy="622241"/>
          </a:xfrm>
          <a:prstGeom prst="downArrow">
            <a:avLst/>
          </a:prstGeom>
          <a:solidFill>
            <a:srgbClr val="FF000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sp>
        <p:nvSpPr>
          <p:cNvPr id="22" name="9 Aşağı Ok"/>
          <p:cNvSpPr/>
          <p:nvPr/>
        </p:nvSpPr>
        <p:spPr>
          <a:xfrm>
            <a:off x="4337945" y="3024686"/>
            <a:ext cx="381000" cy="602245"/>
          </a:xfrm>
          <a:prstGeom prst="downArrow">
            <a:avLst/>
          </a:prstGeom>
          <a:solidFill>
            <a:srgbClr val="FF000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sp>
        <p:nvSpPr>
          <p:cNvPr id="23" name="9 Aşağı Ok"/>
          <p:cNvSpPr/>
          <p:nvPr/>
        </p:nvSpPr>
        <p:spPr>
          <a:xfrm>
            <a:off x="7463705" y="2998546"/>
            <a:ext cx="381000" cy="656394"/>
          </a:xfrm>
          <a:prstGeom prst="downArrow">
            <a:avLst/>
          </a:prstGeom>
          <a:solidFill>
            <a:srgbClr val="FF000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cxnSp>
        <p:nvCxnSpPr>
          <p:cNvPr id="24" name="Düz Bağlayıcı 23"/>
          <p:cNvCxnSpPr/>
          <p:nvPr/>
        </p:nvCxnSpPr>
        <p:spPr>
          <a:xfrm>
            <a:off x="-7209" y="1656938"/>
            <a:ext cx="9151209" cy="2869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9 Aşağı Ok"/>
          <p:cNvSpPr/>
          <p:nvPr/>
        </p:nvSpPr>
        <p:spPr>
          <a:xfrm>
            <a:off x="5622453" y="3005032"/>
            <a:ext cx="381000" cy="1468398"/>
          </a:xfrm>
          <a:prstGeom prst="downArrow">
            <a:avLst/>
          </a:prstGeom>
          <a:solidFill>
            <a:schemeClr val="accent1">
              <a:lumMod val="60000"/>
              <a:lumOff val="4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sp>
        <p:nvSpPr>
          <p:cNvPr id="26" name="9 Aşağı Ok"/>
          <p:cNvSpPr/>
          <p:nvPr/>
        </p:nvSpPr>
        <p:spPr>
          <a:xfrm>
            <a:off x="6156156" y="3015139"/>
            <a:ext cx="381000" cy="1468398"/>
          </a:xfrm>
          <a:prstGeom prst="downArrow">
            <a:avLst/>
          </a:prstGeom>
          <a:solidFill>
            <a:schemeClr val="accent1">
              <a:lumMod val="60000"/>
              <a:lumOff val="4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pic>
        <p:nvPicPr>
          <p:cNvPr id="20" name="Resim 19"/>
          <p:cNvPicPr>
            <a:picLocks noChangeAspect="1"/>
          </p:cNvPicPr>
          <p:nvPr/>
        </p:nvPicPr>
        <p:blipFill>
          <a:blip r:embed="rId4"/>
          <a:stretch>
            <a:fillRect/>
          </a:stretch>
        </p:blipFill>
        <p:spPr>
          <a:xfrm flipH="1">
            <a:off x="0" y="0"/>
            <a:ext cx="328090" cy="456710"/>
          </a:xfrm>
          <a:prstGeom prst="rect">
            <a:avLst/>
          </a:prstGeom>
        </p:spPr>
      </p:pic>
    </p:spTree>
    <p:custDataLst>
      <p:tags r:id="rId1"/>
    </p:custDataLst>
    <p:extLst>
      <p:ext uri="{BB962C8B-B14F-4D97-AF65-F5344CB8AC3E}">
        <p14:creationId xmlns:p14="http://schemas.microsoft.com/office/powerpoint/2010/main" val="2878224316"/>
      </p:ext>
    </p:extLst>
  </p:cSld>
  <p:clrMapOvr>
    <a:masterClrMapping/>
  </p:clrMapOvr>
  <p:transition advTm="33366">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5"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734520" y="282648"/>
            <a:ext cx="3587400" cy="621792"/>
          </a:xfrm>
        </p:spPr>
        <p:txBody>
          <a:bodyPr/>
          <a:lstStyle/>
          <a:p>
            <a:pPr algn="r"/>
            <a:r>
              <a:rPr lang="tr-TR" sz="4000" i="1" dirty="0" smtClean="0">
                <a:solidFill>
                  <a:srgbClr val="7030A0"/>
                </a:solidFill>
                <a:latin typeface="Harlow Solid Italic" panose="04030604020F02020D02" pitchFamily="82" charset="0"/>
                <a:cs typeface="Times New Roman" panose="02020603050405020304" pitchFamily="18" charset="0"/>
              </a:rPr>
              <a:t>VAKA-1</a:t>
            </a:r>
            <a:endParaRPr lang="tr-TR" sz="4000" i="1" dirty="0">
              <a:solidFill>
                <a:srgbClr val="7030A0"/>
              </a:solidFill>
              <a:latin typeface="Harlow Solid Italic" panose="04030604020F02020D02" pitchFamily="82" charset="0"/>
              <a:cs typeface="Times New Roman" panose="02020603050405020304" pitchFamily="18" charset="0"/>
            </a:endParaRPr>
          </a:p>
        </p:txBody>
      </p:sp>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6</a:t>
            </a:fld>
            <a:endParaRPr lang="en"/>
          </a:p>
        </p:txBody>
      </p:sp>
      <p:cxnSp>
        <p:nvCxnSpPr>
          <p:cNvPr id="7" name="Düz Bağlayıcı 6"/>
          <p:cNvCxnSpPr/>
          <p:nvPr/>
        </p:nvCxnSpPr>
        <p:spPr>
          <a:xfrm>
            <a:off x="0" y="1020184"/>
            <a:ext cx="9151209" cy="2869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Dikdörtgen 4"/>
          <p:cNvSpPr/>
          <p:nvPr/>
        </p:nvSpPr>
        <p:spPr>
          <a:xfrm>
            <a:off x="193662" y="1611393"/>
            <a:ext cx="2820200" cy="2534752"/>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anose="020B0604020202020204" pitchFamily="34" charset="0"/>
              <a:buChar char="•"/>
            </a:pP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66 </a:t>
            </a:r>
            <a:r>
              <a:rPr lang="tr-TR" sz="16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yaşında erkek </a:t>
            </a: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hasta.</a:t>
            </a:r>
          </a:p>
          <a:p>
            <a:pPr>
              <a:buFont typeface="Arial" panose="020B0604020202020204" pitchFamily="34" charset="0"/>
              <a:buChar char="•"/>
            </a:pP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Başvuru şikayeti: titreme</a:t>
            </a:r>
            <a:r>
              <a:rPr lang="tr-TR" sz="16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nefes darlığı, mide bulantısı, </a:t>
            </a:r>
            <a:r>
              <a:rPr lang="tr-TR" sz="16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poliartralji</a:t>
            </a: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p>
          <a:p>
            <a:pPr>
              <a:buFont typeface="Arial" panose="020B0604020202020204" pitchFamily="34" charset="0"/>
              <a:buChar char="•"/>
            </a:pP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Öykü: Hipertansiyon, </a:t>
            </a:r>
            <a:r>
              <a:rPr lang="tr-TR" sz="16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iskemik</a:t>
            </a: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6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kalp </a:t>
            </a: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hastalığı.  </a:t>
            </a:r>
          </a:p>
          <a:p>
            <a:pPr>
              <a:buFont typeface="Arial" panose="020B0604020202020204" pitchFamily="34" charset="0"/>
              <a:buChar char="•"/>
            </a:pPr>
            <a:r>
              <a:rPr lang="tr-TR" sz="16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İlaçlar: </a:t>
            </a:r>
            <a:r>
              <a:rPr lang="tr-TR" sz="16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amlodipin</a:t>
            </a:r>
            <a:r>
              <a:rPr lang="tr-TR" sz="16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6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ramipril</a:t>
            </a: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aspirin</a:t>
            </a:r>
            <a:r>
              <a:rPr lang="tr-TR" sz="16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t>
            </a:r>
          </a:p>
        </p:txBody>
      </p:sp>
      <p:sp>
        <p:nvSpPr>
          <p:cNvPr id="9" name="Dikdörtgen 4"/>
          <p:cNvSpPr/>
          <p:nvPr/>
        </p:nvSpPr>
        <p:spPr>
          <a:xfrm>
            <a:off x="3158295" y="1611319"/>
            <a:ext cx="2820200" cy="2534753"/>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Başvuru anında, bilinci açık, genel olarak terli, </a:t>
            </a:r>
            <a:r>
              <a:rPr lang="tr-TR"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jeneralize</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tremorları var. </a:t>
            </a:r>
          </a:p>
          <a:p>
            <a:pPr>
              <a:buFont typeface="Arial" panose="020B0604020202020204" pitchFamily="34" charset="0"/>
              <a:buChar char="•"/>
            </a:pP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Kan </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basıncı: 80/50 </a:t>
            </a:r>
            <a:r>
              <a:rPr lang="tr-TR"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mmHg</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kalp hızı: 112 </a:t>
            </a:r>
            <a:r>
              <a:rPr lang="tr-TR"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atım/</a:t>
            </a:r>
            <a:r>
              <a:rPr lang="tr-TR" dirty="0" err="1">
                <a:solidFill>
                  <a:schemeClr val="tx1"/>
                </a:solidFill>
                <a:latin typeface="Times New Roman" panose="02020603050405020304" pitchFamily="18" charset="0"/>
                <a:cs typeface="Times New Roman" panose="02020603050405020304" pitchFamily="18" charset="0"/>
                <a:sym typeface="Wingdings" panose="05000000000000000000" pitchFamily="2" charset="2"/>
              </a:rPr>
              <a:t>dk</a:t>
            </a:r>
            <a:r>
              <a:rPr lang="tr-TR"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VI: 37.5 °C, SS: 16/</a:t>
            </a:r>
            <a:r>
              <a:rPr lang="tr-TR"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dk</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idi.</a:t>
            </a:r>
          </a:p>
          <a:p>
            <a:pPr>
              <a:buFont typeface="Arial" panose="020B0604020202020204" pitchFamily="34" charset="0"/>
              <a:buChar char="•"/>
            </a:pP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Fizik muayenede yaygın kas hassasiyeti, akciğer bazallerinde ince </a:t>
            </a:r>
            <a:r>
              <a:rPr lang="tr-TR"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ralleri</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var. </a:t>
            </a:r>
            <a:r>
              <a:rPr lang="tr-TR"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Bilateral</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 </a:t>
            </a:r>
            <a:r>
              <a:rPr lang="tr-TR"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pretibial</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ödemleri var.</a:t>
            </a:r>
          </a:p>
        </p:txBody>
      </p:sp>
      <p:sp>
        <p:nvSpPr>
          <p:cNvPr id="10" name="Dikdörtgen 4"/>
          <p:cNvSpPr/>
          <p:nvPr/>
        </p:nvSpPr>
        <p:spPr>
          <a:xfrm>
            <a:off x="6122928" y="1611319"/>
            <a:ext cx="2820200" cy="2534826"/>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anose="020B0604020202020204" pitchFamily="34" charset="0"/>
              <a:buChar char="•"/>
            </a:pP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BUN: 78 mg/</a:t>
            </a:r>
            <a:r>
              <a:rPr lang="tr-TR" sz="1200" dirty="0" err="1">
                <a:solidFill>
                  <a:schemeClr val="tx1"/>
                </a:solidFill>
                <a:latin typeface="Times New Roman" panose="02020603050405020304" pitchFamily="18" charset="0"/>
                <a:cs typeface="Times New Roman" panose="02020603050405020304" pitchFamily="18" charset="0"/>
                <a:sym typeface="Wingdings" panose="05000000000000000000" pitchFamily="2" charset="2"/>
              </a:rPr>
              <a:t>dL</a:t>
            </a:r>
            <a:endPar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a:p>
            <a:pPr>
              <a:buFont typeface="Arial" panose="020B0604020202020204" pitchFamily="34" charset="0"/>
              <a:buChar char="•"/>
            </a:pP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2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Kreatinin</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12 mg/</a:t>
            </a:r>
            <a:r>
              <a:rPr lang="tr-TR" sz="12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dL</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p>
          <a:p>
            <a:pPr>
              <a:buFont typeface="Arial" panose="020B0604020202020204" pitchFamily="34" charset="0"/>
              <a:buChar char="•"/>
            </a:pP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AST: 3488 U/L</a:t>
            </a:r>
          </a:p>
          <a:p>
            <a:pPr>
              <a:buFont typeface="Arial" panose="020B0604020202020204" pitchFamily="34" charset="0"/>
              <a:buChar char="•"/>
            </a:pP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ALT: 746 U/L</a:t>
            </a:r>
          </a:p>
          <a:p>
            <a:pPr>
              <a:buFont typeface="Arial" panose="020B0604020202020204" pitchFamily="34" charset="0"/>
              <a:buChar char="•"/>
            </a:pP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LDH: 3416 U/L</a:t>
            </a:r>
          </a:p>
          <a:p>
            <a:pPr>
              <a:buFont typeface="Arial" panose="020B0604020202020204" pitchFamily="34" charset="0"/>
              <a:buChar char="•"/>
            </a:pP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CK: 167.000 U/L </a:t>
            </a:r>
          </a:p>
          <a:p>
            <a:pPr>
              <a:buFont typeface="Arial" panose="020B0604020202020204" pitchFamily="34" charset="0"/>
              <a:buChar char="•"/>
            </a:pP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Potasyum: 3.6 mmol/L</a:t>
            </a:r>
          </a:p>
          <a:p>
            <a:pPr>
              <a:buFont typeface="Arial" panose="020B0604020202020204" pitchFamily="34" charset="0"/>
              <a:buChar char="•"/>
            </a:pP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Kalsiyum: 8.2 mg/</a:t>
            </a:r>
            <a:r>
              <a:rPr lang="tr-TR" sz="12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dL</a:t>
            </a:r>
            <a:endPar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a:p>
            <a:pPr>
              <a:buFont typeface="Arial" panose="020B0604020202020204" pitchFamily="34" charset="0"/>
              <a:buChar char="•"/>
            </a:pP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İdrar analizi: kan </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ve lökosit için </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pozitifti, idrarın </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mikroskobik </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incelemesi</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2 </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RBC/</a:t>
            </a:r>
            <a:r>
              <a:rPr lang="tr-TR" sz="12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hpf</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endPar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p:txBody>
      </p:sp>
      <p:sp>
        <p:nvSpPr>
          <p:cNvPr id="12" name="Dikdörtgen 4"/>
          <p:cNvSpPr/>
          <p:nvPr/>
        </p:nvSpPr>
        <p:spPr>
          <a:xfrm>
            <a:off x="6116500" y="4399663"/>
            <a:ext cx="2820200" cy="416051"/>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srgbClr val="7030A0"/>
                </a:solidFill>
                <a:latin typeface="Harlow Solid Italic" panose="04030604020F02020D02" pitchFamily="82" charset="0"/>
                <a:cs typeface="Times New Roman" panose="02020603050405020304" pitchFamily="18" charset="0"/>
                <a:sym typeface="Wingdings" panose="05000000000000000000" pitchFamily="2" charset="2"/>
              </a:rPr>
              <a:t>TANI: </a:t>
            </a:r>
            <a:r>
              <a:rPr lang="tr-TR" sz="1600" b="1" dirty="0" err="1" smtClean="0">
                <a:solidFill>
                  <a:srgbClr val="7030A0"/>
                </a:solidFill>
                <a:latin typeface="Harlow Solid Italic" panose="04030604020F02020D02" pitchFamily="82" charset="0"/>
                <a:cs typeface="Times New Roman" panose="02020603050405020304" pitchFamily="18" charset="0"/>
                <a:sym typeface="Wingdings" panose="05000000000000000000" pitchFamily="2" charset="2"/>
              </a:rPr>
              <a:t>Rabdomiyoliz</a:t>
            </a:r>
            <a:endParaRPr lang="tr-TR" sz="1600" b="1" dirty="0" smtClean="0">
              <a:solidFill>
                <a:srgbClr val="7030A0"/>
              </a:solidFill>
              <a:latin typeface="Harlow Solid Italic" panose="04030604020F02020D02" pitchFamily="82" charset="0"/>
              <a:cs typeface="Times New Roman" panose="02020603050405020304" pitchFamily="18" charset="0"/>
              <a:sym typeface="Wingdings" panose="05000000000000000000" pitchFamily="2" charset="2"/>
            </a:endParaRPr>
          </a:p>
        </p:txBody>
      </p:sp>
      <p:pic>
        <p:nvPicPr>
          <p:cNvPr id="13" name="Resim 12"/>
          <p:cNvPicPr>
            <a:picLocks noChangeAspect="1"/>
          </p:cNvPicPr>
          <p:nvPr/>
        </p:nvPicPr>
        <p:blipFill>
          <a:blip r:embed="rId3"/>
          <a:stretch>
            <a:fillRect/>
          </a:stretch>
        </p:blipFill>
        <p:spPr>
          <a:xfrm flipH="1">
            <a:off x="0" y="0"/>
            <a:ext cx="328090" cy="456710"/>
          </a:xfrm>
          <a:prstGeom prst="rect">
            <a:avLst/>
          </a:prstGeom>
        </p:spPr>
      </p:pic>
    </p:spTree>
    <p:custDataLst>
      <p:tags r:id="rId1"/>
    </p:custDataLst>
    <p:extLst>
      <p:ext uri="{BB962C8B-B14F-4D97-AF65-F5344CB8AC3E}">
        <p14:creationId xmlns:p14="http://schemas.microsoft.com/office/powerpoint/2010/main" val="4063126703"/>
      </p:ext>
    </p:extLst>
  </p:cSld>
  <p:clrMapOvr>
    <a:masterClrMapping/>
  </p:clrMapOvr>
  <p:transition advTm="73678">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734520" y="282648"/>
            <a:ext cx="3587400" cy="621792"/>
          </a:xfrm>
        </p:spPr>
        <p:txBody>
          <a:bodyPr/>
          <a:lstStyle/>
          <a:p>
            <a:pPr algn="r"/>
            <a:r>
              <a:rPr lang="tr-TR" sz="4000" i="1" dirty="0" smtClean="0">
                <a:solidFill>
                  <a:srgbClr val="7030A0"/>
                </a:solidFill>
                <a:latin typeface="Harlow Solid Italic" panose="04030604020F02020D02" pitchFamily="82" charset="0"/>
                <a:cs typeface="Times New Roman" panose="02020603050405020304" pitchFamily="18" charset="0"/>
              </a:rPr>
              <a:t>VAKA-1</a:t>
            </a:r>
            <a:endParaRPr lang="tr-TR" sz="4000" i="1" dirty="0">
              <a:solidFill>
                <a:srgbClr val="7030A0"/>
              </a:solidFill>
              <a:latin typeface="Harlow Solid Italic" panose="04030604020F02020D02" pitchFamily="82" charset="0"/>
              <a:cs typeface="Times New Roman" panose="02020603050405020304" pitchFamily="18" charset="0"/>
            </a:endParaRPr>
          </a:p>
        </p:txBody>
      </p:sp>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7</a:t>
            </a:fld>
            <a:endParaRPr lang="en"/>
          </a:p>
        </p:txBody>
      </p:sp>
      <p:cxnSp>
        <p:nvCxnSpPr>
          <p:cNvPr id="7" name="Düz Bağlayıcı 6"/>
          <p:cNvCxnSpPr/>
          <p:nvPr/>
        </p:nvCxnSpPr>
        <p:spPr>
          <a:xfrm>
            <a:off x="-7209" y="1284448"/>
            <a:ext cx="9151209" cy="2869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Dikdörtgen 4"/>
          <p:cNvSpPr/>
          <p:nvPr/>
        </p:nvSpPr>
        <p:spPr>
          <a:xfrm>
            <a:off x="6116500" y="4399663"/>
            <a:ext cx="2820200" cy="416051"/>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srgbClr val="7030A0"/>
                </a:solidFill>
                <a:latin typeface="Harlow Solid Italic" panose="04030604020F02020D02" pitchFamily="82" charset="0"/>
                <a:cs typeface="Times New Roman" panose="02020603050405020304" pitchFamily="18" charset="0"/>
                <a:sym typeface="Wingdings" panose="05000000000000000000" pitchFamily="2" charset="2"/>
              </a:rPr>
              <a:t>TANI: </a:t>
            </a:r>
            <a:r>
              <a:rPr lang="tr-TR" sz="1600" b="1" dirty="0" err="1" smtClean="0">
                <a:solidFill>
                  <a:srgbClr val="7030A0"/>
                </a:solidFill>
                <a:latin typeface="Harlow Solid Italic" panose="04030604020F02020D02" pitchFamily="82" charset="0"/>
                <a:cs typeface="Times New Roman" panose="02020603050405020304" pitchFamily="18" charset="0"/>
                <a:sym typeface="Wingdings" panose="05000000000000000000" pitchFamily="2" charset="2"/>
              </a:rPr>
              <a:t>Rabdomiyoliz</a:t>
            </a:r>
            <a:endParaRPr lang="tr-TR" sz="1600" b="1" dirty="0" smtClean="0">
              <a:solidFill>
                <a:srgbClr val="7030A0"/>
              </a:solidFill>
              <a:latin typeface="Harlow Solid Italic" panose="04030604020F02020D02" pitchFamily="82" charset="0"/>
              <a:cs typeface="Times New Roman" panose="02020603050405020304" pitchFamily="18" charset="0"/>
              <a:sym typeface="Wingdings" panose="05000000000000000000" pitchFamily="2" charset="2"/>
            </a:endParaRPr>
          </a:p>
        </p:txBody>
      </p:sp>
      <p:sp>
        <p:nvSpPr>
          <p:cNvPr id="11" name="Dikdörtgen 4"/>
          <p:cNvSpPr/>
          <p:nvPr/>
        </p:nvSpPr>
        <p:spPr>
          <a:xfrm>
            <a:off x="1304991" y="1792001"/>
            <a:ext cx="3116788" cy="2198955"/>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tr-TR"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Daha ileri öykü, hastanın son zamanlarda kendisi için alışılmadık derecede yoğun fiziksel </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aktivite içinde olduğunu </a:t>
            </a:r>
            <a:r>
              <a:rPr lang="tr-TR"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ortaya çıkardı</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t>
            </a:r>
          </a:p>
          <a:p>
            <a:endParaRPr lang="tr-TR"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a:p>
            <a:pPr marL="171450" indent="-171450">
              <a:buFont typeface="Arial" panose="020B0604020202020204" pitchFamily="34" charset="0"/>
              <a:buChar char="•"/>
            </a:pPr>
            <a:r>
              <a:rPr lang="tr-TR"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Benzer bir kas hasarı </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atağı, 6 </a:t>
            </a:r>
            <a:r>
              <a:rPr lang="tr-TR"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yıl önce </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koroner </a:t>
            </a:r>
            <a:r>
              <a:rPr lang="tr-TR"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arter baypas ameliyatı sonrası </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yaşanmıştı (</a:t>
            </a:r>
            <a:r>
              <a:rPr lang="tr-TR"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CK</a:t>
            </a:r>
            <a:r>
              <a:rPr lang="tr-TR" baseline="-250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max</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27.000 </a:t>
            </a:r>
            <a:r>
              <a:rPr lang="tr-TR"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U/L</a:t>
            </a:r>
            <a:r>
              <a:rPr lang="tr-TR"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t>
            </a:r>
            <a:endParaRPr lang="tr-TR"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p:txBody>
      </p:sp>
      <p:sp>
        <p:nvSpPr>
          <p:cNvPr id="13" name="Dikdörtgen 4"/>
          <p:cNvSpPr/>
          <p:nvPr/>
        </p:nvSpPr>
        <p:spPr>
          <a:xfrm>
            <a:off x="4575604" y="1792002"/>
            <a:ext cx="3325761" cy="2198954"/>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tr-TR" sz="15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Kabulden kısa </a:t>
            </a:r>
            <a:r>
              <a:rPr lang="tr-TR" sz="15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bir süre sonra durumu </a:t>
            </a:r>
            <a:r>
              <a:rPr lang="tr-TR" sz="15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ağırlaştı. </a:t>
            </a:r>
            <a:r>
              <a:rPr lang="tr-TR" sz="15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YBÜ’ye</a:t>
            </a:r>
            <a:r>
              <a:rPr lang="tr-TR" sz="15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alındı.</a:t>
            </a:r>
          </a:p>
          <a:p>
            <a:pPr marL="171450" indent="-171450">
              <a:buFont typeface="Arial" panose="020B0604020202020204" pitchFamily="34" charset="0"/>
              <a:buChar char="•"/>
            </a:pPr>
            <a:r>
              <a:rPr lang="tr-TR" sz="15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Ekokardiyografi: Global </a:t>
            </a:r>
            <a:r>
              <a:rPr lang="tr-TR" sz="15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hipokinezi</a:t>
            </a:r>
            <a:r>
              <a:rPr lang="tr-TR" sz="15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sol </a:t>
            </a:r>
            <a:r>
              <a:rPr lang="tr-TR" sz="1500" dirty="0" err="1">
                <a:solidFill>
                  <a:schemeClr val="tx1"/>
                </a:solidFill>
                <a:latin typeface="Times New Roman" panose="02020603050405020304" pitchFamily="18" charset="0"/>
                <a:cs typeface="Times New Roman" panose="02020603050405020304" pitchFamily="18" charset="0"/>
                <a:sym typeface="Wingdings" panose="05000000000000000000" pitchFamily="2" charset="2"/>
              </a:rPr>
              <a:t>ventrikül</a:t>
            </a:r>
            <a:r>
              <a:rPr lang="tr-TR" sz="15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5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ejeksiyon</a:t>
            </a:r>
            <a:r>
              <a:rPr lang="tr-TR" sz="15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fraksiyonu: </a:t>
            </a:r>
            <a:r>
              <a:rPr lang="tr-TR" sz="15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t>
            </a:r>
            <a:r>
              <a:rPr lang="tr-TR" sz="15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20.</a:t>
            </a:r>
          </a:p>
          <a:p>
            <a:pPr marL="171450" indent="-171450">
              <a:buFont typeface="Arial" panose="020B0604020202020204" pitchFamily="34" charset="0"/>
              <a:buChar char="•"/>
            </a:pPr>
            <a:r>
              <a:rPr lang="tr-TR" sz="15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Rabdomiyoliz</a:t>
            </a:r>
            <a:r>
              <a:rPr lang="tr-TR" sz="15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ve </a:t>
            </a:r>
            <a:r>
              <a:rPr lang="tr-TR" sz="15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oligürik</a:t>
            </a:r>
            <a:r>
              <a:rPr lang="tr-TR" sz="15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5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akut böbrek </a:t>
            </a:r>
            <a:r>
              <a:rPr lang="tr-TR" sz="15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yetmezliği tanısı ile RRT (diyaliz) </a:t>
            </a:r>
            <a:r>
              <a:rPr lang="tr-TR" sz="15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endikasyonu</a:t>
            </a:r>
            <a:r>
              <a:rPr lang="tr-TR" sz="15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kondu. </a:t>
            </a:r>
            <a:endParaRPr lang="tr-TR" sz="15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p:txBody>
      </p:sp>
      <p:pic>
        <p:nvPicPr>
          <p:cNvPr id="14" name="Resim 13"/>
          <p:cNvPicPr>
            <a:picLocks noChangeAspect="1"/>
          </p:cNvPicPr>
          <p:nvPr/>
        </p:nvPicPr>
        <p:blipFill>
          <a:blip r:embed="rId3"/>
          <a:stretch>
            <a:fillRect/>
          </a:stretch>
        </p:blipFill>
        <p:spPr>
          <a:xfrm flipH="1">
            <a:off x="0" y="0"/>
            <a:ext cx="328090" cy="456710"/>
          </a:xfrm>
          <a:prstGeom prst="rect">
            <a:avLst/>
          </a:prstGeom>
        </p:spPr>
      </p:pic>
    </p:spTree>
    <p:extLst>
      <p:ext uri="{BB962C8B-B14F-4D97-AF65-F5344CB8AC3E}">
        <p14:creationId xmlns:p14="http://schemas.microsoft.com/office/powerpoint/2010/main" val="3614291962"/>
      </p:ext>
    </p:extLst>
  </p:cSld>
  <p:clrMapOvr>
    <a:masterClrMapping/>
  </p:clrMapOvr>
  <p:transition advTm="34309">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431625"/>
            <a:ext cx="5597107" cy="2137506"/>
          </a:xfrm>
        </p:spPr>
        <p:txBody>
          <a:bodyPr/>
          <a:lstStyle/>
          <a:p>
            <a:pPr algn="ctr"/>
            <a:r>
              <a:rPr lang="tr-TR" sz="2800" dirty="0" smtClean="0">
                <a:solidFill>
                  <a:srgbClr val="FF0000"/>
                </a:solidFill>
                <a:latin typeface="Times New Roman" panose="02020603050405020304" pitchFamily="18" charset="0"/>
                <a:cs typeface="Times New Roman" panose="02020603050405020304" pitchFamily="18" charset="0"/>
              </a:rPr>
              <a:t/>
            </a:r>
            <a:br>
              <a:rPr lang="tr-TR" sz="2800" dirty="0" smtClean="0">
                <a:solidFill>
                  <a:srgbClr val="FF0000"/>
                </a:solidFill>
                <a:latin typeface="Times New Roman" panose="02020603050405020304" pitchFamily="18" charset="0"/>
                <a:cs typeface="Times New Roman" panose="02020603050405020304" pitchFamily="18" charset="0"/>
              </a:rPr>
            </a:br>
            <a:endParaRPr lang="tr-TR" sz="2800" dirty="0">
              <a:solidFill>
                <a:srgbClr val="0070C0"/>
              </a:solidFill>
              <a:latin typeface="Times New Roman" panose="02020603050405020304" pitchFamily="18" charset="0"/>
              <a:cs typeface="Times New Roman" panose="02020603050405020304" pitchFamily="18" charset="0"/>
            </a:endParaRPr>
          </a:p>
        </p:txBody>
      </p:sp>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8</a:t>
            </a:fld>
            <a:endParaRPr lang="en"/>
          </a:p>
        </p:txBody>
      </p:sp>
      <p:sp>
        <p:nvSpPr>
          <p:cNvPr id="9" name="Dikdörtgen 8"/>
          <p:cNvSpPr/>
          <p:nvPr/>
        </p:nvSpPr>
        <p:spPr>
          <a:xfrm>
            <a:off x="446527" y="1818643"/>
            <a:ext cx="2395198" cy="75964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0070C0"/>
                </a:solidFill>
                <a:latin typeface="Times New Roman" panose="02020603050405020304" pitchFamily="18" charset="0"/>
                <a:cs typeface="Times New Roman" panose="02020603050405020304" pitchFamily="18" charset="0"/>
              </a:rPr>
              <a:t>Akut böbrek hasarı</a:t>
            </a:r>
            <a:endParaRPr lang="tr-TR" sz="2000" b="1" dirty="0">
              <a:solidFill>
                <a:srgbClr val="0070C0"/>
              </a:solidFill>
              <a:latin typeface="Times New Roman" panose="02020603050405020304" pitchFamily="18" charset="0"/>
              <a:cs typeface="Times New Roman" panose="02020603050405020304" pitchFamily="18" charset="0"/>
            </a:endParaRPr>
          </a:p>
        </p:txBody>
      </p:sp>
      <p:cxnSp>
        <p:nvCxnSpPr>
          <p:cNvPr id="13" name="Düz Bağlayıcı 12"/>
          <p:cNvCxnSpPr/>
          <p:nvPr/>
        </p:nvCxnSpPr>
        <p:spPr>
          <a:xfrm flipH="1">
            <a:off x="3173374" y="380939"/>
            <a:ext cx="9273" cy="435313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Dikdörtgen 8"/>
          <p:cNvSpPr/>
          <p:nvPr/>
        </p:nvSpPr>
        <p:spPr>
          <a:xfrm>
            <a:off x="640934" y="3539071"/>
            <a:ext cx="2006384" cy="568545"/>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srgbClr val="FF0000"/>
                </a:solidFill>
                <a:latin typeface="Times New Roman" panose="02020603050405020304" pitchFamily="18" charset="0"/>
                <a:cs typeface="Times New Roman" panose="02020603050405020304" pitchFamily="18" charset="0"/>
              </a:rPr>
              <a:t>Diyaliz tedavileri</a:t>
            </a:r>
            <a:endParaRPr lang="tr-TR" sz="1600" b="1" dirty="0">
              <a:solidFill>
                <a:srgbClr val="FF0000"/>
              </a:solidFill>
              <a:latin typeface="Times New Roman" panose="02020603050405020304" pitchFamily="18" charset="0"/>
              <a:cs typeface="Times New Roman" panose="02020603050405020304" pitchFamily="18" charset="0"/>
            </a:endParaRPr>
          </a:p>
        </p:txBody>
      </p:sp>
      <p:sp>
        <p:nvSpPr>
          <p:cNvPr id="21" name="9 Aşağı Ok"/>
          <p:cNvSpPr/>
          <p:nvPr/>
        </p:nvSpPr>
        <p:spPr>
          <a:xfrm>
            <a:off x="1453626" y="2747560"/>
            <a:ext cx="381000" cy="622241"/>
          </a:xfrm>
          <a:prstGeom prst="downArrow">
            <a:avLst/>
          </a:prstGeom>
          <a:solidFill>
            <a:srgbClr val="FF000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pic>
        <p:nvPicPr>
          <p:cNvPr id="27" name="Resim 26"/>
          <p:cNvPicPr>
            <a:picLocks noChangeAspect="1"/>
          </p:cNvPicPr>
          <p:nvPr/>
        </p:nvPicPr>
        <p:blipFill>
          <a:blip r:embed="rId3"/>
          <a:stretch>
            <a:fillRect/>
          </a:stretch>
        </p:blipFill>
        <p:spPr>
          <a:xfrm>
            <a:off x="1165103" y="292429"/>
            <a:ext cx="1171257" cy="1152951"/>
          </a:xfrm>
          <a:prstGeom prst="rect">
            <a:avLst/>
          </a:prstGeom>
        </p:spPr>
      </p:pic>
      <p:pic>
        <p:nvPicPr>
          <p:cNvPr id="10" name="Resim 9"/>
          <p:cNvPicPr>
            <a:picLocks noChangeAspect="1"/>
          </p:cNvPicPr>
          <p:nvPr/>
        </p:nvPicPr>
        <p:blipFill>
          <a:blip r:embed="rId4"/>
          <a:stretch>
            <a:fillRect/>
          </a:stretch>
        </p:blipFill>
        <p:spPr>
          <a:xfrm flipH="1">
            <a:off x="0" y="0"/>
            <a:ext cx="328090" cy="456710"/>
          </a:xfrm>
          <a:prstGeom prst="rect">
            <a:avLst/>
          </a:prstGeom>
        </p:spPr>
      </p:pic>
      <p:sp>
        <p:nvSpPr>
          <p:cNvPr id="18" name="Dikdörtgen 4"/>
          <p:cNvSpPr/>
          <p:nvPr/>
        </p:nvSpPr>
        <p:spPr>
          <a:xfrm>
            <a:off x="3571735" y="1011524"/>
            <a:ext cx="5026724" cy="729009"/>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dirty="0" err="1">
                <a:solidFill>
                  <a:srgbClr val="0070C0"/>
                </a:solidFill>
                <a:latin typeface="Times New Roman" pitchFamily="18" charset="0"/>
                <a:cs typeface="Times New Roman" pitchFamily="18" charset="0"/>
              </a:rPr>
              <a:t>Hipervolemi</a:t>
            </a:r>
            <a:r>
              <a:rPr lang="tr-TR" sz="1800" dirty="0">
                <a:solidFill>
                  <a:srgbClr val="0070C0"/>
                </a:solidFill>
                <a:latin typeface="Times New Roman" pitchFamily="18" charset="0"/>
                <a:cs typeface="Times New Roman" pitchFamily="18" charset="0"/>
              </a:rPr>
              <a:t> </a:t>
            </a:r>
            <a:r>
              <a:rPr lang="tr-TR" sz="1800" dirty="0" smtClean="0">
                <a:solidFill>
                  <a:srgbClr val="0070C0"/>
                </a:solidFill>
                <a:latin typeface="Times New Roman" pitchFamily="18" charset="0"/>
                <a:cs typeface="Times New Roman" pitchFamily="18" charset="0"/>
              </a:rPr>
              <a:t>(</a:t>
            </a:r>
            <a:r>
              <a:rPr lang="tr-TR" sz="1800" dirty="0" err="1">
                <a:solidFill>
                  <a:srgbClr val="0070C0"/>
                </a:solidFill>
                <a:latin typeface="Times New Roman" pitchFamily="18" charset="0"/>
                <a:cs typeface="Times New Roman" pitchFamily="18" charset="0"/>
              </a:rPr>
              <a:t>diüretik</a:t>
            </a:r>
            <a:r>
              <a:rPr lang="tr-TR" sz="1800" dirty="0">
                <a:solidFill>
                  <a:srgbClr val="0070C0"/>
                </a:solidFill>
                <a:latin typeface="Times New Roman" pitchFamily="18" charset="0"/>
                <a:cs typeface="Times New Roman" pitchFamily="18" charset="0"/>
              </a:rPr>
              <a:t> </a:t>
            </a:r>
            <a:r>
              <a:rPr lang="tr-TR" sz="1800" dirty="0" smtClean="0">
                <a:solidFill>
                  <a:srgbClr val="0070C0"/>
                </a:solidFill>
                <a:latin typeface="Times New Roman" pitchFamily="18" charset="0"/>
                <a:cs typeface="Times New Roman" pitchFamily="18" charset="0"/>
              </a:rPr>
              <a:t>yanıtsız)</a:t>
            </a:r>
            <a:endParaRPr lang="tr-TR" sz="1800" dirty="0">
              <a:solidFill>
                <a:srgbClr val="0070C0"/>
              </a:solidFill>
              <a:latin typeface="Times New Roman" pitchFamily="18" charset="0"/>
              <a:cs typeface="Times New Roman" pitchFamily="18" charset="0"/>
            </a:endParaRPr>
          </a:p>
        </p:txBody>
      </p:sp>
      <p:sp>
        <p:nvSpPr>
          <p:cNvPr id="19" name="Dikdörtgen 4"/>
          <p:cNvSpPr/>
          <p:nvPr/>
        </p:nvSpPr>
        <p:spPr>
          <a:xfrm>
            <a:off x="3571735" y="2160634"/>
            <a:ext cx="5026724" cy="2168345"/>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dirty="0" err="1">
                <a:solidFill>
                  <a:srgbClr val="0070C0"/>
                </a:solidFill>
                <a:latin typeface="Times New Roman" pitchFamily="18" charset="0"/>
                <a:cs typeface="Times New Roman" pitchFamily="18" charset="0"/>
              </a:rPr>
              <a:t>Solüt</a:t>
            </a:r>
            <a:r>
              <a:rPr lang="tr-TR" sz="1800" dirty="0">
                <a:solidFill>
                  <a:srgbClr val="0070C0"/>
                </a:solidFill>
                <a:latin typeface="Times New Roman" pitchFamily="18" charset="0"/>
                <a:cs typeface="Times New Roman" pitchFamily="18" charset="0"/>
              </a:rPr>
              <a:t> </a:t>
            </a:r>
            <a:r>
              <a:rPr lang="tr-TR" sz="1800" dirty="0" err="1">
                <a:solidFill>
                  <a:srgbClr val="0070C0"/>
                </a:solidFill>
                <a:latin typeface="Times New Roman" pitchFamily="18" charset="0"/>
                <a:cs typeface="Times New Roman" pitchFamily="18" charset="0"/>
              </a:rPr>
              <a:t>imbalansı</a:t>
            </a:r>
            <a:r>
              <a:rPr lang="tr-TR" sz="1800" dirty="0">
                <a:solidFill>
                  <a:srgbClr val="0070C0"/>
                </a:solidFill>
                <a:latin typeface="Times New Roman" pitchFamily="18" charset="0"/>
                <a:cs typeface="Times New Roman" pitchFamily="18" charset="0"/>
              </a:rPr>
              <a:t> - biyokimyasal </a:t>
            </a:r>
            <a:r>
              <a:rPr lang="tr-TR" sz="1800" dirty="0" smtClean="0">
                <a:solidFill>
                  <a:srgbClr val="0070C0"/>
                </a:solidFill>
                <a:latin typeface="Times New Roman" pitchFamily="18" charset="0"/>
                <a:cs typeface="Times New Roman" pitchFamily="18" charset="0"/>
              </a:rPr>
              <a:t>anormallikler</a:t>
            </a:r>
            <a:endParaRPr lang="tr-TR" sz="1800" dirty="0">
              <a:solidFill>
                <a:srgbClr val="0070C0"/>
              </a:solidFill>
              <a:latin typeface="Times New Roman" pitchFamily="18" charset="0"/>
              <a:cs typeface="Times New Roman" pitchFamily="18" charset="0"/>
            </a:endParaRPr>
          </a:p>
          <a:p>
            <a:pPr algn="ctr"/>
            <a:endParaRPr lang="tr-TR" sz="1800" dirty="0">
              <a:solidFill>
                <a:srgbClr val="0070C0"/>
              </a:solidFill>
              <a:latin typeface="Times New Roman" pitchFamily="18" charset="0"/>
              <a:cs typeface="Times New Roman" pitchFamily="18" charset="0"/>
            </a:endParaRPr>
          </a:p>
          <a:p>
            <a:pPr marL="285750" lvl="1" indent="-285750" algn="ctr">
              <a:buFont typeface="Arial" panose="020B0604020202020204" pitchFamily="34" charset="0"/>
              <a:buChar char="•"/>
            </a:pPr>
            <a:r>
              <a:rPr lang="tr-TR" dirty="0" err="1">
                <a:solidFill>
                  <a:schemeClr val="tx1"/>
                </a:solidFill>
                <a:latin typeface="Times New Roman" pitchFamily="18" charset="0"/>
                <a:cs typeface="Times New Roman" pitchFamily="18" charset="0"/>
              </a:rPr>
              <a:t>Azotemi</a:t>
            </a:r>
            <a:r>
              <a:rPr lang="tr-TR" dirty="0">
                <a:solidFill>
                  <a:schemeClr val="tx1"/>
                </a:solidFill>
                <a:latin typeface="Times New Roman" pitchFamily="18" charset="0"/>
                <a:cs typeface="Times New Roman" pitchFamily="18" charset="0"/>
              </a:rPr>
              <a:t> (üre ≥ 100 mg/</a:t>
            </a:r>
            <a:r>
              <a:rPr lang="tr-TR" dirty="0" err="1">
                <a:solidFill>
                  <a:schemeClr val="tx1"/>
                </a:solidFill>
                <a:latin typeface="Times New Roman" pitchFamily="18" charset="0"/>
                <a:cs typeface="Times New Roman" pitchFamily="18" charset="0"/>
              </a:rPr>
              <a:t>dL</a:t>
            </a:r>
            <a:r>
              <a:rPr lang="tr-TR" dirty="0">
                <a:solidFill>
                  <a:schemeClr val="tx1"/>
                </a:solidFill>
                <a:latin typeface="Times New Roman" pitchFamily="18" charset="0"/>
                <a:cs typeface="Times New Roman" pitchFamily="18" charset="0"/>
              </a:rPr>
              <a:t>)</a:t>
            </a:r>
          </a:p>
          <a:p>
            <a:pPr marL="285750" lvl="1" indent="-285750" algn="ctr">
              <a:buFont typeface="Arial" panose="020B0604020202020204" pitchFamily="34" charset="0"/>
              <a:buChar char="•"/>
            </a:pPr>
            <a:r>
              <a:rPr lang="tr-TR" dirty="0" err="1">
                <a:solidFill>
                  <a:schemeClr val="tx1"/>
                </a:solidFill>
                <a:latin typeface="Times New Roman" pitchFamily="18" charset="0"/>
                <a:cs typeface="Times New Roman" pitchFamily="18" charset="0"/>
              </a:rPr>
              <a:t>Hiperkalemi</a:t>
            </a:r>
            <a:r>
              <a:rPr lang="tr-TR" dirty="0">
                <a:solidFill>
                  <a:schemeClr val="tx1"/>
                </a:solidFill>
                <a:latin typeface="Times New Roman" pitchFamily="18" charset="0"/>
                <a:cs typeface="Times New Roman" pitchFamily="18" charset="0"/>
              </a:rPr>
              <a:t> (K &gt; 6.5 mEq/L, EKG bulguları)</a:t>
            </a:r>
          </a:p>
          <a:p>
            <a:pPr marL="285750" lvl="1" indent="-285750" algn="ctr">
              <a:buFont typeface="Arial" panose="020B0604020202020204" pitchFamily="34" charset="0"/>
              <a:buChar char="•"/>
            </a:pPr>
            <a:r>
              <a:rPr lang="tr-TR" dirty="0">
                <a:solidFill>
                  <a:schemeClr val="tx1"/>
                </a:solidFill>
                <a:latin typeface="Times New Roman" pitchFamily="18" charset="0"/>
                <a:cs typeface="Times New Roman" pitchFamily="18" charset="0"/>
              </a:rPr>
              <a:t>Ciddi </a:t>
            </a:r>
            <a:r>
              <a:rPr lang="tr-TR" dirty="0" err="1">
                <a:solidFill>
                  <a:schemeClr val="tx1"/>
                </a:solidFill>
                <a:latin typeface="Times New Roman" pitchFamily="18" charset="0"/>
                <a:cs typeface="Times New Roman" pitchFamily="18" charset="0"/>
              </a:rPr>
              <a:t>asidoz</a:t>
            </a:r>
            <a:r>
              <a:rPr lang="tr-TR" dirty="0">
                <a:solidFill>
                  <a:schemeClr val="tx1"/>
                </a:solidFill>
                <a:latin typeface="Times New Roman" pitchFamily="18" charset="0"/>
                <a:cs typeface="Times New Roman" pitchFamily="18" charset="0"/>
              </a:rPr>
              <a:t> (</a:t>
            </a:r>
            <a:r>
              <a:rPr lang="tr-TR" dirty="0" err="1">
                <a:solidFill>
                  <a:schemeClr val="tx1"/>
                </a:solidFill>
                <a:latin typeface="Times New Roman" pitchFamily="18" charset="0"/>
                <a:cs typeface="Times New Roman" pitchFamily="18" charset="0"/>
              </a:rPr>
              <a:t>pH</a:t>
            </a:r>
            <a:r>
              <a:rPr lang="tr-TR" dirty="0">
                <a:solidFill>
                  <a:schemeClr val="tx1"/>
                </a:solidFill>
                <a:latin typeface="Times New Roman" pitchFamily="18" charset="0"/>
                <a:cs typeface="Times New Roman" pitchFamily="18" charset="0"/>
              </a:rPr>
              <a:t> &lt; 7.1)</a:t>
            </a:r>
          </a:p>
          <a:p>
            <a:pPr marL="285750" lvl="1" indent="-285750" algn="ctr">
              <a:buFont typeface="Arial" panose="020B0604020202020204" pitchFamily="34" charset="0"/>
              <a:buChar char="•"/>
            </a:pPr>
            <a:r>
              <a:rPr lang="tr-TR" dirty="0">
                <a:solidFill>
                  <a:schemeClr val="tx1"/>
                </a:solidFill>
                <a:latin typeface="Times New Roman" pitchFamily="18" charset="0"/>
                <a:cs typeface="Times New Roman" pitchFamily="18" charset="0"/>
              </a:rPr>
              <a:t>Üremik komplikasyonlar (</a:t>
            </a:r>
            <a:r>
              <a:rPr lang="tr-TR" dirty="0" err="1">
                <a:solidFill>
                  <a:schemeClr val="tx1"/>
                </a:solidFill>
                <a:latin typeface="Times New Roman" pitchFamily="18" charset="0"/>
                <a:cs typeface="Times New Roman" pitchFamily="18" charset="0"/>
              </a:rPr>
              <a:t>perikardit</a:t>
            </a:r>
            <a:r>
              <a:rPr lang="tr-TR" dirty="0">
                <a:solidFill>
                  <a:schemeClr val="tx1"/>
                </a:solidFill>
                <a:latin typeface="Times New Roman" pitchFamily="18" charset="0"/>
                <a:cs typeface="Times New Roman" pitchFamily="18" charset="0"/>
              </a:rPr>
              <a:t>, kanama, </a:t>
            </a:r>
            <a:r>
              <a:rPr lang="tr-TR" dirty="0" err="1">
                <a:solidFill>
                  <a:schemeClr val="tx1"/>
                </a:solidFill>
                <a:latin typeface="Times New Roman" pitchFamily="18" charset="0"/>
                <a:cs typeface="Times New Roman" pitchFamily="18" charset="0"/>
              </a:rPr>
              <a:t>ensefalopati</a:t>
            </a:r>
            <a:r>
              <a:rPr lang="tr-TR" dirty="0">
                <a:solidFill>
                  <a:schemeClr val="tx1"/>
                </a:solidFill>
                <a:latin typeface="Times New Roman" pitchFamily="18" charset="0"/>
                <a:cs typeface="Times New Roman" pitchFamily="18" charset="0"/>
              </a:rPr>
              <a:t>)</a:t>
            </a:r>
          </a:p>
        </p:txBody>
      </p:sp>
    </p:spTree>
    <p:extLst>
      <p:ext uri="{BB962C8B-B14F-4D97-AF65-F5344CB8AC3E}">
        <p14:creationId xmlns:p14="http://schemas.microsoft.com/office/powerpoint/2010/main" val="2666955720"/>
      </p:ext>
    </p:extLst>
  </p:cSld>
  <p:clrMapOvr>
    <a:masterClrMapping/>
  </p:clrMapOvr>
  <p:transition advTm="144214">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431625"/>
            <a:ext cx="5597107" cy="2137506"/>
          </a:xfrm>
        </p:spPr>
        <p:txBody>
          <a:bodyPr/>
          <a:lstStyle/>
          <a:p>
            <a:pPr algn="ctr"/>
            <a:r>
              <a:rPr lang="tr-TR" sz="2800" dirty="0" smtClean="0">
                <a:solidFill>
                  <a:srgbClr val="FF0000"/>
                </a:solidFill>
                <a:latin typeface="Times New Roman" panose="02020603050405020304" pitchFamily="18" charset="0"/>
                <a:cs typeface="Times New Roman" panose="02020603050405020304" pitchFamily="18" charset="0"/>
              </a:rPr>
              <a:t/>
            </a:r>
            <a:br>
              <a:rPr lang="tr-TR" sz="2800" dirty="0" smtClean="0">
                <a:solidFill>
                  <a:srgbClr val="FF0000"/>
                </a:solidFill>
                <a:latin typeface="Times New Roman" panose="02020603050405020304" pitchFamily="18" charset="0"/>
                <a:cs typeface="Times New Roman" panose="02020603050405020304" pitchFamily="18" charset="0"/>
              </a:rPr>
            </a:br>
            <a:endParaRPr lang="tr-TR" sz="2800" dirty="0">
              <a:solidFill>
                <a:srgbClr val="0070C0"/>
              </a:solidFill>
              <a:latin typeface="Times New Roman" panose="02020603050405020304" pitchFamily="18" charset="0"/>
              <a:cs typeface="Times New Roman" panose="02020603050405020304" pitchFamily="18" charset="0"/>
            </a:endParaRPr>
          </a:p>
        </p:txBody>
      </p:sp>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9</a:t>
            </a:fld>
            <a:endParaRPr lang="en"/>
          </a:p>
        </p:txBody>
      </p:sp>
      <p:sp>
        <p:nvSpPr>
          <p:cNvPr id="9" name="Dikdörtgen 8"/>
          <p:cNvSpPr/>
          <p:nvPr/>
        </p:nvSpPr>
        <p:spPr>
          <a:xfrm>
            <a:off x="449604" y="1998930"/>
            <a:ext cx="2395198" cy="75964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0070C0"/>
                </a:solidFill>
                <a:latin typeface="Times New Roman" panose="02020603050405020304" pitchFamily="18" charset="0"/>
                <a:cs typeface="Times New Roman" panose="02020603050405020304" pitchFamily="18" charset="0"/>
              </a:rPr>
              <a:t>Akut böbrek hasarı</a:t>
            </a:r>
            <a:endParaRPr lang="tr-TR" sz="2000" b="1" dirty="0">
              <a:solidFill>
                <a:srgbClr val="0070C0"/>
              </a:solidFill>
              <a:latin typeface="Times New Roman" panose="02020603050405020304" pitchFamily="18" charset="0"/>
              <a:cs typeface="Times New Roman" panose="02020603050405020304" pitchFamily="18" charset="0"/>
            </a:endParaRPr>
          </a:p>
        </p:txBody>
      </p:sp>
      <p:cxnSp>
        <p:nvCxnSpPr>
          <p:cNvPr id="13" name="Düz Bağlayıcı 12"/>
          <p:cNvCxnSpPr/>
          <p:nvPr/>
        </p:nvCxnSpPr>
        <p:spPr>
          <a:xfrm flipH="1">
            <a:off x="3173374" y="380939"/>
            <a:ext cx="9273" cy="435313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Dikdörtgen 8"/>
          <p:cNvSpPr/>
          <p:nvPr/>
        </p:nvSpPr>
        <p:spPr>
          <a:xfrm>
            <a:off x="630029" y="3768787"/>
            <a:ext cx="2006384" cy="568545"/>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srgbClr val="FF0000"/>
                </a:solidFill>
                <a:latin typeface="Times New Roman" panose="02020603050405020304" pitchFamily="18" charset="0"/>
                <a:cs typeface="Times New Roman" panose="02020603050405020304" pitchFamily="18" charset="0"/>
              </a:rPr>
              <a:t>Diyaliz tedavileri</a:t>
            </a:r>
            <a:endParaRPr lang="tr-TR" sz="1600" b="1" dirty="0">
              <a:solidFill>
                <a:srgbClr val="FF0000"/>
              </a:solidFill>
              <a:latin typeface="Times New Roman" panose="02020603050405020304" pitchFamily="18" charset="0"/>
              <a:cs typeface="Times New Roman" panose="02020603050405020304" pitchFamily="18" charset="0"/>
            </a:endParaRPr>
          </a:p>
        </p:txBody>
      </p:sp>
      <p:sp>
        <p:nvSpPr>
          <p:cNvPr id="21" name="9 Aşağı Ok"/>
          <p:cNvSpPr/>
          <p:nvPr/>
        </p:nvSpPr>
        <p:spPr>
          <a:xfrm>
            <a:off x="1442721" y="2959980"/>
            <a:ext cx="381000" cy="622241"/>
          </a:xfrm>
          <a:prstGeom prst="downArrow">
            <a:avLst/>
          </a:prstGeom>
          <a:solidFill>
            <a:srgbClr val="FF000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pic>
        <p:nvPicPr>
          <p:cNvPr id="10" name="Resim 9"/>
          <p:cNvPicPr>
            <a:picLocks noChangeAspect="1"/>
          </p:cNvPicPr>
          <p:nvPr/>
        </p:nvPicPr>
        <p:blipFill>
          <a:blip r:embed="rId3"/>
          <a:stretch>
            <a:fillRect/>
          </a:stretch>
        </p:blipFill>
        <p:spPr>
          <a:xfrm flipH="1">
            <a:off x="0" y="0"/>
            <a:ext cx="328090" cy="456710"/>
          </a:xfrm>
          <a:prstGeom prst="rect">
            <a:avLst/>
          </a:prstGeom>
        </p:spPr>
      </p:pic>
      <p:sp>
        <p:nvSpPr>
          <p:cNvPr id="12" name="3 Dikdörtgen"/>
          <p:cNvSpPr>
            <a:spLocks noChangeArrowheads="1"/>
          </p:cNvSpPr>
          <p:nvPr/>
        </p:nvSpPr>
        <p:spPr bwMode="auto">
          <a:xfrm>
            <a:off x="3521076" y="753729"/>
            <a:ext cx="5127647" cy="3793189"/>
          </a:xfrm>
          <a:prstGeom prst="rect">
            <a:avLst/>
          </a:prstGeom>
          <a:noFill/>
          <a:ln w="9525" algn="ctr">
            <a:solidFill>
              <a:schemeClr val="tx1"/>
            </a:solidFill>
            <a:round/>
            <a:headEnd/>
            <a:tailEnd/>
          </a:ln>
        </p:spPr>
        <p:txBody>
          <a:bodyPr/>
          <a:lstStyle/>
          <a:p>
            <a:endParaRPr lang="tr-TR"/>
          </a:p>
        </p:txBody>
      </p:sp>
      <p:sp>
        <p:nvSpPr>
          <p:cNvPr id="15" name="2 İçerik Yer Tutucusu"/>
          <p:cNvSpPr txBox="1">
            <a:spLocks/>
          </p:cNvSpPr>
          <p:nvPr/>
        </p:nvSpPr>
        <p:spPr>
          <a:xfrm>
            <a:off x="3511219" y="753729"/>
            <a:ext cx="4600543" cy="3086100"/>
          </a:xfrm>
          <a:prstGeom prst="rect">
            <a:avLst/>
          </a:prstGeom>
        </p:spPr>
        <p:txBody>
          <a:bodyPr spcFirstLastPara="1" vert="horz" wrap="square" lIns="0" tIns="0" rIns="0" bIns="0" rtlCol="0" anchor="t" anchorCtr="0">
            <a:noAutofit/>
          </a:bodyPr>
          <a:lstStyle>
            <a:lvl1pPr marL="457200" lvl="0" indent="-330200" algn="l" defTabSz="685800" rtl="0" eaLnBrk="1" latinLnBrk="0" hangingPunct="1">
              <a:lnSpc>
                <a:spcPct val="90000"/>
              </a:lnSpc>
              <a:spcBef>
                <a:spcPts val="600"/>
              </a:spcBef>
              <a:spcAft>
                <a:spcPts val="0"/>
              </a:spcAft>
              <a:buSzPts val="1600"/>
              <a:buFont typeface="Arial" panose="020B0604020202020204" pitchFamily="34" charset="0"/>
              <a:buChar char="❑"/>
              <a:defRPr sz="1600" kern="1200">
                <a:solidFill>
                  <a:schemeClr val="tx1"/>
                </a:solidFill>
                <a:latin typeface="+mn-lt"/>
                <a:ea typeface="+mn-ea"/>
                <a:cs typeface="+mn-cs"/>
              </a:defRPr>
            </a:lvl1pPr>
            <a:lvl2pPr marL="914400" lvl="1" indent="-330200" algn="l" defTabSz="685800" rtl="0" eaLnBrk="1" latinLnBrk="0" hangingPunct="1">
              <a:lnSpc>
                <a:spcPct val="90000"/>
              </a:lnSpc>
              <a:spcBef>
                <a:spcPts val="600"/>
              </a:spcBef>
              <a:spcAft>
                <a:spcPts val="0"/>
              </a:spcAft>
              <a:buSzPts val="1600"/>
              <a:buFont typeface="Arial" panose="020B0604020202020204" pitchFamily="34" charset="0"/>
              <a:buChar char="❏"/>
              <a:defRPr sz="1600" kern="1200">
                <a:solidFill>
                  <a:schemeClr val="tx1"/>
                </a:solidFill>
                <a:latin typeface="+mn-lt"/>
                <a:ea typeface="+mn-ea"/>
                <a:cs typeface="+mn-cs"/>
              </a:defRPr>
            </a:lvl2pPr>
            <a:lvl3pPr marL="1371600" lvl="2" indent="-330200" algn="l" defTabSz="685800" rtl="0" eaLnBrk="1" latinLnBrk="0" hangingPunct="1">
              <a:lnSpc>
                <a:spcPct val="90000"/>
              </a:lnSpc>
              <a:spcBef>
                <a:spcPts val="600"/>
              </a:spcBef>
              <a:spcAft>
                <a:spcPts val="0"/>
              </a:spcAft>
              <a:buSzPts val="1600"/>
              <a:buFont typeface="Arial" panose="020B0604020202020204" pitchFamily="34" charset="0"/>
              <a:buChar char="❏"/>
              <a:defRPr sz="1600" kern="1200">
                <a:solidFill>
                  <a:schemeClr val="tx1"/>
                </a:solidFill>
                <a:latin typeface="+mn-lt"/>
                <a:ea typeface="+mn-ea"/>
                <a:cs typeface="+mn-cs"/>
              </a:defRPr>
            </a:lvl3pPr>
            <a:lvl4pPr marL="1828800" lvl="3" indent="-330200" algn="l" defTabSz="685800" rtl="0" eaLnBrk="1" latinLnBrk="0" hangingPunct="1">
              <a:lnSpc>
                <a:spcPct val="90000"/>
              </a:lnSpc>
              <a:spcBef>
                <a:spcPts val="600"/>
              </a:spcBef>
              <a:spcAft>
                <a:spcPts val="0"/>
              </a:spcAft>
              <a:buSzPts val="1600"/>
              <a:buFont typeface="Arial" panose="020B0604020202020204" pitchFamily="34" charset="0"/>
              <a:buChar char="❏"/>
              <a:defRPr sz="1600" kern="1200">
                <a:solidFill>
                  <a:schemeClr val="tx1"/>
                </a:solidFill>
                <a:latin typeface="+mn-lt"/>
                <a:ea typeface="+mn-ea"/>
                <a:cs typeface="+mn-cs"/>
              </a:defRPr>
            </a:lvl4pPr>
            <a:lvl5pPr marL="2286000" lvl="4" indent="-330200" algn="l" defTabSz="685800" rtl="0" eaLnBrk="1" latinLnBrk="0" hangingPunct="1">
              <a:lnSpc>
                <a:spcPct val="90000"/>
              </a:lnSpc>
              <a:spcBef>
                <a:spcPts val="600"/>
              </a:spcBef>
              <a:spcAft>
                <a:spcPts val="0"/>
              </a:spcAft>
              <a:buSzPts val="1600"/>
              <a:buFont typeface="Arial" panose="020B0604020202020204" pitchFamily="34" charset="0"/>
              <a:buChar char="❏"/>
              <a:defRPr sz="1600" kern="1200">
                <a:solidFill>
                  <a:schemeClr val="tx1"/>
                </a:solidFill>
                <a:latin typeface="+mn-lt"/>
                <a:ea typeface="+mn-ea"/>
                <a:cs typeface="+mn-cs"/>
              </a:defRPr>
            </a:lvl5pPr>
            <a:lvl6pPr marL="2743200" lvl="5" indent="-330200" algn="l" defTabSz="685800" rtl="0" eaLnBrk="1" latinLnBrk="0" hangingPunct="1">
              <a:lnSpc>
                <a:spcPct val="90000"/>
              </a:lnSpc>
              <a:spcBef>
                <a:spcPts val="600"/>
              </a:spcBef>
              <a:spcAft>
                <a:spcPts val="0"/>
              </a:spcAft>
              <a:buSzPts val="1600"/>
              <a:buFont typeface="Arial" panose="020B0604020202020204" pitchFamily="34" charset="0"/>
              <a:buChar char="❏"/>
              <a:defRPr sz="1600" kern="1200">
                <a:solidFill>
                  <a:schemeClr val="tx1"/>
                </a:solidFill>
                <a:latin typeface="+mn-lt"/>
                <a:ea typeface="+mn-ea"/>
                <a:cs typeface="+mn-cs"/>
              </a:defRPr>
            </a:lvl6pPr>
            <a:lvl7pPr marL="3200400" lvl="6" indent="-330200" algn="l" defTabSz="685800" rtl="0" eaLnBrk="1" latinLnBrk="0" hangingPunct="1">
              <a:lnSpc>
                <a:spcPct val="90000"/>
              </a:lnSpc>
              <a:spcBef>
                <a:spcPts val="600"/>
              </a:spcBef>
              <a:spcAft>
                <a:spcPts val="0"/>
              </a:spcAft>
              <a:buSzPts val="1600"/>
              <a:buFont typeface="Arial" panose="020B0604020202020204" pitchFamily="34" charset="0"/>
              <a:buChar char="❏"/>
              <a:defRPr sz="1600" kern="1200">
                <a:solidFill>
                  <a:schemeClr val="tx1"/>
                </a:solidFill>
                <a:latin typeface="+mn-lt"/>
                <a:ea typeface="+mn-ea"/>
                <a:cs typeface="+mn-cs"/>
              </a:defRPr>
            </a:lvl7pPr>
            <a:lvl8pPr marL="3657600" lvl="7" indent="-330200" algn="l" defTabSz="685800" rtl="0" eaLnBrk="1" latinLnBrk="0" hangingPunct="1">
              <a:lnSpc>
                <a:spcPct val="90000"/>
              </a:lnSpc>
              <a:spcBef>
                <a:spcPts val="600"/>
              </a:spcBef>
              <a:spcAft>
                <a:spcPts val="0"/>
              </a:spcAft>
              <a:buSzPts val="1600"/>
              <a:buFont typeface="Arial" panose="020B0604020202020204" pitchFamily="34" charset="0"/>
              <a:buChar char="❏"/>
              <a:defRPr sz="1600" kern="1200">
                <a:solidFill>
                  <a:schemeClr val="tx1"/>
                </a:solidFill>
                <a:latin typeface="+mn-lt"/>
                <a:ea typeface="+mn-ea"/>
                <a:cs typeface="+mn-cs"/>
              </a:defRPr>
            </a:lvl8pPr>
            <a:lvl9pPr marL="4114800" lvl="8" indent="-330200" algn="l" defTabSz="685800" rtl="0" eaLnBrk="1" latinLnBrk="0" hangingPunct="1">
              <a:lnSpc>
                <a:spcPct val="90000"/>
              </a:lnSpc>
              <a:spcBef>
                <a:spcPts val="600"/>
              </a:spcBef>
              <a:spcAft>
                <a:spcPts val="0"/>
              </a:spcAft>
              <a:buSzPts val="1600"/>
              <a:buFont typeface="Arial" panose="020B0604020202020204" pitchFamily="34" charset="0"/>
              <a:buChar char="❏"/>
              <a:defRPr sz="1600" kern="1200">
                <a:solidFill>
                  <a:schemeClr val="tx1"/>
                </a:solidFill>
                <a:latin typeface="+mn-lt"/>
                <a:ea typeface="+mn-ea"/>
                <a:cs typeface="+mn-cs"/>
              </a:defRPr>
            </a:lvl9pPr>
          </a:lstStyle>
          <a:p>
            <a:pPr marL="0" indent="0">
              <a:buClrTx/>
              <a:buFont typeface="Arial" panose="020B0604020202020204" pitchFamily="34" charset="0"/>
              <a:buNone/>
            </a:pPr>
            <a:endParaRPr lang="tr-TR" sz="1800" dirty="0" smtClean="0">
              <a:latin typeface="Times New Roman" pitchFamily="18" charset="0"/>
              <a:cs typeface="Times New Roman" pitchFamily="18" charset="0"/>
            </a:endParaRPr>
          </a:p>
          <a:p>
            <a:pPr lvl="1">
              <a:buClrTx/>
            </a:pPr>
            <a:r>
              <a:rPr lang="tr-TR" sz="1800" dirty="0" smtClean="0">
                <a:latin typeface="Times New Roman" pitchFamily="18" charset="0"/>
                <a:cs typeface="Times New Roman" pitchFamily="18" charset="0"/>
              </a:rPr>
              <a:t>Sıvı-elektrolit ve </a:t>
            </a:r>
            <a:r>
              <a:rPr lang="tr-TR" sz="1800" dirty="0" err="1" smtClean="0">
                <a:latin typeface="Times New Roman" pitchFamily="18" charset="0"/>
                <a:cs typeface="Times New Roman" pitchFamily="18" charset="0"/>
              </a:rPr>
              <a:t>asid</a:t>
            </a:r>
            <a:r>
              <a:rPr lang="tr-TR" sz="1800" dirty="0" smtClean="0">
                <a:latin typeface="Times New Roman" pitchFamily="18" charset="0"/>
                <a:cs typeface="Times New Roman" pitchFamily="18" charset="0"/>
              </a:rPr>
              <a:t>-baz dengesinde yaşamı tehdit edici değişiklikler var ise </a:t>
            </a:r>
            <a:r>
              <a:rPr lang="tr-TR" sz="1800" dirty="0" err="1" smtClean="0">
                <a:latin typeface="Times New Roman" pitchFamily="18" charset="0"/>
                <a:cs typeface="Times New Roman" pitchFamily="18" charset="0"/>
              </a:rPr>
              <a:t>renal</a:t>
            </a:r>
            <a:r>
              <a:rPr lang="tr-TR" sz="1800" dirty="0" smtClean="0">
                <a:latin typeface="Times New Roman" pitchFamily="18" charset="0"/>
                <a:cs typeface="Times New Roman" pitchFamily="18" charset="0"/>
              </a:rPr>
              <a:t> replasman tedavisini acilen başlayın (derecelendirilmemiş)…</a:t>
            </a:r>
          </a:p>
          <a:p>
            <a:pPr lvl="1">
              <a:buClrTx/>
            </a:pPr>
            <a:endParaRPr lang="tr-TR" sz="1800" dirty="0" smtClean="0">
              <a:latin typeface="Times New Roman" pitchFamily="18" charset="0"/>
              <a:cs typeface="Times New Roman" pitchFamily="18" charset="0"/>
            </a:endParaRPr>
          </a:p>
          <a:p>
            <a:pPr lvl="1">
              <a:buClrTx/>
            </a:pPr>
            <a:r>
              <a:rPr lang="tr-TR" sz="1800" dirty="0" smtClean="0">
                <a:latin typeface="Times New Roman" pitchFamily="18" charset="0"/>
                <a:cs typeface="Times New Roman" pitchFamily="18" charset="0"/>
              </a:rPr>
              <a:t>Diyalize başlama kararını verirken hastayı geniş bir perspektif ile değerlendirin...</a:t>
            </a:r>
          </a:p>
          <a:p>
            <a:pPr lvl="2">
              <a:buClrTx/>
            </a:pPr>
            <a:r>
              <a:rPr lang="tr-TR" sz="1400" dirty="0" smtClean="0">
                <a:latin typeface="Times New Roman" pitchFamily="18" charset="0"/>
                <a:cs typeface="Times New Roman" pitchFamily="18" charset="0"/>
              </a:rPr>
              <a:t>Renal replasman tedavisi ile </a:t>
            </a:r>
            <a:r>
              <a:rPr lang="tr-TR" sz="1400" dirty="0" err="1" smtClean="0">
                <a:latin typeface="Times New Roman" pitchFamily="18" charset="0"/>
                <a:cs typeface="Times New Roman" pitchFamily="18" charset="0"/>
              </a:rPr>
              <a:t>modifiye</a:t>
            </a:r>
            <a:r>
              <a:rPr lang="tr-TR" sz="1400" dirty="0" smtClean="0">
                <a:latin typeface="Times New Roman" pitchFamily="18" charset="0"/>
                <a:cs typeface="Times New Roman" pitchFamily="18" charset="0"/>
              </a:rPr>
              <a:t> edilebilecek durumlar var mı?</a:t>
            </a:r>
          </a:p>
          <a:p>
            <a:pPr lvl="2">
              <a:buClrTx/>
            </a:pPr>
            <a:r>
              <a:rPr lang="tr-TR" sz="1400" dirty="0" err="1" smtClean="0">
                <a:latin typeface="Times New Roman" pitchFamily="18" charset="0"/>
                <a:cs typeface="Times New Roman" pitchFamily="18" charset="0"/>
              </a:rPr>
              <a:t>Labaratuar</a:t>
            </a:r>
            <a:r>
              <a:rPr lang="tr-TR" sz="1400" dirty="0" smtClean="0">
                <a:latin typeface="Times New Roman" pitchFamily="18" charset="0"/>
                <a:cs typeface="Times New Roman" pitchFamily="18" charset="0"/>
              </a:rPr>
              <a:t> testlerinin ‘trend’ i nasıl? (derecelendirilmemiş)…</a:t>
            </a:r>
            <a:endParaRPr lang="tr-TR" sz="1200" dirty="0" smtClean="0">
              <a:latin typeface="Times New Roman" pitchFamily="18" charset="0"/>
              <a:cs typeface="Times New Roman" pitchFamily="18" charset="0"/>
            </a:endParaRPr>
          </a:p>
        </p:txBody>
      </p:sp>
      <p:sp>
        <p:nvSpPr>
          <p:cNvPr id="16" name="Dikdörtgen 15"/>
          <p:cNvSpPr/>
          <p:nvPr/>
        </p:nvSpPr>
        <p:spPr>
          <a:xfrm>
            <a:off x="2505739" y="4746574"/>
            <a:ext cx="6191428" cy="307777"/>
          </a:xfrm>
          <a:prstGeom prst="rect">
            <a:avLst/>
          </a:prstGeom>
        </p:spPr>
        <p:txBody>
          <a:bodyPr wrap="square">
            <a:spAutoFit/>
          </a:bodyPr>
          <a:lstStyle/>
          <a:p>
            <a:pPr algn="r"/>
            <a:r>
              <a:rPr lang="en-US" i="1" dirty="0">
                <a:latin typeface="Times New Roman" panose="02020603050405020304" pitchFamily="18" charset="0"/>
                <a:cs typeface="Times New Roman" panose="02020603050405020304" pitchFamily="18" charset="0"/>
              </a:rPr>
              <a:t>KDIGO Clinical Practice Guideline for Acute Kidney </a:t>
            </a:r>
            <a:r>
              <a:rPr lang="en-US" i="1" dirty="0" smtClean="0">
                <a:latin typeface="Times New Roman" panose="02020603050405020304" pitchFamily="18" charset="0"/>
                <a:cs typeface="Times New Roman" panose="02020603050405020304" pitchFamily="18" charset="0"/>
              </a:rPr>
              <a:t>Injury</a:t>
            </a:r>
            <a:r>
              <a:rPr lang="tr-TR" i="1" dirty="0" smtClean="0">
                <a:latin typeface="Times New Roman" panose="02020603050405020304" pitchFamily="18" charset="0"/>
                <a:cs typeface="Times New Roman" panose="02020603050405020304" pitchFamily="18" charset="0"/>
              </a:rPr>
              <a:t>, 2012.</a:t>
            </a:r>
            <a:endParaRPr lang="tr-TR" i="1" dirty="0">
              <a:latin typeface="Times New Roman" panose="02020603050405020304" pitchFamily="18" charset="0"/>
              <a:cs typeface="Times New Roman" panose="02020603050405020304" pitchFamily="18" charset="0"/>
            </a:endParaRPr>
          </a:p>
        </p:txBody>
      </p:sp>
      <p:pic>
        <p:nvPicPr>
          <p:cNvPr id="17" name="Resim 16"/>
          <p:cNvPicPr>
            <a:picLocks noChangeAspect="1"/>
          </p:cNvPicPr>
          <p:nvPr/>
        </p:nvPicPr>
        <p:blipFill>
          <a:blip r:embed="rId4"/>
          <a:stretch>
            <a:fillRect/>
          </a:stretch>
        </p:blipFill>
        <p:spPr>
          <a:xfrm>
            <a:off x="1144002" y="753729"/>
            <a:ext cx="1002849" cy="901145"/>
          </a:xfrm>
          <a:prstGeom prst="rect">
            <a:avLst/>
          </a:prstGeom>
          <a:scene3d>
            <a:camera prst="orthographicFront"/>
            <a:lightRig rig="threePt" dir="t"/>
          </a:scene3d>
          <a:sp3d>
            <a:bevelT w="165100" prst="coolSlant"/>
          </a:sp3d>
        </p:spPr>
      </p:pic>
    </p:spTree>
    <p:extLst>
      <p:ext uri="{BB962C8B-B14F-4D97-AF65-F5344CB8AC3E}">
        <p14:creationId xmlns:p14="http://schemas.microsoft.com/office/powerpoint/2010/main" val="121743773"/>
      </p:ext>
    </p:extLst>
  </p:cSld>
  <p:clrMapOvr>
    <a:masterClrMapping/>
  </p:clrMapOvr>
  <p:transition advTm="27936">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98571" y="1085390"/>
            <a:ext cx="7717845" cy="856800"/>
          </a:xfrm>
        </p:spPr>
        <p:txBody>
          <a:bodyPr/>
          <a:lstStyle/>
          <a:p>
            <a:pPr algn="ctr"/>
            <a:r>
              <a:rPr lang="tr-TR" i="1" dirty="0">
                <a:solidFill>
                  <a:srgbClr val="FF0000"/>
                </a:solidFill>
                <a:latin typeface="Times New Roman" panose="02020603050405020304" pitchFamily="18" charset="0"/>
                <a:cs typeface="Times New Roman" panose="02020603050405020304" pitchFamily="18" charset="0"/>
              </a:rPr>
              <a:t>d</a:t>
            </a:r>
            <a:r>
              <a:rPr lang="tr-TR" i="1" dirty="0" smtClean="0">
                <a:solidFill>
                  <a:srgbClr val="FF0000"/>
                </a:solidFill>
                <a:latin typeface="Times New Roman" panose="02020603050405020304" pitchFamily="18" charset="0"/>
                <a:cs typeface="Times New Roman" panose="02020603050405020304" pitchFamily="18" charset="0"/>
              </a:rPr>
              <a:t>iyaliz tedavisinden beklentimiz nedir?</a:t>
            </a:r>
            <a:endParaRPr lang="tr-TR" i="1" dirty="0">
              <a:solidFill>
                <a:srgbClr val="FF0000"/>
              </a:solidFill>
              <a:latin typeface="Times New Roman" panose="02020603050405020304" pitchFamily="18" charset="0"/>
              <a:cs typeface="Times New Roman" panose="02020603050405020304" pitchFamily="18" charset="0"/>
            </a:endParaRPr>
          </a:p>
        </p:txBody>
      </p:sp>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10</a:t>
            </a:fld>
            <a:endParaRPr lang="en"/>
          </a:p>
        </p:txBody>
      </p:sp>
      <p:sp>
        <p:nvSpPr>
          <p:cNvPr id="7" name="Dikdörtgen 8"/>
          <p:cNvSpPr/>
          <p:nvPr/>
        </p:nvSpPr>
        <p:spPr>
          <a:xfrm>
            <a:off x="5304040" y="3237451"/>
            <a:ext cx="3553448" cy="838200"/>
          </a:xfrm>
          <a:prstGeom prst="rect">
            <a:avLst/>
          </a:prstGeom>
          <a:no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smtClean="0">
                <a:solidFill>
                  <a:schemeClr val="tx1"/>
                </a:solidFill>
                <a:latin typeface="Times New Roman" panose="02020603050405020304" pitchFamily="18" charset="0"/>
                <a:cs typeface="Times New Roman" panose="02020603050405020304" pitchFamily="18" charset="0"/>
              </a:rPr>
              <a:t>Doğal böbrek fonksiyonları</a:t>
            </a:r>
            <a:endParaRPr lang="tr-TR" sz="2000" dirty="0">
              <a:solidFill>
                <a:schemeClr val="tx1"/>
              </a:solidFill>
              <a:latin typeface="Times New Roman" panose="02020603050405020304" pitchFamily="18" charset="0"/>
              <a:cs typeface="Times New Roman" panose="02020603050405020304" pitchFamily="18" charset="0"/>
            </a:endParaRPr>
          </a:p>
        </p:txBody>
      </p:sp>
      <p:sp>
        <p:nvSpPr>
          <p:cNvPr id="8" name="Dikdörtgen 8"/>
          <p:cNvSpPr/>
          <p:nvPr/>
        </p:nvSpPr>
        <p:spPr>
          <a:xfrm>
            <a:off x="247058" y="3237451"/>
            <a:ext cx="3553449" cy="838200"/>
          </a:xfrm>
          <a:prstGeom prst="rect">
            <a:avLst/>
          </a:prstGeom>
          <a:no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smtClean="0">
                <a:solidFill>
                  <a:schemeClr val="tx1"/>
                </a:solidFill>
                <a:latin typeface="Times New Roman" panose="02020603050405020304" pitchFamily="18" charset="0"/>
                <a:cs typeface="Times New Roman" panose="02020603050405020304" pitchFamily="18" charset="0"/>
              </a:rPr>
              <a:t>DİYALİZ tedavileri</a:t>
            </a:r>
            <a:endParaRPr lang="tr-TR" sz="2000" dirty="0">
              <a:solidFill>
                <a:schemeClr val="tx1"/>
              </a:solidFill>
              <a:latin typeface="Times New Roman" panose="02020603050405020304" pitchFamily="18" charset="0"/>
              <a:cs typeface="Times New Roman" panose="02020603050405020304" pitchFamily="18" charset="0"/>
            </a:endParaRPr>
          </a:p>
        </p:txBody>
      </p:sp>
      <p:sp>
        <p:nvSpPr>
          <p:cNvPr id="9" name="Eşittir 8"/>
          <p:cNvSpPr/>
          <p:nvPr/>
        </p:nvSpPr>
        <p:spPr>
          <a:xfrm>
            <a:off x="3976735" y="3171231"/>
            <a:ext cx="1155032" cy="970640"/>
          </a:xfrm>
          <a:prstGeom prst="mathEqual">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cxnSp>
        <p:nvCxnSpPr>
          <p:cNvPr id="10" name="Düz Bağlayıcı 9"/>
          <p:cNvCxnSpPr/>
          <p:nvPr/>
        </p:nvCxnSpPr>
        <p:spPr>
          <a:xfrm>
            <a:off x="247058" y="2357698"/>
            <a:ext cx="8446575" cy="59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p:nvPicPr>
        <p:blipFill>
          <a:blip r:embed="rId4"/>
          <a:stretch>
            <a:fillRect/>
          </a:stretch>
        </p:blipFill>
        <p:spPr>
          <a:xfrm>
            <a:off x="3923757" y="2779155"/>
            <a:ext cx="1260987" cy="1813555"/>
          </a:xfrm>
          <a:prstGeom prst="rect">
            <a:avLst/>
          </a:prstGeom>
          <a:scene3d>
            <a:camera prst="orthographicFront"/>
            <a:lightRig rig="threePt" dir="t"/>
          </a:scene3d>
          <a:sp3d>
            <a:bevelT w="165100" prst="coolSlant"/>
          </a:sp3d>
        </p:spPr>
      </p:pic>
      <p:sp>
        <p:nvSpPr>
          <p:cNvPr id="11" name="Unvan 1"/>
          <p:cNvSpPr txBox="1">
            <a:spLocks/>
          </p:cNvSpPr>
          <p:nvPr/>
        </p:nvSpPr>
        <p:spPr>
          <a:xfrm>
            <a:off x="798571" y="663933"/>
            <a:ext cx="3587400" cy="621792"/>
          </a:xfrm>
          <a:prstGeom prst="rect">
            <a:avLst/>
          </a:prstGeom>
        </p:spPr>
        <p:txBody>
          <a:bodyPr spcFirstLastPara="1" vert="horz" wrap="square" lIns="0" tIns="0" rIns="0" bIns="0" rtlCol="0" anchor="b" anchorCtr="0">
            <a:noAutofit/>
          </a:bodyPr>
          <a:lstStyle>
            <a:lvl1pPr lvl="0" algn="l" defTabSz="685800" rtl="0" eaLnBrk="1" latinLnBrk="0" hangingPunct="1">
              <a:lnSpc>
                <a:spcPct val="90000"/>
              </a:lnSpc>
              <a:spcBef>
                <a:spcPts val="0"/>
              </a:spcBef>
              <a:spcAft>
                <a:spcPts val="0"/>
              </a:spcAft>
              <a:buSzPts val="1800"/>
              <a:buNone/>
              <a:defRPr sz="3300" kern="1200">
                <a:solidFill>
                  <a:schemeClr val="tx1"/>
                </a:solidFill>
                <a:latin typeface="+mj-lt"/>
                <a:ea typeface="+mj-ea"/>
                <a:cs typeface="+mj-cs"/>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pPr algn="r">
              <a:buClrTx/>
              <a:buFontTx/>
            </a:pPr>
            <a:r>
              <a:rPr lang="tr-TR" sz="4000" i="1" dirty="0" smtClean="0">
                <a:solidFill>
                  <a:srgbClr val="7030A0"/>
                </a:solidFill>
                <a:latin typeface="Harlow Solid Italic" panose="04030604020F02020D02" pitchFamily="82" charset="0"/>
                <a:cs typeface="Times New Roman" panose="02020603050405020304" pitchFamily="18" charset="0"/>
              </a:rPr>
              <a:t>VAKA-1</a:t>
            </a:r>
            <a:endParaRPr lang="tr-TR" sz="4000" i="1" dirty="0">
              <a:solidFill>
                <a:srgbClr val="7030A0"/>
              </a:solidFill>
              <a:latin typeface="Harlow Solid Italic" panose="04030604020F02020D02" pitchFamily="82" charset="0"/>
              <a:cs typeface="Times New Roman" panose="02020603050405020304" pitchFamily="18" charset="0"/>
            </a:endParaRPr>
          </a:p>
        </p:txBody>
      </p:sp>
      <p:sp>
        <p:nvSpPr>
          <p:cNvPr id="4" name="Dikdörtgen 3"/>
          <p:cNvSpPr/>
          <p:nvPr/>
        </p:nvSpPr>
        <p:spPr>
          <a:xfrm>
            <a:off x="4470345" y="877636"/>
            <a:ext cx="2946640" cy="307777"/>
          </a:xfrm>
          <a:prstGeom prst="rect">
            <a:avLst/>
          </a:prstGeom>
        </p:spPr>
        <p:txBody>
          <a:bodyPr wrap="none">
            <a:spAutoFit/>
          </a:bodyPr>
          <a:lstStyle/>
          <a:p>
            <a:pPr algn="ctr"/>
            <a:r>
              <a:rPr lang="tr-TR" b="1" dirty="0" err="1">
                <a:solidFill>
                  <a:srgbClr val="7030A0"/>
                </a:solidFill>
                <a:latin typeface="Harlow Solid Italic" panose="04030604020F02020D02" pitchFamily="82" charset="0"/>
                <a:cs typeface="Times New Roman" panose="02020603050405020304" pitchFamily="18" charset="0"/>
                <a:sym typeface="Wingdings" panose="05000000000000000000" pitchFamily="2" charset="2"/>
              </a:rPr>
              <a:t>Rabdomiyoliz</a:t>
            </a:r>
            <a:r>
              <a:rPr lang="tr-TR" b="1" dirty="0">
                <a:solidFill>
                  <a:srgbClr val="7030A0"/>
                </a:solidFill>
                <a:latin typeface="Harlow Solid Italic" panose="04030604020F02020D02" pitchFamily="82" charset="0"/>
                <a:cs typeface="Times New Roman" panose="02020603050405020304" pitchFamily="18" charset="0"/>
                <a:sym typeface="Wingdings" panose="05000000000000000000" pitchFamily="2" charset="2"/>
              </a:rPr>
              <a:t> ve akut böbrek yetmezliği</a:t>
            </a:r>
          </a:p>
        </p:txBody>
      </p:sp>
      <p:pic>
        <p:nvPicPr>
          <p:cNvPr id="13" name="Resim 12"/>
          <p:cNvPicPr>
            <a:picLocks noChangeAspect="1"/>
          </p:cNvPicPr>
          <p:nvPr/>
        </p:nvPicPr>
        <p:blipFill>
          <a:blip r:embed="rId5"/>
          <a:stretch>
            <a:fillRect/>
          </a:stretch>
        </p:blipFill>
        <p:spPr>
          <a:xfrm flipH="1">
            <a:off x="0" y="0"/>
            <a:ext cx="328090" cy="456710"/>
          </a:xfrm>
          <a:prstGeom prst="rect">
            <a:avLst/>
          </a:prstGeom>
        </p:spPr>
      </p:pic>
    </p:spTree>
    <p:custDataLst>
      <p:tags r:id="rId1"/>
    </p:custDataLst>
    <p:extLst>
      <p:ext uri="{BB962C8B-B14F-4D97-AF65-F5344CB8AC3E}">
        <p14:creationId xmlns:p14="http://schemas.microsoft.com/office/powerpoint/2010/main" val="362922284"/>
      </p:ext>
    </p:extLst>
  </p:cSld>
  <p:clrMapOvr>
    <a:masterClrMapping/>
  </p:clrMapOvr>
  <p:transition advTm="36128">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7"/>
                                        </p:tgtEl>
                                        <p:attrNameLst>
                                          <p:attrName>r</p:attrName>
                                        </p:attrNameLst>
                                      </p:cBhvr>
                                    </p:animRot>
                                    <p:animRot by="-240000">
                                      <p:cBhvr>
                                        <p:cTn id="7" dur="200" fill="hold">
                                          <p:stCondLst>
                                            <p:cond delay="200"/>
                                          </p:stCondLst>
                                        </p:cTn>
                                        <p:tgtEl>
                                          <p:spTgt spid="7"/>
                                        </p:tgtEl>
                                        <p:attrNameLst>
                                          <p:attrName>r</p:attrName>
                                        </p:attrNameLst>
                                      </p:cBhvr>
                                    </p:animRot>
                                    <p:animRot by="240000">
                                      <p:cBhvr>
                                        <p:cTn id="8" dur="200" fill="hold">
                                          <p:stCondLst>
                                            <p:cond delay="400"/>
                                          </p:stCondLst>
                                        </p:cTn>
                                        <p:tgtEl>
                                          <p:spTgt spid="7"/>
                                        </p:tgtEl>
                                        <p:attrNameLst>
                                          <p:attrName>r</p:attrName>
                                        </p:attrNameLst>
                                      </p:cBhvr>
                                    </p:animRot>
                                    <p:animRot by="-240000">
                                      <p:cBhvr>
                                        <p:cTn id="9" dur="200" fill="hold">
                                          <p:stCondLst>
                                            <p:cond delay="600"/>
                                          </p:stCondLst>
                                        </p:cTn>
                                        <p:tgtEl>
                                          <p:spTgt spid="7"/>
                                        </p:tgtEl>
                                        <p:attrNameLst>
                                          <p:attrName>r</p:attrName>
                                        </p:attrNameLst>
                                      </p:cBhvr>
                                    </p:animRot>
                                    <p:animRot by="120000">
                                      <p:cBhvr>
                                        <p:cTn id="10" dur="200" fill="hold">
                                          <p:stCondLst>
                                            <p:cond delay="80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grpId="0" nodeType="clickEffect">
                                  <p:stCondLst>
                                    <p:cond delay="0"/>
                                  </p:stCondLst>
                                  <p:childTnLst>
                                    <p:animRot by="120000">
                                      <p:cBhvr>
                                        <p:cTn id="14" dur="100" fill="hold">
                                          <p:stCondLst>
                                            <p:cond delay="0"/>
                                          </p:stCondLst>
                                        </p:cTn>
                                        <p:tgtEl>
                                          <p:spTgt spid="8"/>
                                        </p:tgtEl>
                                        <p:attrNameLst>
                                          <p:attrName>r</p:attrName>
                                        </p:attrNameLst>
                                      </p:cBhvr>
                                    </p:animRot>
                                    <p:animRot by="-240000">
                                      <p:cBhvr>
                                        <p:cTn id="15" dur="200" fill="hold">
                                          <p:stCondLst>
                                            <p:cond delay="200"/>
                                          </p:stCondLst>
                                        </p:cTn>
                                        <p:tgtEl>
                                          <p:spTgt spid="8"/>
                                        </p:tgtEl>
                                        <p:attrNameLst>
                                          <p:attrName>r</p:attrName>
                                        </p:attrNameLst>
                                      </p:cBhvr>
                                    </p:animRot>
                                    <p:animRot by="240000">
                                      <p:cBhvr>
                                        <p:cTn id="16" dur="200" fill="hold">
                                          <p:stCondLst>
                                            <p:cond delay="400"/>
                                          </p:stCondLst>
                                        </p:cTn>
                                        <p:tgtEl>
                                          <p:spTgt spid="8"/>
                                        </p:tgtEl>
                                        <p:attrNameLst>
                                          <p:attrName>r</p:attrName>
                                        </p:attrNameLst>
                                      </p:cBhvr>
                                    </p:animRot>
                                    <p:animRot by="-240000">
                                      <p:cBhvr>
                                        <p:cTn id="17" dur="200" fill="hold">
                                          <p:stCondLst>
                                            <p:cond delay="600"/>
                                          </p:stCondLst>
                                        </p:cTn>
                                        <p:tgtEl>
                                          <p:spTgt spid="8"/>
                                        </p:tgtEl>
                                        <p:attrNameLst>
                                          <p:attrName>r</p:attrName>
                                        </p:attrNameLst>
                                      </p:cBhvr>
                                    </p:animRot>
                                    <p:animRot by="120000">
                                      <p:cBhvr>
                                        <p:cTn id="18" dur="200" fill="hold">
                                          <p:stCondLst>
                                            <p:cond delay="800"/>
                                          </p:stCondLst>
                                        </p:cTn>
                                        <p:tgtEl>
                                          <p:spTgt spid="8"/>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circle(in)">
                                      <p:cBhvr>
                                        <p:cTn id="2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Dikdörtgen 8"/>
          <p:cNvSpPr/>
          <p:nvPr/>
        </p:nvSpPr>
        <p:spPr>
          <a:xfrm>
            <a:off x="391762" y="1755561"/>
            <a:ext cx="3553448" cy="838200"/>
          </a:xfrm>
          <a:prstGeom prst="rect">
            <a:avLst/>
          </a:prstGeom>
          <a:solidFill>
            <a:srgbClr val="00B0F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smtClean="0">
                <a:solidFill>
                  <a:schemeClr val="tx1"/>
                </a:solidFill>
                <a:latin typeface="Times New Roman" panose="02020603050405020304" pitchFamily="18" charset="0"/>
                <a:cs typeface="Times New Roman" panose="02020603050405020304" pitchFamily="18" charset="0"/>
              </a:rPr>
              <a:t>Doğal böbrek fonksiyonları</a:t>
            </a:r>
            <a:endParaRPr lang="tr-TR" sz="2000" dirty="0">
              <a:solidFill>
                <a:schemeClr val="tx1"/>
              </a:solidFill>
              <a:latin typeface="Times New Roman" panose="02020603050405020304" pitchFamily="18" charset="0"/>
              <a:cs typeface="Times New Roman" panose="02020603050405020304" pitchFamily="18" charset="0"/>
            </a:endParaRPr>
          </a:p>
        </p:txBody>
      </p:sp>
      <p:pic>
        <p:nvPicPr>
          <p:cNvPr id="1028" name="Picture 4" descr="Pas égal Banque D&amp;#39;Images Et Photos Libres De Droits. Image 107765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9431" y="1755561"/>
            <a:ext cx="1325424" cy="936633"/>
          </a:xfrm>
          <a:prstGeom prst="rect">
            <a:avLst/>
          </a:prstGeom>
          <a:noFill/>
          <a:extLst>
            <a:ext uri="{909E8E84-426E-40DD-AFC4-6F175D3DCCD1}">
              <a14:hiddenFill xmlns:a14="http://schemas.microsoft.com/office/drawing/2010/main">
                <a:solidFill>
                  <a:srgbClr val="FFFFFF"/>
                </a:solidFill>
              </a14:hiddenFill>
            </a:ext>
          </a:extLst>
        </p:spPr>
      </p:pic>
      <p:sp>
        <p:nvSpPr>
          <p:cNvPr id="8" name="Dikdörtgen 8"/>
          <p:cNvSpPr/>
          <p:nvPr/>
        </p:nvSpPr>
        <p:spPr>
          <a:xfrm>
            <a:off x="5204635" y="1755561"/>
            <a:ext cx="3553449" cy="838200"/>
          </a:xfrm>
          <a:prstGeom prst="rect">
            <a:avLst/>
          </a:prstGeom>
          <a:solidFill>
            <a:srgbClr val="00B0F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smtClean="0">
                <a:solidFill>
                  <a:schemeClr val="tx1"/>
                </a:solidFill>
                <a:latin typeface="Times New Roman" panose="02020603050405020304" pitchFamily="18" charset="0"/>
                <a:cs typeface="Times New Roman" panose="02020603050405020304" pitchFamily="18" charset="0"/>
              </a:rPr>
              <a:t>DİYALİZ tedavileri</a:t>
            </a:r>
            <a:endParaRPr lang="tr-TR" sz="2000" dirty="0">
              <a:solidFill>
                <a:schemeClr val="tx1"/>
              </a:solidFill>
              <a:latin typeface="Times New Roman" panose="02020603050405020304" pitchFamily="18" charset="0"/>
              <a:cs typeface="Times New Roman" panose="02020603050405020304" pitchFamily="18" charset="0"/>
            </a:endParaRPr>
          </a:p>
        </p:txBody>
      </p:sp>
      <p:sp>
        <p:nvSpPr>
          <p:cNvPr id="10" name="Dikdörtgen 8"/>
          <p:cNvSpPr/>
          <p:nvPr/>
        </p:nvSpPr>
        <p:spPr>
          <a:xfrm>
            <a:off x="391761" y="2762551"/>
            <a:ext cx="1671930" cy="75964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err="1" smtClean="0">
                <a:solidFill>
                  <a:srgbClr val="0070C0"/>
                </a:solidFill>
                <a:latin typeface="Times New Roman" panose="02020603050405020304" pitchFamily="18" charset="0"/>
                <a:cs typeface="Times New Roman" panose="02020603050405020304" pitchFamily="18" charset="0"/>
              </a:rPr>
              <a:t>Ekskretuar</a:t>
            </a:r>
            <a:r>
              <a:rPr lang="tr-TR" sz="1600" b="1" i="1" dirty="0" smtClean="0">
                <a:solidFill>
                  <a:srgbClr val="0070C0"/>
                </a:solidFill>
                <a:latin typeface="Times New Roman" panose="02020603050405020304" pitchFamily="18" charset="0"/>
                <a:cs typeface="Times New Roman" panose="02020603050405020304" pitchFamily="18" charset="0"/>
              </a:rPr>
              <a:t> fonksiyonlar</a:t>
            </a:r>
            <a:endParaRPr lang="tr-TR" sz="1600" b="1" i="1" dirty="0">
              <a:solidFill>
                <a:srgbClr val="0070C0"/>
              </a:solidFill>
              <a:latin typeface="Times New Roman" panose="02020603050405020304" pitchFamily="18" charset="0"/>
              <a:cs typeface="Times New Roman" panose="02020603050405020304" pitchFamily="18" charset="0"/>
            </a:endParaRPr>
          </a:p>
        </p:txBody>
      </p:sp>
      <p:sp>
        <p:nvSpPr>
          <p:cNvPr id="11" name="Dikdörtgen 8"/>
          <p:cNvSpPr/>
          <p:nvPr/>
        </p:nvSpPr>
        <p:spPr>
          <a:xfrm>
            <a:off x="2168486" y="2762551"/>
            <a:ext cx="1776724" cy="767389"/>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err="1" smtClean="0">
                <a:solidFill>
                  <a:srgbClr val="0070C0"/>
                </a:solidFill>
                <a:latin typeface="Times New Roman" panose="02020603050405020304" pitchFamily="18" charset="0"/>
                <a:cs typeface="Times New Roman" panose="02020603050405020304" pitchFamily="18" charset="0"/>
              </a:rPr>
              <a:t>Homeostatik</a:t>
            </a:r>
            <a:r>
              <a:rPr lang="tr-TR" sz="1600" b="1" i="1" dirty="0" smtClean="0">
                <a:solidFill>
                  <a:srgbClr val="0070C0"/>
                </a:solidFill>
                <a:latin typeface="Times New Roman" panose="02020603050405020304" pitchFamily="18" charset="0"/>
                <a:cs typeface="Times New Roman" panose="02020603050405020304" pitchFamily="18" charset="0"/>
              </a:rPr>
              <a:t> fonksiyonlar</a:t>
            </a:r>
          </a:p>
        </p:txBody>
      </p:sp>
      <p:sp>
        <p:nvSpPr>
          <p:cNvPr id="12" name="Dikdörtgen 8"/>
          <p:cNvSpPr/>
          <p:nvPr/>
        </p:nvSpPr>
        <p:spPr>
          <a:xfrm>
            <a:off x="391762" y="3690189"/>
            <a:ext cx="1671930" cy="75964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70C0"/>
                </a:solidFill>
                <a:latin typeface="Times New Roman" panose="02020603050405020304" pitchFamily="18" charset="0"/>
                <a:cs typeface="Times New Roman" panose="02020603050405020304" pitchFamily="18" charset="0"/>
              </a:rPr>
              <a:t>Endokrin fonksiyonlar</a:t>
            </a:r>
            <a:endParaRPr lang="tr-TR" sz="1200" dirty="0" smtClean="0">
              <a:solidFill>
                <a:schemeClr val="tx1"/>
              </a:solidFill>
              <a:latin typeface="Times New Roman" panose="02020603050405020304" pitchFamily="18" charset="0"/>
              <a:cs typeface="Times New Roman" panose="02020603050405020304" pitchFamily="18" charset="0"/>
            </a:endParaRPr>
          </a:p>
        </p:txBody>
      </p:sp>
      <p:sp>
        <p:nvSpPr>
          <p:cNvPr id="13" name="Dikdörtgen 8"/>
          <p:cNvSpPr/>
          <p:nvPr/>
        </p:nvSpPr>
        <p:spPr>
          <a:xfrm>
            <a:off x="2168486" y="3682447"/>
            <a:ext cx="1776724" cy="767389"/>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70C0"/>
                </a:solidFill>
                <a:latin typeface="Times New Roman" panose="02020603050405020304" pitchFamily="18" charset="0"/>
                <a:cs typeface="Times New Roman" panose="02020603050405020304" pitchFamily="18" charset="0"/>
              </a:rPr>
              <a:t>Metabolik fonksiyonlar</a:t>
            </a:r>
            <a:endParaRPr lang="tr-TR" sz="1200" dirty="0" smtClean="0">
              <a:solidFill>
                <a:schemeClr val="tx1"/>
              </a:solidFill>
              <a:latin typeface="Times New Roman" panose="02020603050405020304" pitchFamily="18" charset="0"/>
              <a:cs typeface="Times New Roman" panose="02020603050405020304" pitchFamily="18" charset="0"/>
            </a:endParaRPr>
          </a:p>
        </p:txBody>
      </p:sp>
      <p:sp>
        <p:nvSpPr>
          <p:cNvPr id="15" name="Dikdörtgen 8"/>
          <p:cNvSpPr/>
          <p:nvPr/>
        </p:nvSpPr>
        <p:spPr>
          <a:xfrm>
            <a:off x="5204635" y="2762551"/>
            <a:ext cx="1671930" cy="75964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err="1" smtClean="0">
                <a:solidFill>
                  <a:schemeClr val="accent1">
                    <a:lumMod val="60000"/>
                    <a:lumOff val="40000"/>
                  </a:schemeClr>
                </a:solidFill>
                <a:latin typeface="Times New Roman" panose="02020603050405020304" pitchFamily="18" charset="0"/>
                <a:cs typeface="Times New Roman" panose="02020603050405020304" pitchFamily="18" charset="0"/>
              </a:rPr>
              <a:t>Ekskretuar</a:t>
            </a:r>
            <a:r>
              <a:rPr lang="tr-TR" sz="1600" b="1" i="1" dirty="0" smtClean="0">
                <a:solidFill>
                  <a:schemeClr val="accent1">
                    <a:lumMod val="60000"/>
                    <a:lumOff val="40000"/>
                  </a:schemeClr>
                </a:solidFill>
                <a:latin typeface="Times New Roman" panose="02020603050405020304" pitchFamily="18" charset="0"/>
                <a:cs typeface="Times New Roman" panose="02020603050405020304" pitchFamily="18" charset="0"/>
              </a:rPr>
              <a:t> fonksiyonlar</a:t>
            </a:r>
            <a:endParaRPr lang="tr-TR" sz="1600" b="1" i="1"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
        <p:nvSpPr>
          <p:cNvPr id="17" name="Dikdörtgen 8"/>
          <p:cNvSpPr/>
          <p:nvPr/>
        </p:nvSpPr>
        <p:spPr>
          <a:xfrm>
            <a:off x="6981360" y="2751682"/>
            <a:ext cx="1776724" cy="767389"/>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err="1" smtClean="0">
                <a:solidFill>
                  <a:schemeClr val="accent1">
                    <a:lumMod val="60000"/>
                    <a:lumOff val="40000"/>
                  </a:schemeClr>
                </a:solidFill>
                <a:latin typeface="Times New Roman" panose="02020603050405020304" pitchFamily="18" charset="0"/>
                <a:cs typeface="Times New Roman" panose="02020603050405020304" pitchFamily="18" charset="0"/>
              </a:rPr>
              <a:t>Homeostatik</a:t>
            </a:r>
            <a:r>
              <a:rPr lang="tr-TR" sz="1600" b="1" i="1" dirty="0" smtClean="0">
                <a:solidFill>
                  <a:schemeClr val="accent1">
                    <a:lumMod val="60000"/>
                    <a:lumOff val="40000"/>
                  </a:schemeClr>
                </a:solidFill>
                <a:latin typeface="Times New Roman" panose="02020603050405020304" pitchFamily="18" charset="0"/>
                <a:cs typeface="Times New Roman" panose="02020603050405020304" pitchFamily="18" charset="0"/>
              </a:rPr>
              <a:t> fonksiyonlar</a:t>
            </a:r>
          </a:p>
        </p:txBody>
      </p:sp>
      <p:sp>
        <p:nvSpPr>
          <p:cNvPr id="5" name="Dikdörtgen 4"/>
          <p:cNvSpPr/>
          <p:nvPr/>
        </p:nvSpPr>
        <p:spPr>
          <a:xfrm>
            <a:off x="595098" y="4827989"/>
            <a:ext cx="8548902" cy="215444"/>
          </a:xfrm>
          <a:prstGeom prst="rect">
            <a:avLst/>
          </a:prstGeom>
        </p:spPr>
        <p:txBody>
          <a:bodyPr wrap="square">
            <a:spAutoFit/>
          </a:bodyPr>
          <a:lstStyle/>
          <a:p>
            <a:pPr algn="r"/>
            <a:r>
              <a:rPr lang="tr-TR" sz="800" i="1" dirty="0" smtClean="0">
                <a:solidFill>
                  <a:schemeClr val="bg1">
                    <a:lumMod val="50000"/>
                  </a:schemeClr>
                </a:solidFill>
                <a:latin typeface="Source Sans Pro"/>
              </a:rPr>
              <a:t>Is </a:t>
            </a:r>
            <a:r>
              <a:rPr lang="tr-TR" sz="800" i="1" dirty="0" err="1">
                <a:solidFill>
                  <a:schemeClr val="bg1">
                    <a:lumMod val="50000"/>
                  </a:schemeClr>
                </a:solidFill>
                <a:latin typeface="Source Sans Pro"/>
              </a:rPr>
              <a:t>the</a:t>
            </a:r>
            <a:r>
              <a:rPr lang="tr-TR" sz="800" i="1" dirty="0">
                <a:solidFill>
                  <a:schemeClr val="bg1">
                    <a:lumMod val="50000"/>
                  </a:schemeClr>
                </a:solidFill>
                <a:latin typeface="Source Sans Pro"/>
              </a:rPr>
              <a:t> </a:t>
            </a:r>
            <a:r>
              <a:rPr lang="tr-TR" sz="800" i="1" dirty="0" err="1">
                <a:solidFill>
                  <a:schemeClr val="bg1">
                    <a:lumMod val="50000"/>
                  </a:schemeClr>
                </a:solidFill>
                <a:latin typeface="Source Sans Pro"/>
              </a:rPr>
              <a:t>term</a:t>
            </a:r>
            <a:r>
              <a:rPr lang="tr-TR" sz="800" i="1" dirty="0">
                <a:solidFill>
                  <a:schemeClr val="bg1">
                    <a:lumMod val="50000"/>
                  </a:schemeClr>
                </a:solidFill>
                <a:latin typeface="Source Sans Pro"/>
              </a:rPr>
              <a:t> ‘</a:t>
            </a:r>
            <a:r>
              <a:rPr lang="tr-TR" sz="800" i="1" dirty="0" err="1">
                <a:solidFill>
                  <a:schemeClr val="bg1">
                    <a:lumMod val="50000"/>
                  </a:schemeClr>
                </a:solidFill>
                <a:latin typeface="Source Sans Pro"/>
              </a:rPr>
              <a:t>renal</a:t>
            </a:r>
            <a:r>
              <a:rPr lang="tr-TR" sz="800" i="1" dirty="0">
                <a:solidFill>
                  <a:schemeClr val="bg1">
                    <a:lumMod val="50000"/>
                  </a:schemeClr>
                </a:solidFill>
                <a:latin typeface="Source Sans Pro"/>
              </a:rPr>
              <a:t> </a:t>
            </a:r>
            <a:r>
              <a:rPr lang="tr-TR" sz="800" i="1" dirty="0" err="1">
                <a:solidFill>
                  <a:schemeClr val="bg1">
                    <a:lumMod val="50000"/>
                  </a:schemeClr>
                </a:solidFill>
                <a:latin typeface="Source Sans Pro"/>
              </a:rPr>
              <a:t>support</a:t>
            </a:r>
            <a:r>
              <a:rPr lang="tr-TR" sz="800" i="1" dirty="0">
                <a:solidFill>
                  <a:schemeClr val="bg1">
                    <a:lumMod val="50000"/>
                  </a:schemeClr>
                </a:solidFill>
                <a:latin typeface="Source Sans Pro"/>
              </a:rPr>
              <a:t> </a:t>
            </a:r>
            <a:r>
              <a:rPr lang="tr-TR" sz="800" i="1" dirty="0" err="1">
                <a:solidFill>
                  <a:schemeClr val="bg1">
                    <a:lumMod val="50000"/>
                  </a:schemeClr>
                </a:solidFill>
                <a:latin typeface="Source Sans Pro"/>
              </a:rPr>
              <a:t>therapy</a:t>
            </a:r>
            <a:r>
              <a:rPr lang="tr-TR" sz="800" i="1" dirty="0">
                <a:solidFill>
                  <a:schemeClr val="bg1">
                    <a:lumMod val="50000"/>
                  </a:schemeClr>
                </a:solidFill>
                <a:latin typeface="Source Sans Pro"/>
              </a:rPr>
              <a:t>’ </a:t>
            </a:r>
            <a:r>
              <a:rPr lang="tr-TR" sz="800" i="1" dirty="0" err="1">
                <a:solidFill>
                  <a:schemeClr val="bg1">
                    <a:lumMod val="50000"/>
                  </a:schemeClr>
                </a:solidFill>
                <a:latin typeface="Source Sans Pro"/>
              </a:rPr>
              <a:t>more</a:t>
            </a:r>
            <a:r>
              <a:rPr lang="tr-TR" sz="800" i="1" dirty="0">
                <a:solidFill>
                  <a:schemeClr val="bg1">
                    <a:lumMod val="50000"/>
                  </a:schemeClr>
                </a:solidFill>
                <a:latin typeface="Source Sans Pro"/>
              </a:rPr>
              <a:t> </a:t>
            </a:r>
            <a:r>
              <a:rPr lang="tr-TR" sz="800" i="1" dirty="0" err="1">
                <a:solidFill>
                  <a:schemeClr val="bg1">
                    <a:lumMod val="50000"/>
                  </a:schemeClr>
                </a:solidFill>
                <a:latin typeface="Source Sans Pro"/>
              </a:rPr>
              <a:t>appropriate</a:t>
            </a:r>
            <a:r>
              <a:rPr lang="tr-TR" sz="800" i="1" dirty="0">
                <a:solidFill>
                  <a:schemeClr val="bg1">
                    <a:lumMod val="50000"/>
                  </a:schemeClr>
                </a:solidFill>
                <a:latin typeface="Source Sans Pro"/>
              </a:rPr>
              <a:t> </a:t>
            </a:r>
            <a:r>
              <a:rPr lang="tr-TR" sz="800" i="1" dirty="0" err="1">
                <a:solidFill>
                  <a:schemeClr val="bg1">
                    <a:lumMod val="50000"/>
                  </a:schemeClr>
                </a:solidFill>
                <a:latin typeface="Source Sans Pro"/>
              </a:rPr>
              <a:t>than</a:t>
            </a:r>
            <a:r>
              <a:rPr lang="tr-TR" sz="800" i="1" dirty="0">
                <a:solidFill>
                  <a:schemeClr val="bg1">
                    <a:lumMod val="50000"/>
                  </a:schemeClr>
                </a:solidFill>
                <a:latin typeface="Source Sans Pro"/>
              </a:rPr>
              <a:t> ‘</a:t>
            </a:r>
            <a:r>
              <a:rPr lang="tr-TR" sz="800" i="1" dirty="0" err="1">
                <a:solidFill>
                  <a:schemeClr val="bg1">
                    <a:lumMod val="50000"/>
                  </a:schemeClr>
                </a:solidFill>
                <a:latin typeface="Source Sans Pro"/>
              </a:rPr>
              <a:t>renal</a:t>
            </a:r>
            <a:r>
              <a:rPr lang="tr-TR" sz="800" i="1" dirty="0">
                <a:solidFill>
                  <a:schemeClr val="bg1">
                    <a:lumMod val="50000"/>
                  </a:schemeClr>
                </a:solidFill>
                <a:latin typeface="Source Sans Pro"/>
              </a:rPr>
              <a:t> </a:t>
            </a:r>
            <a:r>
              <a:rPr lang="tr-TR" sz="800" i="1" dirty="0" err="1">
                <a:solidFill>
                  <a:schemeClr val="bg1">
                    <a:lumMod val="50000"/>
                  </a:schemeClr>
                </a:solidFill>
                <a:latin typeface="Source Sans Pro"/>
              </a:rPr>
              <a:t>replacement</a:t>
            </a:r>
            <a:r>
              <a:rPr lang="tr-TR" sz="800" i="1" dirty="0">
                <a:solidFill>
                  <a:schemeClr val="bg1">
                    <a:lumMod val="50000"/>
                  </a:schemeClr>
                </a:solidFill>
                <a:latin typeface="Source Sans Pro"/>
              </a:rPr>
              <a:t> </a:t>
            </a:r>
            <a:r>
              <a:rPr lang="tr-TR" sz="800" i="1" dirty="0" err="1">
                <a:solidFill>
                  <a:schemeClr val="bg1">
                    <a:lumMod val="50000"/>
                  </a:schemeClr>
                </a:solidFill>
                <a:latin typeface="Source Sans Pro"/>
              </a:rPr>
              <a:t>therapy</a:t>
            </a:r>
            <a:r>
              <a:rPr lang="tr-TR" sz="800" i="1" dirty="0">
                <a:solidFill>
                  <a:schemeClr val="bg1">
                    <a:lumMod val="50000"/>
                  </a:schemeClr>
                </a:solidFill>
                <a:latin typeface="Source Sans Pro"/>
              </a:rPr>
              <a:t>’?, </a:t>
            </a:r>
            <a:r>
              <a:rPr lang="tr-TR" sz="800" i="1" dirty="0" smtClean="0">
                <a:solidFill>
                  <a:schemeClr val="bg1">
                    <a:lumMod val="50000"/>
                  </a:schemeClr>
                </a:solidFill>
                <a:latin typeface="Source Sans Pro"/>
              </a:rPr>
              <a:t>NDT, </a:t>
            </a:r>
            <a:r>
              <a:rPr lang="tr-TR" sz="800" i="1" dirty="0" err="1" smtClean="0">
                <a:solidFill>
                  <a:schemeClr val="bg1">
                    <a:lumMod val="50000"/>
                  </a:schemeClr>
                </a:solidFill>
                <a:latin typeface="Source Sans Pro"/>
              </a:rPr>
              <a:t>August</a:t>
            </a:r>
            <a:r>
              <a:rPr lang="tr-TR" sz="800" i="1" dirty="0" smtClean="0">
                <a:solidFill>
                  <a:schemeClr val="bg1">
                    <a:lumMod val="50000"/>
                  </a:schemeClr>
                </a:solidFill>
                <a:latin typeface="Source Sans Pro"/>
              </a:rPr>
              <a:t> 2005. </a:t>
            </a:r>
            <a:endParaRPr lang="tr-TR" sz="800" i="1" dirty="0">
              <a:solidFill>
                <a:schemeClr val="bg1">
                  <a:lumMod val="50000"/>
                </a:schemeClr>
              </a:solidFill>
            </a:endParaRPr>
          </a:p>
        </p:txBody>
      </p:sp>
      <p:pic>
        <p:nvPicPr>
          <p:cNvPr id="18" name="Picture 8" descr="Four 3d People Completing The Puzzle Stock Photo, Picture And Royalty Free  Image. Image 145230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0219" y="376618"/>
            <a:ext cx="1836629" cy="1058775"/>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3" name="Resim 2"/>
          <p:cNvPicPr>
            <a:picLocks noChangeAspect="1"/>
          </p:cNvPicPr>
          <p:nvPr/>
        </p:nvPicPr>
        <p:blipFill>
          <a:blip r:embed="rId6"/>
          <a:stretch>
            <a:fillRect/>
          </a:stretch>
        </p:blipFill>
        <p:spPr>
          <a:xfrm>
            <a:off x="5789324" y="212306"/>
            <a:ext cx="2384072" cy="1374465"/>
          </a:xfrm>
          <a:prstGeom prst="rect">
            <a:avLst/>
          </a:prstGeom>
        </p:spPr>
      </p:pic>
      <p:pic>
        <p:nvPicPr>
          <p:cNvPr id="16" name="Resim 15"/>
          <p:cNvPicPr>
            <a:picLocks noChangeAspect="1"/>
          </p:cNvPicPr>
          <p:nvPr/>
        </p:nvPicPr>
        <p:blipFill>
          <a:blip r:embed="rId7"/>
          <a:stretch>
            <a:fillRect/>
          </a:stretch>
        </p:blipFill>
        <p:spPr>
          <a:xfrm flipH="1">
            <a:off x="0" y="0"/>
            <a:ext cx="328090" cy="456710"/>
          </a:xfrm>
          <a:prstGeom prst="rect">
            <a:avLst/>
          </a:prstGeom>
        </p:spPr>
      </p:pic>
    </p:spTree>
    <p:custDataLst>
      <p:tags r:id="rId1"/>
    </p:custDataLst>
    <p:extLst>
      <p:ext uri="{BB962C8B-B14F-4D97-AF65-F5344CB8AC3E}">
        <p14:creationId xmlns:p14="http://schemas.microsoft.com/office/powerpoint/2010/main" val="936831452"/>
      </p:ext>
    </p:extLst>
  </p:cSld>
  <p:clrMapOvr>
    <a:masterClrMapping/>
  </p:clrMapOvr>
  <p:transition advTm="30138">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barn(inVertical)">
                                      <p:cBhvr>
                                        <p:cTn id="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431625"/>
            <a:ext cx="5597107" cy="2137506"/>
          </a:xfrm>
        </p:spPr>
        <p:txBody>
          <a:bodyPr/>
          <a:lstStyle/>
          <a:p>
            <a:pPr algn="ctr"/>
            <a:r>
              <a:rPr lang="tr-TR" sz="2800" dirty="0" smtClean="0">
                <a:solidFill>
                  <a:srgbClr val="FF0000"/>
                </a:solidFill>
                <a:latin typeface="Times New Roman" panose="02020603050405020304" pitchFamily="18" charset="0"/>
                <a:cs typeface="Times New Roman" panose="02020603050405020304" pitchFamily="18" charset="0"/>
              </a:rPr>
              <a:t/>
            </a:r>
            <a:br>
              <a:rPr lang="tr-TR" sz="2800" dirty="0" smtClean="0">
                <a:solidFill>
                  <a:srgbClr val="FF0000"/>
                </a:solidFill>
                <a:latin typeface="Times New Roman" panose="02020603050405020304" pitchFamily="18" charset="0"/>
                <a:cs typeface="Times New Roman" panose="02020603050405020304" pitchFamily="18" charset="0"/>
              </a:rPr>
            </a:br>
            <a:endParaRPr lang="tr-TR" sz="2800" dirty="0">
              <a:solidFill>
                <a:srgbClr val="0070C0"/>
              </a:solidFill>
              <a:latin typeface="Times New Roman" panose="02020603050405020304" pitchFamily="18" charset="0"/>
              <a:cs typeface="Times New Roman" panose="02020603050405020304" pitchFamily="18" charset="0"/>
            </a:endParaRPr>
          </a:p>
        </p:txBody>
      </p:sp>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12</a:t>
            </a:fld>
            <a:endParaRPr lang="en"/>
          </a:p>
        </p:txBody>
      </p:sp>
      <p:sp>
        <p:nvSpPr>
          <p:cNvPr id="10" name="Dikdörtgen 8"/>
          <p:cNvSpPr/>
          <p:nvPr/>
        </p:nvSpPr>
        <p:spPr>
          <a:xfrm>
            <a:off x="3187928" y="870164"/>
            <a:ext cx="3052552" cy="75964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0070C0"/>
                </a:solidFill>
                <a:latin typeface="Times New Roman" panose="02020603050405020304" pitchFamily="18" charset="0"/>
                <a:cs typeface="Times New Roman" panose="02020603050405020304" pitchFamily="18" charset="0"/>
              </a:rPr>
              <a:t>Diyaliz tedavileri</a:t>
            </a:r>
          </a:p>
        </p:txBody>
      </p:sp>
      <p:cxnSp>
        <p:nvCxnSpPr>
          <p:cNvPr id="13" name="Düz Bağlayıcı 12"/>
          <p:cNvCxnSpPr/>
          <p:nvPr/>
        </p:nvCxnSpPr>
        <p:spPr>
          <a:xfrm>
            <a:off x="396910" y="2903284"/>
            <a:ext cx="8446575" cy="59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Resim 11"/>
          <p:cNvPicPr>
            <a:picLocks noChangeAspect="1"/>
          </p:cNvPicPr>
          <p:nvPr/>
        </p:nvPicPr>
        <p:blipFill>
          <a:blip r:embed="rId3"/>
          <a:stretch>
            <a:fillRect/>
          </a:stretch>
        </p:blipFill>
        <p:spPr>
          <a:xfrm flipH="1">
            <a:off x="0" y="0"/>
            <a:ext cx="202590" cy="282011"/>
          </a:xfrm>
          <a:prstGeom prst="rect">
            <a:avLst/>
          </a:prstGeom>
        </p:spPr>
      </p:pic>
      <p:sp>
        <p:nvSpPr>
          <p:cNvPr id="14" name="Dikdörtgen 13"/>
          <p:cNvSpPr/>
          <p:nvPr/>
        </p:nvSpPr>
        <p:spPr>
          <a:xfrm>
            <a:off x="1167972" y="1915579"/>
            <a:ext cx="6904454" cy="707886"/>
          </a:xfrm>
          <a:prstGeom prst="rect">
            <a:avLst/>
          </a:prstGeom>
        </p:spPr>
        <p:txBody>
          <a:bodyPr wrap="none">
            <a:spAutoFit/>
          </a:bodyPr>
          <a:lstStyle/>
          <a:p>
            <a:pPr algn="ctr"/>
            <a:r>
              <a:rPr lang="tr-TR" sz="2000" i="1" dirty="0">
                <a:latin typeface="Times New Roman" panose="02020603050405020304" pitchFamily="18" charset="0"/>
                <a:cs typeface="Times New Roman" panose="02020603050405020304" pitchFamily="18" charset="0"/>
              </a:rPr>
              <a:t>N</a:t>
            </a:r>
            <a:r>
              <a:rPr lang="tr-TR" sz="2000" i="1" dirty="0" smtClean="0">
                <a:latin typeface="Times New Roman" panose="02020603050405020304" pitchFamily="18" charset="0"/>
                <a:cs typeface="Times New Roman" panose="02020603050405020304" pitchFamily="18" charset="0"/>
              </a:rPr>
              <a:t>ormal </a:t>
            </a:r>
            <a:r>
              <a:rPr lang="tr-TR" sz="2000" i="1" dirty="0">
                <a:latin typeface="Times New Roman" panose="02020603050405020304" pitchFamily="18" charset="0"/>
                <a:cs typeface="Times New Roman" panose="02020603050405020304" pitchFamily="18" charset="0"/>
              </a:rPr>
              <a:t>bir böbreğin </a:t>
            </a:r>
            <a:r>
              <a:rPr lang="tr-TR" sz="2000" i="1" dirty="0" smtClean="0">
                <a:latin typeface="Times New Roman" panose="02020603050405020304" pitchFamily="18" charset="0"/>
                <a:cs typeface="Times New Roman" panose="02020603050405020304" pitchFamily="18" charset="0"/>
              </a:rPr>
              <a:t>işlevlerinin tamamını </a:t>
            </a:r>
            <a:r>
              <a:rPr lang="tr-TR" sz="2000" i="1" dirty="0">
                <a:latin typeface="Times New Roman" panose="02020603050405020304" pitchFamily="18" charset="0"/>
                <a:cs typeface="Times New Roman" panose="02020603050405020304" pitchFamily="18" charset="0"/>
              </a:rPr>
              <a:t>yerine </a:t>
            </a:r>
            <a:r>
              <a:rPr lang="tr-TR" sz="2000" i="1" dirty="0" smtClean="0">
                <a:latin typeface="Times New Roman" panose="02020603050405020304" pitchFamily="18" charset="0"/>
                <a:cs typeface="Times New Roman" panose="02020603050405020304" pitchFamily="18" charset="0"/>
              </a:rPr>
              <a:t>getiremezler… </a:t>
            </a:r>
          </a:p>
          <a:p>
            <a:pPr algn="ctr"/>
            <a:r>
              <a:rPr lang="tr-TR" sz="2000" i="1" dirty="0">
                <a:latin typeface="Times New Roman" panose="02020603050405020304" pitchFamily="18" charset="0"/>
                <a:cs typeface="Times New Roman" panose="02020603050405020304" pitchFamily="18" charset="0"/>
              </a:rPr>
              <a:t>A</a:t>
            </a:r>
            <a:r>
              <a:rPr lang="tr-TR" sz="2000" i="1" dirty="0" smtClean="0">
                <a:latin typeface="Times New Roman" panose="02020603050405020304" pitchFamily="18" charset="0"/>
                <a:cs typeface="Times New Roman" panose="02020603050405020304" pitchFamily="18" charset="0"/>
              </a:rPr>
              <a:t>ncak </a:t>
            </a:r>
            <a:r>
              <a:rPr lang="tr-TR" sz="2000" i="1" dirty="0">
                <a:latin typeface="Times New Roman" panose="02020603050405020304" pitchFamily="18" charset="0"/>
                <a:cs typeface="Times New Roman" panose="02020603050405020304" pitchFamily="18" charset="0"/>
              </a:rPr>
              <a:t>bir yaşam destek sistemi olarak yararlı </a:t>
            </a:r>
            <a:r>
              <a:rPr lang="tr-TR" sz="2000" i="1" dirty="0" smtClean="0">
                <a:latin typeface="Times New Roman" panose="02020603050405020304" pitchFamily="18" charset="0"/>
                <a:cs typeface="Times New Roman" panose="02020603050405020304" pitchFamily="18" charset="0"/>
              </a:rPr>
              <a:t>olurlar…</a:t>
            </a:r>
            <a:endParaRPr lang="tr-TR" sz="2000" i="1" dirty="0">
              <a:latin typeface="Times New Roman" panose="02020603050405020304" pitchFamily="18" charset="0"/>
              <a:cs typeface="Times New Roman" panose="02020603050405020304" pitchFamily="18" charset="0"/>
            </a:endParaRPr>
          </a:p>
        </p:txBody>
      </p:sp>
      <p:sp>
        <p:nvSpPr>
          <p:cNvPr id="15" name="Dikdörtgen 8"/>
          <p:cNvSpPr/>
          <p:nvPr/>
        </p:nvSpPr>
        <p:spPr>
          <a:xfrm>
            <a:off x="2482727" y="3370945"/>
            <a:ext cx="4462954" cy="75964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i="1" dirty="0" err="1">
                <a:solidFill>
                  <a:schemeClr val="tx1"/>
                </a:solidFill>
                <a:latin typeface="Times New Roman" panose="02020603050405020304" pitchFamily="18" charset="0"/>
                <a:cs typeface="Times New Roman" panose="02020603050405020304" pitchFamily="18" charset="0"/>
              </a:rPr>
              <a:t>renal</a:t>
            </a:r>
            <a:r>
              <a:rPr lang="tr-TR" sz="3200" i="1" dirty="0">
                <a:solidFill>
                  <a:schemeClr val="tx1"/>
                </a:solidFill>
                <a:latin typeface="Times New Roman" panose="02020603050405020304" pitchFamily="18" charset="0"/>
                <a:cs typeface="Times New Roman" panose="02020603050405020304" pitchFamily="18" charset="0"/>
              </a:rPr>
              <a:t> </a:t>
            </a:r>
            <a:r>
              <a:rPr lang="tr-TR" sz="3200" b="1" i="1" dirty="0">
                <a:solidFill>
                  <a:srgbClr val="FF0000"/>
                </a:solidFill>
                <a:latin typeface="Times New Roman" panose="02020603050405020304" pitchFamily="18" charset="0"/>
                <a:cs typeface="Times New Roman" panose="02020603050405020304" pitchFamily="18" charset="0"/>
              </a:rPr>
              <a:t>destek</a:t>
            </a:r>
            <a:r>
              <a:rPr lang="tr-TR" sz="3200" i="1" dirty="0">
                <a:solidFill>
                  <a:schemeClr val="tx1"/>
                </a:solidFill>
                <a:latin typeface="Times New Roman" panose="02020603050405020304" pitchFamily="18" charset="0"/>
                <a:cs typeface="Times New Roman" panose="02020603050405020304" pitchFamily="18" charset="0"/>
              </a:rPr>
              <a:t> tedavileri</a:t>
            </a:r>
            <a:endParaRPr lang="tr-TR" sz="3200" dirty="0">
              <a:solidFill>
                <a:schemeClr val="tx1"/>
              </a:solidFill>
            </a:endParaRPr>
          </a:p>
        </p:txBody>
      </p:sp>
    </p:spTree>
    <p:extLst>
      <p:ext uri="{BB962C8B-B14F-4D97-AF65-F5344CB8AC3E}">
        <p14:creationId xmlns:p14="http://schemas.microsoft.com/office/powerpoint/2010/main" val="4249772899"/>
      </p:ext>
    </p:extLst>
  </p:cSld>
  <p:clrMapOvr>
    <a:masterClrMapping/>
  </p:clrMapOvr>
  <p:transition advTm="23249">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ikdörtgen 8"/>
          <p:cNvSpPr/>
          <p:nvPr/>
        </p:nvSpPr>
        <p:spPr>
          <a:xfrm>
            <a:off x="4891777" y="1011519"/>
            <a:ext cx="3052552" cy="759333"/>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b="1" i="1" dirty="0" smtClean="0">
                <a:solidFill>
                  <a:schemeClr val="tx1"/>
                </a:solidFill>
                <a:latin typeface="Times New Roman" panose="02020603050405020304" pitchFamily="18" charset="0"/>
                <a:cs typeface="Times New Roman" panose="02020603050405020304" pitchFamily="18" charset="0"/>
              </a:rPr>
              <a:t>‘</a:t>
            </a:r>
            <a:r>
              <a:rPr lang="tr-TR" sz="1800" b="1" i="1" dirty="0" err="1" smtClean="0">
                <a:solidFill>
                  <a:schemeClr val="tx1"/>
                </a:solidFill>
                <a:latin typeface="Times New Roman" panose="02020603050405020304" pitchFamily="18" charset="0"/>
                <a:cs typeface="Times New Roman" panose="02020603050405020304" pitchFamily="18" charset="0"/>
              </a:rPr>
              <a:t>intracorporeal</a:t>
            </a:r>
            <a:r>
              <a:rPr lang="tr-TR" sz="1800" b="1" i="1" dirty="0" smtClean="0">
                <a:solidFill>
                  <a:schemeClr val="tx1"/>
                </a:solidFill>
                <a:latin typeface="Times New Roman" panose="02020603050405020304" pitchFamily="18" charset="0"/>
                <a:cs typeface="Times New Roman" panose="02020603050405020304" pitchFamily="18" charset="0"/>
              </a:rPr>
              <a:t>’</a:t>
            </a:r>
          </a:p>
          <a:p>
            <a:pPr algn="ctr"/>
            <a:r>
              <a:rPr lang="tr-TR" sz="2400" b="1" dirty="0" smtClean="0">
                <a:solidFill>
                  <a:srgbClr val="0070C0"/>
                </a:solidFill>
                <a:latin typeface="Times New Roman" panose="02020603050405020304" pitchFamily="18" charset="0"/>
                <a:cs typeface="Times New Roman" panose="02020603050405020304" pitchFamily="18" charset="0"/>
              </a:rPr>
              <a:t>Periton diyalizi</a:t>
            </a:r>
            <a:endParaRPr lang="tr-TR" sz="1200" b="1" i="1"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13</a:t>
            </a:fld>
            <a:endParaRPr lang="en"/>
          </a:p>
        </p:txBody>
      </p:sp>
      <p:sp>
        <p:nvSpPr>
          <p:cNvPr id="9" name="Dikdörtgen 8"/>
          <p:cNvSpPr/>
          <p:nvPr/>
        </p:nvSpPr>
        <p:spPr>
          <a:xfrm>
            <a:off x="970554" y="1011519"/>
            <a:ext cx="3052552" cy="759333"/>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chemeClr val="tx1"/>
                </a:solidFill>
                <a:latin typeface="Times New Roman" panose="02020603050405020304" pitchFamily="18" charset="0"/>
                <a:cs typeface="Times New Roman" panose="02020603050405020304" pitchFamily="18" charset="0"/>
              </a:rPr>
              <a:t>‘</a:t>
            </a:r>
            <a:r>
              <a:rPr lang="tr-TR" sz="1600" b="1" i="1" dirty="0" err="1" smtClean="0">
                <a:solidFill>
                  <a:schemeClr val="tx1"/>
                </a:solidFill>
                <a:latin typeface="Times New Roman" panose="02020603050405020304" pitchFamily="18" charset="0"/>
                <a:cs typeface="Times New Roman" panose="02020603050405020304" pitchFamily="18" charset="0"/>
              </a:rPr>
              <a:t>extracorporeal</a:t>
            </a:r>
            <a:r>
              <a:rPr lang="tr-TR" sz="1600" b="1" i="1" dirty="0" smtClean="0">
                <a:solidFill>
                  <a:schemeClr val="tx1"/>
                </a:solidFill>
                <a:latin typeface="Times New Roman" panose="02020603050405020304" pitchFamily="18" charset="0"/>
                <a:cs typeface="Times New Roman" panose="02020603050405020304" pitchFamily="18" charset="0"/>
              </a:rPr>
              <a:t>’</a:t>
            </a:r>
          </a:p>
          <a:p>
            <a:pPr algn="ctr"/>
            <a:r>
              <a:rPr lang="tr-TR" sz="2400" b="1" dirty="0" smtClean="0">
                <a:solidFill>
                  <a:srgbClr val="0070C0"/>
                </a:solidFill>
                <a:latin typeface="Times New Roman" panose="02020603050405020304" pitchFamily="18" charset="0"/>
                <a:cs typeface="Times New Roman" panose="02020603050405020304" pitchFamily="18" charset="0"/>
              </a:rPr>
              <a:t>Hemodiyaliz</a:t>
            </a:r>
          </a:p>
        </p:txBody>
      </p:sp>
      <p:cxnSp>
        <p:nvCxnSpPr>
          <p:cNvPr id="13" name="Düz Bağlayıcı 12"/>
          <p:cNvCxnSpPr/>
          <p:nvPr/>
        </p:nvCxnSpPr>
        <p:spPr>
          <a:xfrm>
            <a:off x="282825" y="865746"/>
            <a:ext cx="8446575" cy="59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Dikdörtgen 2"/>
          <p:cNvSpPr/>
          <p:nvPr/>
        </p:nvSpPr>
        <p:spPr>
          <a:xfrm>
            <a:off x="1397317" y="272614"/>
            <a:ext cx="6454011" cy="523220"/>
          </a:xfrm>
          <a:prstGeom prst="rect">
            <a:avLst/>
          </a:prstGeom>
        </p:spPr>
        <p:txBody>
          <a:bodyPr wrap="none">
            <a:spAutoFit/>
          </a:bodyPr>
          <a:lstStyle/>
          <a:p>
            <a:r>
              <a:rPr lang="tr-TR" sz="2800" i="1" dirty="0">
                <a:solidFill>
                  <a:srgbClr val="FF0000"/>
                </a:solidFill>
                <a:latin typeface="Times New Roman" panose="02020603050405020304" pitchFamily="18" charset="0"/>
                <a:cs typeface="Times New Roman" panose="02020603050405020304" pitchFamily="18" charset="0"/>
              </a:rPr>
              <a:t>a</a:t>
            </a:r>
            <a:r>
              <a:rPr lang="tr-TR" sz="2800" i="1" dirty="0" smtClean="0">
                <a:solidFill>
                  <a:srgbClr val="FF0000"/>
                </a:solidFill>
                <a:latin typeface="Times New Roman" panose="02020603050405020304" pitchFamily="18" charset="0"/>
                <a:cs typeface="Times New Roman" panose="02020603050405020304" pitchFamily="18" charset="0"/>
              </a:rPr>
              <a:t>kut böbrek yetmezliğinde diyaliz tedavileri</a:t>
            </a:r>
            <a:endParaRPr lang="tr-TR" sz="2800" dirty="0">
              <a:solidFill>
                <a:srgbClr val="FF0000"/>
              </a:solidFill>
            </a:endParaRPr>
          </a:p>
        </p:txBody>
      </p:sp>
      <p:pic>
        <p:nvPicPr>
          <p:cNvPr id="8" name="Resim 7"/>
          <p:cNvPicPr>
            <a:picLocks noChangeAspect="1"/>
          </p:cNvPicPr>
          <p:nvPr/>
        </p:nvPicPr>
        <p:blipFill>
          <a:blip r:embed="rId3"/>
          <a:stretch>
            <a:fillRect/>
          </a:stretch>
        </p:blipFill>
        <p:spPr>
          <a:xfrm flipH="1">
            <a:off x="0" y="0"/>
            <a:ext cx="328090" cy="456710"/>
          </a:xfrm>
          <a:prstGeom prst="rect">
            <a:avLst/>
          </a:prstGeom>
        </p:spPr>
      </p:pic>
      <p:pic>
        <p:nvPicPr>
          <p:cNvPr id="11" name="Resim 10"/>
          <p:cNvPicPr>
            <a:picLocks noChangeAspect="1"/>
          </p:cNvPicPr>
          <p:nvPr/>
        </p:nvPicPr>
        <p:blipFill>
          <a:blip r:embed="rId4"/>
          <a:stretch>
            <a:fillRect/>
          </a:stretch>
        </p:blipFill>
        <p:spPr>
          <a:xfrm>
            <a:off x="970554" y="1983482"/>
            <a:ext cx="3052552" cy="2895955"/>
          </a:xfrm>
          <a:prstGeom prst="rect">
            <a:avLst/>
          </a:prstGeom>
        </p:spPr>
      </p:pic>
      <p:pic>
        <p:nvPicPr>
          <p:cNvPr id="7" name="Resim 6"/>
          <p:cNvPicPr>
            <a:picLocks noChangeAspect="1"/>
          </p:cNvPicPr>
          <p:nvPr/>
        </p:nvPicPr>
        <p:blipFill>
          <a:blip r:embed="rId5"/>
          <a:stretch>
            <a:fillRect/>
          </a:stretch>
        </p:blipFill>
        <p:spPr>
          <a:xfrm>
            <a:off x="4891777" y="1910676"/>
            <a:ext cx="3052552" cy="3028149"/>
          </a:xfrm>
          <a:prstGeom prst="rect">
            <a:avLst/>
          </a:prstGeom>
        </p:spPr>
      </p:pic>
    </p:spTree>
    <p:extLst>
      <p:ext uri="{BB962C8B-B14F-4D97-AF65-F5344CB8AC3E}">
        <p14:creationId xmlns:p14="http://schemas.microsoft.com/office/powerpoint/2010/main" val="1535200053"/>
      </p:ext>
    </p:extLst>
  </p:cSld>
  <p:clrMapOvr>
    <a:masterClrMapping/>
  </p:clrMapOvr>
  <p:transition advTm="29709">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Dikdörtgen 8"/>
          <p:cNvSpPr/>
          <p:nvPr/>
        </p:nvSpPr>
        <p:spPr>
          <a:xfrm>
            <a:off x="3509819" y="2395901"/>
            <a:ext cx="2361142" cy="629194"/>
          </a:xfrm>
          <a:prstGeom prst="rect">
            <a:avLst/>
          </a:prstGeom>
          <a:solidFill>
            <a:srgbClr val="00B0F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dirty="0" smtClean="0">
                <a:solidFill>
                  <a:schemeClr val="tx1"/>
                </a:solidFill>
                <a:latin typeface="Times New Roman" panose="02020603050405020304" pitchFamily="18" charset="0"/>
                <a:cs typeface="Times New Roman" panose="02020603050405020304" pitchFamily="18" charset="0"/>
              </a:rPr>
              <a:t>Yarı geçirgen bir zar</a:t>
            </a:r>
            <a:endParaRPr lang="tr-TR" sz="2000" dirty="0">
              <a:solidFill>
                <a:schemeClr val="tx1"/>
              </a:solidFill>
              <a:latin typeface="Times New Roman" panose="02020603050405020304" pitchFamily="18" charset="0"/>
              <a:cs typeface="Times New Roman" panose="02020603050405020304" pitchFamily="18" charset="0"/>
            </a:endParaRPr>
          </a:p>
        </p:txBody>
      </p:sp>
      <p:cxnSp>
        <p:nvCxnSpPr>
          <p:cNvPr id="16" name="Düz Bağlayıcı 12"/>
          <p:cNvCxnSpPr/>
          <p:nvPr/>
        </p:nvCxnSpPr>
        <p:spPr>
          <a:xfrm>
            <a:off x="1067860" y="1585210"/>
            <a:ext cx="7571573" cy="738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Dikdörtgen 11"/>
          <p:cNvSpPr/>
          <p:nvPr/>
        </p:nvSpPr>
        <p:spPr>
          <a:xfrm>
            <a:off x="1632708" y="923637"/>
            <a:ext cx="7109639" cy="584775"/>
          </a:xfrm>
          <a:prstGeom prst="rect">
            <a:avLst/>
          </a:prstGeom>
        </p:spPr>
        <p:txBody>
          <a:bodyPr wrap="none">
            <a:spAutoFit/>
          </a:bodyPr>
          <a:lstStyle/>
          <a:p>
            <a:pPr algn="r"/>
            <a:r>
              <a:rPr lang="tr-TR" sz="3200" i="1" dirty="0" smtClean="0">
                <a:solidFill>
                  <a:srgbClr val="FF0000"/>
                </a:solidFill>
                <a:latin typeface="Times New Roman" panose="02020603050405020304" pitchFamily="18" charset="0"/>
                <a:cs typeface="Times New Roman" panose="02020603050405020304" pitchFamily="18" charset="0"/>
              </a:rPr>
              <a:t>…diyalizin fizyolojik prensipleri nelerdir?</a:t>
            </a:r>
            <a:endParaRPr lang="tr-TR" sz="3200" dirty="0">
              <a:solidFill>
                <a:srgbClr val="FF0000"/>
              </a:solidFill>
            </a:endParaRPr>
          </a:p>
        </p:txBody>
      </p:sp>
      <p:sp>
        <p:nvSpPr>
          <p:cNvPr id="26" name="Dikdörtgen 8"/>
          <p:cNvSpPr/>
          <p:nvPr/>
        </p:nvSpPr>
        <p:spPr>
          <a:xfrm>
            <a:off x="3509819" y="3208223"/>
            <a:ext cx="4430756" cy="630413"/>
          </a:xfrm>
          <a:prstGeom prst="rect">
            <a:avLst/>
          </a:prstGeom>
          <a:solidFill>
            <a:srgbClr val="00B0F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dirty="0" smtClean="0">
                <a:solidFill>
                  <a:schemeClr val="tx1"/>
                </a:solidFill>
                <a:latin typeface="Times New Roman" panose="02020603050405020304" pitchFamily="18" charset="0"/>
                <a:cs typeface="Times New Roman" panose="02020603050405020304" pitchFamily="18" charset="0"/>
              </a:rPr>
              <a:t>Zarın her iki tarafında iki farklı solüsyon</a:t>
            </a:r>
            <a:endParaRPr lang="tr-TR" sz="2000" dirty="0">
              <a:solidFill>
                <a:schemeClr val="tx1"/>
              </a:solidFill>
              <a:latin typeface="Times New Roman" panose="02020603050405020304" pitchFamily="18" charset="0"/>
              <a:cs typeface="Times New Roman" panose="02020603050405020304" pitchFamily="18" charset="0"/>
            </a:endParaRPr>
          </a:p>
        </p:txBody>
      </p:sp>
      <p:pic>
        <p:nvPicPr>
          <p:cNvPr id="6" name="Resim 5"/>
          <p:cNvPicPr>
            <a:picLocks noChangeAspect="1"/>
          </p:cNvPicPr>
          <p:nvPr/>
        </p:nvPicPr>
        <p:blipFill>
          <a:blip r:embed="rId3"/>
          <a:stretch>
            <a:fillRect/>
          </a:stretch>
        </p:blipFill>
        <p:spPr>
          <a:xfrm flipH="1">
            <a:off x="0" y="0"/>
            <a:ext cx="328090" cy="456710"/>
          </a:xfrm>
          <a:prstGeom prst="rect">
            <a:avLst/>
          </a:prstGeom>
        </p:spPr>
      </p:pic>
      <p:sp>
        <p:nvSpPr>
          <p:cNvPr id="7" name="Dikdörtgen 8"/>
          <p:cNvSpPr/>
          <p:nvPr/>
        </p:nvSpPr>
        <p:spPr>
          <a:xfrm>
            <a:off x="1067860" y="2081304"/>
            <a:ext cx="1985678" cy="629194"/>
          </a:xfrm>
          <a:prstGeom prst="rect">
            <a:avLst/>
          </a:prstGeom>
          <a:solidFill>
            <a:srgbClr val="00B0F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r-TR" sz="2000" dirty="0" smtClean="0">
                <a:solidFill>
                  <a:schemeClr val="tx1"/>
                </a:solidFill>
                <a:latin typeface="Times New Roman" panose="02020603050405020304" pitchFamily="18" charset="0"/>
                <a:cs typeface="Times New Roman" panose="02020603050405020304" pitchFamily="18" charset="0"/>
              </a:rPr>
              <a:t>Difüzyon </a:t>
            </a:r>
            <a:endParaRPr lang="tr-TR" sz="2000" dirty="0">
              <a:solidFill>
                <a:schemeClr val="tx1"/>
              </a:solidFill>
              <a:latin typeface="Times New Roman" panose="02020603050405020304" pitchFamily="18" charset="0"/>
              <a:cs typeface="Times New Roman" panose="02020603050405020304" pitchFamily="18" charset="0"/>
            </a:endParaRPr>
          </a:p>
        </p:txBody>
      </p:sp>
      <p:sp>
        <p:nvSpPr>
          <p:cNvPr id="8" name="Dikdörtgen 8"/>
          <p:cNvSpPr/>
          <p:nvPr/>
        </p:nvSpPr>
        <p:spPr>
          <a:xfrm>
            <a:off x="1067860" y="2841852"/>
            <a:ext cx="1985678" cy="630413"/>
          </a:xfrm>
          <a:prstGeom prst="rect">
            <a:avLst/>
          </a:prstGeom>
          <a:solidFill>
            <a:srgbClr val="00B0F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r-TR" sz="2000" dirty="0" smtClean="0">
                <a:solidFill>
                  <a:schemeClr val="tx1"/>
                </a:solidFill>
                <a:latin typeface="Times New Roman" panose="02020603050405020304" pitchFamily="18" charset="0"/>
                <a:cs typeface="Times New Roman" panose="02020603050405020304" pitchFamily="18" charset="0"/>
              </a:rPr>
              <a:t>Konveksiyon </a:t>
            </a:r>
            <a:endParaRPr lang="tr-TR" sz="2000" dirty="0">
              <a:solidFill>
                <a:schemeClr val="tx1"/>
              </a:solidFill>
              <a:latin typeface="Times New Roman" panose="02020603050405020304" pitchFamily="18" charset="0"/>
              <a:cs typeface="Times New Roman" panose="02020603050405020304" pitchFamily="18" charset="0"/>
            </a:endParaRPr>
          </a:p>
        </p:txBody>
      </p:sp>
      <p:cxnSp>
        <p:nvCxnSpPr>
          <p:cNvPr id="9" name="Düz Bağlayıcı 12"/>
          <p:cNvCxnSpPr/>
          <p:nvPr/>
        </p:nvCxnSpPr>
        <p:spPr>
          <a:xfrm flipH="1">
            <a:off x="3281678" y="2029320"/>
            <a:ext cx="1" cy="23461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Dikdörtgen 8"/>
          <p:cNvSpPr/>
          <p:nvPr/>
        </p:nvSpPr>
        <p:spPr>
          <a:xfrm>
            <a:off x="1067860" y="3603619"/>
            <a:ext cx="1985678" cy="630413"/>
          </a:xfrm>
          <a:prstGeom prst="rect">
            <a:avLst/>
          </a:prstGeom>
          <a:solidFill>
            <a:srgbClr val="00B0F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r-TR" sz="2000" dirty="0" err="1" smtClean="0">
                <a:solidFill>
                  <a:schemeClr val="tx1"/>
                </a:solidFill>
                <a:latin typeface="Times New Roman" panose="02020603050405020304" pitchFamily="18" charset="0"/>
                <a:cs typeface="Times New Roman" panose="02020603050405020304" pitchFamily="18" charset="0"/>
              </a:rPr>
              <a:t>Ultrafiltrasyon</a:t>
            </a:r>
            <a:r>
              <a:rPr lang="tr-TR" sz="2000" dirty="0" smtClean="0">
                <a:solidFill>
                  <a:schemeClr val="tx1"/>
                </a:solidFill>
                <a:latin typeface="Times New Roman" panose="02020603050405020304" pitchFamily="18" charset="0"/>
                <a:cs typeface="Times New Roman" panose="02020603050405020304" pitchFamily="18" charset="0"/>
              </a:rPr>
              <a:t>  </a:t>
            </a:r>
            <a:endParaRPr lang="tr-TR"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8010386"/>
      </p:ext>
    </p:extLst>
  </p:cSld>
  <p:clrMapOvr>
    <a:masterClrMapping/>
  </p:clrMapOvr>
  <p:transition advTm="39583">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Düz Bağlayıcı 12"/>
          <p:cNvCxnSpPr/>
          <p:nvPr/>
        </p:nvCxnSpPr>
        <p:spPr>
          <a:xfrm>
            <a:off x="277978" y="3954953"/>
            <a:ext cx="856368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Dikdörtgen 11"/>
          <p:cNvSpPr/>
          <p:nvPr/>
        </p:nvSpPr>
        <p:spPr>
          <a:xfrm>
            <a:off x="6261770" y="1390419"/>
            <a:ext cx="2307042" cy="584775"/>
          </a:xfrm>
          <a:prstGeom prst="rect">
            <a:avLst/>
          </a:prstGeom>
        </p:spPr>
        <p:txBody>
          <a:bodyPr wrap="none">
            <a:spAutoFit/>
          </a:bodyPr>
          <a:lstStyle/>
          <a:p>
            <a:pPr algn="r"/>
            <a:r>
              <a:rPr lang="tr-TR" sz="3200" i="1" dirty="0" smtClean="0">
                <a:latin typeface="Times New Roman" panose="02020603050405020304" pitchFamily="18" charset="0"/>
                <a:cs typeface="Times New Roman" panose="02020603050405020304" pitchFamily="18" charset="0"/>
              </a:rPr>
              <a:t>…difüzyon…</a:t>
            </a:r>
            <a:endParaRPr lang="tr-TR" sz="3200" dirty="0"/>
          </a:p>
        </p:txBody>
      </p:sp>
      <p:pic>
        <p:nvPicPr>
          <p:cNvPr id="6" name="Resim 5"/>
          <p:cNvPicPr>
            <a:picLocks noChangeAspect="1"/>
          </p:cNvPicPr>
          <p:nvPr/>
        </p:nvPicPr>
        <p:blipFill>
          <a:blip r:embed="rId3"/>
          <a:stretch>
            <a:fillRect/>
          </a:stretch>
        </p:blipFill>
        <p:spPr>
          <a:xfrm>
            <a:off x="375464" y="2311395"/>
            <a:ext cx="2639961" cy="1530560"/>
          </a:xfrm>
          <a:prstGeom prst="rect">
            <a:avLst/>
          </a:prstGeom>
          <a:scene3d>
            <a:camera prst="orthographicFront"/>
            <a:lightRig rig="threePt" dir="t"/>
          </a:scene3d>
          <a:sp3d>
            <a:bevelT w="165100" prst="coolSlant"/>
          </a:sp3d>
        </p:spPr>
      </p:pic>
      <p:pic>
        <p:nvPicPr>
          <p:cNvPr id="7" name="Resim 6"/>
          <p:cNvPicPr>
            <a:picLocks noChangeAspect="1"/>
          </p:cNvPicPr>
          <p:nvPr/>
        </p:nvPicPr>
        <p:blipFill>
          <a:blip r:embed="rId4"/>
          <a:stretch>
            <a:fillRect/>
          </a:stretch>
        </p:blipFill>
        <p:spPr>
          <a:xfrm>
            <a:off x="3235387" y="2311395"/>
            <a:ext cx="2639961" cy="1530560"/>
          </a:xfrm>
          <a:prstGeom prst="rect">
            <a:avLst/>
          </a:prstGeom>
          <a:scene3d>
            <a:camera prst="orthographicFront"/>
            <a:lightRig rig="threePt" dir="t"/>
          </a:scene3d>
          <a:sp3d>
            <a:bevelT prst="slope"/>
          </a:sp3d>
        </p:spPr>
      </p:pic>
      <p:pic>
        <p:nvPicPr>
          <p:cNvPr id="8" name="Resim 7"/>
          <p:cNvPicPr>
            <a:picLocks noChangeAspect="1"/>
          </p:cNvPicPr>
          <p:nvPr/>
        </p:nvPicPr>
        <p:blipFill>
          <a:blip r:embed="rId5"/>
          <a:stretch>
            <a:fillRect/>
          </a:stretch>
        </p:blipFill>
        <p:spPr>
          <a:xfrm>
            <a:off x="6095310" y="2311395"/>
            <a:ext cx="2639961" cy="1530560"/>
          </a:xfrm>
          <a:prstGeom prst="rect">
            <a:avLst/>
          </a:prstGeom>
          <a:scene3d>
            <a:camera prst="orthographicFront"/>
            <a:lightRig rig="threePt" dir="t"/>
          </a:scene3d>
          <a:sp3d>
            <a:bevelT w="165100" prst="coolSlant"/>
          </a:sp3d>
        </p:spPr>
      </p:pic>
      <p:cxnSp>
        <p:nvCxnSpPr>
          <p:cNvPr id="9" name="Düz Bağlayıcı 12"/>
          <p:cNvCxnSpPr/>
          <p:nvPr/>
        </p:nvCxnSpPr>
        <p:spPr>
          <a:xfrm>
            <a:off x="277978" y="2186033"/>
            <a:ext cx="8563680" cy="1236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Dikdörtgen 8"/>
          <p:cNvSpPr/>
          <p:nvPr/>
        </p:nvSpPr>
        <p:spPr>
          <a:xfrm>
            <a:off x="375463" y="4067952"/>
            <a:ext cx="2639961" cy="630413"/>
          </a:xfrm>
          <a:prstGeom prst="rect">
            <a:avLst/>
          </a:prstGeom>
          <a:no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solidFill>
                  <a:schemeClr val="tx1"/>
                </a:solidFill>
                <a:latin typeface="Times New Roman" panose="02020603050405020304" pitchFamily="18" charset="0"/>
                <a:cs typeface="Times New Roman" panose="02020603050405020304" pitchFamily="18" charset="0"/>
              </a:rPr>
              <a:t>Konsantrasyon </a:t>
            </a:r>
            <a:r>
              <a:rPr lang="tr-TR" sz="1200" dirty="0" err="1" smtClean="0">
                <a:solidFill>
                  <a:schemeClr val="tx1"/>
                </a:solidFill>
                <a:latin typeface="Times New Roman" panose="02020603050405020304" pitchFamily="18" charset="0"/>
                <a:cs typeface="Times New Roman" panose="02020603050405020304" pitchFamily="18" charset="0"/>
              </a:rPr>
              <a:t>gradyentine</a:t>
            </a:r>
            <a:r>
              <a:rPr lang="tr-TR" sz="1200" dirty="0" smtClean="0">
                <a:solidFill>
                  <a:schemeClr val="tx1"/>
                </a:solidFill>
                <a:latin typeface="Times New Roman" panose="02020603050405020304" pitchFamily="18" charset="0"/>
                <a:cs typeface="Times New Roman" panose="02020603050405020304" pitchFamily="18" charset="0"/>
              </a:rPr>
              <a:t> göre</a:t>
            </a:r>
            <a:endParaRPr lang="tr-TR" sz="1200" dirty="0">
              <a:solidFill>
                <a:schemeClr val="tx1"/>
              </a:solidFill>
              <a:latin typeface="Times New Roman" panose="02020603050405020304" pitchFamily="18" charset="0"/>
              <a:cs typeface="Times New Roman" panose="02020603050405020304" pitchFamily="18" charset="0"/>
            </a:endParaRPr>
          </a:p>
        </p:txBody>
      </p:sp>
      <p:sp>
        <p:nvSpPr>
          <p:cNvPr id="11" name="Dikdörtgen 8"/>
          <p:cNvSpPr/>
          <p:nvPr/>
        </p:nvSpPr>
        <p:spPr>
          <a:xfrm>
            <a:off x="3235387" y="4067952"/>
            <a:ext cx="2639960" cy="630413"/>
          </a:xfrm>
          <a:prstGeom prst="rect">
            <a:avLst/>
          </a:prstGeom>
          <a:no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solidFill>
                  <a:schemeClr val="tx1"/>
                </a:solidFill>
                <a:latin typeface="Times New Roman" panose="02020603050405020304" pitchFamily="18" charset="0"/>
                <a:cs typeface="Times New Roman" panose="02020603050405020304" pitchFamily="18" charset="0"/>
              </a:rPr>
              <a:t>Solütün</a:t>
            </a:r>
            <a:r>
              <a:rPr lang="tr-TR" dirty="0" smtClean="0">
                <a:solidFill>
                  <a:schemeClr val="tx1"/>
                </a:solidFill>
                <a:latin typeface="Times New Roman" panose="02020603050405020304" pitchFamily="18" charset="0"/>
                <a:cs typeface="Times New Roman" panose="02020603050405020304" pitchFamily="18" charset="0"/>
              </a:rPr>
              <a:t> büyüklüğü, difüzyon hızını yavaşlatır***</a:t>
            </a:r>
            <a:endParaRPr lang="tr-TR" dirty="0">
              <a:solidFill>
                <a:schemeClr val="tx1"/>
              </a:solidFill>
              <a:latin typeface="Times New Roman" panose="02020603050405020304" pitchFamily="18" charset="0"/>
              <a:cs typeface="Times New Roman" panose="02020603050405020304" pitchFamily="18" charset="0"/>
            </a:endParaRPr>
          </a:p>
        </p:txBody>
      </p:sp>
      <p:sp>
        <p:nvSpPr>
          <p:cNvPr id="12" name="Dikdörtgen 8"/>
          <p:cNvSpPr/>
          <p:nvPr/>
        </p:nvSpPr>
        <p:spPr>
          <a:xfrm>
            <a:off x="6108668" y="4083222"/>
            <a:ext cx="2732990" cy="630413"/>
          </a:xfrm>
          <a:prstGeom prst="rect">
            <a:avLst/>
          </a:prstGeom>
          <a:no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latin typeface="Times New Roman" panose="02020603050405020304" pitchFamily="18" charset="0"/>
                <a:cs typeface="Times New Roman" panose="02020603050405020304" pitchFamily="18" charset="0"/>
              </a:rPr>
              <a:t>Aynı sıvının içinde bulunan </a:t>
            </a:r>
            <a:r>
              <a:rPr lang="tr-TR" dirty="0" err="1" smtClean="0">
                <a:solidFill>
                  <a:schemeClr val="tx1"/>
                </a:solidFill>
                <a:latin typeface="Times New Roman" panose="02020603050405020304" pitchFamily="18" charset="0"/>
                <a:cs typeface="Times New Roman" panose="02020603050405020304" pitchFamily="18" charset="0"/>
              </a:rPr>
              <a:t>solütleri</a:t>
            </a:r>
            <a:r>
              <a:rPr lang="tr-TR" dirty="0" smtClean="0">
                <a:solidFill>
                  <a:schemeClr val="tx1"/>
                </a:solidFill>
                <a:latin typeface="Times New Roman" panose="02020603050405020304" pitchFamily="18" charset="0"/>
                <a:cs typeface="Times New Roman" panose="02020603050405020304" pitchFamily="18" charset="0"/>
              </a:rPr>
              <a:t> ayırırsınız</a:t>
            </a:r>
            <a:endParaRPr lang="tr-TR" dirty="0">
              <a:solidFill>
                <a:schemeClr val="tx1"/>
              </a:solidFill>
              <a:latin typeface="Times New Roman" panose="02020603050405020304" pitchFamily="18" charset="0"/>
              <a:cs typeface="Times New Roman" panose="02020603050405020304" pitchFamily="18" charset="0"/>
            </a:endParaRPr>
          </a:p>
        </p:txBody>
      </p:sp>
      <p:pic>
        <p:nvPicPr>
          <p:cNvPr id="13" name="Resim 12"/>
          <p:cNvPicPr>
            <a:picLocks noChangeAspect="1"/>
          </p:cNvPicPr>
          <p:nvPr/>
        </p:nvPicPr>
        <p:blipFill>
          <a:blip r:embed="rId6"/>
          <a:stretch>
            <a:fillRect/>
          </a:stretch>
        </p:blipFill>
        <p:spPr>
          <a:xfrm flipH="1">
            <a:off x="0" y="0"/>
            <a:ext cx="328090" cy="456710"/>
          </a:xfrm>
          <a:prstGeom prst="rect">
            <a:avLst/>
          </a:prstGeom>
        </p:spPr>
      </p:pic>
    </p:spTree>
    <p:extLst>
      <p:ext uri="{BB962C8B-B14F-4D97-AF65-F5344CB8AC3E}">
        <p14:creationId xmlns:p14="http://schemas.microsoft.com/office/powerpoint/2010/main" val="755203545"/>
      </p:ext>
    </p:extLst>
  </p:cSld>
  <p:clrMapOvr>
    <a:masterClrMapping/>
  </p:clrMapOvr>
  <p:transition advTm="50711">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ikdörtgen 11"/>
          <p:cNvSpPr/>
          <p:nvPr/>
        </p:nvSpPr>
        <p:spPr>
          <a:xfrm>
            <a:off x="5813772" y="479462"/>
            <a:ext cx="2924198" cy="584775"/>
          </a:xfrm>
          <a:prstGeom prst="rect">
            <a:avLst/>
          </a:prstGeom>
        </p:spPr>
        <p:txBody>
          <a:bodyPr wrap="none">
            <a:spAutoFit/>
          </a:bodyPr>
          <a:lstStyle/>
          <a:p>
            <a:r>
              <a:rPr lang="tr-TR" sz="3200" i="1" dirty="0" smtClean="0">
                <a:solidFill>
                  <a:schemeClr val="tx1"/>
                </a:solidFill>
                <a:latin typeface="Times New Roman" panose="02020603050405020304" pitchFamily="18" charset="0"/>
                <a:cs typeface="Times New Roman" panose="02020603050405020304" pitchFamily="18" charset="0"/>
              </a:rPr>
              <a:t>…konveksiyon…</a:t>
            </a:r>
            <a:endParaRPr lang="tr-TR" sz="3200" dirty="0">
              <a:solidFill>
                <a:schemeClr val="tx1"/>
              </a:solidFill>
            </a:endParaRPr>
          </a:p>
        </p:txBody>
      </p:sp>
      <p:pic>
        <p:nvPicPr>
          <p:cNvPr id="2" name="Resim 1"/>
          <p:cNvPicPr>
            <a:picLocks noChangeAspect="1"/>
          </p:cNvPicPr>
          <p:nvPr/>
        </p:nvPicPr>
        <p:blipFill>
          <a:blip r:embed="rId3"/>
          <a:stretch>
            <a:fillRect/>
          </a:stretch>
        </p:blipFill>
        <p:spPr>
          <a:xfrm>
            <a:off x="1059987" y="1432665"/>
            <a:ext cx="3723363" cy="3103615"/>
          </a:xfrm>
          <a:prstGeom prst="rect">
            <a:avLst/>
          </a:prstGeom>
        </p:spPr>
      </p:pic>
      <p:sp>
        <p:nvSpPr>
          <p:cNvPr id="3" name="Dikdörtgen 2"/>
          <p:cNvSpPr/>
          <p:nvPr/>
        </p:nvSpPr>
        <p:spPr>
          <a:xfrm>
            <a:off x="3933106" y="4827892"/>
            <a:ext cx="5040162" cy="246221"/>
          </a:xfrm>
          <a:prstGeom prst="rect">
            <a:avLst/>
          </a:prstGeom>
        </p:spPr>
        <p:txBody>
          <a:bodyPr wrap="none">
            <a:spAutoFit/>
          </a:bodyPr>
          <a:lstStyle/>
          <a:p>
            <a:pPr algn="r"/>
            <a:r>
              <a:rPr lang="tr-TR" sz="1000" i="1" u="sng" dirty="0" err="1">
                <a:solidFill>
                  <a:schemeClr val="tx1"/>
                </a:solidFill>
                <a:latin typeface="Times New Roman" panose="02020603050405020304" pitchFamily="18" charset="0"/>
                <a:cs typeface="Times New Roman" panose="02020603050405020304" pitchFamily="18" charset="0"/>
                <a:hlinkClick r:id="rId4"/>
              </a:rPr>
              <a:t>Deranged</a:t>
            </a:r>
            <a:r>
              <a:rPr lang="tr-TR" sz="1000" i="1" u="sng" dirty="0">
                <a:solidFill>
                  <a:schemeClr val="tx1"/>
                </a:solidFill>
                <a:latin typeface="Times New Roman" panose="02020603050405020304" pitchFamily="18" charset="0"/>
                <a:cs typeface="Times New Roman" panose="02020603050405020304" pitchFamily="18" charset="0"/>
                <a:hlinkClick r:id="rId4"/>
              </a:rPr>
              <a:t> </a:t>
            </a:r>
            <a:r>
              <a:rPr lang="tr-TR" sz="1000" i="1" u="sng" dirty="0" err="1" smtClean="0">
                <a:solidFill>
                  <a:schemeClr val="tx1"/>
                </a:solidFill>
                <a:latin typeface="Times New Roman" panose="02020603050405020304" pitchFamily="18" charset="0"/>
                <a:cs typeface="Times New Roman" panose="02020603050405020304" pitchFamily="18" charset="0"/>
                <a:hlinkClick r:id="rId4"/>
              </a:rPr>
              <a:t>Physiology</a:t>
            </a:r>
            <a:r>
              <a:rPr lang="tr-TR" sz="1000" i="1" u="sng" dirty="0" smtClean="0">
                <a:solidFill>
                  <a:schemeClr val="tx1"/>
                </a:solidFill>
                <a:latin typeface="Times New Roman" panose="02020603050405020304" pitchFamily="18" charset="0"/>
                <a:cs typeface="Times New Roman" panose="02020603050405020304" pitchFamily="18" charset="0"/>
              </a:rPr>
              <a:t>, </a:t>
            </a:r>
            <a:r>
              <a:rPr lang="en-US" sz="1000" i="1" u="sng" dirty="0" smtClean="0">
                <a:solidFill>
                  <a:schemeClr val="tx1"/>
                </a:solidFill>
                <a:latin typeface="Times New Roman" panose="02020603050405020304" pitchFamily="18" charset="0"/>
                <a:cs typeface="Times New Roman" panose="02020603050405020304" pitchFamily="18" charset="0"/>
              </a:rPr>
              <a:t>Convection </a:t>
            </a:r>
            <a:r>
              <a:rPr lang="en-US" sz="1000" i="1" u="sng" dirty="0">
                <a:solidFill>
                  <a:schemeClr val="tx1"/>
                </a:solidFill>
                <a:latin typeface="Times New Roman" panose="02020603050405020304" pitchFamily="18" charset="0"/>
                <a:cs typeface="Times New Roman" panose="02020603050405020304" pitchFamily="18" charset="0"/>
              </a:rPr>
              <a:t>as a mechanism of solute </a:t>
            </a:r>
            <a:r>
              <a:rPr lang="en-US" sz="1000" i="1" u="sng" dirty="0" smtClean="0">
                <a:solidFill>
                  <a:schemeClr val="tx1"/>
                </a:solidFill>
                <a:latin typeface="Times New Roman" panose="02020603050405020304" pitchFamily="18" charset="0"/>
                <a:cs typeface="Times New Roman" panose="02020603050405020304" pitchFamily="18" charset="0"/>
              </a:rPr>
              <a:t>removal</a:t>
            </a:r>
            <a:r>
              <a:rPr lang="tr-TR" sz="1000" i="1" u="sng" dirty="0" smtClean="0">
                <a:solidFill>
                  <a:schemeClr val="tx1"/>
                </a:solidFill>
                <a:latin typeface="Times New Roman" panose="02020603050405020304" pitchFamily="18" charset="0"/>
                <a:cs typeface="Times New Roman" panose="02020603050405020304" pitchFamily="18" charset="0"/>
              </a:rPr>
              <a:t>. </a:t>
            </a:r>
            <a:r>
              <a:rPr lang="en-US" sz="1000" i="1" u="sng" dirty="0">
                <a:solidFill>
                  <a:schemeClr val="tx1"/>
                </a:solidFill>
                <a:latin typeface="Times New Roman" panose="02020603050405020304" pitchFamily="18" charset="0"/>
                <a:cs typeface="Times New Roman" panose="02020603050405020304" pitchFamily="18" charset="0"/>
              </a:rPr>
              <a:t>By </a:t>
            </a:r>
            <a:r>
              <a:rPr lang="en-US" sz="1000" i="1" u="sng" dirty="0">
                <a:solidFill>
                  <a:schemeClr val="tx1"/>
                </a:solidFill>
                <a:latin typeface="Times New Roman" panose="02020603050405020304" pitchFamily="18" charset="0"/>
                <a:cs typeface="Times New Roman" panose="02020603050405020304" pitchFamily="18" charset="0"/>
                <a:hlinkClick r:id="rId5"/>
              </a:rPr>
              <a:t>Alex </a:t>
            </a:r>
            <a:r>
              <a:rPr lang="en-US" sz="1000" i="1" u="sng" dirty="0" err="1" smtClean="0">
                <a:solidFill>
                  <a:schemeClr val="tx1"/>
                </a:solidFill>
                <a:latin typeface="Times New Roman" panose="02020603050405020304" pitchFamily="18" charset="0"/>
                <a:cs typeface="Times New Roman" panose="02020603050405020304" pitchFamily="18" charset="0"/>
                <a:hlinkClick r:id="rId5"/>
              </a:rPr>
              <a:t>Yartsev</a:t>
            </a:r>
            <a:r>
              <a:rPr lang="tr-TR" sz="1000" i="1" u="sng" dirty="0" smtClean="0">
                <a:solidFill>
                  <a:schemeClr val="tx1"/>
                </a:solidFill>
                <a:latin typeface="Times New Roman" panose="02020603050405020304" pitchFamily="18" charset="0"/>
                <a:cs typeface="Times New Roman" panose="02020603050405020304" pitchFamily="18" charset="0"/>
              </a:rPr>
              <a:t>, 2</a:t>
            </a:r>
            <a:r>
              <a:rPr lang="en-US" sz="1000" i="1" u="sng" dirty="0" smtClean="0">
                <a:solidFill>
                  <a:schemeClr val="tx1"/>
                </a:solidFill>
                <a:latin typeface="Times New Roman" panose="02020603050405020304" pitchFamily="18" charset="0"/>
                <a:cs typeface="Times New Roman" panose="02020603050405020304" pitchFamily="18" charset="0"/>
              </a:rPr>
              <a:t>01</a:t>
            </a:r>
            <a:r>
              <a:rPr lang="tr-TR" sz="1000" i="1" u="sng" dirty="0" smtClean="0">
                <a:solidFill>
                  <a:schemeClr val="tx1"/>
                </a:solidFill>
                <a:latin typeface="Times New Roman" panose="02020603050405020304" pitchFamily="18" charset="0"/>
                <a:cs typeface="Times New Roman" panose="02020603050405020304" pitchFamily="18" charset="0"/>
              </a:rPr>
              <a:t>5.</a:t>
            </a:r>
            <a:endParaRPr lang="tr-TR" sz="1000" i="1" u="sng" dirty="0">
              <a:solidFill>
                <a:schemeClr val="tx1"/>
              </a:solidFill>
              <a:latin typeface="Times New Roman" panose="02020603050405020304" pitchFamily="18" charset="0"/>
              <a:cs typeface="Times New Roman" panose="02020603050405020304" pitchFamily="18" charset="0"/>
            </a:endParaRPr>
          </a:p>
        </p:txBody>
      </p:sp>
      <p:sp>
        <p:nvSpPr>
          <p:cNvPr id="11" name="Dikdörtgen 8"/>
          <p:cNvSpPr/>
          <p:nvPr/>
        </p:nvSpPr>
        <p:spPr>
          <a:xfrm>
            <a:off x="5212932" y="3092540"/>
            <a:ext cx="3281585" cy="905874"/>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err="1" smtClean="0">
                <a:solidFill>
                  <a:schemeClr val="tx1"/>
                </a:solidFill>
                <a:latin typeface="Times New Roman" panose="02020603050405020304" pitchFamily="18" charset="0"/>
                <a:cs typeface="Times New Roman" panose="02020603050405020304" pitchFamily="18" charset="0"/>
              </a:rPr>
              <a:t>Solütün</a:t>
            </a:r>
            <a:r>
              <a:rPr lang="tr-TR" sz="1600" dirty="0" smtClean="0">
                <a:solidFill>
                  <a:schemeClr val="tx1"/>
                </a:solidFill>
                <a:latin typeface="Times New Roman" panose="02020603050405020304" pitchFamily="18" charset="0"/>
                <a:cs typeface="Times New Roman" panose="02020603050405020304" pitchFamily="18" charset="0"/>
              </a:rPr>
              <a:t> boyutundan bağımsız; daha fazla orta molekül ağırlıklı </a:t>
            </a:r>
            <a:r>
              <a:rPr lang="tr-TR" sz="1600" dirty="0" err="1" smtClean="0">
                <a:solidFill>
                  <a:schemeClr val="tx1"/>
                </a:solidFill>
                <a:latin typeface="Times New Roman" panose="02020603050405020304" pitchFamily="18" charset="0"/>
                <a:cs typeface="Times New Roman" panose="02020603050405020304" pitchFamily="18" charset="0"/>
              </a:rPr>
              <a:t>solüt</a:t>
            </a:r>
            <a:r>
              <a:rPr lang="tr-TR" sz="1600" dirty="0" smtClean="0">
                <a:solidFill>
                  <a:schemeClr val="tx1"/>
                </a:solidFill>
                <a:latin typeface="Times New Roman" panose="02020603050405020304" pitchFamily="18" charset="0"/>
                <a:cs typeface="Times New Roman" panose="02020603050405020304" pitchFamily="18" charset="0"/>
              </a:rPr>
              <a:t> transferi</a:t>
            </a:r>
          </a:p>
        </p:txBody>
      </p:sp>
      <p:cxnSp>
        <p:nvCxnSpPr>
          <p:cNvPr id="12" name="Düz Bağlayıcı 12"/>
          <p:cNvCxnSpPr/>
          <p:nvPr/>
        </p:nvCxnSpPr>
        <p:spPr>
          <a:xfrm>
            <a:off x="215213" y="1141052"/>
            <a:ext cx="8675827" cy="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Dikdörtgen 8"/>
          <p:cNvSpPr/>
          <p:nvPr/>
        </p:nvSpPr>
        <p:spPr>
          <a:xfrm>
            <a:off x="5212932" y="1925844"/>
            <a:ext cx="3281585" cy="741568"/>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solidFill>
                  <a:schemeClr val="tx1"/>
                </a:solidFill>
                <a:latin typeface="Times New Roman" panose="02020603050405020304" pitchFamily="18" charset="0"/>
                <a:cs typeface="Times New Roman" panose="02020603050405020304" pitchFamily="18" charset="0"/>
              </a:rPr>
              <a:t>Sıvı içinde taşınma (</a:t>
            </a:r>
            <a:r>
              <a:rPr lang="tr-TR" sz="1600" dirty="0" err="1" smtClean="0">
                <a:solidFill>
                  <a:schemeClr val="tx1"/>
                </a:solidFill>
                <a:latin typeface="Times New Roman" panose="02020603050405020304" pitchFamily="18" charset="0"/>
                <a:cs typeface="Times New Roman" panose="02020603050405020304" pitchFamily="18" charset="0"/>
              </a:rPr>
              <a:t>solvent</a:t>
            </a:r>
            <a:r>
              <a:rPr lang="tr-TR" sz="1600" dirty="0" smtClean="0">
                <a:solidFill>
                  <a:schemeClr val="tx1"/>
                </a:solidFill>
                <a:latin typeface="Times New Roman" panose="02020603050405020304" pitchFamily="18" charset="0"/>
                <a:cs typeface="Times New Roman" panose="02020603050405020304" pitchFamily="18" charset="0"/>
              </a:rPr>
              <a:t> </a:t>
            </a:r>
            <a:r>
              <a:rPr lang="tr-TR" sz="1600" dirty="0" err="1" smtClean="0">
                <a:solidFill>
                  <a:schemeClr val="tx1"/>
                </a:solidFill>
                <a:latin typeface="Times New Roman" panose="02020603050405020304" pitchFamily="18" charset="0"/>
                <a:cs typeface="Times New Roman" panose="02020603050405020304" pitchFamily="18" charset="0"/>
              </a:rPr>
              <a:t>drag</a:t>
            </a:r>
            <a:r>
              <a:rPr lang="tr-TR" sz="1600" dirty="0" smtClean="0">
                <a:solidFill>
                  <a:schemeClr val="tx1"/>
                </a:solidFill>
                <a:latin typeface="Times New Roman" panose="02020603050405020304" pitchFamily="18" charset="0"/>
                <a:cs typeface="Times New Roman" panose="02020603050405020304" pitchFamily="18" charset="0"/>
              </a:rPr>
              <a:t> = çözücü sürüklemesi)</a:t>
            </a:r>
          </a:p>
        </p:txBody>
      </p:sp>
    </p:spTree>
    <p:extLst>
      <p:ext uri="{BB962C8B-B14F-4D97-AF65-F5344CB8AC3E}">
        <p14:creationId xmlns:p14="http://schemas.microsoft.com/office/powerpoint/2010/main" val="2255745754"/>
      </p:ext>
    </p:extLst>
  </p:cSld>
  <p:clrMapOvr>
    <a:masterClrMapping/>
  </p:clrMapOvr>
  <p:transition advTm="87659">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ikdörtgen 11"/>
          <p:cNvSpPr/>
          <p:nvPr/>
        </p:nvSpPr>
        <p:spPr>
          <a:xfrm>
            <a:off x="2922425" y="189252"/>
            <a:ext cx="6221575" cy="584775"/>
          </a:xfrm>
          <a:prstGeom prst="rect">
            <a:avLst/>
          </a:prstGeom>
        </p:spPr>
        <p:txBody>
          <a:bodyPr wrap="none">
            <a:spAutoFit/>
          </a:bodyPr>
          <a:lstStyle/>
          <a:p>
            <a:r>
              <a:rPr lang="tr-TR" sz="3200" i="1" dirty="0" smtClean="0">
                <a:solidFill>
                  <a:schemeClr val="tx1"/>
                </a:solidFill>
                <a:latin typeface="Times New Roman" panose="02020603050405020304" pitchFamily="18" charset="0"/>
                <a:cs typeface="Times New Roman" panose="02020603050405020304" pitchFamily="18" charset="0"/>
              </a:rPr>
              <a:t>…hemodiyalizde yarı geçirgen zar…</a:t>
            </a:r>
            <a:endParaRPr lang="tr-TR" sz="3200" dirty="0">
              <a:solidFill>
                <a:schemeClr val="tx1"/>
              </a:solidFill>
            </a:endParaRPr>
          </a:p>
        </p:txBody>
      </p:sp>
      <p:sp>
        <p:nvSpPr>
          <p:cNvPr id="3" name="Dikdörtgen 2"/>
          <p:cNvSpPr/>
          <p:nvPr/>
        </p:nvSpPr>
        <p:spPr>
          <a:xfrm>
            <a:off x="3933106" y="4827892"/>
            <a:ext cx="5040162" cy="246221"/>
          </a:xfrm>
          <a:prstGeom prst="rect">
            <a:avLst/>
          </a:prstGeom>
        </p:spPr>
        <p:txBody>
          <a:bodyPr wrap="none">
            <a:spAutoFit/>
          </a:bodyPr>
          <a:lstStyle/>
          <a:p>
            <a:pPr algn="r"/>
            <a:r>
              <a:rPr lang="tr-TR" sz="1000" i="1" u="sng" dirty="0" err="1">
                <a:solidFill>
                  <a:schemeClr val="tx1"/>
                </a:solidFill>
                <a:latin typeface="Times New Roman" panose="02020603050405020304" pitchFamily="18" charset="0"/>
                <a:cs typeface="Times New Roman" panose="02020603050405020304" pitchFamily="18" charset="0"/>
                <a:hlinkClick r:id="rId3"/>
              </a:rPr>
              <a:t>Deranged</a:t>
            </a:r>
            <a:r>
              <a:rPr lang="tr-TR" sz="1000" i="1" u="sng" dirty="0">
                <a:solidFill>
                  <a:schemeClr val="tx1"/>
                </a:solidFill>
                <a:latin typeface="Times New Roman" panose="02020603050405020304" pitchFamily="18" charset="0"/>
                <a:cs typeface="Times New Roman" panose="02020603050405020304" pitchFamily="18" charset="0"/>
                <a:hlinkClick r:id="rId3"/>
              </a:rPr>
              <a:t> </a:t>
            </a:r>
            <a:r>
              <a:rPr lang="tr-TR" sz="1000" i="1" u="sng" dirty="0" err="1" smtClean="0">
                <a:solidFill>
                  <a:schemeClr val="tx1"/>
                </a:solidFill>
                <a:latin typeface="Times New Roman" panose="02020603050405020304" pitchFamily="18" charset="0"/>
                <a:cs typeface="Times New Roman" panose="02020603050405020304" pitchFamily="18" charset="0"/>
                <a:hlinkClick r:id="rId3"/>
              </a:rPr>
              <a:t>Physiology</a:t>
            </a:r>
            <a:r>
              <a:rPr lang="tr-TR" sz="1000" i="1" u="sng" dirty="0" smtClean="0">
                <a:solidFill>
                  <a:schemeClr val="tx1"/>
                </a:solidFill>
                <a:latin typeface="Times New Roman" panose="02020603050405020304" pitchFamily="18" charset="0"/>
                <a:cs typeface="Times New Roman" panose="02020603050405020304" pitchFamily="18" charset="0"/>
              </a:rPr>
              <a:t>, </a:t>
            </a:r>
            <a:r>
              <a:rPr lang="en-US" sz="1000" i="1" u="sng" dirty="0" smtClean="0">
                <a:solidFill>
                  <a:schemeClr val="tx1"/>
                </a:solidFill>
                <a:latin typeface="Times New Roman" panose="02020603050405020304" pitchFamily="18" charset="0"/>
                <a:cs typeface="Times New Roman" panose="02020603050405020304" pitchFamily="18" charset="0"/>
              </a:rPr>
              <a:t>Convection </a:t>
            </a:r>
            <a:r>
              <a:rPr lang="en-US" sz="1000" i="1" u="sng" dirty="0">
                <a:solidFill>
                  <a:schemeClr val="tx1"/>
                </a:solidFill>
                <a:latin typeface="Times New Roman" panose="02020603050405020304" pitchFamily="18" charset="0"/>
                <a:cs typeface="Times New Roman" panose="02020603050405020304" pitchFamily="18" charset="0"/>
              </a:rPr>
              <a:t>as a mechanism of solute </a:t>
            </a:r>
            <a:r>
              <a:rPr lang="en-US" sz="1000" i="1" u="sng" dirty="0" smtClean="0">
                <a:solidFill>
                  <a:schemeClr val="tx1"/>
                </a:solidFill>
                <a:latin typeface="Times New Roman" panose="02020603050405020304" pitchFamily="18" charset="0"/>
                <a:cs typeface="Times New Roman" panose="02020603050405020304" pitchFamily="18" charset="0"/>
              </a:rPr>
              <a:t>removal</a:t>
            </a:r>
            <a:r>
              <a:rPr lang="tr-TR" sz="1000" i="1" u="sng" dirty="0" smtClean="0">
                <a:solidFill>
                  <a:schemeClr val="tx1"/>
                </a:solidFill>
                <a:latin typeface="Times New Roman" panose="02020603050405020304" pitchFamily="18" charset="0"/>
                <a:cs typeface="Times New Roman" panose="02020603050405020304" pitchFamily="18" charset="0"/>
              </a:rPr>
              <a:t>. </a:t>
            </a:r>
            <a:r>
              <a:rPr lang="en-US" sz="1000" i="1" u="sng" dirty="0">
                <a:solidFill>
                  <a:schemeClr val="tx1"/>
                </a:solidFill>
                <a:latin typeface="Times New Roman" panose="02020603050405020304" pitchFamily="18" charset="0"/>
                <a:cs typeface="Times New Roman" panose="02020603050405020304" pitchFamily="18" charset="0"/>
              </a:rPr>
              <a:t>By </a:t>
            </a:r>
            <a:r>
              <a:rPr lang="en-US" sz="1000" i="1" u="sng" dirty="0">
                <a:solidFill>
                  <a:schemeClr val="tx1"/>
                </a:solidFill>
                <a:latin typeface="Times New Roman" panose="02020603050405020304" pitchFamily="18" charset="0"/>
                <a:cs typeface="Times New Roman" panose="02020603050405020304" pitchFamily="18" charset="0"/>
                <a:hlinkClick r:id="rId4"/>
              </a:rPr>
              <a:t>Alex </a:t>
            </a:r>
            <a:r>
              <a:rPr lang="en-US" sz="1000" i="1" u="sng" dirty="0" err="1" smtClean="0">
                <a:solidFill>
                  <a:schemeClr val="tx1"/>
                </a:solidFill>
                <a:latin typeface="Times New Roman" panose="02020603050405020304" pitchFamily="18" charset="0"/>
                <a:cs typeface="Times New Roman" panose="02020603050405020304" pitchFamily="18" charset="0"/>
                <a:hlinkClick r:id="rId4"/>
              </a:rPr>
              <a:t>Yartsev</a:t>
            </a:r>
            <a:r>
              <a:rPr lang="tr-TR" sz="1000" i="1" u="sng" dirty="0" smtClean="0">
                <a:solidFill>
                  <a:schemeClr val="tx1"/>
                </a:solidFill>
                <a:latin typeface="Times New Roman" panose="02020603050405020304" pitchFamily="18" charset="0"/>
                <a:cs typeface="Times New Roman" panose="02020603050405020304" pitchFamily="18" charset="0"/>
              </a:rPr>
              <a:t>, 2</a:t>
            </a:r>
            <a:r>
              <a:rPr lang="en-US" sz="1000" i="1" u="sng" dirty="0" smtClean="0">
                <a:solidFill>
                  <a:schemeClr val="tx1"/>
                </a:solidFill>
                <a:latin typeface="Times New Roman" panose="02020603050405020304" pitchFamily="18" charset="0"/>
                <a:cs typeface="Times New Roman" panose="02020603050405020304" pitchFamily="18" charset="0"/>
              </a:rPr>
              <a:t>01</a:t>
            </a:r>
            <a:r>
              <a:rPr lang="tr-TR" sz="1000" i="1" u="sng" dirty="0" smtClean="0">
                <a:solidFill>
                  <a:schemeClr val="tx1"/>
                </a:solidFill>
                <a:latin typeface="Times New Roman" panose="02020603050405020304" pitchFamily="18" charset="0"/>
                <a:cs typeface="Times New Roman" panose="02020603050405020304" pitchFamily="18" charset="0"/>
              </a:rPr>
              <a:t>5.</a:t>
            </a:r>
            <a:endParaRPr lang="tr-TR" sz="1000" i="1" u="sng" dirty="0">
              <a:solidFill>
                <a:schemeClr val="tx1"/>
              </a:solidFill>
              <a:latin typeface="Times New Roman" panose="02020603050405020304" pitchFamily="18" charset="0"/>
              <a:cs typeface="Times New Roman" panose="02020603050405020304" pitchFamily="18" charset="0"/>
            </a:endParaRPr>
          </a:p>
        </p:txBody>
      </p:sp>
      <p:cxnSp>
        <p:nvCxnSpPr>
          <p:cNvPr id="12" name="Düz Bağlayıcı 12"/>
          <p:cNvCxnSpPr/>
          <p:nvPr/>
        </p:nvCxnSpPr>
        <p:spPr>
          <a:xfrm>
            <a:off x="297441" y="774027"/>
            <a:ext cx="8675827" cy="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4" descr="Renasenz Hollow Fiber Dialyzer – Progressive Medical Corpora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441" y="1194216"/>
            <a:ext cx="1741642" cy="1741642"/>
          </a:xfrm>
          <a:prstGeom prst="rect">
            <a:avLst/>
          </a:prstGeom>
          <a:noFill/>
          <a:extLst>
            <a:ext uri="{909E8E84-426E-40DD-AFC4-6F175D3DCCD1}">
              <a14:hiddenFill xmlns:a14="http://schemas.microsoft.com/office/drawing/2010/main">
                <a:solidFill>
                  <a:srgbClr val="FFFFFF"/>
                </a:solidFill>
              </a14:hiddenFill>
            </a:ext>
          </a:extLst>
        </p:spPr>
      </p:pic>
      <p:pic>
        <p:nvPicPr>
          <p:cNvPr id="10" name="Resim 9"/>
          <p:cNvPicPr>
            <a:picLocks noChangeAspect="1"/>
          </p:cNvPicPr>
          <p:nvPr/>
        </p:nvPicPr>
        <p:blipFill>
          <a:blip r:embed="rId6"/>
          <a:stretch>
            <a:fillRect/>
          </a:stretch>
        </p:blipFill>
        <p:spPr>
          <a:xfrm>
            <a:off x="2458501" y="1553687"/>
            <a:ext cx="3574711" cy="2764342"/>
          </a:xfrm>
          <a:prstGeom prst="rect">
            <a:avLst/>
          </a:prstGeom>
        </p:spPr>
      </p:pic>
      <p:pic>
        <p:nvPicPr>
          <p:cNvPr id="6" name="Resim 5"/>
          <p:cNvPicPr>
            <a:picLocks noChangeAspect="1"/>
          </p:cNvPicPr>
          <p:nvPr/>
        </p:nvPicPr>
        <p:blipFill>
          <a:blip r:embed="rId7"/>
          <a:stretch>
            <a:fillRect/>
          </a:stretch>
        </p:blipFill>
        <p:spPr>
          <a:xfrm>
            <a:off x="6088861" y="1739034"/>
            <a:ext cx="2588534" cy="2775470"/>
          </a:xfrm>
          <a:prstGeom prst="rect">
            <a:avLst/>
          </a:prstGeom>
        </p:spPr>
      </p:pic>
      <p:pic>
        <p:nvPicPr>
          <p:cNvPr id="7" name="Resim 6"/>
          <p:cNvPicPr>
            <a:picLocks noChangeAspect="1"/>
          </p:cNvPicPr>
          <p:nvPr/>
        </p:nvPicPr>
        <p:blipFill>
          <a:blip r:embed="rId8"/>
          <a:stretch>
            <a:fillRect/>
          </a:stretch>
        </p:blipFill>
        <p:spPr>
          <a:xfrm>
            <a:off x="297441" y="3666008"/>
            <a:ext cx="2480720" cy="1227746"/>
          </a:xfrm>
          <a:prstGeom prst="rect">
            <a:avLst/>
          </a:prstGeom>
        </p:spPr>
      </p:pic>
    </p:spTree>
    <p:extLst>
      <p:ext uri="{BB962C8B-B14F-4D97-AF65-F5344CB8AC3E}">
        <p14:creationId xmlns:p14="http://schemas.microsoft.com/office/powerpoint/2010/main" val="3574116997"/>
      </p:ext>
    </p:extLst>
  </p:cSld>
  <p:clrMapOvr>
    <a:masterClrMapping/>
  </p:clrMapOvr>
  <p:transition advTm="25453">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ikdörtgen 11"/>
          <p:cNvSpPr/>
          <p:nvPr/>
        </p:nvSpPr>
        <p:spPr>
          <a:xfrm>
            <a:off x="3213358" y="195100"/>
            <a:ext cx="5759910" cy="523220"/>
          </a:xfrm>
          <a:prstGeom prst="rect">
            <a:avLst/>
          </a:prstGeom>
        </p:spPr>
        <p:txBody>
          <a:bodyPr wrap="none">
            <a:spAutoFit/>
          </a:bodyPr>
          <a:lstStyle/>
          <a:p>
            <a:r>
              <a:rPr lang="tr-TR" sz="2800" i="1" dirty="0" smtClean="0">
                <a:solidFill>
                  <a:schemeClr val="tx1"/>
                </a:solidFill>
                <a:latin typeface="Times New Roman" panose="02020603050405020304" pitchFamily="18" charset="0"/>
                <a:cs typeface="Times New Roman" panose="02020603050405020304" pitchFamily="18" charset="0"/>
              </a:rPr>
              <a:t>periton diyalizinde yarı geçirgen zar…</a:t>
            </a:r>
            <a:endParaRPr lang="tr-TR" sz="2800" dirty="0">
              <a:solidFill>
                <a:schemeClr val="tx1"/>
              </a:solidFill>
            </a:endParaRPr>
          </a:p>
        </p:txBody>
      </p:sp>
      <p:cxnSp>
        <p:nvCxnSpPr>
          <p:cNvPr id="12" name="Düz Bağlayıcı 12"/>
          <p:cNvCxnSpPr/>
          <p:nvPr/>
        </p:nvCxnSpPr>
        <p:spPr>
          <a:xfrm flipV="1">
            <a:off x="297441" y="760576"/>
            <a:ext cx="8598731" cy="134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1" name="Resim 9"/>
          <p:cNvPicPr>
            <a:picLocks noChangeAspect="1"/>
          </p:cNvPicPr>
          <p:nvPr/>
        </p:nvPicPr>
        <p:blipFill>
          <a:blip r:embed="rId3"/>
          <a:stretch>
            <a:fillRect/>
          </a:stretch>
        </p:blipFill>
        <p:spPr>
          <a:xfrm flipH="1">
            <a:off x="0" y="0"/>
            <a:ext cx="328090" cy="456710"/>
          </a:xfrm>
          <a:prstGeom prst="rect">
            <a:avLst/>
          </a:prstGeom>
        </p:spPr>
      </p:pic>
      <p:pic>
        <p:nvPicPr>
          <p:cNvPr id="5" name="Resim 4"/>
          <p:cNvPicPr>
            <a:picLocks noChangeAspect="1"/>
          </p:cNvPicPr>
          <p:nvPr/>
        </p:nvPicPr>
        <p:blipFill>
          <a:blip r:embed="rId4"/>
          <a:stretch>
            <a:fillRect/>
          </a:stretch>
        </p:blipFill>
        <p:spPr>
          <a:xfrm>
            <a:off x="935662" y="919234"/>
            <a:ext cx="7584495" cy="4147839"/>
          </a:xfrm>
          <a:prstGeom prst="rect">
            <a:avLst/>
          </a:prstGeom>
        </p:spPr>
      </p:pic>
      <p:sp>
        <p:nvSpPr>
          <p:cNvPr id="15" name="Dikdörtgen 14"/>
          <p:cNvSpPr/>
          <p:nvPr/>
        </p:nvSpPr>
        <p:spPr>
          <a:xfrm>
            <a:off x="7055755" y="4758713"/>
            <a:ext cx="1917513" cy="307777"/>
          </a:xfrm>
          <a:prstGeom prst="rect">
            <a:avLst/>
          </a:prstGeom>
        </p:spPr>
        <p:txBody>
          <a:bodyPr wrap="none">
            <a:spAutoFit/>
          </a:bodyPr>
          <a:lstStyle/>
          <a:p>
            <a:r>
              <a:rPr lang="tr-TR" dirty="0">
                <a:solidFill>
                  <a:srgbClr val="212121"/>
                </a:solidFill>
                <a:latin typeface="Helvetica Neue"/>
              </a:rPr>
              <a:t> </a:t>
            </a:r>
            <a:r>
              <a:rPr lang="tr-TR" sz="1100" dirty="0" err="1">
                <a:solidFill>
                  <a:srgbClr val="212121"/>
                </a:solidFill>
                <a:latin typeface="Helvetica Neue"/>
              </a:rPr>
              <a:t>doi</a:t>
            </a:r>
            <a:r>
              <a:rPr lang="tr-TR" sz="1100" dirty="0">
                <a:solidFill>
                  <a:srgbClr val="212121"/>
                </a:solidFill>
                <a:latin typeface="Helvetica Neue"/>
              </a:rPr>
              <a:t>: </a:t>
            </a:r>
            <a:r>
              <a:rPr lang="tr-TR" sz="1100" u="sng" dirty="0">
                <a:solidFill>
                  <a:srgbClr val="376FAA"/>
                </a:solidFill>
                <a:latin typeface="Helvetica Neue"/>
                <a:hlinkClick r:id="rId5"/>
              </a:rPr>
              <a:t>10.4161/org.7.1.13997</a:t>
            </a:r>
            <a:endParaRPr lang="tr-TR" sz="1100" dirty="0"/>
          </a:p>
        </p:txBody>
      </p:sp>
    </p:spTree>
    <p:extLst>
      <p:ext uri="{BB962C8B-B14F-4D97-AF65-F5344CB8AC3E}">
        <p14:creationId xmlns:p14="http://schemas.microsoft.com/office/powerpoint/2010/main" val="1555328479"/>
      </p:ext>
    </p:extLst>
  </p:cSld>
  <p:clrMapOvr>
    <a:masterClrMapping/>
  </p:clrMapOvr>
  <p:transition advTm="38097">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ikdörtgen 8"/>
          <p:cNvSpPr/>
          <p:nvPr/>
        </p:nvSpPr>
        <p:spPr>
          <a:xfrm>
            <a:off x="4891777" y="1011519"/>
            <a:ext cx="3052552" cy="759333"/>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b="1" i="1" dirty="0" smtClean="0">
                <a:solidFill>
                  <a:schemeClr val="tx1"/>
                </a:solidFill>
                <a:latin typeface="Times New Roman" panose="02020603050405020304" pitchFamily="18" charset="0"/>
                <a:cs typeface="Times New Roman" panose="02020603050405020304" pitchFamily="18" charset="0"/>
              </a:rPr>
              <a:t>‘</a:t>
            </a:r>
            <a:r>
              <a:rPr lang="tr-TR" sz="1800" b="1" i="1" dirty="0" err="1" smtClean="0">
                <a:solidFill>
                  <a:schemeClr val="tx1"/>
                </a:solidFill>
                <a:latin typeface="Times New Roman" panose="02020603050405020304" pitchFamily="18" charset="0"/>
                <a:cs typeface="Times New Roman" panose="02020603050405020304" pitchFamily="18" charset="0"/>
              </a:rPr>
              <a:t>intracorporeal</a:t>
            </a:r>
            <a:r>
              <a:rPr lang="tr-TR" sz="1800" b="1" i="1" dirty="0" smtClean="0">
                <a:solidFill>
                  <a:schemeClr val="tx1"/>
                </a:solidFill>
                <a:latin typeface="Times New Roman" panose="02020603050405020304" pitchFamily="18" charset="0"/>
                <a:cs typeface="Times New Roman" panose="02020603050405020304" pitchFamily="18" charset="0"/>
              </a:rPr>
              <a:t>’</a:t>
            </a:r>
          </a:p>
          <a:p>
            <a:pPr algn="ctr"/>
            <a:r>
              <a:rPr lang="tr-TR" sz="2400" b="1" dirty="0" smtClean="0">
                <a:solidFill>
                  <a:srgbClr val="0070C0"/>
                </a:solidFill>
                <a:latin typeface="Times New Roman" panose="02020603050405020304" pitchFamily="18" charset="0"/>
                <a:cs typeface="Times New Roman" panose="02020603050405020304" pitchFamily="18" charset="0"/>
              </a:rPr>
              <a:t>Periton diyalizi</a:t>
            </a:r>
            <a:endParaRPr lang="tr-TR" sz="1200" b="1" i="1"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19</a:t>
            </a:fld>
            <a:endParaRPr lang="en"/>
          </a:p>
        </p:txBody>
      </p:sp>
      <p:sp>
        <p:nvSpPr>
          <p:cNvPr id="9" name="Dikdörtgen 8"/>
          <p:cNvSpPr/>
          <p:nvPr/>
        </p:nvSpPr>
        <p:spPr>
          <a:xfrm>
            <a:off x="970554" y="1011519"/>
            <a:ext cx="3052552" cy="759333"/>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chemeClr val="tx1"/>
                </a:solidFill>
                <a:latin typeface="Times New Roman" panose="02020603050405020304" pitchFamily="18" charset="0"/>
                <a:cs typeface="Times New Roman" panose="02020603050405020304" pitchFamily="18" charset="0"/>
              </a:rPr>
              <a:t>‘</a:t>
            </a:r>
            <a:r>
              <a:rPr lang="tr-TR" sz="1600" b="1" i="1" dirty="0" err="1" smtClean="0">
                <a:solidFill>
                  <a:schemeClr val="tx1"/>
                </a:solidFill>
                <a:latin typeface="Times New Roman" panose="02020603050405020304" pitchFamily="18" charset="0"/>
                <a:cs typeface="Times New Roman" panose="02020603050405020304" pitchFamily="18" charset="0"/>
              </a:rPr>
              <a:t>extracorporeal</a:t>
            </a:r>
            <a:r>
              <a:rPr lang="tr-TR" sz="1600" b="1" i="1" dirty="0" smtClean="0">
                <a:solidFill>
                  <a:schemeClr val="tx1"/>
                </a:solidFill>
                <a:latin typeface="Times New Roman" panose="02020603050405020304" pitchFamily="18" charset="0"/>
                <a:cs typeface="Times New Roman" panose="02020603050405020304" pitchFamily="18" charset="0"/>
              </a:rPr>
              <a:t>’</a:t>
            </a:r>
          </a:p>
          <a:p>
            <a:pPr algn="ctr"/>
            <a:r>
              <a:rPr lang="tr-TR" sz="2400" b="1" dirty="0" smtClean="0">
                <a:solidFill>
                  <a:srgbClr val="0070C0"/>
                </a:solidFill>
                <a:latin typeface="Times New Roman" panose="02020603050405020304" pitchFamily="18" charset="0"/>
                <a:cs typeface="Times New Roman" panose="02020603050405020304" pitchFamily="18" charset="0"/>
              </a:rPr>
              <a:t>Hemodiyaliz</a:t>
            </a:r>
          </a:p>
        </p:txBody>
      </p:sp>
      <p:cxnSp>
        <p:nvCxnSpPr>
          <p:cNvPr id="13" name="Düz Bağlayıcı 12"/>
          <p:cNvCxnSpPr/>
          <p:nvPr/>
        </p:nvCxnSpPr>
        <p:spPr>
          <a:xfrm>
            <a:off x="282825" y="865746"/>
            <a:ext cx="8446575" cy="59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Dikdörtgen 2"/>
          <p:cNvSpPr/>
          <p:nvPr/>
        </p:nvSpPr>
        <p:spPr>
          <a:xfrm>
            <a:off x="1397317" y="272614"/>
            <a:ext cx="6454011" cy="523220"/>
          </a:xfrm>
          <a:prstGeom prst="rect">
            <a:avLst/>
          </a:prstGeom>
        </p:spPr>
        <p:txBody>
          <a:bodyPr wrap="none">
            <a:spAutoFit/>
          </a:bodyPr>
          <a:lstStyle/>
          <a:p>
            <a:r>
              <a:rPr lang="tr-TR" sz="2800" i="1" dirty="0">
                <a:solidFill>
                  <a:srgbClr val="FF0000"/>
                </a:solidFill>
                <a:latin typeface="Times New Roman" panose="02020603050405020304" pitchFamily="18" charset="0"/>
                <a:cs typeface="Times New Roman" panose="02020603050405020304" pitchFamily="18" charset="0"/>
              </a:rPr>
              <a:t>a</a:t>
            </a:r>
            <a:r>
              <a:rPr lang="tr-TR" sz="2800" i="1" dirty="0" smtClean="0">
                <a:solidFill>
                  <a:srgbClr val="FF0000"/>
                </a:solidFill>
                <a:latin typeface="Times New Roman" panose="02020603050405020304" pitchFamily="18" charset="0"/>
                <a:cs typeface="Times New Roman" panose="02020603050405020304" pitchFamily="18" charset="0"/>
              </a:rPr>
              <a:t>kut böbrek yetmezliğinde diyaliz tedavileri</a:t>
            </a:r>
            <a:endParaRPr lang="tr-TR" sz="2800" dirty="0">
              <a:solidFill>
                <a:srgbClr val="FF0000"/>
              </a:solidFill>
            </a:endParaRPr>
          </a:p>
        </p:txBody>
      </p:sp>
      <p:pic>
        <p:nvPicPr>
          <p:cNvPr id="8" name="Resim 7"/>
          <p:cNvPicPr>
            <a:picLocks noChangeAspect="1"/>
          </p:cNvPicPr>
          <p:nvPr/>
        </p:nvPicPr>
        <p:blipFill>
          <a:blip r:embed="rId3"/>
          <a:stretch>
            <a:fillRect/>
          </a:stretch>
        </p:blipFill>
        <p:spPr>
          <a:xfrm flipH="1">
            <a:off x="0" y="0"/>
            <a:ext cx="328090" cy="456710"/>
          </a:xfrm>
          <a:prstGeom prst="rect">
            <a:avLst/>
          </a:prstGeom>
        </p:spPr>
      </p:pic>
      <p:pic>
        <p:nvPicPr>
          <p:cNvPr id="11" name="Resim 10"/>
          <p:cNvPicPr>
            <a:picLocks noChangeAspect="1"/>
          </p:cNvPicPr>
          <p:nvPr/>
        </p:nvPicPr>
        <p:blipFill>
          <a:blip r:embed="rId4"/>
          <a:stretch>
            <a:fillRect/>
          </a:stretch>
        </p:blipFill>
        <p:spPr>
          <a:xfrm>
            <a:off x="970554" y="1983482"/>
            <a:ext cx="3052552" cy="2895955"/>
          </a:xfrm>
          <a:prstGeom prst="rect">
            <a:avLst/>
          </a:prstGeom>
        </p:spPr>
      </p:pic>
      <p:pic>
        <p:nvPicPr>
          <p:cNvPr id="7" name="Resim 6"/>
          <p:cNvPicPr>
            <a:picLocks noChangeAspect="1"/>
          </p:cNvPicPr>
          <p:nvPr/>
        </p:nvPicPr>
        <p:blipFill>
          <a:blip r:embed="rId5"/>
          <a:stretch>
            <a:fillRect/>
          </a:stretch>
        </p:blipFill>
        <p:spPr>
          <a:xfrm>
            <a:off x="4891777" y="1910676"/>
            <a:ext cx="3052552" cy="3028149"/>
          </a:xfrm>
          <a:prstGeom prst="rect">
            <a:avLst/>
          </a:prstGeom>
        </p:spPr>
      </p:pic>
    </p:spTree>
    <p:extLst>
      <p:ext uri="{BB962C8B-B14F-4D97-AF65-F5344CB8AC3E}">
        <p14:creationId xmlns:p14="http://schemas.microsoft.com/office/powerpoint/2010/main" val="1498419384"/>
      </p:ext>
    </p:extLst>
  </p:cSld>
  <p:clrMapOvr>
    <a:masterClrMapping/>
  </p:clrMapOvr>
  <p:transition advTm="10688">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Slayt Numarası Yer Tutucusu"/>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20</a:t>
            </a:fld>
            <a:endParaRPr lang="en"/>
          </a:p>
        </p:txBody>
      </p:sp>
      <p:cxnSp>
        <p:nvCxnSpPr>
          <p:cNvPr id="8" name="Düz Bağlayıcı 6"/>
          <p:cNvCxnSpPr/>
          <p:nvPr/>
        </p:nvCxnSpPr>
        <p:spPr>
          <a:xfrm flipV="1">
            <a:off x="598205" y="982566"/>
            <a:ext cx="8545795" cy="413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Resim 9"/>
          <p:cNvPicPr>
            <a:picLocks noChangeAspect="1"/>
          </p:cNvPicPr>
          <p:nvPr/>
        </p:nvPicPr>
        <p:blipFill>
          <a:blip r:embed="rId2"/>
          <a:stretch>
            <a:fillRect/>
          </a:stretch>
        </p:blipFill>
        <p:spPr>
          <a:xfrm flipH="1">
            <a:off x="0" y="0"/>
            <a:ext cx="328090" cy="456710"/>
          </a:xfrm>
          <a:prstGeom prst="rect">
            <a:avLst/>
          </a:prstGeom>
        </p:spPr>
      </p:pic>
      <p:sp>
        <p:nvSpPr>
          <p:cNvPr id="9" name="Dikdörtgen 4"/>
          <p:cNvSpPr/>
          <p:nvPr/>
        </p:nvSpPr>
        <p:spPr>
          <a:xfrm>
            <a:off x="3811425" y="1352782"/>
            <a:ext cx="4153255" cy="3275462"/>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defTabSz="342900">
              <a:lnSpc>
                <a:spcPct val="150000"/>
              </a:lnSpc>
              <a:buClr>
                <a:srgbClr val="C55A11"/>
              </a:buClr>
              <a:buSzPct val="100000"/>
              <a:buFont typeface="Arial" pitchFamily="34" charset="0"/>
              <a:buChar char="•"/>
            </a:pPr>
            <a:r>
              <a:rPr lang="tr-TR" sz="1800" dirty="0" smtClean="0">
                <a:solidFill>
                  <a:srgbClr val="3B3838"/>
                </a:solidFill>
                <a:latin typeface="Times New Roman" pitchFamily="18" charset="0"/>
                <a:cs typeface="Times New Roman" pitchFamily="18" charset="0"/>
              </a:rPr>
              <a:t>Damar giriş yolu</a:t>
            </a:r>
          </a:p>
          <a:p>
            <a:pPr marL="257175" indent="-257175" defTabSz="342900">
              <a:lnSpc>
                <a:spcPct val="150000"/>
              </a:lnSpc>
              <a:buClr>
                <a:srgbClr val="C55A11"/>
              </a:buClr>
              <a:buSzPct val="100000"/>
              <a:buFont typeface="Arial" pitchFamily="34" charset="0"/>
              <a:buChar char="•"/>
            </a:pPr>
            <a:r>
              <a:rPr lang="tr-TR" sz="1800" dirty="0" smtClean="0">
                <a:solidFill>
                  <a:srgbClr val="3B3838"/>
                </a:solidFill>
                <a:latin typeface="Times New Roman" pitchFamily="18" charset="0"/>
                <a:cs typeface="Times New Roman" pitchFamily="18" charset="0"/>
              </a:rPr>
              <a:t>Kan akım hızı</a:t>
            </a:r>
          </a:p>
          <a:p>
            <a:pPr marL="257175" indent="-257175" defTabSz="342900">
              <a:lnSpc>
                <a:spcPct val="150000"/>
              </a:lnSpc>
              <a:buClr>
                <a:srgbClr val="C55A11"/>
              </a:buClr>
              <a:buSzPct val="100000"/>
              <a:buFont typeface="Arial" pitchFamily="34" charset="0"/>
              <a:buChar char="•"/>
            </a:pPr>
            <a:r>
              <a:rPr lang="tr-TR" sz="1800" dirty="0" smtClean="0">
                <a:solidFill>
                  <a:srgbClr val="3B3838"/>
                </a:solidFill>
                <a:latin typeface="Times New Roman" pitchFamily="18" charset="0"/>
                <a:cs typeface="Times New Roman" pitchFamily="18" charset="0"/>
              </a:rPr>
              <a:t>Diyaliz süresi</a:t>
            </a:r>
          </a:p>
          <a:p>
            <a:pPr marL="257175" indent="-257175" defTabSz="342900">
              <a:lnSpc>
                <a:spcPct val="150000"/>
              </a:lnSpc>
              <a:buClr>
                <a:srgbClr val="C55A11"/>
              </a:buClr>
              <a:buSzPct val="100000"/>
              <a:buFont typeface="Arial" pitchFamily="34" charset="0"/>
              <a:buChar char="•"/>
            </a:pPr>
            <a:r>
              <a:rPr lang="tr-TR" sz="1800" dirty="0" err="1" smtClean="0">
                <a:solidFill>
                  <a:srgbClr val="3B3838"/>
                </a:solidFill>
                <a:latin typeface="Times New Roman" pitchFamily="18" charset="0"/>
                <a:cs typeface="Times New Roman" pitchFamily="18" charset="0"/>
              </a:rPr>
              <a:t>Antikoagülasyon</a:t>
            </a:r>
            <a:endParaRPr lang="tr-TR" sz="1800" dirty="0" smtClean="0">
              <a:solidFill>
                <a:srgbClr val="3B3838"/>
              </a:solidFill>
              <a:latin typeface="Times New Roman" pitchFamily="18" charset="0"/>
              <a:cs typeface="Times New Roman" pitchFamily="18" charset="0"/>
            </a:endParaRPr>
          </a:p>
          <a:p>
            <a:pPr marL="257175" indent="-257175" defTabSz="342900">
              <a:lnSpc>
                <a:spcPct val="150000"/>
              </a:lnSpc>
              <a:buClr>
                <a:srgbClr val="C55A11"/>
              </a:buClr>
              <a:buSzPct val="100000"/>
              <a:buFont typeface="Arial" pitchFamily="34" charset="0"/>
              <a:buChar char="•"/>
            </a:pPr>
            <a:r>
              <a:rPr lang="tr-TR" sz="1800" dirty="0" err="1" smtClean="0">
                <a:solidFill>
                  <a:srgbClr val="3B3838"/>
                </a:solidFill>
                <a:latin typeface="Times New Roman" pitchFamily="18" charset="0"/>
                <a:cs typeface="Times New Roman" pitchFamily="18" charset="0"/>
              </a:rPr>
              <a:t>Diyalizat</a:t>
            </a:r>
            <a:r>
              <a:rPr lang="tr-TR" sz="1800" dirty="0" smtClean="0">
                <a:solidFill>
                  <a:srgbClr val="3B3838"/>
                </a:solidFill>
                <a:latin typeface="Times New Roman" pitchFamily="18" charset="0"/>
                <a:cs typeface="Times New Roman" pitchFamily="18" charset="0"/>
              </a:rPr>
              <a:t> elektrolit içeriği (</a:t>
            </a:r>
            <a:r>
              <a:rPr lang="tr-TR" sz="1800" dirty="0" err="1" smtClean="0">
                <a:solidFill>
                  <a:srgbClr val="3B3838"/>
                </a:solidFill>
                <a:latin typeface="Times New Roman" pitchFamily="18" charset="0"/>
                <a:cs typeface="Times New Roman" pitchFamily="18" charset="0"/>
              </a:rPr>
              <a:t>Na</a:t>
            </a:r>
            <a:r>
              <a:rPr lang="tr-TR" sz="1800" dirty="0" smtClean="0">
                <a:solidFill>
                  <a:srgbClr val="3B3838"/>
                </a:solidFill>
                <a:latin typeface="Times New Roman" pitchFamily="18" charset="0"/>
                <a:cs typeface="Times New Roman" pitchFamily="18" charset="0"/>
              </a:rPr>
              <a:t>, K, </a:t>
            </a:r>
            <a:r>
              <a:rPr lang="tr-TR" sz="1800" dirty="0" err="1" smtClean="0">
                <a:solidFill>
                  <a:srgbClr val="3B3838"/>
                </a:solidFill>
                <a:latin typeface="Times New Roman" pitchFamily="18" charset="0"/>
                <a:cs typeface="Times New Roman" pitchFamily="18" charset="0"/>
              </a:rPr>
              <a:t>Ca</a:t>
            </a:r>
            <a:r>
              <a:rPr lang="tr-TR" sz="1800" dirty="0" smtClean="0">
                <a:solidFill>
                  <a:srgbClr val="3B3838"/>
                </a:solidFill>
                <a:latin typeface="Times New Roman" pitchFamily="18" charset="0"/>
                <a:cs typeface="Times New Roman" pitchFamily="18" charset="0"/>
              </a:rPr>
              <a:t>)</a:t>
            </a:r>
          </a:p>
          <a:p>
            <a:pPr marL="257175" indent="-257175" defTabSz="342900">
              <a:lnSpc>
                <a:spcPct val="150000"/>
              </a:lnSpc>
              <a:buClr>
                <a:srgbClr val="C55A11"/>
              </a:buClr>
              <a:buSzPct val="100000"/>
              <a:buFont typeface="Arial" pitchFamily="34" charset="0"/>
              <a:buChar char="•"/>
            </a:pPr>
            <a:r>
              <a:rPr lang="tr-TR" sz="1800" dirty="0" err="1" smtClean="0">
                <a:solidFill>
                  <a:srgbClr val="3B3838"/>
                </a:solidFill>
                <a:latin typeface="Times New Roman" pitchFamily="18" charset="0"/>
                <a:cs typeface="Times New Roman" pitchFamily="18" charset="0"/>
              </a:rPr>
              <a:t>Ultrafiltrasyon</a:t>
            </a:r>
            <a:r>
              <a:rPr lang="tr-TR" sz="1800" dirty="0" smtClean="0">
                <a:solidFill>
                  <a:srgbClr val="3B3838"/>
                </a:solidFill>
                <a:latin typeface="Times New Roman" pitchFamily="18" charset="0"/>
                <a:cs typeface="Times New Roman" pitchFamily="18" charset="0"/>
              </a:rPr>
              <a:t> miktarı</a:t>
            </a:r>
            <a:endParaRPr lang="tr-TR" sz="1800" dirty="0">
              <a:solidFill>
                <a:srgbClr val="3B3838"/>
              </a:solidFill>
              <a:latin typeface="Times New Roman" pitchFamily="18" charset="0"/>
              <a:cs typeface="Times New Roman" pitchFamily="18" charset="0"/>
            </a:endParaRPr>
          </a:p>
        </p:txBody>
      </p:sp>
      <p:pic>
        <p:nvPicPr>
          <p:cNvPr id="11" name="Resim 7"/>
          <p:cNvPicPr>
            <a:picLocks noChangeAspect="1"/>
          </p:cNvPicPr>
          <p:nvPr/>
        </p:nvPicPr>
        <p:blipFill>
          <a:blip r:embed="rId3"/>
          <a:srcRect/>
          <a:stretch>
            <a:fillRect/>
          </a:stretch>
        </p:blipFill>
        <p:spPr bwMode="auto">
          <a:xfrm>
            <a:off x="1535426" y="1740754"/>
            <a:ext cx="1562539" cy="2230996"/>
          </a:xfrm>
          <a:prstGeom prst="rect">
            <a:avLst/>
          </a:prstGeom>
          <a:noFill/>
          <a:ln w="9525">
            <a:noFill/>
            <a:miter lim="800000"/>
            <a:headEnd/>
            <a:tailEnd/>
          </a:ln>
        </p:spPr>
      </p:pic>
      <p:sp>
        <p:nvSpPr>
          <p:cNvPr id="13" name="Dikdörtgen 3"/>
          <p:cNvSpPr>
            <a:spLocks noChangeArrowheads="1"/>
          </p:cNvSpPr>
          <p:nvPr/>
        </p:nvSpPr>
        <p:spPr bwMode="auto">
          <a:xfrm>
            <a:off x="2316696" y="543984"/>
            <a:ext cx="6414935" cy="438582"/>
          </a:xfrm>
          <a:prstGeom prst="rect">
            <a:avLst/>
          </a:prstGeom>
          <a:noFill/>
          <a:ln w="9525">
            <a:noFill/>
            <a:miter lim="800000"/>
            <a:headEnd/>
            <a:tailEnd/>
          </a:ln>
        </p:spPr>
        <p:txBody>
          <a:bodyPr wrap="square" lIns="68580" tIns="34290" rIns="68580" bIns="34290">
            <a:spAutoFit/>
          </a:bodyPr>
          <a:lstStyle/>
          <a:p>
            <a:pPr algn="r"/>
            <a:r>
              <a:rPr lang="tr-TR" sz="2400" b="1" dirty="0" smtClean="0">
                <a:solidFill>
                  <a:srgbClr val="FF0000"/>
                </a:solidFill>
                <a:latin typeface="Times New Roman" panose="02020603050405020304" pitchFamily="18" charset="0"/>
                <a:cs typeface="Times New Roman" panose="02020603050405020304" pitchFamily="18" charset="0"/>
              </a:rPr>
              <a:t>Hemodiyaliz reçetesinin parametreleri</a:t>
            </a:r>
            <a:endParaRPr lang="tr-TR" sz="24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ransition advTm="22737">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21</a:t>
            </a:fld>
            <a:endParaRPr lang="en"/>
          </a:p>
        </p:txBody>
      </p:sp>
      <p:graphicFrame>
        <p:nvGraphicFramePr>
          <p:cNvPr id="7" name="Tablo 6"/>
          <p:cNvGraphicFramePr>
            <a:graphicFrameLocks noGrp="1"/>
          </p:cNvGraphicFramePr>
          <p:nvPr>
            <p:extLst>
              <p:ext uri="{D42A27DB-BD31-4B8C-83A1-F6EECF244321}">
                <p14:modId xmlns:p14="http://schemas.microsoft.com/office/powerpoint/2010/main" val="3313077359"/>
              </p:ext>
            </p:extLst>
          </p:nvPr>
        </p:nvGraphicFramePr>
        <p:xfrm>
          <a:off x="683663" y="1155079"/>
          <a:ext cx="7819402" cy="3749040"/>
        </p:xfrm>
        <a:graphic>
          <a:graphicData uri="http://schemas.openxmlformats.org/drawingml/2006/table">
            <a:tbl>
              <a:tblPr firstRow="1" bandRow="1">
                <a:tableStyleId>{336AB89D-F5EC-4B56-A308-303C344C77D1}</a:tableStyleId>
              </a:tblPr>
              <a:tblGrid>
                <a:gridCol w="2162087">
                  <a:extLst>
                    <a:ext uri="{9D8B030D-6E8A-4147-A177-3AD203B41FA5}">
                      <a16:colId xmlns:a16="http://schemas.microsoft.com/office/drawing/2014/main" val="99759899"/>
                    </a:ext>
                  </a:extLst>
                </a:gridCol>
                <a:gridCol w="5657315">
                  <a:extLst>
                    <a:ext uri="{9D8B030D-6E8A-4147-A177-3AD203B41FA5}">
                      <a16:colId xmlns:a16="http://schemas.microsoft.com/office/drawing/2014/main" val="504886500"/>
                    </a:ext>
                  </a:extLst>
                </a:gridCol>
              </a:tblGrid>
              <a:tr h="764030">
                <a:tc>
                  <a:txBody>
                    <a:bodyPr/>
                    <a:lstStyle/>
                    <a:p>
                      <a:pPr algn="just">
                        <a:lnSpc>
                          <a:spcPct val="100000"/>
                        </a:lnSpc>
                      </a:pPr>
                      <a:r>
                        <a:rPr lang="tr-TR" sz="1200" b="1" dirty="0" smtClean="0">
                          <a:solidFill>
                            <a:srgbClr val="FF0000"/>
                          </a:solidFill>
                          <a:latin typeface="Times New Roman" panose="02020603050405020304" pitchFamily="18" charset="0"/>
                          <a:cs typeface="Times New Roman" panose="02020603050405020304" pitchFamily="18" charset="0"/>
                        </a:rPr>
                        <a:t>Süre:</a:t>
                      </a:r>
                      <a:r>
                        <a:rPr lang="tr-TR" sz="1200" b="1" baseline="0" dirty="0" smtClean="0">
                          <a:solidFill>
                            <a:srgbClr val="FF0000"/>
                          </a:solidFill>
                          <a:latin typeface="Times New Roman" panose="02020603050405020304" pitchFamily="18" charset="0"/>
                          <a:cs typeface="Times New Roman" panose="02020603050405020304" pitchFamily="18" charset="0"/>
                        </a:rPr>
                        <a:t> </a:t>
                      </a:r>
                      <a:endParaRPr lang="tr-TR" sz="12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marL="0" marR="0" indent="0" algn="just" defTabSz="685800" rtl="0" eaLnBrk="1" fontAlgn="auto" latinLnBrk="0" hangingPunct="1">
                        <a:lnSpc>
                          <a:spcPct val="100000"/>
                        </a:lnSpc>
                        <a:spcBef>
                          <a:spcPts val="0"/>
                        </a:spcBef>
                        <a:spcAft>
                          <a:spcPts val="0"/>
                        </a:spcAft>
                        <a:buClrTx/>
                        <a:buSzTx/>
                        <a:buFontTx/>
                        <a:buNone/>
                        <a:tabLst/>
                        <a:defRPr/>
                      </a:pPr>
                      <a:r>
                        <a:rPr lang="tr-TR" sz="1200" dirty="0" smtClean="0">
                          <a:solidFill>
                            <a:srgbClr val="3B3838"/>
                          </a:solidFill>
                          <a:latin typeface="Times New Roman" panose="02020603050405020304" pitchFamily="18" charset="0"/>
                          <a:cs typeface="Times New Roman" panose="02020603050405020304" pitchFamily="18" charset="0"/>
                        </a:rPr>
                        <a:t>İlk seans: 2 saat</a:t>
                      </a:r>
                    </a:p>
                    <a:p>
                      <a:pPr marL="0" marR="0" lvl="1" indent="0" algn="just" defTabSz="6858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latin typeface="Times New Roman" pitchFamily="18" charset="0"/>
                          <a:cs typeface="Times New Roman" pitchFamily="18" charset="0"/>
                        </a:rPr>
                        <a:t>2. seans: BUN &lt; 100 mg/dl ise 3 saat</a:t>
                      </a:r>
                    </a:p>
                    <a:p>
                      <a:pPr marL="0" marR="0" lvl="1" indent="0" algn="just" defTabSz="6858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latin typeface="Times New Roman" pitchFamily="18" charset="0"/>
                          <a:cs typeface="Times New Roman" pitchFamily="18" charset="0"/>
                        </a:rPr>
                        <a:t>3. ve sonrası: 4 saat ve üstü (İlaç doz aşımı haricinde nadiren  &gt; 6 saat)</a:t>
                      </a:r>
                      <a:r>
                        <a:rPr lang="tr-TR" sz="1200" kern="1200" baseline="0" dirty="0" smtClean="0">
                          <a:solidFill>
                            <a:schemeClr val="tx1"/>
                          </a:solidFill>
                          <a:latin typeface="Times New Roman" pitchFamily="18" charset="0"/>
                          <a:cs typeface="Times New Roman" pitchFamily="18" charset="0"/>
                        </a:rPr>
                        <a:t> </a:t>
                      </a:r>
                    </a:p>
                    <a:p>
                      <a:pPr marL="0" marR="0" lvl="1" indent="0" algn="just" defTabSz="685800" rtl="0" eaLnBrk="1" fontAlgn="auto" latinLnBrk="0" hangingPunct="1">
                        <a:lnSpc>
                          <a:spcPct val="100000"/>
                        </a:lnSpc>
                        <a:spcBef>
                          <a:spcPts val="0"/>
                        </a:spcBef>
                        <a:spcAft>
                          <a:spcPts val="0"/>
                        </a:spcAft>
                        <a:buClrTx/>
                        <a:buSzTx/>
                        <a:buFontTx/>
                        <a:buNone/>
                        <a:tabLst/>
                        <a:defRPr/>
                      </a:pPr>
                      <a:endParaRPr lang="tr-TR" sz="1200" kern="1200" baseline="0" dirty="0" smtClean="0">
                        <a:solidFill>
                          <a:schemeClr val="tx1"/>
                        </a:solidFill>
                        <a:latin typeface="Times New Roman" pitchFamily="18" charset="0"/>
                        <a:cs typeface="Times New Roman" pitchFamily="18" charset="0"/>
                      </a:endParaRPr>
                    </a:p>
                    <a:p>
                      <a:pPr marL="0" lvl="2" indent="0" algn="just" defTabSz="800100">
                        <a:lnSpc>
                          <a:spcPct val="100000"/>
                        </a:lnSpc>
                        <a:spcBef>
                          <a:spcPct val="0"/>
                        </a:spcBef>
                        <a:spcAft>
                          <a:spcPct val="15000"/>
                        </a:spcAft>
                        <a:buFont typeface="Arial"/>
                        <a:buNone/>
                      </a:pPr>
                      <a:r>
                        <a:rPr lang="tr-TR" sz="1200" dirty="0" smtClean="0">
                          <a:solidFill>
                            <a:srgbClr val="3B3838"/>
                          </a:solidFill>
                          <a:latin typeface="Times New Roman" panose="02020603050405020304" pitchFamily="18" charset="0"/>
                          <a:cs typeface="Times New Roman" panose="02020603050405020304" pitchFamily="18" charset="0"/>
                        </a:rPr>
                        <a:t>Sıvı çekilmesi gerekli durumlarda izole UF yapılarak diyaliz seansı uzatılabilir.</a:t>
                      </a:r>
                    </a:p>
                  </a:txBody>
                  <a:tcPr/>
                </a:tc>
                <a:extLst>
                  <a:ext uri="{0D108BD9-81ED-4DB2-BD59-A6C34878D82A}">
                    <a16:rowId xmlns:a16="http://schemas.microsoft.com/office/drawing/2014/main" val="1444143291"/>
                  </a:ext>
                </a:extLst>
              </a:tr>
              <a:tr h="424461">
                <a:tc>
                  <a:txBody>
                    <a:bodyPr/>
                    <a:lstStyle/>
                    <a:p>
                      <a:pPr marL="0" marR="0" indent="0" algn="just" defTabSz="685800" rtl="0" eaLnBrk="1" fontAlgn="auto" latinLnBrk="0" hangingPunct="1">
                        <a:lnSpc>
                          <a:spcPct val="100000"/>
                        </a:lnSpc>
                        <a:spcBef>
                          <a:spcPts val="0"/>
                        </a:spcBef>
                        <a:spcAft>
                          <a:spcPts val="0"/>
                        </a:spcAft>
                        <a:buClrTx/>
                        <a:buSzTx/>
                        <a:buFontTx/>
                        <a:buNone/>
                        <a:tabLst/>
                        <a:defRPr/>
                      </a:pPr>
                      <a:r>
                        <a:rPr lang="tr-TR" sz="1200" b="1" dirty="0" smtClean="0">
                          <a:solidFill>
                            <a:srgbClr val="FF0000"/>
                          </a:solidFill>
                          <a:latin typeface="Times New Roman" panose="02020603050405020304" pitchFamily="18" charset="0"/>
                          <a:cs typeface="Times New Roman" panose="02020603050405020304" pitchFamily="18" charset="0"/>
                        </a:rPr>
                        <a:t>Kan akım hızı:</a:t>
                      </a:r>
                      <a:endParaRPr lang="tr-TR" sz="12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marL="0" marR="0" lvl="1" indent="0" algn="just" defTabSz="685800" rtl="0" eaLnBrk="1" fontAlgn="auto" latinLnBrk="0" hangingPunct="1">
                        <a:lnSpc>
                          <a:spcPct val="100000"/>
                        </a:lnSpc>
                        <a:spcBef>
                          <a:spcPts val="0"/>
                        </a:spcBef>
                        <a:spcAft>
                          <a:spcPts val="0"/>
                        </a:spcAft>
                        <a:buClrTx/>
                        <a:buSzTx/>
                        <a:buFontTx/>
                        <a:buNone/>
                        <a:tabLst/>
                        <a:defRPr/>
                      </a:pPr>
                      <a:r>
                        <a:rPr lang="tr-TR" sz="1200" dirty="0" smtClean="0">
                          <a:solidFill>
                            <a:srgbClr val="3B3838"/>
                          </a:solidFill>
                          <a:latin typeface="Times New Roman" panose="02020603050405020304" pitchFamily="18" charset="0"/>
                          <a:cs typeface="Times New Roman" panose="02020603050405020304" pitchFamily="18" charset="0"/>
                        </a:rPr>
                        <a:t>İlk seans: 200 ml/</a:t>
                      </a:r>
                      <a:r>
                        <a:rPr lang="tr-TR" sz="1200" dirty="0" err="1" smtClean="0">
                          <a:solidFill>
                            <a:srgbClr val="3B3838"/>
                          </a:solidFill>
                          <a:latin typeface="Times New Roman" panose="02020603050405020304" pitchFamily="18" charset="0"/>
                          <a:cs typeface="Times New Roman" panose="02020603050405020304" pitchFamily="18" charset="0"/>
                        </a:rPr>
                        <a:t>dk</a:t>
                      </a:r>
                      <a:r>
                        <a:rPr lang="tr-TR" sz="1200" baseline="0" dirty="0" smtClean="0">
                          <a:solidFill>
                            <a:srgbClr val="3B3838"/>
                          </a:solidFill>
                          <a:latin typeface="Times New Roman" panose="02020603050405020304" pitchFamily="18" charset="0"/>
                          <a:cs typeface="Times New Roman" panose="02020603050405020304" pitchFamily="18" charset="0"/>
                        </a:rPr>
                        <a:t> </a:t>
                      </a:r>
                    </a:p>
                    <a:p>
                      <a:pPr marL="0" marR="0" lvl="1" indent="0" algn="just" defTabSz="6858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latin typeface="Times New Roman" pitchFamily="18" charset="0"/>
                          <a:cs typeface="Times New Roman" pitchFamily="18" charset="0"/>
                        </a:rPr>
                        <a:t>Sonrası 300 - 400 ml/</a:t>
                      </a:r>
                      <a:r>
                        <a:rPr lang="tr-TR" sz="1200" kern="1200" dirty="0" err="1" smtClean="0">
                          <a:solidFill>
                            <a:schemeClr val="tx1"/>
                          </a:solidFill>
                          <a:latin typeface="Times New Roman" pitchFamily="18" charset="0"/>
                          <a:cs typeface="Times New Roman" pitchFamily="18" charset="0"/>
                        </a:rPr>
                        <a:t>dk</a:t>
                      </a:r>
                      <a:endParaRPr lang="tr-TR" sz="1200" kern="1200" dirty="0" smtClean="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4118937795"/>
                  </a:ext>
                </a:extLst>
              </a:tr>
              <a:tr h="424461">
                <a:tc>
                  <a:txBody>
                    <a:bodyPr/>
                    <a:lstStyle/>
                    <a:p>
                      <a:pPr marL="0" marR="0" indent="0" algn="just" defTabSz="685800" rtl="0" eaLnBrk="1" fontAlgn="auto" latinLnBrk="0" hangingPunct="1">
                        <a:lnSpc>
                          <a:spcPct val="100000"/>
                        </a:lnSpc>
                        <a:spcBef>
                          <a:spcPts val="0"/>
                        </a:spcBef>
                        <a:spcAft>
                          <a:spcPts val="0"/>
                        </a:spcAft>
                        <a:buClrTx/>
                        <a:buSzTx/>
                        <a:buFontTx/>
                        <a:buNone/>
                        <a:tabLst/>
                        <a:defRPr/>
                      </a:pPr>
                      <a:r>
                        <a:rPr lang="tr-TR" sz="1200" b="1" dirty="0" err="1" smtClean="0">
                          <a:solidFill>
                            <a:srgbClr val="FF0000"/>
                          </a:solidFill>
                          <a:latin typeface="Times New Roman" panose="02020603050405020304" pitchFamily="18" charset="0"/>
                          <a:cs typeface="Times New Roman" panose="02020603050405020304" pitchFamily="18" charset="0"/>
                        </a:rPr>
                        <a:t>Diyalizat</a:t>
                      </a:r>
                      <a:r>
                        <a:rPr lang="tr-TR" sz="1200" b="1" dirty="0" smtClean="0">
                          <a:solidFill>
                            <a:srgbClr val="FF0000"/>
                          </a:solidFill>
                          <a:latin typeface="Times New Roman" panose="02020603050405020304" pitchFamily="18" charset="0"/>
                          <a:cs typeface="Times New Roman" panose="02020603050405020304" pitchFamily="18" charset="0"/>
                        </a:rPr>
                        <a:t> akım hızı:</a:t>
                      </a:r>
                    </a:p>
                  </a:txBody>
                  <a:tcPr/>
                </a:tc>
                <a:tc>
                  <a:txBody>
                    <a:bodyPr/>
                    <a:lstStyle/>
                    <a:p>
                      <a:pPr marL="0" marR="0" indent="0" algn="just" defTabSz="685800" rtl="0" eaLnBrk="1" fontAlgn="auto" latinLnBrk="0" hangingPunct="1">
                        <a:lnSpc>
                          <a:spcPct val="100000"/>
                        </a:lnSpc>
                        <a:spcBef>
                          <a:spcPts val="0"/>
                        </a:spcBef>
                        <a:spcAft>
                          <a:spcPts val="0"/>
                        </a:spcAft>
                        <a:buClrTx/>
                        <a:buSzTx/>
                        <a:buFontTx/>
                        <a:buNone/>
                        <a:tabLst/>
                        <a:defRPr/>
                      </a:pPr>
                      <a:r>
                        <a:rPr lang="tr-TR" sz="1200" dirty="0" smtClean="0">
                          <a:solidFill>
                            <a:srgbClr val="3B3838"/>
                          </a:solidFill>
                          <a:latin typeface="Times New Roman" panose="02020603050405020304" pitchFamily="18" charset="0"/>
                          <a:cs typeface="Times New Roman" panose="02020603050405020304" pitchFamily="18" charset="0"/>
                        </a:rPr>
                        <a:t>İlk</a:t>
                      </a:r>
                      <a:r>
                        <a:rPr lang="tr-TR" sz="1200" baseline="0" dirty="0" smtClean="0">
                          <a:solidFill>
                            <a:srgbClr val="3B3838"/>
                          </a:solidFill>
                          <a:latin typeface="Times New Roman" panose="02020603050405020304" pitchFamily="18" charset="0"/>
                          <a:cs typeface="Times New Roman" panose="02020603050405020304" pitchFamily="18" charset="0"/>
                        </a:rPr>
                        <a:t> seans: </a:t>
                      </a:r>
                      <a:r>
                        <a:rPr lang="tr-TR" sz="1200" dirty="0" smtClean="0">
                          <a:solidFill>
                            <a:srgbClr val="3B3838"/>
                          </a:solidFill>
                          <a:latin typeface="Times New Roman" panose="02020603050405020304" pitchFamily="18" charset="0"/>
                          <a:cs typeface="Times New Roman" panose="02020603050405020304" pitchFamily="18" charset="0"/>
                        </a:rPr>
                        <a:t>300-500 ml/</a:t>
                      </a:r>
                      <a:r>
                        <a:rPr lang="tr-TR" sz="1200" dirty="0" err="1" smtClean="0">
                          <a:solidFill>
                            <a:srgbClr val="3B3838"/>
                          </a:solidFill>
                          <a:latin typeface="Times New Roman" panose="02020603050405020304" pitchFamily="18" charset="0"/>
                          <a:cs typeface="Times New Roman" panose="02020603050405020304" pitchFamily="18" charset="0"/>
                        </a:rPr>
                        <a:t>dk</a:t>
                      </a:r>
                      <a:r>
                        <a:rPr lang="tr-TR" sz="1200" baseline="0" dirty="0" smtClean="0">
                          <a:solidFill>
                            <a:srgbClr val="3B3838"/>
                          </a:solidFill>
                          <a:latin typeface="Times New Roman" panose="02020603050405020304" pitchFamily="18" charset="0"/>
                          <a:cs typeface="Times New Roman" panose="02020603050405020304" pitchFamily="18" charset="0"/>
                        </a:rPr>
                        <a:t> </a:t>
                      </a:r>
                    </a:p>
                    <a:p>
                      <a:pPr marL="0" marR="0" indent="0" algn="just" defTabSz="685800" rtl="0" eaLnBrk="1" fontAlgn="auto" latinLnBrk="0" hangingPunct="1">
                        <a:lnSpc>
                          <a:spcPct val="100000"/>
                        </a:lnSpc>
                        <a:spcBef>
                          <a:spcPts val="0"/>
                        </a:spcBef>
                        <a:spcAft>
                          <a:spcPts val="0"/>
                        </a:spcAft>
                        <a:buClrTx/>
                        <a:buSzTx/>
                        <a:buFontTx/>
                        <a:buNone/>
                        <a:tabLst/>
                        <a:defRPr/>
                      </a:pPr>
                      <a:r>
                        <a:rPr lang="tr-TR" sz="1200" baseline="0" dirty="0" smtClean="0">
                          <a:solidFill>
                            <a:srgbClr val="3B3838"/>
                          </a:solidFill>
                          <a:latin typeface="Times New Roman" panose="02020603050405020304" pitchFamily="18" charset="0"/>
                          <a:cs typeface="Times New Roman" panose="02020603050405020304" pitchFamily="18" charset="0"/>
                          <a:sym typeface="Wingdings" panose="05000000000000000000" pitchFamily="2" charset="2"/>
                        </a:rPr>
                        <a:t>Sonrası: 500 ml/</a:t>
                      </a:r>
                      <a:r>
                        <a:rPr lang="tr-TR" sz="1200" baseline="0" dirty="0" err="1" smtClean="0">
                          <a:solidFill>
                            <a:srgbClr val="3B3838"/>
                          </a:solidFill>
                          <a:latin typeface="Times New Roman" panose="02020603050405020304" pitchFamily="18" charset="0"/>
                          <a:cs typeface="Times New Roman" panose="02020603050405020304" pitchFamily="18" charset="0"/>
                          <a:sym typeface="Wingdings" panose="05000000000000000000" pitchFamily="2" charset="2"/>
                        </a:rPr>
                        <a:t>dk</a:t>
                      </a:r>
                      <a:endParaRPr lang="tr-TR" sz="1200" dirty="0" smtClean="0">
                        <a:solidFill>
                          <a:srgbClr val="3B3838"/>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14816476"/>
                  </a:ext>
                </a:extLst>
              </a:tr>
              <a:tr h="254677">
                <a:tc>
                  <a:txBody>
                    <a:bodyPr/>
                    <a:lstStyle/>
                    <a:p>
                      <a:pPr marL="0" marR="0" indent="0" algn="just" defTabSz="685800" rtl="0" eaLnBrk="1" fontAlgn="auto" latinLnBrk="0" hangingPunct="1">
                        <a:lnSpc>
                          <a:spcPct val="100000"/>
                        </a:lnSpc>
                        <a:spcBef>
                          <a:spcPts val="0"/>
                        </a:spcBef>
                        <a:spcAft>
                          <a:spcPts val="0"/>
                        </a:spcAft>
                        <a:buClrTx/>
                        <a:buSzTx/>
                        <a:buFontTx/>
                        <a:buNone/>
                        <a:tabLst/>
                        <a:defRPr/>
                      </a:pPr>
                      <a:r>
                        <a:rPr lang="tr-TR" sz="1200" b="1" dirty="0" smtClean="0">
                          <a:solidFill>
                            <a:srgbClr val="FF0000"/>
                          </a:solidFill>
                          <a:latin typeface="Times New Roman" panose="02020603050405020304" pitchFamily="18" charset="0"/>
                          <a:cs typeface="Times New Roman" panose="02020603050405020304" pitchFamily="18" charset="0"/>
                        </a:rPr>
                        <a:t>Diyalizör:</a:t>
                      </a:r>
                    </a:p>
                  </a:txBody>
                  <a:tcPr/>
                </a:tc>
                <a:tc>
                  <a:txBody>
                    <a:bodyPr/>
                    <a:lstStyle/>
                    <a:p>
                      <a:pPr marL="0" marR="0" indent="0" algn="just" defTabSz="685800" rtl="0" eaLnBrk="1" fontAlgn="auto" latinLnBrk="0" hangingPunct="1">
                        <a:lnSpc>
                          <a:spcPct val="100000"/>
                        </a:lnSpc>
                        <a:spcBef>
                          <a:spcPts val="0"/>
                        </a:spcBef>
                        <a:spcAft>
                          <a:spcPts val="0"/>
                        </a:spcAft>
                        <a:buClrTx/>
                        <a:buSzTx/>
                        <a:buFontTx/>
                        <a:buNone/>
                        <a:tabLst/>
                        <a:defRPr/>
                      </a:pPr>
                      <a:r>
                        <a:rPr lang="tr-TR" sz="1200" dirty="0" smtClean="0">
                          <a:solidFill>
                            <a:srgbClr val="3B3838"/>
                          </a:solidFill>
                          <a:latin typeface="Times New Roman" panose="02020603050405020304" pitchFamily="18" charset="0"/>
                          <a:cs typeface="Times New Roman" panose="02020603050405020304" pitchFamily="18" charset="0"/>
                        </a:rPr>
                        <a:t>Küçük yüzey alanlı, düşük akımlı, düşük </a:t>
                      </a:r>
                      <a:r>
                        <a:rPr lang="tr-TR" sz="1200" dirty="0" err="1" smtClean="0">
                          <a:solidFill>
                            <a:srgbClr val="3B3838"/>
                          </a:solidFill>
                          <a:latin typeface="Times New Roman" panose="02020603050405020304" pitchFamily="18" charset="0"/>
                          <a:cs typeface="Times New Roman" panose="02020603050405020304" pitchFamily="18" charset="0"/>
                        </a:rPr>
                        <a:t>KoA’lı</a:t>
                      </a:r>
                      <a:r>
                        <a:rPr lang="tr-TR" sz="1200" dirty="0" smtClean="0">
                          <a:solidFill>
                            <a:srgbClr val="3B3838"/>
                          </a:solidFill>
                          <a:latin typeface="Times New Roman" panose="02020603050405020304" pitchFamily="18" charset="0"/>
                          <a:cs typeface="Times New Roman" panose="02020603050405020304" pitchFamily="18" charset="0"/>
                        </a:rPr>
                        <a:t> (</a:t>
                      </a:r>
                      <a:r>
                        <a:rPr lang="tr-TR" sz="1200" dirty="0" err="1" smtClean="0">
                          <a:solidFill>
                            <a:srgbClr val="3B3838"/>
                          </a:solidFill>
                          <a:latin typeface="Times New Roman" panose="02020603050405020304" pitchFamily="18" charset="0"/>
                          <a:cs typeface="Times New Roman" panose="02020603050405020304" pitchFamily="18" charset="0"/>
                        </a:rPr>
                        <a:t>KoA</a:t>
                      </a:r>
                      <a:r>
                        <a:rPr lang="tr-TR" sz="1200" dirty="0" smtClean="0">
                          <a:solidFill>
                            <a:srgbClr val="3B3838"/>
                          </a:solidFill>
                          <a:latin typeface="Times New Roman" panose="02020603050405020304" pitchFamily="18" charset="0"/>
                          <a:cs typeface="Times New Roman" panose="02020603050405020304" pitchFamily="18" charset="0"/>
                        </a:rPr>
                        <a:t> &lt; 450)</a:t>
                      </a:r>
                    </a:p>
                  </a:txBody>
                  <a:tcPr/>
                </a:tc>
                <a:extLst>
                  <a:ext uri="{0D108BD9-81ED-4DB2-BD59-A6C34878D82A}">
                    <a16:rowId xmlns:a16="http://schemas.microsoft.com/office/drawing/2014/main" val="1103137305"/>
                  </a:ext>
                </a:extLst>
              </a:tr>
              <a:tr h="254677">
                <a:tc>
                  <a:txBody>
                    <a:bodyPr/>
                    <a:lstStyle/>
                    <a:p>
                      <a:pPr algn="just">
                        <a:lnSpc>
                          <a:spcPct val="100000"/>
                        </a:lnSpc>
                      </a:pPr>
                      <a:r>
                        <a:rPr lang="tr-TR" sz="1200" b="1" dirty="0" err="1" smtClean="0">
                          <a:solidFill>
                            <a:srgbClr val="FF0000"/>
                          </a:solidFill>
                          <a:latin typeface="Times New Roman" panose="02020603050405020304" pitchFamily="18" charset="0"/>
                          <a:cs typeface="Times New Roman" panose="02020603050405020304" pitchFamily="18" charset="0"/>
                        </a:rPr>
                        <a:t>Ultrafiltrasyon</a:t>
                      </a:r>
                      <a:r>
                        <a:rPr lang="tr-TR" sz="1200" b="1" dirty="0" smtClean="0">
                          <a:solidFill>
                            <a:srgbClr val="FF0000"/>
                          </a:solidFill>
                          <a:latin typeface="Times New Roman" panose="02020603050405020304" pitchFamily="18" charset="0"/>
                          <a:cs typeface="Times New Roman" panose="02020603050405020304" pitchFamily="18" charset="0"/>
                        </a:rPr>
                        <a:t> miktarı: </a:t>
                      </a:r>
                      <a:endParaRPr lang="tr-TR" sz="12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marL="0" marR="0" indent="0" algn="just" defTabSz="685800" rtl="0" eaLnBrk="1" fontAlgn="auto" latinLnBrk="0" hangingPunct="1">
                        <a:lnSpc>
                          <a:spcPct val="100000"/>
                        </a:lnSpc>
                        <a:spcBef>
                          <a:spcPts val="0"/>
                        </a:spcBef>
                        <a:spcAft>
                          <a:spcPts val="0"/>
                        </a:spcAft>
                        <a:buClrTx/>
                        <a:buSzTx/>
                        <a:buFontTx/>
                        <a:buNone/>
                        <a:tabLst/>
                        <a:defRPr/>
                      </a:pPr>
                      <a:r>
                        <a:rPr lang="tr-TR" sz="1200" dirty="0" smtClean="0">
                          <a:solidFill>
                            <a:srgbClr val="3B3838"/>
                          </a:solidFill>
                          <a:latin typeface="Times New Roman" panose="02020603050405020304" pitchFamily="18" charset="0"/>
                          <a:cs typeface="Times New Roman" panose="02020603050405020304" pitchFamily="18" charset="0"/>
                        </a:rPr>
                        <a:t>Hastanın volüm durumuna göre</a:t>
                      </a:r>
                    </a:p>
                  </a:txBody>
                  <a:tcPr/>
                </a:tc>
                <a:extLst>
                  <a:ext uri="{0D108BD9-81ED-4DB2-BD59-A6C34878D82A}">
                    <a16:rowId xmlns:a16="http://schemas.microsoft.com/office/drawing/2014/main" val="1616320659"/>
                  </a:ext>
                </a:extLst>
              </a:tr>
              <a:tr h="254677">
                <a:tc>
                  <a:txBody>
                    <a:bodyPr/>
                    <a:lstStyle/>
                    <a:p>
                      <a:pPr marL="0" marR="0" indent="0" algn="just" defTabSz="685800" rtl="0" eaLnBrk="1" fontAlgn="auto" latinLnBrk="0" hangingPunct="1">
                        <a:lnSpc>
                          <a:spcPct val="100000"/>
                        </a:lnSpc>
                        <a:spcBef>
                          <a:spcPts val="0"/>
                        </a:spcBef>
                        <a:spcAft>
                          <a:spcPts val="0"/>
                        </a:spcAft>
                        <a:buClrTx/>
                        <a:buSzTx/>
                        <a:buFontTx/>
                        <a:buNone/>
                        <a:tabLst/>
                        <a:defRPr/>
                      </a:pPr>
                      <a:r>
                        <a:rPr lang="tr-TR" sz="1200" b="1" dirty="0" err="1" smtClean="0">
                          <a:solidFill>
                            <a:srgbClr val="FF0000"/>
                          </a:solidFill>
                          <a:latin typeface="Times New Roman" panose="02020603050405020304" pitchFamily="18" charset="0"/>
                          <a:cs typeface="Times New Roman" panose="02020603050405020304" pitchFamily="18" charset="0"/>
                        </a:rPr>
                        <a:t>Diyalizat</a:t>
                      </a:r>
                      <a:r>
                        <a:rPr lang="tr-TR" sz="1200" b="1" dirty="0" smtClean="0">
                          <a:solidFill>
                            <a:srgbClr val="FF0000"/>
                          </a:solidFill>
                          <a:latin typeface="Times New Roman" panose="02020603050405020304" pitchFamily="18" charset="0"/>
                          <a:cs typeface="Times New Roman" panose="02020603050405020304" pitchFamily="18" charset="0"/>
                        </a:rPr>
                        <a:t> içeriği: </a:t>
                      </a:r>
                    </a:p>
                  </a:txBody>
                  <a:tcPr/>
                </a:tc>
                <a:tc>
                  <a:txBody>
                    <a:bodyPr/>
                    <a:lstStyle/>
                    <a:p>
                      <a:pPr marL="0" marR="0" indent="0" algn="just" defTabSz="685800" rtl="0" eaLnBrk="1" fontAlgn="auto" latinLnBrk="0" hangingPunct="1">
                        <a:lnSpc>
                          <a:spcPct val="100000"/>
                        </a:lnSpc>
                        <a:spcBef>
                          <a:spcPts val="0"/>
                        </a:spcBef>
                        <a:spcAft>
                          <a:spcPts val="0"/>
                        </a:spcAft>
                        <a:buClrTx/>
                        <a:buSzTx/>
                        <a:buFontTx/>
                        <a:buNone/>
                        <a:tabLst/>
                        <a:defRPr/>
                      </a:pPr>
                      <a:r>
                        <a:rPr lang="tr-TR" sz="1200" dirty="0" smtClean="0">
                          <a:solidFill>
                            <a:srgbClr val="3B3838"/>
                          </a:solidFill>
                          <a:latin typeface="Times New Roman" panose="02020603050405020304" pitchFamily="18" charset="0"/>
                          <a:cs typeface="Times New Roman" panose="02020603050405020304" pitchFamily="18" charset="0"/>
                        </a:rPr>
                        <a:t>Hastanın laboratuvar bulgularına göre (Na, K, </a:t>
                      </a:r>
                      <a:r>
                        <a:rPr lang="tr-TR" sz="1200" dirty="0" err="1" smtClean="0">
                          <a:solidFill>
                            <a:srgbClr val="3B3838"/>
                          </a:solidFill>
                          <a:latin typeface="Times New Roman" panose="02020603050405020304" pitchFamily="18" charset="0"/>
                          <a:cs typeface="Times New Roman" panose="02020603050405020304" pitchFamily="18" charset="0"/>
                        </a:rPr>
                        <a:t>Ca</a:t>
                      </a:r>
                      <a:r>
                        <a:rPr lang="tr-TR" sz="1200" dirty="0" smtClean="0">
                          <a:solidFill>
                            <a:srgbClr val="3B3838"/>
                          </a:solidFill>
                          <a:latin typeface="Times New Roman" panose="02020603050405020304" pitchFamily="18" charset="0"/>
                          <a:cs typeface="Times New Roman" panose="02020603050405020304" pitchFamily="18" charset="0"/>
                        </a:rPr>
                        <a:t>, bikarbonat)</a:t>
                      </a:r>
                    </a:p>
                  </a:txBody>
                  <a:tcPr/>
                </a:tc>
                <a:extLst>
                  <a:ext uri="{0D108BD9-81ED-4DB2-BD59-A6C34878D82A}">
                    <a16:rowId xmlns:a16="http://schemas.microsoft.com/office/drawing/2014/main" val="4249260943"/>
                  </a:ext>
                </a:extLst>
              </a:tr>
              <a:tr h="834839">
                <a:tc>
                  <a:txBody>
                    <a:bodyPr/>
                    <a:lstStyle/>
                    <a:p>
                      <a:pPr algn="just">
                        <a:lnSpc>
                          <a:spcPct val="100000"/>
                        </a:lnSpc>
                      </a:pPr>
                      <a:r>
                        <a:rPr lang="tr-TR" sz="1200" b="1" dirty="0" err="1" smtClean="0">
                          <a:solidFill>
                            <a:srgbClr val="FF0000"/>
                          </a:solidFill>
                          <a:latin typeface="Times New Roman" panose="02020603050405020304" pitchFamily="18" charset="0"/>
                          <a:cs typeface="Times New Roman" panose="02020603050405020304" pitchFamily="18" charset="0"/>
                        </a:rPr>
                        <a:t>Antikoagulasyon</a:t>
                      </a:r>
                      <a:r>
                        <a:rPr lang="tr-TR" sz="1200" b="1" dirty="0" smtClean="0">
                          <a:solidFill>
                            <a:srgbClr val="FF0000"/>
                          </a:solidFill>
                          <a:latin typeface="Times New Roman" panose="02020603050405020304" pitchFamily="18" charset="0"/>
                          <a:cs typeface="Times New Roman" panose="02020603050405020304" pitchFamily="18" charset="0"/>
                        </a:rPr>
                        <a:t>:</a:t>
                      </a:r>
                      <a:endParaRPr lang="tr-TR" sz="12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marL="0" indent="0" algn="just" defTabSz="342900">
                        <a:lnSpc>
                          <a:spcPct val="100000"/>
                        </a:lnSpc>
                        <a:buClr>
                          <a:srgbClr val="C55A11"/>
                        </a:buClr>
                        <a:buSzPct val="100000"/>
                        <a:buNone/>
                      </a:pPr>
                      <a:r>
                        <a:rPr lang="tr-TR" sz="1200" dirty="0" smtClean="0">
                          <a:solidFill>
                            <a:srgbClr val="3B3838"/>
                          </a:solidFill>
                          <a:latin typeface="Times New Roman" panose="02020603050405020304" pitchFamily="18" charset="0"/>
                          <a:cs typeface="Times New Roman" panose="02020603050405020304" pitchFamily="18" charset="0"/>
                        </a:rPr>
                        <a:t>En yaygın olarak kullanılan "standart </a:t>
                      </a:r>
                      <a:r>
                        <a:rPr lang="tr-TR" sz="1200" dirty="0" err="1" smtClean="0">
                          <a:solidFill>
                            <a:srgbClr val="3B3838"/>
                          </a:solidFill>
                          <a:latin typeface="Times New Roman" panose="02020603050405020304" pitchFamily="18" charset="0"/>
                          <a:cs typeface="Times New Roman" panose="02020603050405020304" pitchFamily="18" charset="0"/>
                        </a:rPr>
                        <a:t>heparin"dir</a:t>
                      </a:r>
                      <a:r>
                        <a:rPr lang="tr-TR" sz="1200" dirty="0" smtClean="0">
                          <a:solidFill>
                            <a:srgbClr val="3B3838"/>
                          </a:solidFill>
                          <a:latin typeface="Times New Roman" panose="02020603050405020304" pitchFamily="18" charset="0"/>
                          <a:cs typeface="Times New Roman" panose="02020603050405020304" pitchFamily="18" charset="0"/>
                        </a:rPr>
                        <a:t>. </a:t>
                      </a:r>
                    </a:p>
                    <a:p>
                      <a:pPr marL="0" indent="0" algn="just" defTabSz="342900">
                        <a:lnSpc>
                          <a:spcPct val="100000"/>
                        </a:lnSpc>
                        <a:buClr>
                          <a:srgbClr val="C55A11"/>
                        </a:buClr>
                        <a:buSzPct val="100000"/>
                        <a:buNone/>
                      </a:pPr>
                      <a:r>
                        <a:rPr lang="tr-TR" sz="1200" dirty="0" smtClean="0">
                          <a:solidFill>
                            <a:srgbClr val="3B3838"/>
                          </a:solidFill>
                          <a:latin typeface="Times New Roman" panose="02020603050405020304" pitchFamily="18" charset="0"/>
                          <a:cs typeface="Times New Roman" panose="02020603050405020304" pitchFamily="18" charset="0"/>
                        </a:rPr>
                        <a:t>Düşük molekül ağırlıklı </a:t>
                      </a:r>
                      <a:r>
                        <a:rPr lang="tr-TR" sz="1200" dirty="0" err="1" smtClean="0">
                          <a:solidFill>
                            <a:srgbClr val="3B3838"/>
                          </a:solidFill>
                          <a:latin typeface="Times New Roman" panose="02020603050405020304" pitchFamily="18" charset="0"/>
                          <a:cs typeface="Times New Roman" panose="02020603050405020304" pitchFamily="18" charset="0"/>
                        </a:rPr>
                        <a:t>heparinlerle</a:t>
                      </a:r>
                      <a:r>
                        <a:rPr lang="tr-TR" sz="1200" dirty="0" smtClean="0">
                          <a:solidFill>
                            <a:srgbClr val="3B3838"/>
                          </a:solidFill>
                          <a:latin typeface="Times New Roman" panose="02020603050405020304" pitchFamily="18" charset="0"/>
                          <a:cs typeface="Times New Roman" panose="02020603050405020304" pitchFamily="18" charset="0"/>
                        </a:rPr>
                        <a:t> ilgili deneyimler kısıtlı;</a:t>
                      </a:r>
                      <a:r>
                        <a:rPr lang="tr-TR" sz="1200" baseline="0" dirty="0" smtClean="0">
                          <a:solidFill>
                            <a:srgbClr val="3B3838"/>
                          </a:solidFill>
                          <a:latin typeface="Times New Roman" panose="02020603050405020304" pitchFamily="18" charset="0"/>
                          <a:cs typeface="Times New Roman" panose="02020603050405020304" pitchFamily="18" charset="0"/>
                        </a:rPr>
                        <a:t> GFR&lt; 30 ml/</a:t>
                      </a:r>
                      <a:r>
                        <a:rPr lang="tr-TR" sz="1200" baseline="0" dirty="0" err="1" smtClean="0">
                          <a:solidFill>
                            <a:srgbClr val="3B3838"/>
                          </a:solidFill>
                          <a:latin typeface="Times New Roman" panose="02020603050405020304" pitchFamily="18" charset="0"/>
                          <a:cs typeface="Times New Roman" panose="02020603050405020304" pitchFamily="18" charset="0"/>
                        </a:rPr>
                        <a:t>dk</a:t>
                      </a:r>
                      <a:r>
                        <a:rPr lang="tr-TR" sz="1200" baseline="0" dirty="0" smtClean="0">
                          <a:solidFill>
                            <a:srgbClr val="3B3838"/>
                          </a:solidFill>
                          <a:latin typeface="Times New Roman" panose="02020603050405020304" pitchFamily="18" charset="0"/>
                          <a:cs typeface="Times New Roman" panose="02020603050405020304" pitchFamily="18" charset="0"/>
                        </a:rPr>
                        <a:t> iken % 50 doz </a:t>
                      </a:r>
                      <a:r>
                        <a:rPr lang="tr-TR" sz="1200" baseline="0" dirty="0" err="1" smtClean="0">
                          <a:solidFill>
                            <a:srgbClr val="3B3838"/>
                          </a:solidFill>
                          <a:latin typeface="Times New Roman" panose="02020603050405020304" pitchFamily="18" charset="0"/>
                          <a:cs typeface="Times New Roman" panose="02020603050405020304" pitchFamily="18" charset="0"/>
                        </a:rPr>
                        <a:t>azaltımı</a:t>
                      </a:r>
                      <a:r>
                        <a:rPr lang="tr-TR" sz="1200" baseline="0" dirty="0" smtClean="0">
                          <a:solidFill>
                            <a:srgbClr val="3B3838"/>
                          </a:solidFill>
                          <a:latin typeface="Times New Roman" panose="02020603050405020304" pitchFamily="18" charset="0"/>
                          <a:cs typeface="Times New Roman" panose="02020603050405020304" pitchFamily="18" charset="0"/>
                        </a:rPr>
                        <a:t>…</a:t>
                      </a:r>
                      <a:endParaRPr lang="tr-TR" sz="1200" dirty="0" smtClean="0">
                        <a:solidFill>
                          <a:srgbClr val="3B3838"/>
                        </a:solidFill>
                        <a:latin typeface="Times New Roman" panose="02020603050405020304" pitchFamily="18" charset="0"/>
                        <a:cs typeface="Times New Roman" panose="02020603050405020304" pitchFamily="18" charset="0"/>
                      </a:endParaRPr>
                    </a:p>
                    <a:p>
                      <a:pPr marL="0" indent="0" algn="just" defTabSz="342900">
                        <a:lnSpc>
                          <a:spcPct val="100000"/>
                        </a:lnSpc>
                        <a:buClr>
                          <a:srgbClr val="C55A11"/>
                        </a:buClr>
                        <a:buSzPct val="100000"/>
                        <a:buNone/>
                      </a:pPr>
                      <a:endParaRPr lang="tr-TR" sz="1200" dirty="0" smtClean="0">
                        <a:solidFill>
                          <a:srgbClr val="3B3838"/>
                        </a:solidFill>
                        <a:latin typeface="Times New Roman" panose="02020603050405020304" pitchFamily="18" charset="0"/>
                        <a:cs typeface="Times New Roman" panose="02020603050405020304" pitchFamily="18" charset="0"/>
                      </a:endParaRPr>
                    </a:p>
                    <a:p>
                      <a:pPr marL="0" indent="0" algn="just" defTabSz="342900">
                        <a:lnSpc>
                          <a:spcPct val="100000"/>
                        </a:lnSpc>
                        <a:buClr>
                          <a:srgbClr val="C55A11"/>
                        </a:buClr>
                        <a:buSzPct val="100000"/>
                        <a:buNone/>
                      </a:pPr>
                      <a:r>
                        <a:rPr lang="tr-TR" sz="1200" dirty="0" smtClean="0">
                          <a:solidFill>
                            <a:srgbClr val="3B3838"/>
                          </a:solidFill>
                          <a:latin typeface="Times New Roman" panose="02020603050405020304" pitchFamily="18" charset="0"/>
                          <a:cs typeface="Times New Roman" panose="02020603050405020304" pitchFamily="18" charset="0"/>
                        </a:rPr>
                        <a:t>Kanama riski olan hastalarda </a:t>
                      </a:r>
                      <a:r>
                        <a:rPr lang="tr-TR" sz="1200" dirty="0" err="1" smtClean="0">
                          <a:solidFill>
                            <a:srgbClr val="3B3838"/>
                          </a:solidFill>
                          <a:latin typeface="Times New Roman" panose="02020603050405020304" pitchFamily="18" charset="0"/>
                          <a:cs typeface="Times New Roman" panose="02020603050405020304" pitchFamily="18" charset="0"/>
                        </a:rPr>
                        <a:t>heparinsiz</a:t>
                      </a:r>
                      <a:r>
                        <a:rPr lang="tr-TR" sz="1200" dirty="0" smtClean="0">
                          <a:solidFill>
                            <a:srgbClr val="3B3838"/>
                          </a:solidFill>
                          <a:latin typeface="Times New Roman" panose="02020603050405020304" pitchFamily="18" charset="0"/>
                          <a:cs typeface="Times New Roman" panose="02020603050405020304" pitchFamily="18" charset="0"/>
                        </a:rPr>
                        <a:t> hemodiyaliz işlemi yapılabilir. </a:t>
                      </a:r>
                    </a:p>
                  </a:txBody>
                  <a:tcPr/>
                </a:tc>
                <a:extLst>
                  <a:ext uri="{0D108BD9-81ED-4DB2-BD59-A6C34878D82A}">
                    <a16:rowId xmlns:a16="http://schemas.microsoft.com/office/drawing/2014/main" val="2406327269"/>
                  </a:ext>
                </a:extLst>
              </a:tr>
            </a:tbl>
          </a:graphicData>
        </a:graphic>
      </p:graphicFrame>
      <p:sp>
        <p:nvSpPr>
          <p:cNvPr id="8" name="Dikdörtgen 3"/>
          <p:cNvSpPr>
            <a:spLocks noChangeArrowheads="1"/>
          </p:cNvSpPr>
          <p:nvPr/>
        </p:nvSpPr>
        <p:spPr bwMode="auto">
          <a:xfrm>
            <a:off x="4890009" y="440830"/>
            <a:ext cx="3613056" cy="438582"/>
          </a:xfrm>
          <a:prstGeom prst="rect">
            <a:avLst/>
          </a:prstGeom>
          <a:noFill/>
          <a:ln w="9525">
            <a:noFill/>
            <a:miter lim="800000"/>
            <a:headEnd/>
            <a:tailEnd/>
          </a:ln>
        </p:spPr>
        <p:txBody>
          <a:bodyPr wrap="square" lIns="68580" tIns="34290" rIns="68580" bIns="34290">
            <a:spAutoFit/>
          </a:bodyPr>
          <a:lstStyle/>
          <a:p>
            <a:pPr algn="r"/>
            <a:r>
              <a:rPr lang="tr-TR" sz="2400" b="1" dirty="0" smtClean="0">
                <a:solidFill>
                  <a:srgbClr val="FF0000"/>
                </a:solidFill>
                <a:latin typeface="Times New Roman" panose="02020603050405020304" pitchFamily="18" charset="0"/>
                <a:cs typeface="Times New Roman" panose="02020603050405020304" pitchFamily="18" charset="0"/>
              </a:rPr>
              <a:t>Hemodiyaliz Reçetesi</a:t>
            </a:r>
            <a:endParaRPr lang="tr-TR" sz="2400" b="1" dirty="0">
              <a:solidFill>
                <a:srgbClr val="FF0000"/>
              </a:solidFill>
              <a:latin typeface="Times New Roman" panose="02020603050405020304" pitchFamily="18" charset="0"/>
              <a:cs typeface="Times New Roman" panose="02020603050405020304" pitchFamily="18" charset="0"/>
            </a:endParaRPr>
          </a:p>
        </p:txBody>
      </p:sp>
      <p:pic>
        <p:nvPicPr>
          <p:cNvPr id="9" name="Resim 9"/>
          <p:cNvPicPr>
            <a:picLocks noChangeAspect="1"/>
          </p:cNvPicPr>
          <p:nvPr/>
        </p:nvPicPr>
        <p:blipFill>
          <a:blip r:embed="rId3"/>
          <a:stretch>
            <a:fillRect/>
          </a:stretch>
        </p:blipFill>
        <p:spPr>
          <a:xfrm flipH="1">
            <a:off x="0" y="0"/>
            <a:ext cx="328090" cy="456710"/>
          </a:xfrm>
          <a:prstGeom prst="rect">
            <a:avLst/>
          </a:prstGeom>
        </p:spPr>
      </p:pic>
    </p:spTree>
    <p:extLst>
      <p:ext uri="{BB962C8B-B14F-4D97-AF65-F5344CB8AC3E}">
        <p14:creationId xmlns:p14="http://schemas.microsoft.com/office/powerpoint/2010/main" val="2115391730"/>
      </p:ext>
    </p:extLst>
  </p:cSld>
  <p:clrMapOvr>
    <a:masterClrMapping/>
  </p:clrMapOvr>
  <p:transition advTm="85401">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Slayt Numarası Yer Tutucusu"/>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22</a:t>
            </a:fld>
            <a:endParaRPr lang="en"/>
          </a:p>
        </p:txBody>
      </p:sp>
      <p:sp>
        <p:nvSpPr>
          <p:cNvPr id="5" name="Dikdörtgen 3"/>
          <p:cNvSpPr>
            <a:spLocks noChangeArrowheads="1"/>
          </p:cNvSpPr>
          <p:nvPr/>
        </p:nvSpPr>
        <p:spPr bwMode="auto">
          <a:xfrm>
            <a:off x="745408" y="395823"/>
            <a:ext cx="7987361" cy="438582"/>
          </a:xfrm>
          <a:prstGeom prst="rect">
            <a:avLst/>
          </a:prstGeom>
          <a:noFill/>
          <a:ln w="9525">
            <a:noFill/>
            <a:miter lim="800000"/>
            <a:headEnd/>
            <a:tailEnd/>
          </a:ln>
        </p:spPr>
        <p:txBody>
          <a:bodyPr wrap="square" lIns="68580" tIns="34290" rIns="68580" bIns="34290">
            <a:spAutoFit/>
          </a:bodyPr>
          <a:lstStyle/>
          <a:p>
            <a:pPr algn="r"/>
            <a:r>
              <a:rPr lang="tr-TR" sz="2400" dirty="0" smtClean="0">
                <a:solidFill>
                  <a:srgbClr val="FF0000"/>
                </a:solidFill>
                <a:latin typeface="Times New Roman" panose="02020603050405020304" pitchFamily="18" charset="0"/>
                <a:cs typeface="Times New Roman" panose="02020603050405020304" pitchFamily="18" charset="0"/>
              </a:rPr>
              <a:t>İlk seanslarda neden agresif hemodiyaliz uygulayamıyoruz? </a:t>
            </a:r>
            <a:endParaRPr lang="tr-TR" sz="2400" dirty="0">
              <a:solidFill>
                <a:srgbClr val="FF0000"/>
              </a:solidFill>
              <a:latin typeface="Times New Roman" panose="02020603050405020304" pitchFamily="18" charset="0"/>
              <a:cs typeface="Times New Roman" panose="02020603050405020304" pitchFamily="18" charset="0"/>
            </a:endParaRPr>
          </a:p>
        </p:txBody>
      </p:sp>
      <p:cxnSp>
        <p:nvCxnSpPr>
          <p:cNvPr id="7" name="Düz Bağlayıcı 6"/>
          <p:cNvCxnSpPr/>
          <p:nvPr/>
        </p:nvCxnSpPr>
        <p:spPr>
          <a:xfrm>
            <a:off x="470911" y="976750"/>
            <a:ext cx="8536356" cy="85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Resim 9"/>
          <p:cNvPicPr>
            <a:picLocks noChangeAspect="1"/>
          </p:cNvPicPr>
          <p:nvPr/>
        </p:nvPicPr>
        <p:blipFill>
          <a:blip r:embed="rId2"/>
          <a:stretch>
            <a:fillRect/>
          </a:stretch>
        </p:blipFill>
        <p:spPr>
          <a:xfrm flipH="1">
            <a:off x="0" y="0"/>
            <a:ext cx="328090" cy="456710"/>
          </a:xfrm>
          <a:prstGeom prst="rect">
            <a:avLst/>
          </a:prstGeom>
        </p:spPr>
      </p:pic>
      <p:pic>
        <p:nvPicPr>
          <p:cNvPr id="4" name="Resim 3"/>
          <p:cNvPicPr>
            <a:picLocks noChangeAspect="1"/>
          </p:cNvPicPr>
          <p:nvPr/>
        </p:nvPicPr>
        <p:blipFill>
          <a:blip r:embed="rId3"/>
          <a:stretch>
            <a:fillRect/>
          </a:stretch>
        </p:blipFill>
        <p:spPr>
          <a:xfrm>
            <a:off x="328090" y="1200016"/>
            <a:ext cx="5288172" cy="3743949"/>
          </a:xfrm>
          <a:prstGeom prst="rect">
            <a:avLst/>
          </a:prstGeom>
        </p:spPr>
      </p:pic>
      <p:sp>
        <p:nvSpPr>
          <p:cNvPr id="13" name="Dikdörtgen 12"/>
          <p:cNvSpPr/>
          <p:nvPr/>
        </p:nvSpPr>
        <p:spPr>
          <a:xfrm>
            <a:off x="5753151" y="1802701"/>
            <a:ext cx="3052552" cy="2248025"/>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srgbClr val="FF0000"/>
                </a:solidFill>
                <a:latin typeface="Times New Roman" panose="02020603050405020304" pitchFamily="18" charset="0"/>
                <a:cs typeface="Times New Roman" panose="02020603050405020304" pitchFamily="18" charset="0"/>
              </a:rPr>
              <a:t>Yüksek Riskli </a:t>
            </a:r>
            <a:r>
              <a:rPr lang="tr-TR" sz="1600" b="1" dirty="0">
                <a:solidFill>
                  <a:srgbClr val="FF0000"/>
                </a:solidFill>
                <a:latin typeface="Times New Roman" panose="02020603050405020304" pitchFamily="18" charset="0"/>
                <a:cs typeface="Times New Roman" panose="02020603050405020304" pitchFamily="18" charset="0"/>
              </a:rPr>
              <a:t>D</a:t>
            </a:r>
            <a:r>
              <a:rPr lang="tr-TR" sz="1600" b="1" dirty="0" smtClean="0">
                <a:solidFill>
                  <a:srgbClr val="FF0000"/>
                </a:solidFill>
                <a:latin typeface="Times New Roman" panose="02020603050405020304" pitchFamily="18" charset="0"/>
                <a:cs typeface="Times New Roman" panose="02020603050405020304" pitchFamily="18" charset="0"/>
              </a:rPr>
              <a:t>urumlar</a:t>
            </a:r>
          </a:p>
          <a:p>
            <a:pPr algn="ctr"/>
            <a:r>
              <a:rPr lang="tr-TR" sz="1600" b="1" i="1" dirty="0" smtClean="0">
                <a:solidFill>
                  <a:schemeClr val="tx1"/>
                </a:solidFill>
                <a:latin typeface="Times New Roman" panose="02020603050405020304" pitchFamily="18" charset="0"/>
                <a:cs typeface="Times New Roman" panose="02020603050405020304" pitchFamily="18" charset="0"/>
              </a:rPr>
              <a:t>İlk diyaliz</a:t>
            </a:r>
          </a:p>
          <a:p>
            <a:pPr algn="ctr"/>
            <a:r>
              <a:rPr lang="tr-TR" sz="1600" b="1" i="1" dirty="0" smtClean="0">
                <a:solidFill>
                  <a:schemeClr val="tx1"/>
                </a:solidFill>
                <a:latin typeface="Times New Roman" panose="02020603050405020304" pitchFamily="18" charset="0"/>
                <a:cs typeface="Times New Roman" panose="02020603050405020304" pitchFamily="18" charset="0"/>
              </a:rPr>
              <a:t>İleri yaşlı hasta</a:t>
            </a:r>
          </a:p>
          <a:p>
            <a:pPr algn="ctr"/>
            <a:r>
              <a:rPr lang="tr-TR" sz="1600" b="1" i="1" dirty="0" smtClean="0">
                <a:solidFill>
                  <a:schemeClr val="tx1"/>
                </a:solidFill>
                <a:latin typeface="Times New Roman" panose="02020603050405020304" pitchFamily="18" charset="0"/>
                <a:cs typeface="Times New Roman" panose="02020603050405020304" pitchFamily="18" charset="0"/>
              </a:rPr>
              <a:t>Çok yüksek üre</a:t>
            </a:r>
          </a:p>
          <a:p>
            <a:pPr algn="ctr"/>
            <a:r>
              <a:rPr lang="tr-TR" sz="1600" b="1" i="1" dirty="0" smtClean="0">
                <a:solidFill>
                  <a:schemeClr val="tx1"/>
                </a:solidFill>
                <a:latin typeface="Times New Roman" panose="02020603050405020304" pitchFamily="18" charset="0"/>
                <a:cs typeface="Times New Roman" panose="02020603050405020304" pitchFamily="18" charset="0"/>
              </a:rPr>
              <a:t>Çok yüksek/düşük sodyum</a:t>
            </a:r>
          </a:p>
          <a:p>
            <a:pPr algn="ctr"/>
            <a:r>
              <a:rPr lang="tr-TR" sz="1600" b="1" i="1" dirty="0" smtClean="0">
                <a:solidFill>
                  <a:schemeClr val="tx1"/>
                </a:solidFill>
                <a:latin typeface="Times New Roman" panose="02020603050405020304" pitchFamily="18" charset="0"/>
                <a:cs typeface="Times New Roman" panose="02020603050405020304" pitchFamily="18" charset="0"/>
              </a:rPr>
              <a:t>Ciddi </a:t>
            </a:r>
            <a:r>
              <a:rPr lang="tr-TR" sz="1600" b="1" i="1" dirty="0" err="1" smtClean="0">
                <a:solidFill>
                  <a:schemeClr val="tx1"/>
                </a:solidFill>
                <a:latin typeface="Times New Roman" panose="02020603050405020304" pitchFamily="18" charset="0"/>
                <a:cs typeface="Times New Roman" panose="02020603050405020304" pitchFamily="18" charset="0"/>
              </a:rPr>
              <a:t>asidoz</a:t>
            </a:r>
            <a:endParaRPr lang="tr-TR" sz="2400" b="1" dirty="0" smtClean="0">
              <a:solidFill>
                <a:srgbClr val="0070C0"/>
              </a:solidFill>
              <a:latin typeface="Times New Roman" panose="02020603050405020304" pitchFamily="18" charset="0"/>
              <a:cs typeface="Times New Roman" panose="02020603050405020304" pitchFamily="18" charset="0"/>
            </a:endParaRPr>
          </a:p>
        </p:txBody>
      </p:sp>
    </p:spTree>
  </p:cSld>
  <p:clrMapOvr>
    <a:masterClrMapping/>
  </p:clrMapOvr>
  <p:transition advTm="13190">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Başlık"/>
          <p:cNvSpPr>
            <a:spLocks noGrp="1"/>
          </p:cNvSpPr>
          <p:nvPr>
            <p:ph type="title"/>
          </p:nvPr>
        </p:nvSpPr>
        <p:spPr>
          <a:xfrm>
            <a:off x="3768695" y="1057191"/>
            <a:ext cx="4798077" cy="751496"/>
          </a:xfrm>
        </p:spPr>
        <p:txBody>
          <a:bodyPr>
            <a:normAutofit/>
          </a:bodyPr>
          <a:lstStyle/>
          <a:p>
            <a:pPr algn="r"/>
            <a:r>
              <a:rPr lang="tr-TR" sz="2000" dirty="0" smtClean="0">
                <a:solidFill>
                  <a:srgbClr val="FF0000"/>
                </a:solidFill>
                <a:latin typeface="Times New Roman" pitchFamily="18" charset="0"/>
                <a:cs typeface="Times New Roman" pitchFamily="18" charset="0"/>
              </a:rPr>
              <a:t>…neden </a:t>
            </a:r>
            <a:r>
              <a:rPr lang="tr-TR" sz="2000" dirty="0" err="1" smtClean="0">
                <a:solidFill>
                  <a:srgbClr val="FF0000"/>
                </a:solidFill>
                <a:latin typeface="Times New Roman" pitchFamily="18" charset="0"/>
                <a:cs typeface="Times New Roman" pitchFamily="18" charset="0"/>
              </a:rPr>
              <a:t>heparinli</a:t>
            </a:r>
            <a:r>
              <a:rPr lang="tr-TR" sz="2000" dirty="0" smtClean="0">
                <a:solidFill>
                  <a:srgbClr val="FF0000"/>
                </a:solidFill>
                <a:latin typeface="Times New Roman" pitchFamily="18" charset="0"/>
                <a:cs typeface="Times New Roman" pitchFamily="18" charset="0"/>
              </a:rPr>
              <a:t> ve neden </a:t>
            </a:r>
            <a:r>
              <a:rPr lang="tr-TR" sz="2000" dirty="0" err="1" smtClean="0">
                <a:solidFill>
                  <a:srgbClr val="FF0000"/>
                </a:solidFill>
                <a:latin typeface="Times New Roman" pitchFamily="18" charset="0"/>
                <a:cs typeface="Times New Roman" pitchFamily="18" charset="0"/>
              </a:rPr>
              <a:t>heparinsiz</a:t>
            </a:r>
            <a:r>
              <a:rPr lang="tr-TR" sz="2000" dirty="0" smtClean="0">
                <a:solidFill>
                  <a:srgbClr val="FF0000"/>
                </a:solidFill>
                <a:latin typeface="Times New Roman" pitchFamily="18" charset="0"/>
                <a:cs typeface="Times New Roman" pitchFamily="18" charset="0"/>
              </a:rPr>
              <a:t>? </a:t>
            </a:r>
            <a:endParaRPr lang="tr-TR" sz="2000" dirty="0" smtClean="0"/>
          </a:p>
        </p:txBody>
      </p:sp>
      <p:pic>
        <p:nvPicPr>
          <p:cNvPr id="1026" name="Picture 2" descr="Diyaliz nedir ve nasıl uygulanı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481" y="443321"/>
            <a:ext cx="2635456" cy="1759346"/>
          </a:xfrm>
          <a:prstGeom prst="rect">
            <a:avLst/>
          </a:prstGeom>
          <a:noFill/>
          <a:extLst>
            <a:ext uri="{909E8E84-426E-40DD-AFC4-6F175D3DCCD1}">
              <a14:hiddenFill xmlns:a14="http://schemas.microsoft.com/office/drawing/2010/main">
                <a:solidFill>
                  <a:srgbClr val="FFFFFF"/>
                </a:solidFill>
              </a14:hiddenFill>
            </a:ext>
          </a:extLst>
        </p:spPr>
      </p:pic>
      <p:sp>
        <p:nvSpPr>
          <p:cNvPr id="10" name="AutoShape 6" descr="NEFROLOJİ BİLİM DALI HEMODİYALİZ ÜNİTESİ HEMODİYALİZ Ne zaman hemodiyaliz  Normalde kanı filtre eden ve temizleyen b"/>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9" name="Resim 18"/>
          <p:cNvPicPr>
            <a:picLocks noChangeAspect="1"/>
          </p:cNvPicPr>
          <p:nvPr/>
        </p:nvPicPr>
        <p:blipFill>
          <a:blip r:embed="rId3"/>
          <a:stretch>
            <a:fillRect/>
          </a:stretch>
        </p:blipFill>
        <p:spPr>
          <a:xfrm flipH="1">
            <a:off x="0" y="0"/>
            <a:ext cx="328090" cy="456710"/>
          </a:xfrm>
          <a:prstGeom prst="rect">
            <a:avLst/>
          </a:prstGeom>
        </p:spPr>
      </p:pic>
      <p:cxnSp>
        <p:nvCxnSpPr>
          <p:cNvPr id="21" name="Düz Bağlayıcı 20"/>
          <p:cNvCxnSpPr/>
          <p:nvPr/>
        </p:nvCxnSpPr>
        <p:spPr>
          <a:xfrm>
            <a:off x="4240814" y="1751674"/>
            <a:ext cx="4411417" cy="1201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2 İçerik Yer Tutucusu"/>
          <p:cNvSpPr txBox="1">
            <a:spLocks/>
          </p:cNvSpPr>
          <p:nvPr/>
        </p:nvSpPr>
        <p:spPr bwMode="auto">
          <a:xfrm>
            <a:off x="4528172" y="1853689"/>
            <a:ext cx="4038600" cy="2425441"/>
          </a:xfrm>
          <a:prstGeom prst="rect">
            <a:avLst/>
          </a:prstGeom>
          <a:noFill/>
          <a:ln w="9525">
            <a:noFill/>
            <a:miter lim="800000"/>
            <a:headEnd/>
            <a:tailEnd/>
          </a:ln>
        </p:spPr>
        <p:txBody>
          <a:bodyPr lIns="91425" tIns="45712" rIns="91425" bIns="45712"/>
          <a:lstStyle/>
          <a:p>
            <a:pPr marL="341313" indent="-341313">
              <a:spcBef>
                <a:spcPct val="20000"/>
              </a:spcBef>
              <a:buClr>
                <a:schemeClr val="tx1"/>
              </a:buClr>
              <a:buSzPct val="70000"/>
              <a:buFont typeface="Wingdings" pitchFamily="2" charset="2"/>
              <a:buChar char="¢"/>
              <a:defRPr/>
            </a:pPr>
            <a:r>
              <a:rPr lang="tr-TR" sz="2000" kern="0" dirty="0">
                <a:solidFill>
                  <a:schemeClr val="tx2"/>
                </a:solidFill>
                <a:latin typeface="Times New Roman" pitchFamily="18" charset="0"/>
                <a:cs typeface="Times New Roman" pitchFamily="18" charset="0"/>
              </a:rPr>
              <a:t>Kanama </a:t>
            </a:r>
            <a:r>
              <a:rPr lang="tr-TR" sz="2000" kern="0" dirty="0" smtClean="0">
                <a:solidFill>
                  <a:schemeClr val="tx2"/>
                </a:solidFill>
                <a:latin typeface="Times New Roman" pitchFamily="18" charset="0"/>
                <a:cs typeface="Times New Roman" pitchFamily="18" charset="0"/>
              </a:rPr>
              <a:t>riski…</a:t>
            </a:r>
            <a:endParaRPr lang="tr-TR" sz="2000" kern="0" dirty="0">
              <a:solidFill>
                <a:schemeClr val="tx2"/>
              </a:solidFill>
              <a:latin typeface="Times New Roman" pitchFamily="18" charset="0"/>
              <a:cs typeface="Times New Roman" pitchFamily="18" charset="0"/>
            </a:endParaRPr>
          </a:p>
          <a:p>
            <a:pPr marL="742950" lvl="1" indent="-285750">
              <a:spcBef>
                <a:spcPct val="20000"/>
              </a:spcBef>
              <a:buClr>
                <a:srgbClr val="FF0000"/>
              </a:buClr>
              <a:buSzPct val="75000"/>
              <a:buFont typeface="Arial" panose="020B0604020202020204" pitchFamily="34" charset="0"/>
              <a:buChar char="•"/>
              <a:defRPr/>
            </a:pPr>
            <a:endParaRPr lang="tr-TR" kern="0" dirty="0">
              <a:solidFill>
                <a:schemeClr val="tx2"/>
              </a:solidFill>
              <a:latin typeface="Times New Roman" pitchFamily="18" charset="0"/>
              <a:cs typeface="Times New Roman" pitchFamily="18" charset="0"/>
            </a:endParaRPr>
          </a:p>
          <a:p>
            <a:pPr marL="742950" lvl="1" indent="-285750">
              <a:spcBef>
                <a:spcPct val="20000"/>
              </a:spcBef>
              <a:buClr>
                <a:srgbClr val="FF0000"/>
              </a:buClr>
              <a:buSzPct val="75000"/>
              <a:buFont typeface="Arial" panose="020B0604020202020204" pitchFamily="34" charset="0"/>
              <a:buChar char="•"/>
              <a:defRPr/>
            </a:pPr>
            <a:r>
              <a:rPr lang="tr-TR" kern="0" dirty="0">
                <a:solidFill>
                  <a:schemeClr val="tx2"/>
                </a:solidFill>
                <a:latin typeface="Times New Roman" pitchFamily="18" charset="0"/>
                <a:cs typeface="Times New Roman" pitchFamily="18" charset="0"/>
              </a:rPr>
              <a:t>Aktif  ya da son 7 gün içinde kanama (</a:t>
            </a:r>
            <a:r>
              <a:rPr lang="tr-TR" kern="0" dirty="0" err="1">
                <a:solidFill>
                  <a:schemeClr val="tx2"/>
                </a:solidFill>
                <a:latin typeface="Times New Roman" pitchFamily="18" charset="0"/>
                <a:cs typeface="Times New Roman" pitchFamily="18" charset="0"/>
              </a:rPr>
              <a:t>retinal</a:t>
            </a:r>
            <a:r>
              <a:rPr lang="tr-TR" kern="0" dirty="0">
                <a:solidFill>
                  <a:schemeClr val="tx2"/>
                </a:solidFill>
                <a:latin typeface="Times New Roman" pitchFamily="18" charset="0"/>
                <a:cs typeface="Times New Roman" pitchFamily="18" charset="0"/>
              </a:rPr>
              <a:t> kanama dahil)…</a:t>
            </a:r>
          </a:p>
          <a:p>
            <a:pPr marL="742950" lvl="1" indent="-285750">
              <a:spcBef>
                <a:spcPct val="20000"/>
              </a:spcBef>
              <a:buClr>
                <a:srgbClr val="FF0000"/>
              </a:buClr>
              <a:buSzPct val="75000"/>
              <a:buFont typeface="Arial" panose="020B0604020202020204" pitchFamily="34" charset="0"/>
              <a:buChar char="•"/>
              <a:defRPr/>
            </a:pPr>
            <a:r>
              <a:rPr lang="tr-TR" kern="0" dirty="0">
                <a:solidFill>
                  <a:schemeClr val="tx2"/>
                </a:solidFill>
                <a:latin typeface="Times New Roman" pitchFamily="18" charset="0"/>
                <a:cs typeface="Times New Roman" pitchFamily="18" charset="0"/>
              </a:rPr>
              <a:t>Yeni geçirilmiş travma…</a:t>
            </a:r>
          </a:p>
          <a:p>
            <a:pPr marL="742950" lvl="1" indent="-285750">
              <a:spcBef>
                <a:spcPct val="20000"/>
              </a:spcBef>
              <a:buClr>
                <a:srgbClr val="FF0000"/>
              </a:buClr>
              <a:buSzPct val="75000"/>
              <a:buFont typeface="Arial" panose="020B0604020202020204" pitchFamily="34" charset="0"/>
              <a:buChar char="•"/>
              <a:defRPr/>
            </a:pPr>
            <a:r>
              <a:rPr lang="tr-TR" kern="0" dirty="0">
                <a:solidFill>
                  <a:schemeClr val="tx2"/>
                </a:solidFill>
                <a:latin typeface="Times New Roman" pitchFamily="18" charset="0"/>
                <a:cs typeface="Times New Roman" pitchFamily="18" charset="0"/>
              </a:rPr>
              <a:t>Yeni geçirilmiş cerrahi…</a:t>
            </a:r>
          </a:p>
          <a:p>
            <a:pPr marL="742950" lvl="1" indent="-285750">
              <a:spcBef>
                <a:spcPct val="20000"/>
              </a:spcBef>
              <a:buClr>
                <a:srgbClr val="FF0000"/>
              </a:buClr>
              <a:buSzPct val="75000"/>
              <a:buFont typeface="Arial" panose="020B0604020202020204" pitchFamily="34" charset="0"/>
              <a:buChar char="•"/>
              <a:defRPr/>
            </a:pPr>
            <a:r>
              <a:rPr lang="tr-TR" kern="0" dirty="0" err="1">
                <a:solidFill>
                  <a:schemeClr val="tx2"/>
                </a:solidFill>
                <a:latin typeface="Times New Roman" pitchFamily="18" charset="0"/>
                <a:cs typeface="Times New Roman" pitchFamily="18" charset="0"/>
              </a:rPr>
              <a:t>İntrakranial</a:t>
            </a:r>
            <a:r>
              <a:rPr lang="tr-TR" kern="0" dirty="0">
                <a:solidFill>
                  <a:schemeClr val="tx2"/>
                </a:solidFill>
                <a:latin typeface="Times New Roman" pitchFamily="18" charset="0"/>
                <a:cs typeface="Times New Roman" pitchFamily="18" charset="0"/>
              </a:rPr>
              <a:t> anevrizma…</a:t>
            </a:r>
          </a:p>
          <a:p>
            <a:pPr marL="742950" lvl="1" indent="-285750">
              <a:spcBef>
                <a:spcPct val="20000"/>
              </a:spcBef>
              <a:buClr>
                <a:srgbClr val="FF0000"/>
              </a:buClr>
              <a:buSzPct val="75000"/>
              <a:buFont typeface="Arial" panose="020B0604020202020204" pitchFamily="34" charset="0"/>
              <a:buChar char="•"/>
              <a:defRPr/>
            </a:pPr>
            <a:r>
              <a:rPr lang="tr-TR" kern="0" dirty="0">
                <a:solidFill>
                  <a:schemeClr val="tx2"/>
                </a:solidFill>
                <a:latin typeface="Times New Roman" pitchFamily="18" charset="0"/>
                <a:cs typeface="Times New Roman" pitchFamily="18" charset="0"/>
              </a:rPr>
              <a:t>Kontrolsüz hipertansiyon…</a:t>
            </a:r>
          </a:p>
          <a:p>
            <a:pPr marL="742950" lvl="1" indent="-285750">
              <a:spcBef>
                <a:spcPct val="20000"/>
              </a:spcBef>
              <a:buClr>
                <a:srgbClr val="FF0000"/>
              </a:buClr>
              <a:buSzPct val="75000"/>
              <a:buFont typeface="Arial" panose="020B0604020202020204" pitchFamily="34" charset="0"/>
              <a:buChar char="•"/>
              <a:defRPr/>
            </a:pPr>
            <a:r>
              <a:rPr lang="tr-TR" kern="0" dirty="0" err="1">
                <a:solidFill>
                  <a:schemeClr val="tx2"/>
                </a:solidFill>
                <a:latin typeface="Times New Roman" pitchFamily="18" charset="0"/>
                <a:cs typeface="Times New Roman" pitchFamily="18" charset="0"/>
              </a:rPr>
              <a:t>Epidural</a:t>
            </a:r>
            <a:r>
              <a:rPr lang="tr-TR" kern="0" dirty="0">
                <a:solidFill>
                  <a:schemeClr val="tx2"/>
                </a:solidFill>
                <a:latin typeface="Times New Roman" pitchFamily="18" charset="0"/>
                <a:cs typeface="Times New Roman" pitchFamily="18" charset="0"/>
              </a:rPr>
              <a:t> </a:t>
            </a:r>
            <a:r>
              <a:rPr lang="tr-TR" kern="0" dirty="0" err="1">
                <a:solidFill>
                  <a:schemeClr val="tx2"/>
                </a:solidFill>
                <a:latin typeface="Times New Roman" pitchFamily="18" charset="0"/>
                <a:cs typeface="Times New Roman" pitchFamily="18" charset="0"/>
              </a:rPr>
              <a:t>kateter</a:t>
            </a:r>
            <a:r>
              <a:rPr lang="tr-TR" kern="0" dirty="0">
                <a:solidFill>
                  <a:schemeClr val="tx2"/>
                </a:solidFill>
                <a:latin typeface="Times New Roman" pitchFamily="18" charset="0"/>
                <a:cs typeface="Times New Roman" pitchFamily="18" charset="0"/>
              </a:rPr>
              <a:t> varlığı…</a:t>
            </a:r>
          </a:p>
          <a:p>
            <a:pPr marL="1198563" lvl="2" indent="-284163">
              <a:spcBef>
                <a:spcPct val="20000"/>
              </a:spcBef>
              <a:buClr>
                <a:schemeClr val="accent1"/>
              </a:buClr>
              <a:buSzPct val="75000"/>
              <a:defRPr/>
            </a:pPr>
            <a:endParaRPr lang="tr-TR" sz="2000" kern="0" dirty="0">
              <a:solidFill>
                <a:schemeClr val="tx2"/>
              </a:solidFill>
              <a:latin typeface="Times New Roman" pitchFamily="18" charset="0"/>
              <a:cs typeface="Times New Roman" pitchFamily="18" charset="0"/>
            </a:endParaRPr>
          </a:p>
          <a:p>
            <a:pPr marL="1198563" lvl="2" indent="-284163">
              <a:spcBef>
                <a:spcPct val="20000"/>
              </a:spcBef>
              <a:buClr>
                <a:schemeClr val="accent1"/>
              </a:buClr>
              <a:buSzPct val="75000"/>
              <a:buFont typeface="Wingdings" pitchFamily="2" charset="2"/>
              <a:buChar char="l"/>
              <a:defRPr/>
            </a:pPr>
            <a:endParaRPr lang="tr-TR" sz="2000" kern="0" dirty="0">
              <a:solidFill>
                <a:schemeClr val="tx2"/>
              </a:solidFill>
              <a:latin typeface="Times New Roman" pitchFamily="18" charset="0"/>
              <a:cs typeface="Times New Roman" pitchFamily="18" charset="0"/>
            </a:endParaRPr>
          </a:p>
          <a:p>
            <a:pPr marL="1198563" lvl="2" indent="-284163">
              <a:spcBef>
                <a:spcPct val="20000"/>
              </a:spcBef>
              <a:buClr>
                <a:schemeClr val="accent1"/>
              </a:buClr>
              <a:buSzPct val="75000"/>
              <a:buFont typeface="Wingdings" pitchFamily="2" charset="2"/>
              <a:buChar char="l"/>
              <a:defRPr/>
            </a:pPr>
            <a:endParaRPr lang="tr-TR" sz="2000" kern="0" dirty="0">
              <a:solidFill>
                <a:schemeClr val="tx2"/>
              </a:solidFill>
              <a:latin typeface="Times New Roman" pitchFamily="18" charset="0"/>
              <a:cs typeface="Times New Roman" pitchFamily="18" charset="0"/>
            </a:endParaRPr>
          </a:p>
        </p:txBody>
      </p:sp>
      <p:pic>
        <p:nvPicPr>
          <p:cNvPr id="25" name="Resim 24"/>
          <p:cNvPicPr>
            <a:picLocks noChangeAspect="1"/>
          </p:cNvPicPr>
          <p:nvPr/>
        </p:nvPicPr>
        <p:blipFill>
          <a:blip r:embed="rId4"/>
          <a:stretch>
            <a:fillRect/>
          </a:stretch>
        </p:blipFill>
        <p:spPr>
          <a:xfrm>
            <a:off x="460375" y="2435490"/>
            <a:ext cx="3571769" cy="2550732"/>
          </a:xfrm>
          <a:prstGeom prst="rect">
            <a:avLst/>
          </a:prstGeom>
        </p:spPr>
      </p:pic>
    </p:spTree>
  </p:cSld>
  <p:clrMapOvr>
    <a:masterClrMapping/>
  </p:clrMapOvr>
  <p:transition advTm="41731">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Slayt Numarası Yer Tutucusu"/>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24</a:t>
            </a:fld>
            <a:endParaRPr lang="en"/>
          </a:p>
        </p:txBody>
      </p:sp>
      <p:sp>
        <p:nvSpPr>
          <p:cNvPr id="7" name="Dikdörtgen 3"/>
          <p:cNvSpPr>
            <a:spLocks noChangeArrowheads="1"/>
          </p:cNvSpPr>
          <p:nvPr/>
        </p:nvSpPr>
        <p:spPr bwMode="auto">
          <a:xfrm>
            <a:off x="-1977362" y="771108"/>
            <a:ext cx="10914062" cy="400110"/>
          </a:xfrm>
          <a:prstGeom prst="rect">
            <a:avLst/>
          </a:prstGeom>
          <a:noFill/>
          <a:ln w="9525">
            <a:noFill/>
            <a:miter lim="800000"/>
            <a:headEnd/>
            <a:tailEnd/>
          </a:ln>
        </p:spPr>
        <p:txBody>
          <a:bodyPr>
            <a:spAutoFit/>
          </a:bodyPr>
          <a:lstStyle/>
          <a:p>
            <a:pPr algn="r"/>
            <a:r>
              <a:rPr lang="tr-TR" sz="2000" i="1" dirty="0">
                <a:solidFill>
                  <a:srgbClr val="FF0000"/>
                </a:solidFill>
                <a:latin typeface="Times New Roman" pitchFamily="18" charset="0"/>
                <a:cs typeface="Times New Roman" pitchFamily="18" charset="0"/>
              </a:rPr>
              <a:t>Akut Böbrek Hasarında Kullanılan </a:t>
            </a:r>
            <a:r>
              <a:rPr lang="tr-TR" sz="2000" i="1" dirty="0" smtClean="0">
                <a:solidFill>
                  <a:srgbClr val="FF0000"/>
                </a:solidFill>
                <a:latin typeface="Times New Roman" pitchFamily="18" charset="0"/>
                <a:cs typeface="Times New Roman" pitchFamily="18" charset="0"/>
              </a:rPr>
              <a:t>Hemodiyaliz </a:t>
            </a:r>
            <a:r>
              <a:rPr lang="tr-TR" sz="2000" i="1" dirty="0" err="1">
                <a:solidFill>
                  <a:srgbClr val="FF0000"/>
                </a:solidFill>
                <a:latin typeface="Times New Roman" pitchFamily="18" charset="0"/>
                <a:cs typeface="Times New Roman" pitchFamily="18" charset="0"/>
              </a:rPr>
              <a:t>Modaliteleri</a:t>
            </a:r>
            <a:r>
              <a:rPr lang="tr-TR" sz="2000" i="1" dirty="0">
                <a:solidFill>
                  <a:srgbClr val="FF0000"/>
                </a:solidFill>
                <a:latin typeface="Times New Roman" pitchFamily="18" charset="0"/>
                <a:cs typeface="Times New Roman" pitchFamily="18" charset="0"/>
              </a:rPr>
              <a:t> </a:t>
            </a:r>
          </a:p>
        </p:txBody>
      </p:sp>
      <p:cxnSp>
        <p:nvCxnSpPr>
          <p:cNvPr id="8" name="Düz Bağlayıcı 12"/>
          <p:cNvCxnSpPr/>
          <p:nvPr/>
        </p:nvCxnSpPr>
        <p:spPr>
          <a:xfrm flipV="1">
            <a:off x="0" y="1332342"/>
            <a:ext cx="9144000" cy="731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Resim 1"/>
          <p:cNvPicPr>
            <a:picLocks noChangeAspect="1"/>
          </p:cNvPicPr>
          <p:nvPr/>
        </p:nvPicPr>
        <p:blipFill>
          <a:blip r:embed="rId3"/>
          <a:stretch>
            <a:fillRect/>
          </a:stretch>
        </p:blipFill>
        <p:spPr>
          <a:xfrm>
            <a:off x="875758" y="1870476"/>
            <a:ext cx="6846828" cy="2332779"/>
          </a:xfrm>
          <a:prstGeom prst="rect">
            <a:avLst/>
          </a:prstGeom>
        </p:spPr>
      </p:pic>
      <p:pic>
        <p:nvPicPr>
          <p:cNvPr id="11" name="Resim 9"/>
          <p:cNvPicPr>
            <a:picLocks noChangeAspect="1"/>
          </p:cNvPicPr>
          <p:nvPr/>
        </p:nvPicPr>
        <p:blipFill>
          <a:blip r:embed="rId4"/>
          <a:stretch>
            <a:fillRect/>
          </a:stretch>
        </p:blipFill>
        <p:spPr>
          <a:xfrm flipH="1">
            <a:off x="0" y="0"/>
            <a:ext cx="328090" cy="456710"/>
          </a:xfrm>
          <a:prstGeom prst="rect">
            <a:avLst/>
          </a:prstGeom>
        </p:spPr>
      </p:pic>
    </p:spTree>
  </p:cSld>
  <p:clrMapOvr>
    <a:masterClrMapping/>
  </p:clrMapOvr>
  <p:transition advTm="10244">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Yer Tutucusu"/>
          <p:cNvSpPr>
            <a:spLocks noGrp="1"/>
          </p:cNvSpPr>
          <p:nvPr>
            <p:ph type="body" idx="2"/>
          </p:nvPr>
        </p:nvSpPr>
        <p:spPr/>
        <p:txBody>
          <a:bodyPr/>
          <a:lstStyle/>
          <a:p>
            <a:endParaRPr lang="tr-TR"/>
          </a:p>
        </p:txBody>
      </p:sp>
      <p:sp>
        <p:nvSpPr>
          <p:cNvPr id="5" name="4 Metin Yer Tutucusu"/>
          <p:cNvSpPr>
            <a:spLocks noGrp="1"/>
          </p:cNvSpPr>
          <p:nvPr>
            <p:ph type="body" idx="3"/>
          </p:nvPr>
        </p:nvSpPr>
        <p:spPr/>
        <p:txBody>
          <a:bodyPr/>
          <a:lstStyle/>
          <a:p>
            <a:endParaRPr lang="tr-TR"/>
          </a:p>
        </p:txBody>
      </p:sp>
      <p:sp>
        <p:nvSpPr>
          <p:cNvPr id="6" name="5 Slayt Numarası Yer Tutucusu"/>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25</a:t>
            </a:fld>
            <a:endParaRPr lang="en"/>
          </a:p>
        </p:txBody>
      </p:sp>
      <p:pic>
        <p:nvPicPr>
          <p:cNvPr id="123906" name="Picture 2" descr="Choosing a CRRT machine and modality - Macedo - 2021 - Seminars in Dialysis  - Wiley Online Library"/>
          <p:cNvPicPr>
            <a:picLocks noChangeAspect="1" noChangeArrowheads="1"/>
          </p:cNvPicPr>
          <p:nvPr/>
        </p:nvPicPr>
        <p:blipFill>
          <a:blip r:embed="rId2"/>
          <a:srcRect/>
          <a:stretch>
            <a:fillRect/>
          </a:stretch>
        </p:blipFill>
        <p:spPr bwMode="auto">
          <a:xfrm>
            <a:off x="863125" y="159531"/>
            <a:ext cx="7539168" cy="4779294"/>
          </a:xfrm>
          <a:prstGeom prst="rect">
            <a:avLst/>
          </a:prstGeom>
          <a:noFill/>
        </p:spPr>
      </p:pic>
    </p:spTree>
  </p:cSld>
  <p:clrMapOvr>
    <a:masterClrMapping/>
  </p:clrMapOvr>
  <p:transition advTm="14438">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26</a:t>
            </a:fld>
            <a:endParaRPr lang="en"/>
          </a:p>
        </p:txBody>
      </p:sp>
      <p:sp>
        <p:nvSpPr>
          <p:cNvPr id="8" name="Dikdörtgen 3"/>
          <p:cNvSpPr>
            <a:spLocks noChangeArrowheads="1"/>
          </p:cNvSpPr>
          <p:nvPr/>
        </p:nvSpPr>
        <p:spPr bwMode="auto">
          <a:xfrm>
            <a:off x="2377932" y="545604"/>
            <a:ext cx="6558768" cy="400110"/>
          </a:xfrm>
          <a:prstGeom prst="rect">
            <a:avLst/>
          </a:prstGeom>
          <a:noFill/>
          <a:ln w="9525">
            <a:noFill/>
            <a:miter lim="800000"/>
            <a:headEnd/>
            <a:tailEnd/>
          </a:ln>
        </p:spPr>
        <p:txBody>
          <a:bodyPr wrap="square">
            <a:spAutoFit/>
          </a:bodyPr>
          <a:lstStyle/>
          <a:p>
            <a:pPr algn="r"/>
            <a:r>
              <a:rPr lang="tr-TR" sz="2000" i="1" dirty="0">
                <a:solidFill>
                  <a:srgbClr val="FF0000"/>
                </a:solidFill>
                <a:latin typeface="Times New Roman" pitchFamily="18" charset="0"/>
                <a:cs typeface="Times New Roman" pitchFamily="18" charset="0"/>
              </a:rPr>
              <a:t>a</a:t>
            </a:r>
            <a:r>
              <a:rPr lang="tr-TR" sz="2000" i="1" dirty="0" smtClean="0">
                <a:solidFill>
                  <a:srgbClr val="FF0000"/>
                </a:solidFill>
                <a:latin typeface="Times New Roman" pitchFamily="18" charset="0"/>
                <a:cs typeface="Times New Roman" pitchFamily="18" charset="0"/>
              </a:rPr>
              <a:t>kut </a:t>
            </a:r>
            <a:r>
              <a:rPr lang="tr-TR" sz="2000" i="1" dirty="0">
                <a:solidFill>
                  <a:srgbClr val="FF0000"/>
                </a:solidFill>
                <a:latin typeface="Times New Roman" pitchFamily="18" charset="0"/>
                <a:cs typeface="Times New Roman" pitchFamily="18" charset="0"/>
              </a:rPr>
              <a:t>b</a:t>
            </a:r>
            <a:r>
              <a:rPr lang="tr-TR" sz="2000" i="1" dirty="0" smtClean="0">
                <a:solidFill>
                  <a:srgbClr val="FF0000"/>
                </a:solidFill>
                <a:latin typeface="Times New Roman" pitchFamily="18" charset="0"/>
                <a:cs typeface="Times New Roman" pitchFamily="18" charset="0"/>
              </a:rPr>
              <a:t>öbrek </a:t>
            </a:r>
            <a:r>
              <a:rPr lang="tr-TR" sz="2000" i="1" dirty="0">
                <a:solidFill>
                  <a:srgbClr val="FF0000"/>
                </a:solidFill>
                <a:latin typeface="Times New Roman" pitchFamily="18" charset="0"/>
                <a:cs typeface="Times New Roman" pitchFamily="18" charset="0"/>
              </a:rPr>
              <a:t>h</a:t>
            </a:r>
            <a:r>
              <a:rPr lang="tr-TR" sz="2000" i="1" dirty="0" smtClean="0">
                <a:solidFill>
                  <a:srgbClr val="FF0000"/>
                </a:solidFill>
                <a:latin typeface="Times New Roman" pitchFamily="18" charset="0"/>
                <a:cs typeface="Times New Roman" pitchFamily="18" charset="0"/>
              </a:rPr>
              <a:t>asarında </a:t>
            </a:r>
            <a:r>
              <a:rPr lang="tr-TR" sz="2000" i="1" dirty="0">
                <a:solidFill>
                  <a:srgbClr val="FF0000"/>
                </a:solidFill>
                <a:latin typeface="Times New Roman" pitchFamily="18" charset="0"/>
                <a:cs typeface="Times New Roman" pitchFamily="18" charset="0"/>
              </a:rPr>
              <a:t>k</a:t>
            </a:r>
            <a:r>
              <a:rPr lang="tr-TR" sz="2000" i="1" dirty="0" smtClean="0">
                <a:solidFill>
                  <a:srgbClr val="FF0000"/>
                </a:solidFill>
                <a:latin typeface="Times New Roman" pitchFamily="18" charset="0"/>
                <a:cs typeface="Times New Roman" pitchFamily="18" charset="0"/>
              </a:rPr>
              <a:t>ullanılan diyaliz </a:t>
            </a:r>
            <a:r>
              <a:rPr lang="tr-TR" sz="2000" i="1" dirty="0" err="1">
                <a:solidFill>
                  <a:srgbClr val="FF0000"/>
                </a:solidFill>
                <a:latin typeface="Times New Roman" pitchFamily="18" charset="0"/>
                <a:cs typeface="Times New Roman" pitchFamily="18" charset="0"/>
              </a:rPr>
              <a:t>m</a:t>
            </a:r>
            <a:r>
              <a:rPr lang="tr-TR" sz="2000" i="1" dirty="0" err="1" smtClean="0">
                <a:solidFill>
                  <a:srgbClr val="FF0000"/>
                </a:solidFill>
                <a:latin typeface="Times New Roman" pitchFamily="18" charset="0"/>
                <a:cs typeface="Times New Roman" pitchFamily="18" charset="0"/>
              </a:rPr>
              <a:t>odaliteleri</a:t>
            </a:r>
            <a:r>
              <a:rPr lang="tr-TR" sz="2000" i="1" dirty="0" smtClean="0">
                <a:solidFill>
                  <a:srgbClr val="FF0000"/>
                </a:solidFill>
                <a:latin typeface="Times New Roman" pitchFamily="18" charset="0"/>
                <a:cs typeface="Times New Roman" pitchFamily="18" charset="0"/>
              </a:rPr>
              <a:t> </a:t>
            </a:r>
            <a:endParaRPr lang="tr-TR" sz="2000" i="1" dirty="0">
              <a:solidFill>
                <a:srgbClr val="FF0000"/>
              </a:solidFill>
              <a:latin typeface="Times New Roman" pitchFamily="18" charset="0"/>
              <a:cs typeface="Times New Roman" pitchFamily="18" charset="0"/>
            </a:endParaRPr>
          </a:p>
        </p:txBody>
      </p:sp>
      <p:pic>
        <p:nvPicPr>
          <p:cNvPr id="9" name="Resim 9"/>
          <p:cNvPicPr>
            <a:picLocks noChangeAspect="1"/>
          </p:cNvPicPr>
          <p:nvPr/>
        </p:nvPicPr>
        <p:blipFill>
          <a:blip r:embed="rId3"/>
          <a:stretch>
            <a:fillRect/>
          </a:stretch>
        </p:blipFill>
        <p:spPr>
          <a:xfrm flipH="1">
            <a:off x="0" y="0"/>
            <a:ext cx="328090" cy="456710"/>
          </a:xfrm>
          <a:prstGeom prst="rect">
            <a:avLst/>
          </a:prstGeom>
        </p:spPr>
      </p:pic>
      <p:graphicFrame>
        <p:nvGraphicFramePr>
          <p:cNvPr id="2" name="Tablo 1"/>
          <p:cNvGraphicFramePr>
            <a:graphicFrameLocks noGrp="1"/>
          </p:cNvGraphicFramePr>
          <p:nvPr>
            <p:extLst>
              <p:ext uri="{D42A27DB-BD31-4B8C-83A1-F6EECF244321}">
                <p14:modId xmlns:p14="http://schemas.microsoft.com/office/powerpoint/2010/main" val="238188376"/>
              </p:ext>
            </p:extLst>
          </p:nvPr>
        </p:nvGraphicFramePr>
        <p:xfrm>
          <a:off x="164045" y="1197954"/>
          <a:ext cx="8806070" cy="3175000"/>
        </p:xfrm>
        <a:graphic>
          <a:graphicData uri="http://schemas.openxmlformats.org/drawingml/2006/table">
            <a:tbl>
              <a:tblPr firstRow="1" bandRow="1">
                <a:tableStyleId>{336AB89D-F5EC-4B56-A308-303C344C77D1}</a:tableStyleId>
              </a:tblPr>
              <a:tblGrid>
                <a:gridCol w="1258010">
                  <a:extLst>
                    <a:ext uri="{9D8B030D-6E8A-4147-A177-3AD203B41FA5}">
                      <a16:colId xmlns:a16="http://schemas.microsoft.com/office/drawing/2014/main" val="3229383108"/>
                    </a:ext>
                  </a:extLst>
                </a:gridCol>
                <a:gridCol w="605528">
                  <a:extLst>
                    <a:ext uri="{9D8B030D-6E8A-4147-A177-3AD203B41FA5}">
                      <a16:colId xmlns:a16="http://schemas.microsoft.com/office/drawing/2014/main" val="3918160454"/>
                    </a:ext>
                  </a:extLst>
                </a:gridCol>
                <a:gridCol w="745434">
                  <a:extLst>
                    <a:ext uri="{9D8B030D-6E8A-4147-A177-3AD203B41FA5}">
                      <a16:colId xmlns:a16="http://schemas.microsoft.com/office/drawing/2014/main" val="1331903599"/>
                    </a:ext>
                  </a:extLst>
                </a:gridCol>
                <a:gridCol w="964096">
                  <a:extLst>
                    <a:ext uri="{9D8B030D-6E8A-4147-A177-3AD203B41FA5}">
                      <a16:colId xmlns:a16="http://schemas.microsoft.com/office/drawing/2014/main" val="3364916017"/>
                    </a:ext>
                  </a:extLst>
                </a:gridCol>
                <a:gridCol w="1808922">
                  <a:extLst>
                    <a:ext uri="{9D8B030D-6E8A-4147-A177-3AD203B41FA5}">
                      <a16:colId xmlns:a16="http://schemas.microsoft.com/office/drawing/2014/main" val="814264246"/>
                    </a:ext>
                  </a:extLst>
                </a:gridCol>
                <a:gridCol w="1888434">
                  <a:extLst>
                    <a:ext uri="{9D8B030D-6E8A-4147-A177-3AD203B41FA5}">
                      <a16:colId xmlns:a16="http://schemas.microsoft.com/office/drawing/2014/main" val="2285197098"/>
                    </a:ext>
                  </a:extLst>
                </a:gridCol>
                <a:gridCol w="1535646">
                  <a:extLst>
                    <a:ext uri="{9D8B030D-6E8A-4147-A177-3AD203B41FA5}">
                      <a16:colId xmlns:a16="http://schemas.microsoft.com/office/drawing/2014/main" val="3443271395"/>
                    </a:ext>
                  </a:extLst>
                </a:gridCol>
              </a:tblGrid>
              <a:tr h="370840">
                <a:tc>
                  <a:txBody>
                    <a:bodyPr/>
                    <a:lstStyle/>
                    <a:p>
                      <a:pPr algn="l"/>
                      <a:r>
                        <a:rPr lang="tr-TR" sz="800" b="1" dirty="0" err="1">
                          <a:solidFill>
                            <a:srgbClr val="FF0000"/>
                          </a:solidFill>
                          <a:latin typeface="Times New Roman" panose="02020603050405020304" pitchFamily="18" charset="0"/>
                          <a:cs typeface="Times New Roman" panose="02020603050405020304" pitchFamily="18" charset="0"/>
                        </a:rPr>
                        <a:t>Modalite</a:t>
                      </a:r>
                      <a:endParaRPr lang="tr-TR" sz="800" b="1" dirty="0">
                        <a:solidFill>
                          <a:srgbClr val="FF0000"/>
                        </a:solidFill>
                        <a:latin typeface="Times New Roman" panose="02020603050405020304" pitchFamily="18" charset="0"/>
                        <a:cs typeface="Times New Roman" panose="02020603050405020304" pitchFamily="18" charset="0"/>
                      </a:endParaRPr>
                    </a:p>
                  </a:txBody>
                  <a:tcPr marL="91435" marR="91435" anchor="ctr"/>
                </a:tc>
                <a:tc>
                  <a:txBody>
                    <a:bodyPr/>
                    <a:lstStyle/>
                    <a:p>
                      <a:r>
                        <a:rPr lang="tr-TR" sz="800" b="1" dirty="0" smtClean="0">
                          <a:solidFill>
                            <a:srgbClr val="FF0000"/>
                          </a:solidFill>
                          <a:latin typeface="Times New Roman" panose="02020603050405020304" pitchFamily="18" charset="0"/>
                          <a:cs typeface="Times New Roman" panose="02020603050405020304" pitchFamily="18" charset="0"/>
                        </a:rPr>
                        <a:t>Süre </a:t>
                      </a:r>
                      <a:endParaRPr lang="tr-TR" sz="8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tr-TR" sz="800" b="1" dirty="0" smtClean="0">
                          <a:solidFill>
                            <a:srgbClr val="FF0000"/>
                          </a:solidFill>
                          <a:latin typeface="Times New Roman" panose="02020603050405020304" pitchFamily="18" charset="0"/>
                          <a:cs typeface="Times New Roman" panose="02020603050405020304" pitchFamily="18" charset="0"/>
                        </a:rPr>
                        <a:t>Kan akım hızı </a:t>
                      </a:r>
                      <a:endParaRPr lang="tr-TR" sz="8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tr-TR" sz="800" b="1" dirty="0" err="1" smtClean="0">
                          <a:solidFill>
                            <a:srgbClr val="FF0000"/>
                          </a:solidFill>
                          <a:latin typeface="Times New Roman" panose="02020603050405020304" pitchFamily="18" charset="0"/>
                          <a:cs typeface="Times New Roman" panose="02020603050405020304" pitchFamily="18" charset="0"/>
                        </a:rPr>
                        <a:t>Diyalizat</a:t>
                      </a:r>
                      <a:r>
                        <a:rPr lang="tr-TR" sz="800" b="1" dirty="0" smtClean="0">
                          <a:solidFill>
                            <a:srgbClr val="FF0000"/>
                          </a:solidFill>
                          <a:latin typeface="Times New Roman" panose="02020603050405020304" pitchFamily="18" charset="0"/>
                          <a:cs typeface="Times New Roman" panose="02020603050405020304" pitchFamily="18" charset="0"/>
                        </a:rPr>
                        <a:t> akım hızı</a:t>
                      </a:r>
                      <a:endParaRPr lang="tr-TR" sz="8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sz="800" b="1" dirty="0" err="1">
                          <a:solidFill>
                            <a:srgbClr val="FF0000"/>
                          </a:solidFill>
                          <a:latin typeface="Times New Roman" panose="02020603050405020304" pitchFamily="18" charset="0"/>
                          <a:cs typeface="Times New Roman" panose="02020603050405020304" pitchFamily="18" charset="0"/>
                        </a:rPr>
                        <a:t>ABH’da</a:t>
                      </a:r>
                      <a:r>
                        <a:rPr lang="tr-TR" sz="800" b="1" dirty="0">
                          <a:solidFill>
                            <a:srgbClr val="FF0000"/>
                          </a:solidFill>
                          <a:latin typeface="Times New Roman" panose="02020603050405020304" pitchFamily="18" charset="0"/>
                          <a:cs typeface="Times New Roman" panose="02020603050405020304" pitchFamily="18" charset="0"/>
                        </a:rPr>
                        <a:t> Yeri</a:t>
                      </a:r>
                    </a:p>
                  </a:txBody>
                  <a:tcPr marL="91435" marR="91435" anchor="ctr"/>
                </a:tc>
                <a:tc>
                  <a:txBody>
                    <a:bodyPr/>
                    <a:lstStyle/>
                    <a:p>
                      <a:pPr algn="ctr"/>
                      <a:r>
                        <a:rPr lang="tr-TR" sz="800" b="1" dirty="0">
                          <a:solidFill>
                            <a:srgbClr val="FF0000"/>
                          </a:solidFill>
                          <a:latin typeface="Times New Roman" panose="02020603050405020304" pitchFamily="18" charset="0"/>
                          <a:cs typeface="Times New Roman" panose="02020603050405020304" pitchFamily="18" charset="0"/>
                        </a:rPr>
                        <a:t>Avantajları</a:t>
                      </a:r>
                    </a:p>
                  </a:txBody>
                  <a:tcPr marL="91435" marR="91435" anchor="ctr"/>
                </a:tc>
                <a:tc>
                  <a:txBody>
                    <a:bodyPr/>
                    <a:lstStyle/>
                    <a:p>
                      <a:pPr algn="ctr"/>
                      <a:r>
                        <a:rPr lang="tr-TR" sz="800" b="1" dirty="0">
                          <a:solidFill>
                            <a:srgbClr val="FF0000"/>
                          </a:solidFill>
                          <a:latin typeface="Times New Roman" panose="02020603050405020304" pitchFamily="18" charset="0"/>
                          <a:cs typeface="Times New Roman" panose="02020603050405020304" pitchFamily="18" charset="0"/>
                        </a:rPr>
                        <a:t>Dezavantajları</a:t>
                      </a:r>
                    </a:p>
                  </a:txBody>
                  <a:tcPr marL="91435" marR="91435" anchor="ctr"/>
                </a:tc>
                <a:extLst>
                  <a:ext uri="{0D108BD9-81ED-4DB2-BD59-A6C34878D82A}">
                    <a16:rowId xmlns:a16="http://schemas.microsoft.com/office/drawing/2014/main" val="1664687522"/>
                  </a:ext>
                </a:extLst>
              </a:tr>
              <a:tr h="370840">
                <a:tc>
                  <a:txBody>
                    <a:bodyPr/>
                    <a:lstStyle/>
                    <a:p>
                      <a:pPr algn="l"/>
                      <a:r>
                        <a:rPr lang="tr-TR" sz="800" b="1" dirty="0">
                          <a:solidFill>
                            <a:schemeClr val="bg2">
                              <a:lumMod val="25000"/>
                            </a:schemeClr>
                          </a:solidFill>
                          <a:latin typeface="Times New Roman" panose="02020603050405020304" pitchFamily="18" charset="0"/>
                          <a:cs typeface="Times New Roman" panose="02020603050405020304" pitchFamily="18" charset="0"/>
                        </a:rPr>
                        <a:t>Aralıklı hemodiyaliz</a:t>
                      </a:r>
                    </a:p>
                  </a:txBody>
                  <a:tcPr marL="91435" marR="91435" anchor="ctr"/>
                </a:tc>
                <a:tc>
                  <a:txBody>
                    <a:bodyPr/>
                    <a:lstStyle/>
                    <a:p>
                      <a:endParaRPr lang="tr-TR" sz="800" dirty="0" smtClean="0">
                        <a:latin typeface="Times New Roman" panose="02020603050405020304" pitchFamily="18" charset="0"/>
                        <a:cs typeface="Times New Roman" panose="02020603050405020304" pitchFamily="18" charset="0"/>
                      </a:endParaRPr>
                    </a:p>
                    <a:p>
                      <a:endParaRPr lang="tr-TR" sz="800" dirty="0" smtClean="0">
                        <a:latin typeface="Times New Roman" panose="02020603050405020304" pitchFamily="18" charset="0"/>
                        <a:cs typeface="Times New Roman" panose="02020603050405020304" pitchFamily="18" charset="0"/>
                      </a:endParaRPr>
                    </a:p>
                    <a:p>
                      <a:endParaRPr lang="tr-TR" sz="800" dirty="0" smtClean="0">
                        <a:latin typeface="Times New Roman" panose="02020603050405020304" pitchFamily="18" charset="0"/>
                        <a:cs typeface="Times New Roman" panose="02020603050405020304" pitchFamily="18" charset="0"/>
                      </a:endParaRPr>
                    </a:p>
                    <a:p>
                      <a:r>
                        <a:rPr lang="tr-TR" sz="800" dirty="0" smtClean="0">
                          <a:latin typeface="Times New Roman" panose="02020603050405020304" pitchFamily="18" charset="0"/>
                          <a:cs typeface="Times New Roman" panose="02020603050405020304" pitchFamily="18" charset="0"/>
                        </a:rPr>
                        <a:t>2-4 saat </a:t>
                      </a:r>
                      <a:endParaRPr lang="tr-TR" sz="800" dirty="0">
                        <a:latin typeface="Times New Roman" panose="02020603050405020304" pitchFamily="18" charset="0"/>
                        <a:cs typeface="Times New Roman" panose="02020603050405020304" pitchFamily="18" charset="0"/>
                      </a:endParaRPr>
                    </a:p>
                  </a:txBody>
                  <a:tcPr/>
                </a:tc>
                <a:tc>
                  <a:txBody>
                    <a:bodyPr/>
                    <a:lstStyle/>
                    <a:p>
                      <a:endParaRPr lang="tr-TR" sz="800" dirty="0" smtClean="0">
                        <a:latin typeface="Times New Roman" panose="02020603050405020304" pitchFamily="18" charset="0"/>
                        <a:cs typeface="Times New Roman" panose="02020603050405020304" pitchFamily="18" charset="0"/>
                      </a:endParaRPr>
                    </a:p>
                    <a:p>
                      <a:endParaRPr lang="tr-TR" sz="800" dirty="0" smtClean="0">
                        <a:latin typeface="Times New Roman" panose="02020603050405020304" pitchFamily="18" charset="0"/>
                        <a:cs typeface="Times New Roman" panose="02020603050405020304" pitchFamily="18" charset="0"/>
                      </a:endParaRPr>
                    </a:p>
                    <a:p>
                      <a:endParaRPr lang="tr-TR" sz="800" dirty="0" smtClean="0">
                        <a:latin typeface="Times New Roman" panose="02020603050405020304" pitchFamily="18" charset="0"/>
                        <a:cs typeface="Times New Roman" panose="02020603050405020304" pitchFamily="18" charset="0"/>
                      </a:endParaRPr>
                    </a:p>
                    <a:p>
                      <a:r>
                        <a:rPr lang="tr-TR" sz="800" dirty="0" smtClean="0">
                          <a:latin typeface="Times New Roman" panose="02020603050405020304" pitchFamily="18" charset="0"/>
                          <a:cs typeface="Times New Roman" panose="02020603050405020304" pitchFamily="18" charset="0"/>
                        </a:rPr>
                        <a:t>&gt; 200 ml/</a:t>
                      </a:r>
                      <a:r>
                        <a:rPr lang="tr-TR" sz="800" dirty="0" err="1" smtClean="0">
                          <a:latin typeface="Times New Roman" panose="02020603050405020304" pitchFamily="18" charset="0"/>
                          <a:cs typeface="Times New Roman" panose="02020603050405020304" pitchFamily="18" charset="0"/>
                        </a:rPr>
                        <a:t>dk</a:t>
                      </a:r>
                      <a:endParaRPr lang="tr-TR" sz="800" dirty="0">
                        <a:latin typeface="Times New Roman" panose="02020603050405020304" pitchFamily="18" charset="0"/>
                        <a:cs typeface="Times New Roman" panose="02020603050405020304" pitchFamily="18" charset="0"/>
                      </a:endParaRPr>
                    </a:p>
                  </a:txBody>
                  <a:tcPr/>
                </a:tc>
                <a:tc>
                  <a:txBody>
                    <a:bodyPr/>
                    <a:lstStyle/>
                    <a:p>
                      <a:endParaRPr lang="tr-TR" sz="800" dirty="0" smtClean="0">
                        <a:latin typeface="Times New Roman" panose="02020603050405020304" pitchFamily="18" charset="0"/>
                        <a:cs typeface="Times New Roman" panose="02020603050405020304" pitchFamily="18" charset="0"/>
                      </a:endParaRPr>
                    </a:p>
                    <a:p>
                      <a:endParaRPr lang="tr-TR" sz="800" dirty="0" smtClean="0">
                        <a:latin typeface="Times New Roman" panose="02020603050405020304" pitchFamily="18" charset="0"/>
                        <a:cs typeface="Times New Roman" panose="02020603050405020304" pitchFamily="18" charset="0"/>
                      </a:endParaRPr>
                    </a:p>
                    <a:p>
                      <a:endParaRPr lang="tr-TR" sz="800" dirty="0" smtClean="0">
                        <a:latin typeface="Times New Roman" panose="02020603050405020304" pitchFamily="18" charset="0"/>
                        <a:cs typeface="Times New Roman" panose="02020603050405020304" pitchFamily="18" charset="0"/>
                      </a:endParaRPr>
                    </a:p>
                    <a:p>
                      <a:r>
                        <a:rPr lang="tr-TR" sz="800" dirty="0" smtClean="0">
                          <a:latin typeface="Times New Roman" panose="02020603050405020304" pitchFamily="18" charset="0"/>
                          <a:cs typeface="Times New Roman" panose="02020603050405020304" pitchFamily="18" charset="0"/>
                        </a:rPr>
                        <a:t>≥ 500 ml/</a:t>
                      </a:r>
                      <a:r>
                        <a:rPr lang="tr-TR" sz="800" dirty="0" err="1" smtClean="0">
                          <a:latin typeface="Times New Roman" panose="02020603050405020304" pitchFamily="18" charset="0"/>
                          <a:cs typeface="Times New Roman" panose="02020603050405020304" pitchFamily="18" charset="0"/>
                        </a:rPr>
                        <a:t>dk</a:t>
                      </a:r>
                      <a:endParaRPr lang="tr-TR" sz="800" dirty="0">
                        <a:latin typeface="Times New Roman" panose="02020603050405020304" pitchFamily="18" charset="0"/>
                        <a:cs typeface="Times New Roman" panose="02020603050405020304" pitchFamily="18" charset="0"/>
                      </a:endParaRPr>
                    </a:p>
                  </a:txBody>
                  <a:tcPr/>
                </a:tc>
                <a:tc>
                  <a:txBody>
                    <a:bodyPr/>
                    <a:lstStyle/>
                    <a:p>
                      <a:r>
                        <a:rPr lang="tr-TR" sz="800" b="1" i="0" dirty="0">
                          <a:solidFill>
                            <a:srgbClr val="FF0000"/>
                          </a:solidFill>
                          <a:latin typeface="Times New Roman" panose="02020603050405020304" pitchFamily="18" charset="0"/>
                          <a:cs typeface="Times New Roman" panose="02020603050405020304" pitchFamily="18" charset="0"/>
                        </a:rPr>
                        <a:t>Hemodinamik stabil hasta</a:t>
                      </a:r>
                    </a:p>
                  </a:txBody>
                  <a:tcPr marL="91435" marR="91435" anchor="ctr"/>
                </a:tc>
                <a:tc>
                  <a:txBody>
                    <a:bodyPr/>
                    <a:lstStyle/>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Kanama riski düşük</a:t>
                      </a:r>
                    </a:p>
                    <a:p>
                      <a:pPr marL="171450" indent="-171450" algn="l" defTabSz="914400" rtl="0" eaLnBrk="1" latinLnBrk="0" hangingPunct="1">
                        <a:buFont typeface="Arial" panose="020B0604020202020204" pitchFamily="34" charset="0"/>
                        <a:buChar char="•"/>
                      </a:pPr>
                      <a:r>
                        <a:rPr lang="tr-TR" sz="800" b="1" kern="1200" dirty="0">
                          <a:solidFill>
                            <a:srgbClr val="FF0000"/>
                          </a:solidFill>
                          <a:latin typeface="Times New Roman" panose="02020603050405020304" pitchFamily="18" charset="0"/>
                          <a:ea typeface="+mn-ea"/>
                          <a:cs typeface="Times New Roman" panose="02020603050405020304" pitchFamily="18" charset="0"/>
                        </a:rPr>
                        <a:t>Kısa süreli</a:t>
                      </a:r>
                    </a:p>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Hasta mobilitesi</a:t>
                      </a:r>
                    </a:p>
                    <a:p>
                      <a:pPr marL="171450" indent="-171450" algn="l" defTabSz="914400" rtl="0" eaLnBrk="1" latinLnBrk="0" hangingPunct="1">
                        <a:buFont typeface="Arial" panose="020B0604020202020204" pitchFamily="34" charset="0"/>
                        <a:buChar char="•"/>
                      </a:pPr>
                      <a:r>
                        <a:rPr lang="tr-TR" sz="800" b="1" kern="1200" dirty="0">
                          <a:solidFill>
                            <a:srgbClr val="FF0000"/>
                          </a:solidFill>
                          <a:latin typeface="Times New Roman" panose="02020603050405020304" pitchFamily="18" charset="0"/>
                          <a:ea typeface="+mn-ea"/>
                          <a:cs typeface="Times New Roman" panose="02020603050405020304" pitchFamily="18" charset="0"/>
                        </a:rPr>
                        <a:t>Hızlı</a:t>
                      </a: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 hiperkalemi tedavisi</a:t>
                      </a:r>
                    </a:p>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Fistül-damar yolu problemi düşük</a:t>
                      </a:r>
                    </a:p>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Zehirlenmenin hızlı tedavisi</a:t>
                      </a:r>
                    </a:p>
                  </a:txBody>
                  <a:tcPr marL="91435" marR="91435" anchor="ctr"/>
                </a:tc>
                <a:tc>
                  <a:txBody>
                    <a:bodyPr/>
                    <a:lstStyle/>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Yetersiz renal replasman</a:t>
                      </a:r>
                    </a:p>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Yetersiz metabolik kontrol</a:t>
                      </a:r>
                    </a:p>
                    <a:p>
                      <a:pPr marL="171450" indent="-171450" algn="l" defTabSz="914400" rtl="0" eaLnBrk="1" latinLnBrk="0" hangingPunct="1">
                        <a:buFont typeface="Arial" panose="020B0604020202020204" pitchFamily="34" charset="0"/>
                        <a:buChar char="•"/>
                      </a:pPr>
                      <a:r>
                        <a:rPr lang="tr-TR" sz="800" b="1" kern="1200" dirty="0">
                          <a:solidFill>
                            <a:srgbClr val="FF0000"/>
                          </a:solidFill>
                          <a:latin typeface="Times New Roman" panose="02020603050405020304" pitchFamily="18" charset="0"/>
                          <a:ea typeface="+mn-ea"/>
                          <a:cs typeface="Times New Roman" panose="02020603050405020304" pitchFamily="18" charset="0"/>
                        </a:rPr>
                        <a:t>Hemodinamik dengesizlik</a:t>
                      </a:r>
                    </a:p>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Yetersiz sıvı kontrolü</a:t>
                      </a:r>
                    </a:p>
                  </a:txBody>
                  <a:tcPr marL="91435" marR="91435" anchor="ctr"/>
                </a:tc>
                <a:extLst>
                  <a:ext uri="{0D108BD9-81ED-4DB2-BD59-A6C34878D82A}">
                    <a16:rowId xmlns:a16="http://schemas.microsoft.com/office/drawing/2014/main" val="383379067"/>
                  </a:ext>
                </a:extLst>
              </a:tr>
              <a:tr h="370840">
                <a:tc>
                  <a:txBody>
                    <a:bodyPr/>
                    <a:lstStyle/>
                    <a:p>
                      <a:pPr algn="l"/>
                      <a:r>
                        <a:rPr lang="tr-TR" sz="800" b="1" dirty="0">
                          <a:solidFill>
                            <a:schemeClr val="bg2">
                              <a:lumMod val="25000"/>
                            </a:schemeClr>
                          </a:solidFill>
                          <a:latin typeface="Times New Roman" panose="02020603050405020304" pitchFamily="18" charset="0"/>
                          <a:cs typeface="Times New Roman" panose="02020603050405020304" pitchFamily="18" charset="0"/>
                        </a:rPr>
                        <a:t>C</a:t>
                      </a:r>
                      <a:r>
                        <a:rPr lang="tr-TR" sz="800" b="1" dirty="0" smtClean="0">
                          <a:solidFill>
                            <a:schemeClr val="bg2">
                              <a:lumMod val="25000"/>
                            </a:schemeClr>
                          </a:solidFill>
                          <a:latin typeface="Times New Roman" panose="02020603050405020304" pitchFamily="18" charset="0"/>
                          <a:cs typeface="Times New Roman" panose="02020603050405020304" pitchFamily="18" charset="0"/>
                        </a:rPr>
                        <a:t>RRT</a:t>
                      </a:r>
                      <a:endParaRPr lang="tr-TR" sz="800" b="1" dirty="0">
                        <a:solidFill>
                          <a:schemeClr val="bg2">
                            <a:lumMod val="25000"/>
                          </a:schemeClr>
                        </a:solidFill>
                        <a:latin typeface="Times New Roman" panose="02020603050405020304" pitchFamily="18" charset="0"/>
                        <a:cs typeface="Times New Roman" panose="02020603050405020304" pitchFamily="18" charset="0"/>
                      </a:endParaRPr>
                    </a:p>
                  </a:txBody>
                  <a:tcPr marL="91435" marR="91435" anchor="ctr"/>
                </a:tc>
                <a:tc>
                  <a:txBody>
                    <a:bodyPr/>
                    <a:lstStyle/>
                    <a:p>
                      <a:endParaRPr lang="tr-TR" sz="800" dirty="0" smtClean="0">
                        <a:latin typeface="Times New Roman" panose="02020603050405020304" pitchFamily="18" charset="0"/>
                        <a:cs typeface="Times New Roman" panose="02020603050405020304" pitchFamily="18" charset="0"/>
                      </a:endParaRPr>
                    </a:p>
                    <a:p>
                      <a:endParaRPr lang="tr-TR" sz="800" dirty="0" smtClean="0">
                        <a:latin typeface="Times New Roman" panose="02020603050405020304" pitchFamily="18" charset="0"/>
                        <a:cs typeface="Times New Roman" panose="02020603050405020304" pitchFamily="18" charset="0"/>
                      </a:endParaRPr>
                    </a:p>
                    <a:p>
                      <a:endParaRPr lang="tr-TR" sz="800" dirty="0" smtClean="0">
                        <a:latin typeface="Times New Roman" panose="02020603050405020304" pitchFamily="18" charset="0"/>
                        <a:cs typeface="Times New Roman" panose="02020603050405020304" pitchFamily="18" charset="0"/>
                      </a:endParaRPr>
                    </a:p>
                    <a:p>
                      <a:r>
                        <a:rPr lang="tr-TR" sz="800" dirty="0" smtClean="0">
                          <a:latin typeface="Times New Roman" panose="02020603050405020304" pitchFamily="18" charset="0"/>
                          <a:cs typeface="Times New Roman" panose="02020603050405020304" pitchFamily="18" charset="0"/>
                        </a:rPr>
                        <a:t>24 saat</a:t>
                      </a:r>
                      <a:endParaRPr lang="tr-TR" sz="800" dirty="0">
                        <a:latin typeface="Times New Roman" panose="02020603050405020304" pitchFamily="18" charset="0"/>
                        <a:cs typeface="Times New Roman" panose="02020603050405020304" pitchFamily="18" charset="0"/>
                      </a:endParaRPr>
                    </a:p>
                  </a:txBody>
                  <a:tcPr/>
                </a:tc>
                <a:tc>
                  <a:txBody>
                    <a:bodyPr/>
                    <a:lstStyle/>
                    <a:p>
                      <a:endParaRPr lang="tr-TR" sz="800" dirty="0" smtClean="0">
                        <a:latin typeface="Times New Roman" panose="02020603050405020304" pitchFamily="18" charset="0"/>
                        <a:cs typeface="Times New Roman" panose="02020603050405020304" pitchFamily="18" charset="0"/>
                      </a:endParaRPr>
                    </a:p>
                    <a:p>
                      <a:endParaRPr lang="tr-TR" sz="800" dirty="0" smtClean="0">
                        <a:latin typeface="Times New Roman" panose="02020603050405020304" pitchFamily="18" charset="0"/>
                        <a:cs typeface="Times New Roman" panose="02020603050405020304" pitchFamily="18" charset="0"/>
                      </a:endParaRPr>
                    </a:p>
                    <a:p>
                      <a:endParaRPr lang="tr-TR" sz="800" dirty="0" smtClean="0">
                        <a:latin typeface="Times New Roman" panose="02020603050405020304" pitchFamily="18" charset="0"/>
                        <a:cs typeface="Times New Roman" panose="02020603050405020304" pitchFamily="18" charset="0"/>
                      </a:endParaRPr>
                    </a:p>
                    <a:p>
                      <a:r>
                        <a:rPr lang="tr-TR" sz="800" dirty="0" smtClean="0">
                          <a:latin typeface="Times New Roman" panose="02020603050405020304" pitchFamily="18" charset="0"/>
                          <a:cs typeface="Times New Roman" panose="02020603050405020304" pitchFamily="18" charset="0"/>
                        </a:rPr>
                        <a:t>&lt; 200 ml/</a:t>
                      </a:r>
                      <a:r>
                        <a:rPr lang="tr-TR" sz="800" dirty="0" err="1" smtClean="0">
                          <a:latin typeface="Times New Roman" panose="02020603050405020304" pitchFamily="18" charset="0"/>
                          <a:cs typeface="Times New Roman" panose="02020603050405020304" pitchFamily="18" charset="0"/>
                        </a:rPr>
                        <a:t>dk</a:t>
                      </a:r>
                      <a:r>
                        <a:rPr lang="tr-TR" sz="800" dirty="0" smtClean="0">
                          <a:latin typeface="Times New Roman" panose="02020603050405020304" pitchFamily="18" charset="0"/>
                          <a:cs typeface="Times New Roman" panose="02020603050405020304" pitchFamily="18" charset="0"/>
                        </a:rPr>
                        <a:t> </a:t>
                      </a:r>
                      <a:endParaRPr lang="tr-TR" sz="800" dirty="0">
                        <a:latin typeface="Times New Roman" panose="02020603050405020304" pitchFamily="18" charset="0"/>
                        <a:cs typeface="Times New Roman" panose="02020603050405020304" pitchFamily="18" charset="0"/>
                      </a:endParaRPr>
                    </a:p>
                  </a:txBody>
                  <a:tcPr/>
                </a:tc>
                <a:tc>
                  <a:txBody>
                    <a:bodyPr/>
                    <a:lstStyle/>
                    <a:p>
                      <a:endParaRPr lang="tr-TR" sz="800" dirty="0" smtClean="0">
                        <a:latin typeface="Times New Roman" panose="02020603050405020304" pitchFamily="18" charset="0"/>
                        <a:cs typeface="Times New Roman" panose="02020603050405020304" pitchFamily="18" charset="0"/>
                      </a:endParaRPr>
                    </a:p>
                    <a:p>
                      <a:endParaRPr lang="tr-TR" sz="800" dirty="0" smtClean="0">
                        <a:latin typeface="Times New Roman" panose="02020603050405020304" pitchFamily="18" charset="0"/>
                        <a:cs typeface="Times New Roman" panose="02020603050405020304" pitchFamily="18" charset="0"/>
                      </a:endParaRPr>
                    </a:p>
                    <a:p>
                      <a:endParaRPr lang="tr-TR" sz="800" dirty="0" smtClean="0">
                        <a:latin typeface="Times New Roman" panose="02020603050405020304" pitchFamily="18" charset="0"/>
                        <a:cs typeface="Times New Roman" panose="02020603050405020304" pitchFamily="18" charset="0"/>
                      </a:endParaRPr>
                    </a:p>
                    <a:p>
                      <a:r>
                        <a:rPr lang="tr-TR" sz="800" dirty="0" smtClean="0">
                          <a:latin typeface="Times New Roman" panose="02020603050405020304" pitchFamily="18" charset="0"/>
                          <a:cs typeface="Times New Roman" panose="02020603050405020304" pitchFamily="18" charset="0"/>
                        </a:rPr>
                        <a:t>15-35</a:t>
                      </a:r>
                      <a:r>
                        <a:rPr lang="tr-TR" sz="800" baseline="0" dirty="0" smtClean="0">
                          <a:latin typeface="Times New Roman" panose="02020603050405020304" pitchFamily="18" charset="0"/>
                          <a:cs typeface="Times New Roman" panose="02020603050405020304" pitchFamily="18" charset="0"/>
                        </a:rPr>
                        <a:t> ml/</a:t>
                      </a:r>
                      <a:r>
                        <a:rPr lang="tr-TR" sz="800" baseline="0" dirty="0" err="1" smtClean="0">
                          <a:latin typeface="Times New Roman" panose="02020603050405020304" pitchFamily="18" charset="0"/>
                          <a:cs typeface="Times New Roman" panose="02020603050405020304" pitchFamily="18" charset="0"/>
                        </a:rPr>
                        <a:t>dk</a:t>
                      </a:r>
                      <a:endParaRPr lang="tr-TR" sz="800" dirty="0" smtClean="0">
                        <a:latin typeface="Times New Roman" panose="02020603050405020304" pitchFamily="18" charset="0"/>
                        <a:cs typeface="Times New Roman" panose="02020603050405020304" pitchFamily="18" charset="0"/>
                      </a:endParaRPr>
                    </a:p>
                  </a:txBody>
                  <a:tcPr/>
                </a:tc>
                <a:tc>
                  <a:txBody>
                    <a:bodyPr/>
                    <a:lstStyle/>
                    <a:p>
                      <a:r>
                        <a:rPr lang="tr-TR" sz="800" b="1" dirty="0">
                          <a:solidFill>
                            <a:srgbClr val="FF0000"/>
                          </a:solidFill>
                          <a:latin typeface="Times New Roman" panose="02020603050405020304" pitchFamily="18" charset="0"/>
                          <a:cs typeface="Times New Roman" panose="02020603050405020304" pitchFamily="18" charset="0"/>
                        </a:rPr>
                        <a:t>Hemodinamik unstabil</a:t>
                      </a:r>
                      <a:r>
                        <a:rPr lang="tr-TR" sz="800" b="1" baseline="0" dirty="0">
                          <a:solidFill>
                            <a:srgbClr val="FF0000"/>
                          </a:solidFill>
                          <a:latin typeface="Times New Roman" panose="02020603050405020304" pitchFamily="18" charset="0"/>
                          <a:cs typeface="Times New Roman" panose="02020603050405020304" pitchFamily="18" charset="0"/>
                        </a:rPr>
                        <a:t> hasta</a:t>
                      </a:r>
                    </a:p>
                    <a:p>
                      <a:r>
                        <a:rPr lang="tr-TR" sz="800" b="1" baseline="0" dirty="0">
                          <a:solidFill>
                            <a:srgbClr val="FF0000"/>
                          </a:solidFill>
                          <a:latin typeface="Times New Roman" panose="02020603050405020304" pitchFamily="18" charset="0"/>
                          <a:cs typeface="Times New Roman" panose="02020603050405020304" pitchFamily="18" charset="0"/>
                        </a:rPr>
                        <a:t>İntrakranial basınç artışı riski olan hasta</a:t>
                      </a:r>
                      <a:endParaRPr lang="tr-TR" sz="800" b="1" dirty="0">
                        <a:solidFill>
                          <a:srgbClr val="FF0000"/>
                        </a:solidFill>
                        <a:latin typeface="Times New Roman" panose="02020603050405020304" pitchFamily="18" charset="0"/>
                        <a:cs typeface="Times New Roman" panose="02020603050405020304" pitchFamily="18" charset="0"/>
                      </a:endParaRPr>
                    </a:p>
                  </a:txBody>
                  <a:tcPr marL="91435" marR="91435" anchor="ctr"/>
                </a:tc>
                <a:tc>
                  <a:txBody>
                    <a:bodyPr/>
                    <a:lstStyle/>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Hemodinamik stabilite</a:t>
                      </a:r>
                    </a:p>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Sürekli renal replasman</a:t>
                      </a:r>
                    </a:p>
                    <a:p>
                      <a:pPr marL="171450" indent="-171450" algn="l" defTabSz="914400" rtl="0" eaLnBrk="1" latinLnBrk="0" hangingPunct="1">
                        <a:buFont typeface="Arial" panose="020B0604020202020204" pitchFamily="34" charset="0"/>
                        <a:buChar char="•"/>
                      </a:pPr>
                      <a:r>
                        <a:rPr lang="tr-TR" sz="800" b="1" kern="1200" dirty="0">
                          <a:solidFill>
                            <a:srgbClr val="FF0000"/>
                          </a:solidFill>
                          <a:latin typeface="Times New Roman" panose="02020603050405020304" pitchFamily="18" charset="0"/>
                          <a:ea typeface="+mn-ea"/>
                          <a:cs typeface="Times New Roman" panose="02020603050405020304" pitchFamily="18" charset="0"/>
                        </a:rPr>
                        <a:t>Metabolik kontrol daha iyi</a:t>
                      </a:r>
                    </a:p>
                    <a:p>
                      <a:pPr marL="171450" indent="-171450" algn="l" defTabSz="914400" rtl="0" eaLnBrk="1" latinLnBrk="0" hangingPunct="1">
                        <a:buFont typeface="Arial" panose="020B0604020202020204" pitchFamily="34" charset="0"/>
                        <a:buChar char="•"/>
                      </a:pPr>
                      <a:r>
                        <a:rPr lang="tr-TR" sz="800" b="1" kern="1200" dirty="0">
                          <a:solidFill>
                            <a:srgbClr val="FF0000"/>
                          </a:solidFill>
                          <a:latin typeface="Times New Roman" panose="02020603050405020304" pitchFamily="18" charset="0"/>
                          <a:ea typeface="+mn-ea"/>
                          <a:cs typeface="Times New Roman" panose="02020603050405020304" pitchFamily="18" charset="0"/>
                        </a:rPr>
                        <a:t>Sıvı dengesi daha iyi</a:t>
                      </a:r>
                    </a:p>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Geniş nutrisyonel destek olanağı</a:t>
                      </a:r>
                    </a:p>
                  </a:txBody>
                  <a:tcPr marL="91435" marR="91435" anchor="ctr"/>
                </a:tc>
                <a:tc>
                  <a:txBody>
                    <a:bodyPr/>
                    <a:lstStyle/>
                    <a:p>
                      <a:pPr marL="171450" indent="-171450">
                        <a:buFont typeface="Arial" panose="020B0604020202020204" pitchFamily="34" charset="0"/>
                        <a:buChar char="•"/>
                      </a:pPr>
                      <a:r>
                        <a:rPr lang="tr-TR" sz="800" b="1" dirty="0">
                          <a:solidFill>
                            <a:srgbClr val="FF0000"/>
                          </a:solidFill>
                          <a:latin typeface="Times New Roman" panose="02020603050405020304" pitchFamily="18" charset="0"/>
                          <a:cs typeface="Times New Roman" panose="02020603050405020304" pitchFamily="18" charset="0"/>
                        </a:rPr>
                        <a:t>Sürekli antikoagülasyon</a:t>
                      </a:r>
                    </a:p>
                    <a:p>
                      <a:pPr marL="171450" indent="-171450">
                        <a:buFont typeface="Arial" panose="020B0604020202020204" pitchFamily="34" charset="0"/>
                        <a:buChar char="•"/>
                      </a:pPr>
                      <a:r>
                        <a:rPr lang="tr-TR" sz="800" dirty="0">
                          <a:solidFill>
                            <a:schemeClr val="bg2">
                              <a:lumMod val="25000"/>
                            </a:schemeClr>
                          </a:solidFill>
                          <a:latin typeface="Times New Roman" panose="02020603050405020304" pitchFamily="18" charset="0"/>
                          <a:cs typeface="Times New Roman" panose="02020603050405020304" pitchFamily="18" charset="0"/>
                        </a:rPr>
                        <a:t>Teknik destek ve personel altyapısı</a:t>
                      </a:r>
                      <a:r>
                        <a:rPr lang="tr-TR" sz="800" baseline="0" dirty="0">
                          <a:solidFill>
                            <a:schemeClr val="bg2">
                              <a:lumMod val="25000"/>
                            </a:schemeClr>
                          </a:solidFill>
                          <a:latin typeface="Times New Roman" panose="02020603050405020304" pitchFamily="18" charset="0"/>
                          <a:cs typeface="Times New Roman" panose="02020603050405020304" pitchFamily="18" charset="0"/>
                        </a:rPr>
                        <a:t> gerektirir.</a:t>
                      </a:r>
                    </a:p>
                    <a:p>
                      <a:pPr marL="171450" indent="-171450">
                        <a:buFont typeface="Arial" panose="020B0604020202020204" pitchFamily="34" charset="0"/>
                        <a:buChar char="•"/>
                      </a:pPr>
                      <a:r>
                        <a:rPr lang="tr-TR" sz="800" baseline="0" dirty="0">
                          <a:solidFill>
                            <a:schemeClr val="bg2">
                              <a:lumMod val="25000"/>
                            </a:schemeClr>
                          </a:solidFill>
                          <a:latin typeface="Times New Roman" panose="02020603050405020304" pitchFamily="18" charset="0"/>
                          <a:cs typeface="Times New Roman" panose="02020603050405020304" pitchFamily="18" charset="0"/>
                        </a:rPr>
                        <a:t>İmmobilizasyon</a:t>
                      </a:r>
                    </a:p>
                    <a:p>
                      <a:pPr marL="171450" indent="-171450">
                        <a:buFont typeface="Arial" panose="020B0604020202020204" pitchFamily="34" charset="0"/>
                        <a:buChar char="•"/>
                      </a:pPr>
                      <a:r>
                        <a:rPr lang="tr-TR" sz="800" b="1" baseline="0" dirty="0">
                          <a:solidFill>
                            <a:srgbClr val="FF0000"/>
                          </a:solidFill>
                          <a:latin typeface="Times New Roman" panose="02020603050405020304" pitchFamily="18" charset="0"/>
                          <a:cs typeface="Times New Roman" panose="02020603050405020304" pitchFamily="18" charset="0"/>
                        </a:rPr>
                        <a:t>Yüksek kanama riski</a:t>
                      </a:r>
                    </a:p>
                    <a:p>
                      <a:pPr marL="171450" indent="-171450">
                        <a:buFont typeface="Arial" panose="020B0604020202020204" pitchFamily="34" charset="0"/>
                        <a:buChar char="•"/>
                      </a:pPr>
                      <a:r>
                        <a:rPr lang="tr-TR" sz="800" b="1" baseline="0" dirty="0">
                          <a:solidFill>
                            <a:srgbClr val="FF0000"/>
                          </a:solidFill>
                          <a:latin typeface="Times New Roman" panose="02020603050405020304" pitchFamily="18" charset="0"/>
                          <a:cs typeface="Times New Roman" panose="02020603050405020304" pitchFamily="18" charset="0"/>
                        </a:rPr>
                        <a:t>Yüksek maliyet</a:t>
                      </a:r>
                    </a:p>
                    <a:p>
                      <a:pPr marL="171450" indent="-171450">
                        <a:buFont typeface="Arial" panose="020B0604020202020204" pitchFamily="34" charset="0"/>
                        <a:buChar char="•"/>
                      </a:pPr>
                      <a:r>
                        <a:rPr lang="tr-TR" sz="800" baseline="0" dirty="0">
                          <a:solidFill>
                            <a:schemeClr val="bg2">
                              <a:lumMod val="25000"/>
                            </a:schemeClr>
                          </a:solidFill>
                          <a:latin typeface="Times New Roman" panose="02020603050405020304" pitchFamily="18" charset="0"/>
                          <a:cs typeface="Times New Roman" panose="02020603050405020304" pitchFamily="18" charset="0"/>
                        </a:rPr>
                        <a:t>Hipofosfatemi</a:t>
                      </a:r>
                      <a:endParaRPr lang="tr-TR" sz="800" dirty="0">
                        <a:solidFill>
                          <a:schemeClr val="bg2">
                            <a:lumMod val="25000"/>
                          </a:schemeClr>
                        </a:solidFill>
                        <a:latin typeface="Times New Roman" panose="02020603050405020304" pitchFamily="18" charset="0"/>
                        <a:cs typeface="Times New Roman" panose="02020603050405020304" pitchFamily="18" charset="0"/>
                      </a:endParaRPr>
                    </a:p>
                  </a:txBody>
                  <a:tcPr marL="91435" marR="91435" anchor="ctr"/>
                </a:tc>
                <a:extLst>
                  <a:ext uri="{0D108BD9-81ED-4DB2-BD59-A6C34878D82A}">
                    <a16:rowId xmlns:a16="http://schemas.microsoft.com/office/drawing/2014/main" val="1243816650"/>
                  </a:ext>
                </a:extLst>
              </a:tr>
              <a:tr h="370840">
                <a:tc>
                  <a:txBody>
                    <a:bodyPr/>
                    <a:lstStyle/>
                    <a:p>
                      <a:pPr algn="l"/>
                      <a:r>
                        <a:rPr lang="tr-TR" sz="800" b="1" dirty="0">
                          <a:solidFill>
                            <a:schemeClr val="bg2">
                              <a:lumMod val="25000"/>
                            </a:schemeClr>
                          </a:solidFill>
                          <a:latin typeface="Times New Roman" panose="02020603050405020304" pitchFamily="18" charset="0"/>
                          <a:cs typeface="Times New Roman" panose="02020603050405020304" pitchFamily="18" charset="0"/>
                        </a:rPr>
                        <a:t>SLEDD</a:t>
                      </a:r>
                    </a:p>
                  </a:txBody>
                  <a:tcPr marL="91435" marR="91435" anchor="ctr"/>
                </a:tc>
                <a:tc>
                  <a:txBody>
                    <a:bodyPr/>
                    <a:lstStyle/>
                    <a:p>
                      <a:endParaRPr lang="tr-TR" sz="800" dirty="0" smtClean="0">
                        <a:latin typeface="Times New Roman" panose="02020603050405020304" pitchFamily="18" charset="0"/>
                        <a:cs typeface="Times New Roman" panose="02020603050405020304" pitchFamily="18" charset="0"/>
                      </a:endParaRPr>
                    </a:p>
                    <a:p>
                      <a:r>
                        <a:rPr lang="tr-TR" sz="800" dirty="0" smtClean="0">
                          <a:latin typeface="Times New Roman" panose="02020603050405020304" pitchFamily="18" charset="0"/>
                          <a:cs typeface="Times New Roman" panose="02020603050405020304" pitchFamily="18" charset="0"/>
                        </a:rPr>
                        <a:t>6-12</a:t>
                      </a:r>
                      <a:r>
                        <a:rPr lang="tr-TR" sz="800" baseline="0" dirty="0" smtClean="0">
                          <a:latin typeface="Times New Roman" panose="02020603050405020304" pitchFamily="18" charset="0"/>
                          <a:cs typeface="Times New Roman" panose="02020603050405020304" pitchFamily="18" charset="0"/>
                        </a:rPr>
                        <a:t> saat </a:t>
                      </a:r>
                      <a:endParaRPr lang="tr-TR" sz="800" dirty="0" smtClean="0">
                        <a:latin typeface="Times New Roman" panose="02020603050405020304" pitchFamily="18" charset="0"/>
                        <a:cs typeface="Times New Roman" panose="02020603050405020304" pitchFamily="18" charset="0"/>
                      </a:endParaRPr>
                    </a:p>
                  </a:txBody>
                  <a:tcPr/>
                </a:tc>
                <a:tc>
                  <a:txBody>
                    <a:bodyPr/>
                    <a:lstStyle/>
                    <a:p>
                      <a:endParaRPr lang="tr-TR" sz="800" dirty="0" smtClean="0">
                        <a:latin typeface="Times New Roman" panose="02020603050405020304" pitchFamily="18" charset="0"/>
                        <a:cs typeface="Times New Roman" panose="02020603050405020304" pitchFamily="18" charset="0"/>
                      </a:endParaRPr>
                    </a:p>
                    <a:p>
                      <a:r>
                        <a:rPr lang="tr-TR" sz="800" dirty="0" smtClean="0">
                          <a:latin typeface="Times New Roman" panose="02020603050405020304" pitchFamily="18" charset="0"/>
                          <a:cs typeface="Times New Roman" panose="02020603050405020304" pitchFamily="18" charset="0"/>
                        </a:rPr>
                        <a:t>200 ml/</a:t>
                      </a:r>
                      <a:r>
                        <a:rPr lang="tr-TR" sz="800" dirty="0" err="1" smtClean="0">
                          <a:latin typeface="Times New Roman" panose="02020603050405020304" pitchFamily="18" charset="0"/>
                          <a:cs typeface="Times New Roman" panose="02020603050405020304" pitchFamily="18" charset="0"/>
                        </a:rPr>
                        <a:t>dk</a:t>
                      </a:r>
                      <a:endParaRPr lang="tr-TR" sz="800" dirty="0">
                        <a:latin typeface="Times New Roman" panose="02020603050405020304" pitchFamily="18" charset="0"/>
                        <a:cs typeface="Times New Roman" panose="02020603050405020304" pitchFamily="18" charset="0"/>
                      </a:endParaRPr>
                    </a:p>
                  </a:txBody>
                  <a:tcPr/>
                </a:tc>
                <a:tc>
                  <a:txBody>
                    <a:bodyPr/>
                    <a:lstStyle/>
                    <a:p>
                      <a:endParaRPr lang="tr-TR" sz="800" dirty="0" smtClean="0">
                        <a:latin typeface="Times New Roman" panose="02020603050405020304" pitchFamily="18" charset="0"/>
                        <a:cs typeface="Times New Roman" panose="02020603050405020304" pitchFamily="18" charset="0"/>
                      </a:endParaRPr>
                    </a:p>
                    <a:p>
                      <a:r>
                        <a:rPr lang="tr-TR" sz="800" dirty="0" smtClean="0">
                          <a:latin typeface="Times New Roman" panose="02020603050405020304" pitchFamily="18" charset="0"/>
                          <a:cs typeface="Times New Roman" panose="02020603050405020304" pitchFamily="18" charset="0"/>
                        </a:rPr>
                        <a:t>300 ml/</a:t>
                      </a:r>
                      <a:r>
                        <a:rPr lang="tr-TR" sz="800" dirty="0" err="1" smtClean="0">
                          <a:latin typeface="Times New Roman" panose="02020603050405020304" pitchFamily="18" charset="0"/>
                          <a:cs typeface="Times New Roman" panose="02020603050405020304" pitchFamily="18" charset="0"/>
                        </a:rPr>
                        <a:t>dk</a:t>
                      </a:r>
                      <a:endParaRPr lang="tr-TR" sz="800" dirty="0">
                        <a:latin typeface="Times New Roman" panose="02020603050405020304" pitchFamily="18" charset="0"/>
                        <a:cs typeface="Times New Roman" panose="02020603050405020304" pitchFamily="18" charset="0"/>
                      </a:endParaRPr>
                    </a:p>
                  </a:txBody>
                  <a:tcPr/>
                </a:tc>
                <a:tc>
                  <a:txBody>
                    <a:bodyPr/>
                    <a:lstStyle/>
                    <a:p>
                      <a:r>
                        <a:rPr lang="tr-TR" sz="800" dirty="0">
                          <a:solidFill>
                            <a:schemeClr val="bg2">
                              <a:lumMod val="25000"/>
                            </a:schemeClr>
                          </a:solidFill>
                          <a:latin typeface="Times New Roman" panose="02020603050405020304" pitchFamily="18" charset="0"/>
                          <a:cs typeface="Times New Roman" panose="02020603050405020304" pitchFamily="18" charset="0"/>
                        </a:rPr>
                        <a:t>Hemodinamik unstabil hasta</a:t>
                      </a:r>
                    </a:p>
                  </a:txBody>
                  <a:tcPr marL="91435" marR="91435" anchor="ctr"/>
                </a:tc>
                <a:tc>
                  <a:txBody>
                    <a:bodyPr/>
                    <a:lstStyle/>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Hemodinamik stabilite</a:t>
                      </a:r>
                    </a:p>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Daha düşük antikoagülasyon ihtiyacı</a:t>
                      </a:r>
                    </a:p>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Daha düşük maliyet</a:t>
                      </a:r>
                    </a:p>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Daha esnek tedavi</a:t>
                      </a:r>
                    </a:p>
                  </a:txBody>
                  <a:tcPr marL="91435" marR="91435" anchor="ctr"/>
                </a:tc>
                <a:tc>
                  <a:txBody>
                    <a:bodyPr/>
                    <a:lstStyle/>
                    <a:p>
                      <a:pPr marL="171450" indent="-171450">
                        <a:buFont typeface="Arial" panose="020B0604020202020204" pitchFamily="34" charset="0"/>
                        <a:buChar char="•"/>
                      </a:pPr>
                      <a:r>
                        <a:rPr lang="tr-TR" sz="800" dirty="0">
                          <a:solidFill>
                            <a:schemeClr val="bg2">
                              <a:lumMod val="25000"/>
                            </a:schemeClr>
                          </a:solidFill>
                          <a:latin typeface="Times New Roman" panose="02020603050405020304" pitchFamily="18" charset="0"/>
                          <a:cs typeface="Times New Roman" panose="02020603050405020304" pitchFamily="18" charset="0"/>
                        </a:rPr>
                        <a:t>Teknik destek ve personel alt yapısı gerektirir.</a:t>
                      </a:r>
                    </a:p>
                    <a:p>
                      <a:pPr marL="171450" indent="-171450">
                        <a:buFont typeface="Arial" panose="020B0604020202020204" pitchFamily="34" charset="0"/>
                        <a:buChar char="•"/>
                      </a:pPr>
                      <a:r>
                        <a:rPr lang="tr-TR" sz="800" dirty="0">
                          <a:solidFill>
                            <a:schemeClr val="bg2">
                              <a:lumMod val="25000"/>
                            </a:schemeClr>
                          </a:solidFill>
                          <a:latin typeface="Times New Roman" panose="02020603050405020304" pitchFamily="18" charset="0"/>
                          <a:cs typeface="Times New Roman" panose="02020603050405020304" pitchFamily="18" charset="0"/>
                        </a:rPr>
                        <a:t>Hipofosfatemi</a:t>
                      </a:r>
                    </a:p>
                    <a:p>
                      <a:pPr marL="171450" indent="-171450">
                        <a:buFont typeface="Arial" panose="020B0604020202020204" pitchFamily="34" charset="0"/>
                        <a:buChar char="•"/>
                      </a:pPr>
                      <a:r>
                        <a:rPr lang="tr-TR" sz="800" dirty="0">
                          <a:solidFill>
                            <a:schemeClr val="bg2">
                              <a:lumMod val="25000"/>
                            </a:schemeClr>
                          </a:solidFill>
                          <a:latin typeface="Times New Roman" panose="02020603050405020304" pitchFamily="18" charset="0"/>
                          <a:cs typeface="Times New Roman" panose="02020603050405020304" pitchFamily="18" charset="0"/>
                        </a:rPr>
                        <a:t>Düşük etkinlik</a:t>
                      </a:r>
                    </a:p>
                  </a:txBody>
                  <a:tcPr marL="91435" marR="91435" anchor="ctr"/>
                </a:tc>
                <a:extLst>
                  <a:ext uri="{0D108BD9-81ED-4DB2-BD59-A6C34878D82A}">
                    <a16:rowId xmlns:a16="http://schemas.microsoft.com/office/drawing/2014/main" val="1816882026"/>
                  </a:ext>
                </a:extLst>
              </a:tr>
              <a:tr h="370840">
                <a:tc>
                  <a:txBody>
                    <a:bodyPr/>
                    <a:lstStyle/>
                    <a:p>
                      <a:pPr algn="l"/>
                      <a:r>
                        <a:rPr lang="tr-TR" sz="800" b="1" dirty="0">
                          <a:solidFill>
                            <a:schemeClr val="bg2">
                              <a:lumMod val="25000"/>
                            </a:schemeClr>
                          </a:solidFill>
                          <a:latin typeface="Times New Roman" panose="02020603050405020304" pitchFamily="18" charset="0"/>
                          <a:cs typeface="Times New Roman" panose="02020603050405020304" pitchFamily="18" charset="0"/>
                        </a:rPr>
                        <a:t>Periton diyalizi</a:t>
                      </a:r>
                    </a:p>
                  </a:txBody>
                  <a:tcPr marL="91435" marR="91435" anchor="ctr"/>
                </a:tc>
                <a:tc>
                  <a:txBody>
                    <a:bodyPr/>
                    <a:lstStyle/>
                    <a:p>
                      <a:endParaRPr lang="tr-TR" sz="800" dirty="0" smtClean="0">
                        <a:latin typeface="Times New Roman" panose="02020603050405020304" pitchFamily="18" charset="0"/>
                        <a:cs typeface="Times New Roman" panose="02020603050405020304" pitchFamily="18" charset="0"/>
                      </a:endParaRPr>
                    </a:p>
                    <a:p>
                      <a:r>
                        <a:rPr lang="tr-TR" sz="800" dirty="0" smtClean="0">
                          <a:latin typeface="Times New Roman" panose="02020603050405020304" pitchFamily="18" charset="0"/>
                          <a:cs typeface="Times New Roman" panose="02020603050405020304" pitchFamily="18" charset="0"/>
                        </a:rPr>
                        <a:t>24 saat </a:t>
                      </a:r>
                      <a:endParaRPr lang="tr-TR" sz="800" dirty="0">
                        <a:latin typeface="Times New Roman" panose="02020603050405020304" pitchFamily="18" charset="0"/>
                        <a:cs typeface="Times New Roman" panose="02020603050405020304" pitchFamily="18" charset="0"/>
                      </a:endParaRPr>
                    </a:p>
                  </a:txBody>
                  <a:tcPr/>
                </a:tc>
                <a:tc>
                  <a:txBody>
                    <a:bodyPr/>
                    <a:lstStyle/>
                    <a:p>
                      <a:pPr algn="ctr"/>
                      <a:endParaRPr lang="tr-TR" sz="800" dirty="0" smtClean="0">
                        <a:latin typeface="Times New Roman" panose="02020603050405020304" pitchFamily="18" charset="0"/>
                        <a:cs typeface="Times New Roman" panose="02020603050405020304" pitchFamily="18" charset="0"/>
                      </a:endParaRPr>
                    </a:p>
                    <a:p>
                      <a:pPr algn="ctr"/>
                      <a:r>
                        <a:rPr lang="tr-TR" sz="800" dirty="0" smtClean="0">
                          <a:latin typeface="Times New Roman" panose="02020603050405020304" pitchFamily="18" charset="0"/>
                          <a:cs typeface="Times New Roman" panose="02020603050405020304" pitchFamily="18" charset="0"/>
                        </a:rPr>
                        <a:t>-</a:t>
                      </a:r>
                      <a:endParaRPr lang="tr-TR" sz="800" dirty="0">
                        <a:latin typeface="Times New Roman" panose="02020603050405020304" pitchFamily="18" charset="0"/>
                        <a:cs typeface="Times New Roman" panose="02020603050405020304" pitchFamily="18" charset="0"/>
                      </a:endParaRPr>
                    </a:p>
                  </a:txBody>
                  <a:tcPr/>
                </a:tc>
                <a:tc>
                  <a:txBody>
                    <a:bodyPr/>
                    <a:lstStyle/>
                    <a:p>
                      <a:pPr algn="ctr"/>
                      <a:endParaRPr lang="tr-TR" sz="800" dirty="0" smtClean="0">
                        <a:latin typeface="Times New Roman" panose="02020603050405020304" pitchFamily="18" charset="0"/>
                        <a:cs typeface="Times New Roman" panose="02020603050405020304" pitchFamily="18" charset="0"/>
                      </a:endParaRPr>
                    </a:p>
                    <a:p>
                      <a:pPr algn="ctr"/>
                      <a:r>
                        <a:rPr lang="tr-TR" sz="800" dirty="0" smtClean="0">
                          <a:latin typeface="Times New Roman" panose="02020603050405020304" pitchFamily="18" charset="0"/>
                          <a:cs typeface="Times New Roman" panose="02020603050405020304" pitchFamily="18" charset="0"/>
                        </a:rPr>
                        <a:t>-</a:t>
                      </a:r>
                      <a:endParaRPr lang="tr-TR" sz="8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800" b="1" dirty="0">
                          <a:solidFill>
                            <a:srgbClr val="FF0000"/>
                          </a:solidFill>
                          <a:latin typeface="Times New Roman" panose="02020603050405020304" pitchFamily="18" charset="0"/>
                          <a:cs typeface="Times New Roman" panose="02020603050405020304" pitchFamily="18" charset="0"/>
                        </a:rPr>
                        <a:t>Hemodinamik unstabil hasta</a:t>
                      </a:r>
                    </a:p>
                    <a:p>
                      <a:r>
                        <a:rPr lang="tr-TR" sz="800" b="1" dirty="0">
                          <a:solidFill>
                            <a:srgbClr val="FF0000"/>
                          </a:solidFill>
                          <a:latin typeface="Times New Roman" panose="02020603050405020304" pitchFamily="18" charset="0"/>
                          <a:cs typeface="Times New Roman" panose="02020603050405020304" pitchFamily="18" charset="0"/>
                        </a:rPr>
                        <a:t>Koagülopati, vasküler</a:t>
                      </a:r>
                      <a:r>
                        <a:rPr lang="tr-TR" sz="800" b="1" baseline="0" dirty="0">
                          <a:solidFill>
                            <a:srgbClr val="FF0000"/>
                          </a:solidFill>
                          <a:latin typeface="Times New Roman" panose="02020603050405020304" pitchFamily="18" charset="0"/>
                          <a:cs typeface="Times New Roman" panose="02020603050405020304" pitchFamily="18" charset="0"/>
                        </a:rPr>
                        <a:t> erişim sorunu</a:t>
                      </a:r>
                      <a:endParaRPr lang="tr-TR" sz="800" b="1" dirty="0">
                        <a:solidFill>
                          <a:srgbClr val="FF0000"/>
                        </a:solidFill>
                        <a:latin typeface="Times New Roman" panose="02020603050405020304" pitchFamily="18" charset="0"/>
                        <a:cs typeface="Times New Roman" panose="02020603050405020304" pitchFamily="18" charset="0"/>
                      </a:endParaRPr>
                    </a:p>
                  </a:txBody>
                  <a:tcPr marL="91435" marR="91435" anchor="ctr"/>
                </a:tc>
                <a:tc>
                  <a:txBody>
                    <a:bodyPr/>
                    <a:lstStyle/>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Hemodinamik stabilite</a:t>
                      </a:r>
                    </a:p>
                    <a:p>
                      <a:pPr marL="171450" indent="-171450" algn="l" defTabSz="914400" rtl="0" eaLnBrk="1" latinLnBrk="0" hangingPunct="1">
                        <a:buFont typeface="Arial" panose="020B0604020202020204" pitchFamily="34" charset="0"/>
                        <a:buChar char="•"/>
                      </a:pPr>
                      <a:r>
                        <a:rPr lang="tr-TR" sz="800" kern="1200" dirty="0">
                          <a:solidFill>
                            <a:schemeClr val="bg2">
                              <a:lumMod val="25000"/>
                            </a:schemeClr>
                          </a:solidFill>
                          <a:latin typeface="Times New Roman" panose="02020603050405020304" pitchFamily="18" charset="0"/>
                          <a:ea typeface="+mn-ea"/>
                          <a:cs typeface="Times New Roman" panose="02020603050405020304" pitchFamily="18" charset="0"/>
                        </a:rPr>
                        <a:t>Antikoagülasyon ihtiyacı yok</a:t>
                      </a:r>
                    </a:p>
                  </a:txBody>
                  <a:tcPr marL="91435" marR="91435" anchor="ctr"/>
                </a:tc>
                <a:tc>
                  <a:txBody>
                    <a:bodyPr/>
                    <a:lstStyle/>
                    <a:p>
                      <a:pPr marL="171450" indent="-171450">
                        <a:buFont typeface="Arial" panose="020B0604020202020204" pitchFamily="34" charset="0"/>
                        <a:buChar char="•"/>
                      </a:pPr>
                      <a:r>
                        <a:rPr lang="tr-TR" sz="800" dirty="0">
                          <a:solidFill>
                            <a:schemeClr val="bg2">
                              <a:lumMod val="25000"/>
                            </a:schemeClr>
                          </a:solidFill>
                          <a:latin typeface="Times New Roman" panose="02020603050405020304" pitchFamily="18" charset="0"/>
                          <a:cs typeface="Times New Roman" panose="02020603050405020304" pitchFamily="18" charset="0"/>
                        </a:rPr>
                        <a:t>Peritonit riski</a:t>
                      </a:r>
                    </a:p>
                    <a:p>
                      <a:pPr marL="171450" indent="-171450">
                        <a:buFont typeface="Arial" panose="020B0604020202020204" pitchFamily="34" charset="0"/>
                        <a:buChar char="•"/>
                      </a:pPr>
                      <a:r>
                        <a:rPr lang="tr-TR" sz="800" dirty="0">
                          <a:solidFill>
                            <a:schemeClr val="bg2">
                              <a:lumMod val="25000"/>
                            </a:schemeClr>
                          </a:solidFill>
                          <a:latin typeface="Times New Roman" panose="02020603050405020304" pitchFamily="18" charset="0"/>
                          <a:cs typeface="Times New Roman" panose="02020603050405020304" pitchFamily="18" charset="0"/>
                        </a:rPr>
                        <a:t>Katabolik</a:t>
                      </a:r>
                      <a:r>
                        <a:rPr lang="tr-TR" sz="800" baseline="0" dirty="0">
                          <a:solidFill>
                            <a:schemeClr val="bg2">
                              <a:lumMod val="25000"/>
                            </a:schemeClr>
                          </a:solidFill>
                          <a:latin typeface="Times New Roman" panose="02020603050405020304" pitchFamily="18" charset="0"/>
                          <a:cs typeface="Times New Roman" panose="02020603050405020304" pitchFamily="18" charset="0"/>
                        </a:rPr>
                        <a:t> hastada düşük klirens</a:t>
                      </a:r>
                    </a:p>
                  </a:txBody>
                  <a:tcPr marL="91435" marR="91435" anchor="ctr"/>
                </a:tc>
                <a:extLst>
                  <a:ext uri="{0D108BD9-81ED-4DB2-BD59-A6C34878D82A}">
                    <a16:rowId xmlns:a16="http://schemas.microsoft.com/office/drawing/2014/main" val="4209719170"/>
                  </a:ext>
                </a:extLst>
              </a:tr>
            </a:tbl>
          </a:graphicData>
        </a:graphic>
      </p:graphicFrame>
    </p:spTree>
    <p:extLst>
      <p:ext uri="{BB962C8B-B14F-4D97-AF65-F5344CB8AC3E}">
        <p14:creationId xmlns:p14="http://schemas.microsoft.com/office/powerpoint/2010/main" val="699106450"/>
      </p:ext>
    </p:extLst>
  </p:cSld>
  <p:clrMapOvr>
    <a:masterClrMapping/>
  </p:clrMapOvr>
  <p:transition advTm="15755">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00398" y="1680591"/>
            <a:ext cx="5507765" cy="2301749"/>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defRPr/>
            </a:pPr>
            <a:r>
              <a:rPr lang="tr-TR" sz="1600" dirty="0" err="1">
                <a:solidFill>
                  <a:schemeClr val="tx1"/>
                </a:solidFill>
                <a:latin typeface="Times New Roman" pitchFamily="18" charset="0"/>
                <a:cs typeface="Times New Roman" pitchFamily="18" charset="0"/>
              </a:rPr>
              <a:t>İntermitan</a:t>
            </a:r>
            <a:r>
              <a:rPr lang="tr-TR" sz="1600" dirty="0">
                <a:solidFill>
                  <a:schemeClr val="tx1"/>
                </a:solidFill>
                <a:latin typeface="Times New Roman" pitchFamily="18" charset="0"/>
                <a:cs typeface="Times New Roman" pitchFamily="18" charset="0"/>
              </a:rPr>
              <a:t> ve devamlı diyaliz </a:t>
            </a:r>
            <a:r>
              <a:rPr lang="tr-TR" sz="1600" dirty="0" err="1">
                <a:solidFill>
                  <a:schemeClr val="tx1"/>
                </a:solidFill>
                <a:latin typeface="Times New Roman" pitchFamily="18" charset="0"/>
                <a:cs typeface="Times New Roman" pitchFamily="18" charset="0"/>
              </a:rPr>
              <a:t>modaliteleri</a:t>
            </a:r>
            <a:r>
              <a:rPr lang="tr-TR" sz="1600" dirty="0">
                <a:solidFill>
                  <a:schemeClr val="tx1"/>
                </a:solidFill>
                <a:latin typeface="Times New Roman" pitchFamily="18" charset="0"/>
                <a:cs typeface="Times New Roman" pitchFamily="18" charset="0"/>
              </a:rPr>
              <a:t> birbirini tamamlayıcı uygulamalardır (derecelendirilmemiş</a:t>
            </a:r>
            <a:r>
              <a:rPr lang="tr-TR" sz="1600" dirty="0" smtClean="0">
                <a:solidFill>
                  <a:schemeClr val="tx1"/>
                </a:solidFill>
                <a:latin typeface="Times New Roman" pitchFamily="18" charset="0"/>
                <a:cs typeface="Times New Roman" pitchFamily="18" charset="0"/>
              </a:rPr>
              <a:t>). </a:t>
            </a:r>
            <a:endParaRPr lang="tr-TR" sz="1600" dirty="0">
              <a:solidFill>
                <a:schemeClr val="tx1"/>
              </a:solidFill>
              <a:latin typeface="Times New Roman" pitchFamily="18" charset="0"/>
              <a:cs typeface="Times New Roman" pitchFamily="18" charset="0"/>
            </a:endParaRPr>
          </a:p>
          <a:p>
            <a:pPr>
              <a:defRPr/>
            </a:pPr>
            <a:endParaRPr lang="tr-TR" sz="1600" dirty="0">
              <a:solidFill>
                <a:schemeClr val="tx1"/>
              </a:solidFill>
              <a:latin typeface="Times New Roman" pitchFamily="18" charset="0"/>
              <a:cs typeface="Times New Roman" pitchFamily="18" charset="0"/>
            </a:endParaRPr>
          </a:p>
          <a:p>
            <a:pPr lvl="1">
              <a:defRPr/>
            </a:pPr>
            <a:r>
              <a:rPr lang="tr-TR" sz="1600" dirty="0">
                <a:solidFill>
                  <a:schemeClr val="tx1"/>
                </a:solidFill>
                <a:latin typeface="Times New Roman" pitchFamily="18" charset="0"/>
                <a:cs typeface="Times New Roman" pitchFamily="18" charset="0"/>
              </a:rPr>
              <a:t>Devamlı diyaliz </a:t>
            </a:r>
            <a:r>
              <a:rPr lang="tr-TR" sz="1600" dirty="0" smtClean="0">
                <a:solidFill>
                  <a:schemeClr val="tx1"/>
                </a:solidFill>
                <a:latin typeface="Times New Roman" pitchFamily="18" charset="0"/>
                <a:cs typeface="Times New Roman" pitchFamily="18" charset="0"/>
              </a:rPr>
              <a:t>uygulamalarının, </a:t>
            </a:r>
            <a:r>
              <a:rPr lang="tr-TR" sz="1600" dirty="0" err="1">
                <a:solidFill>
                  <a:schemeClr val="tx1"/>
                </a:solidFill>
                <a:latin typeface="Times New Roman" pitchFamily="18" charset="0"/>
                <a:cs typeface="Times New Roman" pitchFamily="18" charset="0"/>
              </a:rPr>
              <a:t>intermitan</a:t>
            </a:r>
            <a:r>
              <a:rPr lang="tr-TR" sz="1600" dirty="0">
                <a:solidFill>
                  <a:schemeClr val="tx1"/>
                </a:solidFill>
                <a:latin typeface="Times New Roman" pitchFamily="18" charset="0"/>
                <a:cs typeface="Times New Roman" pitchFamily="18" charset="0"/>
              </a:rPr>
              <a:t> hemodiyalize kıyasla </a:t>
            </a:r>
            <a:r>
              <a:rPr lang="tr-TR" sz="1600" dirty="0" smtClean="0">
                <a:solidFill>
                  <a:schemeClr val="tx1"/>
                </a:solidFill>
                <a:latin typeface="Times New Roman" pitchFamily="18" charset="0"/>
                <a:cs typeface="Times New Roman" pitchFamily="18" charset="0"/>
              </a:rPr>
              <a:t>önerildiği </a:t>
            </a:r>
            <a:r>
              <a:rPr lang="tr-TR" sz="1600" dirty="0">
                <a:solidFill>
                  <a:schemeClr val="tx1"/>
                </a:solidFill>
                <a:latin typeface="Times New Roman" pitchFamily="18" charset="0"/>
                <a:cs typeface="Times New Roman" pitchFamily="18" charset="0"/>
              </a:rPr>
              <a:t>hastalar; </a:t>
            </a:r>
          </a:p>
          <a:p>
            <a:pPr lvl="2">
              <a:defRPr/>
            </a:pPr>
            <a:r>
              <a:rPr lang="tr-TR" sz="1600" dirty="0" smtClean="0">
                <a:solidFill>
                  <a:schemeClr val="tx1"/>
                </a:solidFill>
                <a:latin typeface="Times New Roman" pitchFamily="18" charset="0"/>
                <a:cs typeface="Times New Roman" pitchFamily="18" charset="0"/>
              </a:rPr>
              <a:t>     * </a:t>
            </a:r>
            <a:r>
              <a:rPr lang="tr-TR" sz="1600" dirty="0" err="1" smtClean="0">
                <a:solidFill>
                  <a:schemeClr val="tx1"/>
                </a:solidFill>
                <a:latin typeface="Times New Roman" pitchFamily="18" charset="0"/>
                <a:cs typeface="Times New Roman" pitchFamily="18" charset="0"/>
              </a:rPr>
              <a:t>Hemodinamik</a:t>
            </a:r>
            <a:r>
              <a:rPr lang="tr-TR" sz="1600" dirty="0" smtClean="0">
                <a:solidFill>
                  <a:schemeClr val="tx1"/>
                </a:solidFill>
                <a:latin typeface="Times New Roman" pitchFamily="18" charset="0"/>
                <a:cs typeface="Times New Roman" pitchFamily="18" charset="0"/>
              </a:rPr>
              <a:t> </a:t>
            </a:r>
            <a:r>
              <a:rPr lang="tr-TR" sz="1600" dirty="0">
                <a:solidFill>
                  <a:schemeClr val="tx1"/>
                </a:solidFill>
                <a:latin typeface="Times New Roman" pitchFamily="18" charset="0"/>
                <a:cs typeface="Times New Roman" pitchFamily="18" charset="0"/>
              </a:rPr>
              <a:t>olarak stabil olmayanlar (2B)…</a:t>
            </a:r>
          </a:p>
          <a:p>
            <a:pPr lvl="2">
              <a:defRPr/>
            </a:pPr>
            <a:r>
              <a:rPr lang="tr-TR" sz="1600" dirty="0" smtClean="0">
                <a:solidFill>
                  <a:schemeClr val="tx1"/>
                </a:solidFill>
                <a:latin typeface="Times New Roman" pitchFamily="18" charset="0"/>
                <a:cs typeface="Times New Roman" pitchFamily="18" charset="0"/>
              </a:rPr>
              <a:t>     * Akut </a:t>
            </a:r>
            <a:r>
              <a:rPr lang="tr-TR" sz="1600" dirty="0">
                <a:solidFill>
                  <a:schemeClr val="tx1"/>
                </a:solidFill>
                <a:latin typeface="Times New Roman" pitchFamily="18" charset="0"/>
                <a:cs typeface="Times New Roman" pitchFamily="18" charset="0"/>
              </a:rPr>
              <a:t>beyin hasarı, </a:t>
            </a:r>
            <a:r>
              <a:rPr lang="tr-TR" sz="1600" dirty="0" err="1">
                <a:solidFill>
                  <a:schemeClr val="tx1"/>
                </a:solidFill>
                <a:latin typeface="Times New Roman" pitchFamily="18" charset="0"/>
                <a:cs typeface="Times New Roman" pitchFamily="18" charset="0"/>
              </a:rPr>
              <a:t>intrakranial</a:t>
            </a:r>
            <a:r>
              <a:rPr lang="tr-TR" sz="1600" dirty="0">
                <a:solidFill>
                  <a:schemeClr val="tx1"/>
                </a:solidFill>
                <a:latin typeface="Times New Roman" pitchFamily="18" charset="0"/>
                <a:cs typeface="Times New Roman" pitchFamily="18" charset="0"/>
              </a:rPr>
              <a:t> basınç artışı, yaygın beyin ödemi olanlar (2B)…</a:t>
            </a:r>
          </a:p>
        </p:txBody>
      </p:sp>
      <p:pic>
        <p:nvPicPr>
          <p:cNvPr id="6" name="Resim 3"/>
          <p:cNvPicPr>
            <a:picLocks noChangeAspect="1"/>
          </p:cNvPicPr>
          <p:nvPr/>
        </p:nvPicPr>
        <p:blipFill>
          <a:blip r:embed="rId3"/>
          <a:srcRect l="18056" r="22231" b="28796"/>
          <a:stretch>
            <a:fillRect/>
          </a:stretch>
        </p:blipFill>
        <p:spPr bwMode="auto">
          <a:xfrm>
            <a:off x="394866" y="1188607"/>
            <a:ext cx="2698711" cy="3025673"/>
          </a:xfrm>
          <a:prstGeom prst="rect">
            <a:avLst/>
          </a:prstGeom>
          <a:noFill/>
          <a:ln w="9525">
            <a:noFill/>
            <a:miter lim="800000"/>
            <a:headEnd/>
            <a:tailEnd/>
          </a:ln>
          <a:scene3d>
            <a:camera prst="orthographicFront"/>
            <a:lightRig rig="threePt" dir="t"/>
          </a:scene3d>
          <a:sp3d>
            <a:bevelT w="165100" prst="coolSlant"/>
          </a:sp3d>
        </p:spPr>
      </p:pic>
      <p:pic>
        <p:nvPicPr>
          <p:cNvPr id="7" name="Resim 9"/>
          <p:cNvPicPr>
            <a:picLocks noChangeAspect="1"/>
          </p:cNvPicPr>
          <p:nvPr/>
        </p:nvPicPr>
        <p:blipFill>
          <a:blip r:embed="rId4"/>
          <a:stretch>
            <a:fillRect/>
          </a:stretch>
        </p:blipFill>
        <p:spPr>
          <a:xfrm flipH="1">
            <a:off x="0" y="0"/>
            <a:ext cx="328090" cy="456710"/>
          </a:xfrm>
          <a:prstGeom prst="rect">
            <a:avLst/>
          </a:prstGeom>
        </p:spPr>
      </p:pic>
    </p:spTree>
    <p:extLst>
      <p:ext uri="{BB962C8B-B14F-4D97-AF65-F5344CB8AC3E}">
        <p14:creationId xmlns:p14="http://schemas.microsoft.com/office/powerpoint/2010/main" val="108749382"/>
      </p:ext>
    </p:extLst>
  </p:cSld>
  <p:clrMapOvr>
    <a:masterClrMapping/>
  </p:clrMapOvr>
  <p:transition advTm="5778">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28</a:t>
            </a:fld>
            <a:endParaRPr lang="en"/>
          </a:p>
        </p:txBody>
      </p:sp>
      <p:cxnSp>
        <p:nvCxnSpPr>
          <p:cNvPr id="7" name="Düz Bağlayıcı 6"/>
          <p:cNvCxnSpPr/>
          <p:nvPr/>
        </p:nvCxnSpPr>
        <p:spPr>
          <a:xfrm>
            <a:off x="-7209" y="1012908"/>
            <a:ext cx="9151209" cy="2869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Dikdörtgen 4"/>
          <p:cNvSpPr/>
          <p:nvPr/>
        </p:nvSpPr>
        <p:spPr>
          <a:xfrm>
            <a:off x="602094" y="1477672"/>
            <a:ext cx="8127305" cy="1026990"/>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İlerleyen günlerde solunum ve kalp durumu iyileşirken böbrek hasarı devam </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etti.</a:t>
            </a:r>
          </a:p>
          <a:p>
            <a:pPr marL="171450" indent="-171450">
              <a:buFont typeface="Arial" panose="020B0604020202020204" pitchFamily="34" charset="0"/>
              <a:buChar char="•"/>
            </a:pPr>
            <a:r>
              <a:rPr lang="tr-TR" sz="12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CRRT'den</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aralıklı hemodiyaliz </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tedavisine geçildi. </a:t>
            </a:r>
            <a:endPar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a:p>
            <a:pPr marL="171450" indent="-171450">
              <a:buFont typeface="Arial" panose="020B0604020202020204" pitchFamily="34" charset="0"/>
              <a:buChar char="•"/>
            </a:pP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Başvurudan </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iki hafta sonra böbrek fonksiyonları düzelen hastanın hemodiyaliz tedavisine devam edilmedi</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t>
            </a:r>
          </a:p>
          <a:p>
            <a:pPr marL="171450" indent="-171450">
              <a:buFont typeface="Arial" panose="020B0604020202020204" pitchFamily="34" charset="0"/>
              <a:buChar char="•"/>
            </a:pP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Açıklamak </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için kapsamlı testler </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yapıldı.</a:t>
            </a:r>
          </a:p>
        </p:txBody>
      </p:sp>
      <p:pic>
        <p:nvPicPr>
          <p:cNvPr id="8" name="Resim 7"/>
          <p:cNvPicPr>
            <a:picLocks noChangeAspect="1"/>
          </p:cNvPicPr>
          <p:nvPr/>
        </p:nvPicPr>
        <p:blipFill>
          <a:blip r:embed="rId2"/>
          <a:stretch>
            <a:fillRect/>
          </a:stretch>
        </p:blipFill>
        <p:spPr>
          <a:xfrm>
            <a:off x="1436981" y="2844501"/>
            <a:ext cx="2293374" cy="1889574"/>
          </a:xfrm>
          <a:prstGeom prst="rect">
            <a:avLst/>
          </a:prstGeom>
        </p:spPr>
      </p:pic>
      <p:pic>
        <p:nvPicPr>
          <p:cNvPr id="10" name="Picture 2" descr="Rhabdomyolysis: a genetic perspective | Orphanet Journal of Rare Diseases |  Full Te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3179" y="2722241"/>
            <a:ext cx="3874371" cy="2134093"/>
          </a:xfrm>
          <a:prstGeom prst="rect">
            <a:avLst/>
          </a:prstGeom>
          <a:noFill/>
          <a:extLst>
            <a:ext uri="{909E8E84-426E-40DD-AFC4-6F175D3DCCD1}">
              <a14:hiddenFill xmlns:a14="http://schemas.microsoft.com/office/drawing/2010/main">
                <a:solidFill>
                  <a:srgbClr val="FFFFFF"/>
                </a:solidFill>
              </a14:hiddenFill>
            </a:ext>
          </a:extLst>
        </p:spPr>
      </p:pic>
      <p:sp>
        <p:nvSpPr>
          <p:cNvPr id="11" name="Unvan 1"/>
          <p:cNvSpPr>
            <a:spLocks noGrp="1"/>
          </p:cNvSpPr>
          <p:nvPr>
            <p:ph type="title"/>
          </p:nvPr>
        </p:nvSpPr>
        <p:spPr>
          <a:xfrm>
            <a:off x="4973059" y="278839"/>
            <a:ext cx="3587400" cy="621792"/>
          </a:xfrm>
        </p:spPr>
        <p:txBody>
          <a:bodyPr/>
          <a:lstStyle/>
          <a:p>
            <a:pPr algn="r"/>
            <a:r>
              <a:rPr lang="tr-TR" sz="4000" i="1" dirty="0" smtClean="0">
                <a:solidFill>
                  <a:srgbClr val="7030A0"/>
                </a:solidFill>
                <a:latin typeface="Harlow Solid Italic" panose="04030604020F02020D02" pitchFamily="82" charset="0"/>
                <a:cs typeface="Times New Roman" panose="02020603050405020304" pitchFamily="18" charset="0"/>
              </a:rPr>
              <a:t>VAKA-1</a:t>
            </a:r>
            <a:endParaRPr lang="tr-TR" sz="4000" i="1" dirty="0">
              <a:solidFill>
                <a:srgbClr val="7030A0"/>
              </a:solidFill>
              <a:latin typeface="Harlow Solid Italic" panose="04030604020F02020D02" pitchFamily="82" charset="0"/>
              <a:cs typeface="Times New Roman" panose="02020603050405020304" pitchFamily="18" charset="0"/>
            </a:endParaRPr>
          </a:p>
        </p:txBody>
      </p:sp>
    </p:spTree>
    <p:extLst>
      <p:ext uri="{BB962C8B-B14F-4D97-AF65-F5344CB8AC3E}">
        <p14:creationId xmlns:p14="http://schemas.microsoft.com/office/powerpoint/2010/main" val="1915943769"/>
      </p:ext>
    </p:extLst>
  </p:cSld>
  <p:clrMapOvr>
    <a:masterClrMapping/>
  </p:clrMapOvr>
  <p:transition advTm="72333">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29</a:t>
            </a:fld>
            <a:endParaRPr lang="en"/>
          </a:p>
        </p:txBody>
      </p:sp>
      <p:pic>
        <p:nvPicPr>
          <p:cNvPr id="7" name="Resim 6"/>
          <p:cNvPicPr>
            <a:picLocks noChangeAspect="1"/>
          </p:cNvPicPr>
          <p:nvPr/>
        </p:nvPicPr>
        <p:blipFill>
          <a:blip r:embed="rId2"/>
          <a:stretch>
            <a:fillRect/>
          </a:stretch>
        </p:blipFill>
        <p:spPr>
          <a:xfrm>
            <a:off x="1786022" y="1107099"/>
            <a:ext cx="2904324" cy="1941414"/>
          </a:xfrm>
          <a:prstGeom prst="rect">
            <a:avLst/>
          </a:prstGeom>
          <a:scene3d>
            <a:camera prst="orthographicFront"/>
            <a:lightRig rig="threePt" dir="t"/>
          </a:scene3d>
          <a:sp3d>
            <a:bevelT w="165100" prst="coolSlant"/>
          </a:sp3d>
        </p:spPr>
      </p:pic>
      <p:pic>
        <p:nvPicPr>
          <p:cNvPr id="8" name="Resim 7"/>
          <p:cNvPicPr>
            <a:picLocks noChangeAspect="1"/>
          </p:cNvPicPr>
          <p:nvPr/>
        </p:nvPicPr>
        <p:blipFill>
          <a:blip r:embed="rId3"/>
          <a:stretch>
            <a:fillRect/>
          </a:stretch>
        </p:blipFill>
        <p:spPr>
          <a:xfrm>
            <a:off x="4791456" y="1107099"/>
            <a:ext cx="2904324" cy="1941414"/>
          </a:xfrm>
          <a:prstGeom prst="rect">
            <a:avLst/>
          </a:prstGeom>
          <a:scene3d>
            <a:camera prst="orthographicFront"/>
            <a:lightRig rig="threePt" dir="t"/>
          </a:scene3d>
          <a:sp3d>
            <a:bevelT w="165100" prst="coolSlant"/>
          </a:sp3d>
        </p:spPr>
      </p:pic>
      <p:sp>
        <p:nvSpPr>
          <p:cNvPr id="9" name="Dikdörtgen 4"/>
          <p:cNvSpPr/>
          <p:nvPr/>
        </p:nvSpPr>
        <p:spPr>
          <a:xfrm>
            <a:off x="344350" y="3209991"/>
            <a:ext cx="8385050" cy="681303"/>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İskelet kası biyopsi </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örneği: (</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 </a:t>
            </a:r>
            <a:r>
              <a:rPr lang="tr-TR" sz="1200" dirty="0" err="1">
                <a:solidFill>
                  <a:schemeClr val="tx1"/>
                </a:solidFill>
                <a:latin typeface="Times New Roman" panose="02020603050405020304" pitchFamily="18" charset="0"/>
                <a:cs typeface="Times New Roman" panose="02020603050405020304" pitchFamily="18" charset="0"/>
                <a:sym typeface="Wingdings" panose="05000000000000000000" pitchFamily="2" charset="2"/>
              </a:rPr>
              <a:t>hematoksilin</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ve </a:t>
            </a:r>
            <a:r>
              <a:rPr lang="tr-TR" sz="1200" dirty="0" err="1">
                <a:solidFill>
                  <a:schemeClr val="tx1"/>
                </a:solidFill>
                <a:latin typeface="Times New Roman" panose="02020603050405020304" pitchFamily="18" charset="0"/>
                <a:cs typeface="Times New Roman" panose="02020603050405020304" pitchFamily="18" charset="0"/>
                <a:sym typeface="Wingdings" panose="05000000000000000000" pitchFamily="2" charset="2"/>
              </a:rPr>
              <a:t>eozin</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boyası ile küçük </a:t>
            </a:r>
            <a:r>
              <a:rPr lang="tr-TR" sz="1200" dirty="0" err="1">
                <a:solidFill>
                  <a:schemeClr val="tx1"/>
                </a:solidFill>
                <a:latin typeface="Times New Roman" panose="02020603050405020304" pitchFamily="18" charset="0"/>
                <a:cs typeface="Times New Roman" panose="02020603050405020304" pitchFamily="18" charset="0"/>
                <a:sym typeface="Wingdings" panose="05000000000000000000" pitchFamily="2" charset="2"/>
              </a:rPr>
              <a:t>intrasitoplazmik</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200" dirty="0" err="1">
                <a:solidFill>
                  <a:schemeClr val="tx1"/>
                </a:solidFill>
                <a:latin typeface="Times New Roman" panose="02020603050405020304" pitchFamily="18" charset="0"/>
                <a:cs typeface="Times New Roman" panose="02020603050405020304" pitchFamily="18" charset="0"/>
                <a:sym typeface="Wingdings" panose="05000000000000000000" pitchFamily="2" charset="2"/>
              </a:rPr>
              <a:t>vakuoller</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(oklar</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B) </a:t>
            </a:r>
            <a:r>
              <a:rPr lang="tr-TR" sz="1200" dirty="0" err="1">
                <a:solidFill>
                  <a:schemeClr val="tx1"/>
                </a:solidFill>
                <a:latin typeface="Times New Roman" panose="02020603050405020304" pitchFamily="18" charset="0"/>
                <a:cs typeface="Times New Roman" panose="02020603050405020304" pitchFamily="18" charset="0"/>
                <a:sym typeface="Wingdings" panose="05000000000000000000" pitchFamily="2" charset="2"/>
              </a:rPr>
              <a:t>Oil</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200" dirty="0" err="1">
                <a:solidFill>
                  <a:schemeClr val="tx1"/>
                </a:solidFill>
                <a:latin typeface="Times New Roman" panose="02020603050405020304" pitchFamily="18" charset="0"/>
                <a:cs typeface="Times New Roman" panose="02020603050405020304" pitchFamily="18" charset="0"/>
                <a:sym typeface="Wingdings" panose="05000000000000000000" pitchFamily="2" charset="2"/>
              </a:rPr>
              <a:t>Red</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O boyası (orijinal büyütme, ×400) ile lipit </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damlacıkları </a:t>
            </a:r>
            <a:r>
              <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(oklar</a:t>
            </a:r>
            <a:r>
              <a:rPr lang="tr-TR" sz="12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t>
            </a:r>
          </a:p>
          <a:p>
            <a:pPr algn="ctr"/>
            <a:r>
              <a:rPr lang="tr-TR" sz="1200" dirty="0" err="1" smtClean="0">
                <a:solidFill>
                  <a:schemeClr val="tx1"/>
                </a:solidFill>
                <a:latin typeface="Times New Roman" panose="02020603050405020304" pitchFamily="18" charset="0"/>
                <a:cs typeface="Times New Roman" panose="02020603050405020304" pitchFamily="18" charset="0"/>
              </a:rPr>
              <a:t>Carnitine</a:t>
            </a:r>
            <a:r>
              <a:rPr lang="tr-TR" sz="1200" dirty="0" smtClean="0">
                <a:solidFill>
                  <a:schemeClr val="tx1"/>
                </a:solidFill>
                <a:latin typeface="Times New Roman" panose="02020603050405020304" pitchFamily="18" charset="0"/>
                <a:cs typeface="Times New Roman" panose="02020603050405020304" pitchFamily="18" charset="0"/>
              </a:rPr>
              <a:t> </a:t>
            </a:r>
            <a:r>
              <a:rPr lang="tr-TR" sz="1200" dirty="0" err="1">
                <a:solidFill>
                  <a:schemeClr val="tx1"/>
                </a:solidFill>
                <a:latin typeface="Times New Roman" panose="02020603050405020304" pitchFamily="18" charset="0"/>
                <a:cs typeface="Times New Roman" panose="02020603050405020304" pitchFamily="18" charset="0"/>
              </a:rPr>
              <a:t>palmitoyltransferase</a:t>
            </a:r>
            <a:r>
              <a:rPr lang="tr-TR" sz="1200" dirty="0">
                <a:solidFill>
                  <a:schemeClr val="tx1"/>
                </a:solidFill>
                <a:latin typeface="Times New Roman" panose="02020603050405020304" pitchFamily="18" charset="0"/>
                <a:cs typeface="Times New Roman" panose="02020603050405020304" pitchFamily="18" charset="0"/>
              </a:rPr>
              <a:t> II (CPT II) </a:t>
            </a:r>
            <a:r>
              <a:rPr lang="tr-TR" sz="1200" dirty="0" smtClean="0">
                <a:solidFill>
                  <a:schemeClr val="tx1"/>
                </a:solidFill>
                <a:latin typeface="Times New Roman" panose="02020603050405020304" pitchFamily="18" charset="0"/>
                <a:cs typeface="Times New Roman" panose="02020603050405020304" pitchFamily="18" charset="0"/>
              </a:rPr>
              <a:t>eksikliği</a:t>
            </a:r>
            <a:endParaRPr lang="tr-TR" sz="12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p:txBody>
      </p:sp>
      <p:sp>
        <p:nvSpPr>
          <p:cNvPr id="10" name="Dikdörtgen 4"/>
          <p:cNvSpPr/>
          <p:nvPr/>
        </p:nvSpPr>
        <p:spPr>
          <a:xfrm>
            <a:off x="344350" y="4052772"/>
            <a:ext cx="8385050" cy="681303"/>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smtClean="0">
                <a:solidFill>
                  <a:schemeClr val="tx1"/>
                </a:solidFill>
                <a:latin typeface="Times New Roman" panose="02020603050405020304" pitchFamily="18" charset="0"/>
                <a:cs typeface="Times New Roman" panose="02020603050405020304" pitchFamily="18" charset="0"/>
              </a:rPr>
              <a:t>TANI: </a:t>
            </a:r>
            <a:r>
              <a:rPr lang="tr-TR" sz="2000" dirty="0" err="1" smtClean="0">
                <a:solidFill>
                  <a:schemeClr val="tx1"/>
                </a:solidFill>
                <a:latin typeface="Times New Roman" panose="02020603050405020304" pitchFamily="18" charset="0"/>
                <a:cs typeface="Times New Roman" panose="02020603050405020304" pitchFamily="18" charset="0"/>
              </a:rPr>
              <a:t>Carnitine</a:t>
            </a:r>
            <a:r>
              <a:rPr lang="tr-TR" sz="2000" dirty="0" smtClean="0">
                <a:solidFill>
                  <a:schemeClr val="tx1"/>
                </a:solidFill>
                <a:latin typeface="Times New Roman" panose="02020603050405020304" pitchFamily="18" charset="0"/>
                <a:cs typeface="Times New Roman" panose="02020603050405020304" pitchFamily="18" charset="0"/>
              </a:rPr>
              <a:t> </a:t>
            </a:r>
            <a:r>
              <a:rPr lang="tr-TR" sz="2000" dirty="0" err="1">
                <a:solidFill>
                  <a:schemeClr val="tx1"/>
                </a:solidFill>
                <a:latin typeface="Times New Roman" panose="02020603050405020304" pitchFamily="18" charset="0"/>
                <a:cs typeface="Times New Roman" panose="02020603050405020304" pitchFamily="18" charset="0"/>
              </a:rPr>
              <a:t>palmitoyltransferase</a:t>
            </a:r>
            <a:r>
              <a:rPr lang="tr-TR" sz="2000" dirty="0">
                <a:solidFill>
                  <a:schemeClr val="tx1"/>
                </a:solidFill>
                <a:latin typeface="Times New Roman" panose="02020603050405020304" pitchFamily="18" charset="0"/>
                <a:cs typeface="Times New Roman" panose="02020603050405020304" pitchFamily="18" charset="0"/>
              </a:rPr>
              <a:t> II (CPT II) </a:t>
            </a:r>
            <a:r>
              <a:rPr lang="tr-TR" sz="2000" dirty="0" smtClean="0">
                <a:solidFill>
                  <a:schemeClr val="tx1"/>
                </a:solidFill>
                <a:latin typeface="Times New Roman" panose="02020603050405020304" pitchFamily="18" charset="0"/>
                <a:cs typeface="Times New Roman" panose="02020603050405020304" pitchFamily="18" charset="0"/>
              </a:rPr>
              <a:t>eksikliği</a:t>
            </a:r>
            <a:endParaRPr lang="tr-TR" sz="20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p:txBody>
      </p:sp>
      <p:sp>
        <p:nvSpPr>
          <p:cNvPr id="11" name="Unvan 1"/>
          <p:cNvSpPr>
            <a:spLocks noGrp="1"/>
          </p:cNvSpPr>
          <p:nvPr>
            <p:ph type="title"/>
          </p:nvPr>
        </p:nvSpPr>
        <p:spPr>
          <a:xfrm>
            <a:off x="4893546" y="323829"/>
            <a:ext cx="3587400" cy="621792"/>
          </a:xfrm>
        </p:spPr>
        <p:txBody>
          <a:bodyPr/>
          <a:lstStyle/>
          <a:p>
            <a:pPr algn="r"/>
            <a:r>
              <a:rPr lang="tr-TR" sz="4000" i="1" dirty="0" smtClean="0">
                <a:solidFill>
                  <a:srgbClr val="7030A0"/>
                </a:solidFill>
                <a:latin typeface="Harlow Solid Italic" panose="04030604020F02020D02" pitchFamily="82" charset="0"/>
                <a:cs typeface="Times New Roman" panose="02020603050405020304" pitchFamily="18" charset="0"/>
              </a:rPr>
              <a:t>VAKA-1</a:t>
            </a:r>
            <a:endParaRPr lang="tr-TR" sz="4000" i="1" dirty="0">
              <a:solidFill>
                <a:srgbClr val="7030A0"/>
              </a:solidFill>
              <a:latin typeface="Harlow Solid Italic" panose="04030604020F02020D02" pitchFamily="82" charset="0"/>
              <a:cs typeface="Times New Roman" panose="02020603050405020304" pitchFamily="18" charset="0"/>
            </a:endParaRPr>
          </a:p>
        </p:txBody>
      </p:sp>
    </p:spTree>
    <p:extLst>
      <p:ext uri="{BB962C8B-B14F-4D97-AF65-F5344CB8AC3E}">
        <p14:creationId xmlns:p14="http://schemas.microsoft.com/office/powerpoint/2010/main" val="274422865"/>
      </p:ext>
    </p:extLst>
  </p:cSld>
  <p:clrMapOvr>
    <a:masterClrMapping/>
  </p:clrMapOvr>
  <p:transition advTm="12836">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30</a:t>
            </a:fld>
            <a:endParaRPr lang="en"/>
          </a:p>
        </p:txBody>
      </p:sp>
      <p:cxnSp>
        <p:nvCxnSpPr>
          <p:cNvPr id="7" name="Düz Bağlayıcı 6"/>
          <p:cNvCxnSpPr/>
          <p:nvPr/>
        </p:nvCxnSpPr>
        <p:spPr>
          <a:xfrm>
            <a:off x="-7209" y="1410284"/>
            <a:ext cx="9151209" cy="109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Dikdörtgen 4"/>
          <p:cNvSpPr/>
          <p:nvPr/>
        </p:nvSpPr>
        <p:spPr>
          <a:xfrm>
            <a:off x="588173" y="1917223"/>
            <a:ext cx="3416436" cy="2844781"/>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anose="020B0604020202020204" pitchFamily="34" charset="0"/>
              <a:buChar char="•"/>
            </a:pP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39 yaşında bayan hasta.</a:t>
            </a:r>
          </a:p>
          <a:p>
            <a:pPr>
              <a:buFont typeface="Arial" panose="020B0604020202020204" pitchFamily="34" charset="0"/>
              <a:buChar char="•"/>
            </a:pP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Başvuru şikayeti: bacaklarda ödem. </a:t>
            </a:r>
          </a:p>
          <a:p>
            <a:pPr>
              <a:buFont typeface="Arial" panose="020B0604020202020204" pitchFamily="34" charset="0"/>
              <a:buChar char="•"/>
            </a:pP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Öykü: özellik yok.</a:t>
            </a:r>
          </a:p>
          <a:p>
            <a:pPr>
              <a:buFont typeface="Arial" panose="020B0604020202020204" pitchFamily="34" charset="0"/>
              <a:buChar char="•"/>
            </a:pPr>
            <a:r>
              <a:rPr lang="tr-TR" sz="16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İlaç: Yok.</a:t>
            </a:r>
          </a:p>
          <a:p>
            <a:endPar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a:p>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Fizik muayene: </a:t>
            </a:r>
          </a:p>
          <a:p>
            <a:pPr>
              <a:buFont typeface="Arial" panose="020B0604020202020204" pitchFamily="34" charset="0"/>
              <a:buChar char="•"/>
            </a:pP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BMI: 33 kg/m</a:t>
            </a:r>
            <a:r>
              <a:rPr lang="tr-TR" sz="1600" baseline="300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2</a:t>
            </a:r>
          </a:p>
          <a:p>
            <a:pPr>
              <a:buFont typeface="Arial" panose="020B0604020202020204" pitchFamily="34" charset="0"/>
              <a:buChar char="•"/>
            </a:pP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6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Vital</a:t>
            </a: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bulguları stabil.</a:t>
            </a:r>
          </a:p>
          <a:p>
            <a:pPr>
              <a:buFont typeface="Arial" panose="020B0604020202020204" pitchFamily="34" charset="0"/>
              <a:buChar char="•"/>
            </a:pP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tr-TR" sz="16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Extremiteler</a:t>
            </a: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 </a:t>
            </a:r>
            <a:r>
              <a:rPr lang="tr-TR" sz="16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pretibial</a:t>
            </a:r>
            <a:r>
              <a:rPr lang="tr-TR" sz="16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ödem.</a:t>
            </a:r>
          </a:p>
          <a:p>
            <a:pPr>
              <a:buFont typeface="Arial" panose="020B0604020202020204" pitchFamily="34" charset="0"/>
              <a:buChar char="•"/>
            </a:pPr>
            <a:endParaRPr lang="tr-TR" sz="16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p:txBody>
      </p:sp>
      <p:graphicFrame>
        <p:nvGraphicFramePr>
          <p:cNvPr id="14" name="13 Tablo"/>
          <p:cNvGraphicFramePr>
            <a:graphicFrameLocks noGrp="1"/>
          </p:cNvGraphicFramePr>
          <p:nvPr>
            <p:extLst>
              <p:ext uri="{D42A27DB-BD31-4B8C-83A1-F6EECF244321}">
                <p14:modId xmlns:p14="http://schemas.microsoft.com/office/powerpoint/2010/main" val="3922186615"/>
              </p:ext>
            </p:extLst>
          </p:nvPr>
        </p:nvGraphicFramePr>
        <p:xfrm>
          <a:off x="4170347" y="1917223"/>
          <a:ext cx="4393315" cy="2844781"/>
        </p:xfrm>
        <a:graphic>
          <a:graphicData uri="http://schemas.openxmlformats.org/drawingml/2006/table">
            <a:tbl>
              <a:tblPr firstRow="1" bandRow="1">
                <a:tableStyleId>{336AB89D-F5EC-4B56-A308-303C344C77D1}</a:tableStyleId>
              </a:tblPr>
              <a:tblGrid>
                <a:gridCol w="1575234">
                  <a:extLst>
                    <a:ext uri="{9D8B030D-6E8A-4147-A177-3AD203B41FA5}">
                      <a16:colId xmlns:a16="http://schemas.microsoft.com/office/drawing/2014/main" val="20000"/>
                    </a:ext>
                  </a:extLst>
                </a:gridCol>
                <a:gridCol w="1127232">
                  <a:extLst>
                    <a:ext uri="{9D8B030D-6E8A-4147-A177-3AD203B41FA5}">
                      <a16:colId xmlns:a16="http://schemas.microsoft.com/office/drawing/2014/main" val="20001"/>
                    </a:ext>
                  </a:extLst>
                </a:gridCol>
                <a:gridCol w="1690849">
                  <a:extLst>
                    <a:ext uri="{9D8B030D-6E8A-4147-A177-3AD203B41FA5}">
                      <a16:colId xmlns:a16="http://schemas.microsoft.com/office/drawing/2014/main" val="20002"/>
                    </a:ext>
                  </a:extLst>
                </a:gridCol>
              </a:tblGrid>
              <a:tr h="319058">
                <a:tc>
                  <a:txBody>
                    <a:bodyPr/>
                    <a:lstStyle/>
                    <a:p>
                      <a:r>
                        <a:rPr lang="tr-TR" sz="1050" dirty="0" smtClean="0">
                          <a:latin typeface="Times New Roman" pitchFamily="18" charset="0"/>
                          <a:cs typeface="Times New Roman" pitchFamily="18" charset="0"/>
                        </a:rPr>
                        <a:t>Üre</a:t>
                      </a:r>
                      <a:r>
                        <a:rPr lang="tr-TR" sz="1050" baseline="0" dirty="0" smtClean="0">
                          <a:latin typeface="Times New Roman" pitchFamily="18" charset="0"/>
                          <a:cs typeface="Times New Roman" pitchFamily="18" charset="0"/>
                        </a:rPr>
                        <a:t> (mg/</a:t>
                      </a:r>
                      <a:r>
                        <a:rPr lang="tr-TR" sz="1050" baseline="0" dirty="0" err="1" smtClean="0">
                          <a:latin typeface="Times New Roman" pitchFamily="18" charset="0"/>
                          <a:cs typeface="Times New Roman" pitchFamily="18" charset="0"/>
                        </a:rPr>
                        <a:t>dl</a:t>
                      </a:r>
                      <a:r>
                        <a:rPr lang="tr-TR" sz="1050" baseline="0" dirty="0" smtClean="0">
                          <a:latin typeface="Times New Roman" pitchFamily="18" charset="0"/>
                          <a:cs typeface="Times New Roman" pitchFamily="18" charset="0"/>
                        </a:rPr>
                        <a:t>): </a:t>
                      </a: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17-43</a:t>
                      </a: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29</a:t>
                      </a:r>
                      <a:endParaRPr lang="tr-TR" sz="105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19058">
                <a:tc>
                  <a:txBody>
                    <a:bodyPr/>
                    <a:lstStyle/>
                    <a:p>
                      <a:r>
                        <a:rPr lang="tr-TR" sz="1050" dirty="0" err="1" smtClean="0">
                          <a:latin typeface="Times New Roman" pitchFamily="18" charset="0"/>
                          <a:cs typeface="Times New Roman" pitchFamily="18" charset="0"/>
                        </a:rPr>
                        <a:t>Kreatinin</a:t>
                      </a:r>
                      <a:r>
                        <a:rPr lang="tr-TR" sz="1050" dirty="0" smtClean="0">
                          <a:latin typeface="Times New Roman" pitchFamily="18" charset="0"/>
                          <a:cs typeface="Times New Roman" pitchFamily="18" charset="0"/>
                        </a:rPr>
                        <a:t> (mg/</a:t>
                      </a:r>
                      <a:r>
                        <a:rPr lang="tr-TR" sz="1050" dirty="0" err="1" smtClean="0">
                          <a:latin typeface="Times New Roman" pitchFamily="18" charset="0"/>
                          <a:cs typeface="Times New Roman" pitchFamily="18" charset="0"/>
                        </a:rPr>
                        <a:t>dl</a:t>
                      </a:r>
                      <a:r>
                        <a:rPr lang="tr-TR" sz="1050" dirty="0" smtClean="0">
                          <a:latin typeface="Times New Roman" pitchFamily="18" charset="0"/>
                          <a:cs typeface="Times New Roman" pitchFamily="18" charset="0"/>
                        </a:rPr>
                        <a:t>): </a:t>
                      </a: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0.84- 1.25</a:t>
                      </a: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1.61 </a:t>
                      </a:r>
                      <a:endParaRPr lang="tr-TR" sz="105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319058">
                <a:tc>
                  <a:txBody>
                    <a:bodyPr/>
                    <a:lstStyle/>
                    <a:p>
                      <a:r>
                        <a:rPr lang="tr-TR" sz="1050" dirty="0" smtClean="0">
                          <a:latin typeface="Times New Roman" pitchFamily="18" charset="0"/>
                          <a:cs typeface="Times New Roman" pitchFamily="18" charset="0"/>
                        </a:rPr>
                        <a:t>LDL-kol (mg/</a:t>
                      </a:r>
                      <a:r>
                        <a:rPr lang="tr-TR" sz="1050" dirty="0" err="1" smtClean="0">
                          <a:latin typeface="Times New Roman" pitchFamily="18" charset="0"/>
                          <a:cs typeface="Times New Roman" pitchFamily="18" charset="0"/>
                        </a:rPr>
                        <a:t>dl</a:t>
                      </a:r>
                      <a:r>
                        <a:rPr lang="tr-TR" sz="1050" dirty="0" smtClean="0">
                          <a:latin typeface="Times New Roman" pitchFamily="18" charset="0"/>
                          <a:cs typeface="Times New Roman" pitchFamily="18" charset="0"/>
                        </a:rPr>
                        <a:t>)</a:t>
                      </a: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0 - 100</a:t>
                      </a: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107</a:t>
                      </a:r>
                      <a:endParaRPr lang="tr-TR" sz="105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319058">
                <a:tc>
                  <a:txBody>
                    <a:bodyPr/>
                    <a:lstStyle/>
                    <a:p>
                      <a:r>
                        <a:rPr lang="tr-TR" sz="1050" dirty="0" err="1" smtClean="0">
                          <a:latin typeface="Times New Roman" pitchFamily="18" charset="0"/>
                          <a:cs typeface="Times New Roman" pitchFamily="18" charset="0"/>
                        </a:rPr>
                        <a:t>Albumin</a:t>
                      </a:r>
                      <a:r>
                        <a:rPr lang="tr-TR" sz="1050" dirty="0" smtClean="0">
                          <a:latin typeface="Times New Roman" pitchFamily="18" charset="0"/>
                          <a:cs typeface="Times New Roman" pitchFamily="18" charset="0"/>
                        </a:rPr>
                        <a:t> (g/</a:t>
                      </a:r>
                      <a:r>
                        <a:rPr lang="tr-TR" sz="1050" dirty="0" err="1" smtClean="0">
                          <a:latin typeface="Times New Roman" pitchFamily="18" charset="0"/>
                          <a:cs typeface="Times New Roman" pitchFamily="18" charset="0"/>
                        </a:rPr>
                        <a:t>dl</a:t>
                      </a:r>
                      <a:r>
                        <a:rPr lang="tr-TR" sz="1050" dirty="0" smtClean="0">
                          <a:latin typeface="Times New Roman" pitchFamily="18" charset="0"/>
                          <a:cs typeface="Times New Roman" pitchFamily="18" charset="0"/>
                        </a:rPr>
                        <a:t>): </a:t>
                      </a: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3.5- 5.2 </a:t>
                      </a: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3.69</a:t>
                      </a:r>
                      <a:endParaRPr lang="tr-TR" sz="105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319058">
                <a:tc>
                  <a:txBody>
                    <a:bodyPr/>
                    <a:lstStyle/>
                    <a:p>
                      <a:r>
                        <a:rPr lang="tr-TR" sz="1050" dirty="0" err="1" smtClean="0">
                          <a:latin typeface="Times New Roman" pitchFamily="18" charset="0"/>
                          <a:cs typeface="Times New Roman" pitchFamily="18" charset="0"/>
                        </a:rPr>
                        <a:t>Hgb</a:t>
                      </a:r>
                      <a:r>
                        <a:rPr lang="tr-TR" sz="1050" dirty="0" smtClean="0">
                          <a:latin typeface="Times New Roman" pitchFamily="18" charset="0"/>
                          <a:cs typeface="Times New Roman" pitchFamily="18" charset="0"/>
                        </a:rPr>
                        <a:t> (g/</a:t>
                      </a:r>
                      <a:r>
                        <a:rPr lang="tr-TR" sz="1050" dirty="0" err="1" smtClean="0">
                          <a:latin typeface="Times New Roman" pitchFamily="18" charset="0"/>
                          <a:cs typeface="Times New Roman" pitchFamily="18" charset="0"/>
                        </a:rPr>
                        <a:t>dl</a:t>
                      </a:r>
                      <a:r>
                        <a:rPr lang="tr-TR" sz="1050" dirty="0" smtClean="0">
                          <a:latin typeface="Times New Roman" pitchFamily="18" charset="0"/>
                          <a:cs typeface="Times New Roman" pitchFamily="18" charset="0"/>
                        </a:rPr>
                        <a:t>)</a:t>
                      </a: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13.2-17.3</a:t>
                      </a: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11.7</a:t>
                      </a:r>
                      <a:endParaRPr lang="tr-TR" sz="105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603042">
                <a:tc>
                  <a:txBody>
                    <a:bodyPr/>
                    <a:lstStyle/>
                    <a:p>
                      <a:r>
                        <a:rPr lang="tr-TR" sz="1050" dirty="0" smtClean="0">
                          <a:latin typeface="Times New Roman" pitchFamily="18" charset="0"/>
                          <a:cs typeface="Times New Roman" pitchFamily="18" charset="0"/>
                        </a:rPr>
                        <a:t>İdrar analizi</a:t>
                      </a:r>
                      <a:endParaRPr lang="tr-TR" sz="1050" dirty="0">
                        <a:latin typeface="Times New Roman" pitchFamily="18" charset="0"/>
                        <a:cs typeface="Times New Roman" pitchFamily="18" charset="0"/>
                      </a:endParaRPr>
                    </a:p>
                  </a:txBody>
                  <a:tcPr/>
                </a:tc>
                <a:tc>
                  <a:txBody>
                    <a:bodyPr/>
                    <a:lstStyle/>
                    <a:p>
                      <a:pPr algn="ct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D: 1009, </a:t>
                      </a:r>
                      <a:r>
                        <a:rPr lang="tr-TR" sz="1050" dirty="0" err="1" smtClean="0">
                          <a:latin typeface="Times New Roman" pitchFamily="18" charset="0"/>
                          <a:cs typeface="Times New Roman" pitchFamily="18" charset="0"/>
                        </a:rPr>
                        <a:t>pH</a:t>
                      </a:r>
                      <a:r>
                        <a:rPr lang="tr-TR" sz="1050" dirty="0" smtClean="0">
                          <a:latin typeface="Times New Roman" pitchFamily="18" charset="0"/>
                          <a:cs typeface="Times New Roman" pitchFamily="18" charset="0"/>
                        </a:rPr>
                        <a:t>: 6.5,</a:t>
                      </a:r>
                      <a:r>
                        <a:rPr lang="tr-TR" sz="1050" baseline="0" dirty="0" smtClean="0">
                          <a:latin typeface="Times New Roman" pitchFamily="18" charset="0"/>
                          <a:cs typeface="Times New Roman" pitchFamily="18" charset="0"/>
                        </a:rPr>
                        <a:t> RBC: 5, WBC: 1 /</a:t>
                      </a:r>
                      <a:r>
                        <a:rPr lang="tr-TR" sz="1050" baseline="0" dirty="0" err="1" smtClean="0">
                          <a:latin typeface="Times New Roman" pitchFamily="18" charset="0"/>
                          <a:cs typeface="Times New Roman" pitchFamily="18" charset="0"/>
                        </a:rPr>
                        <a:t>hpf</a:t>
                      </a:r>
                      <a:r>
                        <a:rPr lang="tr-TR" sz="1050" baseline="0" dirty="0" smtClean="0">
                          <a:latin typeface="Times New Roman" pitchFamily="18" charset="0"/>
                          <a:cs typeface="Times New Roman" pitchFamily="18" charset="0"/>
                        </a:rPr>
                        <a:t>, </a:t>
                      </a:r>
                    </a:p>
                    <a:p>
                      <a:pPr algn="ctr"/>
                      <a:r>
                        <a:rPr lang="tr-TR" sz="1050" baseline="0" dirty="0" smtClean="0">
                          <a:latin typeface="Times New Roman" pitchFamily="18" charset="0"/>
                          <a:cs typeface="Times New Roman" pitchFamily="18" charset="0"/>
                        </a:rPr>
                        <a:t>++ protein</a:t>
                      </a:r>
                      <a:endParaRPr lang="tr-TR" sz="1050" dirty="0">
                        <a:latin typeface="Times New Roman" pitchFamily="18" charset="0"/>
                        <a:cs typeface="Times New Roman" pitchFamily="18" charset="0"/>
                      </a:endParaRPr>
                    </a:p>
                  </a:txBody>
                  <a:tcPr/>
                </a:tc>
                <a:extLst>
                  <a:ext uri="{0D108BD9-81ED-4DB2-BD59-A6C34878D82A}">
                    <a16:rowId xmlns:a16="http://schemas.microsoft.com/office/drawing/2014/main" val="10005"/>
                  </a:ext>
                </a:extLst>
              </a:tr>
              <a:tr h="327391">
                <a:tc>
                  <a:txBody>
                    <a:bodyPr/>
                    <a:lstStyle/>
                    <a:p>
                      <a:r>
                        <a:rPr lang="tr-TR" sz="1050" dirty="0" err="1" smtClean="0">
                          <a:latin typeface="Times New Roman" pitchFamily="18" charset="0"/>
                          <a:cs typeface="Times New Roman" pitchFamily="18" charset="0"/>
                        </a:rPr>
                        <a:t>Proteinuri</a:t>
                      </a:r>
                      <a:r>
                        <a:rPr lang="tr-TR" sz="1050" dirty="0" smtClean="0">
                          <a:latin typeface="Times New Roman" pitchFamily="18" charset="0"/>
                          <a:cs typeface="Times New Roman" pitchFamily="18" charset="0"/>
                        </a:rPr>
                        <a:t> (mg/gün)</a:t>
                      </a: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&lt; 140 </a:t>
                      </a: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2457 (</a:t>
                      </a:r>
                      <a:r>
                        <a:rPr lang="tr-TR" sz="1050" dirty="0" err="1" smtClean="0">
                          <a:latin typeface="Times New Roman" pitchFamily="18" charset="0"/>
                          <a:cs typeface="Times New Roman" pitchFamily="18" charset="0"/>
                        </a:rPr>
                        <a:t>alb</a:t>
                      </a:r>
                      <a:r>
                        <a:rPr lang="tr-TR" sz="1050" dirty="0" smtClean="0">
                          <a:latin typeface="Times New Roman" pitchFamily="18" charset="0"/>
                          <a:cs typeface="Times New Roman" pitchFamily="18" charset="0"/>
                        </a:rPr>
                        <a:t>: 1574)</a:t>
                      </a:r>
                      <a:endParaRPr lang="tr-TR" sz="1050" dirty="0">
                        <a:latin typeface="Times New Roman" pitchFamily="18" charset="0"/>
                        <a:cs typeface="Times New Roman" pitchFamily="18" charset="0"/>
                      </a:endParaRPr>
                    </a:p>
                  </a:txBody>
                  <a:tcPr/>
                </a:tc>
                <a:extLst>
                  <a:ext uri="{0D108BD9-81ED-4DB2-BD59-A6C34878D82A}">
                    <a16:rowId xmlns:a16="http://schemas.microsoft.com/office/drawing/2014/main" val="10006"/>
                  </a:ext>
                </a:extLst>
              </a:tr>
              <a:tr h="319058">
                <a:tc>
                  <a:txBody>
                    <a:bodyPr/>
                    <a:lstStyle/>
                    <a:p>
                      <a:r>
                        <a:rPr lang="tr-TR" sz="1050" dirty="0" err="1" smtClean="0">
                          <a:latin typeface="Times New Roman" pitchFamily="18" charset="0"/>
                          <a:cs typeface="Times New Roman" pitchFamily="18" charset="0"/>
                        </a:rPr>
                        <a:t>Seroloji</a:t>
                      </a:r>
                      <a:r>
                        <a:rPr lang="tr-TR" sz="1050" dirty="0" smtClean="0">
                          <a:latin typeface="Times New Roman" pitchFamily="18" charset="0"/>
                          <a:cs typeface="Times New Roman" pitchFamily="18" charset="0"/>
                        </a:rPr>
                        <a:t> </a:t>
                      </a: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Negatif </a:t>
                      </a:r>
                      <a:endParaRPr lang="tr-TR" sz="1050" dirty="0">
                        <a:latin typeface="Times New Roman" pitchFamily="18" charset="0"/>
                        <a:cs typeface="Times New Roman" pitchFamily="18" charset="0"/>
                      </a:endParaRPr>
                    </a:p>
                  </a:txBody>
                  <a:tcPr/>
                </a:tc>
                <a:tc>
                  <a:txBody>
                    <a:bodyPr/>
                    <a:lstStyle/>
                    <a:p>
                      <a:pPr algn="ctr"/>
                      <a:r>
                        <a:rPr lang="tr-TR" sz="1050" dirty="0" smtClean="0">
                          <a:latin typeface="Times New Roman" pitchFamily="18" charset="0"/>
                          <a:cs typeface="Times New Roman" pitchFamily="18" charset="0"/>
                        </a:rPr>
                        <a:t>Negatif </a:t>
                      </a:r>
                      <a:endParaRPr lang="tr-TR" sz="1050" dirty="0">
                        <a:latin typeface="Times New Roman" pitchFamily="18" charset="0"/>
                        <a:cs typeface="Times New Roman" pitchFamily="18" charset="0"/>
                      </a:endParaRPr>
                    </a:p>
                  </a:txBody>
                  <a:tcPr/>
                </a:tc>
                <a:extLst>
                  <a:ext uri="{0D108BD9-81ED-4DB2-BD59-A6C34878D82A}">
                    <a16:rowId xmlns:a16="http://schemas.microsoft.com/office/drawing/2014/main" val="10007"/>
                  </a:ext>
                </a:extLst>
              </a:tr>
            </a:tbl>
          </a:graphicData>
        </a:graphic>
      </p:graphicFrame>
      <p:sp>
        <p:nvSpPr>
          <p:cNvPr id="9" name="Unvan 1"/>
          <p:cNvSpPr txBox="1">
            <a:spLocks/>
          </p:cNvSpPr>
          <p:nvPr/>
        </p:nvSpPr>
        <p:spPr>
          <a:xfrm>
            <a:off x="4653853" y="593544"/>
            <a:ext cx="3587400" cy="621792"/>
          </a:xfrm>
          <a:prstGeom prst="rect">
            <a:avLst/>
          </a:prstGeom>
        </p:spPr>
        <p:txBody>
          <a:bodyPr spcFirstLastPara="1" vert="horz" wrap="square" lIns="0" tIns="0" rIns="0" bIns="0" rtlCol="0" anchor="b" anchorCtr="0">
            <a:noAutofit/>
          </a:bodyPr>
          <a:lstStyle>
            <a:lvl1pPr lvl="0" algn="l" defTabSz="685800" rtl="0" eaLnBrk="1" latinLnBrk="0" hangingPunct="1">
              <a:lnSpc>
                <a:spcPct val="90000"/>
              </a:lnSpc>
              <a:spcBef>
                <a:spcPts val="0"/>
              </a:spcBef>
              <a:spcAft>
                <a:spcPts val="0"/>
              </a:spcAft>
              <a:buSzPts val="1800"/>
              <a:buNone/>
              <a:defRPr sz="3300" kern="1200">
                <a:solidFill>
                  <a:schemeClr val="tx1"/>
                </a:solidFill>
                <a:latin typeface="+mj-lt"/>
                <a:ea typeface="+mj-ea"/>
                <a:cs typeface="+mj-cs"/>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pPr algn="r">
              <a:buClrTx/>
              <a:buFontTx/>
            </a:pPr>
            <a:r>
              <a:rPr lang="tr-TR" sz="4000" i="1" dirty="0" smtClean="0">
                <a:solidFill>
                  <a:srgbClr val="7030A0"/>
                </a:solidFill>
                <a:latin typeface="Harlow Solid Italic" panose="04030604020F02020D02" pitchFamily="82" charset="0"/>
                <a:cs typeface="Times New Roman" panose="02020603050405020304" pitchFamily="18" charset="0"/>
              </a:rPr>
              <a:t>VAKA-2</a:t>
            </a:r>
            <a:endParaRPr lang="tr-TR" sz="4000" i="1" dirty="0">
              <a:solidFill>
                <a:srgbClr val="7030A0"/>
              </a:solidFill>
              <a:latin typeface="Harlow Solid Italic" panose="04030604020F02020D02" pitchFamily="82" charset="0"/>
              <a:cs typeface="Times New Roman" panose="02020603050405020304" pitchFamily="18" charset="0"/>
            </a:endParaRPr>
          </a:p>
        </p:txBody>
      </p:sp>
      <p:pic>
        <p:nvPicPr>
          <p:cNvPr id="10" name="Resim 9"/>
          <p:cNvPicPr>
            <a:picLocks noChangeAspect="1"/>
          </p:cNvPicPr>
          <p:nvPr/>
        </p:nvPicPr>
        <p:blipFill>
          <a:blip r:embed="rId2"/>
          <a:stretch>
            <a:fillRect/>
          </a:stretch>
        </p:blipFill>
        <p:spPr>
          <a:xfrm flipH="1">
            <a:off x="0" y="0"/>
            <a:ext cx="222191" cy="309296"/>
          </a:xfrm>
          <a:prstGeom prst="rect">
            <a:avLst/>
          </a:prstGeom>
        </p:spPr>
      </p:pic>
    </p:spTree>
    <p:extLst>
      <p:ext uri="{BB962C8B-B14F-4D97-AF65-F5344CB8AC3E}">
        <p14:creationId xmlns:p14="http://schemas.microsoft.com/office/powerpoint/2010/main" val="4063126703"/>
      </p:ext>
    </p:extLst>
  </p:cSld>
  <p:clrMapOvr>
    <a:masterClrMapping/>
  </p:clrMapOvr>
  <p:transition advTm="13461">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31</a:t>
            </a:fld>
            <a:endParaRPr lang="en"/>
          </a:p>
        </p:txBody>
      </p:sp>
      <p:cxnSp>
        <p:nvCxnSpPr>
          <p:cNvPr id="7" name="Düz Bağlayıcı 6"/>
          <p:cNvCxnSpPr/>
          <p:nvPr/>
        </p:nvCxnSpPr>
        <p:spPr>
          <a:xfrm>
            <a:off x="-7209" y="1199637"/>
            <a:ext cx="9151209" cy="109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Resim 11"/>
          <p:cNvPicPr>
            <a:picLocks noChangeAspect="1"/>
          </p:cNvPicPr>
          <p:nvPr/>
        </p:nvPicPr>
        <p:blipFill>
          <a:blip r:embed="rId3"/>
          <a:stretch>
            <a:fillRect/>
          </a:stretch>
        </p:blipFill>
        <p:spPr>
          <a:xfrm flipH="1">
            <a:off x="0" y="0"/>
            <a:ext cx="203048" cy="282648"/>
          </a:xfrm>
          <a:prstGeom prst="rect">
            <a:avLst/>
          </a:prstGeom>
        </p:spPr>
      </p:pic>
      <p:sp>
        <p:nvSpPr>
          <p:cNvPr id="13" name="Dikdörtgen 4"/>
          <p:cNvSpPr/>
          <p:nvPr/>
        </p:nvSpPr>
        <p:spPr>
          <a:xfrm>
            <a:off x="5909200" y="4522774"/>
            <a:ext cx="2820200" cy="416051"/>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srgbClr val="7030A0"/>
                </a:solidFill>
                <a:latin typeface="Harlow Solid Italic" panose="04030604020F02020D02" pitchFamily="82" charset="0"/>
                <a:cs typeface="Times New Roman" panose="02020603050405020304" pitchFamily="18" charset="0"/>
                <a:sym typeface="Wingdings" panose="05000000000000000000" pitchFamily="2" charset="2"/>
              </a:rPr>
              <a:t>TANI: </a:t>
            </a:r>
            <a:r>
              <a:rPr lang="tr-TR" sz="1600" b="1" dirty="0" err="1" smtClean="0">
                <a:solidFill>
                  <a:srgbClr val="7030A0"/>
                </a:solidFill>
                <a:latin typeface="Harlow Solid Italic" panose="04030604020F02020D02" pitchFamily="82" charset="0"/>
                <a:cs typeface="Times New Roman" panose="02020603050405020304" pitchFamily="18" charset="0"/>
                <a:sym typeface="Wingdings" panose="05000000000000000000" pitchFamily="2" charset="2"/>
              </a:rPr>
              <a:t>IgA</a:t>
            </a:r>
            <a:r>
              <a:rPr lang="tr-TR" sz="1600" b="1" dirty="0" smtClean="0">
                <a:solidFill>
                  <a:srgbClr val="7030A0"/>
                </a:solidFill>
                <a:latin typeface="Harlow Solid Italic" panose="04030604020F02020D02" pitchFamily="82" charset="0"/>
                <a:cs typeface="Times New Roman" panose="02020603050405020304" pitchFamily="18" charset="0"/>
                <a:sym typeface="Wingdings" panose="05000000000000000000" pitchFamily="2" charset="2"/>
              </a:rPr>
              <a:t> </a:t>
            </a:r>
            <a:r>
              <a:rPr lang="tr-TR" sz="1600" b="1" dirty="0" err="1" smtClean="0">
                <a:solidFill>
                  <a:srgbClr val="7030A0"/>
                </a:solidFill>
                <a:latin typeface="Harlow Solid Italic" panose="04030604020F02020D02" pitchFamily="82" charset="0"/>
                <a:cs typeface="Times New Roman" panose="02020603050405020304" pitchFamily="18" charset="0"/>
                <a:sym typeface="Wingdings" panose="05000000000000000000" pitchFamily="2" charset="2"/>
              </a:rPr>
              <a:t>Nefropatisi</a:t>
            </a:r>
            <a:r>
              <a:rPr lang="tr-TR" sz="1600" b="1" dirty="0" smtClean="0">
                <a:solidFill>
                  <a:srgbClr val="7030A0"/>
                </a:solidFill>
                <a:latin typeface="Harlow Solid Italic" panose="04030604020F02020D02" pitchFamily="82" charset="0"/>
                <a:cs typeface="Times New Roman" panose="02020603050405020304" pitchFamily="18" charset="0"/>
                <a:sym typeface="Wingdings" panose="05000000000000000000" pitchFamily="2" charset="2"/>
              </a:rPr>
              <a:t> </a:t>
            </a:r>
          </a:p>
        </p:txBody>
      </p:sp>
      <p:sp>
        <p:nvSpPr>
          <p:cNvPr id="14" name="Unvan 1"/>
          <p:cNvSpPr txBox="1">
            <a:spLocks/>
          </p:cNvSpPr>
          <p:nvPr/>
        </p:nvSpPr>
        <p:spPr>
          <a:xfrm>
            <a:off x="5055505" y="449879"/>
            <a:ext cx="3587400" cy="621792"/>
          </a:xfrm>
          <a:prstGeom prst="rect">
            <a:avLst/>
          </a:prstGeom>
        </p:spPr>
        <p:txBody>
          <a:bodyPr spcFirstLastPara="1" vert="horz" wrap="square" lIns="0" tIns="0" rIns="0" bIns="0" rtlCol="0" anchor="b" anchorCtr="0">
            <a:noAutofit/>
          </a:bodyPr>
          <a:lstStyle>
            <a:lvl1pPr lvl="0" algn="l" defTabSz="685800" rtl="0" eaLnBrk="1" latinLnBrk="0" hangingPunct="1">
              <a:lnSpc>
                <a:spcPct val="90000"/>
              </a:lnSpc>
              <a:spcBef>
                <a:spcPts val="0"/>
              </a:spcBef>
              <a:spcAft>
                <a:spcPts val="0"/>
              </a:spcAft>
              <a:buSzPts val="1800"/>
              <a:buNone/>
              <a:defRPr sz="3300" kern="1200">
                <a:solidFill>
                  <a:schemeClr val="tx1"/>
                </a:solidFill>
                <a:latin typeface="+mj-lt"/>
                <a:ea typeface="+mj-ea"/>
                <a:cs typeface="+mj-cs"/>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pPr algn="r">
              <a:buClrTx/>
              <a:buFontTx/>
            </a:pPr>
            <a:r>
              <a:rPr lang="tr-TR" sz="4000" i="1" dirty="0" smtClean="0">
                <a:solidFill>
                  <a:srgbClr val="7030A0"/>
                </a:solidFill>
                <a:latin typeface="Harlow Solid Italic" panose="04030604020F02020D02" pitchFamily="82" charset="0"/>
                <a:cs typeface="Times New Roman" panose="02020603050405020304" pitchFamily="18" charset="0"/>
              </a:rPr>
              <a:t>VAKA-2</a:t>
            </a:r>
            <a:endParaRPr lang="tr-TR" sz="4000" i="1" dirty="0">
              <a:solidFill>
                <a:srgbClr val="7030A0"/>
              </a:solidFill>
              <a:latin typeface="Harlow Solid Italic" panose="04030604020F02020D02" pitchFamily="82" charset="0"/>
              <a:cs typeface="Times New Roman" panose="02020603050405020304" pitchFamily="18" charset="0"/>
            </a:endParaRPr>
          </a:p>
        </p:txBody>
      </p:sp>
      <p:pic>
        <p:nvPicPr>
          <p:cNvPr id="15" name="Picture 2" descr="Histopathology of IgA nephropathy. Notes: (A) Light microscopy... |  Download Scientific Diagram"/>
          <p:cNvPicPr>
            <a:picLocks noChangeAspect="1" noChangeArrowheads="1"/>
          </p:cNvPicPr>
          <p:nvPr/>
        </p:nvPicPr>
        <p:blipFill>
          <a:blip r:embed="rId4"/>
          <a:srcRect/>
          <a:stretch>
            <a:fillRect/>
          </a:stretch>
        </p:blipFill>
        <p:spPr bwMode="auto">
          <a:xfrm rot="16200000">
            <a:off x="3305458" y="-981629"/>
            <a:ext cx="2525873" cy="7639943"/>
          </a:xfrm>
          <a:prstGeom prst="rect">
            <a:avLst/>
          </a:prstGeom>
          <a:noFill/>
        </p:spPr>
      </p:pic>
    </p:spTree>
    <p:custDataLst>
      <p:tags r:id="rId1"/>
    </p:custDataLst>
    <p:extLst>
      <p:ext uri="{BB962C8B-B14F-4D97-AF65-F5344CB8AC3E}">
        <p14:creationId xmlns:p14="http://schemas.microsoft.com/office/powerpoint/2010/main" val="4063126703"/>
      </p:ext>
    </p:extLst>
  </p:cSld>
  <p:clrMapOvr>
    <a:masterClrMapping/>
  </p:clrMapOvr>
  <p:transition advTm="1927">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32</a:t>
            </a:fld>
            <a:endParaRPr lang="en"/>
          </a:p>
        </p:txBody>
      </p:sp>
      <p:cxnSp>
        <p:nvCxnSpPr>
          <p:cNvPr id="7" name="Düz Bağlayıcı 6"/>
          <p:cNvCxnSpPr/>
          <p:nvPr/>
        </p:nvCxnSpPr>
        <p:spPr>
          <a:xfrm>
            <a:off x="-7209" y="1199637"/>
            <a:ext cx="9151209" cy="109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Resim 11"/>
          <p:cNvPicPr>
            <a:picLocks noChangeAspect="1"/>
          </p:cNvPicPr>
          <p:nvPr/>
        </p:nvPicPr>
        <p:blipFill>
          <a:blip r:embed="rId2"/>
          <a:stretch>
            <a:fillRect/>
          </a:stretch>
        </p:blipFill>
        <p:spPr>
          <a:xfrm flipH="1">
            <a:off x="0" y="0"/>
            <a:ext cx="203048" cy="282648"/>
          </a:xfrm>
          <a:prstGeom prst="rect">
            <a:avLst/>
          </a:prstGeom>
        </p:spPr>
      </p:pic>
      <p:sp>
        <p:nvSpPr>
          <p:cNvPr id="14" name="Unvan 1"/>
          <p:cNvSpPr txBox="1">
            <a:spLocks/>
          </p:cNvSpPr>
          <p:nvPr/>
        </p:nvSpPr>
        <p:spPr>
          <a:xfrm>
            <a:off x="4983041" y="430247"/>
            <a:ext cx="3587400" cy="621792"/>
          </a:xfrm>
          <a:prstGeom prst="rect">
            <a:avLst/>
          </a:prstGeom>
        </p:spPr>
        <p:txBody>
          <a:bodyPr spcFirstLastPara="1" vert="horz" wrap="square" lIns="0" tIns="0" rIns="0" bIns="0" rtlCol="0" anchor="b" anchorCtr="0">
            <a:noAutofit/>
          </a:bodyPr>
          <a:lstStyle>
            <a:lvl1pPr lvl="0" algn="l" defTabSz="685800" rtl="0" eaLnBrk="1" latinLnBrk="0" hangingPunct="1">
              <a:lnSpc>
                <a:spcPct val="90000"/>
              </a:lnSpc>
              <a:spcBef>
                <a:spcPts val="0"/>
              </a:spcBef>
              <a:spcAft>
                <a:spcPts val="0"/>
              </a:spcAft>
              <a:buSzPts val="1800"/>
              <a:buNone/>
              <a:defRPr sz="3300" kern="1200">
                <a:solidFill>
                  <a:schemeClr val="tx1"/>
                </a:solidFill>
                <a:latin typeface="+mj-lt"/>
                <a:ea typeface="+mj-ea"/>
                <a:cs typeface="+mj-cs"/>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pPr algn="r">
              <a:buClrTx/>
              <a:buFontTx/>
            </a:pPr>
            <a:r>
              <a:rPr lang="tr-TR" sz="4000" i="1" dirty="0" smtClean="0">
                <a:solidFill>
                  <a:srgbClr val="7030A0"/>
                </a:solidFill>
                <a:latin typeface="Harlow Solid Italic" panose="04030604020F02020D02" pitchFamily="82" charset="0"/>
                <a:cs typeface="Times New Roman" panose="02020603050405020304" pitchFamily="18" charset="0"/>
              </a:rPr>
              <a:t>VAKA-2</a:t>
            </a:r>
            <a:endParaRPr lang="tr-TR" sz="4000" i="1" dirty="0">
              <a:solidFill>
                <a:srgbClr val="7030A0"/>
              </a:solidFill>
              <a:latin typeface="Harlow Solid Italic" panose="04030604020F02020D02" pitchFamily="82" charset="0"/>
              <a:cs typeface="Times New Roman" panose="02020603050405020304" pitchFamily="18" charset="0"/>
            </a:endParaRPr>
          </a:p>
        </p:txBody>
      </p:sp>
      <p:pic>
        <p:nvPicPr>
          <p:cNvPr id="8" name="Picture 4"/>
          <p:cNvPicPr>
            <a:picLocks noChangeAspect="1" noChangeArrowheads="1"/>
          </p:cNvPicPr>
          <p:nvPr/>
        </p:nvPicPr>
        <p:blipFill>
          <a:blip r:embed="rId3"/>
          <a:srcRect/>
          <a:stretch>
            <a:fillRect/>
          </a:stretch>
        </p:blipFill>
        <p:spPr bwMode="auto">
          <a:xfrm>
            <a:off x="566349" y="1434896"/>
            <a:ext cx="8004092" cy="3065015"/>
          </a:xfrm>
          <a:prstGeom prst="rect">
            <a:avLst/>
          </a:prstGeom>
          <a:noFill/>
          <a:ln w="9525">
            <a:noFill/>
            <a:miter lim="800000"/>
            <a:headEnd/>
            <a:tailEnd/>
          </a:ln>
          <a:effectLst/>
        </p:spPr>
      </p:pic>
    </p:spTree>
    <p:extLst>
      <p:ext uri="{BB962C8B-B14F-4D97-AF65-F5344CB8AC3E}">
        <p14:creationId xmlns:p14="http://schemas.microsoft.com/office/powerpoint/2010/main" val="2881231903"/>
      </p:ext>
    </p:extLst>
  </p:cSld>
  <p:clrMapOvr>
    <a:masterClrMapping/>
  </p:clrMapOvr>
  <p:transition advTm="39806">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33</a:t>
            </a:fld>
            <a:endParaRPr lang="en"/>
          </a:p>
        </p:txBody>
      </p:sp>
      <p:cxnSp>
        <p:nvCxnSpPr>
          <p:cNvPr id="10" name="Düz Bağlayıcı 6"/>
          <p:cNvCxnSpPr/>
          <p:nvPr/>
        </p:nvCxnSpPr>
        <p:spPr>
          <a:xfrm>
            <a:off x="-7209" y="1112968"/>
            <a:ext cx="9151209" cy="109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028" name="Picture 4"/>
          <p:cNvPicPr>
            <a:picLocks noChangeAspect="1" noChangeArrowheads="1"/>
          </p:cNvPicPr>
          <p:nvPr/>
        </p:nvPicPr>
        <p:blipFill>
          <a:blip r:embed="rId4"/>
          <a:srcRect/>
          <a:stretch>
            <a:fillRect/>
          </a:stretch>
        </p:blipFill>
        <p:spPr bwMode="auto">
          <a:xfrm>
            <a:off x="703276" y="1330036"/>
            <a:ext cx="8004092" cy="3530003"/>
          </a:xfrm>
          <a:prstGeom prst="rect">
            <a:avLst/>
          </a:prstGeom>
          <a:noFill/>
          <a:ln w="9525">
            <a:noFill/>
            <a:miter lim="800000"/>
            <a:headEnd/>
            <a:tailEnd/>
          </a:ln>
          <a:effectLst/>
        </p:spPr>
      </p:pic>
      <p:cxnSp>
        <p:nvCxnSpPr>
          <p:cNvPr id="7" name="Düz Bağlayıcı 6"/>
          <p:cNvCxnSpPr/>
          <p:nvPr/>
        </p:nvCxnSpPr>
        <p:spPr>
          <a:xfrm>
            <a:off x="1971304" y="2315688"/>
            <a:ext cx="6436426"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12" name="9 Aşağı Ok"/>
          <p:cNvSpPr/>
          <p:nvPr/>
        </p:nvSpPr>
        <p:spPr>
          <a:xfrm>
            <a:off x="4799352" y="1570407"/>
            <a:ext cx="381000" cy="622241"/>
          </a:xfrm>
          <a:prstGeom prst="downArrow">
            <a:avLst/>
          </a:prstGeom>
          <a:solidFill>
            <a:srgbClr val="FFFF0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sp>
        <p:nvSpPr>
          <p:cNvPr id="14" name="Unvan 1"/>
          <p:cNvSpPr txBox="1">
            <a:spLocks/>
          </p:cNvSpPr>
          <p:nvPr/>
        </p:nvSpPr>
        <p:spPr>
          <a:xfrm>
            <a:off x="1560611" y="335828"/>
            <a:ext cx="7019702" cy="621792"/>
          </a:xfrm>
          <a:prstGeom prst="rect">
            <a:avLst/>
          </a:prstGeom>
        </p:spPr>
        <p:txBody>
          <a:bodyPr spcFirstLastPara="1" vert="horz" wrap="square" lIns="0" tIns="0" rIns="0" bIns="0" rtlCol="0" anchor="b" anchorCtr="0">
            <a:noAutofit/>
          </a:bodyPr>
          <a:lstStyle>
            <a:lvl1pPr lvl="0" algn="l" defTabSz="685800" rtl="0" eaLnBrk="1" latinLnBrk="0" hangingPunct="1">
              <a:lnSpc>
                <a:spcPct val="90000"/>
              </a:lnSpc>
              <a:spcBef>
                <a:spcPts val="0"/>
              </a:spcBef>
              <a:spcAft>
                <a:spcPts val="0"/>
              </a:spcAft>
              <a:buSzPts val="1800"/>
              <a:buNone/>
              <a:defRPr sz="3300" kern="1200">
                <a:solidFill>
                  <a:schemeClr val="tx1"/>
                </a:solidFill>
                <a:latin typeface="+mj-lt"/>
                <a:ea typeface="+mj-ea"/>
                <a:cs typeface="+mj-cs"/>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pPr algn="r">
              <a:buClrTx/>
              <a:buFontTx/>
            </a:pPr>
            <a:r>
              <a:rPr lang="tr-TR" sz="4000" i="1" dirty="0" smtClean="0">
                <a:solidFill>
                  <a:srgbClr val="7030A0"/>
                </a:solidFill>
                <a:latin typeface="Harlow Solid Italic" panose="04030604020F02020D02" pitchFamily="82" charset="0"/>
                <a:cs typeface="Times New Roman" panose="02020603050405020304" pitchFamily="18" charset="0"/>
              </a:rPr>
              <a:t>VAKA-2</a:t>
            </a:r>
            <a:endParaRPr lang="tr-TR" sz="4000" i="1" dirty="0">
              <a:solidFill>
                <a:srgbClr val="7030A0"/>
              </a:solidFill>
              <a:latin typeface="Harlow Solid Italic" panose="04030604020F02020D02" pitchFamily="82"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85765366"/>
      </p:ext>
    </p:extLst>
  </p:cSld>
  <p:clrMapOvr>
    <a:masterClrMapping/>
  </p:clrMapOvr>
  <p:transition advTm="10368">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431625"/>
            <a:ext cx="5597107" cy="2137506"/>
          </a:xfrm>
        </p:spPr>
        <p:txBody>
          <a:bodyPr/>
          <a:lstStyle/>
          <a:p>
            <a:pPr algn="ctr"/>
            <a:r>
              <a:rPr lang="tr-TR" sz="2800" dirty="0" smtClean="0">
                <a:solidFill>
                  <a:srgbClr val="FF0000"/>
                </a:solidFill>
                <a:latin typeface="Times New Roman" panose="02020603050405020304" pitchFamily="18" charset="0"/>
                <a:cs typeface="Times New Roman" panose="02020603050405020304" pitchFamily="18" charset="0"/>
              </a:rPr>
              <a:t/>
            </a:r>
            <a:br>
              <a:rPr lang="tr-TR" sz="2800" dirty="0" smtClean="0">
                <a:solidFill>
                  <a:srgbClr val="FF0000"/>
                </a:solidFill>
                <a:latin typeface="Times New Roman" panose="02020603050405020304" pitchFamily="18" charset="0"/>
                <a:cs typeface="Times New Roman" panose="02020603050405020304" pitchFamily="18" charset="0"/>
              </a:rPr>
            </a:br>
            <a:endParaRPr lang="tr-TR" sz="2800" dirty="0">
              <a:solidFill>
                <a:srgbClr val="0070C0"/>
              </a:solidFill>
              <a:latin typeface="Times New Roman" panose="02020603050405020304" pitchFamily="18" charset="0"/>
              <a:cs typeface="Times New Roman" panose="02020603050405020304" pitchFamily="18" charset="0"/>
            </a:endParaRPr>
          </a:p>
        </p:txBody>
      </p:sp>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34</a:t>
            </a:fld>
            <a:endParaRPr lang="en"/>
          </a:p>
        </p:txBody>
      </p:sp>
      <p:sp>
        <p:nvSpPr>
          <p:cNvPr id="10" name="Dikdörtgen 8"/>
          <p:cNvSpPr/>
          <p:nvPr/>
        </p:nvSpPr>
        <p:spPr>
          <a:xfrm>
            <a:off x="2073845" y="2179409"/>
            <a:ext cx="5191526" cy="759647"/>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0070C0"/>
                </a:solidFill>
                <a:latin typeface="Times New Roman" panose="02020603050405020304" pitchFamily="18" charset="0"/>
                <a:cs typeface="Times New Roman" panose="02020603050405020304" pitchFamily="18" charset="0"/>
              </a:rPr>
              <a:t>Kronik böbrek hasarı</a:t>
            </a:r>
            <a:endParaRPr lang="tr-TR" sz="2000" b="1" dirty="0">
              <a:solidFill>
                <a:srgbClr val="0070C0"/>
              </a:solidFill>
              <a:latin typeface="Times New Roman" panose="02020603050405020304" pitchFamily="18" charset="0"/>
              <a:cs typeface="Times New Roman" panose="02020603050405020304" pitchFamily="18" charset="0"/>
            </a:endParaRPr>
          </a:p>
        </p:txBody>
      </p:sp>
      <p:sp>
        <p:nvSpPr>
          <p:cNvPr id="15" name="Dikdörtgen 14"/>
          <p:cNvSpPr/>
          <p:nvPr/>
        </p:nvSpPr>
        <p:spPr>
          <a:xfrm>
            <a:off x="2073845" y="3637993"/>
            <a:ext cx="2006384" cy="568544"/>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srgbClr val="FF0000"/>
                </a:solidFill>
                <a:latin typeface="Times New Roman" panose="02020603050405020304" pitchFamily="18" charset="0"/>
                <a:cs typeface="Times New Roman" panose="02020603050405020304" pitchFamily="18" charset="0"/>
              </a:rPr>
              <a:t>Böbrek nakli  </a:t>
            </a:r>
            <a:endParaRPr lang="tr-TR" sz="1600" b="1" dirty="0">
              <a:solidFill>
                <a:srgbClr val="FF0000"/>
              </a:solidFill>
              <a:latin typeface="Times New Roman" panose="02020603050405020304" pitchFamily="18" charset="0"/>
              <a:cs typeface="Times New Roman" panose="02020603050405020304" pitchFamily="18" charset="0"/>
            </a:endParaRPr>
          </a:p>
        </p:txBody>
      </p:sp>
      <p:sp>
        <p:nvSpPr>
          <p:cNvPr id="16" name="Dikdörtgen 8"/>
          <p:cNvSpPr/>
          <p:nvPr/>
        </p:nvSpPr>
        <p:spPr>
          <a:xfrm>
            <a:off x="5258987" y="3621859"/>
            <a:ext cx="2006384" cy="568544"/>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srgbClr val="FF0000"/>
                </a:solidFill>
                <a:latin typeface="Times New Roman" panose="02020603050405020304" pitchFamily="18" charset="0"/>
                <a:cs typeface="Times New Roman" panose="02020603050405020304" pitchFamily="18" charset="0"/>
              </a:rPr>
              <a:t>Diyaliz tedavileri</a:t>
            </a:r>
            <a:endParaRPr lang="tr-TR" sz="1600" b="1" dirty="0">
              <a:solidFill>
                <a:srgbClr val="FF0000"/>
              </a:solidFill>
              <a:latin typeface="Times New Roman" panose="02020603050405020304" pitchFamily="18" charset="0"/>
              <a:cs typeface="Times New Roman" panose="02020603050405020304" pitchFamily="18" charset="0"/>
            </a:endParaRPr>
          </a:p>
        </p:txBody>
      </p:sp>
      <p:sp>
        <p:nvSpPr>
          <p:cNvPr id="22" name="9 Aşağı Ok"/>
          <p:cNvSpPr/>
          <p:nvPr/>
        </p:nvSpPr>
        <p:spPr>
          <a:xfrm>
            <a:off x="3699229" y="2955190"/>
            <a:ext cx="381000" cy="666669"/>
          </a:xfrm>
          <a:prstGeom prst="downArrow">
            <a:avLst/>
          </a:prstGeom>
          <a:solidFill>
            <a:srgbClr val="FF000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sp>
        <p:nvSpPr>
          <p:cNvPr id="23" name="9 Aşağı Ok"/>
          <p:cNvSpPr/>
          <p:nvPr/>
        </p:nvSpPr>
        <p:spPr>
          <a:xfrm>
            <a:off x="5259646" y="2952260"/>
            <a:ext cx="381000" cy="656394"/>
          </a:xfrm>
          <a:prstGeom prst="downArrow">
            <a:avLst/>
          </a:prstGeom>
          <a:solidFill>
            <a:srgbClr val="FF000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pic>
        <p:nvPicPr>
          <p:cNvPr id="20" name="Resim 19"/>
          <p:cNvPicPr>
            <a:picLocks noChangeAspect="1"/>
          </p:cNvPicPr>
          <p:nvPr/>
        </p:nvPicPr>
        <p:blipFill>
          <a:blip r:embed="rId3"/>
          <a:stretch>
            <a:fillRect/>
          </a:stretch>
        </p:blipFill>
        <p:spPr>
          <a:xfrm flipH="1">
            <a:off x="0" y="0"/>
            <a:ext cx="328090" cy="456710"/>
          </a:xfrm>
          <a:prstGeom prst="rect">
            <a:avLst/>
          </a:prstGeom>
        </p:spPr>
      </p:pic>
      <p:sp>
        <p:nvSpPr>
          <p:cNvPr id="27" name="Unvan 1"/>
          <p:cNvSpPr txBox="1">
            <a:spLocks/>
          </p:cNvSpPr>
          <p:nvPr/>
        </p:nvSpPr>
        <p:spPr>
          <a:xfrm>
            <a:off x="1625347" y="348683"/>
            <a:ext cx="7019702" cy="621792"/>
          </a:xfrm>
          <a:prstGeom prst="rect">
            <a:avLst/>
          </a:prstGeom>
        </p:spPr>
        <p:txBody>
          <a:bodyPr spcFirstLastPara="1" vert="horz" wrap="square" lIns="0" tIns="0" rIns="0" bIns="0" rtlCol="0" anchor="b" anchorCtr="0">
            <a:noAutofit/>
          </a:bodyPr>
          <a:lstStyle>
            <a:lvl1pPr lvl="0" algn="l" defTabSz="685800" rtl="0" eaLnBrk="1" latinLnBrk="0" hangingPunct="1">
              <a:lnSpc>
                <a:spcPct val="90000"/>
              </a:lnSpc>
              <a:spcBef>
                <a:spcPts val="0"/>
              </a:spcBef>
              <a:spcAft>
                <a:spcPts val="0"/>
              </a:spcAft>
              <a:buSzPts val="1800"/>
              <a:buNone/>
              <a:defRPr sz="3300" kern="1200">
                <a:solidFill>
                  <a:schemeClr val="tx1"/>
                </a:solidFill>
                <a:latin typeface="+mj-lt"/>
                <a:ea typeface="+mj-ea"/>
                <a:cs typeface="+mj-cs"/>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pPr algn="r">
              <a:buClrTx/>
              <a:buFontTx/>
            </a:pPr>
            <a:r>
              <a:rPr lang="tr-TR" sz="4000" i="1" dirty="0" smtClean="0">
                <a:solidFill>
                  <a:srgbClr val="7030A0"/>
                </a:solidFill>
                <a:latin typeface="Harlow Solid Italic" panose="04030604020F02020D02" pitchFamily="82" charset="0"/>
                <a:cs typeface="Times New Roman" panose="02020603050405020304" pitchFamily="18" charset="0"/>
              </a:rPr>
              <a:t>VAKA-2</a:t>
            </a:r>
            <a:endParaRPr lang="tr-TR" sz="4000" i="1" dirty="0">
              <a:solidFill>
                <a:srgbClr val="7030A0"/>
              </a:solidFill>
              <a:latin typeface="Harlow Solid Italic" panose="04030604020F02020D02" pitchFamily="82" charset="0"/>
              <a:cs typeface="Times New Roman" panose="02020603050405020304" pitchFamily="18" charset="0"/>
            </a:endParaRPr>
          </a:p>
        </p:txBody>
      </p:sp>
      <p:cxnSp>
        <p:nvCxnSpPr>
          <p:cNvPr id="28" name="Düz Bağlayıcı 6"/>
          <p:cNvCxnSpPr/>
          <p:nvPr/>
        </p:nvCxnSpPr>
        <p:spPr>
          <a:xfrm>
            <a:off x="0" y="1046539"/>
            <a:ext cx="9151209" cy="109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2 Metin Yer Tutucusu"/>
          <p:cNvSpPr>
            <a:spLocks noGrp="1"/>
          </p:cNvSpPr>
          <p:nvPr>
            <p:ph type="body" idx="1"/>
          </p:nvPr>
        </p:nvSpPr>
        <p:spPr>
          <a:xfrm>
            <a:off x="830217" y="1023203"/>
            <a:ext cx="7678781" cy="1040695"/>
          </a:xfrm>
        </p:spPr>
        <p:txBody>
          <a:bodyPr/>
          <a:lstStyle/>
          <a:p>
            <a:pPr>
              <a:buNone/>
            </a:pPr>
            <a:endParaRPr lang="tr-TR" dirty="0" smtClean="0"/>
          </a:p>
          <a:p>
            <a:pPr marL="127000" indent="0" algn="ctr">
              <a:buNone/>
            </a:pPr>
            <a:r>
              <a:rPr lang="tr-TR" sz="1800" dirty="0" err="1" smtClean="0">
                <a:latin typeface="Times New Roman" pitchFamily="18" charset="0"/>
                <a:cs typeface="Times New Roman" pitchFamily="18" charset="0"/>
              </a:rPr>
              <a:t>eGFR</a:t>
            </a:r>
            <a:r>
              <a:rPr lang="tr-TR" sz="1800" dirty="0" smtClean="0">
                <a:latin typeface="Times New Roman" pitchFamily="18" charset="0"/>
                <a:cs typeface="Times New Roman" pitchFamily="18" charset="0"/>
              </a:rPr>
              <a:t> &lt; 30 ml/</a:t>
            </a:r>
            <a:r>
              <a:rPr lang="tr-TR" sz="1800" dirty="0" err="1" smtClean="0">
                <a:latin typeface="Times New Roman" pitchFamily="18" charset="0"/>
                <a:cs typeface="Times New Roman" pitchFamily="18" charset="0"/>
              </a:rPr>
              <a:t>dk</a:t>
            </a:r>
            <a:r>
              <a:rPr lang="tr-TR" sz="1800" dirty="0" smtClean="0">
                <a:latin typeface="Times New Roman" pitchFamily="18" charset="0"/>
                <a:cs typeface="Times New Roman" pitchFamily="18" charset="0"/>
              </a:rPr>
              <a:t> olduğunda RRT seçenekleri hakkında konuşmaya başladık. </a:t>
            </a:r>
          </a:p>
          <a:p>
            <a:pPr lvl="1">
              <a:buNone/>
            </a:pPr>
            <a:endParaRPr lang="tr-TR" sz="1800" dirty="0" smtClean="0"/>
          </a:p>
        </p:txBody>
      </p:sp>
    </p:spTree>
    <p:extLst>
      <p:ext uri="{BB962C8B-B14F-4D97-AF65-F5344CB8AC3E}">
        <p14:creationId xmlns:p14="http://schemas.microsoft.com/office/powerpoint/2010/main" val="2568249645"/>
      </p:ext>
    </p:extLst>
  </p:cSld>
  <p:clrMapOvr>
    <a:masterClrMapping/>
  </p:clrMapOvr>
  <p:transition advTm="10300">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268357" y="1369350"/>
            <a:ext cx="8338930" cy="3077100"/>
          </a:xfrm>
        </p:spPr>
        <p:txBody>
          <a:bodyPr/>
          <a:lstStyle/>
          <a:p>
            <a:pPr>
              <a:buNone/>
            </a:pPr>
            <a:endParaRPr lang="tr-TR" dirty="0" smtClean="0"/>
          </a:p>
          <a:p>
            <a:pPr lvl="1"/>
            <a:r>
              <a:rPr lang="tr-TR" sz="1800" dirty="0" smtClean="0">
                <a:latin typeface="Times New Roman" pitchFamily="18" charset="0"/>
                <a:cs typeface="Times New Roman" pitchFamily="18" charset="0"/>
              </a:rPr>
              <a:t>Böbrek nakli</a:t>
            </a:r>
          </a:p>
          <a:p>
            <a:pPr lvl="2"/>
            <a:r>
              <a:rPr lang="tr-TR" sz="1800" dirty="0" smtClean="0">
                <a:latin typeface="Times New Roman" pitchFamily="18" charset="0"/>
                <a:cs typeface="Times New Roman" pitchFamily="18" charset="0"/>
              </a:rPr>
              <a:t>Canlı böbrek nakli (aile, arkadaşlar) (</a:t>
            </a:r>
            <a:r>
              <a:rPr lang="tr-TR" sz="1800" dirty="0" err="1" smtClean="0">
                <a:latin typeface="Times New Roman" pitchFamily="18" charset="0"/>
                <a:cs typeface="Times New Roman" pitchFamily="18" charset="0"/>
              </a:rPr>
              <a:t>eGFR</a:t>
            </a:r>
            <a:r>
              <a:rPr lang="tr-TR" sz="1800" dirty="0" smtClean="0">
                <a:latin typeface="Times New Roman" pitchFamily="18" charset="0"/>
                <a:cs typeface="Times New Roman" pitchFamily="18" charset="0"/>
              </a:rPr>
              <a:t> &lt; 20 ml/</a:t>
            </a:r>
            <a:r>
              <a:rPr lang="tr-TR" sz="1800" dirty="0" err="1" smtClean="0">
                <a:latin typeface="Times New Roman" pitchFamily="18" charset="0"/>
                <a:cs typeface="Times New Roman" pitchFamily="18" charset="0"/>
              </a:rPr>
              <a:t>dk</a:t>
            </a:r>
            <a:r>
              <a:rPr lang="tr-TR" sz="1800" dirty="0" smtClean="0">
                <a:latin typeface="Times New Roman" pitchFamily="18" charset="0"/>
                <a:cs typeface="Times New Roman" pitchFamily="18" charset="0"/>
              </a:rPr>
              <a:t>) </a:t>
            </a:r>
          </a:p>
          <a:p>
            <a:pPr lvl="2"/>
            <a:r>
              <a:rPr lang="tr-TR" sz="1800" dirty="0" smtClean="0">
                <a:latin typeface="Times New Roman" pitchFamily="18" charset="0"/>
                <a:cs typeface="Times New Roman" pitchFamily="18" charset="0"/>
              </a:rPr>
              <a:t>Diyaliz başlangıcından önce kadavradan böbrek </a:t>
            </a:r>
            <a:r>
              <a:rPr lang="tr-TR" sz="1800" dirty="0" err="1" smtClean="0">
                <a:latin typeface="Times New Roman" pitchFamily="18" charset="0"/>
                <a:cs typeface="Times New Roman" pitchFamily="18" charset="0"/>
              </a:rPr>
              <a:t>donörü</a:t>
            </a:r>
            <a:r>
              <a:rPr lang="tr-TR" sz="1800" dirty="0" smtClean="0">
                <a:latin typeface="Times New Roman" pitchFamily="18" charset="0"/>
                <a:cs typeface="Times New Roman" pitchFamily="18" charset="0"/>
              </a:rPr>
              <a:t> bekleme listesine yazılsın.</a:t>
            </a:r>
          </a:p>
          <a:p>
            <a:pPr marL="1041400" lvl="2" indent="0">
              <a:buNone/>
            </a:pPr>
            <a:endParaRPr lang="tr-TR" sz="1800" dirty="0" smtClean="0">
              <a:latin typeface="Times New Roman" pitchFamily="18" charset="0"/>
              <a:cs typeface="Times New Roman" pitchFamily="18" charset="0"/>
            </a:endParaRPr>
          </a:p>
          <a:p>
            <a:pPr lvl="1"/>
            <a:r>
              <a:rPr lang="tr-TR" sz="1800" dirty="0" smtClean="0">
                <a:latin typeface="Times New Roman" pitchFamily="18" charset="0"/>
                <a:cs typeface="Times New Roman" pitchFamily="18" charset="0"/>
              </a:rPr>
              <a:t>Diyaliz tedavileri; Hemodiyaliz (damar yolu +++), Periton Diyalizi (hayat kalitesi ve </a:t>
            </a:r>
            <a:r>
              <a:rPr lang="tr-TR" sz="1800" dirty="0" err="1" smtClean="0">
                <a:latin typeface="Times New Roman" pitchFamily="18" charset="0"/>
                <a:cs typeface="Times New Roman" pitchFamily="18" charset="0"/>
              </a:rPr>
              <a:t>sağkalım</a:t>
            </a:r>
            <a:r>
              <a:rPr lang="tr-TR" sz="1800" dirty="0" smtClean="0">
                <a:latin typeface="Times New Roman" pitchFamily="18" charset="0"/>
                <a:cs typeface="Times New Roman" pitchFamily="18" charset="0"/>
              </a:rPr>
              <a:t> avantajı).</a:t>
            </a:r>
          </a:p>
          <a:p>
            <a:pPr lvl="1">
              <a:buNone/>
            </a:pPr>
            <a:endParaRPr lang="tr-TR" sz="1200" dirty="0" smtClean="0">
              <a:latin typeface="Times New Roman" pitchFamily="18" charset="0"/>
              <a:cs typeface="Times New Roman" pitchFamily="18" charset="0"/>
            </a:endParaRPr>
          </a:p>
          <a:p>
            <a:pPr lvl="1">
              <a:buNone/>
            </a:pPr>
            <a:endParaRPr lang="tr-TR" sz="1200" dirty="0" smtClean="0">
              <a:latin typeface="Times New Roman" pitchFamily="18" charset="0"/>
              <a:cs typeface="Times New Roman" pitchFamily="18" charset="0"/>
            </a:endParaRPr>
          </a:p>
          <a:p>
            <a:pPr lvl="1">
              <a:buNone/>
            </a:pPr>
            <a:endParaRPr lang="tr-TR" sz="1200" dirty="0">
              <a:latin typeface="Times New Roman" pitchFamily="18" charset="0"/>
              <a:cs typeface="Times New Roman" pitchFamily="18" charset="0"/>
            </a:endParaRPr>
          </a:p>
          <a:p>
            <a:pPr lvl="1">
              <a:buNone/>
            </a:pPr>
            <a:r>
              <a:rPr lang="tr-TR" sz="800" dirty="0" smtClean="0">
                <a:latin typeface="Times New Roman" pitchFamily="18" charset="0"/>
                <a:cs typeface="Times New Roman" pitchFamily="18" charset="0"/>
              </a:rPr>
              <a:t>*Hastaların, bu tedavi opsiyonlarının normal bir böbreğin işlevlerini yerine getiremeyeceğini, ancak bir yaşam destek sistemi olarak yararlı olduklarını anlamaları sağlanmalıdır… </a:t>
            </a:r>
          </a:p>
          <a:p>
            <a:pPr lvl="1"/>
            <a:endParaRPr lang="tr-TR" sz="800" dirty="0" smtClean="0"/>
          </a:p>
        </p:txBody>
      </p:sp>
      <p:sp>
        <p:nvSpPr>
          <p:cNvPr id="6" name="5 Slayt Numarası Yer Tutucusu"/>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35</a:t>
            </a:fld>
            <a:endParaRPr lang="en"/>
          </a:p>
        </p:txBody>
      </p:sp>
      <p:cxnSp>
        <p:nvCxnSpPr>
          <p:cNvPr id="7" name="Düz Bağlayıcı 12"/>
          <p:cNvCxnSpPr/>
          <p:nvPr/>
        </p:nvCxnSpPr>
        <p:spPr>
          <a:xfrm flipV="1">
            <a:off x="497989" y="1143000"/>
            <a:ext cx="8109298" cy="5989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4652">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36</a:t>
            </a:fld>
            <a:endParaRPr lang="en"/>
          </a:p>
        </p:txBody>
      </p:sp>
      <p:pic>
        <p:nvPicPr>
          <p:cNvPr id="7" name="Resim 6"/>
          <p:cNvPicPr>
            <a:picLocks noChangeAspect="1"/>
          </p:cNvPicPr>
          <p:nvPr/>
        </p:nvPicPr>
        <p:blipFill>
          <a:blip r:embed="rId2"/>
          <a:stretch>
            <a:fillRect/>
          </a:stretch>
        </p:blipFill>
        <p:spPr>
          <a:xfrm>
            <a:off x="2434320" y="1583177"/>
            <a:ext cx="4225663" cy="2692983"/>
          </a:xfrm>
          <a:prstGeom prst="rect">
            <a:avLst/>
          </a:prstGeom>
        </p:spPr>
      </p:pic>
      <p:cxnSp>
        <p:nvCxnSpPr>
          <p:cNvPr id="9" name="Düz Bağlayıcı 6"/>
          <p:cNvCxnSpPr/>
          <p:nvPr/>
        </p:nvCxnSpPr>
        <p:spPr>
          <a:xfrm>
            <a:off x="924338" y="1361661"/>
            <a:ext cx="7245626" cy="2981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Unvan 1"/>
          <p:cNvSpPr txBox="1">
            <a:spLocks/>
          </p:cNvSpPr>
          <p:nvPr/>
        </p:nvSpPr>
        <p:spPr>
          <a:xfrm>
            <a:off x="-149087" y="677926"/>
            <a:ext cx="8109039" cy="492038"/>
          </a:xfrm>
          <a:prstGeom prst="rect">
            <a:avLst/>
          </a:prstGeom>
        </p:spPr>
        <p:txBody>
          <a:bodyPr spcFirstLastPara="1" vert="horz" wrap="square" lIns="0" tIns="0" rIns="0" bIns="0" rtlCol="0" anchor="b" anchorCtr="0">
            <a:noAutofit/>
          </a:bodyPr>
          <a:lstStyle>
            <a:lvl1pPr lvl="0" algn="l" defTabSz="685800" rtl="0" eaLnBrk="1" latinLnBrk="0" hangingPunct="1">
              <a:lnSpc>
                <a:spcPct val="90000"/>
              </a:lnSpc>
              <a:spcBef>
                <a:spcPts val="0"/>
              </a:spcBef>
              <a:spcAft>
                <a:spcPts val="0"/>
              </a:spcAft>
              <a:buSzPts val="1800"/>
              <a:buNone/>
              <a:defRPr sz="3300" kern="1200">
                <a:solidFill>
                  <a:schemeClr val="tx1"/>
                </a:solidFill>
                <a:latin typeface="+mj-lt"/>
                <a:ea typeface="+mj-ea"/>
                <a:cs typeface="+mj-cs"/>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pPr algn="r">
              <a:buClrTx/>
              <a:buFontTx/>
            </a:pPr>
            <a:r>
              <a:rPr lang="tr-TR" sz="2000" i="1" dirty="0" smtClean="0">
                <a:latin typeface="Times New Roman" panose="02020603050405020304" pitchFamily="18" charset="0"/>
                <a:cs typeface="Times New Roman" panose="02020603050405020304" pitchFamily="18" charset="0"/>
              </a:rPr>
              <a:t>Türkiye’de kronik böbrek yetmezliğinde diyaliz uygulamaları…</a:t>
            </a:r>
            <a:endParaRPr lang="tr-TR" sz="2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4636988"/>
      </p:ext>
    </p:extLst>
  </p:cSld>
  <p:clrMapOvr>
    <a:masterClrMapping/>
  </p:clrMapOvr>
  <p:transition advTm="24557">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37</a:t>
            </a:fld>
            <a:endParaRPr lang="en"/>
          </a:p>
        </p:txBody>
      </p:sp>
      <p:pic>
        <p:nvPicPr>
          <p:cNvPr id="7" name="Resim 6"/>
          <p:cNvPicPr>
            <a:picLocks noChangeAspect="1"/>
          </p:cNvPicPr>
          <p:nvPr/>
        </p:nvPicPr>
        <p:blipFill>
          <a:blip r:embed="rId2"/>
          <a:stretch>
            <a:fillRect/>
          </a:stretch>
        </p:blipFill>
        <p:spPr>
          <a:xfrm>
            <a:off x="677151" y="1605892"/>
            <a:ext cx="2502620" cy="1858792"/>
          </a:xfrm>
          <a:prstGeom prst="rect">
            <a:avLst/>
          </a:prstGeom>
        </p:spPr>
      </p:pic>
      <p:pic>
        <p:nvPicPr>
          <p:cNvPr id="9" name="Resim 6"/>
          <p:cNvPicPr>
            <a:picLocks noChangeAspect="1"/>
          </p:cNvPicPr>
          <p:nvPr/>
        </p:nvPicPr>
        <p:blipFill>
          <a:blip r:embed="rId3"/>
          <a:stretch>
            <a:fillRect/>
          </a:stretch>
        </p:blipFill>
        <p:spPr>
          <a:xfrm>
            <a:off x="5823791" y="1589011"/>
            <a:ext cx="2643057" cy="1858792"/>
          </a:xfrm>
          <a:prstGeom prst="rect">
            <a:avLst/>
          </a:prstGeom>
        </p:spPr>
      </p:pic>
      <p:cxnSp>
        <p:nvCxnSpPr>
          <p:cNvPr id="10" name="Düz Bağlayıcı 6"/>
          <p:cNvCxnSpPr/>
          <p:nvPr/>
        </p:nvCxnSpPr>
        <p:spPr>
          <a:xfrm flipV="1">
            <a:off x="-1" y="1372758"/>
            <a:ext cx="9144000" cy="1337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Unvan 1"/>
          <p:cNvSpPr>
            <a:spLocks noGrp="1"/>
          </p:cNvSpPr>
          <p:nvPr>
            <p:ph type="title"/>
          </p:nvPr>
        </p:nvSpPr>
        <p:spPr>
          <a:xfrm>
            <a:off x="357809" y="319769"/>
            <a:ext cx="8109039" cy="856800"/>
          </a:xfrm>
        </p:spPr>
        <p:txBody>
          <a:bodyPr/>
          <a:lstStyle/>
          <a:p>
            <a:pPr algn="r"/>
            <a:r>
              <a:rPr lang="tr-TR" sz="2000" i="1" dirty="0" smtClean="0">
                <a:latin typeface="Times New Roman" panose="02020603050405020304" pitchFamily="18" charset="0"/>
                <a:cs typeface="Times New Roman" panose="02020603050405020304" pitchFamily="18" charset="0"/>
              </a:rPr>
              <a:t>Türkiye’de kronik böbrek yetmezliğinde diyaliz uygulamaları…</a:t>
            </a:r>
            <a:endParaRPr lang="tr-TR" sz="2000" i="1" dirty="0">
              <a:latin typeface="Times New Roman" panose="02020603050405020304" pitchFamily="18" charset="0"/>
              <a:cs typeface="Times New Roman" panose="02020603050405020304" pitchFamily="18" charset="0"/>
            </a:endParaRPr>
          </a:p>
        </p:txBody>
      </p:sp>
      <p:pic>
        <p:nvPicPr>
          <p:cNvPr id="11" name="Resim 10"/>
          <p:cNvPicPr>
            <a:picLocks noChangeAspect="1"/>
          </p:cNvPicPr>
          <p:nvPr/>
        </p:nvPicPr>
        <p:blipFill>
          <a:blip r:embed="rId4"/>
          <a:stretch>
            <a:fillRect/>
          </a:stretch>
        </p:blipFill>
        <p:spPr>
          <a:xfrm>
            <a:off x="3250472" y="3464684"/>
            <a:ext cx="2502620" cy="1597382"/>
          </a:xfrm>
          <a:prstGeom prst="rect">
            <a:avLst/>
          </a:prstGeom>
        </p:spPr>
      </p:pic>
      <p:pic>
        <p:nvPicPr>
          <p:cNvPr id="12" name="Resim 11"/>
          <p:cNvPicPr>
            <a:picLocks noChangeAspect="1"/>
          </p:cNvPicPr>
          <p:nvPr/>
        </p:nvPicPr>
        <p:blipFill>
          <a:blip r:embed="rId5"/>
          <a:stretch>
            <a:fillRect/>
          </a:stretch>
        </p:blipFill>
        <p:spPr>
          <a:xfrm>
            <a:off x="3250471" y="1605892"/>
            <a:ext cx="2502620" cy="1825031"/>
          </a:xfrm>
          <a:prstGeom prst="rect">
            <a:avLst/>
          </a:prstGeom>
        </p:spPr>
      </p:pic>
    </p:spTree>
    <p:extLst>
      <p:ext uri="{BB962C8B-B14F-4D97-AF65-F5344CB8AC3E}">
        <p14:creationId xmlns:p14="http://schemas.microsoft.com/office/powerpoint/2010/main" val="3934442737"/>
      </p:ext>
    </p:extLst>
  </p:cSld>
  <p:clrMapOvr>
    <a:masterClrMapping/>
  </p:clrMapOvr>
  <p:transition advTm="27261">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447509" y="2173810"/>
            <a:ext cx="7915847" cy="3077100"/>
          </a:xfrm>
        </p:spPr>
        <p:txBody>
          <a:bodyPr/>
          <a:lstStyle/>
          <a:p>
            <a:r>
              <a:rPr lang="tr-TR" sz="1400" dirty="0" smtClean="0">
                <a:latin typeface="Times New Roman" panose="02020603050405020304" pitchFamily="18" charset="0"/>
                <a:cs typeface="Times New Roman" panose="02020603050405020304" pitchFamily="18" charset="0"/>
              </a:rPr>
              <a:t>Vakamız, canlı böbrek </a:t>
            </a:r>
            <a:r>
              <a:rPr lang="tr-TR" sz="1400" dirty="0" err="1" smtClean="0">
                <a:latin typeface="Times New Roman" panose="02020603050405020304" pitchFamily="18" charset="0"/>
                <a:cs typeface="Times New Roman" panose="02020603050405020304" pitchFamily="18" charset="0"/>
              </a:rPr>
              <a:t>donörü</a:t>
            </a:r>
            <a:r>
              <a:rPr lang="tr-TR" sz="1400" dirty="0" smtClean="0">
                <a:latin typeface="Times New Roman" panose="02020603050405020304" pitchFamily="18" charset="0"/>
                <a:cs typeface="Times New Roman" panose="02020603050405020304" pitchFamily="18" charset="0"/>
              </a:rPr>
              <a:t> olmadığı için diyaliz tedavilerinden birini tercih etmeliydi. </a:t>
            </a:r>
          </a:p>
          <a:p>
            <a:r>
              <a:rPr lang="tr-TR" altLang="tr-TR" sz="1400" dirty="0">
                <a:latin typeface="Times New Roman" panose="02020603050405020304" pitchFamily="18" charset="0"/>
                <a:cs typeface="Times New Roman" panose="02020603050405020304" pitchFamily="18" charset="0"/>
              </a:rPr>
              <a:t>Mesleği: inşaat mühendisi. </a:t>
            </a:r>
          </a:p>
          <a:p>
            <a:r>
              <a:rPr lang="tr-TR" altLang="tr-TR" sz="1400" dirty="0">
                <a:latin typeface="Times New Roman" panose="02020603050405020304" pitchFamily="18" charset="0"/>
                <a:cs typeface="Times New Roman" panose="02020603050405020304" pitchFamily="18" charset="0"/>
              </a:rPr>
              <a:t>Günün büyük bölümünü şantiyede geçiriyor. </a:t>
            </a:r>
          </a:p>
          <a:p>
            <a:r>
              <a:rPr lang="tr-TR" altLang="tr-TR" sz="1400" dirty="0">
                <a:latin typeface="Times New Roman" panose="02020603050405020304" pitchFamily="18" charset="0"/>
                <a:cs typeface="Times New Roman" panose="02020603050405020304" pitchFamily="18" charset="0"/>
              </a:rPr>
              <a:t>Boy: 175 cm, VA: 90 kg, VYA*: 2.06 m</a:t>
            </a:r>
            <a:r>
              <a:rPr lang="tr-TR" altLang="tr-TR" sz="1400" baseline="30000" dirty="0">
                <a:latin typeface="Times New Roman" panose="02020603050405020304" pitchFamily="18" charset="0"/>
                <a:cs typeface="Times New Roman" panose="02020603050405020304" pitchFamily="18" charset="0"/>
              </a:rPr>
              <a:t>2</a:t>
            </a:r>
          </a:p>
          <a:p>
            <a:r>
              <a:rPr lang="tr-TR" altLang="tr-TR" sz="1400" dirty="0">
                <a:latin typeface="Times New Roman" panose="02020603050405020304" pitchFamily="18" charset="0"/>
                <a:cs typeface="Times New Roman" panose="02020603050405020304" pitchFamily="18" charset="0"/>
              </a:rPr>
              <a:t>1500 </a:t>
            </a:r>
            <a:r>
              <a:rPr lang="tr-TR" altLang="tr-TR" sz="1400" dirty="0" err="1">
                <a:latin typeface="Times New Roman" panose="02020603050405020304" pitchFamily="18" charset="0"/>
                <a:cs typeface="Times New Roman" panose="02020603050405020304" pitchFamily="18" charset="0"/>
              </a:rPr>
              <a:t>mL</a:t>
            </a:r>
            <a:r>
              <a:rPr lang="tr-TR" altLang="tr-TR" sz="1400" dirty="0">
                <a:latin typeface="Times New Roman" panose="02020603050405020304" pitchFamily="18" charset="0"/>
                <a:cs typeface="Times New Roman" panose="02020603050405020304" pitchFamily="18" charset="0"/>
              </a:rPr>
              <a:t>/gün idrar çıkışı. </a:t>
            </a:r>
          </a:p>
          <a:p>
            <a:endParaRPr lang="tr-TR" dirty="0" smtClean="0">
              <a:latin typeface="Times New Roman" panose="02020603050405020304" pitchFamily="18" charset="0"/>
              <a:cs typeface="Times New Roman" panose="02020603050405020304" pitchFamily="18" charset="0"/>
            </a:endParaRPr>
          </a:p>
        </p:txBody>
      </p:sp>
      <p:sp>
        <p:nvSpPr>
          <p:cNvPr id="6" name="5 Slayt Numarası Yer Tutucusu"/>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38</a:t>
            </a:fld>
            <a:endParaRPr lang="en"/>
          </a:p>
        </p:txBody>
      </p:sp>
      <p:cxnSp>
        <p:nvCxnSpPr>
          <p:cNvPr id="7" name="Düz Bağlayıcı 12"/>
          <p:cNvCxnSpPr/>
          <p:nvPr/>
        </p:nvCxnSpPr>
        <p:spPr>
          <a:xfrm flipV="1">
            <a:off x="616669" y="1622370"/>
            <a:ext cx="7778338" cy="1187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Unvan 1"/>
          <p:cNvSpPr txBox="1">
            <a:spLocks/>
          </p:cNvSpPr>
          <p:nvPr/>
        </p:nvSpPr>
        <p:spPr>
          <a:xfrm>
            <a:off x="1343655" y="773099"/>
            <a:ext cx="7019702" cy="621792"/>
          </a:xfrm>
          <a:prstGeom prst="rect">
            <a:avLst/>
          </a:prstGeom>
        </p:spPr>
        <p:txBody>
          <a:bodyPr spcFirstLastPara="1" vert="horz" wrap="square" lIns="0" tIns="0" rIns="0" bIns="0" rtlCol="0" anchor="b" anchorCtr="0">
            <a:noAutofit/>
          </a:bodyPr>
          <a:lstStyle>
            <a:lvl1pPr lvl="0" algn="l" defTabSz="685800" rtl="0" eaLnBrk="1" latinLnBrk="0" hangingPunct="1">
              <a:lnSpc>
                <a:spcPct val="90000"/>
              </a:lnSpc>
              <a:spcBef>
                <a:spcPts val="0"/>
              </a:spcBef>
              <a:spcAft>
                <a:spcPts val="0"/>
              </a:spcAft>
              <a:buSzPts val="1800"/>
              <a:buNone/>
              <a:defRPr sz="3300" kern="1200">
                <a:solidFill>
                  <a:schemeClr val="tx1"/>
                </a:solidFill>
                <a:latin typeface="+mj-lt"/>
                <a:ea typeface="+mj-ea"/>
                <a:cs typeface="+mj-cs"/>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pPr algn="r">
              <a:buClrTx/>
              <a:buFontTx/>
            </a:pPr>
            <a:r>
              <a:rPr lang="tr-TR" sz="4000" i="1" dirty="0" smtClean="0">
                <a:solidFill>
                  <a:srgbClr val="7030A0"/>
                </a:solidFill>
                <a:latin typeface="Harlow Solid Italic" panose="04030604020F02020D02" pitchFamily="82" charset="0"/>
                <a:cs typeface="Times New Roman" panose="02020603050405020304" pitchFamily="18" charset="0"/>
              </a:rPr>
              <a:t>VAKA-2</a:t>
            </a:r>
            <a:endParaRPr lang="tr-TR" sz="4000" i="1" dirty="0">
              <a:solidFill>
                <a:srgbClr val="7030A0"/>
              </a:solidFill>
              <a:latin typeface="Harlow Solid Italic" panose="04030604020F02020D02" pitchFamily="82" charset="0"/>
              <a:cs typeface="Times New Roman" panose="02020603050405020304" pitchFamily="18" charset="0"/>
            </a:endParaRPr>
          </a:p>
        </p:txBody>
      </p:sp>
    </p:spTree>
    <p:extLst>
      <p:ext uri="{BB962C8B-B14F-4D97-AF65-F5344CB8AC3E}">
        <p14:creationId xmlns:p14="http://schemas.microsoft.com/office/powerpoint/2010/main" val="1120139721"/>
      </p:ext>
    </p:extLst>
  </p:cSld>
  <p:clrMapOvr>
    <a:masterClrMapping/>
  </p:clrMapOvr>
  <p:transition advTm="37753">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431625"/>
            <a:ext cx="5597107" cy="2137506"/>
          </a:xfrm>
        </p:spPr>
        <p:txBody>
          <a:bodyPr/>
          <a:lstStyle/>
          <a:p>
            <a:pPr algn="ctr"/>
            <a:r>
              <a:rPr lang="tr-TR" sz="2800" dirty="0" smtClean="0">
                <a:solidFill>
                  <a:srgbClr val="FF0000"/>
                </a:solidFill>
                <a:latin typeface="Times New Roman" panose="02020603050405020304" pitchFamily="18" charset="0"/>
                <a:cs typeface="Times New Roman" panose="02020603050405020304" pitchFamily="18" charset="0"/>
              </a:rPr>
              <a:t/>
            </a:r>
            <a:br>
              <a:rPr lang="tr-TR" sz="2800" dirty="0" smtClean="0">
                <a:solidFill>
                  <a:srgbClr val="FF0000"/>
                </a:solidFill>
                <a:latin typeface="Times New Roman" panose="02020603050405020304" pitchFamily="18" charset="0"/>
                <a:cs typeface="Times New Roman" panose="02020603050405020304" pitchFamily="18" charset="0"/>
              </a:rPr>
            </a:br>
            <a:endParaRPr lang="tr-TR" sz="2800" dirty="0">
              <a:solidFill>
                <a:srgbClr val="0070C0"/>
              </a:solidFill>
              <a:latin typeface="Times New Roman" panose="02020603050405020304" pitchFamily="18" charset="0"/>
              <a:cs typeface="Times New Roman" panose="02020603050405020304" pitchFamily="18" charset="0"/>
            </a:endParaRPr>
          </a:p>
        </p:txBody>
      </p:sp>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39</a:t>
            </a:fld>
            <a:endParaRPr lang="en"/>
          </a:p>
        </p:txBody>
      </p:sp>
      <p:cxnSp>
        <p:nvCxnSpPr>
          <p:cNvPr id="13" name="Düz Bağlayıcı 12"/>
          <p:cNvCxnSpPr/>
          <p:nvPr/>
        </p:nvCxnSpPr>
        <p:spPr>
          <a:xfrm>
            <a:off x="345208" y="1159183"/>
            <a:ext cx="8446575" cy="59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Dikdörtgen 11"/>
          <p:cNvSpPr/>
          <p:nvPr/>
        </p:nvSpPr>
        <p:spPr>
          <a:xfrm>
            <a:off x="638111" y="1431626"/>
            <a:ext cx="3599153" cy="829882"/>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0070C0"/>
                </a:solidFill>
                <a:latin typeface="Times New Roman" panose="02020603050405020304" pitchFamily="18" charset="0"/>
                <a:cs typeface="Times New Roman" panose="02020603050405020304" pitchFamily="18" charset="0"/>
              </a:rPr>
              <a:t>Akut böbrek hasarı</a:t>
            </a:r>
          </a:p>
        </p:txBody>
      </p:sp>
      <p:sp>
        <p:nvSpPr>
          <p:cNvPr id="14" name="Dikdörtgen 13"/>
          <p:cNvSpPr/>
          <p:nvPr/>
        </p:nvSpPr>
        <p:spPr>
          <a:xfrm>
            <a:off x="4816412" y="1431624"/>
            <a:ext cx="3599153" cy="829882"/>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0070C0"/>
                </a:solidFill>
                <a:latin typeface="Times New Roman" panose="02020603050405020304" pitchFamily="18" charset="0"/>
                <a:cs typeface="Times New Roman" panose="02020603050405020304" pitchFamily="18" charset="0"/>
              </a:rPr>
              <a:t>Kronik böbrek hasarı</a:t>
            </a:r>
          </a:p>
        </p:txBody>
      </p:sp>
      <p:pic>
        <p:nvPicPr>
          <p:cNvPr id="15" name="Picture 2" descr="Indications for urgent dialysis (aeiou) H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11" y="2351314"/>
            <a:ext cx="3599154" cy="2669722"/>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p:cNvPicPr>
            <a:picLocks noChangeAspect="1"/>
          </p:cNvPicPr>
          <p:nvPr/>
        </p:nvPicPr>
        <p:blipFill>
          <a:blip r:embed="rId4"/>
          <a:stretch>
            <a:fillRect/>
          </a:stretch>
        </p:blipFill>
        <p:spPr>
          <a:xfrm>
            <a:off x="4701209" y="2351313"/>
            <a:ext cx="3806687" cy="2732371"/>
          </a:xfrm>
          <a:prstGeom prst="rect">
            <a:avLst/>
          </a:prstGeom>
        </p:spPr>
      </p:pic>
      <p:sp>
        <p:nvSpPr>
          <p:cNvPr id="10" name="Dikdörtgen 9"/>
          <p:cNvSpPr/>
          <p:nvPr/>
        </p:nvSpPr>
        <p:spPr>
          <a:xfrm>
            <a:off x="4140036" y="376173"/>
            <a:ext cx="4275529" cy="646331"/>
          </a:xfrm>
          <a:prstGeom prst="rect">
            <a:avLst/>
          </a:prstGeom>
        </p:spPr>
        <p:txBody>
          <a:bodyPr wrap="none">
            <a:spAutoFit/>
          </a:bodyPr>
          <a:lstStyle/>
          <a:p>
            <a:r>
              <a:rPr lang="tr-TR" sz="3600" i="1" dirty="0">
                <a:latin typeface="Times New Roman" panose="02020603050405020304" pitchFamily="18" charset="0"/>
                <a:cs typeface="Times New Roman" panose="02020603050405020304" pitchFamily="18" charset="0"/>
              </a:rPr>
              <a:t>d</a:t>
            </a:r>
            <a:r>
              <a:rPr lang="tr-TR" sz="3600" i="1" dirty="0" smtClean="0">
                <a:latin typeface="Times New Roman" panose="02020603050405020304" pitchFamily="18" charset="0"/>
                <a:cs typeface="Times New Roman" panose="02020603050405020304" pitchFamily="18" charset="0"/>
              </a:rPr>
              <a:t>iyaliz </a:t>
            </a:r>
            <a:r>
              <a:rPr lang="tr-TR" sz="3600" i="1" dirty="0" err="1" smtClean="0">
                <a:latin typeface="Times New Roman" panose="02020603050405020304" pitchFamily="18" charset="0"/>
                <a:cs typeface="Times New Roman" panose="02020603050405020304" pitchFamily="18" charset="0"/>
              </a:rPr>
              <a:t>endikasyonları</a:t>
            </a:r>
            <a:endParaRPr lang="tr-TR" sz="3600" dirty="0"/>
          </a:p>
        </p:txBody>
      </p:sp>
    </p:spTree>
    <p:extLst>
      <p:ext uri="{BB962C8B-B14F-4D97-AF65-F5344CB8AC3E}">
        <p14:creationId xmlns:p14="http://schemas.microsoft.com/office/powerpoint/2010/main" val="2715075365"/>
      </p:ext>
    </p:extLst>
  </p:cSld>
  <p:clrMapOvr>
    <a:masterClrMapping/>
  </p:clrMapOvr>
  <p:transition advTm="47225">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Düz Bağlayıcı 3"/>
          <p:cNvCxnSpPr/>
          <p:nvPr/>
        </p:nvCxnSpPr>
        <p:spPr>
          <a:xfrm flipV="1">
            <a:off x="342554" y="1618950"/>
            <a:ext cx="3796738" cy="574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6" name="İçerik Yer Tutucusu 3"/>
          <p:cNvGraphicFramePr>
            <a:graphicFrameLocks noGrp="1"/>
          </p:cNvGraphicFramePr>
          <p:nvPr>
            <p:ph idx="1"/>
            <p:extLst>
              <p:ext uri="{D42A27DB-BD31-4B8C-83A1-F6EECF244321}">
                <p14:modId xmlns:p14="http://schemas.microsoft.com/office/powerpoint/2010/main" val="2141287444"/>
              </p:ext>
            </p:extLst>
          </p:nvPr>
        </p:nvGraphicFramePr>
        <p:xfrm>
          <a:off x="3801229" y="627651"/>
          <a:ext cx="5547634" cy="4367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Unvan 1"/>
          <p:cNvSpPr txBox="1">
            <a:spLocks/>
          </p:cNvSpPr>
          <p:nvPr/>
        </p:nvSpPr>
        <p:spPr>
          <a:xfrm>
            <a:off x="121302" y="627651"/>
            <a:ext cx="5862055"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dirty="0" smtClean="0">
                <a:solidFill>
                  <a:srgbClr val="FF0000"/>
                </a:solidFill>
                <a:latin typeface="Times New Roman" panose="02020603050405020304" pitchFamily="18" charset="0"/>
                <a:cs typeface="Times New Roman" panose="02020603050405020304" pitchFamily="18" charset="0"/>
              </a:rPr>
              <a:t>…periton diyalizi reçetesinin ana unsurları…</a:t>
            </a:r>
            <a:endParaRPr lang="tr-TR" sz="2400" dirty="0">
              <a:solidFill>
                <a:srgbClr val="FF0000"/>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a:blip r:embed="rId7"/>
          <a:srcRect/>
          <a:stretch>
            <a:fillRect/>
          </a:stretch>
        </p:blipFill>
        <p:spPr bwMode="auto">
          <a:xfrm>
            <a:off x="495207" y="2001665"/>
            <a:ext cx="3644085" cy="2610327"/>
          </a:xfrm>
          <a:prstGeom prst="rect">
            <a:avLst/>
          </a:prstGeom>
          <a:noFill/>
          <a:ln w="9525">
            <a:noFill/>
            <a:miter lim="800000"/>
            <a:headEnd/>
            <a:tailEnd/>
          </a:ln>
          <a:effectLst/>
        </p:spPr>
      </p:pic>
    </p:spTree>
    <p:extLst>
      <p:ext uri="{BB962C8B-B14F-4D97-AF65-F5344CB8AC3E}">
        <p14:creationId xmlns:p14="http://schemas.microsoft.com/office/powerpoint/2010/main" val="3704010808"/>
      </p:ext>
    </p:extLst>
  </p:cSld>
  <p:clrMapOvr>
    <a:masterClrMapping/>
  </p:clrMapOvr>
  <p:transition advTm="32528">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Düz Bağlayıcı 3"/>
          <p:cNvCxnSpPr/>
          <p:nvPr/>
        </p:nvCxnSpPr>
        <p:spPr>
          <a:xfrm>
            <a:off x="513821" y="964051"/>
            <a:ext cx="8346922" cy="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Unvan 1"/>
          <p:cNvSpPr>
            <a:spLocks noGrp="1"/>
          </p:cNvSpPr>
          <p:nvPr>
            <p:ph type="title"/>
          </p:nvPr>
        </p:nvSpPr>
        <p:spPr>
          <a:xfrm>
            <a:off x="974043" y="32486"/>
            <a:ext cx="7886700" cy="994172"/>
          </a:xfrm>
        </p:spPr>
        <p:txBody>
          <a:bodyPr>
            <a:normAutofit/>
          </a:bodyPr>
          <a:lstStyle/>
          <a:p>
            <a:pPr algn="r"/>
            <a:r>
              <a:rPr lang="tr-TR" sz="3000" b="1" dirty="0" smtClean="0">
                <a:solidFill>
                  <a:srgbClr val="FF0000"/>
                </a:solidFill>
                <a:latin typeface="Times New Roman" panose="02020603050405020304" pitchFamily="18" charset="0"/>
                <a:cs typeface="Times New Roman" panose="02020603050405020304" pitchFamily="18" charset="0"/>
              </a:rPr>
              <a:t>başlangıç reçetesi…</a:t>
            </a:r>
            <a:endParaRPr lang="tr-TR" sz="3000" b="1" dirty="0">
              <a:solidFill>
                <a:srgbClr val="FF0000"/>
              </a:solidFill>
              <a:latin typeface="Times New Roman" panose="02020603050405020304" pitchFamily="18" charset="0"/>
              <a:cs typeface="Times New Roman" panose="02020603050405020304" pitchFamily="18" charset="0"/>
            </a:endParaRPr>
          </a:p>
        </p:txBody>
      </p:sp>
      <p:sp>
        <p:nvSpPr>
          <p:cNvPr id="7" name="Dikdörtgen 6"/>
          <p:cNvSpPr/>
          <p:nvPr/>
        </p:nvSpPr>
        <p:spPr>
          <a:xfrm>
            <a:off x="778706" y="1895617"/>
            <a:ext cx="3762148" cy="1543052"/>
          </a:xfrm>
          <a:prstGeom prst="rect">
            <a:avLst/>
          </a:prstGeom>
          <a:solidFill>
            <a:schemeClr val="accent4">
              <a:lumMod val="60000"/>
              <a:lumOff val="4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100" dirty="0">
              <a:solidFill>
                <a:schemeClr val="tx1"/>
              </a:solidFill>
              <a:latin typeface="Times New Roman" panose="02020603050405020304" pitchFamily="18" charset="0"/>
              <a:cs typeface="Times New Roman" panose="02020603050405020304" pitchFamily="18" charset="0"/>
            </a:endParaRPr>
          </a:p>
          <a:p>
            <a:pPr algn="ctr"/>
            <a:r>
              <a:rPr lang="tr-TR" sz="2100" dirty="0">
                <a:solidFill>
                  <a:schemeClr val="tx1"/>
                </a:solidFill>
                <a:latin typeface="Times New Roman" panose="02020603050405020304" pitchFamily="18" charset="0"/>
                <a:cs typeface="Times New Roman" panose="02020603050405020304" pitchFamily="18" charset="0"/>
              </a:rPr>
              <a:t>CAPD</a:t>
            </a:r>
          </a:p>
          <a:p>
            <a:pPr algn="ctr"/>
            <a:endParaRPr lang="tr-TR" sz="2100" dirty="0">
              <a:solidFill>
                <a:schemeClr val="tx1"/>
              </a:solidFill>
              <a:latin typeface="Times New Roman" panose="02020603050405020304" pitchFamily="18" charset="0"/>
              <a:cs typeface="Times New Roman" panose="02020603050405020304" pitchFamily="18" charset="0"/>
            </a:endParaRPr>
          </a:p>
          <a:p>
            <a:pPr algn="ctr"/>
            <a:r>
              <a:rPr lang="tr-TR" sz="2100" dirty="0">
                <a:solidFill>
                  <a:schemeClr val="tx1"/>
                </a:solidFill>
                <a:latin typeface="Times New Roman" panose="02020603050405020304" pitchFamily="18" charset="0"/>
                <a:cs typeface="Times New Roman" panose="02020603050405020304" pitchFamily="18" charset="0"/>
              </a:rPr>
              <a:t>2-4 değişim/gün X 2-3 L dolum volümü</a:t>
            </a:r>
          </a:p>
          <a:p>
            <a:pPr algn="ctr"/>
            <a:endParaRPr lang="tr-TR" sz="2100" dirty="0">
              <a:solidFill>
                <a:schemeClr val="tx1"/>
              </a:solidFill>
              <a:latin typeface="Times New Roman" panose="02020603050405020304" pitchFamily="18" charset="0"/>
              <a:cs typeface="Times New Roman" panose="02020603050405020304" pitchFamily="18" charset="0"/>
            </a:endParaRPr>
          </a:p>
        </p:txBody>
      </p:sp>
      <p:cxnSp>
        <p:nvCxnSpPr>
          <p:cNvPr id="3" name="Düz Bağlayıcı 2"/>
          <p:cNvCxnSpPr/>
          <p:nvPr/>
        </p:nvCxnSpPr>
        <p:spPr>
          <a:xfrm>
            <a:off x="778706" y="2510517"/>
            <a:ext cx="37621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Dikdörtgen 9"/>
          <p:cNvSpPr/>
          <p:nvPr/>
        </p:nvSpPr>
        <p:spPr>
          <a:xfrm>
            <a:off x="4917396" y="1579789"/>
            <a:ext cx="3762148" cy="3502478"/>
          </a:xfrm>
          <a:prstGeom prst="rect">
            <a:avLst/>
          </a:prstGeom>
          <a:solidFill>
            <a:schemeClr val="accent4">
              <a:lumMod val="60000"/>
              <a:lumOff val="4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800" dirty="0">
              <a:solidFill>
                <a:schemeClr val="tx1"/>
              </a:solidFill>
              <a:latin typeface="Times New Roman" panose="02020603050405020304" pitchFamily="18" charset="0"/>
              <a:cs typeface="Times New Roman" panose="02020603050405020304" pitchFamily="18" charset="0"/>
            </a:endParaRPr>
          </a:p>
          <a:p>
            <a:pPr algn="ctr"/>
            <a:endParaRPr lang="tr-TR" sz="1800" dirty="0">
              <a:solidFill>
                <a:schemeClr val="tx1"/>
              </a:solidFill>
              <a:latin typeface="Times New Roman" panose="02020603050405020304" pitchFamily="18" charset="0"/>
              <a:cs typeface="Times New Roman" panose="02020603050405020304" pitchFamily="18" charset="0"/>
            </a:endParaRPr>
          </a:p>
          <a:p>
            <a:pPr algn="ctr"/>
            <a:r>
              <a:rPr lang="tr-TR" sz="2100" dirty="0">
                <a:solidFill>
                  <a:schemeClr val="tx1"/>
                </a:solidFill>
                <a:latin typeface="Times New Roman" panose="02020603050405020304" pitchFamily="18" charset="0"/>
                <a:cs typeface="Times New Roman" panose="02020603050405020304" pitchFamily="18" charset="0"/>
              </a:rPr>
              <a:t>APD</a:t>
            </a:r>
          </a:p>
          <a:p>
            <a:pPr algn="ctr"/>
            <a:endParaRPr lang="tr-TR" sz="1800" dirty="0">
              <a:solidFill>
                <a:schemeClr val="tx1"/>
              </a:solidFill>
              <a:latin typeface="Times New Roman" panose="02020603050405020304" pitchFamily="18" charset="0"/>
              <a:cs typeface="Times New Roman" panose="02020603050405020304" pitchFamily="18" charset="0"/>
            </a:endParaRPr>
          </a:p>
          <a:p>
            <a:pPr algn="ctr"/>
            <a:r>
              <a:rPr lang="tr-TR" sz="1800" dirty="0">
                <a:solidFill>
                  <a:srgbClr val="0070C0"/>
                </a:solidFill>
                <a:latin typeface="Times New Roman" panose="02020603050405020304" pitchFamily="18" charset="0"/>
                <a:cs typeface="Times New Roman" panose="02020603050405020304" pitchFamily="18" charset="0"/>
              </a:rPr>
              <a:t>ALETLİ DEĞİŞİMLER</a:t>
            </a:r>
          </a:p>
          <a:p>
            <a:pPr algn="ctr"/>
            <a:endParaRPr lang="tr-TR" sz="1800" dirty="0">
              <a:solidFill>
                <a:schemeClr val="tx1"/>
              </a:solidFill>
              <a:latin typeface="Times New Roman" panose="02020603050405020304" pitchFamily="18" charset="0"/>
              <a:cs typeface="Times New Roman" panose="02020603050405020304" pitchFamily="18" charset="0"/>
            </a:endParaRPr>
          </a:p>
          <a:p>
            <a:pPr algn="ctr"/>
            <a:r>
              <a:rPr lang="tr-TR" sz="1800" dirty="0">
                <a:solidFill>
                  <a:schemeClr val="tx1"/>
                </a:solidFill>
                <a:latin typeface="Times New Roman" panose="02020603050405020304" pitchFamily="18" charset="0"/>
                <a:cs typeface="Times New Roman" panose="02020603050405020304" pitchFamily="18" charset="0"/>
              </a:rPr>
              <a:t>3-4 değişim/gece X 1.5-2.5 L dolum volümü</a:t>
            </a:r>
          </a:p>
          <a:p>
            <a:pPr algn="ctr"/>
            <a:r>
              <a:rPr lang="tr-TR" sz="1800" dirty="0">
                <a:solidFill>
                  <a:schemeClr val="tx1"/>
                </a:solidFill>
                <a:latin typeface="Times New Roman" panose="02020603050405020304" pitchFamily="18" charset="0"/>
                <a:cs typeface="Times New Roman" panose="02020603050405020304" pitchFamily="18" charset="0"/>
              </a:rPr>
              <a:t>Toplam süre: 7-10 saat</a:t>
            </a:r>
          </a:p>
          <a:p>
            <a:pPr algn="ctr"/>
            <a:endParaRPr lang="tr-TR" sz="1800" dirty="0">
              <a:solidFill>
                <a:schemeClr val="tx1"/>
              </a:solidFill>
              <a:latin typeface="Times New Roman" panose="02020603050405020304" pitchFamily="18" charset="0"/>
              <a:cs typeface="Times New Roman" panose="02020603050405020304" pitchFamily="18" charset="0"/>
            </a:endParaRPr>
          </a:p>
          <a:p>
            <a:pPr algn="ctr"/>
            <a:r>
              <a:rPr lang="tr-TR" sz="1800" dirty="0">
                <a:solidFill>
                  <a:srgbClr val="0070C0"/>
                </a:solidFill>
                <a:latin typeface="Times New Roman" panose="02020603050405020304" pitchFamily="18" charset="0"/>
                <a:cs typeface="Times New Roman" panose="02020603050405020304" pitchFamily="18" charset="0"/>
              </a:rPr>
              <a:t>GÜNDÜZ DEĞİŞİMLERİ</a:t>
            </a:r>
          </a:p>
          <a:p>
            <a:pPr algn="ctr"/>
            <a:endParaRPr lang="tr-TR" sz="1800" dirty="0">
              <a:solidFill>
                <a:schemeClr val="tx1"/>
              </a:solidFill>
              <a:latin typeface="Times New Roman" panose="02020603050405020304" pitchFamily="18" charset="0"/>
              <a:cs typeface="Times New Roman" panose="02020603050405020304" pitchFamily="18" charset="0"/>
            </a:endParaRPr>
          </a:p>
          <a:p>
            <a:pPr algn="ctr"/>
            <a:r>
              <a:rPr lang="tr-TR" sz="1800" dirty="0">
                <a:solidFill>
                  <a:schemeClr val="tx1"/>
                </a:solidFill>
                <a:latin typeface="Times New Roman" panose="02020603050405020304" pitchFamily="18" charset="0"/>
                <a:cs typeface="Times New Roman" panose="02020603050405020304" pitchFamily="18" charset="0"/>
              </a:rPr>
              <a:t>0-2 değişim/gündüz X 1-2.5 L dolum volümü</a:t>
            </a:r>
          </a:p>
          <a:p>
            <a:pPr algn="ctr"/>
            <a:endParaRPr lang="tr-TR" sz="1800" dirty="0">
              <a:solidFill>
                <a:schemeClr val="tx1"/>
              </a:solidFill>
              <a:latin typeface="Times New Roman" panose="02020603050405020304" pitchFamily="18" charset="0"/>
              <a:cs typeface="Times New Roman" panose="02020603050405020304" pitchFamily="18" charset="0"/>
            </a:endParaRPr>
          </a:p>
          <a:p>
            <a:pPr algn="ctr"/>
            <a:endParaRPr lang="tr-TR" sz="1800" dirty="0">
              <a:solidFill>
                <a:schemeClr val="tx1"/>
              </a:solidFill>
              <a:latin typeface="Times New Roman" panose="02020603050405020304" pitchFamily="18" charset="0"/>
              <a:cs typeface="Times New Roman" panose="02020603050405020304" pitchFamily="18" charset="0"/>
            </a:endParaRPr>
          </a:p>
        </p:txBody>
      </p:sp>
      <p:cxnSp>
        <p:nvCxnSpPr>
          <p:cNvPr id="11" name="Düz Bağlayıcı 10"/>
          <p:cNvCxnSpPr/>
          <p:nvPr/>
        </p:nvCxnSpPr>
        <p:spPr>
          <a:xfrm>
            <a:off x="4917395" y="2134959"/>
            <a:ext cx="37621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Düz Bağlayıcı 12"/>
          <p:cNvCxnSpPr/>
          <p:nvPr/>
        </p:nvCxnSpPr>
        <p:spPr>
          <a:xfrm>
            <a:off x="4917393" y="3796392"/>
            <a:ext cx="37621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8247815"/>
      </p:ext>
    </p:extLst>
  </p:cSld>
  <p:clrMapOvr>
    <a:masterClrMapping/>
  </p:clrMapOvr>
  <p:transition advTm="22921">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307" y="2031887"/>
            <a:ext cx="3612696" cy="1643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4004" y="1989025"/>
            <a:ext cx="4193381" cy="1728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6896" y="3607594"/>
            <a:ext cx="4121944" cy="1535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Düz Bağlayıcı 7"/>
          <p:cNvCxnSpPr/>
          <p:nvPr/>
        </p:nvCxnSpPr>
        <p:spPr>
          <a:xfrm>
            <a:off x="347353" y="1936159"/>
            <a:ext cx="8475395"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7" name="3 Diyagram"/>
          <p:cNvGraphicFramePr/>
          <p:nvPr>
            <p:extLst>
              <p:ext uri="{D42A27DB-BD31-4B8C-83A1-F6EECF244321}">
                <p14:modId xmlns:p14="http://schemas.microsoft.com/office/powerpoint/2010/main" val="4119242369"/>
              </p:ext>
            </p:extLst>
          </p:nvPr>
        </p:nvGraphicFramePr>
        <p:xfrm>
          <a:off x="2277670" y="0"/>
          <a:ext cx="4249991" cy="186145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470706660"/>
      </p:ext>
    </p:extLst>
  </p:cSld>
  <p:clrMapOvr>
    <a:masterClrMapping/>
  </p:clrMapOvr>
  <p:transition advTm="19250">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Slayt Numarası Yer Tutucusu"/>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43</a:t>
            </a:fld>
            <a:endParaRPr lang="en"/>
          </a:p>
        </p:txBody>
      </p:sp>
      <p:cxnSp>
        <p:nvCxnSpPr>
          <p:cNvPr id="7" name="Düz Bağlayıcı 12"/>
          <p:cNvCxnSpPr/>
          <p:nvPr/>
        </p:nvCxnSpPr>
        <p:spPr>
          <a:xfrm flipV="1">
            <a:off x="4489253" y="1443409"/>
            <a:ext cx="4326756" cy="166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Dikdörtgen 9"/>
          <p:cNvSpPr/>
          <p:nvPr/>
        </p:nvSpPr>
        <p:spPr>
          <a:xfrm>
            <a:off x="4489253" y="1827588"/>
            <a:ext cx="4447447" cy="2906487"/>
          </a:xfrm>
          <a:prstGeom prst="rect">
            <a:avLst/>
          </a:prstGeom>
          <a:solidFill>
            <a:schemeClr val="accent4">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400" dirty="0" smtClean="0">
              <a:solidFill>
                <a:schemeClr val="tx1"/>
              </a:solidFill>
              <a:latin typeface="Times New Roman" panose="02020603050405020304" pitchFamily="18" charset="0"/>
              <a:cs typeface="Times New Roman" panose="02020603050405020304" pitchFamily="18" charset="0"/>
            </a:endParaRPr>
          </a:p>
          <a:p>
            <a:pPr algn="ctr"/>
            <a:endParaRPr lang="tr-TR" sz="2400" dirty="0" smtClean="0">
              <a:solidFill>
                <a:schemeClr val="tx1"/>
              </a:solidFill>
              <a:latin typeface="Times New Roman" panose="02020603050405020304" pitchFamily="18" charset="0"/>
              <a:cs typeface="Times New Roman" panose="02020603050405020304" pitchFamily="18" charset="0"/>
            </a:endParaRPr>
          </a:p>
          <a:p>
            <a:pPr algn="ctr"/>
            <a:endParaRPr lang="tr-TR" sz="2800" dirty="0" smtClean="0">
              <a:solidFill>
                <a:schemeClr val="tx1"/>
              </a:solidFill>
              <a:latin typeface="Times New Roman" panose="02020603050405020304" pitchFamily="18" charset="0"/>
              <a:cs typeface="Times New Roman" panose="02020603050405020304" pitchFamily="18" charset="0"/>
            </a:endParaRPr>
          </a:p>
          <a:p>
            <a:pPr algn="ctr"/>
            <a:endParaRPr lang="tr-TR" sz="2800" dirty="0">
              <a:solidFill>
                <a:schemeClr val="tx1"/>
              </a:solidFill>
              <a:latin typeface="Times New Roman" panose="02020603050405020304" pitchFamily="18" charset="0"/>
              <a:cs typeface="Times New Roman" panose="02020603050405020304" pitchFamily="18" charset="0"/>
            </a:endParaRPr>
          </a:p>
          <a:p>
            <a:pPr algn="ctr"/>
            <a:r>
              <a:rPr lang="tr-TR" sz="2800" dirty="0" smtClean="0">
                <a:solidFill>
                  <a:schemeClr val="tx1"/>
                </a:solidFill>
                <a:latin typeface="Times New Roman" panose="02020603050405020304" pitchFamily="18" charset="0"/>
                <a:cs typeface="Times New Roman" panose="02020603050405020304" pitchFamily="18" charset="0"/>
              </a:rPr>
              <a:t>APD</a:t>
            </a:r>
          </a:p>
          <a:p>
            <a:pPr algn="ctr"/>
            <a:endParaRPr lang="tr-TR" sz="2400" dirty="0" smtClean="0">
              <a:solidFill>
                <a:schemeClr val="tx1"/>
              </a:solidFill>
              <a:latin typeface="Times New Roman" panose="02020603050405020304" pitchFamily="18" charset="0"/>
              <a:cs typeface="Times New Roman" panose="02020603050405020304" pitchFamily="18" charset="0"/>
            </a:endParaRPr>
          </a:p>
          <a:p>
            <a:pPr algn="ctr"/>
            <a:r>
              <a:rPr lang="tr-TR" sz="2400" dirty="0" smtClean="0">
                <a:solidFill>
                  <a:schemeClr val="tx1"/>
                </a:solidFill>
                <a:latin typeface="Times New Roman" panose="02020603050405020304" pitchFamily="18" charset="0"/>
                <a:cs typeface="Times New Roman" panose="02020603050405020304" pitchFamily="18" charset="0"/>
              </a:rPr>
              <a:t>4 değişim/gece </a:t>
            </a:r>
          </a:p>
          <a:p>
            <a:pPr algn="ctr"/>
            <a:r>
              <a:rPr lang="tr-TR" sz="2400" dirty="0" smtClean="0">
                <a:solidFill>
                  <a:schemeClr val="tx1"/>
                </a:solidFill>
                <a:latin typeface="Times New Roman" panose="02020603050405020304" pitchFamily="18" charset="0"/>
                <a:cs typeface="Times New Roman" panose="02020603050405020304" pitchFamily="18" charset="0"/>
              </a:rPr>
              <a:t>2 L dolum volümü</a:t>
            </a:r>
          </a:p>
          <a:p>
            <a:pPr algn="ctr"/>
            <a:r>
              <a:rPr lang="tr-TR" sz="2400" dirty="0" smtClean="0">
                <a:solidFill>
                  <a:schemeClr val="tx1"/>
                </a:solidFill>
                <a:latin typeface="Times New Roman" panose="02020603050405020304" pitchFamily="18" charset="0"/>
                <a:cs typeface="Times New Roman" panose="02020603050405020304" pitchFamily="18" charset="0"/>
              </a:rPr>
              <a:t>Toplam süre: 9 saat</a:t>
            </a:r>
          </a:p>
          <a:p>
            <a:pPr algn="ctr"/>
            <a:r>
              <a:rPr lang="tr-TR" sz="2400" dirty="0">
                <a:solidFill>
                  <a:schemeClr val="tx1"/>
                </a:solidFill>
                <a:latin typeface="Times New Roman" panose="02020603050405020304" pitchFamily="18" charset="0"/>
                <a:cs typeface="Times New Roman" panose="02020603050405020304" pitchFamily="18" charset="0"/>
              </a:rPr>
              <a:t>4X%1.5 </a:t>
            </a:r>
            <a:r>
              <a:rPr lang="tr-TR" sz="2400" dirty="0" err="1">
                <a:solidFill>
                  <a:schemeClr val="tx1"/>
                </a:solidFill>
                <a:latin typeface="Times New Roman" panose="02020603050405020304" pitchFamily="18" charset="0"/>
                <a:cs typeface="Times New Roman" panose="02020603050405020304" pitchFamily="18" charset="0"/>
              </a:rPr>
              <a:t>glukozlu</a:t>
            </a:r>
            <a:r>
              <a:rPr lang="tr-TR" sz="2400" dirty="0">
                <a:solidFill>
                  <a:schemeClr val="tx1"/>
                </a:solidFill>
                <a:latin typeface="Times New Roman" panose="02020603050405020304" pitchFamily="18" charset="0"/>
                <a:cs typeface="Times New Roman" panose="02020603050405020304" pitchFamily="18" charset="0"/>
              </a:rPr>
              <a:t> </a:t>
            </a:r>
            <a:r>
              <a:rPr lang="tr-TR" sz="2400" dirty="0" err="1" smtClean="0">
                <a:solidFill>
                  <a:schemeClr val="tx1"/>
                </a:solidFill>
                <a:latin typeface="Times New Roman" panose="02020603050405020304" pitchFamily="18" charset="0"/>
                <a:cs typeface="Times New Roman" panose="02020603050405020304" pitchFamily="18" charset="0"/>
              </a:rPr>
              <a:t>solusyon</a:t>
            </a:r>
            <a:endParaRPr lang="tr-TR" sz="2400" dirty="0" smtClean="0">
              <a:solidFill>
                <a:schemeClr val="tx1"/>
              </a:solidFill>
              <a:latin typeface="Times New Roman" panose="02020603050405020304" pitchFamily="18" charset="0"/>
              <a:cs typeface="Times New Roman" panose="02020603050405020304" pitchFamily="18" charset="0"/>
            </a:endParaRPr>
          </a:p>
          <a:p>
            <a:pPr algn="ctr"/>
            <a:r>
              <a:rPr lang="tr-TR" sz="2400" dirty="0" smtClean="0">
                <a:solidFill>
                  <a:schemeClr val="tx1"/>
                </a:solidFill>
                <a:latin typeface="Times New Roman" panose="02020603050405020304" pitchFamily="18" charset="0"/>
                <a:cs typeface="Times New Roman" panose="02020603050405020304" pitchFamily="18" charset="0"/>
              </a:rPr>
              <a:t>Gündüz değişimi yok.</a:t>
            </a:r>
          </a:p>
          <a:p>
            <a:pPr algn="ctr"/>
            <a:endParaRPr lang="tr-TR" sz="2400" dirty="0" smtClean="0">
              <a:solidFill>
                <a:schemeClr val="tx1"/>
              </a:solidFill>
              <a:latin typeface="Times New Roman" panose="02020603050405020304" pitchFamily="18" charset="0"/>
              <a:cs typeface="Times New Roman" panose="02020603050405020304" pitchFamily="18" charset="0"/>
            </a:endParaRPr>
          </a:p>
          <a:p>
            <a:pPr algn="ctr"/>
            <a:endParaRPr lang="tr-TR" sz="2400" dirty="0" smtClean="0">
              <a:solidFill>
                <a:schemeClr val="tx1"/>
              </a:solidFill>
              <a:latin typeface="Times New Roman" panose="02020603050405020304" pitchFamily="18" charset="0"/>
              <a:cs typeface="Times New Roman" panose="02020603050405020304" pitchFamily="18" charset="0"/>
            </a:endParaRPr>
          </a:p>
          <a:p>
            <a:pPr algn="ctr"/>
            <a:endParaRPr lang="tr-TR" sz="2400" dirty="0" smtClean="0">
              <a:solidFill>
                <a:schemeClr val="tx1"/>
              </a:solidFill>
              <a:latin typeface="Times New Roman" panose="02020603050405020304" pitchFamily="18" charset="0"/>
              <a:cs typeface="Times New Roman" panose="02020603050405020304" pitchFamily="18" charset="0"/>
            </a:endParaRPr>
          </a:p>
          <a:p>
            <a:pPr algn="ctr"/>
            <a:endParaRPr lang="tr-TR" sz="2400" dirty="0" smtClean="0">
              <a:solidFill>
                <a:schemeClr val="tx1"/>
              </a:solidFill>
              <a:latin typeface="Times New Roman" panose="02020603050405020304" pitchFamily="18" charset="0"/>
              <a:cs typeface="Times New Roman" panose="02020603050405020304" pitchFamily="18" charset="0"/>
            </a:endParaRPr>
          </a:p>
          <a:p>
            <a:pPr algn="ctr"/>
            <a:endParaRPr lang="tr-TR" sz="2400" dirty="0">
              <a:solidFill>
                <a:schemeClr val="tx1"/>
              </a:solidFill>
              <a:latin typeface="Times New Roman" panose="02020603050405020304" pitchFamily="18" charset="0"/>
              <a:cs typeface="Times New Roman" panose="02020603050405020304" pitchFamily="18" charset="0"/>
            </a:endParaRPr>
          </a:p>
        </p:txBody>
      </p:sp>
      <p:pic>
        <p:nvPicPr>
          <p:cNvPr id="12" name="Resim 11"/>
          <p:cNvPicPr>
            <a:picLocks noChangeAspect="1"/>
          </p:cNvPicPr>
          <p:nvPr/>
        </p:nvPicPr>
        <p:blipFill>
          <a:blip r:embed="rId2"/>
          <a:stretch>
            <a:fillRect/>
          </a:stretch>
        </p:blipFill>
        <p:spPr>
          <a:xfrm>
            <a:off x="481534" y="2671498"/>
            <a:ext cx="3792292" cy="2062577"/>
          </a:xfrm>
          <a:prstGeom prst="rect">
            <a:avLst/>
          </a:prstGeom>
        </p:spPr>
      </p:pic>
      <p:pic>
        <p:nvPicPr>
          <p:cNvPr id="2050" name="Picture 2" descr="Peritoneal dialysis | Kidney Health Austral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209" y="437321"/>
            <a:ext cx="4058617" cy="2012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897718"/>
      </p:ext>
    </p:extLst>
  </p:cSld>
  <p:clrMapOvr>
    <a:masterClrMapping/>
  </p:clrMapOvr>
  <p:transition advTm="10693">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618982" y="2308985"/>
            <a:ext cx="7795156" cy="1030563"/>
          </a:xfrm>
        </p:spPr>
        <p:txBody>
          <a:bodyPr/>
          <a:lstStyle/>
          <a:p>
            <a:r>
              <a:rPr lang="tr-TR" dirty="0" err="1" smtClean="0">
                <a:latin typeface="Times New Roman" panose="02020603050405020304" pitchFamily="18" charset="0"/>
                <a:cs typeface="Times New Roman" panose="02020603050405020304" pitchFamily="18" charset="0"/>
              </a:rPr>
              <a:t>PD'de</a:t>
            </a:r>
            <a:r>
              <a:rPr lang="tr-TR" dirty="0" smtClean="0">
                <a:latin typeface="Times New Roman" panose="02020603050405020304" pitchFamily="18" charset="0"/>
                <a:cs typeface="Times New Roman" panose="02020603050405020304" pitchFamily="18" charset="0"/>
              </a:rPr>
              <a:t> 10 aydan fazla bir süre sonra çok iyi durumda, peritonit atağı yaşamadı.</a:t>
            </a:r>
          </a:p>
          <a:p>
            <a:r>
              <a:rPr lang="tr-TR" dirty="0" smtClean="0">
                <a:latin typeface="Times New Roman" panose="02020603050405020304" pitchFamily="18" charset="0"/>
                <a:cs typeface="Times New Roman" panose="02020603050405020304" pitchFamily="18" charset="0"/>
              </a:rPr>
              <a:t>Tam zamanlı çalışmaya devam ediyor.</a:t>
            </a:r>
          </a:p>
          <a:p>
            <a:r>
              <a:rPr lang="tr-TR" dirty="0" smtClean="0">
                <a:latin typeface="Times New Roman" panose="02020603050405020304" pitchFamily="18" charset="0"/>
                <a:cs typeface="Times New Roman" panose="02020603050405020304" pitchFamily="18" charset="0"/>
              </a:rPr>
              <a:t>Vaka-2’yi kadavradan böbrek </a:t>
            </a:r>
            <a:r>
              <a:rPr lang="tr-TR" dirty="0" err="1" smtClean="0">
                <a:latin typeface="Times New Roman" panose="02020603050405020304" pitchFamily="18" charset="0"/>
                <a:cs typeface="Times New Roman" panose="02020603050405020304" pitchFamily="18" charset="0"/>
              </a:rPr>
              <a:t>donörü</a:t>
            </a:r>
            <a:r>
              <a:rPr lang="tr-TR" dirty="0" smtClean="0">
                <a:latin typeface="Times New Roman" panose="02020603050405020304" pitchFamily="18" charset="0"/>
                <a:cs typeface="Times New Roman" panose="02020603050405020304" pitchFamily="18" charset="0"/>
              </a:rPr>
              <a:t> bekleme listesine kayıt ettik. </a:t>
            </a:r>
          </a:p>
        </p:txBody>
      </p:sp>
      <p:sp>
        <p:nvSpPr>
          <p:cNvPr id="6" name="5 Slayt Numarası Yer Tutucusu"/>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44</a:t>
            </a:fld>
            <a:endParaRPr lang="en"/>
          </a:p>
        </p:txBody>
      </p:sp>
      <p:cxnSp>
        <p:nvCxnSpPr>
          <p:cNvPr id="7" name="Düz Bağlayıcı 12"/>
          <p:cNvCxnSpPr/>
          <p:nvPr/>
        </p:nvCxnSpPr>
        <p:spPr>
          <a:xfrm flipV="1">
            <a:off x="601087" y="1562379"/>
            <a:ext cx="7778338" cy="1187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Unvan 1"/>
          <p:cNvSpPr txBox="1">
            <a:spLocks/>
          </p:cNvSpPr>
          <p:nvPr/>
        </p:nvSpPr>
        <p:spPr>
          <a:xfrm>
            <a:off x="4540034" y="653117"/>
            <a:ext cx="3874104" cy="621792"/>
          </a:xfrm>
          <a:prstGeom prst="rect">
            <a:avLst/>
          </a:prstGeom>
        </p:spPr>
        <p:txBody>
          <a:bodyPr spcFirstLastPara="1" vert="horz" wrap="square" lIns="0" tIns="0" rIns="0" bIns="0" rtlCol="0" anchor="b" anchorCtr="0">
            <a:noAutofit/>
          </a:bodyPr>
          <a:lstStyle>
            <a:lvl1pPr lvl="0" algn="l" defTabSz="685800" rtl="0" eaLnBrk="1" latinLnBrk="0" hangingPunct="1">
              <a:lnSpc>
                <a:spcPct val="90000"/>
              </a:lnSpc>
              <a:spcBef>
                <a:spcPts val="0"/>
              </a:spcBef>
              <a:spcAft>
                <a:spcPts val="0"/>
              </a:spcAft>
              <a:buSzPts val="1800"/>
              <a:buNone/>
              <a:defRPr sz="3300" kern="1200">
                <a:solidFill>
                  <a:schemeClr val="tx1"/>
                </a:solidFill>
                <a:latin typeface="+mj-lt"/>
                <a:ea typeface="+mj-ea"/>
                <a:cs typeface="+mj-cs"/>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pPr algn="r">
              <a:buClrTx/>
              <a:buFontTx/>
            </a:pPr>
            <a:r>
              <a:rPr lang="tr-TR" sz="4000" i="1" dirty="0" smtClean="0">
                <a:solidFill>
                  <a:srgbClr val="7030A0"/>
                </a:solidFill>
                <a:latin typeface="Harlow Solid Italic" panose="04030604020F02020D02" pitchFamily="82" charset="0"/>
                <a:cs typeface="Times New Roman" panose="02020603050405020304" pitchFamily="18" charset="0"/>
              </a:rPr>
              <a:t>VAKA-2</a:t>
            </a:r>
            <a:endParaRPr lang="tr-TR" sz="4000" i="1" dirty="0">
              <a:solidFill>
                <a:srgbClr val="7030A0"/>
              </a:solidFill>
              <a:latin typeface="Harlow Solid Italic" panose="04030604020F02020D02" pitchFamily="82" charset="0"/>
              <a:cs typeface="Times New Roman" panose="02020603050405020304" pitchFamily="18" charset="0"/>
            </a:endParaRPr>
          </a:p>
        </p:txBody>
      </p:sp>
    </p:spTree>
    <p:extLst>
      <p:ext uri="{BB962C8B-B14F-4D97-AF65-F5344CB8AC3E}">
        <p14:creationId xmlns:p14="http://schemas.microsoft.com/office/powerpoint/2010/main" val="2387275267"/>
      </p:ext>
    </p:extLst>
  </p:cSld>
  <p:clrMapOvr>
    <a:masterClrMapping/>
  </p:clrMapOvr>
  <p:transition advTm="7438">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90206" y="224570"/>
            <a:ext cx="7560028" cy="856800"/>
          </a:xfrm>
        </p:spPr>
        <p:txBody>
          <a:bodyPr/>
          <a:lstStyle/>
          <a:p>
            <a:pPr algn="r"/>
            <a:r>
              <a:rPr lang="tr-TR" sz="3200" i="1" dirty="0" smtClean="0">
                <a:solidFill>
                  <a:srgbClr val="FF0000"/>
                </a:solidFill>
                <a:latin typeface="Times New Roman" pitchFamily="18" charset="0"/>
                <a:cs typeface="Times New Roman" pitchFamily="18" charset="0"/>
              </a:rPr>
              <a:t>…transplantasyon adayı…</a:t>
            </a:r>
            <a:endParaRPr lang="tr-TR" sz="3200" i="1" dirty="0">
              <a:solidFill>
                <a:srgbClr val="FF0000"/>
              </a:solidFill>
              <a:latin typeface="Times New Roman" pitchFamily="18" charset="0"/>
              <a:cs typeface="Times New Roman" pitchFamily="18" charset="0"/>
            </a:endParaRPr>
          </a:p>
        </p:txBody>
      </p:sp>
      <p:sp>
        <p:nvSpPr>
          <p:cNvPr id="6" name="5 Slayt Numarası Yer Tutucusu"/>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45</a:t>
            </a:fld>
            <a:endParaRPr lang="en"/>
          </a:p>
        </p:txBody>
      </p:sp>
      <p:cxnSp>
        <p:nvCxnSpPr>
          <p:cNvPr id="7" name="Düz Bağlayıcı 6"/>
          <p:cNvCxnSpPr/>
          <p:nvPr/>
        </p:nvCxnSpPr>
        <p:spPr>
          <a:xfrm>
            <a:off x="0" y="1175657"/>
            <a:ext cx="9151209" cy="237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69986" name="Picture 2"/>
          <p:cNvPicPr>
            <a:picLocks noChangeAspect="1" noChangeArrowheads="1"/>
          </p:cNvPicPr>
          <p:nvPr/>
        </p:nvPicPr>
        <p:blipFill>
          <a:blip r:embed="rId2"/>
          <a:srcRect/>
          <a:stretch>
            <a:fillRect/>
          </a:stretch>
        </p:blipFill>
        <p:spPr bwMode="auto">
          <a:xfrm>
            <a:off x="679182" y="1539092"/>
            <a:ext cx="3724275" cy="3276600"/>
          </a:xfrm>
          <a:prstGeom prst="rect">
            <a:avLst/>
          </a:prstGeom>
          <a:noFill/>
          <a:ln w="9525">
            <a:noFill/>
            <a:miter lim="800000"/>
            <a:headEnd/>
            <a:tailEnd/>
          </a:ln>
          <a:effectLst/>
        </p:spPr>
      </p:pic>
      <p:pic>
        <p:nvPicPr>
          <p:cNvPr id="169987" name="Picture 3"/>
          <p:cNvPicPr>
            <a:picLocks noChangeAspect="1" noChangeArrowheads="1"/>
          </p:cNvPicPr>
          <p:nvPr/>
        </p:nvPicPr>
        <p:blipFill>
          <a:blip r:embed="rId3"/>
          <a:srcRect/>
          <a:stretch>
            <a:fillRect/>
          </a:stretch>
        </p:blipFill>
        <p:spPr bwMode="auto">
          <a:xfrm>
            <a:off x="4286991" y="1353787"/>
            <a:ext cx="4667003" cy="3420094"/>
          </a:xfrm>
          <a:prstGeom prst="rect">
            <a:avLst/>
          </a:prstGeom>
          <a:noFill/>
          <a:ln w="9525">
            <a:noFill/>
            <a:miter lim="800000"/>
            <a:headEnd/>
            <a:tailEnd/>
          </a:ln>
          <a:effectLst/>
        </p:spPr>
      </p:pic>
      <p:sp>
        <p:nvSpPr>
          <p:cNvPr id="14" name="13 Dikdörtgen"/>
          <p:cNvSpPr/>
          <p:nvPr/>
        </p:nvSpPr>
        <p:spPr>
          <a:xfrm>
            <a:off x="890649" y="4866501"/>
            <a:ext cx="8051470" cy="276999"/>
          </a:xfrm>
          <a:prstGeom prst="rect">
            <a:avLst/>
          </a:prstGeom>
        </p:spPr>
        <p:txBody>
          <a:bodyPr wrap="square">
            <a:spAutoFit/>
          </a:bodyPr>
          <a:lstStyle/>
          <a:p>
            <a:r>
              <a:rPr lang="en-US" sz="1200" dirty="0" smtClean="0">
                <a:latin typeface="Times New Roman" pitchFamily="18" charset="0"/>
                <a:cs typeface="Times New Roman" pitchFamily="18" charset="0"/>
              </a:rPr>
              <a:t>KDIGO Clinical Practice Guideline on the Evaluation and Management of Candidates for Kidney Transplantation</a:t>
            </a:r>
            <a:endParaRPr lang="tr-TR" sz="1200" dirty="0">
              <a:latin typeface="Times New Roman" pitchFamily="18" charset="0"/>
              <a:cs typeface="Times New Roman" pitchFamily="18" charset="0"/>
            </a:endParaRPr>
          </a:p>
        </p:txBody>
      </p:sp>
    </p:spTree>
  </p:cSld>
  <p:clrMapOvr>
    <a:masterClrMapping/>
  </p:clrMapOvr>
  <p:transition advTm="32728">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Slayt Numarası Yer Tutucusu"/>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46</a:t>
            </a:fld>
            <a:endParaRPr lang="en"/>
          </a:p>
        </p:txBody>
      </p:sp>
      <p:sp>
        <p:nvSpPr>
          <p:cNvPr id="7" name="1 Başlık"/>
          <p:cNvSpPr>
            <a:spLocks noGrp="1"/>
          </p:cNvSpPr>
          <p:nvPr>
            <p:ph type="title"/>
          </p:nvPr>
        </p:nvSpPr>
        <p:spPr>
          <a:xfrm>
            <a:off x="4099960" y="506745"/>
            <a:ext cx="4619501" cy="856800"/>
          </a:xfrm>
        </p:spPr>
        <p:txBody>
          <a:bodyPr/>
          <a:lstStyle/>
          <a:p>
            <a:pPr algn="r"/>
            <a:r>
              <a:rPr lang="tr-TR" sz="3200" i="1" dirty="0" smtClean="0">
                <a:solidFill>
                  <a:srgbClr val="FF0000"/>
                </a:solidFill>
                <a:latin typeface="Times New Roman" pitchFamily="18" charset="0"/>
                <a:cs typeface="Times New Roman" pitchFamily="18" charset="0"/>
              </a:rPr>
              <a:t>…transplantasyon adayı…</a:t>
            </a:r>
            <a:endParaRPr lang="tr-TR" sz="3200" i="1" dirty="0">
              <a:solidFill>
                <a:srgbClr val="FF0000"/>
              </a:solidFill>
              <a:latin typeface="Times New Roman" pitchFamily="18" charset="0"/>
              <a:cs typeface="Times New Roman" pitchFamily="18" charset="0"/>
            </a:endParaRPr>
          </a:p>
        </p:txBody>
      </p:sp>
      <p:cxnSp>
        <p:nvCxnSpPr>
          <p:cNvPr id="8" name="Düz Bağlayıcı 6"/>
          <p:cNvCxnSpPr/>
          <p:nvPr/>
        </p:nvCxnSpPr>
        <p:spPr>
          <a:xfrm>
            <a:off x="0" y="1606744"/>
            <a:ext cx="9151209" cy="237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a:blip r:embed="rId3"/>
          <a:srcRect/>
          <a:stretch>
            <a:fillRect/>
          </a:stretch>
        </p:blipFill>
        <p:spPr bwMode="auto">
          <a:xfrm>
            <a:off x="418347" y="190507"/>
            <a:ext cx="1375249" cy="1209938"/>
          </a:xfrm>
          <a:prstGeom prst="rect">
            <a:avLst/>
          </a:prstGeom>
          <a:noFill/>
          <a:ln w="9525">
            <a:noFill/>
            <a:miter lim="800000"/>
            <a:headEnd/>
            <a:tailEnd/>
          </a:ln>
          <a:effectLst/>
        </p:spPr>
      </p:pic>
      <p:sp>
        <p:nvSpPr>
          <p:cNvPr id="10" name="9 Dikdörtgen"/>
          <p:cNvSpPr/>
          <p:nvPr/>
        </p:nvSpPr>
        <p:spPr>
          <a:xfrm>
            <a:off x="890649" y="4866501"/>
            <a:ext cx="8051470" cy="276999"/>
          </a:xfrm>
          <a:prstGeom prst="rect">
            <a:avLst/>
          </a:prstGeom>
        </p:spPr>
        <p:txBody>
          <a:bodyPr wrap="square">
            <a:spAutoFit/>
          </a:bodyPr>
          <a:lstStyle/>
          <a:p>
            <a:r>
              <a:rPr lang="en-US" sz="1200" dirty="0" smtClean="0">
                <a:latin typeface="Times New Roman" pitchFamily="18" charset="0"/>
                <a:cs typeface="Times New Roman" pitchFamily="18" charset="0"/>
              </a:rPr>
              <a:t>KDIGO Clinical Practice Guideline on the Evaluation and Management of Candidates for Kidney Transplantation</a:t>
            </a:r>
            <a:endParaRPr lang="tr-TR" sz="1200" dirty="0">
              <a:latin typeface="Times New Roman" pitchFamily="18" charset="0"/>
              <a:cs typeface="Times New Roman" pitchFamily="18" charset="0"/>
            </a:endParaRPr>
          </a:p>
        </p:txBody>
      </p:sp>
      <p:sp>
        <p:nvSpPr>
          <p:cNvPr id="14" name="Dikdörtgen 8"/>
          <p:cNvSpPr/>
          <p:nvPr/>
        </p:nvSpPr>
        <p:spPr>
          <a:xfrm>
            <a:off x="579070" y="2043094"/>
            <a:ext cx="4758243" cy="2467732"/>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smtClean="0">
                <a:solidFill>
                  <a:schemeClr val="tx1"/>
                </a:solidFill>
                <a:latin typeface="Times New Roman" pitchFamily="18" charset="0"/>
                <a:cs typeface="Times New Roman" pitchFamily="18" charset="0"/>
              </a:rPr>
              <a:t>Transplantasyon</a:t>
            </a:r>
            <a:r>
              <a:rPr lang="tr-TR"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diyalize</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kıyasla</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daha</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düşük</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maliyetle</a:t>
            </a:r>
            <a:r>
              <a:rPr lang="en-US" sz="1600" dirty="0" smtClean="0">
                <a:solidFill>
                  <a:schemeClr val="tx1"/>
                </a:solidFill>
                <a:latin typeface="Times New Roman" pitchFamily="18" charset="0"/>
                <a:cs typeface="Times New Roman" pitchFamily="18" charset="0"/>
              </a:rPr>
              <a:t> </a:t>
            </a:r>
            <a:r>
              <a:rPr lang="tr-TR" sz="1600" dirty="0" smtClean="0">
                <a:solidFill>
                  <a:schemeClr val="tx1"/>
                </a:solidFill>
                <a:latin typeface="Times New Roman" pitchFamily="18" charset="0"/>
                <a:cs typeface="Times New Roman" pitchFamily="18" charset="0"/>
              </a:rPr>
              <a:t>çok daha </a:t>
            </a:r>
            <a:r>
              <a:rPr lang="en-US" sz="1600" dirty="0" err="1" smtClean="0">
                <a:solidFill>
                  <a:schemeClr val="tx1"/>
                </a:solidFill>
                <a:latin typeface="Times New Roman" pitchFamily="18" charset="0"/>
                <a:cs typeface="Times New Roman" pitchFamily="18" charset="0"/>
              </a:rPr>
              <a:t>üstün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sağkalım</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ve</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yaşam</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kalitesi</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sağladığı</a:t>
            </a:r>
            <a:r>
              <a:rPr lang="tr-TR" sz="1600" dirty="0" smtClean="0">
                <a:solidFill>
                  <a:schemeClr val="tx1"/>
                </a:solidFill>
                <a:latin typeface="Times New Roman" pitchFamily="18" charset="0"/>
                <a:cs typeface="Times New Roman" pitchFamily="18" charset="0"/>
              </a:rPr>
              <a:t> için, </a:t>
            </a:r>
            <a:r>
              <a:rPr lang="en-US" sz="1600" dirty="0" err="1" smtClean="0">
                <a:solidFill>
                  <a:schemeClr val="tx1"/>
                </a:solidFill>
                <a:latin typeface="Times New Roman" pitchFamily="18" charset="0"/>
                <a:cs typeface="Times New Roman" pitchFamily="18" charset="0"/>
              </a:rPr>
              <a:t>potansiyel</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olarak</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uygun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olan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tüm</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adayların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değerlendirme</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için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sevk</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edilmesi</a:t>
            </a:r>
            <a:r>
              <a:rPr lang="tr-TR" sz="1600" dirty="0" smtClean="0">
                <a:solidFill>
                  <a:schemeClr val="tx1"/>
                </a:solidFill>
                <a:latin typeface="Times New Roman" pitchFamily="18" charset="0"/>
                <a:cs typeface="Times New Roman" pitchFamily="18" charset="0"/>
              </a:rPr>
              <a:t> önerilir. </a:t>
            </a:r>
            <a:endParaRPr lang="en-US" sz="1600" dirty="0" smtClean="0">
              <a:solidFill>
                <a:schemeClr val="tx1"/>
              </a:solidFill>
              <a:latin typeface="Times New Roman" pitchFamily="18" charset="0"/>
              <a:cs typeface="Times New Roman" pitchFamily="18" charset="0"/>
            </a:endParaRPr>
          </a:p>
          <a:p>
            <a:pPr algn="ctr"/>
            <a:endParaRPr lang="en-US" sz="1600" dirty="0" smtClean="0">
              <a:solidFill>
                <a:schemeClr val="tx1"/>
              </a:solidFill>
              <a:latin typeface="Times New Roman" pitchFamily="18" charset="0"/>
              <a:cs typeface="Times New Roman" pitchFamily="18" charset="0"/>
            </a:endParaRPr>
          </a:p>
          <a:p>
            <a:pPr algn="ctr"/>
            <a:r>
              <a:rPr lang="en-US" sz="1600" dirty="0" err="1" smtClean="0">
                <a:solidFill>
                  <a:schemeClr val="tx1"/>
                </a:solidFill>
                <a:latin typeface="Times New Roman" pitchFamily="18" charset="0"/>
                <a:cs typeface="Times New Roman" pitchFamily="18" charset="0"/>
              </a:rPr>
              <a:t>Adaylık</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değerlendirmesi</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ve</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mevcut</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olduğunda</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canlı</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donör</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incelemesi</a:t>
            </a:r>
            <a:r>
              <a:rPr lang="tr-TR" sz="1600" dirty="0" smtClean="0">
                <a:solidFill>
                  <a:schemeClr val="tx1"/>
                </a:solidFill>
                <a:latin typeface="Times New Roman" pitchFamily="18" charset="0"/>
                <a:cs typeface="Times New Roman" pitchFamily="18" charset="0"/>
              </a:rPr>
              <a:t>/ </a:t>
            </a:r>
            <a:r>
              <a:rPr lang="tr-TR" sz="1600" dirty="0" err="1" smtClean="0">
                <a:solidFill>
                  <a:schemeClr val="tx1"/>
                </a:solidFill>
                <a:latin typeface="Times New Roman" pitchFamily="18" charset="0"/>
                <a:cs typeface="Times New Roman" pitchFamily="18" charset="0"/>
              </a:rPr>
              <a:t>pre</a:t>
            </a:r>
            <a:r>
              <a:rPr lang="tr-TR" sz="1600" dirty="0" smtClean="0">
                <a:solidFill>
                  <a:schemeClr val="tx1"/>
                </a:solidFill>
                <a:latin typeface="Times New Roman" pitchFamily="18" charset="0"/>
                <a:cs typeface="Times New Roman" pitchFamily="18" charset="0"/>
              </a:rPr>
              <a:t>-</a:t>
            </a:r>
            <a:r>
              <a:rPr lang="tr-TR" sz="1600" dirty="0" err="1" smtClean="0">
                <a:solidFill>
                  <a:schemeClr val="tx1"/>
                </a:solidFill>
                <a:latin typeface="Times New Roman" pitchFamily="18" charset="0"/>
                <a:cs typeface="Times New Roman" pitchFamily="18" charset="0"/>
              </a:rPr>
              <a:t>emptive</a:t>
            </a:r>
            <a:r>
              <a:rPr lang="tr-TR" sz="1600" dirty="0" smtClean="0">
                <a:solidFill>
                  <a:schemeClr val="tx1"/>
                </a:solidFill>
                <a:latin typeface="Times New Roman" pitchFamily="18" charset="0"/>
                <a:cs typeface="Times New Roman" pitchFamily="18" charset="0"/>
              </a:rPr>
              <a:t> nakil</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haftalar</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ila</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aylar</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sürebileceği</a:t>
            </a:r>
            <a:r>
              <a:rPr lang="tr-TR" sz="1600" dirty="0" smtClean="0">
                <a:solidFill>
                  <a:schemeClr val="tx1"/>
                </a:solidFill>
                <a:latin typeface="Times New Roman" pitchFamily="18" charset="0"/>
                <a:cs typeface="Times New Roman" pitchFamily="18" charset="0"/>
              </a:rPr>
              <a:t> için, </a:t>
            </a:r>
            <a:r>
              <a:rPr lang="en-US" sz="1600" dirty="0" err="1" smtClean="0">
                <a:solidFill>
                  <a:schemeClr val="tx1"/>
                </a:solidFill>
                <a:latin typeface="Times New Roman" pitchFamily="18" charset="0"/>
                <a:cs typeface="Times New Roman" pitchFamily="18" charset="0"/>
              </a:rPr>
              <a:t>mümkün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olduğunda</a:t>
            </a:r>
            <a:r>
              <a:rPr lang="tr-TR"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erken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sevk</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öneri</a:t>
            </a:r>
            <a:r>
              <a:rPr lang="tr-TR" sz="1600" dirty="0" smtClean="0">
                <a:solidFill>
                  <a:schemeClr val="tx1"/>
                </a:solidFill>
                <a:latin typeface="Times New Roman" pitchFamily="18" charset="0"/>
                <a:cs typeface="Times New Roman" pitchFamily="18" charset="0"/>
              </a:rPr>
              <a:t>lir. </a:t>
            </a:r>
          </a:p>
        </p:txBody>
      </p:sp>
      <p:pic>
        <p:nvPicPr>
          <p:cNvPr id="11" name="Resim 10"/>
          <p:cNvPicPr>
            <a:picLocks noChangeAspect="1"/>
          </p:cNvPicPr>
          <p:nvPr/>
        </p:nvPicPr>
        <p:blipFill>
          <a:blip r:embed="rId4"/>
          <a:stretch>
            <a:fillRect/>
          </a:stretch>
        </p:blipFill>
        <p:spPr>
          <a:xfrm>
            <a:off x="5640665" y="1858158"/>
            <a:ext cx="2764291" cy="2830505"/>
          </a:xfrm>
          <a:prstGeom prst="rect">
            <a:avLst/>
          </a:prstGeom>
        </p:spPr>
      </p:pic>
    </p:spTree>
  </p:cSld>
  <p:clrMapOvr>
    <a:masterClrMapping/>
  </p:clrMapOvr>
  <p:transition advTm="31721">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261257" y="1429373"/>
            <a:ext cx="2909454" cy="3077100"/>
          </a:xfrm>
        </p:spPr>
        <p:txBody>
          <a:bodyPr/>
          <a:lstStyle/>
          <a:p>
            <a:pPr>
              <a:buFont typeface="Wingdings" pitchFamily="2" charset="2"/>
              <a:buChar char="q"/>
            </a:pPr>
            <a:r>
              <a:rPr lang="en-US" sz="1400" dirty="0" smtClean="0">
                <a:latin typeface="Times New Roman" pitchFamily="18" charset="0"/>
                <a:cs typeface="Times New Roman" pitchFamily="18" charset="0"/>
              </a:rPr>
              <a:t>SECTION 1: ACCESS TO TRANSPLANTATION</a:t>
            </a:r>
            <a:endParaRPr lang="tr-TR" sz="1400" dirty="0" smtClean="0">
              <a:latin typeface="Times New Roman" pitchFamily="18" charset="0"/>
              <a:cs typeface="Times New Roman" pitchFamily="18" charset="0"/>
            </a:endParaRPr>
          </a:p>
          <a:p>
            <a:pPr>
              <a:buFont typeface="Wingdings" pitchFamily="2" charset="2"/>
              <a:buChar char="q"/>
            </a:pPr>
            <a:r>
              <a:rPr lang="tr-TR" sz="1400" dirty="0" smtClean="0">
                <a:latin typeface="Times New Roman" pitchFamily="18" charset="0"/>
                <a:cs typeface="Times New Roman" pitchFamily="18" charset="0"/>
              </a:rPr>
              <a:t>SECTION 2: AGE </a:t>
            </a:r>
          </a:p>
          <a:p>
            <a:pPr>
              <a:buFont typeface="Wingdings" pitchFamily="2" charset="2"/>
              <a:buChar char="q"/>
            </a:pPr>
            <a:r>
              <a:rPr lang="tr-TR" sz="1400" dirty="0" smtClean="0">
                <a:latin typeface="Times New Roman" pitchFamily="18" charset="0"/>
                <a:cs typeface="Times New Roman" pitchFamily="18" charset="0"/>
              </a:rPr>
              <a:t>SECTION 3: PEDIATRIC ISSUES</a:t>
            </a:r>
          </a:p>
          <a:p>
            <a:pPr>
              <a:buFont typeface="Wingdings" pitchFamily="2" charset="2"/>
              <a:buChar char="q"/>
            </a:pPr>
            <a:r>
              <a:rPr lang="tr-TR" sz="1400" dirty="0" smtClean="0">
                <a:latin typeface="Times New Roman" pitchFamily="18" charset="0"/>
                <a:cs typeface="Times New Roman" pitchFamily="18" charset="0"/>
              </a:rPr>
              <a:t>SECTION 5: ADHERENCE</a:t>
            </a:r>
          </a:p>
          <a:p>
            <a:pPr>
              <a:buFont typeface="Wingdings" pitchFamily="2" charset="2"/>
              <a:buChar char="q"/>
            </a:pPr>
            <a:r>
              <a:rPr lang="tr-TR" sz="1400" dirty="0" smtClean="0">
                <a:latin typeface="Times New Roman" pitchFamily="18" charset="0"/>
                <a:cs typeface="Times New Roman" pitchFamily="18" charset="0"/>
              </a:rPr>
              <a:t>SECTION 6: TOBACCO</a:t>
            </a:r>
          </a:p>
          <a:p>
            <a:pPr>
              <a:buFont typeface="Wingdings" pitchFamily="2" charset="2"/>
              <a:buChar char="q"/>
            </a:pPr>
            <a:r>
              <a:rPr lang="tr-TR" sz="1400" dirty="0" smtClean="0">
                <a:latin typeface="Times New Roman" pitchFamily="18" charset="0"/>
                <a:cs typeface="Times New Roman" pitchFamily="18" charset="0"/>
              </a:rPr>
              <a:t>SECTION 4: PSYCHOSOCIAL ASSESSMENT </a:t>
            </a:r>
          </a:p>
          <a:p>
            <a:pPr>
              <a:buFont typeface="Wingdings" pitchFamily="2" charset="2"/>
              <a:buChar char="q"/>
            </a:pPr>
            <a:r>
              <a:rPr lang="en-US" sz="1400" dirty="0" smtClean="0">
                <a:latin typeface="Times New Roman" pitchFamily="18" charset="0"/>
                <a:cs typeface="Times New Roman" pitchFamily="18" charset="0"/>
              </a:rPr>
              <a:t>SECTION 7: SURGICAL ISSUES INCLUDING OBESITY</a:t>
            </a:r>
            <a:endParaRPr lang="tr-TR" sz="1400" dirty="0" smtClean="0">
              <a:latin typeface="Times New Roman" pitchFamily="18" charset="0"/>
              <a:cs typeface="Times New Roman" pitchFamily="18" charset="0"/>
            </a:endParaRPr>
          </a:p>
          <a:p>
            <a:pPr>
              <a:buFont typeface="Wingdings" pitchFamily="2" charset="2"/>
              <a:buChar char="q"/>
            </a:pPr>
            <a:r>
              <a:rPr lang="tr-TR" sz="1400" dirty="0" smtClean="0">
                <a:latin typeface="Times New Roman" pitchFamily="18" charset="0"/>
                <a:cs typeface="Times New Roman" pitchFamily="18" charset="0"/>
              </a:rPr>
              <a:t>SECTION 8: DIABETES</a:t>
            </a:r>
          </a:p>
          <a:p>
            <a:pPr>
              <a:buNone/>
            </a:pPr>
            <a:endParaRPr lang="tr-TR" dirty="0"/>
          </a:p>
        </p:txBody>
      </p:sp>
      <p:sp>
        <p:nvSpPr>
          <p:cNvPr id="4" name="3 Metin Yer Tutucusu"/>
          <p:cNvSpPr>
            <a:spLocks noGrp="1"/>
          </p:cNvSpPr>
          <p:nvPr>
            <p:ph type="body" idx="2"/>
          </p:nvPr>
        </p:nvSpPr>
        <p:spPr>
          <a:xfrm>
            <a:off x="3233557" y="1369996"/>
            <a:ext cx="2704105" cy="3077100"/>
          </a:xfrm>
        </p:spPr>
        <p:txBody>
          <a:bodyPr/>
          <a:lstStyle/>
          <a:p>
            <a:pPr>
              <a:buFont typeface="Wingdings" pitchFamily="2" charset="2"/>
              <a:buChar char="q"/>
            </a:pPr>
            <a:r>
              <a:rPr lang="en-US" sz="1400" dirty="0" smtClean="0">
                <a:latin typeface="Times New Roman" pitchFamily="18" charset="0"/>
                <a:cs typeface="Times New Roman" pitchFamily="18" charset="0"/>
              </a:rPr>
              <a:t>SECTION 9: CAUSE OF END-STAGE KIDNEY DISEASE</a:t>
            </a:r>
            <a:endParaRPr lang="tr-TR" sz="1400" dirty="0" smtClean="0">
              <a:latin typeface="Times New Roman" pitchFamily="18" charset="0"/>
              <a:cs typeface="Times New Roman" pitchFamily="18" charset="0"/>
            </a:endParaRPr>
          </a:p>
          <a:p>
            <a:pPr>
              <a:buFont typeface="Wingdings" pitchFamily="2" charset="2"/>
              <a:buChar char="q"/>
            </a:pPr>
            <a:r>
              <a:rPr lang="tr-TR" sz="1400" dirty="0" smtClean="0">
                <a:latin typeface="Times New Roman" pitchFamily="18" charset="0"/>
                <a:cs typeface="Times New Roman" pitchFamily="18" charset="0"/>
              </a:rPr>
              <a:t>SECTION 10: INFECTIONS</a:t>
            </a:r>
          </a:p>
          <a:p>
            <a:pPr>
              <a:buFont typeface="Wingdings" pitchFamily="2" charset="2"/>
              <a:buChar char="q"/>
            </a:pPr>
            <a:r>
              <a:rPr lang="en-US" sz="1400" dirty="0" smtClean="0">
                <a:latin typeface="Times New Roman" pitchFamily="18" charset="0"/>
                <a:cs typeface="Times New Roman" pitchFamily="18" charset="0"/>
              </a:rPr>
              <a:t>SECTION 9: CAUSE OF END-STAGE KIDNEY DISEASE</a:t>
            </a:r>
            <a:endParaRPr lang="tr-TR" sz="1400" dirty="0" smtClean="0">
              <a:latin typeface="Times New Roman" pitchFamily="18" charset="0"/>
              <a:cs typeface="Times New Roman" pitchFamily="18" charset="0"/>
            </a:endParaRPr>
          </a:p>
          <a:p>
            <a:pPr>
              <a:buFont typeface="Wingdings" pitchFamily="2" charset="2"/>
              <a:buChar char="q"/>
            </a:pPr>
            <a:r>
              <a:rPr lang="tr-TR" sz="1400" dirty="0" smtClean="0">
                <a:latin typeface="Times New Roman" pitchFamily="18" charset="0"/>
                <a:cs typeface="Times New Roman" pitchFamily="18" charset="0"/>
              </a:rPr>
              <a:t>SECTION 11: MALIGNANCY</a:t>
            </a:r>
          </a:p>
          <a:p>
            <a:pPr>
              <a:buFont typeface="Wingdings" pitchFamily="2" charset="2"/>
              <a:buChar char="q"/>
            </a:pPr>
            <a:r>
              <a:rPr lang="tr-TR" sz="1400" dirty="0" smtClean="0">
                <a:latin typeface="Times New Roman" pitchFamily="18" charset="0"/>
                <a:cs typeface="Times New Roman" pitchFamily="18" charset="0"/>
              </a:rPr>
              <a:t>SECTION 12: PULMONARY DISEASE</a:t>
            </a:r>
          </a:p>
          <a:p>
            <a:pPr>
              <a:buFont typeface="Wingdings" pitchFamily="2" charset="2"/>
              <a:buChar char="q"/>
            </a:pPr>
            <a:r>
              <a:rPr lang="tr-TR" sz="1400" dirty="0" smtClean="0">
                <a:latin typeface="Times New Roman" pitchFamily="18" charset="0"/>
                <a:cs typeface="Times New Roman" pitchFamily="18" charset="0"/>
              </a:rPr>
              <a:t>SECTION 13: CARDIAC DISEASE</a:t>
            </a:r>
          </a:p>
          <a:p>
            <a:pPr>
              <a:buFont typeface="Wingdings" pitchFamily="2" charset="2"/>
              <a:buChar char="q"/>
            </a:pPr>
            <a:r>
              <a:rPr lang="en-US" sz="1400" dirty="0" smtClean="0">
                <a:latin typeface="Times New Roman" pitchFamily="18" charset="0"/>
                <a:cs typeface="Times New Roman" pitchFamily="18" charset="0"/>
              </a:rPr>
              <a:t>SECTION 14: PERIPHERAL ARTERIAL DISEASE </a:t>
            </a:r>
            <a:endParaRPr lang="tr-TR" sz="1400" dirty="0" smtClean="0">
              <a:latin typeface="Times New Roman" pitchFamily="18" charset="0"/>
              <a:cs typeface="Times New Roman" pitchFamily="18" charset="0"/>
            </a:endParaRPr>
          </a:p>
          <a:p>
            <a:endParaRPr lang="tr-TR" dirty="0"/>
          </a:p>
        </p:txBody>
      </p:sp>
      <p:sp>
        <p:nvSpPr>
          <p:cNvPr id="5" name="4 Metin Yer Tutucusu"/>
          <p:cNvSpPr>
            <a:spLocks noGrp="1"/>
          </p:cNvSpPr>
          <p:nvPr>
            <p:ph type="body" idx="3"/>
          </p:nvPr>
        </p:nvSpPr>
        <p:spPr>
          <a:xfrm>
            <a:off x="5940048" y="1437007"/>
            <a:ext cx="2740814" cy="3077100"/>
          </a:xfrm>
        </p:spPr>
        <p:txBody>
          <a:bodyPr/>
          <a:lstStyle/>
          <a:p>
            <a:r>
              <a:rPr lang="tr-TR" sz="1400" dirty="0" smtClean="0">
                <a:latin typeface="Times New Roman" pitchFamily="18" charset="0"/>
                <a:cs typeface="Times New Roman" pitchFamily="18" charset="0"/>
              </a:rPr>
              <a:t>SECTION 15: NEUROLOGIC DISEASE </a:t>
            </a:r>
          </a:p>
          <a:p>
            <a:r>
              <a:rPr lang="en-US" sz="1400" dirty="0" smtClean="0">
                <a:latin typeface="Times New Roman" pitchFamily="18" charset="0"/>
                <a:cs typeface="Times New Roman" pitchFamily="18" charset="0"/>
              </a:rPr>
              <a:t>SECTION 16: GASTROINTESTINAL AND LIVER DISEASE</a:t>
            </a:r>
            <a:endParaRPr lang="tr-TR" sz="1400" dirty="0" smtClean="0">
              <a:latin typeface="Times New Roman" pitchFamily="18" charset="0"/>
              <a:cs typeface="Times New Roman" pitchFamily="18" charset="0"/>
            </a:endParaRPr>
          </a:p>
          <a:p>
            <a:r>
              <a:rPr lang="tr-TR" sz="1400" dirty="0" smtClean="0">
                <a:latin typeface="Times New Roman" pitchFamily="18" charset="0"/>
                <a:cs typeface="Times New Roman" pitchFamily="18" charset="0"/>
              </a:rPr>
              <a:t>SECTION 17: HEMATOLOGIC DISORDERS</a:t>
            </a:r>
          </a:p>
          <a:p>
            <a:r>
              <a:rPr lang="en-US" sz="1400" dirty="0" smtClean="0">
                <a:latin typeface="Times New Roman" pitchFamily="18" charset="0"/>
                <a:cs typeface="Times New Roman" pitchFamily="18" charset="0"/>
              </a:rPr>
              <a:t>SECTION 18: BONE AND MINERAL METABOLISM</a:t>
            </a:r>
            <a:endParaRPr lang="tr-TR" sz="1400" dirty="0" smtClean="0">
              <a:latin typeface="Times New Roman" pitchFamily="18" charset="0"/>
              <a:cs typeface="Times New Roman" pitchFamily="18" charset="0"/>
            </a:endParaRPr>
          </a:p>
          <a:p>
            <a:r>
              <a:rPr lang="tr-TR" sz="1400" dirty="0" smtClean="0">
                <a:latin typeface="Times New Roman" pitchFamily="18" charset="0"/>
                <a:cs typeface="Times New Roman" pitchFamily="18" charset="0"/>
              </a:rPr>
              <a:t>SECTION 19: IMMUNOLOGICAL ASSESSMENT </a:t>
            </a:r>
            <a:endParaRPr lang="tr-TR" sz="1400" dirty="0">
              <a:latin typeface="Times New Roman" pitchFamily="18" charset="0"/>
              <a:cs typeface="Times New Roman" pitchFamily="18" charset="0"/>
            </a:endParaRPr>
          </a:p>
        </p:txBody>
      </p:sp>
      <p:sp>
        <p:nvSpPr>
          <p:cNvPr id="6" name="5 Slayt Numarası Yer Tutucusu"/>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47</a:t>
            </a:fld>
            <a:endParaRPr lang="en"/>
          </a:p>
        </p:txBody>
      </p:sp>
      <p:sp>
        <p:nvSpPr>
          <p:cNvPr id="7" name="1 Başlık"/>
          <p:cNvSpPr>
            <a:spLocks noGrp="1"/>
          </p:cNvSpPr>
          <p:nvPr>
            <p:ph type="title"/>
          </p:nvPr>
        </p:nvSpPr>
        <p:spPr>
          <a:xfrm>
            <a:off x="4025734" y="0"/>
            <a:ext cx="4619501" cy="856800"/>
          </a:xfrm>
        </p:spPr>
        <p:txBody>
          <a:bodyPr/>
          <a:lstStyle/>
          <a:p>
            <a:pPr algn="r"/>
            <a:r>
              <a:rPr lang="tr-TR" sz="3200" i="1" dirty="0" smtClean="0">
                <a:solidFill>
                  <a:srgbClr val="FF0000"/>
                </a:solidFill>
                <a:latin typeface="Times New Roman" pitchFamily="18" charset="0"/>
                <a:cs typeface="Times New Roman" pitchFamily="18" charset="0"/>
              </a:rPr>
              <a:t>…transplantasyon adayı…</a:t>
            </a:r>
            <a:endParaRPr lang="tr-TR" sz="3200" i="1" dirty="0">
              <a:solidFill>
                <a:srgbClr val="FF0000"/>
              </a:solidFill>
              <a:latin typeface="Times New Roman" pitchFamily="18" charset="0"/>
              <a:cs typeface="Times New Roman" pitchFamily="18" charset="0"/>
            </a:endParaRPr>
          </a:p>
        </p:txBody>
      </p:sp>
      <p:cxnSp>
        <p:nvCxnSpPr>
          <p:cNvPr id="8" name="Düz Bağlayıcı 6"/>
          <p:cNvCxnSpPr/>
          <p:nvPr/>
        </p:nvCxnSpPr>
        <p:spPr>
          <a:xfrm>
            <a:off x="-7209" y="1140031"/>
            <a:ext cx="9151209" cy="237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a:blip r:embed="rId3"/>
          <a:srcRect/>
          <a:stretch>
            <a:fillRect/>
          </a:stretch>
        </p:blipFill>
        <p:spPr bwMode="auto">
          <a:xfrm>
            <a:off x="0" y="0"/>
            <a:ext cx="1375249" cy="1209938"/>
          </a:xfrm>
          <a:prstGeom prst="rect">
            <a:avLst/>
          </a:prstGeom>
          <a:noFill/>
          <a:ln w="9525">
            <a:noFill/>
            <a:miter lim="800000"/>
            <a:headEnd/>
            <a:tailEnd/>
          </a:ln>
          <a:effectLst/>
        </p:spPr>
      </p:pic>
      <p:sp>
        <p:nvSpPr>
          <p:cNvPr id="10" name="9 Dikdörtgen"/>
          <p:cNvSpPr/>
          <p:nvPr/>
        </p:nvSpPr>
        <p:spPr>
          <a:xfrm>
            <a:off x="890649" y="4866501"/>
            <a:ext cx="8051470" cy="276999"/>
          </a:xfrm>
          <a:prstGeom prst="rect">
            <a:avLst/>
          </a:prstGeom>
        </p:spPr>
        <p:txBody>
          <a:bodyPr wrap="square">
            <a:spAutoFit/>
          </a:bodyPr>
          <a:lstStyle/>
          <a:p>
            <a:r>
              <a:rPr lang="en-US" sz="1200" dirty="0" smtClean="0">
                <a:latin typeface="Times New Roman" pitchFamily="18" charset="0"/>
                <a:cs typeface="Times New Roman" pitchFamily="18" charset="0"/>
              </a:rPr>
              <a:t>KDIGO Clinical Practice Guideline on the Evaluation and Management of Candidates for Kidney Transplantation</a:t>
            </a:r>
            <a:endParaRPr lang="tr-TR" sz="1200" dirty="0">
              <a:latin typeface="Times New Roman" pitchFamily="18" charset="0"/>
              <a:cs typeface="Times New Roman" pitchFamily="18" charset="0"/>
            </a:endParaRPr>
          </a:p>
        </p:txBody>
      </p:sp>
    </p:spTree>
  </p:cSld>
  <p:clrMapOvr>
    <a:masterClrMapping/>
  </p:clrMapOvr>
  <p:transition advTm="1604">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Slayt Numarası Yer Tutucusu"/>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48</a:t>
            </a:fld>
            <a:endParaRPr lang="en"/>
          </a:p>
        </p:txBody>
      </p:sp>
      <p:sp>
        <p:nvSpPr>
          <p:cNvPr id="7" name="1 Başlık"/>
          <p:cNvSpPr>
            <a:spLocks noGrp="1"/>
          </p:cNvSpPr>
          <p:nvPr>
            <p:ph type="title"/>
          </p:nvPr>
        </p:nvSpPr>
        <p:spPr>
          <a:xfrm>
            <a:off x="4096986" y="356261"/>
            <a:ext cx="4619501" cy="856800"/>
          </a:xfrm>
        </p:spPr>
        <p:txBody>
          <a:bodyPr/>
          <a:lstStyle/>
          <a:p>
            <a:pPr algn="r"/>
            <a:r>
              <a:rPr lang="tr-TR" sz="3200" i="1" dirty="0" smtClean="0">
                <a:solidFill>
                  <a:srgbClr val="FF0000"/>
                </a:solidFill>
                <a:latin typeface="Times New Roman" pitchFamily="18" charset="0"/>
                <a:cs typeface="Times New Roman" pitchFamily="18" charset="0"/>
              </a:rPr>
              <a:t>…transplantasyon adayı…</a:t>
            </a:r>
            <a:endParaRPr lang="tr-TR" sz="3200" i="1" dirty="0">
              <a:solidFill>
                <a:srgbClr val="FF0000"/>
              </a:solidFill>
              <a:latin typeface="Times New Roman" pitchFamily="18" charset="0"/>
              <a:cs typeface="Times New Roman" pitchFamily="18" charset="0"/>
            </a:endParaRPr>
          </a:p>
        </p:txBody>
      </p:sp>
      <p:cxnSp>
        <p:nvCxnSpPr>
          <p:cNvPr id="8" name="Düz Bağlayıcı 6"/>
          <p:cNvCxnSpPr/>
          <p:nvPr/>
        </p:nvCxnSpPr>
        <p:spPr>
          <a:xfrm>
            <a:off x="-7209" y="1496292"/>
            <a:ext cx="9151209" cy="237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a:blip r:embed="rId3"/>
          <a:srcRect/>
          <a:stretch>
            <a:fillRect/>
          </a:stretch>
        </p:blipFill>
        <p:spPr bwMode="auto">
          <a:xfrm>
            <a:off x="237505" y="190005"/>
            <a:ext cx="1375249" cy="1209938"/>
          </a:xfrm>
          <a:prstGeom prst="rect">
            <a:avLst/>
          </a:prstGeom>
          <a:noFill/>
          <a:ln w="9525">
            <a:noFill/>
            <a:miter lim="800000"/>
            <a:headEnd/>
            <a:tailEnd/>
          </a:ln>
          <a:effectLst/>
        </p:spPr>
      </p:pic>
      <p:sp>
        <p:nvSpPr>
          <p:cNvPr id="10" name="9 Dikdörtgen"/>
          <p:cNvSpPr/>
          <p:nvPr/>
        </p:nvSpPr>
        <p:spPr>
          <a:xfrm>
            <a:off x="890649" y="4866501"/>
            <a:ext cx="8051470" cy="276999"/>
          </a:xfrm>
          <a:prstGeom prst="rect">
            <a:avLst/>
          </a:prstGeom>
        </p:spPr>
        <p:txBody>
          <a:bodyPr wrap="square">
            <a:spAutoFit/>
          </a:bodyPr>
          <a:lstStyle/>
          <a:p>
            <a:r>
              <a:rPr lang="en-US" sz="1200" dirty="0" smtClean="0">
                <a:latin typeface="Times New Roman" pitchFamily="18" charset="0"/>
                <a:cs typeface="Times New Roman" pitchFamily="18" charset="0"/>
              </a:rPr>
              <a:t>KDIGO Clinical Practice Guideline on the Evaluation and Management of Candidates for Kidney Transplantation</a:t>
            </a:r>
            <a:endParaRPr lang="tr-TR" sz="1200" dirty="0">
              <a:latin typeface="Times New Roman" pitchFamily="18" charset="0"/>
              <a:cs typeface="Times New Roman" pitchFamily="18" charset="0"/>
            </a:endParaRPr>
          </a:p>
        </p:txBody>
      </p:sp>
      <p:sp>
        <p:nvSpPr>
          <p:cNvPr id="14" name="Dikdörtgen 8"/>
          <p:cNvSpPr/>
          <p:nvPr/>
        </p:nvSpPr>
        <p:spPr>
          <a:xfrm>
            <a:off x="640641" y="1721925"/>
            <a:ext cx="7945218" cy="1033150"/>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smtClean="0">
                <a:solidFill>
                  <a:schemeClr val="tx1"/>
                </a:solidFill>
                <a:latin typeface="Times New Roman" pitchFamily="18" charset="0"/>
                <a:cs typeface="Times New Roman" pitchFamily="18" charset="0"/>
              </a:rPr>
              <a:t>Böbrek nakli ile, </a:t>
            </a:r>
            <a:r>
              <a:rPr lang="en-US" sz="2000" dirty="0" err="1" smtClean="0">
                <a:solidFill>
                  <a:schemeClr val="tx1"/>
                </a:solidFill>
                <a:latin typeface="Times New Roman" pitchFamily="18" charset="0"/>
                <a:cs typeface="Times New Roman" pitchFamily="18" charset="0"/>
              </a:rPr>
              <a:t>diyalizden</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daha</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tehlikeli</a:t>
            </a:r>
            <a:r>
              <a:rPr lang="en-US" sz="2000" dirty="0" smtClean="0">
                <a:solidFill>
                  <a:schemeClr val="tx1"/>
                </a:solidFill>
                <a:latin typeface="Times New Roman" pitchFamily="18" charset="0"/>
                <a:cs typeface="Times New Roman" pitchFamily="18" charset="0"/>
              </a:rPr>
              <a:t> </a:t>
            </a:r>
            <a:r>
              <a:rPr lang="tr-TR" sz="2000" dirty="0" err="1" smtClean="0">
                <a:solidFill>
                  <a:schemeClr val="tx1"/>
                </a:solidFill>
                <a:latin typeface="Times New Roman" pitchFamily="18" charset="0"/>
                <a:cs typeface="Times New Roman" pitchFamily="18" charset="0"/>
              </a:rPr>
              <a:t>sonlanımları</a:t>
            </a:r>
            <a:r>
              <a:rPr lang="tr-TR" sz="2000" dirty="0" smtClean="0">
                <a:solidFill>
                  <a:schemeClr val="tx1"/>
                </a:solidFill>
                <a:latin typeface="Times New Roman" pitchFamily="18" charset="0"/>
                <a:cs typeface="Times New Roman" pitchFamily="18" charset="0"/>
              </a:rPr>
              <a:t> olabilecek </a:t>
            </a:r>
            <a:r>
              <a:rPr lang="en-US" sz="2000" dirty="0" err="1" smtClean="0">
                <a:solidFill>
                  <a:schemeClr val="tx1"/>
                </a:solidFill>
                <a:latin typeface="Times New Roman" pitchFamily="18" charset="0"/>
                <a:cs typeface="Times New Roman" pitchFamily="18" charset="0"/>
              </a:rPr>
              <a:t>böbrek</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teşhisi</a:t>
            </a:r>
            <a:r>
              <a:rPr lang="en-US" sz="2000" dirty="0" smtClean="0">
                <a:solidFill>
                  <a:schemeClr val="tx1"/>
                </a:solidFill>
                <a:latin typeface="Times New Roman" pitchFamily="18" charset="0"/>
                <a:cs typeface="Times New Roman" pitchFamily="18" charset="0"/>
              </a:rPr>
              <a:t> </a:t>
            </a:r>
            <a:r>
              <a:rPr lang="tr-TR" sz="2000" dirty="0" smtClean="0">
                <a:solidFill>
                  <a:schemeClr val="tx1"/>
                </a:solidFill>
                <a:latin typeface="Times New Roman" pitchFamily="18" charset="0"/>
                <a:cs typeface="Times New Roman" pitchFamily="18" charset="0"/>
              </a:rPr>
              <a:t>v</a:t>
            </a:r>
            <a:r>
              <a:rPr lang="en-US" sz="2000" dirty="0" err="1" smtClean="0">
                <a:solidFill>
                  <a:schemeClr val="tx1"/>
                </a:solidFill>
                <a:latin typeface="Times New Roman" pitchFamily="18" charset="0"/>
                <a:cs typeface="Times New Roman" pitchFamily="18" charset="0"/>
              </a:rPr>
              <a:t>eya</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eşlik</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eden</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hastalığı</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ol</a:t>
            </a:r>
            <a:r>
              <a:rPr lang="tr-TR" sz="2000" dirty="0" smtClean="0">
                <a:solidFill>
                  <a:schemeClr val="tx1"/>
                </a:solidFill>
                <a:latin typeface="Times New Roman" pitchFamily="18" charset="0"/>
                <a:cs typeface="Times New Roman" pitchFamily="18" charset="0"/>
              </a:rPr>
              <a:t>mayan tüm hastalar adaydır…   </a:t>
            </a:r>
          </a:p>
        </p:txBody>
      </p:sp>
      <p:sp>
        <p:nvSpPr>
          <p:cNvPr id="11" name="Dikdörtgen 8"/>
          <p:cNvSpPr/>
          <p:nvPr/>
        </p:nvSpPr>
        <p:spPr>
          <a:xfrm>
            <a:off x="603034" y="2919350"/>
            <a:ext cx="7970949" cy="1771403"/>
          </a:xfrm>
          <a:prstGeom prst="rect">
            <a:avLst/>
          </a:prstGeom>
          <a:solidFill>
            <a:schemeClr val="bg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Arial" pitchFamily="34" charset="0"/>
              <a:buChar char="•"/>
            </a:pPr>
            <a:r>
              <a:rPr lang="tr-TR" sz="1600" b="1"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Primer</a:t>
            </a:r>
            <a:r>
              <a:rPr lang="tr-TR" dirty="0" smtClean="0">
                <a:solidFill>
                  <a:schemeClr val="tx1"/>
                </a:solidFill>
                <a:latin typeface="Times New Roman" pitchFamily="18" charset="0"/>
                <a:cs typeface="Times New Roman" pitchFamily="18" charset="0"/>
              </a:rPr>
              <a:t> böbrek hastalığı: </a:t>
            </a:r>
            <a:r>
              <a:rPr lang="tr-TR" dirty="0" err="1" smtClean="0">
                <a:solidFill>
                  <a:schemeClr val="tx1"/>
                </a:solidFill>
                <a:latin typeface="Times New Roman" pitchFamily="18" charset="0"/>
                <a:cs typeface="Times New Roman" pitchFamily="18" charset="0"/>
              </a:rPr>
              <a:t>Amiloidoz</a:t>
            </a:r>
            <a:r>
              <a:rPr lang="tr-TR" dirty="0" smtClean="0">
                <a:solidFill>
                  <a:schemeClr val="tx1"/>
                </a:solidFill>
                <a:latin typeface="Times New Roman" pitchFamily="18" charset="0"/>
                <a:cs typeface="Times New Roman" pitchFamily="18" charset="0"/>
              </a:rPr>
              <a:t>, MM/</a:t>
            </a:r>
            <a:r>
              <a:rPr lang="tr-TR" dirty="0" err="1" smtClean="0">
                <a:solidFill>
                  <a:schemeClr val="tx1"/>
                </a:solidFill>
                <a:latin typeface="Times New Roman" pitchFamily="18" charset="0"/>
                <a:cs typeface="Times New Roman" pitchFamily="18" charset="0"/>
              </a:rPr>
              <a:t>gamopati</a:t>
            </a:r>
            <a:r>
              <a:rPr lang="tr-TR" dirty="0" smtClean="0">
                <a:solidFill>
                  <a:schemeClr val="tx1"/>
                </a:solidFill>
                <a:latin typeface="Times New Roman" pitchFamily="18" charset="0"/>
                <a:cs typeface="Times New Roman" pitchFamily="18" charset="0"/>
              </a:rPr>
              <a:t> olanlar…</a:t>
            </a:r>
          </a:p>
          <a:p>
            <a:pPr algn="ctr">
              <a:buFont typeface="Arial" pitchFamily="34" charset="0"/>
              <a:buChar char="•"/>
            </a:pPr>
            <a:r>
              <a:rPr lang="tr-TR" dirty="0" smtClean="0">
                <a:solidFill>
                  <a:schemeClr val="tx1"/>
                </a:solidFill>
                <a:latin typeface="Times New Roman" pitchFamily="18" charset="0"/>
                <a:cs typeface="Times New Roman" pitchFamily="18" charset="0"/>
              </a:rPr>
              <a:t> H</a:t>
            </a:r>
            <a:r>
              <a:rPr lang="en-US" dirty="0" err="1" smtClean="0">
                <a:solidFill>
                  <a:schemeClr val="tx1"/>
                </a:solidFill>
                <a:latin typeface="Times New Roman" pitchFamily="18" charset="0"/>
                <a:cs typeface="Times New Roman" pitchFamily="18" charset="0"/>
              </a:rPr>
              <a:t>epatit</a:t>
            </a:r>
            <a:r>
              <a:rPr lang="en-US" dirty="0" smtClean="0">
                <a:solidFill>
                  <a:schemeClr val="tx1"/>
                </a:solidFill>
                <a:latin typeface="Times New Roman" pitchFamily="18" charset="0"/>
                <a:cs typeface="Times New Roman" pitchFamily="18" charset="0"/>
              </a:rPr>
              <a:t> C </a:t>
            </a:r>
            <a:r>
              <a:rPr lang="en-US" dirty="0" err="1" smtClean="0">
                <a:solidFill>
                  <a:schemeClr val="tx1"/>
                </a:solidFill>
                <a:latin typeface="Times New Roman" pitchFamily="18" charset="0"/>
                <a:cs typeface="Times New Roman" pitchFamily="18" charset="0"/>
              </a:rPr>
              <a:t>virüsü</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dışında</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aktif</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enfeksiyon</a:t>
            </a:r>
            <a:r>
              <a:rPr lang="tr-TR" dirty="0" smtClean="0">
                <a:solidFill>
                  <a:schemeClr val="tx1"/>
                </a:solidFill>
                <a:latin typeface="Times New Roman" pitchFamily="18" charset="0"/>
                <a:cs typeface="Times New Roman" pitchFamily="18" charset="0"/>
              </a:rPr>
              <a:t>u olanlar…</a:t>
            </a:r>
          </a:p>
          <a:p>
            <a:pPr algn="ctr">
              <a:buFont typeface="Arial" pitchFamily="34" charset="0"/>
              <a:buChar char="•"/>
            </a:pPr>
            <a:r>
              <a:rPr lang="tr-TR" dirty="0" smtClean="0">
                <a:solidFill>
                  <a:schemeClr val="tx1"/>
                </a:solidFill>
                <a:latin typeface="Times New Roman" pitchFamily="18" charset="0"/>
                <a:cs typeface="Times New Roman" pitchFamily="18" charset="0"/>
              </a:rPr>
              <a:t> L</a:t>
            </a:r>
            <a:r>
              <a:rPr lang="en-US" dirty="0" err="1" smtClean="0">
                <a:solidFill>
                  <a:schemeClr val="tx1"/>
                </a:solidFill>
                <a:latin typeface="Times New Roman" pitchFamily="18" charset="0"/>
                <a:cs typeface="Times New Roman" pitchFamily="18" charset="0"/>
              </a:rPr>
              <a:t>okalize</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prostat</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veya</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asemptomatik</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böbrek</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kanserleri</a:t>
            </a:r>
            <a:r>
              <a:rPr lang="en-US" dirty="0" smtClean="0">
                <a:solidFill>
                  <a:schemeClr val="tx1"/>
                </a:solidFill>
                <a:latin typeface="Times New Roman" pitchFamily="18" charset="0"/>
                <a:cs typeface="Times New Roman" pitchFamily="18" charset="0"/>
              </a:rPr>
              <a:t> (&lt; 1 cm </a:t>
            </a:r>
            <a:r>
              <a:rPr lang="en-US" dirty="0" err="1" smtClean="0">
                <a:solidFill>
                  <a:schemeClr val="tx1"/>
                </a:solidFill>
                <a:latin typeface="Times New Roman" pitchFamily="18" charset="0"/>
                <a:cs typeface="Times New Roman" pitchFamily="18" charset="0"/>
              </a:rPr>
              <a:t>çap</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dışında</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aktif</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kanser</a:t>
            </a:r>
            <a:r>
              <a:rPr lang="tr-TR" dirty="0" smtClean="0">
                <a:solidFill>
                  <a:schemeClr val="tx1"/>
                </a:solidFill>
                <a:latin typeface="Times New Roman" pitchFamily="18" charset="0"/>
                <a:cs typeface="Times New Roman" pitchFamily="18" charset="0"/>
              </a:rPr>
              <a:t>i olanlar…</a:t>
            </a:r>
          </a:p>
          <a:p>
            <a:pPr algn="ctr">
              <a:buFont typeface="Arial" pitchFamily="34" charset="0"/>
              <a:buChar char="•"/>
            </a:pPr>
            <a:r>
              <a:rPr lang="tr-TR" dirty="0" err="1" smtClean="0">
                <a:solidFill>
                  <a:schemeClr val="tx1"/>
                </a:solidFill>
                <a:latin typeface="Times New Roman" pitchFamily="18" charset="0"/>
                <a:cs typeface="Times New Roman" pitchFamily="18" charset="0"/>
              </a:rPr>
              <a:t>İliak</a:t>
            </a:r>
            <a:r>
              <a:rPr lang="tr-TR" dirty="0" smtClean="0">
                <a:solidFill>
                  <a:schemeClr val="tx1"/>
                </a:solidFill>
                <a:latin typeface="Times New Roman" pitchFamily="18" charset="0"/>
                <a:cs typeface="Times New Roman" pitchFamily="18" charset="0"/>
              </a:rPr>
              <a:t> arterleri de ilgilendiren ciddi </a:t>
            </a:r>
            <a:r>
              <a:rPr lang="tr-TR" dirty="0" err="1" smtClean="0">
                <a:solidFill>
                  <a:schemeClr val="tx1"/>
                </a:solidFill>
                <a:latin typeface="Times New Roman" pitchFamily="18" charset="0"/>
                <a:cs typeface="Times New Roman" pitchFamily="18" charset="0"/>
              </a:rPr>
              <a:t>vasküler</a:t>
            </a:r>
            <a:r>
              <a:rPr lang="tr-TR" dirty="0" smtClean="0">
                <a:solidFill>
                  <a:schemeClr val="tx1"/>
                </a:solidFill>
                <a:latin typeface="Times New Roman" pitchFamily="18" charset="0"/>
                <a:cs typeface="Times New Roman" pitchFamily="18" charset="0"/>
              </a:rPr>
              <a:t> patolojileri olanlar…   </a:t>
            </a:r>
          </a:p>
          <a:p>
            <a:pPr algn="ctr">
              <a:buFont typeface="Arial" pitchFamily="34" charset="0"/>
              <a:buChar char="•"/>
            </a:pPr>
            <a:r>
              <a:rPr lang="tr-TR"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Şiddetli</a:t>
            </a:r>
            <a:r>
              <a:rPr lang="tr-TR" dirty="0" smtClean="0">
                <a:solidFill>
                  <a:schemeClr val="tx1"/>
                </a:solidFill>
                <a:latin typeface="Times New Roman" pitchFamily="18" charset="0"/>
                <a:cs typeface="Times New Roman" pitchFamily="18" charset="0"/>
              </a:rPr>
              <a:t> ve </a:t>
            </a:r>
            <a:r>
              <a:rPr lang="en-US" dirty="0" err="1" smtClean="0">
                <a:solidFill>
                  <a:schemeClr val="tx1"/>
                </a:solidFill>
                <a:latin typeface="Times New Roman" pitchFamily="18" charset="0"/>
                <a:cs typeface="Times New Roman" pitchFamily="18" charset="0"/>
              </a:rPr>
              <a:t>semptomatik</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kardiyak</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solunum</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veya</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karaciğer</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hastalığı</a:t>
            </a:r>
            <a:r>
              <a:rPr lang="en-US" dirty="0" smtClean="0">
                <a:solidFill>
                  <a:schemeClr val="tx1"/>
                </a:solidFill>
                <a:latin typeface="Times New Roman" pitchFamily="18" charset="0"/>
                <a:cs typeface="Times New Roman" pitchFamily="18" charset="0"/>
              </a:rPr>
              <a:t> </a:t>
            </a:r>
            <a:r>
              <a:rPr lang="tr-TR" dirty="0" smtClean="0">
                <a:solidFill>
                  <a:schemeClr val="tx1"/>
                </a:solidFill>
                <a:latin typeface="Times New Roman" pitchFamily="18" charset="0"/>
                <a:cs typeface="Times New Roman" pitchFamily="18" charset="0"/>
              </a:rPr>
              <a:t> olanlar… </a:t>
            </a:r>
          </a:p>
          <a:p>
            <a:pPr algn="ctr">
              <a:buFont typeface="Arial" pitchFamily="34" charset="0"/>
              <a:buChar char="•"/>
            </a:pPr>
            <a:r>
              <a:rPr lang="tr-TR"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İlerleyici</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nörodejeneratif</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hastalı</a:t>
            </a:r>
            <a:r>
              <a:rPr lang="tr-TR" dirty="0" err="1" smtClean="0">
                <a:solidFill>
                  <a:schemeClr val="tx1"/>
                </a:solidFill>
                <a:latin typeface="Times New Roman" pitchFamily="18" charset="0"/>
                <a:cs typeface="Times New Roman" pitchFamily="18" charset="0"/>
              </a:rPr>
              <a:t>ğı</a:t>
            </a:r>
            <a:r>
              <a:rPr lang="tr-TR" dirty="0" smtClean="0">
                <a:solidFill>
                  <a:schemeClr val="tx1"/>
                </a:solidFill>
                <a:latin typeface="Times New Roman" pitchFamily="18" charset="0"/>
                <a:cs typeface="Times New Roman" pitchFamily="18" charset="0"/>
              </a:rPr>
              <a:t> olanlar…</a:t>
            </a:r>
          </a:p>
          <a:p>
            <a:pPr algn="ctr">
              <a:buFont typeface="Arial" pitchFamily="34" charset="0"/>
              <a:buChar char="•"/>
            </a:pPr>
            <a:r>
              <a:rPr lang="tr-TR" dirty="0" smtClean="0">
                <a:solidFill>
                  <a:schemeClr val="tx1"/>
                </a:solidFill>
                <a:latin typeface="Times New Roman" pitchFamily="18" charset="0"/>
                <a:cs typeface="Times New Roman" pitchFamily="18" charset="0"/>
              </a:rPr>
              <a:t> De</a:t>
            </a:r>
            <a:r>
              <a:rPr lang="en-US" dirty="0" err="1" smtClean="0">
                <a:solidFill>
                  <a:schemeClr val="tx1"/>
                </a:solidFill>
                <a:latin typeface="Times New Roman" pitchFamily="18" charset="0"/>
                <a:cs typeface="Times New Roman" pitchFamily="18" charset="0"/>
              </a:rPr>
              <a:t>vam</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eden</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madde</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kötüye</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kullanımı</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veya</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kararsız</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psikiyatrik</a:t>
            </a:r>
            <a:r>
              <a:rPr lang="en-US" dirty="0" smtClean="0">
                <a:solidFill>
                  <a:schemeClr val="tx1"/>
                </a:solidFill>
                <a:latin typeface="Times New Roman" pitchFamily="18" charset="0"/>
                <a:cs typeface="Times New Roman" pitchFamily="18" charset="0"/>
              </a:rPr>
              <a:t> </a:t>
            </a:r>
            <a:r>
              <a:rPr lang="tr-TR" dirty="0" smtClean="0">
                <a:solidFill>
                  <a:schemeClr val="tx1"/>
                </a:solidFill>
                <a:latin typeface="Times New Roman" pitchFamily="18" charset="0"/>
                <a:cs typeface="Times New Roman" pitchFamily="18" charset="0"/>
              </a:rPr>
              <a:t>hastalığı olanlar… </a:t>
            </a:r>
          </a:p>
        </p:txBody>
      </p:sp>
    </p:spTree>
  </p:cSld>
  <p:clrMapOvr>
    <a:masterClrMapping/>
  </p:clrMapOvr>
  <p:transition advTm="247">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266122" y="283678"/>
            <a:ext cx="6182841" cy="617517"/>
          </a:xfrm>
        </p:spPr>
        <p:txBody>
          <a:bodyPr/>
          <a:lstStyle/>
          <a:p>
            <a:pPr algn="r"/>
            <a:r>
              <a:rPr lang="tr-TR" sz="2400" i="1" dirty="0" err="1" smtClean="0">
                <a:latin typeface="Times New Roman" pitchFamily="18" charset="0"/>
                <a:cs typeface="Times New Roman" pitchFamily="18" charset="0"/>
              </a:rPr>
              <a:t>preemptif</a:t>
            </a:r>
            <a:r>
              <a:rPr lang="tr-TR" sz="2400" i="1" dirty="0" smtClean="0">
                <a:latin typeface="Times New Roman" pitchFamily="18" charset="0"/>
                <a:cs typeface="Times New Roman" pitchFamily="18" charset="0"/>
              </a:rPr>
              <a:t> böbrek nakli…</a:t>
            </a:r>
            <a:endParaRPr lang="tr-TR" sz="2400" i="1" dirty="0">
              <a:latin typeface="Times New Roman" pitchFamily="18" charset="0"/>
              <a:cs typeface="Times New Roman" pitchFamily="18" charset="0"/>
            </a:endParaRPr>
          </a:p>
        </p:txBody>
      </p:sp>
      <p:sp>
        <p:nvSpPr>
          <p:cNvPr id="6" name="5 Slayt Numarası Yer Tutucusu"/>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49</a:t>
            </a:fld>
            <a:endParaRPr lang="en"/>
          </a:p>
        </p:txBody>
      </p:sp>
      <p:cxnSp>
        <p:nvCxnSpPr>
          <p:cNvPr id="7" name="Düz Bağlayıcı 12"/>
          <p:cNvCxnSpPr/>
          <p:nvPr/>
        </p:nvCxnSpPr>
        <p:spPr>
          <a:xfrm flipV="1">
            <a:off x="397493" y="1048985"/>
            <a:ext cx="8051470" cy="1187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1 Başlık"/>
          <p:cNvSpPr txBox="1">
            <a:spLocks/>
          </p:cNvSpPr>
          <p:nvPr/>
        </p:nvSpPr>
        <p:spPr>
          <a:xfrm>
            <a:off x="-1652649" y="1054923"/>
            <a:ext cx="4910116" cy="617517"/>
          </a:xfrm>
          <a:prstGeom prst="rect">
            <a:avLst/>
          </a:prstGeom>
        </p:spPr>
        <p:txBody>
          <a:bodyPr spcFirstLastPara="1" vert="horz" wrap="square" lIns="0" tIns="0" rIns="0" bIns="0" rtlCol="0" anchor="b" anchorCtr="0">
            <a:noAutofit/>
          </a:bodyPr>
          <a:lstStyle/>
          <a:p>
            <a:pPr marL="0" marR="0" lvl="0" indent="0" algn="r" defTabSz="685800" rtl="0" eaLnBrk="1" fontAlgn="auto" latinLnBrk="0" hangingPunct="1">
              <a:lnSpc>
                <a:spcPct val="90000"/>
              </a:lnSpc>
              <a:spcBef>
                <a:spcPts val="0"/>
              </a:spcBef>
              <a:spcAft>
                <a:spcPts val="0"/>
              </a:spcAft>
              <a:buClrTx/>
              <a:buSzPts val="1800"/>
              <a:buFontTx/>
              <a:buNone/>
              <a:tabLst/>
              <a:defRPr/>
            </a:pPr>
            <a:r>
              <a:rPr kumimoji="0" lang="tr-TR" sz="2400" b="1" i="1"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…neden?…</a:t>
            </a:r>
            <a:endParaRPr kumimoji="0" lang="tr-TR" sz="2400" b="1" i="1" u="none"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sp>
        <p:nvSpPr>
          <p:cNvPr id="12" name="Dikdörtgen 4"/>
          <p:cNvSpPr/>
          <p:nvPr/>
        </p:nvSpPr>
        <p:spPr>
          <a:xfrm>
            <a:off x="397493" y="1826168"/>
            <a:ext cx="3952941" cy="2741715"/>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tr-TR" sz="2000" dirty="0" smtClean="0">
                <a:solidFill>
                  <a:schemeClr val="tx1"/>
                </a:solidFill>
                <a:latin typeface="Times New Roman" pitchFamily="18" charset="0"/>
                <a:cs typeface="Times New Roman" pitchFamily="18" charset="0"/>
                <a:sym typeface="Wingdings" panose="05000000000000000000" pitchFamily="2" charset="2"/>
              </a:rPr>
              <a:t>  D</a:t>
            </a:r>
            <a:r>
              <a:rPr lang="tr-TR" sz="2000" dirty="0" smtClean="0">
                <a:solidFill>
                  <a:schemeClr val="tx1"/>
                </a:solidFill>
                <a:latin typeface="Times New Roman" pitchFamily="18" charset="0"/>
                <a:cs typeface="Times New Roman" pitchFamily="18" charset="0"/>
              </a:rPr>
              <a:t>aha düşük </a:t>
            </a:r>
            <a:r>
              <a:rPr lang="tr-TR" sz="2000" dirty="0" err="1" smtClean="0">
                <a:solidFill>
                  <a:schemeClr val="tx1"/>
                </a:solidFill>
                <a:latin typeface="Times New Roman" pitchFamily="18" charset="0"/>
                <a:cs typeface="Times New Roman" pitchFamily="18" charset="0"/>
              </a:rPr>
              <a:t>red</a:t>
            </a:r>
            <a:r>
              <a:rPr lang="tr-TR" sz="2000" dirty="0" smtClean="0">
                <a:solidFill>
                  <a:schemeClr val="tx1"/>
                </a:solidFill>
                <a:latin typeface="Times New Roman" pitchFamily="18" charset="0"/>
                <a:cs typeface="Times New Roman" pitchFamily="18" charset="0"/>
              </a:rPr>
              <a:t> riski</a:t>
            </a:r>
          </a:p>
          <a:p>
            <a:pPr>
              <a:buFont typeface="Arial" pitchFamily="34" charset="0"/>
              <a:buChar char="•"/>
            </a:pPr>
            <a:r>
              <a:rPr lang="tr-TR" sz="2000" dirty="0" smtClean="0">
                <a:solidFill>
                  <a:schemeClr val="tx1"/>
                </a:solidFill>
                <a:latin typeface="Times New Roman" pitchFamily="18" charset="0"/>
                <a:cs typeface="Times New Roman" pitchFamily="18" charset="0"/>
              </a:rPr>
              <a:t>  Daha iyi hayat kalitesi </a:t>
            </a:r>
          </a:p>
          <a:p>
            <a:pPr>
              <a:buFont typeface="Arial" pitchFamily="34" charset="0"/>
              <a:buChar char="•"/>
            </a:pPr>
            <a:r>
              <a:rPr lang="tr-TR" sz="2000" dirty="0" smtClean="0">
                <a:solidFill>
                  <a:schemeClr val="tx1"/>
                </a:solidFill>
                <a:latin typeface="Times New Roman" pitchFamily="18" charset="0"/>
                <a:cs typeface="Times New Roman" pitchFamily="18" charset="0"/>
              </a:rPr>
              <a:t>  Daha uzun hayat süresi </a:t>
            </a:r>
          </a:p>
          <a:p>
            <a:pPr>
              <a:buFont typeface="Arial" pitchFamily="34" charset="0"/>
              <a:buChar char="•"/>
            </a:pPr>
            <a:r>
              <a:rPr lang="tr-TR" sz="2000" dirty="0" smtClean="0">
                <a:solidFill>
                  <a:schemeClr val="tx1"/>
                </a:solidFill>
                <a:latin typeface="Times New Roman" pitchFamily="18" charset="0"/>
                <a:cs typeface="Times New Roman" pitchFamily="18" charset="0"/>
              </a:rPr>
              <a:t>  Diyaliz ilişkili komplikasyonların yokluğu </a:t>
            </a:r>
          </a:p>
          <a:p>
            <a:pPr>
              <a:buFont typeface="Arial" pitchFamily="34" charset="0"/>
              <a:buChar char="•"/>
            </a:pPr>
            <a:r>
              <a:rPr lang="tr-TR" sz="2000" dirty="0" smtClean="0">
                <a:solidFill>
                  <a:schemeClr val="tx1"/>
                </a:solidFill>
                <a:latin typeface="Times New Roman" pitchFamily="18" charset="0"/>
                <a:cs typeface="Times New Roman" pitchFamily="18" charset="0"/>
              </a:rPr>
              <a:t>  Daha düşük tedavi maliyeti </a:t>
            </a:r>
          </a:p>
        </p:txBody>
      </p:sp>
      <p:sp>
        <p:nvSpPr>
          <p:cNvPr id="14" name="Dikdörtgen 4"/>
          <p:cNvSpPr/>
          <p:nvPr/>
        </p:nvSpPr>
        <p:spPr>
          <a:xfrm>
            <a:off x="4502297" y="1826168"/>
            <a:ext cx="4104989" cy="2741715"/>
          </a:xfrm>
          <a:prstGeom prst="rect">
            <a:avLst/>
          </a:prstGeom>
          <a:solidFill>
            <a:schemeClr val="bg1"/>
          </a:solidFill>
          <a:ln>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tr-TR" sz="2000" dirty="0" smtClean="0">
                <a:solidFill>
                  <a:schemeClr val="tx1"/>
                </a:solidFill>
                <a:latin typeface="Times New Roman" pitchFamily="18" charset="0"/>
                <a:cs typeface="Times New Roman" pitchFamily="18" charset="0"/>
                <a:sym typeface="Wingdings" panose="05000000000000000000" pitchFamily="2" charset="2"/>
              </a:rPr>
              <a:t>  Geç kalınmış </a:t>
            </a:r>
            <a:r>
              <a:rPr lang="tr-TR" sz="2000" dirty="0" err="1" smtClean="0">
                <a:solidFill>
                  <a:schemeClr val="tx1"/>
                </a:solidFill>
                <a:latin typeface="Times New Roman" pitchFamily="18" charset="0"/>
                <a:cs typeface="Times New Roman" pitchFamily="18" charset="0"/>
                <a:sym typeface="Wingdings" panose="05000000000000000000" pitchFamily="2" charset="2"/>
              </a:rPr>
              <a:t>nefroloji</a:t>
            </a:r>
            <a:r>
              <a:rPr lang="tr-TR" sz="2000" dirty="0" smtClean="0">
                <a:solidFill>
                  <a:schemeClr val="tx1"/>
                </a:solidFill>
                <a:latin typeface="Times New Roman" pitchFamily="18" charset="0"/>
                <a:cs typeface="Times New Roman" pitchFamily="18" charset="0"/>
                <a:sym typeface="Wingdings" panose="05000000000000000000" pitchFamily="2" charset="2"/>
              </a:rPr>
              <a:t> sevki…</a:t>
            </a:r>
          </a:p>
          <a:p>
            <a:pPr>
              <a:buFont typeface="Arial" pitchFamily="34" charset="0"/>
              <a:buChar char="•"/>
            </a:pPr>
            <a:r>
              <a:rPr lang="tr-TR" sz="2000" dirty="0" smtClean="0">
                <a:solidFill>
                  <a:schemeClr val="tx1"/>
                </a:solidFill>
                <a:latin typeface="Times New Roman" pitchFamily="18" charset="0"/>
                <a:cs typeface="Times New Roman" pitchFamily="18" charset="0"/>
                <a:sym typeface="Wingdings" panose="05000000000000000000" pitchFamily="2" charset="2"/>
              </a:rPr>
              <a:t>  Kadavra </a:t>
            </a:r>
            <a:r>
              <a:rPr lang="tr-TR" sz="2000" dirty="0" err="1" smtClean="0">
                <a:solidFill>
                  <a:schemeClr val="tx1"/>
                </a:solidFill>
                <a:latin typeface="Times New Roman" pitchFamily="18" charset="0"/>
                <a:cs typeface="Times New Roman" pitchFamily="18" charset="0"/>
                <a:sym typeface="Wingdings" panose="05000000000000000000" pitchFamily="2" charset="2"/>
              </a:rPr>
              <a:t>donörlerde</a:t>
            </a:r>
            <a:r>
              <a:rPr lang="tr-TR" sz="2000" dirty="0" smtClean="0">
                <a:solidFill>
                  <a:schemeClr val="tx1"/>
                </a:solidFill>
                <a:latin typeface="Times New Roman" pitchFamily="18" charset="0"/>
                <a:cs typeface="Times New Roman" pitchFamily="18" charset="0"/>
                <a:sym typeface="Wingdings" panose="05000000000000000000" pitchFamily="2" charset="2"/>
              </a:rPr>
              <a:t> etik sorunlar…</a:t>
            </a:r>
            <a:endParaRPr lang="tr-TR" sz="2000" dirty="0" smtClean="0">
              <a:solidFill>
                <a:schemeClr val="tx1"/>
              </a:solidFill>
              <a:latin typeface="Times New Roman" pitchFamily="18" charset="0"/>
              <a:cs typeface="Times New Roman" pitchFamily="18" charset="0"/>
            </a:endParaRPr>
          </a:p>
          <a:p>
            <a:pPr>
              <a:buFont typeface="Arial" pitchFamily="34" charset="0"/>
              <a:buChar char="•"/>
            </a:pPr>
            <a:r>
              <a:rPr lang="tr-TR" sz="2000" dirty="0" smtClean="0">
                <a:solidFill>
                  <a:schemeClr val="tx1"/>
                </a:solidFill>
                <a:latin typeface="Times New Roman" pitchFamily="18" charset="0"/>
                <a:cs typeface="Times New Roman" pitchFamily="18" charset="0"/>
              </a:rPr>
              <a:t>  Böbrek nakli için </a:t>
            </a:r>
            <a:r>
              <a:rPr lang="tr-TR" sz="2000" dirty="0" err="1" smtClean="0">
                <a:solidFill>
                  <a:schemeClr val="tx1"/>
                </a:solidFill>
                <a:latin typeface="Times New Roman" pitchFamily="18" charset="0"/>
                <a:cs typeface="Times New Roman" pitchFamily="18" charset="0"/>
              </a:rPr>
              <a:t>absolü</a:t>
            </a:r>
            <a:r>
              <a:rPr lang="tr-TR" sz="2000" dirty="0" smtClean="0">
                <a:solidFill>
                  <a:schemeClr val="tx1"/>
                </a:solidFill>
                <a:latin typeface="Times New Roman" pitchFamily="18" charset="0"/>
                <a:cs typeface="Times New Roman" pitchFamily="18" charset="0"/>
              </a:rPr>
              <a:t> ve rölatif </a:t>
            </a:r>
            <a:r>
              <a:rPr lang="tr-TR" sz="2000" dirty="0" err="1" smtClean="0">
                <a:solidFill>
                  <a:schemeClr val="tx1"/>
                </a:solidFill>
                <a:latin typeface="Times New Roman" pitchFamily="18" charset="0"/>
                <a:cs typeface="Times New Roman" pitchFamily="18" charset="0"/>
              </a:rPr>
              <a:t>kontraendikasyonların</a:t>
            </a:r>
            <a:r>
              <a:rPr lang="tr-TR" sz="2000" dirty="0" smtClean="0">
                <a:solidFill>
                  <a:schemeClr val="tx1"/>
                </a:solidFill>
                <a:latin typeface="Times New Roman" pitchFamily="18" charset="0"/>
                <a:cs typeface="Times New Roman" pitchFamily="18" charset="0"/>
              </a:rPr>
              <a:t> varlığı…</a:t>
            </a:r>
          </a:p>
        </p:txBody>
      </p:sp>
      <p:sp>
        <p:nvSpPr>
          <p:cNvPr id="15" name="1 Başlık"/>
          <p:cNvSpPr txBox="1">
            <a:spLocks/>
          </p:cNvSpPr>
          <p:nvPr/>
        </p:nvSpPr>
        <p:spPr>
          <a:xfrm>
            <a:off x="3257467" y="1134756"/>
            <a:ext cx="4910116" cy="617517"/>
          </a:xfrm>
          <a:prstGeom prst="rect">
            <a:avLst/>
          </a:prstGeom>
        </p:spPr>
        <p:txBody>
          <a:bodyPr spcFirstLastPara="1" vert="horz" wrap="square" lIns="0" tIns="0" rIns="0" bIns="0" rtlCol="0" anchor="b" anchorCtr="0">
            <a:noAutofit/>
          </a:bodyPr>
          <a:lstStyle/>
          <a:p>
            <a:pPr marL="0" marR="0" lvl="0" indent="0" algn="r" defTabSz="685800" rtl="0" eaLnBrk="1" fontAlgn="auto" latinLnBrk="0" hangingPunct="1">
              <a:lnSpc>
                <a:spcPct val="90000"/>
              </a:lnSpc>
              <a:spcBef>
                <a:spcPts val="0"/>
              </a:spcBef>
              <a:spcAft>
                <a:spcPts val="0"/>
              </a:spcAft>
              <a:buClrTx/>
              <a:buSzPts val="1800"/>
              <a:buFontTx/>
              <a:buNone/>
              <a:tabLst/>
              <a:defRPr/>
            </a:pPr>
            <a:r>
              <a:rPr kumimoji="0" lang="tr-TR" sz="2800" b="1" i="1"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…neden değil?…</a:t>
            </a:r>
            <a:endParaRPr kumimoji="0" lang="tr-TR" sz="2800" b="1" i="1" u="none"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sp>
        <p:nvSpPr>
          <p:cNvPr id="9" name="9 Dikdörtgen"/>
          <p:cNvSpPr/>
          <p:nvPr/>
        </p:nvSpPr>
        <p:spPr>
          <a:xfrm>
            <a:off x="1527016" y="4734075"/>
            <a:ext cx="7202384" cy="307777"/>
          </a:xfrm>
          <a:prstGeom prst="rect">
            <a:avLst/>
          </a:prstGeom>
        </p:spPr>
        <p:txBody>
          <a:bodyPr wrap="square">
            <a:spAutoFit/>
          </a:bodyPr>
          <a:lstStyle/>
          <a:p>
            <a:pPr algn="r"/>
            <a:r>
              <a:rPr lang="tr-TR" sz="1200" i="1" dirty="0" err="1" smtClean="0">
                <a:latin typeface="Times New Roman" pitchFamily="18" charset="0"/>
                <a:cs typeface="Times New Roman" pitchFamily="18" charset="0"/>
              </a:rPr>
              <a:t>Preemptive</a:t>
            </a:r>
            <a:r>
              <a:rPr lang="tr-TR" sz="1200" i="1" dirty="0" smtClean="0">
                <a:latin typeface="Times New Roman" pitchFamily="18" charset="0"/>
                <a:cs typeface="Times New Roman" pitchFamily="18" charset="0"/>
              </a:rPr>
              <a:t> </a:t>
            </a:r>
            <a:r>
              <a:rPr lang="tr-TR" sz="1200" i="1" dirty="0" err="1" smtClean="0">
                <a:latin typeface="Times New Roman" pitchFamily="18" charset="0"/>
                <a:cs typeface="Times New Roman" pitchFamily="18" charset="0"/>
              </a:rPr>
              <a:t>kidney</a:t>
            </a:r>
            <a:r>
              <a:rPr lang="tr-TR" sz="1200" i="1" dirty="0" smtClean="0">
                <a:latin typeface="Times New Roman" pitchFamily="18" charset="0"/>
                <a:cs typeface="Times New Roman" pitchFamily="18" charset="0"/>
              </a:rPr>
              <a:t> </a:t>
            </a:r>
            <a:r>
              <a:rPr lang="tr-TR" sz="1200" i="1" dirty="0" err="1" smtClean="0">
                <a:latin typeface="Times New Roman" pitchFamily="18" charset="0"/>
                <a:cs typeface="Times New Roman" pitchFamily="18" charset="0"/>
              </a:rPr>
              <a:t>transplantation</a:t>
            </a:r>
            <a:r>
              <a:rPr lang="tr-TR" sz="1200" i="1" dirty="0" smtClean="0">
                <a:latin typeface="Times New Roman" pitchFamily="18" charset="0"/>
                <a:cs typeface="Times New Roman" pitchFamily="18" charset="0"/>
              </a:rPr>
              <a:t>: </a:t>
            </a:r>
            <a:r>
              <a:rPr lang="tr-TR" sz="1200" i="1" dirty="0" err="1" smtClean="0">
                <a:latin typeface="Times New Roman" pitchFamily="18" charset="0"/>
                <a:cs typeface="Times New Roman" pitchFamily="18" charset="0"/>
              </a:rPr>
              <a:t>why</a:t>
            </a:r>
            <a:r>
              <a:rPr lang="tr-TR" sz="1200" i="1" dirty="0" smtClean="0">
                <a:latin typeface="Times New Roman" pitchFamily="18" charset="0"/>
                <a:cs typeface="Times New Roman" pitchFamily="18" charset="0"/>
              </a:rPr>
              <a:t>, </a:t>
            </a:r>
            <a:r>
              <a:rPr lang="tr-TR" sz="1200" i="1" dirty="0" err="1" smtClean="0">
                <a:latin typeface="Times New Roman" pitchFamily="18" charset="0"/>
                <a:cs typeface="Times New Roman" pitchFamily="18" charset="0"/>
              </a:rPr>
              <a:t>when</a:t>
            </a:r>
            <a:r>
              <a:rPr lang="tr-TR" sz="1200" i="1" dirty="0" smtClean="0">
                <a:latin typeface="Times New Roman" pitchFamily="18" charset="0"/>
                <a:cs typeface="Times New Roman" pitchFamily="18" charset="0"/>
              </a:rPr>
              <a:t>, </a:t>
            </a:r>
            <a:r>
              <a:rPr lang="tr-TR" sz="1200" i="1" dirty="0" err="1" smtClean="0">
                <a:latin typeface="Times New Roman" pitchFamily="18" charset="0"/>
                <a:cs typeface="Times New Roman" pitchFamily="18" charset="0"/>
              </a:rPr>
              <a:t>and</a:t>
            </a:r>
            <a:r>
              <a:rPr lang="tr-TR" sz="1200" i="1" dirty="0" smtClean="0">
                <a:latin typeface="Times New Roman" pitchFamily="18" charset="0"/>
                <a:cs typeface="Times New Roman" pitchFamily="18" charset="0"/>
              </a:rPr>
              <a:t> </a:t>
            </a:r>
            <a:r>
              <a:rPr lang="tr-TR" sz="1200" i="1" dirty="0" err="1" smtClean="0">
                <a:latin typeface="Times New Roman" pitchFamily="18" charset="0"/>
                <a:cs typeface="Times New Roman" pitchFamily="18" charset="0"/>
              </a:rPr>
              <a:t>how</a:t>
            </a:r>
            <a:r>
              <a:rPr lang="tr-TR" sz="1200" i="1" dirty="0" smtClean="0">
                <a:latin typeface="Times New Roman" pitchFamily="18" charset="0"/>
                <a:cs typeface="Times New Roman" pitchFamily="18" charset="0"/>
              </a:rPr>
              <a:t>? J </a:t>
            </a:r>
            <a:r>
              <a:rPr lang="tr-TR" sz="1200" i="1" dirty="0" err="1" smtClean="0">
                <a:latin typeface="Times New Roman" pitchFamily="18" charset="0"/>
                <a:cs typeface="Times New Roman" pitchFamily="18" charset="0"/>
              </a:rPr>
              <a:t>Bras</a:t>
            </a:r>
            <a:r>
              <a:rPr lang="tr-TR" sz="1200" i="1" dirty="0" smtClean="0">
                <a:latin typeface="Times New Roman" pitchFamily="18" charset="0"/>
                <a:cs typeface="Times New Roman" pitchFamily="18" charset="0"/>
              </a:rPr>
              <a:t> </a:t>
            </a:r>
            <a:r>
              <a:rPr lang="tr-TR" sz="1200" i="1" dirty="0" err="1" smtClean="0">
                <a:latin typeface="Times New Roman" pitchFamily="18" charset="0"/>
                <a:cs typeface="Times New Roman" pitchFamily="18" charset="0"/>
              </a:rPr>
              <a:t>Nefrol</a:t>
            </a:r>
            <a:r>
              <a:rPr lang="tr-TR" sz="1200" i="1" dirty="0" smtClean="0">
                <a:latin typeface="Times New Roman" pitchFamily="18" charset="0"/>
                <a:cs typeface="Times New Roman" pitchFamily="18" charset="0"/>
              </a:rPr>
              <a:t>. 2022</a:t>
            </a:r>
            <a:r>
              <a:rPr lang="tr-TR" dirty="0" smtClean="0"/>
              <a:t>.</a:t>
            </a:r>
          </a:p>
        </p:txBody>
      </p:sp>
    </p:spTree>
  </p:cSld>
  <p:clrMapOvr>
    <a:masterClrMapping/>
  </p:clrMapOvr>
  <p:transition advTm="32607">
    <p:wipe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50</a:t>
            </a:fld>
            <a:endParaRPr lang="en"/>
          </a:p>
        </p:txBody>
      </p:sp>
      <p:pic>
        <p:nvPicPr>
          <p:cNvPr id="7" name="Resim 6"/>
          <p:cNvPicPr>
            <a:picLocks noChangeAspect="1"/>
          </p:cNvPicPr>
          <p:nvPr/>
        </p:nvPicPr>
        <p:blipFill>
          <a:blip r:embed="rId2"/>
          <a:stretch>
            <a:fillRect/>
          </a:stretch>
        </p:blipFill>
        <p:spPr>
          <a:xfrm>
            <a:off x="0" y="2094332"/>
            <a:ext cx="3028208" cy="2216411"/>
          </a:xfrm>
          <a:prstGeom prst="rect">
            <a:avLst/>
          </a:prstGeom>
        </p:spPr>
      </p:pic>
      <p:cxnSp>
        <p:nvCxnSpPr>
          <p:cNvPr id="9" name="Düz Bağlayıcı 6"/>
          <p:cNvCxnSpPr/>
          <p:nvPr/>
        </p:nvCxnSpPr>
        <p:spPr>
          <a:xfrm>
            <a:off x="0" y="1673327"/>
            <a:ext cx="9144000" cy="109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Resim 6"/>
          <p:cNvPicPr>
            <a:picLocks noChangeAspect="1"/>
          </p:cNvPicPr>
          <p:nvPr/>
        </p:nvPicPr>
        <p:blipFill>
          <a:blip r:embed="rId3"/>
          <a:stretch>
            <a:fillRect/>
          </a:stretch>
        </p:blipFill>
        <p:spPr>
          <a:xfrm>
            <a:off x="3013797" y="2090057"/>
            <a:ext cx="2864489" cy="2220686"/>
          </a:xfrm>
          <a:prstGeom prst="rect">
            <a:avLst/>
          </a:prstGeom>
        </p:spPr>
      </p:pic>
      <p:pic>
        <p:nvPicPr>
          <p:cNvPr id="11" name="Resim 6"/>
          <p:cNvPicPr>
            <a:picLocks noChangeAspect="1"/>
          </p:cNvPicPr>
          <p:nvPr/>
        </p:nvPicPr>
        <p:blipFill>
          <a:blip r:embed="rId4"/>
          <a:stretch>
            <a:fillRect/>
          </a:stretch>
        </p:blipFill>
        <p:spPr>
          <a:xfrm>
            <a:off x="5866411" y="2078182"/>
            <a:ext cx="3277590" cy="2244436"/>
          </a:xfrm>
          <a:prstGeom prst="rect">
            <a:avLst/>
          </a:prstGeom>
        </p:spPr>
      </p:pic>
      <p:sp>
        <p:nvSpPr>
          <p:cNvPr id="14" name="13 Dikdörtgen"/>
          <p:cNvSpPr/>
          <p:nvPr/>
        </p:nvSpPr>
        <p:spPr>
          <a:xfrm>
            <a:off x="2161309" y="4578326"/>
            <a:ext cx="6679870" cy="276999"/>
          </a:xfrm>
          <a:prstGeom prst="rect">
            <a:avLst/>
          </a:prstGeom>
        </p:spPr>
        <p:txBody>
          <a:bodyPr wrap="square">
            <a:spAutoFit/>
          </a:bodyPr>
          <a:lstStyle/>
          <a:p>
            <a:pPr algn="r"/>
            <a:r>
              <a:rPr lang="en-US" sz="1200" i="1" dirty="0" smtClean="0">
                <a:latin typeface="Times New Roman" pitchFamily="18" charset="0"/>
                <a:cs typeface="Times New Roman" pitchFamily="18" charset="0"/>
              </a:rPr>
              <a:t>National Nephrology, Dialysis and Transplantation Registry Report of Turkey 2021</a:t>
            </a:r>
            <a:endParaRPr lang="tr-TR" sz="1200" i="1" dirty="0">
              <a:latin typeface="Times New Roman" pitchFamily="18" charset="0"/>
              <a:cs typeface="Times New Roman" pitchFamily="18" charset="0"/>
            </a:endParaRPr>
          </a:p>
        </p:txBody>
      </p:sp>
      <p:sp>
        <p:nvSpPr>
          <p:cNvPr id="12" name="Unvan 1"/>
          <p:cNvSpPr txBox="1">
            <a:spLocks/>
          </p:cNvSpPr>
          <p:nvPr/>
        </p:nvSpPr>
        <p:spPr>
          <a:xfrm>
            <a:off x="919299" y="1023547"/>
            <a:ext cx="8109039" cy="492038"/>
          </a:xfrm>
          <a:prstGeom prst="rect">
            <a:avLst/>
          </a:prstGeom>
        </p:spPr>
        <p:txBody>
          <a:bodyPr spcFirstLastPara="1" vert="horz" wrap="square" lIns="0" tIns="0" rIns="0" bIns="0" rtlCol="0" anchor="b" anchorCtr="0">
            <a:noAutofit/>
          </a:bodyPr>
          <a:lstStyle>
            <a:lvl1pPr lvl="0" algn="l" defTabSz="685800" rtl="0" eaLnBrk="1" latinLnBrk="0" hangingPunct="1">
              <a:lnSpc>
                <a:spcPct val="90000"/>
              </a:lnSpc>
              <a:spcBef>
                <a:spcPts val="0"/>
              </a:spcBef>
              <a:spcAft>
                <a:spcPts val="0"/>
              </a:spcAft>
              <a:buSzPts val="1800"/>
              <a:buNone/>
              <a:defRPr sz="3300" kern="1200">
                <a:solidFill>
                  <a:schemeClr val="tx1"/>
                </a:solidFill>
                <a:latin typeface="+mj-lt"/>
                <a:ea typeface="+mj-ea"/>
                <a:cs typeface="+mj-cs"/>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pPr algn="r">
              <a:buClrTx/>
              <a:buFontTx/>
            </a:pPr>
            <a:r>
              <a:rPr lang="tr-TR" sz="2000" i="1" dirty="0" smtClean="0">
                <a:latin typeface="Times New Roman" panose="02020603050405020304" pitchFamily="18" charset="0"/>
                <a:cs typeface="Times New Roman" panose="02020603050405020304" pitchFamily="18" charset="0"/>
              </a:rPr>
              <a:t>Türkiye’de kronik böbrek yetmezliğinde böbrek nakli uygulamaları…</a:t>
            </a:r>
            <a:endParaRPr lang="tr-TR" sz="2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7091710"/>
      </p:ext>
    </p:extLst>
  </p:cSld>
  <p:clrMapOvr>
    <a:masterClrMapping/>
  </p:clrMapOvr>
  <p:transition advTm="49639">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880113" y="2266526"/>
            <a:ext cx="7886700" cy="456613"/>
          </a:xfrm>
        </p:spPr>
        <p:txBody>
          <a:bodyPr>
            <a:normAutofit/>
          </a:bodyPr>
          <a:lstStyle/>
          <a:p>
            <a:r>
              <a:rPr lang="tr-TR" sz="2400" i="1" dirty="0">
                <a:solidFill>
                  <a:srgbClr val="FF0000"/>
                </a:solidFill>
                <a:latin typeface="Times New Roman" panose="02020603050405020304" pitchFamily="18" charset="0"/>
                <a:cs typeface="Times New Roman" panose="02020603050405020304" pitchFamily="18" charset="0"/>
              </a:rPr>
              <a:t>Teşekkürler…</a:t>
            </a:r>
          </a:p>
        </p:txBody>
      </p:sp>
      <p:pic>
        <p:nvPicPr>
          <p:cNvPr id="3074" name="Picture 2" descr="Doç. Dr. İbrahim AYDOĞDU - Çocuk Cerrahisi Uzman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357" y="1151514"/>
            <a:ext cx="3143250" cy="314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8806"/>
      </p:ext>
    </p:extLst>
  </p:cSld>
  <p:clrMapOvr>
    <a:masterClrMapping/>
  </p:clrMapOvr>
  <p:transition advTm="5784">
    <p:fade thruBlk="1"/>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7|1.2|0.8|1"/>
</p:tagLst>
</file>

<file path=ppt/tags/tag2.xml><?xml version="1.0" encoding="utf-8"?>
<p:tagLst xmlns:a="http://schemas.openxmlformats.org/drawingml/2006/main" xmlns:r="http://schemas.openxmlformats.org/officeDocument/2006/relationships" xmlns:p="http://schemas.openxmlformats.org/presentationml/2006/main">
  <p:tag name="TİMİNG" val="|68.5"/>
</p:tagLst>
</file>

<file path=ppt/tags/tag3.xml><?xml version="1.0" encoding="utf-8"?>
<p:tagLst xmlns:a="http://schemas.openxmlformats.org/drawingml/2006/main" xmlns:r="http://schemas.openxmlformats.org/officeDocument/2006/relationships" xmlns:p="http://schemas.openxmlformats.org/presentationml/2006/main">
  <p:tag name="TİMİNG" val="|17.6|6.6|3.7|6"/>
</p:tagLst>
</file>

<file path=ppt/tags/tag4.xml><?xml version="1.0" encoding="utf-8"?>
<p:tagLst xmlns:a="http://schemas.openxmlformats.org/drawingml/2006/main" xmlns:r="http://schemas.openxmlformats.org/officeDocument/2006/relationships" xmlns:p="http://schemas.openxmlformats.org/presentationml/2006/main">
  <p:tag name="TİMİNG" val="|26.5"/>
</p:tagLst>
</file>

<file path=ppt/tags/tag5.xml><?xml version="1.0" encoding="utf-8"?>
<p:tagLst xmlns:a="http://schemas.openxmlformats.org/drawingml/2006/main" xmlns:r="http://schemas.openxmlformats.org/officeDocument/2006/relationships" xmlns:p="http://schemas.openxmlformats.org/presentationml/2006/main">
  <p:tag name="TİMİNG" val="|0.7"/>
</p:tagLst>
</file>

<file path=ppt/tags/tag6.xml><?xml version="1.0" encoding="utf-8"?>
<p:tagLst xmlns:a="http://schemas.openxmlformats.org/drawingml/2006/main" xmlns:r="http://schemas.openxmlformats.org/officeDocument/2006/relationships" xmlns:p="http://schemas.openxmlformats.org/presentationml/2006/main">
  <p:tag name="TİMİNG" val="|1.9"/>
</p:tagLst>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10446</TotalTime>
  <Words>3103</Words>
  <Application>Microsoft Office PowerPoint</Application>
  <PresentationFormat>Ekran Gösterisi (16:9)</PresentationFormat>
  <Paragraphs>560</Paragraphs>
  <Slides>51</Slides>
  <Notes>32</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51</vt:i4>
      </vt:variant>
    </vt:vector>
  </HeadingPairs>
  <TitlesOfParts>
    <vt:vector size="62" baseType="lpstr">
      <vt:lpstr>Harlow Solid Italic</vt:lpstr>
      <vt:lpstr>Imprint MT Shadow</vt:lpstr>
      <vt:lpstr>Calibri Light</vt:lpstr>
      <vt:lpstr>Calibri</vt:lpstr>
      <vt:lpstr>Times New Roman</vt:lpstr>
      <vt:lpstr>Source Sans Pro</vt:lpstr>
      <vt:lpstr>Helvetica Neue</vt:lpstr>
      <vt:lpstr>Arial</vt:lpstr>
      <vt:lpstr>ＭＳ Ｐゴシック</vt:lpstr>
      <vt:lpstr>Wingdings</vt:lpstr>
      <vt:lpstr>Office Teması</vt:lpstr>
      <vt:lpstr>RENAL REPLASMAN TEDAVİLERİ</vt:lpstr>
      <vt:lpstr>PowerPoint Sunusu</vt:lpstr>
      <vt:lpstr>Doğal böbrek fonksiyonları nelerdir? </vt:lpstr>
      <vt:lpstr> </vt:lpstr>
      <vt:lpstr> </vt:lpstr>
      <vt:lpstr>VAKA-1</vt:lpstr>
      <vt:lpstr>VAKA-1</vt:lpstr>
      <vt:lpstr> </vt:lpstr>
      <vt:lpstr> </vt:lpstr>
      <vt:lpstr>diyaliz tedavisinden beklentimiz nedir?</vt:lpstr>
      <vt:lpstr>PowerPoint Sunusu</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…neden heparinli ve neden heparinsiz? </vt:lpstr>
      <vt:lpstr>PowerPoint Sunusu</vt:lpstr>
      <vt:lpstr>PowerPoint Sunusu</vt:lpstr>
      <vt:lpstr>PowerPoint Sunusu</vt:lpstr>
      <vt:lpstr>PowerPoint Sunusu</vt:lpstr>
      <vt:lpstr>VAKA-1</vt:lpstr>
      <vt:lpstr>VAKA-1</vt:lpstr>
      <vt:lpstr>PowerPoint Sunusu</vt:lpstr>
      <vt:lpstr>PowerPoint Sunusu</vt:lpstr>
      <vt:lpstr>PowerPoint Sunusu</vt:lpstr>
      <vt:lpstr>PowerPoint Sunusu</vt:lpstr>
      <vt:lpstr> </vt:lpstr>
      <vt:lpstr>PowerPoint Sunusu</vt:lpstr>
      <vt:lpstr>PowerPoint Sunusu</vt:lpstr>
      <vt:lpstr>Türkiye’de kronik böbrek yetmezliğinde diyaliz uygulamaları…</vt:lpstr>
      <vt:lpstr>PowerPoint Sunusu</vt:lpstr>
      <vt:lpstr> </vt:lpstr>
      <vt:lpstr>PowerPoint Sunusu</vt:lpstr>
      <vt:lpstr>başlangıç reçetesi…</vt:lpstr>
      <vt:lpstr>PowerPoint Sunusu</vt:lpstr>
      <vt:lpstr>PowerPoint Sunusu</vt:lpstr>
      <vt:lpstr>PowerPoint Sunusu</vt:lpstr>
      <vt:lpstr>…transplantasyon adayı…</vt:lpstr>
      <vt:lpstr>…transplantasyon adayı…</vt:lpstr>
      <vt:lpstr>…transplantasyon adayı…</vt:lpstr>
      <vt:lpstr>…transplantasyon adayı…</vt:lpstr>
      <vt:lpstr>preemptif böbrek nakli…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pc</dc:creator>
  <cp:lastModifiedBy>pc</cp:lastModifiedBy>
  <cp:revision>787</cp:revision>
  <dcterms:modified xsi:type="dcterms:W3CDTF">2023-02-18T05:49:39Z</dcterms:modified>
</cp:coreProperties>
</file>