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305" r:id="rId3"/>
    <p:sldId id="331" r:id="rId4"/>
    <p:sldId id="333" r:id="rId5"/>
    <p:sldId id="332" r:id="rId6"/>
    <p:sldId id="257" r:id="rId7"/>
    <p:sldId id="315" r:id="rId8"/>
    <p:sldId id="261" r:id="rId9"/>
    <p:sldId id="259" r:id="rId10"/>
    <p:sldId id="274" r:id="rId11"/>
    <p:sldId id="273" r:id="rId12"/>
    <p:sldId id="275" r:id="rId13"/>
    <p:sldId id="276" r:id="rId14"/>
    <p:sldId id="262" r:id="rId15"/>
    <p:sldId id="310" r:id="rId16"/>
    <p:sldId id="277" r:id="rId17"/>
    <p:sldId id="280" r:id="rId18"/>
    <p:sldId id="321" r:id="rId19"/>
    <p:sldId id="279" r:id="rId20"/>
    <p:sldId id="263" r:id="rId21"/>
    <p:sldId id="282" r:id="rId22"/>
    <p:sldId id="311" r:id="rId23"/>
    <p:sldId id="285" r:id="rId24"/>
    <p:sldId id="312" r:id="rId25"/>
    <p:sldId id="313" r:id="rId26"/>
    <p:sldId id="287" r:id="rId27"/>
    <p:sldId id="316" r:id="rId28"/>
    <p:sldId id="288" r:id="rId29"/>
    <p:sldId id="289" r:id="rId30"/>
    <p:sldId id="290" r:id="rId31"/>
    <p:sldId id="307" r:id="rId32"/>
    <p:sldId id="308" r:id="rId33"/>
    <p:sldId id="309" r:id="rId34"/>
    <p:sldId id="291" r:id="rId35"/>
    <p:sldId id="306" r:id="rId36"/>
    <p:sldId id="314" r:id="rId37"/>
    <p:sldId id="292" r:id="rId38"/>
    <p:sldId id="319" r:id="rId39"/>
    <p:sldId id="278" r:id="rId40"/>
    <p:sldId id="293" r:id="rId41"/>
    <p:sldId id="322" r:id="rId42"/>
    <p:sldId id="294" r:id="rId43"/>
    <p:sldId id="297" r:id="rId44"/>
    <p:sldId id="298" r:id="rId45"/>
    <p:sldId id="295" r:id="rId46"/>
    <p:sldId id="296" r:id="rId47"/>
    <p:sldId id="326" r:id="rId48"/>
    <p:sldId id="328" r:id="rId49"/>
    <p:sldId id="329" r:id="rId50"/>
    <p:sldId id="330" r:id="rId51"/>
    <p:sldId id="300" r:id="rId52"/>
    <p:sldId id="323" r:id="rId53"/>
    <p:sldId id="299" r:id="rId54"/>
    <p:sldId id="301" r:id="rId55"/>
    <p:sldId id="302" r:id="rId56"/>
    <p:sldId id="303" r:id="rId57"/>
    <p:sldId id="304" r:id="rId58"/>
    <p:sldId id="325" r:id="rId5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674" autoAdjust="0"/>
  </p:normalViewPr>
  <p:slideViewPr>
    <p:cSldViewPr>
      <p:cViewPr>
        <p:scale>
          <a:sx n="60" d="100"/>
          <a:sy n="60" d="100"/>
        </p:scale>
        <p:origin x="-888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theme" Target="theme/theme1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tableStyles" Target="tableStyle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A0F7A-8E57-442F-A6A1-5A3DABEA8126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8DAB9-A7C7-4A25-94BC-42DC247A692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 /><Relationship Id="rId1" Type="http://schemas.openxmlformats.org/officeDocument/2006/relationships/notesMaster" Target="../notesMasters/notesMaster1.xml" 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 /><Relationship Id="rId1" Type="http://schemas.openxmlformats.org/officeDocument/2006/relationships/notesMaster" Target="../notesMasters/notesMaster1.xml" 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 /><Relationship Id="rId1" Type="http://schemas.openxmlformats.org/officeDocument/2006/relationships/notesMaster" Target="../notesMasters/notesMaster1.xml" 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 /><Relationship Id="rId1" Type="http://schemas.openxmlformats.org/officeDocument/2006/relationships/notesMaster" Target="../notesMasters/notesMaster1.xml" 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 /><Relationship Id="rId1" Type="http://schemas.openxmlformats.org/officeDocument/2006/relationships/notesMaster" Target="../notesMasters/notesMaster1.xml" 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 /><Relationship Id="rId1" Type="http://schemas.openxmlformats.org/officeDocument/2006/relationships/notesMaster" Target="../notesMasters/notesMaster1.xml" 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stenozunun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klinik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presentasyonları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Unstabil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kardiyak hastalık, hipertansiyon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hipervolemi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ilişkili gelişen aks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kky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 tanımlanmaktadır.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stenozunda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böbrek hasarından sorumlu mekanizmaların şeması… Kritik bir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oklüzyon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basınıcını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düzeltmek- artırmak için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pressör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yolaklarını –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nöronal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hormonal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yolakları-aktive eder. En önemlisi  RAAS aktivasyonudur. Ancak aktive olan bu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hormonal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sistemin de bir bedeli vardır.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aktivasyonu,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arterial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remodeling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vazokonstriksiyon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inflamatuvar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yolakların aktivasyonu gibi.. Diğer yandan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hipoksiye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 olur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oksidatif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stresi artırır.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Ateroskleroz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birlikte bu süreç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parankimal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inflamasyon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fibroz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mikrovasküler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kayıp ve böbrek fonksiyon bozukluğuna neden olur. Ancak sağ altta görüldüğü gibi bu yanıtları oluşturan kritik darlık seviyesi  %70-80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luminal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tıkanıklık varlığında görülmektedir.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bx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sıklıkla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intakt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olmayan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tübüler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yapı,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glomeruler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 azalmış ama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glomerullerin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 olduğu,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interstisyel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infiltrasyonlar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irreversibl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hasarı görmekteyiz.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Bold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mr’da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-kan oksijen bağımlı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incelemesi-c de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kan akımında %30-40 azalmada doku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oksijenşzasyonu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görülmekte.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Deoksihemoglobin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doku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iskemisi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göstermektedir. C de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deoksihemoglobin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düşük düzeyde. Yani düşük kan akımına rağmen doku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oksijenizasyonu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nispeten korunmuş. D de ise doku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oksijenizasyonun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daha ileri kan akımı azlığında azaldığını görmekteyiz.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ht’da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mekanizması tek –çift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etkilenimine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göre değişmektedir. Çift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tek darlıkta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aktivasyonu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retansiyonu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kontrlat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 olduğunda basınç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natriürezine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 olur. artan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klirensi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plazma volümünü restore etmekle birlikte, 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böbrekte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yine azalır. Devamlı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aktivasyonu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aldosteronizme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bağlı olarak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hipokalemik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hale getirir. Aksine tek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tek darlıkta tam olarak olan olay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azalmış böbrek ve sistemik basınç artışına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kompansasyon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gösterecek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kontrlat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 böbreğin olmamasıdır.bu hastada sonuçta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artar, plazma volüm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ekspanse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olur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basıncının üzerine çıkarak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olur. bu nedenle bu model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anjiotensin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bağımlı değil, volüm bağımlı hale gelir. </a:t>
            </a:r>
          </a:p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Görüldüğü gibi 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patogenezinde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temel rol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aktivasyonudur.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blokajı yokluğunda,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restore edilene kadar sistemik kan basıncı artacaktır. Çift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tek darlıkta görüldüğü gibi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rasblk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yokluğunda sistemik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sağlanana kadar  artmaya devam edecektir..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patogenez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eşliğinde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neden olan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 en önemli nedeni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stenozu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Bununda temel olarak 2 nedeni vardır;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atersklerotik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fmd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Tabloda yer alan diğer nedenler daha nadir görülen durumlardır.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Klinikte </a:t>
            </a:r>
            <a:r>
              <a:rPr lang="tr-TR" dirty="0" err="1"/>
              <a:t>esansiyel</a:t>
            </a:r>
            <a:r>
              <a:rPr lang="tr-TR" dirty="0"/>
              <a:t> </a:t>
            </a:r>
            <a:r>
              <a:rPr lang="tr-TR" dirty="0" err="1"/>
              <a:t>ht</a:t>
            </a:r>
            <a:r>
              <a:rPr lang="tr-TR" dirty="0"/>
              <a:t> ile </a:t>
            </a:r>
            <a:r>
              <a:rPr lang="tr-TR" dirty="0" err="1"/>
              <a:t>rv</a:t>
            </a:r>
            <a:r>
              <a:rPr lang="tr-TR" dirty="0"/>
              <a:t> </a:t>
            </a:r>
            <a:r>
              <a:rPr lang="tr-TR" dirty="0" err="1"/>
              <a:t>ht</a:t>
            </a:r>
            <a:r>
              <a:rPr lang="tr-TR" dirty="0"/>
              <a:t> ayırımı güçtür. </a:t>
            </a:r>
            <a:r>
              <a:rPr lang="tr-TR" dirty="0" err="1"/>
              <a:t>Superempose</a:t>
            </a:r>
            <a:r>
              <a:rPr lang="tr-TR" dirty="0"/>
              <a:t> de olabilir. </a:t>
            </a:r>
            <a:r>
              <a:rPr lang="tr-TR" dirty="0" err="1"/>
              <a:t>Unilateral</a:t>
            </a:r>
            <a:r>
              <a:rPr lang="tr-TR" dirty="0"/>
              <a:t> </a:t>
            </a:r>
            <a:r>
              <a:rPr lang="tr-TR" dirty="0" err="1"/>
              <a:t>ras</a:t>
            </a:r>
            <a:r>
              <a:rPr lang="tr-TR" dirty="0"/>
              <a:t> varlığında </a:t>
            </a:r>
            <a:r>
              <a:rPr lang="tr-TR" dirty="0" err="1"/>
              <a:t>kb</a:t>
            </a:r>
            <a:r>
              <a:rPr lang="tr-TR" dirty="0"/>
              <a:t> </a:t>
            </a:r>
            <a:r>
              <a:rPr lang="tr-TR" dirty="0" err="1"/>
              <a:t>ras</a:t>
            </a:r>
            <a:r>
              <a:rPr lang="tr-TR" dirty="0"/>
              <a:t> </a:t>
            </a:r>
            <a:r>
              <a:rPr lang="tr-TR" dirty="0" err="1"/>
              <a:t>blk</a:t>
            </a:r>
            <a:r>
              <a:rPr lang="tr-TR" dirty="0"/>
              <a:t> ile kolay kontrol altına alınabilir.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Fmd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patofizyolojisi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net değildir. tanımlanmış bir genetik mutasyonu yok. Kadınlarda sık olması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hormonal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etkiyi düşündürmüş.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kollajen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yapısal süreçlerdeki bozukluklar suçlanmakta. Histolojik olarak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irregüler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kollajen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band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depositlerin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anormal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yapıya hatta bazı vakalarda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elsatik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mukozada bozulmalara neden olmaktadır.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Fmd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ostiumun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cm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distalini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tutar. En sık klinik bulgu genç-orta yaş kadında erken başlangıçlı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Genç, kadın, hastada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stroke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sak,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amaurosis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fugax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varlığında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fmd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akla gelmelidir.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Anormal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kollejen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bant depolanmaları ve bazı vakalarda elastik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bozulma ile düzensiz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duvar yapısına ve damar duvarlarında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anevrizmatik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genişlemelere neden olur. vakaların 2/3 ünde birden çok arter duvar tabakası  etkilenmekte. En sık görülen de %85-100 de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hiperplazidir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Ardışık tespih boğumlu -dönüşümlü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stenoza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 olur.. Bu bulgu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anjiografik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görüntülerde boncuk dizisi görünümüne neden olur.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Atersklerotik</a:t>
            </a:r>
            <a:r>
              <a:rPr lang="tr-TR" dirty="0"/>
              <a:t> </a:t>
            </a:r>
            <a:r>
              <a:rPr lang="tr-TR" dirty="0" err="1"/>
              <a:t>rvh</a:t>
            </a:r>
            <a:r>
              <a:rPr lang="tr-TR" dirty="0"/>
              <a:t> </a:t>
            </a:r>
            <a:r>
              <a:rPr lang="tr-TR" dirty="0" err="1"/>
              <a:t>nun</a:t>
            </a:r>
            <a:r>
              <a:rPr lang="tr-TR" dirty="0"/>
              <a:t> &gt;50 yaş en sık nedenidir. Sıklığı taranan topluma </a:t>
            </a:r>
            <a:r>
              <a:rPr lang="tr-TR" dirty="0" err="1"/>
              <a:t>göe</a:t>
            </a:r>
            <a:r>
              <a:rPr lang="tr-TR" dirty="0"/>
              <a:t> değişmektedir. Sıklıkla yaygın </a:t>
            </a:r>
            <a:r>
              <a:rPr lang="tr-TR" dirty="0" err="1"/>
              <a:t>aterskleroza</a:t>
            </a:r>
            <a:r>
              <a:rPr lang="tr-TR" baseline="0" dirty="0"/>
              <a:t> eşlik eder. </a:t>
            </a:r>
            <a:r>
              <a:rPr lang="tr-TR" dirty="0"/>
              <a:t>Bu yüzden koroner, </a:t>
            </a:r>
            <a:r>
              <a:rPr lang="tr-TR" dirty="0" err="1"/>
              <a:t>serebrovasküler</a:t>
            </a:r>
            <a:r>
              <a:rPr lang="tr-TR" dirty="0"/>
              <a:t>,</a:t>
            </a:r>
            <a:r>
              <a:rPr lang="tr-TR" baseline="0" dirty="0"/>
              <a:t> </a:t>
            </a:r>
            <a:r>
              <a:rPr lang="tr-TR" baseline="0" dirty="0" err="1"/>
              <a:t>periferal</a:t>
            </a:r>
            <a:r>
              <a:rPr lang="tr-TR" baseline="0" dirty="0"/>
              <a:t> </a:t>
            </a:r>
            <a:r>
              <a:rPr lang="tr-TR" baseline="0" dirty="0" err="1"/>
              <a:t>vasküler</a:t>
            </a:r>
            <a:r>
              <a:rPr lang="tr-TR" baseline="0" dirty="0"/>
              <a:t> ve </a:t>
            </a:r>
            <a:r>
              <a:rPr lang="tr-TR" baseline="0" dirty="0" err="1"/>
              <a:t>aortik</a:t>
            </a:r>
            <a:r>
              <a:rPr lang="tr-TR" baseline="0" dirty="0"/>
              <a:t> hastalıklı hastalarda düşünülmelidir. Otopsi serilerinde %4-20, &gt;60 yaş grupta %25-30, &gt;75 yaş %40-60..yani yaşlı </a:t>
            </a:r>
            <a:r>
              <a:rPr lang="tr-TR" baseline="0" dirty="0" err="1"/>
              <a:t>hipertansiflerde</a:t>
            </a:r>
            <a:r>
              <a:rPr lang="tr-TR" baseline="0" dirty="0"/>
              <a:t> daha sık.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Sıklığı taranan topluma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göe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değişmektedir. Sıklıkla yaygın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aterskleroza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eşlik eder. Bu yüzden koroner,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serebrovasküler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periferal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aortik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hastalıklı hastalarda düşünülmelidir.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İleri</a:t>
            </a:r>
            <a:r>
              <a:rPr lang="tr-TR" baseline="0" dirty="0"/>
              <a:t> yaş ve yaygın </a:t>
            </a:r>
            <a:r>
              <a:rPr lang="tr-TR" baseline="0" dirty="0" err="1"/>
              <a:t>atrsk</a:t>
            </a:r>
            <a:r>
              <a:rPr lang="tr-TR" baseline="0" dirty="0"/>
              <a:t> ilişkisi nedeniyle…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10</a:t>
            </a:r>
            <a:r>
              <a:rPr lang="tr-TR" baseline="0" dirty="0"/>
              <a:t> gündür.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Eko da duvar hareket bozukluğu</a:t>
            </a:r>
            <a:r>
              <a:rPr lang="tr-TR" baseline="0" dirty="0"/>
              <a:t> ve düşük </a:t>
            </a:r>
            <a:r>
              <a:rPr lang="tr-TR" baseline="0" dirty="0" err="1"/>
              <a:t>ef</a:t>
            </a:r>
            <a:r>
              <a:rPr lang="tr-TR" baseline="0" dirty="0"/>
              <a:t> saptanması nedeniyle, ileri yaşı da göz önüne alınarak hastaya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doppler</a:t>
            </a:r>
            <a:r>
              <a:rPr lang="tr-TR" baseline="0" dirty="0"/>
              <a:t> tekrarlandı. Eş zamanlı koroner ve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anjio</a:t>
            </a:r>
            <a:r>
              <a:rPr lang="tr-TR" baseline="0" dirty="0"/>
              <a:t> yapıldı.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Aslında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metabolizma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kan akımında %10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ların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altına inene kadar karşılanır. Bu anlamda 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iskemi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hadiseyi tam olarak karşılayan bir kelime değildir. Otopsilerde önceki slaytlarda bahsettiğim gibi kan akımındaki azalmaya rağmen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oksijenizasyonun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devam ettiğinin gösterilmesi fizyolojisiyle, 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poststenotik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böbkrekler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 böbreklerden daha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iskemik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olmadığı gösterilmiştir. İşte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prospektif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çalışmalarda düşük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progresyonun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temel nedeni budur. Ancak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luminal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obstruksiyon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kompansatuvar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mekanizmanın üzerine çıktığında,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mikrovasküler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yapıda seyrekleşme, doku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inflamatuvar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yolakların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akitvasyonu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dokunun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infiltrasyonu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gelişir. İşte bu nokta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adaptif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yapısal değişiklikler ile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irreversibl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hasara neden olacaktır.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gfr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kaybı veya serum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artışı ki bu kritik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olduğunun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glomeruler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filtratın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ang2 bağımlı olduğunun göstergesidir.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İrd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kbh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veya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abh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gelebileceği unutulmamalı.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kky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gelen hastada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dü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tedavi veya hatta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htif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hastada herhangi bir ajan ile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kontrolü sonrası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abh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gelişim de kritik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varlığına işaret eder.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aseline="0" dirty="0"/>
              <a:t>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Doppler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incelemeleri akım hızları hakkında da bilgi sağlar.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Hemodinamik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 anlamlı RA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stenozu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için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dopler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tanı kriterleri,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alandaki kan akımının RA ve aortun geri kalan bölümleriyle karşılaştırmalı oranlarını dikkate alır.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akselarasyon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zamanı ve indeksinde RA dalga formu değerlendirilir. Daha yüksek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değeri, daha ciddi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stenozun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göstergesidir.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Klinisyenler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radyoloji tarafından hangi parametrelerin sağlandığı konusunda bilgi sahibi olmalıdır.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Klinisyen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bu tanımlamalara aşina olmalıdır. Pek çok radyoloji ünitesi en az %60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lık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daralmayı destekleyen bulguları arar ve raporlar.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Rı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intrensek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hastalığı gösterir.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aynıtaraf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ipsilateral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rı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0.8 den büyük olması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revaskülarizasyona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yanıtsızlık göstergesidir.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Eğer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doppler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bir sonuca ulaşılamaz ise alternatif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invaziv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görüntüleme yöntemlerine başvurulur. En sık korkulan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gfr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&lt;30 olan hastalarda bile yaklaşık %5.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boyutlu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gadoliniumlu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anjiografi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hem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arterler hakkında bilgi verirken,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fonksiyonel bilgiyi de sağlar.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Unilateral</a:t>
            </a:r>
            <a:r>
              <a:rPr lang="tr-TR" dirty="0"/>
              <a:t> </a:t>
            </a:r>
            <a:r>
              <a:rPr lang="tr-TR" dirty="0" err="1"/>
              <a:t>ras</a:t>
            </a:r>
            <a:r>
              <a:rPr lang="tr-TR" dirty="0"/>
              <a:t> da; alttaki şekilde sol böbrekte izotopun yoğunluğu</a:t>
            </a:r>
            <a:r>
              <a:rPr lang="tr-TR" baseline="0" dirty="0"/>
              <a:t> düşük ve </a:t>
            </a:r>
            <a:r>
              <a:rPr lang="tr-TR" baseline="0" dirty="0" err="1"/>
              <a:t>ekskresyonunda</a:t>
            </a:r>
            <a:r>
              <a:rPr lang="tr-TR" baseline="0" dirty="0"/>
              <a:t> uzamayı  görüyoruz.</a:t>
            </a:r>
            <a:endParaRPr lang="tr-TR" dirty="0"/>
          </a:p>
          <a:p>
            <a:r>
              <a:rPr lang="tr-TR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Negatif </a:t>
            </a:r>
            <a:r>
              <a:rPr lang="tr-TR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prediktif</a:t>
            </a:r>
            <a:r>
              <a:rPr lang="tr-TR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değer: </a:t>
            </a:r>
            <a:r>
              <a:rPr lang="tr-TR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testin uygulandığı toplulukta (-) sonucu olanların gerçekte hasta olmama olasılığıdır</a:t>
            </a:r>
            <a:r>
              <a:rPr lang="tr-TR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Atersklerotik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optimal tedavisi ile ilgili tartışmalar devam etmektedir. 1960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tek tedavi cerrahi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revaskülarizasyondu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1980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lerde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perkütan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anjioplastiler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 kadar yaygın kullanımından önce optimal tedavi . şimdilerde ise hasta bazlı seçilerek daha çok medikal tedaviyi destekler biçimde bir hareket planı öne çıkmakta. Çünkü temel tedavi hedefi bir bütün olarak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 riskinin azaltılması,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korunmanın sağlanmasıdır. Tam da bu anlamda en önemli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 faktörü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olup, agresif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kontrolünün sağlanması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esc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-aha ya göre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hedefi &lt;130-80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mmhg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regülasyonunda ilk tedavi seçeneği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kontrolü rahatlıkla sağlanabilmektedir. Çalışma sonuçlarının sunduğu bir diğer önemli nokta bu grup hastalarda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bazı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çalışmlarda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azalmış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mortalite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oranları bildirilmiştir.  Ancak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kullanımının bazı dezavantajları da mevcut. Şöyle ki kritik darlığı olan hastalarda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filtrasyon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basıncının erken azalmasına neden olabilecektir. biliyoruz ki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glomeruler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filtrasyonun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idamesi bu hastalarda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aktivasyonu altında sağlanmaktadır.  Tüm diğer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hastalıklarda olduğu gibi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burda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hastalık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progrese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olabilir veya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rekürrens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gelişebilir.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konuda yapılmış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rkç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 güncel tedavi yönelimini oluşturan 2 temel ve en büyük  çalışmalar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çalışmaları, medikal+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vs medikal tedavinin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progresyon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üzerine etkisini karşılaştırılmış.  Gruplar arasında3.5 yıllık takip sonunda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sonlanımlar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ki kan basıncı kontrolü,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fonksiyonlarda koruma,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nedenli ölüm riski açısından fark saptanmamış. Bu 2 çalışma bize der ki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atersklerotik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kbh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varlığında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 faktörlerini hedef alan optimal medikal tedavi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invaziv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tedaviye tercih edilmelidir. Bu çalışmalar klinikte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asrvh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takibinde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invaziv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takipten medikal tedavi ile takibe doğru bir kayışa neden olmuş. Ancak çalışmaların kendi içinde kısıtlılıkları mevcut .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çlş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için bir üst limit yok,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stenoz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için oran %50 ve üzeri olarak-yani orta derece darlıklar kabul edilmiş. Medikal tedavi ayağı net değil, agresif hiç değil.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arb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zorunluluğunu dahi olmadığını görmekteyiz.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çlş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ise farklı klinik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sonlanımı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hedeflemiş: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sonlanımlar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Medikal tedavi bu çalışmada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optimali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karşılamakta. </a:t>
            </a:r>
          </a:p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Ayrıca klinik pratik de bu ölçüde değil. Çünkü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revaskülarizasyon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için daha az hevesli olsak da yine de yoğun risk faktörlerin yönetimi yanında pek çok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klinisyen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müdahaleden fayda görecek hastalar ile karşı karşıya gelmekte. Aslında pek çok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 gibi temel olay hangi tedavinin seçiminden çok tedavinin zamanlaması olduğunun da altını  çizmek gerek.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güncel çalışma ile gerçekte seçilmiş-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endikasyonu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olan vakalar için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revaskülarizasyon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etkinliği incelenmiş.</a:t>
            </a:r>
            <a:r>
              <a:rPr lang="tr-TR" baseline="0" dirty="0"/>
              <a:t>. </a:t>
            </a:r>
            <a:r>
              <a:rPr lang="tr-TR" dirty="0" err="1"/>
              <a:t>Ptra</a:t>
            </a:r>
            <a:r>
              <a:rPr lang="tr-TR" dirty="0"/>
              <a:t>-</a:t>
            </a:r>
            <a:r>
              <a:rPr lang="tr-TR" dirty="0" err="1"/>
              <a:t>percutan</a:t>
            </a:r>
            <a:r>
              <a:rPr lang="tr-TR" dirty="0"/>
              <a:t> </a:t>
            </a:r>
            <a:r>
              <a:rPr lang="tr-TR" dirty="0" err="1"/>
              <a:t>transluminal</a:t>
            </a:r>
            <a:r>
              <a:rPr lang="tr-TR" dirty="0"/>
              <a:t> </a:t>
            </a:r>
            <a:r>
              <a:rPr lang="tr-TR" dirty="0" err="1"/>
              <a:t>anjioplasti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31</a:t>
            </a:fld>
            <a:endParaRPr lang="tr-T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24 aylık takipte </a:t>
            </a:r>
            <a:r>
              <a:rPr lang="tr-TR" dirty="0" err="1"/>
              <a:t>antiht</a:t>
            </a:r>
            <a:r>
              <a:rPr lang="tr-TR" dirty="0"/>
              <a:t> günlük dozu %50azalmış.</a:t>
            </a:r>
            <a:r>
              <a:rPr lang="tr-TR" dirty="0" err="1"/>
              <a:t>gfr</a:t>
            </a:r>
            <a:r>
              <a:rPr lang="tr-TR" dirty="0"/>
              <a:t> de azalma oranlarına bakıldığında  </a:t>
            </a:r>
            <a:r>
              <a:rPr lang="tr-TR" dirty="0" err="1"/>
              <a:t>stent</a:t>
            </a:r>
            <a:r>
              <a:rPr lang="tr-TR" dirty="0"/>
              <a:t> öncesi -24.ay</a:t>
            </a:r>
            <a:r>
              <a:rPr lang="tr-TR" baseline="0" dirty="0"/>
              <a:t> bazale göre 19.7 ml kayıp hızı varken,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gfr</a:t>
            </a:r>
            <a:r>
              <a:rPr lang="tr-TR" dirty="0"/>
              <a:t> de azalma oranlarına bakıldığında  </a:t>
            </a:r>
            <a:r>
              <a:rPr lang="tr-TR" dirty="0" err="1"/>
              <a:t>stent</a:t>
            </a:r>
            <a:r>
              <a:rPr lang="tr-TR" dirty="0"/>
              <a:t> öncesi -24.ay</a:t>
            </a:r>
            <a:r>
              <a:rPr lang="tr-TR" baseline="0" dirty="0"/>
              <a:t> bazale göre 19.7 ml kayıp hızı varken, </a:t>
            </a:r>
            <a:r>
              <a:rPr lang="tr-TR" baseline="0" dirty="0" err="1"/>
              <a:t>stent</a:t>
            </a:r>
            <a:r>
              <a:rPr lang="tr-TR" baseline="0" dirty="0"/>
              <a:t> sonrası 3.yada </a:t>
            </a:r>
            <a:r>
              <a:rPr lang="tr-TR" baseline="0" dirty="0" err="1"/>
              <a:t>gfr</a:t>
            </a:r>
            <a:r>
              <a:rPr lang="tr-TR" baseline="0" dirty="0"/>
              <a:t> de 7.8 ml </a:t>
            </a:r>
            <a:r>
              <a:rPr lang="tr-TR" baseline="0" dirty="0" err="1"/>
              <a:t>dk</a:t>
            </a:r>
            <a:r>
              <a:rPr lang="tr-TR" baseline="0" dirty="0"/>
              <a:t> artış olmuş. 24 aylık takipte de stabil </a:t>
            </a:r>
            <a:r>
              <a:rPr lang="tr-TR" baseline="0" dirty="0" err="1"/>
              <a:t>syretmiş</a:t>
            </a:r>
            <a:r>
              <a:rPr lang="tr-TR" baseline="0" dirty="0"/>
              <a:t>. </a:t>
            </a:r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Rkç</a:t>
            </a:r>
            <a:r>
              <a:rPr lang="tr-TR" dirty="0"/>
              <a:t> yetersizliğine</a:t>
            </a:r>
            <a:r>
              <a:rPr lang="tr-TR" baseline="0" dirty="0"/>
              <a:t> rağmen, bazı vakalar </a:t>
            </a:r>
            <a:r>
              <a:rPr lang="tr-TR" baseline="0" dirty="0" err="1"/>
              <a:t>revaskülarizasyondan</a:t>
            </a:r>
            <a:r>
              <a:rPr lang="tr-TR" baseline="0" dirty="0"/>
              <a:t> fayda görebilir. En sık karşılaşılan durum </a:t>
            </a:r>
            <a:r>
              <a:rPr lang="tr-TR" baseline="0" dirty="0" err="1"/>
              <a:t>max</a:t>
            </a:r>
            <a:r>
              <a:rPr lang="tr-TR" baseline="0" dirty="0"/>
              <a:t> </a:t>
            </a:r>
            <a:r>
              <a:rPr lang="tr-TR" baseline="0" dirty="0" err="1"/>
              <a:t>antiht</a:t>
            </a:r>
            <a:r>
              <a:rPr lang="tr-TR" baseline="0" dirty="0"/>
              <a:t> tedaviye rağmen </a:t>
            </a:r>
            <a:r>
              <a:rPr lang="tr-TR" baseline="0" dirty="0" err="1"/>
              <a:t>kb</a:t>
            </a:r>
            <a:r>
              <a:rPr lang="tr-TR" baseline="0" dirty="0"/>
              <a:t> kontrolünün sağlanamaması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34</a:t>
            </a:fld>
            <a:endParaRPr lang="tr-T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Us </a:t>
            </a:r>
            <a:r>
              <a:rPr lang="tr-TR" dirty="0" err="1"/>
              <a:t>kardiyovasküler</a:t>
            </a:r>
            <a:r>
              <a:rPr lang="tr-TR" dirty="0"/>
              <a:t> </a:t>
            </a:r>
            <a:r>
              <a:rPr lang="tr-TR" dirty="0" err="1"/>
              <a:t>anjiografi</a:t>
            </a:r>
            <a:r>
              <a:rPr lang="tr-TR" dirty="0"/>
              <a:t> ve girişim derneği 2017 kılavuzu. Yani orta derece bir</a:t>
            </a:r>
            <a:r>
              <a:rPr lang="tr-TR" baseline="0" dirty="0"/>
              <a:t> darlıkta, darlığın </a:t>
            </a:r>
            <a:r>
              <a:rPr lang="tr-TR" baseline="0" dirty="0" err="1"/>
              <a:t>hemodinamik</a:t>
            </a:r>
            <a:r>
              <a:rPr lang="tr-TR" baseline="0" dirty="0"/>
              <a:t> etkisi –önemi konfirme edilmelidir.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35</a:t>
            </a:fld>
            <a:endParaRPr lang="tr-T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Hangi hastada </a:t>
            </a:r>
            <a:r>
              <a:rPr lang="tr-TR" dirty="0" err="1"/>
              <a:t>endovasküler</a:t>
            </a:r>
            <a:r>
              <a:rPr lang="tr-TR" dirty="0"/>
              <a:t> </a:t>
            </a:r>
            <a:r>
              <a:rPr lang="tr-TR" dirty="0" err="1"/>
              <a:t>girşim</a:t>
            </a:r>
            <a:r>
              <a:rPr lang="tr-TR" dirty="0"/>
              <a:t> </a:t>
            </a:r>
            <a:r>
              <a:rPr lang="tr-TR" dirty="0" err="1"/>
              <a:t>yapılmalıdırın</a:t>
            </a:r>
            <a:r>
              <a:rPr lang="tr-TR" baseline="0" dirty="0"/>
              <a:t> cevabı karışıktır. Çünkü bu hastalar sıklıkla dm, </a:t>
            </a:r>
            <a:r>
              <a:rPr lang="tr-TR" baseline="0" dirty="0" err="1"/>
              <a:t>esansiyel</a:t>
            </a:r>
            <a:r>
              <a:rPr lang="tr-TR" baseline="0" dirty="0"/>
              <a:t> </a:t>
            </a:r>
            <a:r>
              <a:rPr lang="tr-TR" baseline="0" dirty="0" err="1"/>
              <a:t>ht</a:t>
            </a:r>
            <a:r>
              <a:rPr lang="tr-TR" baseline="0" dirty="0"/>
              <a:t> gibi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fonskiyonu</a:t>
            </a:r>
            <a:r>
              <a:rPr lang="tr-TR" baseline="0" dirty="0"/>
              <a:t> etkileyebilecek </a:t>
            </a:r>
            <a:r>
              <a:rPr lang="tr-TR" baseline="0" dirty="0" err="1"/>
              <a:t>komorbiditelerle</a:t>
            </a:r>
            <a:r>
              <a:rPr lang="tr-TR" baseline="0" dirty="0"/>
              <a:t> birliktedir. </a:t>
            </a:r>
            <a:r>
              <a:rPr lang="tr-TR" baseline="0" dirty="0" err="1"/>
              <a:t>Hd</a:t>
            </a:r>
            <a:r>
              <a:rPr lang="tr-TR" baseline="0" dirty="0"/>
              <a:t> hastalarında dahi </a:t>
            </a:r>
            <a:r>
              <a:rPr lang="tr-TR" baseline="0" dirty="0" err="1"/>
              <a:t>revaskülarizasyon</a:t>
            </a:r>
            <a:r>
              <a:rPr lang="tr-TR" baseline="0" dirty="0"/>
              <a:t> ile diyalizin sonlandırıldığı vakalar bildirilmektedir.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Stentin</a:t>
            </a:r>
            <a:r>
              <a:rPr lang="tr-TR" baseline="0" dirty="0"/>
              <a:t> </a:t>
            </a:r>
            <a:r>
              <a:rPr lang="tr-TR" baseline="0" dirty="0" err="1"/>
              <a:t>kompliansı</a:t>
            </a:r>
            <a:r>
              <a:rPr lang="tr-TR" baseline="0" dirty="0"/>
              <a:t> düşük olması nedeniyle daha yüksek akım hızlarına neden olacaktır. Bu nedenle </a:t>
            </a:r>
            <a:r>
              <a:rPr lang="tr-TR" baseline="0" dirty="0" err="1"/>
              <a:t>doppler</a:t>
            </a:r>
            <a:r>
              <a:rPr lang="tr-TR" baseline="0" dirty="0"/>
              <a:t> uygulamalarında, </a:t>
            </a:r>
            <a:r>
              <a:rPr lang="tr-TR" baseline="0" dirty="0" err="1"/>
              <a:t>nativ</a:t>
            </a:r>
            <a:r>
              <a:rPr lang="tr-TR" baseline="0" dirty="0"/>
              <a:t> </a:t>
            </a:r>
            <a:r>
              <a:rPr lang="tr-TR" baseline="0" dirty="0" err="1"/>
              <a:t>renal</a:t>
            </a:r>
            <a:r>
              <a:rPr lang="tr-TR" baseline="0" dirty="0"/>
              <a:t> arter ile karşılaştırılarak, akım hızları için farklı hedefler kullanılmalıdır. Re-</a:t>
            </a:r>
            <a:r>
              <a:rPr lang="tr-TR" baseline="0" dirty="0" err="1"/>
              <a:t>stenoz</a:t>
            </a:r>
            <a:r>
              <a:rPr lang="tr-TR" baseline="0" dirty="0"/>
              <a:t> saptanan hastalarda tekrar bir </a:t>
            </a:r>
            <a:r>
              <a:rPr lang="tr-TR" baseline="0" dirty="0" err="1"/>
              <a:t>endovasküler</a:t>
            </a:r>
            <a:r>
              <a:rPr lang="tr-TR" baseline="0" dirty="0"/>
              <a:t> </a:t>
            </a:r>
            <a:r>
              <a:rPr lang="tr-TR" baseline="0" dirty="0" err="1"/>
              <a:t>girşimden</a:t>
            </a:r>
            <a:r>
              <a:rPr lang="tr-TR" baseline="0" dirty="0"/>
              <a:t> önce semptomların varlığı açısından doğrulanma yapılmalıdır.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Bazı hastalarda anlamlı olmayan </a:t>
            </a:r>
            <a:r>
              <a:rPr lang="tr-TR" dirty="0" err="1"/>
              <a:t>stenoz</a:t>
            </a:r>
            <a:r>
              <a:rPr lang="tr-TR" dirty="0"/>
              <a:t> </a:t>
            </a:r>
            <a:r>
              <a:rPr lang="tr-TR" dirty="0" err="1"/>
              <a:t>progrese</a:t>
            </a:r>
            <a:r>
              <a:rPr lang="tr-TR" dirty="0"/>
              <a:t> olarak </a:t>
            </a:r>
            <a:r>
              <a:rPr lang="tr-TR" dirty="0" err="1"/>
              <a:t>rvht</a:t>
            </a:r>
            <a:r>
              <a:rPr lang="tr-TR" dirty="0"/>
              <a:t> a ve ilişkili</a:t>
            </a:r>
            <a:r>
              <a:rPr lang="tr-TR" baseline="0" dirty="0"/>
              <a:t> klinik bulguların </a:t>
            </a:r>
            <a:r>
              <a:rPr lang="tr-TR" baseline="0" dirty="0" err="1"/>
              <a:t>gelilmesine</a:t>
            </a:r>
            <a:r>
              <a:rPr lang="tr-TR" baseline="0" dirty="0"/>
              <a:t> neden olabilir. </a:t>
            </a:r>
          </a:p>
          <a:p>
            <a:r>
              <a:rPr lang="tr-TR" baseline="0" dirty="0"/>
              <a:t>Total </a:t>
            </a:r>
            <a:r>
              <a:rPr lang="tr-TR" baseline="0" dirty="0" err="1"/>
              <a:t>okluzyon</a:t>
            </a:r>
            <a:r>
              <a:rPr lang="tr-TR" baseline="0" dirty="0"/>
              <a:t> nadir.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39</a:t>
            </a:fld>
            <a:endParaRPr lang="tr-T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Bundan sonrası için </a:t>
            </a:r>
            <a:r>
              <a:rPr lang="tr-TR" dirty="0" err="1"/>
              <a:t>etyolojiye</a:t>
            </a:r>
            <a:r>
              <a:rPr lang="tr-TR" dirty="0"/>
              <a:t> yönelik inceleme yapıldı. Eko-n, </a:t>
            </a:r>
            <a:r>
              <a:rPr lang="tr-TR" dirty="0" err="1"/>
              <a:t>ekg</a:t>
            </a:r>
            <a:r>
              <a:rPr lang="tr-TR" dirty="0"/>
              <a:t>-</a:t>
            </a:r>
            <a:r>
              <a:rPr lang="tr-TR" dirty="0" err="1"/>
              <a:t>nsr</a:t>
            </a:r>
            <a:r>
              <a:rPr lang="tr-TR" dirty="0"/>
              <a:t>- </a:t>
            </a:r>
            <a:r>
              <a:rPr lang="tr-TR" dirty="0" err="1"/>
              <a:t>malignite</a:t>
            </a:r>
            <a:r>
              <a:rPr lang="tr-TR" dirty="0"/>
              <a:t> taramaları </a:t>
            </a:r>
            <a:r>
              <a:rPr lang="tr-TR" dirty="0" err="1"/>
              <a:t>neg</a:t>
            </a:r>
            <a:r>
              <a:rPr lang="tr-TR" dirty="0"/>
              <a:t>, </a:t>
            </a:r>
            <a:r>
              <a:rPr lang="tr-TR" dirty="0" err="1"/>
              <a:t>vaskülitik</a:t>
            </a:r>
            <a:r>
              <a:rPr lang="tr-TR" dirty="0"/>
              <a:t> bulgu düşünülmedi.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41</a:t>
            </a:fld>
            <a:endParaRPr lang="tr-T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Ateş ve </a:t>
            </a:r>
            <a:r>
              <a:rPr lang="tr-TR" dirty="0" err="1"/>
              <a:t>lökositoz</a:t>
            </a:r>
            <a:r>
              <a:rPr lang="tr-TR" dirty="0"/>
              <a:t> sistemik bulgular olarak karşımıza çıkabilmektedir.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42</a:t>
            </a:fld>
            <a:endParaRPr lang="tr-T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infarktın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sık nedeni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embolidir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Sıklıkla kalp kaynaklıdır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emboli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Af en sık nedendir. Mı sonrası kardiyak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trombusler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aortik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trombusler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Atrial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miksoma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gibi tümörler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emboli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nedenleridir. 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spontan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trombüs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diseksiyonun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sık nedeni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veya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aortanın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aterosklerotik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hastalığı ancak diğer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inflamatuvar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 hastalıkları da nadiren yapabilir. Aort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diseksiyonu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okluzyonuna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 olabilir. Y,ne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infrarenal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aortik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anevrizmaların tedavisinde kullanılan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endovasküler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aortik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uygulamaları,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orifisine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ilerleyerek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perfüzyonu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önler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trombozuna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 olabilir. Yine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stent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uygulamaları da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intimal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diseksiyon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ateroemboli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trombuse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 olabilir. 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afas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hem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arterial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hem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venöz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tromboz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oluşturabilir.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Spontan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trombozunda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otoimmun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hastalıklar, madde kullanımları –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ıv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hatta kokain unutulmamalıdır.</a:t>
            </a:r>
          </a:p>
          <a:p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Travmatik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hasarına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infarkt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penetre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travmaların  %1-4 ünde gelişir. Bel-yan bölgesine olan direkt travmalarda gözlenir.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Lomber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vertebral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yaralanma ile acil ünitelerine gelen hastalarda akla gelmelidir. 3-6 saatte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infarkt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gelişmektedir. Bu nedenle erken tanı alsa bile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trombozunun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revaskülarizasyon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başarısı düşüktür 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43</a:t>
            </a:fld>
            <a:endParaRPr lang="tr-T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44</a:t>
            </a:fld>
            <a:endParaRPr lang="tr-T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Öncelikle klinik şüphelenmek gerek çünkü semptomlar</a:t>
            </a:r>
            <a:r>
              <a:rPr lang="tr-TR" baseline="0" dirty="0"/>
              <a:t> pek çok durumda görülebilmektedir.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45</a:t>
            </a:fld>
            <a:endParaRPr lang="tr-T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Özellikle</a:t>
            </a:r>
            <a:r>
              <a:rPr lang="tr-TR" baseline="0" dirty="0"/>
              <a:t> santral </a:t>
            </a:r>
            <a:r>
              <a:rPr lang="tr-TR" baseline="0" dirty="0" err="1"/>
              <a:t>emboli</a:t>
            </a:r>
            <a:r>
              <a:rPr lang="tr-TR" baseline="0" dirty="0"/>
              <a:t> varlığında, </a:t>
            </a:r>
            <a:r>
              <a:rPr lang="tr-TR" baseline="0" dirty="0" err="1"/>
              <a:t>embolinin</a:t>
            </a:r>
            <a:r>
              <a:rPr lang="tr-TR" baseline="0" dirty="0"/>
              <a:t> kaynağı tespiti önemli. </a:t>
            </a:r>
            <a:r>
              <a:rPr lang="tr-TR" baseline="0" dirty="0" err="1"/>
              <a:t>Atrs</a:t>
            </a:r>
            <a:r>
              <a:rPr lang="tr-TR" baseline="0" dirty="0"/>
              <a:t> </a:t>
            </a:r>
            <a:r>
              <a:rPr lang="tr-TR" baseline="0" dirty="0" err="1"/>
              <a:t>ras</a:t>
            </a:r>
            <a:r>
              <a:rPr lang="tr-TR" baseline="0" dirty="0"/>
              <a:t> </a:t>
            </a:r>
            <a:r>
              <a:rPr lang="tr-TR" baseline="0" dirty="0" err="1"/>
              <a:t>larda</a:t>
            </a:r>
            <a:r>
              <a:rPr lang="tr-TR" baseline="0" dirty="0"/>
              <a:t> sıklıkla </a:t>
            </a:r>
            <a:r>
              <a:rPr lang="tr-TR" baseline="0" dirty="0" err="1"/>
              <a:t>kollateral</a:t>
            </a:r>
            <a:r>
              <a:rPr lang="tr-TR" baseline="0" dirty="0"/>
              <a:t> varlığı nedeniyle,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iskemi</a:t>
            </a:r>
            <a:r>
              <a:rPr lang="tr-TR" baseline="0" dirty="0"/>
              <a:t> olmakla birlikte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infarkt</a:t>
            </a:r>
            <a:r>
              <a:rPr lang="tr-TR" baseline="0" dirty="0"/>
              <a:t> nadirdir. Bu </a:t>
            </a:r>
            <a:r>
              <a:rPr lang="tr-TR" baseline="0" dirty="0" err="1"/>
              <a:t>nednle</a:t>
            </a:r>
            <a:r>
              <a:rPr lang="tr-TR" baseline="0" dirty="0"/>
              <a:t> bu grup hastada </a:t>
            </a:r>
            <a:r>
              <a:rPr lang="tr-TR" baseline="0" dirty="0" err="1"/>
              <a:t>endovasküler</a:t>
            </a:r>
            <a:r>
              <a:rPr lang="tr-TR" baseline="0" dirty="0"/>
              <a:t> müdahaleler </a:t>
            </a:r>
            <a:r>
              <a:rPr lang="tr-TR" baseline="0" dirty="0" err="1"/>
              <a:t>renal</a:t>
            </a:r>
            <a:r>
              <a:rPr lang="tr-TR" baseline="0" dirty="0"/>
              <a:t> fonksiyonları koruyabilir. </a:t>
            </a:r>
            <a:r>
              <a:rPr lang="tr-TR" dirty="0" err="1"/>
              <a:t>Trombolitik</a:t>
            </a:r>
            <a:r>
              <a:rPr lang="tr-TR" dirty="0"/>
              <a:t> tedavinin başarı şansı düşük. Akut durumda uygulandığında </a:t>
            </a:r>
            <a:r>
              <a:rPr lang="tr-TR" dirty="0" err="1"/>
              <a:t>infark</a:t>
            </a:r>
            <a:r>
              <a:rPr lang="tr-TR" dirty="0"/>
              <a:t> alanında</a:t>
            </a:r>
            <a:r>
              <a:rPr lang="tr-TR" baseline="0" dirty="0"/>
              <a:t> küçülme yapıp-yapmadığı net değil.</a:t>
            </a:r>
            <a:r>
              <a:rPr lang="tr-TR" dirty="0"/>
              <a:t>Bunların yokluğunda sıklıkla </a:t>
            </a:r>
            <a:r>
              <a:rPr lang="tr-TR" dirty="0" err="1"/>
              <a:t>semptomatik</a:t>
            </a:r>
            <a:r>
              <a:rPr lang="tr-TR" dirty="0"/>
              <a:t> tedavi verilir: ağrı kontrolü, </a:t>
            </a:r>
            <a:r>
              <a:rPr lang="tr-TR" dirty="0" err="1"/>
              <a:t>rv</a:t>
            </a:r>
            <a:r>
              <a:rPr lang="tr-TR" dirty="0"/>
              <a:t> </a:t>
            </a:r>
            <a:r>
              <a:rPr lang="tr-TR" dirty="0" err="1"/>
              <a:t>ht</a:t>
            </a:r>
            <a:r>
              <a:rPr lang="tr-TR" dirty="0"/>
              <a:t> </a:t>
            </a:r>
            <a:r>
              <a:rPr lang="tr-TR" dirty="0" err="1"/>
              <a:t>nin</a:t>
            </a:r>
            <a:r>
              <a:rPr lang="tr-TR" dirty="0"/>
              <a:t>- kan basıncı regülasyonu . Tekrarlı </a:t>
            </a:r>
            <a:r>
              <a:rPr lang="tr-TR" dirty="0" err="1"/>
              <a:t>embolik</a:t>
            </a:r>
            <a:r>
              <a:rPr lang="tr-TR" dirty="0"/>
              <a:t> olayların önlenmesi için </a:t>
            </a:r>
            <a:r>
              <a:rPr lang="tr-TR" dirty="0" err="1"/>
              <a:t>antikoagülasyon</a:t>
            </a:r>
            <a:r>
              <a:rPr lang="tr-TR" dirty="0"/>
              <a:t>, septik </a:t>
            </a:r>
            <a:r>
              <a:rPr lang="tr-TR" dirty="0" err="1"/>
              <a:t>emboliler</a:t>
            </a:r>
            <a:r>
              <a:rPr lang="tr-TR" dirty="0"/>
              <a:t> hariç*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46</a:t>
            </a:fld>
            <a:endParaRPr lang="tr-T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Sıklıkla </a:t>
            </a:r>
            <a:r>
              <a:rPr lang="tr-TR" dirty="0" err="1"/>
              <a:t>arterial</a:t>
            </a:r>
            <a:r>
              <a:rPr lang="tr-TR" dirty="0"/>
              <a:t> </a:t>
            </a:r>
            <a:r>
              <a:rPr lang="tr-TR" dirty="0" err="1"/>
              <a:t>maniplasyonlar</a:t>
            </a:r>
            <a:r>
              <a:rPr lang="tr-TR" dirty="0"/>
              <a:t> sırasında gelişir.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47</a:t>
            </a:fld>
            <a:endParaRPr lang="tr-T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Böbrek sen</a:t>
            </a:r>
            <a:r>
              <a:rPr lang="tr-TR" baseline="0" dirty="0"/>
              <a:t> sık etkilenen organların başında gelir. Ancak </a:t>
            </a:r>
            <a:r>
              <a:rPr lang="tr-TR" baseline="0" dirty="0" err="1"/>
              <a:t>ekstrarenal</a:t>
            </a:r>
            <a:r>
              <a:rPr lang="tr-TR" baseline="0" dirty="0"/>
              <a:t> kolesterol </a:t>
            </a:r>
            <a:r>
              <a:rPr lang="tr-TR" baseline="0" dirty="0" err="1"/>
              <a:t>embolizasyonu</a:t>
            </a:r>
            <a:r>
              <a:rPr lang="tr-TR" baseline="0" dirty="0"/>
              <a:t> bulguları </a:t>
            </a:r>
            <a:r>
              <a:rPr lang="tr-TR" baseline="0" dirty="0" err="1"/>
              <a:t>klinisyenler</a:t>
            </a:r>
            <a:r>
              <a:rPr lang="tr-TR" baseline="0" dirty="0"/>
              <a:t> için bir ipucudur. En sık </a:t>
            </a:r>
            <a:r>
              <a:rPr lang="tr-TR" baseline="0" dirty="0" err="1"/>
              <a:t>kutanöz</a:t>
            </a:r>
            <a:r>
              <a:rPr lang="tr-TR" baseline="0" dirty="0"/>
              <a:t> bulgular eşlik eder. Mavi-mor ayak, </a:t>
            </a:r>
            <a:r>
              <a:rPr lang="tr-TR" baseline="0" dirty="0" err="1"/>
              <a:t>livedo</a:t>
            </a:r>
            <a:r>
              <a:rPr lang="tr-TR" baseline="0" dirty="0"/>
              <a:t> </a:t>
            </a:r>
            <a:r>
              <a:rPr lang="tr-TR" baseline="0" dirty="0" err="1"/>
              <a:t>retikularis</a:t>
            </a:r>
            <a:r>
              <a:rPr lang="tr-TR" baseline="0" dirty="0"/>
              <a:t> yine </a:t>
            </a:r>
            <a:r>
              <a:rPr lang="tr-TR" baseline="0" dirty="0" err="1"/>
              <a:t>peteşi</a:t>
            </a:r>
            <a:r>
              <a:rPr lang="tr-TR" baseline="0" dirty="0"/>
              <a:t>, </a:t>
            </a:r>
            <a:r>
              <a:rPr lang="tr-TR" baseline="0" dirty="0" err="1"/>
              <a:t>purpura</a:t>
            </a:r>
            <a:r>
              <a:rPr lang="tr-TR" baseline="0" dirty="0"/>
              <a:t>. Farklı organ tutulumlarına bağlı klinikler de tabloya eklenecektir –karın ağrısı, b-k, </a:t>
            </a:r>
            <a:r>
              <a:rPr lang="tr-TR" baseline="0" dirty="0" err="1"/>
              <a:t>ileus</a:t>
            </a:r>
            <a:r>
              <a:rPr lang="tr-TR" baseline="0" dirty="0"/>
              <a:t>, </a:t>
            </a:r>
            <a:r>
              <a:rPr lang="tr-TR" baseline="0" dirty="0" err="1"/>
              <a:t>iskemik</a:t>
            </a:r>
            <a:r>
              <a:rPr lang="tr-TR" baseline="0" dirty="0"/>
              <a:t> barsak, </a:t>
            </a:r>
            <a:r>
              <a:rPr lang="tr-TR" baseline="0" dirty="0" err="1"/>
              <a:t>gis</a:t>
            </a:r>
            <a:r>
              <a:rPr lang="tr-TR" baseline="0" dirty="0"/>
              <a:t> kanaması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48</a:t>
            </a:fld>
            <a:endParaRPr lang="tr-T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Gözde kolesterol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embolisine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bağlı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Hollenhorst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bodie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görülmekte.böbrekte en çok etkilenen damarlar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arcuat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interlobuler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arterler.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bx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kolesterol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embolisi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polarize ışı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kaltında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küçük damar lümeninde çift kırılgan,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bikonveks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yarıklar şeklinde, etrafında dev hücreli reaksiyon ve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rekanalizasyon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görülmekte.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İntimal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kalınlaşma,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konsantrik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fibrozis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görülür. Ateş,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eozinofili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döküntüler gibi bulguların ortak olması nedeniyle tın at de düşünülmeli. Eğer öykü, diğer klinik bulgularla tanıya gidilemiyorsa,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bx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tanıda kullanılabilir. Ancak hastalık yamasal tutulum gösterdiğinden,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perkütan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bx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den çok açık-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iskemik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alanların görülerek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wedge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bx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ler</a:t>
            </a:r>
            <a:r>
              <a:rPr lang="tr-T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tanısal duyarlılığı artırır.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49</a:t>
            </a:fld>
            <a:endParaRPr lang="tr-T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Spesifik tedavisi yok.sistemik </a:t>
            </a:r>
            <a:r>
              <a:rPr lang="tr-TR" dirty="0" err="1"/>
              <a:t>inflamasyonu</a:t>
            </a:r>
            <a:r>
              <a:rPr lang="tr-TR" dirty="0"/>
              <a:t> azaltmak için</a:t>
            </a:r>
            <a:r>
              <a:rPr lang="tr-TR" baseline="0" dirty="0"/>
              <a:t> </a:t>
            </a:r>
            <a:r>
              <a:rPr lang="tr-TR" baseline="0" dirty="0" err="1"/>
              <a:t>steroid</a:t>
            </a:r>
            <a:r>
              <a:rPr lang="tr-TR" baseline="0" dirty="0"/>
              <a:t> kullanılabilir. Bazı vakalarda etkili olduğu belirtilmiş.</a:t>
            </a:r>
            <a:r>
              <a:rPr lang="tr-TR" dirty="0"/>
              <a:t> </a:t>
            </a:r>
            <a:r>
              <a:rPr lang="tr-TR" dirty="0" err="1"/>
              <a:t>Statinler</a:t>
            </a:r>
            <a:r>
              <a:rPr lang="tr-TR" baseline="0" dirty="0"/>
              <a:t> ile cilt bulgularının gerilediği/stabilize olduğu belirtilmiş. </a:t>
            </a:r>
            <a:r>
              <a:rPr lang="tr-TR" baseline="0" dirty="0" err="1"/>
              <a:t>Antikoagulasyon</a:t>
            </a:r>
            <a:r>
              <a:rPr lang="tr-TR" baseline="0" dirty="0"/>
              <a:t> kullanımı özellikle </a:t>
            </a:r>
            <a:r>
              <a:rPr lang="tr-TR" baseline="0" dirty="0" err="1"/>
              <a:t>unstabil</a:t>
            </a:r>
            <a:r>
              <a:rPr lang="tr-TR" baseline="0" dirty="0"/>
              <a:t>, </a:t>
            </a:r>
            <a:r>
              <a:rPr lang="tr-TR" baseline="0" dirty="0" err="1"/>
              <a:t>ülseratif</a:t>
            </a:r>
            <a:r>
              <a:rPr lang="tr-TR" baseline="0" dirty="0"/>
              <a:t> </a:t>
            </a:r>
            <a:r>
              <a:rPr lang="tr-TR" baseline="0" dirty="0" err="1"/>
              <a:t>plaklardatrombus</a:t>
            </a:r>
            <a:r>
              <a:rPr lang="tr-TR" baseline="0" dirty="0"/>
              <a:t> organizasyonunu engelleyerek </a:t>
            </a:r>
            <a:r>
              <a:rPr lang="tr-TR" baseline="0" dirty="0" err="1"/>
              <a:t>spontan</a:t>
            </a:r>
            <a:r>
              <a:rPr lang="tr-TR" baseline="0" dirty="0"/>
              <a:t> </a:t>
            </a:r>
            <a:r>
              <a:rPr lang="tr-TR" baseline="0" dirty="0" err="1"/>
              <a:t>embolilere</a:t>
            </a:r>
            <a:r>
              <a:rPr lang="tr-TR" baseline="0" dirty="0"/>
              <a:t> neden olabilir. Bu hastalarda en </a:t>
            </a:r>
            <a:r>
              <a:rPr lang="tr-TR" baseline="0" dirty="0" err="1"/>
              <a:t>azaından</a:t>
            </a:r>
            <a:r>
              <a:rPr lang="tr-TR" baseline="0" dirty="0"/>
              <a:t> akut dönemde, mutlak </a:t>
            </a:r>
            <a:r>
              <a:rPr lang="tr-TR" baseline="0" dirty="0" err="1"/>
              <a:t>antikoagülasyon</a:t>
            </a:r>
            <a:r>
              <a:rPr lang="tr-TR" baseline="0" dirty="0"/>
              <a:t> kullanım </a:t>
            </a:r>
            <a:r>
              <a:rPr lang="tr-TR" baseline="0" dirty="0" err="1"/>
              <a:t>endikasyonu</a:t>
            </a:r>
            <a:r>
              <a:rPr lang="tr-TR" baseline="0" dirty="0"/>
              <a:t> yok ise ara verilebilir. </a:t>
            </a:r>
            <a:r>
              <a:rPr lang="tr-TR" dirty="0"/>
              <a:t>Bu nedenle yaygın </a:t>
            </a:r>
            <a:r>
              <a:rPr lang="tr-TR" dirty="0" err="1"/>
              <a:t>aterosklerozlu</a:t>
            </a:r>
            <a:r>
              <a:rPr lang="tr-TR" baseline="0" dirty="0"/>
              <a:t> , riskli hastaların </a:t>
            </a:r>
            <a:r>
              <a:rPr lang="tr-TR" baseline="0" dirty="0" err="1"/>
              <a:t>anjiografik</a:t>
            </a:r>
            <a:r>
              <a:rPr lang="tr-TR" baseline="0" dirty="0"/>
              <a:t> </a:t>
            </a:r>
            <a:r>
              <a:rPr lang="tr-TR" baseline="0" dirty="0" err="1"/>
              <a:t>vasküler</a:t>
            </a:r>
            <a:r>
              <a:rPr lang="tr-TR" baseline="0" dirty="0"/>
              <a:t> cerrahi öncesi erken </a:t>
            </a:r>
            <a:r>
              <a:rPr lang="tr-TR" baseline="0" dirty="0" err="1"/>
              <a:t>anımlanması</a:t>
            </a:r>
            <a:r>
              <a:rPr lang="tr-TR" baseline="0" dirty="0"/>
              <a:t> önemli .örneğin yaygın </a:t>
            </a:r>
            <a:r>
              <a:rPr lang="tr-TR" baseline="0" dirty="0" err="1"/>
              <a:t>atersklerozlu</a:t>
            </a:r>
            <a:r>
              <a:rPr lang="tr-TR" baseline="0" dirty="0"/>
              <a:t> </a:t>
            </a:r>
            <a:r>
              <a:rPr lang="tr-TR" baseline="0" dirty="0" err="1"/>
              <a:t>aortik</a:t>
            </a:r>
            <a:r>
              <a:rPr lang="tr-TR" baseline="0" dirty="0"/>
              <a:t> sklerozlu hastada işlem için </a:t>
            </a:r>
            <a:r>
              <a:rPr lang="tr-TR" baseline="0" dirty="0" err="1"/>
              <a:t>brakial</a:t>
            </a:r>
            <a:r>
              <a:rPr lang="tr-TR" baseline="0" dirty="0"/>
              <a:t> arterin kullanımı ile </a:t>
            </a:r>
            <a:r>
              <a:rPr lang="tr-TR" baseline="0" dirty="0" err="1"/>
              <a:t>önelyici</a:t>
            </a:r>
            <a:r>
              <a:rPr lang="tr-TR" baseline="0" dirty="0"/>
              <a:t>-riski azaltıcı yaklaşım denenebilir. Yine </a:t>
            </a:r>
            <a:r>
              <a:rPr lang="tr-TR" baseline="0" dirty="0" err="1"/>
              <a:t>distal</a:t>
            </a:r>
            <a:r>
              <a:rPr lang="tr-TR" baseline="0" dirty="0"/>
              <a:t> </a:t>
            </a:r>
            <a:r>
              <a:rPr lang="tr-TR" baseline="0" dirty="0" err="1"/>
              <a:t>emboli</a:t>
            </a:r>
            <a:r>
              <a:rPr lang="tr-TR" baseline="0" dirty="0"/>
              <a:t> tuzakları-filtreleri , </a:t>
            </a:r>
            <a:r>
              <a:rPr lang="tr-TR" baseline="0" dirty="0" err="1"/>
              <a:t>embolinin</a:t>
            </a:r>
            <a:r>
              <a:rPr lang="tr-TR" baseline="0" dirty="0"/>
              <a:t> yakalanması, sistemik dolaşımdan uzaklaştırılması gibi cihazlı müdahaleler. 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50</a:t>
            </a:fld>
            <a:endParaRPr lang="tr-T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51</a:t>
            </a:fld>
            <a:endParaRPr lang="tr-T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Nos</a:t>
            </a:r>
            <a:r>
              <a:rPr lang="tr-TR" baseline="0" dirty="0"/>
              <a:t> da </a:t>
            </a:r>
            <a:r>
              <a:rPr lang="tr-TR" baseline="0" dirty="0" err="1"/>
              <a:t>proteinürik</a:t>
            </a:r>
            <a:r>
              <a:rPr lang="tr-TR" baseline="0" dirty="0"/>
              <a:t>  durumun neden olduğu </a:t>
            </a:r>
            <a:r>
              <a:rPr lang="tr-TR" baseline="0" dirty="0" err="1"/>
              <a:t>protrombotik</a:t>
            </a:r>
            <a:r>
              <a:rPr lang="tr-TR" baseline="0" dirty="0"/>
              <a:t> durum nedenli. En sık </a:t>
            </a:r>
            <a:r>
              <a:rPr lang="tr-TR" baseline="0" dirty="0" err="1"/>
              <a:t>mgn</a:t>
            </a:r>
            <a:r>
              <a:rPr lang="tr-TR" baseline="0" dirty="0"/>
              <a:t> ve </a:t>
            </a:r>
            <a:r>
              <a:rPr lang="tr-TR" baseline="0" dirty="0" err="1"/>
              <a:t>lupus</a:t>
            </a:r>
            <a:r>
              <a:rPr lang="tr-TR" baseline="0" dirty="0"/>
              <a:t> nefritinde görülmekte.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 Sıklıkla tanı alamazlar ( %5-62).</a:t>
            </a:r>
            <a:r>
              <a:rPr lang="tr-TR" baseline="0" dirty="0" err="1"/>
              <a:t>proteinüride</a:t>
            </a:r>
            <a:r>
              <a:rPr lang="tr-TR" baseline="0" dirty="0"/>
              <a:t> artış ve </a:t>
            </a:r>
            <a:r>
              <a:rPr lang="tr-TR" baseline="0" dirty="0" err="1"/>
              <a:t>gfr</a:t>
            </a:r>
            <a:r>
              <a:rPr lang="tr-TR" baseline="0" dirty="0"/>
              <a:t> kaybı ile gelebilir hasta.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transplant</a:t>
            </a:r>
            <a:r>
              <a:rPr lang="tr-TR" baseline="0" dirty="0"/>
              <a:t>, nadir, %0.5-4 sıklıkta. </a:t>
            </a:r>
            <a:r>
              <a:rPr lang="tr-TR" baseline="0" dirty="0" err="1"/>
              <a:t>Greft</a:t>
            </a:r>
            <a:r>
              <a:rPr lang="tr-TR" baseline="0" dirty="0"/>
              <a:t> </a:t>
            </a:r>
            <a:r>
              <a:rPr lang="tr-TR" baseline="0" dirty="0" err="1"/>
              <a:t>infarktı</a:t>
            </a:r>
            <a:r>
              <a:rPr lang="tr-TR" baseline="0" dirty="0"/>
              <a:t>, </a:t>
            </a:r>
            <a:r>
              <a:rPr lang="tr-TR" baseline="0" dirty="0" err="1"/>
              <a:t>rüptürüne</a:t>
            </a:r>
            <a:r>
              <a:rPr lang="tr-TR" baseline="0" dirty="0"/>
              <a:t> neden olabilir. </a:t>
            </a:r>
            <a:r>
              <a:rPr lang="tr-TR" baseline="0" dirty="0" err="1"/>
              <a:t>Anastomoz</a:t>
            </a:r>
            <a:r>
              <a:rPr lang="tr-TR" baseline="0" dirty="0"/>
              <a:t> cerrahi tekniği, sıvı nedenli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vene</a:t>
            </a:r>
            <a:r>
              <a:rPr lang="tr-TR" baseline="0" dirty="0"/>
              <a:t> bası, akut </a:t>
            </a:r>
            <a:r>
              <a:rPr lang="tr-TR" baseline="0" dirty="0" err="1"/>
              <a:t>rejeksiyon</a:t>
            </a:r>
            <a:r>
              <a:rPr lang="tr-TR" baseline="0" dirty="0"/>
              <a:t>, volüm </a:t>
            </a:r>
            <a:r>
              <a:rPr lang="tr-TR" baseline="0" dirty="0" err="1"/>
              <a:t>deplesyon</a:t>
            </a:r>
            <a:r>
              <a:rPr lang="tr-TR" baseline="0" dirty="0"/>
              <a:t>, </a:t>
            </a:r>
            <a:r>
              <a:rPr lang="tr-TR" baseline="0" dirty="0" err="1"/>
              <a:t>hiperkoagülabilite</a:t>
            </a:r>
            <a:r>
              <a:rPr lang="tr-TR" baseline="0" dirty="0"/>
              <a:t> nedenli olabilir. Gebelik ve </a:t>
            </a:r>
            <a:r>
              <a:rPr lang="tr-TR" baseline="0" dirty="0" err="1"/>
              <a:t>postpartum</a:t>
            </a:r>
            <a:r>
              <a:rPr lang="tr-TR" baseline="0" dirty="0"/>
              <a:t> dönemin </a:t>
            </a:r>
            <a:r>
              <a:rPr lang="tr-TR" baseline="0" dirty="0" err="1"/>
              <a:t>hiperkoagülopatik</a:t>
            </a:r>
            <a:r>
              <a:rPr lang="tr-TR" baseline="0" dirty="0"/>
              <a:t> durum olduğu unutulmamalıdır. </a:t>
            </a:r>
            <a:r>
              <a:rPr lang="tr-TR" baseline="0" dirty="0" err="1"/>
              <a:t>Postpartum</a:t>
            </a:r>
            <a:r>
              <a:rPr lang="tr-TR" baseline="0" dirty="0"/>
              <a:t> dönemde </a:t>
            </a:r>
            <a:r>
              <a:rPr lang="tr-TR" baseline="0" dirty="0" err="1"/>
              <a:t>spontan</a:t>
            </a:r>
            <a:r>
              <a:rPr lang="tr-TR" baseline="0" dirty="0"/>
              <a:t> </a:t>
            </a:r>
            <a:r>
              <a:rPr lang="tr-TR" baseline="0" dirty="0" err="1"/>
              <a:t>rvt</a:t>
            </a:r>
            <a:r>
              <a:rPr lang="tr-TR" baseline="0" dirty="0"/>
              <a:t> </a:t>
            </a:r>
            <a:r>
              <a:rPr lang="tr-TR" baseline="0" dirty="0" err="1"/>
              <a:t>ler</a:t>
            </a:r>
            <a:r>
              <a:rPr lang="tr-TR" baseline="0" dirty="0"/>
              <a:t> bildirilmiştir. Yan ağrısı, </a:t>
            </a:r>
            <a:r>
              <a:rPr lang="tr-TR" baseline="0" dirty="0" err="1"/>
              <a:t>mikroskopik</a:t>
            </a:r>
            <a:r>
              <a:rPr lang="tr-TR" baseline="0" dirty="0"/>
              <a:t> </a:t>
            </a:r>
            <a:r>
              <a:rPr lang="tr-TR" baseline="0" dirty="0" err="1"/>
              <a:t>hematüri</a:t>
            </a:r>
            <a:r>
              <a:rPr lang="tr-TR" baseline="0" dirty="0"/>
              <a:t> ,yan ağrısı ile gelen hastada akla gelmelidir. Hastaların pek çoğu </a:t>
            </a:r>
            <a:r>
              <a:rPr lang="tr-TR" baseline="0" dirty="0" err="1"/>
              <a:t>malign</a:t>
            </a:r>
            <a:r>
              <a:rPr lang="tr-TR" baseline="0" dirty="0"/>
              <a:t> hastalardan oluşmaktadır.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orjinli</a:t>
            </a:r>
            <a:r>
              <a:rPr lang="tr-TR" baseline="0" dirty="0"/>
              <a:t> tümörün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vene</a:t>
            </a:r>
            <a:r>
              <a:rPr lang="tr-TR" baseline="0" dirty="0"/>
              <a:t> direkt </a:t>
            </a:r>
            <a:r>
              <a:rPr lang="tr-TR" baseline="0" dirty="0" err="1"/>
              <a:t>invasyonu</a:t>
            </a:r>
            <a:r>
              <a:rPr lang="tr-TR" baseline="0" dirty="0"/>
              <a:t> veya kitlenin </a:t>
            </a:r>
            <a:r>
              <a:rPr lang="tr-TR" baseline="0" dirty="0" err="1"/>
              <a:t>vene</a:t>
            </a:r>
            <a:r>
              <a:rPr lang="tr-TR" baseline="0" dirty="0"/>
              <a:t> basısı nedenlidir. </a:t>
            </a:r>
            <a:r>
              <a:rPr lang="tr-TR" baseline="0" dirty="0" err="1"/>
              <a:t>Rcc</a:t>
            </a:r>
            <a:r>
              <a:rPr lang="tr-TR" baseline="0" dirty="0"/>
              <a:t> </a:t>
            </a:r>
            <a:r>
              <a:rPr lang="tr-TR" baseline="0" dirty="0" err="1"/>
              <a:t>lerin</a:t>
            </a:r>
            <a:r>
              <a:rPr lang="tr-TR" baseline="0" dirty="0"/>
              <a:t> %50 sinde otopsilerde </a:t>
            </a:r>
            <a:r>
              <a:rPr lang="tr-TR" baseline="0" dirty="0" err="1"/>
              <a:t>rvt</a:t>
            </a:r>
            <a:r>
              <a:rPr lang="tr-TR" baseline="0" dirty="0"/>
              <a:t> görülmüştür.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53</a:t>
            </a:fld>
            <a:endParaRPr lang="tr-T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Akut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rvt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sıklıkla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semptomatiktir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B-k, yan ağrısı ile birlikte sıklıkla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pyelonefrit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tanısı almalarına neden olur.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54</a:t>
            </a:fld>
            <a:endParaRPr lang="tr-T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Aslında bu genişleme koruyu  etki de gösterir, şöyle ki </a:t>
            </a:r>
            <a:r>
              <a:rPr lang="tr-TR" dirty="0" err="1"/>
              <a:t>venöz</a:t>
            </a:r>
            <a:r>
              <a:rPr lang="tr-TR" dirty="0"/>
              <a:t> basıncın </a:t>
            </a:r>
            <a:r>
              <a:rPr lang="tr-TR" dirty="0" err="1"/>
              <a:t>kollateral</a:t>
            </a:r>
            <a:r>
              <a:rPr lang="tr-TR" dirty="0"/>
              <a:t> ağ yapısı ile</a:t>
            </a:r>
            <a:r>
              <a:rPr lang="tr-TR" baseline="0" dirty="0"/>
              <a:t> düşmesi </a:t>
            </a:r>
            <a:r>
              <a:rPr lang="tr-TR" baseline="0" dirty="0" err="1"/>
              <a:t>renal</a:t>
            </a:r>
            <a:r>
              <a:rPr lang="tr-TR" baseline="0" dirty="0"/>
              <a:t> </a:t>
            </a:r>
            <a:r>
              <a:rPr lang="tr-TR" baseline="0" dirty="0" err="1"/>
              <a:t>ifarktı</a:t>
            </a:r>
            <a:r>
              <a:rPr lang="tr-TR" baseline="0" dirty="0"/>
              <a:t> önler.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55</a:t>
            </a:fld>
            <a:endParaRPr lang="tr-T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Yine </a:t>
            </a:r>
            <a:r>
              <a:rPr lang="tr-TR" dirty="0" err="1"/>
              <a:t>dopplerde</a:t>
            </a:r>
            <a:r>
              <a:rPr lang="tr-TR" dirty="0"/>
              <a:t> dolma </a:t>
            </a:r>
            <a:r>
              <a:rPr lang="tr-TR" dirty="0" err="1"/>
              <a:t>defektleri</a:t>
            </a:r>
            <a:r>
              <a:rPr lang="tr-TR" dirty="0"/>
              <a:t> görülebilir.</a:t>
            </a:r>
            <a:r>
              <a:rPr lang="tr-TR" baseline="0" dirty="0"/>
              <a:t>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56</a:t>
            </a:fld>
            <a:endParaRPr lang="tr-T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Tedavi tartışmalıdır; durumu, akut-kronik oluşuna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duruma bağlıdır . Sistemik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antikoagülasyon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trombozun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ilerleyerek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vcı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yayılmasını ve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pte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yi</a:t>
            </a:r>
            <a:r>
              <a:rPr lang="tr-T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engellemek için verilmelidir.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8DAB9-A7C7-4A25-94BC-42DC247A6925}" type="slidenum">
              <a:rPr lang="tr-TR" smtClean="0"/>
              <a:pPr/>
              <a:t>57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CB7E6-1FF1-4BB9-80BA-FF3E2A3F3C99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298DC-7FD8-40EC-AEBE-3F891A0EF7F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pn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1.pn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5.png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notesSlide" Target="../notesSlides/notesSlide32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3.png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 /><Relationship Id="rId1" Type="http://schemas.openxmlformats.org/officeDocument/2006/relationships/slideLayout" Target="../slideLayouts/slideLayout4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 /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36.xml" /><Relationship Id="rId1" Type="http://schemas.openxmlformats.org/officeDocument/2006/relationships/slideLayout" Target="../slideLayouts/slideLayout4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40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7.png" /><Relationship Id="rId4" Type="http://schemas.openxmlformats.org/officeDocument/2006/relationships/image" Target="../media/image26.png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 /><Relationship Id="rId1" Type="http://schemas.openxmlformats.org/officeDocument/2006/relationships/slideLayout" Target="../slideLayouts/slideLayout4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 /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notesSlide" Target="../notesSlides/notesSlide45.xml" /><Relationship Id="rId1" Type="http://schemas.openxmlformats.org/officeDocument/2006/relationships/slideLayout" Target="../slideLayouts/slideLayout4.xml" 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 /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827584" y="1988840"/>
            <a:ext cx="7772400" cy="1470025"/>
          </a:xfrm>
        </p:spPr>
        <p:txBody>
          <a:bodyPr/>
          <a:lstStyle/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Vakalarla </a:t>
            </a:r>
            <a:r>
              <a:rPr lang="tr-TR" b="1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 Hastalıklara Yaklaşım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Dr.Ezgi</a:t>
            </a:r>
            <a:r>
              <a:rPr lang="tr-TR" dirty="0"/>
              <a:t> </a:t>
            </a:r>
            <a:r>
              <a:rPr lang="tr-TR" dirty="0" err="1"/>
              <a:t>Yenigün</a:t>
            </a:r>
            <a:endParaRPr lang="tr-TR" dirty="0"/>
          </a:p>
          <a:p>
            <a:r>
              <a:rPr lang="tr-TR" dirty="0"/>
              <a:t>Ankara Bilkent Şehir Hastanesi</a:t>
            </a:r>
          </a:p>
          <a:p>
            <a:r>
              <a:rPr lang="tr-TR" dirty="0" err="1"/>
              <a:t>Nefroloji</a:t>
            </a:r>
            <a:r>
              <a:rPr lang="tr-TR" dirty="0"/>
              <a:t> Kliniği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Hastalık İlişkili Klinik Durumlar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hipertansiyon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İskemik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hastalık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Unstabil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kardiyak sendromlar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enfarkt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trombozu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Ateroembolik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hastalık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Olgu 1-EN, 40 yaş, Erkek, AŞH, 8.2022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Şikayet: kan basıncı yüksekliği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Öykü: HT(+)-10 yıl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Alışkanlık: sigara (+), 25 paket/yıl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FM: 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TA:180/100 </a:t>
            </a:r>
            <a:r>
              <a:rPr lang="tr-TR" sz="2400" i="1" dirty="0" err="1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Hg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diğer bulgular doğal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İlaç: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coversyl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10 mg,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vasoxen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10 mg</a:t>
            </a:r>
          </a:p>
          <a:p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ABPM: Genel: 160/97 </a:t>
            </a:r>
            <a:r>
              <a:rPr lang="tr-TR" sz="2400" i="1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, Gündüz 170/92 </a:t>
            </a:r>
            <a:r>
              <a:rPr lang="tr-TR" sz="2400" i="1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, Gece 136/88 </a:t>
            </a:r>
            <a:r>
              <a:rPr lang="tr-TR" sz="2400" i="1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i="1" dirty="0" err="1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i="1" dirty="0" err="1">
                <a:latin typeface="Times New Roman" pitchFamily="18" charset="0"/>
                <a:cs typeface="Times New Roman" pitchFamily="18" charset="0"/>
              </a:rPr>
              <a:t>dipper</a:t>
            </a:r>
            <a:endParaRPr lang="tr-TR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Olgu 1-EN, 40 yaş, Erkek, AŞH, 2022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Lab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 üre: 30 mg/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kre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 0.9 mg/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:139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mEq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/L, K:3.9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mEq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/L</a:t>
            </a:r>
          </a:p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Üriner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USG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sol böbrek 86 mm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kalınlığı 12 mm, 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sağ böbrek 95 mm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kalınlığı 16 mm</a:t>
            </a:r>
          </a:p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USG: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sol böbrek PSV: 200 cm/sn,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RI:0.41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sağ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PSV: 215 cm/sn, Aort PSV 80 cm/sn,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RAO &lt; 3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MR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Anjiografi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her 2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orifis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düzeyinde %70 darlık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Hastaya 25.08.2022’de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selektif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anjiografi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yapıldı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904" t="14951" r="37477" b="8681"/>
          <a:stretch>
            <a:fillRect/>
          </a:stretch>
        </p:blipFill>
        <p:spPr bwMode="auto">
          <a:xfrm>
            <a:off x="4932040" y="332656"/>
            <a:ext cx="3168352" cy="273348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19284" t="13086" r="24266" b="7180"/>
          <a:stretch>
            <a:fillRect/>
          </a:stretch>
        </p:blipFill>
        <p:spPr bwMode="auto">
          <a:xfrm>
            <a:off x="4932040" y="3140968"/>
            <a:ext cx="3168352" cy="252081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40038" t="23422" r="29246" b="30805"/>
          <a:stretch>
            <a:fillRect/>
          </a:stretch>
        </p:blipFill>
        <p:spPr bwMode="auto">
          <a:xfrm>
            <a:off x="1187624" y="3140968"/>
            <a:ext cx="3523746" cy="252028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8" name="7 Metin kutusu"/>
          <p:cNvSpPr txBox="1"/>
          <p:nvPr/>
        </p:nvSpPr>
        <p:spPr>
          <a:xfrm>
            <a:off x="1043608" y="5805264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uygulandıktan sonra  TA: 110-60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antihipertansif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tedavi ihtiyacı yok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l="31737" t="21946" r="32567" b="18993"/>
          <a:stretch>
            <a:fillRect/>
          </a:stretch>
        </p:blipFill>
        <p:spPr bwMode="auto">
          <a:xfrm>
            <a:off x="1187624" y="332656"/>
            <a:ext cx="3528392" cy="268163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Tanım &amp;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Etyoloji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Azalmış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perfüzyon</a:t>
            </a:r>
            <a:endParaRPr lang="tr-TR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Artmış kan basıncı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hipertansiyon)→ </a:t>
            </a:r>
            <a:r>
              <a:rPr lang="tr-TR" sz="2400" u="sng" dirty="0" err="1">
                <a:latin typeface="Times New Roman" pitchFamily="18" charset="0"/>
                <a:cs typeface="Times New Roman" pitchFamily="18" charset="0"/>
              </a:rPr>
              <a:t>sekonder</a:t>
            </a:r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 HT en sık nedeni</a:t>
            </a:r>
          </a:p>
          <a:p>
            <a:pPr algn="ctr">
              <a:buFont typeface="Wingdings" pitchFamily="2" charset="2"/>
              <a:buChar char="ü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İskemik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hasar</a:t>
            </a:r>
          </a:p>
          <a:p>
            <a:pPr algn="ctr">
              <a:buNone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kan akımında azalma &gt;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otoregülatuvar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kompansasyon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= GFR ↓</a:t>
            </a:r>
          </a:p>
          <a:p>
            <a:pPr algn="ctr">
              <a:buFont typeface="Wingdings" pitchFamily="2" charset="2"/>
              <a:buChar char="ü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Unstabil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kardiyak sendrom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5688" t="27679" r="8853" b="15045"/>
          <a:stretch>
            <a:fillRect/>
          </a:stretch>
        </p:blipFill>
        <p:spPr bwMode="auto">
          <a:xfrm>
            <a:off x="827584" y="260648"/>
            <a:ext cx="6912768" cy="40138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28532" t="34043" r="30321" b="23000"/>
          <a:stretch>
            <a:fillRect/>
          </a:stretch>
        </p:blipFill>
        <p:spPr bwMode="auto">
          <a:xfrm>
            <a:off x="4139952" y="4365104"/>
            <a:ext cx="3925769" cy="211561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6" name="5 Yuvarlatılmış Dikdörtgen"/>
          <p:cNvSpPr/>
          <p:nvPr/>
        </p:nvSpPr>
        <p:spPr>
          <a:xfrm>
            <a:off x="827584" y="4437112"/>
            <a:ext cx="2736304" cy="16561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Nöronal</a:t>
            </a:r>
            <a:r>
              <a:rPr lang="tr-T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tr-TR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hormonal</a:t>
            </a:r>
            <a:r>
              <a:rPr lang="tr-T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yanıt %70-80 </a:t>
            </a:r>
            <a:r>
              <a:rPr lang="tr-TR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luminal</a:t>
            </a:r>
            <a:r>
              <a:rPr lang="tr-T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obstruksiyon</a:t>
            </a:r>
            <a:r>
              <a:rPr lang="tr-T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varlığında gelişir</a:t>
            </a:r>
          </a:p>
        </p:txBody>
      </p:sp>
      <p:sp>
        <p:nvSpPr>
          <p:cNvPr id="7" name="6 Şeritli Sağ Ok"/>
          <p:cNvSpPr/>
          <p:nvPr/>
        </p:nvSpPr>
        <p:spPr>
          <a:xfrm>
            <a:off x="3635896" y="5157192"/>
            <a:ext cx="432048" cy="41262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4060" t="29270" r="24954" b="16636"/>
          <a:stretch>
            <a:fillRect/>
          </a:stretch>
        </p:blipFill>
        <p:spPr bwMode="auto">
          <a:xfrm>
            <a:off x="467544" y="332656"/>
            <a:ext cx="796747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Oval"/>
          <p:cNvSpPr/>
          <p:nvPr/>
        </p:nvSpPr>
        <p:spPr>
          <a:xfrm>
            <a:off x="683568" y="2852936"/>
            <a:ext cx="2088232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6948264" y="3068960"/>
            <a:ext cx="1512168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1115616" y="5085184"/>
            <a:ext cx="7272808" cy="1512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Uzun dönem kan basıncı artışından:</a:t>
            </a:r>
          </a:p>
          <a:p>
            <a:pPr algn="ctr"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SSS aktivasyonu,</a:t>
            </a:r>
          </a:p>
          <a:p>
            <a:pPr algn="ctr"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NO üretimi bozukluğu</a:t>
            </a:r>
          </a:p>
          <a:p>
            <a:pPr algn="ctr">
              <a:buFont typeface="Wingdings" pitchFamily="2" charset="2"/>
              <a:buChar char="ü"/>
            </a:pPr>
            <a:r>
              <a:rPr lang="tr-TR" dirty="0" err="1">
                <a:solidFill>
                  <a:schemeClr val="tx1"/>
                </a:solidFill>
              </a:rPr>
              <a:t>Endotelin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salınımı</a:t>
            </a:r>
            <a:r>
              <a:rPr lang="tr-TR" dirty="0">
                <a:solidFill>
                  <a:schemeClr val="tx1"/>
                </a:solidFill>
              </a:rPr>
              <a:t> ve hipertansiyona </a:t>
            </a:r>
            <a:r>
              <a:rPr lang="tr-TR" dirty="0" err="1">
                <a:solidFill>
                  <a:schemeClr val="tx1"/>
                </a:solidFill>
              </a:rPr>
              <a:t>sekonder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renal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mikrovasküler</a:t>
            </a:r>
            <a:r>
              <a:rPr lang="tr-TR" dirty="0">
                <a:solidFill>
                  <a:schemeClr val="tx1"/>
                </a:solidFill>
              </a:rPr>
              <a:t> hasar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hipertansiyon</a:t>
            </a:r>
            <a:br>
              <a:rPr lang="tr-TR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etyoloji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Çift Böbrek Hipertansiyon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Unilateral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fibromusküler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displazi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Unilateral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ASRVD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arter anevrizma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embolisi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Travmatik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arterial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okluzyon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Arteriovenöz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fistül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diseksiyonu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trombozu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ostiumu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tutan aort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diseksiyonu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Page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böbrek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parankimi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tutan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metastatik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tümör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atere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bası yapan FEO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arteri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orjinli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aortik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greft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arter spazmı</a:t>
            </a:r>
          </a:p>
        </p:txBody>
      </p:sp>
      <p:sp>
        <p:nvSpPr>
          <p:cNvPr id="7" name="6 Metin Yer Tutucusu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tr-TR" dirty="0"/>
          </a:p>
          <a:p>
            <a:endParaRPr lang="tr-TR" sz="9600" dirty="0"/>
          </a:p>
          <a:p>
            <a:endParaRPr lang="tr-TR" sz="9600" dirty="0"/>
          </a:p>
          <a:p>
            <a:r>
              <a:rPr lang="tr-TR" sz="9600" dirty="0">
                <a:latin typeface="Times New Roman" pitchFamily="18" charset="0"/>
                <a:cs typeface="Times New Roman" pitchFamily="18" charset="0"/>
              </a:rPr>
              <a:t>Tek Böbrek Hipertansiyon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Soliter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böbrekte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stenoz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stenozu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Aort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koarktasyonu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arterleri tutan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vaskülit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Konjenital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anomaliler</a:t>
            </a:r>
          </a:p>
          <a:p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Ateroembolik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hastalık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hipertansiyon</a:t>
            </a:r>
            <a:br>
              <a:rPr lang="tr-TR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kimde?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≤30 yaş başlangıçlı hipertansiyon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≥55 yaş şiddetli hipertansiyon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Malign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akselere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veya </a:t>
            </a:r>
            <a:r>
              <a:rPr lang="tr-TR" sz="2400" i="1" u="sng" dirty="0">
                <a:latin typeface="Times New Roman" pitchFamily="18" charset="0"/>
                <a:cs typeface="Times New Roman" pitchFamily="18" charset="0"/>
              </a:rPr>
              <a:t>dirençli hipertansiyon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Sekonder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hiperaldosteronizm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bulguları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Hipokalemi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metabolik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alkaloz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Regüle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kan basıncında bozulma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İleri hedef organ hasarı bulguları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ACEi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veya ARB kullanımı ile serum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kreatinin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artışı,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Böbrek boyutlarında fark (≥ 1.5 cm)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Ani, açıklanamayan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pulmoner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ödem</a:t>
            </a:r>
          </a:p>
          <a:p>
            <a:pPr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Esansiyel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hipertansiyon vs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hipertansiyon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Esansiyel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hipertansiyon vs RV HT ayırımı güçtür.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Bazı vakalar;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akselere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dirençli, acil /ivedi hipertansiyon ile başvurabilirler.</a:t>
            </a: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Bu hastalarda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esansiyel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HT’a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göre;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dipper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patern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daha sık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Hedef organ hasarı belirgin </a:t>
            </a:r>
          </a:p>
          <a:p>
            <a:pPr>
              <a:buFont typeface="Wingdings" pitchFamily="2" charset="2"/>
              <a:buChar char="ü"/>
            </a:pPr>
            <a:r>
              <a:rPr lang="tr-TR" sz="2000" i="1" dirty="0">
                <a:latin typeface="Times New Roman" pitchFamily="18" charset="0"/>
                <a:cs typeface="Times New Roman" pitchFamily="18" charset="0"/>
              </a:rPr>
              <a:t>LV </a:t>
            </a:r>
            <a:r>
              <a:rPr lang="tr-TR" sz="2000" i="1" dirty="0" err="1">
                <a:latin typeface="Times New Roman" pitchFamily="18" charset="0"/>
                <a:cs typeface="Times New Roman" pitchFamily="18" charset="0"/>
              </a:rPr>
              <a:t>hipertrofisi</a:t>
            </a:r>
            <a:endParaRPr lang="tr-TR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000" i="1" dirty="0" err="1">
                <a:latin typeface="Times New Roman" pitchFamily="18" charset="0"/>
                <a:cs typeface="Times New Roman" pitchFamily="18" charset="0"/>
              </a:rPr>
              <a:t>Mikroalbuminüri</a:t>
            </a:r>
            <a:endParaRPr lang="tr-TR" sz="2000" i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Losito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i="1" dirty="0" err="1"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tr-TR" sz="1200" i="1" dirty="0">
                <a:latin typeface="Times New Roman" pitchFamily="18" charset="0"/>
                <a:cs typeface="Times New Roman" pitchFamily="18" charset="0"/>
              </a:rPr>
              <a:t> J </a:t>
            </a:r>
            <a:r>
              <a:rPr lang="tr-TR" sz="1200" i="1" dirty="0" err="1">
                <a:latin typeface="Times New Roman" pitchFamily="18" charset="0"/>
                <a:cs typeface="Times New Roman" pitchFamily="18" charset="0"/>
              </a:rPr>
              <a:t>Hypertens</a:t>
            </a:r>
            <a:r>
              <a:rPr lang="tr-TR" sz="1200" i="1" dirty="0">
                <a:latin typeface="Times New Roman" pitchFamily="18" charset="0"/>
                <a:cs typeface="Times New Roman" pitchFamily="18" charset="0"/>
              </a:rPr>
              <a:t>. 1996;9: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1062–1067.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Fibromüsküler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displazi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Arterial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medial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düz kas hücrelerinde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proliferasyon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fibrozisle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giden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inflamatuvar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arteriopati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%3.8-6.6 sıklıkta,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Kadınlarda sık (%90)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Çocuk ve genç erişkinde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RVHT’nin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en sık nedeni,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Hipertansiyon görülme yaşı 43,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(%60-80 vaka)ve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serebral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en sık tutulan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alan,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b="1" i="1" u="sng" dirty="0">
                <a:latin typeface="Times New Roman" pitchFamily="18" charset="0"/>
                <a:cs typeface="Times New Roman" pitchFamily="18" charset="0"/>
              </a:rPr>
              <a:t>orta ve </a:t>
            </a:r>
            <a:r>
              <a:rPr lang="tr-TR" sz="2400" b="1" i="1" u="sng" dirty="0" err="1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sz="24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i="1" u="sng" dirty="0" err="1">
                <a:latin typeface="Times New Roman" pitchFamily="18" charset="0"/>
                <a:cs typeface="Times New Roman" pitchFamily="18" charset="0"/>
              </a:rPr>
              <a:t>segmentini</a:t>
            </a:r>
            <a:r>
              <a:rPr lang="tr-TR" sz="24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sıklıkta tutar.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8532" t="32452" r="30321" b="8681"/>
          <a:stretch>
            <a:fillRect/>
          </a:stretch>
        </p:blipFill>
        <p:spPr bwMode="auto">
          <a:xfrm>
            <a:off x="1259632" y="188640"/>
            <a:ext cx="6552728" cy="376476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 l="21775" t="50000" r="23435" b="18993"/>
          <a:stretch>
            <a:fillRect/>
          </a:stretch>
        </p:blipFill>
        <p:spPr bwMode="auto">
          <a:xfrm>
            <a:off x="1259632" y="4077072"/>
            <a:ext cx="6563015" cy="208823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Hastalık</a:t>
            </a:r>
            <a:br>
              <a:rPr lang="tr-TR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Epidemiyoloji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Sıklıkla sistemik 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aterosklerozlu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yaşlılar (&gt;50 yaş)</a:t>
            </a:r>
          </a:p>
          <a:p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&gt;60 yaş→%25-30, </a:t>
            </a:r>
            <a:r>
              <a:rPr lang="tr-TR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&gt;75 yaş→ %40-60</a:t>
            </a:r>
          </a:p>
          <a:p>
            <a:pPr algn="just">
              <a:buFont typeface="Wingdings" pitchFamily="2" charset="2"/>
              <a:buChar char="ü"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Hipertansif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Azalmış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fonksiyon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/koroner arter hastalığı (+)            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Abdominal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üfürüm (+)                                  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Sigara öyküsü (+)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Sağ Ayraç"/>
          <p:cNvSpPr/>
          <p:nvPr/>
        </p:nvSpPr>
        <p:spPr>
          <a:xfrm>
            <a:off x="5220072" y="3140968"/>
            <a:ext cx="1152128" cy="2304256"/>
          </a:xfrm>
          <a:prstGeom prst="righ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6588224" y="3861048"/>
            <a:ext cx="2304256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RİSKLİ HASTA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Hipetansif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hastaların %14.1’inde,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Koroner arter hastalığı olanların %14-30’unda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Periferal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hastalığı olanların %22-45’inde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HT+DM birlikteliğinde %20 ASRVH vardır.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SDBH’lı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hastaların %15-22’sinden ASRVH sorumlu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ESC, AHA dirençli-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akselere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hipertansiyon veya kalp yetmezliği ile başvuran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hipertansiflerin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ASRVH açısından taranmasını önermektedir.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Önemi;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Artmış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kardiyovasküler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olay riski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Mortalitede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artış</a:t>
            </a:r>
          </a:p>
          <a:p>
            <a:pPr algn="r">
              <a:buNone/>
            </a:pPr>
            <a:r>
              <a:rPr lang="en-US" sz="1400" dirty="0"/>
              <a:t>Wright JR</a:t>
            </a:r>
            <a:r>
              <a:rPr lang="tr-TR" sz="1400" dirty="0"/>
              <a:t>.</a:t>
            </a:r>
            <a:r>
              <a:rPr lang="en-US" sz="1400" dirty="0"/>
              <a:t> </a:t>
            </a:r>
            <a:r>
              <a:rPr lang="en-US" sz="1400" i="1" dirty="0"/>
              <a:t>Am J Kidney Dis. 2002;39:1153–1161.</a:t>
            </a:r>
            <a:endParaRPr lang="tr-TR" sz="1400" i="1" dirty="0"/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lezyonlar sıklıkla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arterin ilk 1-2.cm de gözlenir</a:t>
            </a:r>
            <a:r>
              <a:rPr lang="tr-TR" sz="1400" dirty="0"/>
              <a:t>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Radyolojik olarak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 %50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darlık 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tr-TR" sz="2400" b="1" i="1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i="1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 hastalık’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demek</a:t>
            </a:r>
          </a:p>
          <a:p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%50-70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arası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‘orta derece darlık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’ veya 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tr-TR" sz="2400" b="1" i="1" dirty="0" err="1">
                <a:latin typeface="Times New Roman" pitchFamily="18" charset="0"/>
                <a:cs typeface="Times New Roman" pitchFamily="18" charset="0"/>
              </a:rPr>
              <a:t>hemodinamik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 önemi net olmayan </a:t>
            </a:r>
            <a:r>
              <a:rPr lang="tr-TR" sz="2400" b="1" i="1" dirty="0" err="1">
                <a:latin typeface="Times New Roman" pitchFamily="18" charset="0"/>
                <a:cs typeface="Times New Roman" pitchFamily="18" charset="0"/>
              </a:rPr>
              <a:t>stenoz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tr-TR" sz="2600" b="1" i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işlem planlanmadan önce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hemodinamik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derecesi mutlaka değerlendirilmeli</a:t>
            </a:r>
          </a:p>
          <a:p>
            <a:pPr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tr-TR" sz="1900" dirty="0" err="1">
                <a:latin typeface="Times New Roman" pitchFamily="18" charset="0"/>
                <a:cs typeface="Times New Roman" pitchFamily="18" charset="0"/>
              </a:rPr>
              <a:t>Translezyonel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900" dirty="0" err="1">
                <a:latin typeface="Times New Roman" pitchFamily="18" charset="0"/>
                <a:cs typeface="Times New Roman" pitchFamily="18" charset="0"/>
              </a:rPr>
              <a:t>sistolik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900" dirty="0" err="1">
                <a:latin typeface="Times New Roman" pitchFamily="18" charset="0"/>
                <a:cs typeface="Times New Roman" pitchFamily="18" charset="0"/>
              </a:rPr>
              <a:t>gradient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≥10 </a:t>
            </a:r>
            <a:r>
              <a:rPr lang="tr-TR" sz="1900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veya</a:t>
            </a:r>
          </a:p>
          <a:p>
            <a:pPr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tr-TR" sz="19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900" dirty="0" err="1">
                <a:latin typeface="Times New Roman" pitchFamily="18" charset="0"/>
                <a:cs typeface="Times New Roman" pitchFamily="18" charset="0"/>
              </a:rPr>
              <a:t>fraksiyonel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akım rezervi ≤0.8 şiddetli hastalık</a:t>
            </a:r>
            <a:r>
              <a:rPr lang="tr-TR" sz="26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&gt;%70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‘şiddetli ,anlamlı </a:t>
            </a:r>
            <a:r>
              <a:rPr lang="tr-TR" sz="2400" b="1" i="1" dirty="0" err="1">
                <a:latin typeface="Times New Roman" pitchFamily="18" charset="0"/>
                <a:cs typeface="Times New Roman" pitchFamily="18" charset="0"/>
              </a:rPr>
              <a:t>stenoz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’ </a:t>
            </a:r>
          </a:p>
          <a:p>
            <a:endParaRPr lang="tr-TR" sz="1400" i="1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1475656" y="4797152"/>
            <a:ext cx="5400600" cy="79208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Olgu 2-AG, 76 yaş, E, ANEAH, 2018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Şikayet: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dispne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göğüs ağrısı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Öykü: özellik yok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FM: TA:120/80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akciğer bazallerde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(+)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Üriner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USG: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böbrek boyutları normal, solda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grade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2 HUN,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Taş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protokollu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BT: sol böbrek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ureteropelvik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bileşkede taş</a:t>
            </a:r>
            <a:endParaRPr lang="tr-TR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Lab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 üre: 170 mg/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kre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 4.25 mg/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haricinde normal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1 ay önceki serum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kreatinin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 0.9 mg/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dl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Hastaya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postrenal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ABH ile sol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pelvikalisyel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nefrostomi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kateteri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yerleştirildi.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546848" cy="5649491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Sol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nefrostomi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sonrası serum üre: 166 mg/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kre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3.8 mg/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Seroloji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protein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elektroforezi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immunfiksasyon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elektroforezi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negatif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USG:RAS saptanmadı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biyopsi: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glomeruler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tübüler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patoloji tespit edilmedi.</a:t>
            </a:r>
          </a:p>
          <a:p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Transtorasik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EKO: EF: %35-40</a:t>
            </a:r>
          </a:p>
          <a:p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USG: sağ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arterde akselerasyon zamanında uzama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Koroner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anjiografi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işlemi</a:t>
            </a:r>
            <a:r>
              <a:rPr lang="tr-TR" sz="2400" dirty="0">
                <a:latin typeface="Calibri"/>
                <a:cs typeface="Times New Roman" pitchFamily="18" charset="0"/>
              </a:rPr>
              <a:t>→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Sağ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arterde total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okluzyon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sol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arterde %30-40 darlık saptandı.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Koroner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anjiografide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LAD’de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%90 darlık saptandı. </a:t>
            </a:r>
          </a:p>
          <a:p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LAD ve sağ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artere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uygulandı.</a:t>
            </a:r>
          </a:p>
          <a:p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Takipte serum 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kreatinin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0.5 mg/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dl’ye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geriledi.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1292" t="27707" r="41265" b="15209"/>
          <a:stretch>
            <a:fillRect/>
          </a:stretch>
        </p:blipFill>
        <p:spPr bwMode="auto">
          <a:xfrm>
            <a:off x="5304081" y="692696"/>
            <a:ext cx="3300367" cy="282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24265" t="29328" r="38378" b="13087"/>
          <a:stretch>
            <a:fillRect/>
          </a:stretch>
        </p:blipFill>
        <p:spPr bwMode="auto">
          <a:xfrm>
            <a:off x="5292080" y="3573016"/>
            <a:ext cx="331236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İskemik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Hastalık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İRH→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hipoperfüzyon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nedenli böbrekte gelişen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hemodinamik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yapısal sonuçlar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kan akımı </a:t>
            </a:r>
            <a:r>
              <a:rPr lang="tr-TR" sz="2400" b="1" u="sng" dirty="0">
                <a:latin typeface="Times New Roman" pitchFamily="18" charset="0"/>
                <a:cs typeface="Times New Roman" pitchFamily="18" charset="0"/>
              </a:rPr>
              <a:t>&lt; %10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dahi bazal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enerji ihtiyacı karşılanmaktadır.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Medikal tedavi ile düşük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relatif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stabilitenin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temel nedeni!!!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Fonksiyonel adaptasyonun üzerinde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luminal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okluzyon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varlığında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iskemi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gelişir.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İRH , hem potansiyel olarak geri döndürülebilir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hemodinamik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bileşeni hem de bu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adaptif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yapısal değişiklikleri içerir; bunların bir kısmı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revaskülarizasyon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ile geri döndürülemez.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Hasta yönetiminde 2 temel nokta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hasar ile HT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patogenezi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farklıdır.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Bu nedenle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revaskülarizasyon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sonrası KB kontrolü sağlanmakla birlikte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fonksiyonda düzelme gözlenmeyebilir. 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Hipertansif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nefropati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vs İRH ayırımı ?</a:t>
            </a:r>
          </a:p>
          <a:p>
            <a:pPr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RAS İlişkili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İskemik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Böbrek Hastalığı Klinik Sunumları-</a:t>
            </a:r>
            <a:r>
              <a:rPr lang="tr-TR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HANGİ HASTA?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i="1" dirty="0" err="1">
                <a:latin typeface="Times New Roman" pitchFamily="18" charset="0"/>
                <a:cs typeface="Times New Roman" pitchFamily="18" charset="0"/>
              </a:rPr>
              <a:t>ACEi</a:t>
            </a:r>
            <a:r>
              <a:rPr lang="tr-TR" sz="2400" i="1" dirty="0">
                <a:latin typeface="Times New Roman" pitchFamily="18" charset="0"/>
                <a:cs typeface="Times New Roman" pitchFamily="18" charset="0"/>
              </a:rPr>
              <a:t>/ARB kullanımı ile ABH gelişimi,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Konjestif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kalp yetmezliği olan hastalarda agresif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diürez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ile akut böbrek hasarı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Kritik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RAS’lu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hastada herhangi bir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antihipertansif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ile kan basıncı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normalizasyonunu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ile gelişen ABH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yaş aralığında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etyolojisi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bilinmeyen KBH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Asimetrik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böbrek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boyutuna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sahip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KBH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(≥ 1.5 cm)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RV hipertansiyon ve ABH/KBH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pulmoner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ödeme eşlik eden KBH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zeminide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ABH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KBH’lı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GFR’de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açıklanamayan hızlı azalma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hipertansif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hastada, açıklanamayan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oligo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anürik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böbrek yetmezliği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Tanıda görüntüleme yöntemleri </a:t>
            </a:r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ultrasonografi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Taramada en sık kullanılan yöntemdir.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Ucuz, sık tekrarlanabilir, riski yok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Ostiuma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yakın lezyonları daha kolay tespit eder      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 lezyon&gt; FMD)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Tekrarlanabilir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böbrek boyutu değerlendirilmesine olanak)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uygulanan hastada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restenozun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tespitinde tercih edilen yöntemdir.</a:t>
            </a:r>
          </a:p>
          <a:p>
            <a:pPr lvl="0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Uygulayıcı bağımlı (%80-90)!!</a:t>
            </a:r>
          </a:p>
          <a:p>
            <a:pPr lvl="0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Hasta fiziki yapısından,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intestinal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gaz varlığından etkilenir.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Doplerde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RAS şüphesi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Peak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systolic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velocity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(PSV)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→farklı RA alanlarından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suprarenal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aortadan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ölçüm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Normal değer 120 -160 cm/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dk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PSV &gt; 200-220 cm/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dk</a:t>
            </a:r>
            <a:r>
              <a:rPr lang="tr-TR" sz="2000" dirty="0">
                <a:latin typeface="Calibri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     &gt; %50 darlıkta %95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sensitif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, %90 spesifik</a:t>
            </a:r>
          </a:p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Reno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aortik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oran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→ bu alanlarda PSV oranı (≥3.5)</a:t>
            </a:r>
          </a:p>
          <a:p>
            <a:pPr>
              <a:buNone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     %92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sensitif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Akselarasyon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zamanı ve indeksi</a:t>
            </a:r>
          </a:p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İntrarenal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rezistivite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indeksi: 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intrensek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küçük damar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hastalık ilişkili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RI &gt; 0.80 olması,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invaziv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işleme KB yanıtsızlığının gösterges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5" name="4 Şeritli Sağ Ok"/>
          <p:cNvSpPr/>
          <p:nvPr/>
        </p:nvSpPr>
        <p:spPr>
          <a:xfrm>
            <a:off x="5796136" y="3140968"/>
            <a:ext cx="360040" cy="216024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6732240" y="2852936"/>
            <a:ext cx="2088232" cy="5760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&gt;  %60 darlık göstergesi</a:t>
            </a:r>
            <a:endParaRPr lang="tr-T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Tanıda görüntüleme yöntemleri </a:t>
            </a:r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BT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anjiografi</a:t>
            </a:r>
            <a:endParaRPr lang="tr-TR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Orta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dalları daha iyi değerlendirir (FMD için duyarlı</a:t>
            </a:r>
            <a:r>
              <a:rPr lang="tr-TR" sz="2400" dirty="0"/>
              <a:t>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rekonstriksiyonlu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BTA, konvansiyonel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anjiografiye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yakın sonuç verir (fazla kontrast ihtiyacı 100-125 ml)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Aksesuar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arterleri değerlendirir→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revaskülarizasyon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kararında önemli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Kontrast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nefropati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riski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(≈%5)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Tanıda görüntüleme yöntemleri </a:t>
            </a:r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MR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anjiografi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Sensitivitesi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spesifitesi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yüksektir.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Orta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lezyonlar ve küçük aksesuar damar hakkında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sensitivitesi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düşüktür. →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FMD’deki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spesifitesi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BTA’dan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daha düşüktür!!</a:t>
            </a:r>
          </a:p>
          <a:p>
            <a:pPr lvl="0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Radyasyon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maruziyeti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yok</a:t>
            </a:r>
          </a:p>
          <a:p>
            <a:pPr lvl="0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Hareket ve solunumdan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artefaktı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sıktır.                                                                                                                                                </a:t>
            </a:r>
          </a:p>
          <a:p>
            <a:pPr lvl="0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Uygulayıcı bağımlı </a:t>
            </a:r>
          </a:p>
          <a:p>
            <a:pPr lvl="0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GFR&lt;30 ml/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Nefrojenik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sistemik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fibrozis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riski !!! Yeni grup II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gadolinium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ajanları daha güvenlidir.</a:t>
            </a:r>
          </a:p>
          <a:p>
            <a:pPr lvl="0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Lezyonu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overestimate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eder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Tanıda görüntüleme yöntemleri </a:t>
            </a:r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Konvansiyonel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anjiografi</a:t>
            </a:r>
            <a:endParaRPr lang="tr-TR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Altın standart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dallarını ve küçük damar hastalıklarını en iyi tespit eden yöntem (diğer yöntemlere avantaj) </a:t>
            </a:r>
          </a:p>
          <a:p>
            <a:pPr>
              <a:buNone/>
            </a:pPr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Yöntemler</a:t>
            </a:r>
          </a:p>
          <a:p>
            <a:pPr>
              <a:buFont typeface="Wingdings" pitchFamily="2" charset="2"/>
              <a:buChar char="§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Aortografi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Selektif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anjiografi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 düşük kontrastlı (20 ml)</a:t>
            </a:r>
          </a:p>
          <a:p>
            <a:pPr>
              <a:buFont typeface="Wingdings" pitchFamily="2" charset="2"/>
              <a:buChar char="§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Karbon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dioksid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anjiografi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7477" t="21315" r="6169" b="35728"/>
          <a:stretch>
            <a:fillRect/>
          </a:stretch>
        </p:blipFill>
        <p:spPr bwMode="auto">
          <a:xfrm>
            <a:off x="755576" y="332656"/>
            <a:ext cx="6984776" cy="299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9427" t="34043" r="802" b="42092"/>
          <a:stretch>
            <a:fillRect/>
          </a:stretch>
        </p:blipFill>
        <p:spPr bwMode="auto">
          <a:xfrm>
            <a:off x="251520" y="3501008"/>
            <a:ext cx="8712968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Kaptopril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renografi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Direkt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görüntüleme sağlamaz.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Fonksiyonel kapasite (boyut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ekskretuvar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kapasite) hakkında bilgi sağlar,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İzotop görünürlüğü;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kan akımı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filtrasyon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göstergesidir.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Normal test, RVH için yüksek negatif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prediktif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değere sahiptir.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7726" t="30878" r="57312" b="37409"/>
          <a:stretch>
            <a:fillRect/>
          </a:stretch>
        </p:blipFill>
        <p:spPr bwMode="auto">
          <a:xfrm>
            <a:off x="5076056" y="1484784"/>
            <a:ext cx="3528392" cy="2520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1813" t="44094" r="53321" b="17516"/>
          <a:stretch>
            <a:fillRect/>
          </a:stretch>
        </p:blipFill>
        <p:spPr bwMode="auto">
          <a:xfrm>
            <a:off x="5076056" y="4077071"/>
            <a:ext cx="3528392" cy="21842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stenozu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tedavisi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54461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Medikal tedavi</a:t>
            </a:r>
          </a:p>
          <a:p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ACEi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/ARB ile kan basıncı regülasyonu </a:t>
            </a:r>
            <a:r>
              <a:rPr lang="tr-TR" sz="2800" b="1" u="sng" dirty="0">
                <a:latin typeface="Times New Roman" pitchFamily="18" charset="0"/>
                <a:cs typeface="Times New Roman" pitchFamily="18" charset="0"/>
              </a:rPr>
              <a:t>(hedef SKB &lt; 120 </a:t>
            </a:r>
            <a:r>
              <a:rPr lang="tr-TR" sz="2800" b="1" u="sng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800" b="1" u="sng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buFont typeface="Courier New" pitchFamily="49" charset="0"/>
              <a:buChar char="o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stenozlu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</a:t>
            </a:r>
          </a:p>
          <a:p>
            <a:pPr algn="ctr">
              <a:buFont typeface="Courier New" pitchFamily="49" charset="0"/>
              <a:buChar char="o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Fonksiyonel tek böbrekte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varlığında</a:t>
            </a:r>
          </a:p>
          <a:p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Agresif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antilipemik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tedavi </a:t>
            </a:r>
            <a:r>
              <a:rPr lang="tr-TR" sz="2600" b="1" u="sng" dirty="0">
                <a:latin typeface="Times New Roman" pitchFamily="18" charset="0"/>
                <a:cs typeface="Times New Roman" pitchFamily="18" charset="0"/>
              </a:rPr>
              <a:t>(LDL&lt; 70 mg/</a:t>
            </a:r>
            <a:r>
              <a:rPr lang="tr-TR" sz="2600" b="1" u="sng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600" b="1" u="sng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buFont typeface="Courier New" pitchFamily="49" charset="0"/>
              <a:buChar char="o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lezyon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progresyonun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azaltılması</a:t>
            </a:r>
          </a:p>
          <a:p>
            <a:pPr algn="ctr">
              <a:buFont typeface="Courier New" pitchFamily="49" charset="0"/>
              <a:buChar char="o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hasarda azalma </a:t>
            </a:r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(deneysel veri)</a:t>
            </a:r>
          </a:p>
          <a:p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Aspirin </a:t>
            </a:r>
          </a:p>
          <a:p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Metabolik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sendromun diğer bileşenlerinin tedavisi </a:t>
            </a:r>
            <a:r>
              <a:rPr lang="tr-TR" sz="2600" b="1" u="sng" dirty="0">
                <a:latin typeface="Times New Roman" pitchFamily="18" charset="0"/>
                <a:cs typeface="Times New Roman" pitchFamily="18" charset="0"/>
              </a:rPr>
              <a:t>(HbA1c&lt; %7)</a:t>
            </a:r>
          </a:p>
          <a:p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Sigaranın bırakılması</a:t>
            </a:r>
            <a:endParaRPr lang="tr-TR" sz="26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utan</a:t>
            </a: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renal </a:t>
            </a:r>
            <a:r>
              <a:rPr lang="en-US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arter</a:t>
            </a: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angioplast</a:t>
            </a: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(PTRA)</a:t>
            </a:r>
            <a:endParaRPr lang="tr-TR" sz="2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utan</a:t>
            </a: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(PTRS)</a:t>
            </a:r>
          </a:p>
          <a:p>
            <a:pPr>
              <a:buFont typeface="Wingdings" pitchFamily="2" charset="2"/>
              <a:buChar char="Ø"/>
            </a:pPr>
            <a:r>
              <a:rPr lang="tr-TR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Cerrahi tedavi</a:t>
            </a:r>
          </a:p>
          <a:p>
            <a:pPr algn="ctr">
              <a:buFont typeface="Courier New" pitchFamily="49" charset="0"/>
              <a:buChar char="o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Kompleks hastalık</a:t>
            </a:r>
          </a:p>
          <a:p>
            <a:pPr algn="ctr">
              <a:buFont typeface="Courier New" pitchFamily="49" charset="0"/>
              <a:buChar char="o"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başarısız</a:t>
            </a:r>
          </a:p>
          <a:p>
            <a:pPr algn="ctr">
              <a:buFont typeface="Courier New" pitchFamily="49" charset="0"/>
              <a:buChar char="o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Eşlik eden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aortik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hastalık varlığında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7020272" y="1988840"/>
            <a:ext cx="1296144" cy="400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DİKKAT</a:t>
            </a:r>
            <a:endParaRPr lang="tr-TR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Tedavi vs Medikal Tedavi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1950" t="31722" r="23175" b="8092"/>
          <a:stretch>
            <a:fillRect/>
          </a:stretch>
        </p:blipFill>
        <p:spPr bwMode="auto">
          <a:xfrm>
            <a:off x="467544" y="1556792"/>
            <a:ext cx="7632848" cy="47066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3131840" y="2132856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" name="5 Dikdörtgen"/>
          <p:cNvSpPr/>
          <p:nvPr/>
        </p:nvSpPr>
        <p:spPr>
          <a:xfrm>
            <a:off x="3491880" y="242088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" name="6 Dikdörtgen"/>
          <p:cNvSpPr/>
          <p:nvPr/>
        </p:nvSpPr>
        <p:spPr>
          <a:xfrm>
            <a:off x="1619672" y="2708920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7 Sağa Bükülü Ok"/>
          <p:cNvSpPr/>
          <p:nvPr/>
        </p:nvSpPr>
        <p:spPr>
          <a:xfrm>
            <a:off x="1403648" y="2276872"/>
            <a:ext cx="576064" cy="25922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3203848" y="4725144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11 Dikdörtgen"/>
          <p:cNvSpPr/>
          <p:nvPr/>
        </p:nvSpPr>
        <p:spPr>
          <a:xfrm>
            <a:off x="467544" y="5949280"/>
            <a:ext cx="75608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916832"/>
            <a:ext cx="8291264" cy="4209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Dahil edilme kriterleri: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Dirençli hipertansiyon (biri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diüretik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olmak üzere ≥ 3antihipertansif tedavi):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ABPM’de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SKB ≥130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mmHg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GFR’de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hızlı bozulma (&gt; 5 ml/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/yıl)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LVEF &gt; %40 ve kapak hastalığı yokluğunda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pulmoner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ödem ile yatış (KKY nedenli ≥2 yatış/yıl veya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pulmoner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ödem nedenli≥1 yatış/yıl 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BTA/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MRA’da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≥ %70 darlık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Böbrek boyutu &lt; 7 cm PTRA uygulanmadı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0153" t="23422" r="11813" b="7180"/>
          <a:stretch>
            <a:fillRect/>
          </a:stretch>
        </p:blipFill>
        <p:spPr bwMode="auto">
          <a:xfrm>
            <a:off x="683568" y="188640"/>
            <a:ext cx="7992888" cy="1584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5220072" y="332656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J Am Heart Assoc.</a:t>
            </a:r>
            <a:r>
              <a:rPr lang="tr-TR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2022;11:e024421</a:t>
            </a:r>
            <a:endParaRPr lang="tr-TR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3923928" y="1124744"/>
            <a:ext cx="50405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Dikdörtgen"/>
          <p:cNvSpPr/>
          <p:nvPr/>
        </p:nvSpPr>
        <p:spPr>
          <a:xfrm>
            <a:off x="3923928" y="1988840"/>
            <a:ext cx="50405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Yuvarlatılmış Dikdörtgen"/>
          <p:cNvSpPr/>
          <p:nvPr/>
        </p:nvSpPr>
        <p:spPr>
          <a:xfrm>
            <a:off x="3923928" y="3068960"/>
            <a:ext cx="50405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5886" t="19986" r="27966" b="5942"/>
          <a:stretch>
            <a:fillRect/>
          </a:stretch>
        </p:blipFill>
        <p:spPr bwMode="auto">
          <a:xfrm>
            <a:off x="1331640" y="260648"/>
            <a:ext cx="6552728" cy="5913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11 Yuvarlatılmış Dikdörtgen"/>
          <p:cNvSpPr/>
          <p:nvPr/>
        </p:nvSpPr>
        <p:spPr>
          <a:xfrm>
            <a:off x="4644008" y="1340768"/>
            <a:ext cx="50405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Yuvarlatılmış Dikdörtgen"/>
          <p:cNvSpPr/>
          <p:nvPr/>
        </p:nvSpPr>
        <p:spPr>
          <a:xfrm>
            <a:off x="4644008" y="2132856"/>
            <a:ext cx="50405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Yuvarlatılmış Dikdörtgen"/>
          <p:cNvSpPr/>
          <p:nvPr/>
        </p:nvSpPr>
        <p:spPr>
          <a:xfrm>
            <a:off x="4644008" y="5229200"/>
            <a:ext cx="50405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8532" t="38816" r="31215" b="11863"/>
          <a:stretch>
            <a:fillRect/>
          </a:stretch>
        </p:blipFill>
        <p:spPr bwMode="auto">
          <a:xfrm>
            <a:off x="1475656" y="374261"/>
            <a:ext cx="6733910" cy="463891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" name="4 Sol Ayraç"/>
          <p:cNvSpPr/>
          <p:nvPr/>
        </p:nvSpPr>
        <p:spPr>
          <a:xfrm rot="10800000">
            <a:off x="2411760" y="1628800"/>
            <a:ext cx="360040" cy="108012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Metin kutusu"/>
          <p:cNvSpPr txBox="1"/>
          <p:nvPr/>
        </p:nvSpPr>
        <p:spPr>
          <a:xfrm>
            <a:off x="2843808" y="213285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19.7 ml/</a:t>
            </a:r>
            <a:r>
              <a:rPr lang="tr-TR" sz="1200" dirty="0" err="1">
                <a:latin typeface="Times New Roman" pitchFamily="18" charset="0"/>
                <a:cs typeface="Times New Roman" pitchFamily="18" charset="0"/>
              </a:rPr>
              <a:t>dk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Oval"/>
          <p:cNvSpPr/>
          <p:nvPr/>
        </p:nvSpPr>
        <p:spPr>
          <a:xfrm>
            <a:off x="4499992" y="1628800"/>
            <a:ext cx="648072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4860032" y="2276872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7.8 ml/</a:t>
            </a:r>
            <a:r>
              <a:rPr lang="tr-TR" sz="1200" dirty="0" err="1">
                <a:latin typeface="Times New Roman" pitchFamily="18" charset="0"/>
                <a:cs typeface="Times New Roman" pitchFamily="18" charset="0"/>
              </a:rPr>
              <a:t>dk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Hangi hastalarda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revaskülarizasyon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uygulanmalı?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Kan basıncı kontrolünün sağlanamaması,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İskemik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hastalığa bağlı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fonksiyonda bozulma,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Medikal tedavi altındaki hastada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hipertansif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acil/ivedi durum ile başvuru,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Medikal tedaviye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intolerans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Tekrarlı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pulmoner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ödem ile yatış,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atrofi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(tartışmalı)</a:t>
            </a:r>
          </a:p>
          <a:p>
            <a:pPr>
              <a:buNone/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American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Heart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Association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/</a:t>
            </a:r>
            <a:br>
              <a:rPr lang="tr-TR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American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College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Cardiology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Önerileri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Anlamlı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hemodinamik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darlık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(&gt;%70)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veya</a:t>
            </a:r>
          </a:p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Translezyonel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ortalama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gradient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≥ 10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ve &gt;%50 darlığa eşlik eden ;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Kardiyak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destabilizasyon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sendromları</a:t>
            </a:r>
          </a:p>
          <a:p>
            <a:pPr algn="ctr">
              <a:buFont typeface="Wingdings" pitchFamily="2" charset="2"/>
              <a:buChar char="ü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Tekrarlı kalp yetmezliği</a:t>
            </a:r>
          </a:p>
          <a:p>
            <a:pPr algn="ctr">
              <a:buFont typeface="Wingdings" pitchFamily="2" charset="2"/>
              <a:buChar char="ü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pulmoner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ödem</a:t>
            </a:r>
          </a:p>
          <a:p>
            <a:pPr algn="ctr">
              <a:buFont typeface="Wingdings" pitchFamily="2" charset="2"/>
              <a:buChar char="ü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Akut koroner sendrom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Dirençli hipertansiyon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hastalık/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soliter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böbrekte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iskemik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nefropati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varlığında ,</a:t>
            </a: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PTRS uygulanmasını önermektedir.</a:t>
            </a:r>
          </a:p>
          <a:p>
            <a:pPr algn="r">
              <a:buNone/>
            </a:pP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Prince M</a:t>
            </a:r>
            <a:r>
              <a:rPr lang="tr-TR" sz="13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 JACC </a:t>
            </a:r>
            <a:r>
              <a:rPr lang="en-US" sz="1300" dirty="0" err="1">
                <a:latin typeface="Times New Roman" pitchFamily="18" charset="0"/>
                <a:cs typeface="Times New Roman" pitchFamily="18" charset="0"/>
              </a:rPr>
              <a:t>Cardiovasc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dirty="0" err="1">
                <a:latin typeface="Times New Roman" pitchFamily="18" charset="0"/>
                <a:cs typeface="Times New Roman" pitchFamily="18" charset="0"/>
              </a:rPr>
              <a:t>Interv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. 2019 Mar 25;12(6):505-517.</a:t>
            </a:r>
            <a:r>
              <a:rPr lang="tr-TR" sz="13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tr-TR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6514" t="25456" r="15917" b="12495"/>
          <a:stretch>
            <a:fillRect/>
          </a:stretch>
        </p:blipFill>
        <p:spPr bwMode="auto">
          <a:xfrm>
            <a:off x="1907704" y="497246"/>
            <a:ext cx="5328592" cy="49479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827584" y="5805264"/>
            <a:ext cx="7956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Atherosclerotic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Renovascular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: A KDIGO (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Kidney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Improving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Global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Outcomes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Controversies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Conference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Am J Kidney Dis. 2022 February ; 79(2): 289–301</a:t>
            </a:r>
            <a:endParaRPr lang="tr-TR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İskemik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Nefropatide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Revaskülarizasyon</a:t>
            </a:r>
            <a:br>
              <a:rPr lang="tr-TR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Hangi Hasta Uygun Değil?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/>
          </a:bodyPr>
          <a:lstStyle/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36718" t="39199" r="11813" b="17516"/>
          <a:stretch>
            <a:fillRect/>
          </a:stretch>
        </p:blipFill>
        <p:spPr bwMode="auto">
          <a:xfrm>
            <a:off x="827584" y="1484784"/>
            <a:ext cx="7517812" cy="35546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827584" y="5373216"/>
            <a:ext cx="7956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Atherosclerotic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Renovascular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: A KDIGO (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Kidney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Improving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Global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Outcomes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Controversies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b="1" dirty="0" err="1">
                <a:latin typeface="Times New Roman" pitchFamily="18" charset="0"/>
                <a:cs typeface="Times New Roman" pitchFamily="18" charset="0"/>
              </a:rPr>
              <a:t>Conference</a:t>
            </a:r>
            <a:endParaRPr lang="tr-TR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Tedavi Uygulanan Hastaların Takibi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Klinik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endikasyon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yok ise görüntüleme takibi için standart öneri yok.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uygulanan hastalarda, re-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varlığında tekrar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revaskülarizasyon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için de öneri bulunmamaktadır. 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uygulamasında; PSV &gt;395 cm/sn &gt;%70 re-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stenoza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işaret eder.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PTRS uygulanan hastalarda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USG ile değerlendirme net değil ise BTA kullanılır (MRA, metal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artefaktına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neden olacaktır)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renovasküler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hastalık takibi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total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okluzyon</a:t>
            </a:r>
            <a:r>
              <a:rPr lang="tr-TR" sz="2400" dirty="0">
                <a:latin typeface="Calibri"/>
                <a:cs typeface="Times New Roman" pitchFamily="18" charset="0"/>
              </a:rPr>
              <a:t>→ </a:t>
            </a:r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hastaların %3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Lüminal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daralmada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(&gt;%25)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3 yıllık takipte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luminal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darlıkta %30 artış,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En sık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olan grup, &gt;%60 darlık olan hastalarda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Olgu 3-EY, 62 yaş, Erkek, AŞH, 22.11.2022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Şikayet: sol yan ağrısı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Öykü: özellik yok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FM: TA:120/80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VI: 38 C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solda KVAH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Üriner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USG: sağ böbrek 105 mm,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kalınlığı 13 mm, sol böbrek 115 mm,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lınlığı 18 mm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Lab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: TİT: &gt;363 E, L:3,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prot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:1+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      Üre:36 mg/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kre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:1.49 mg/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AST: 100 IU/L,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LDH: 962 IU/L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WBC:15.69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-15.3 ,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Plt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: 283.000/mm3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CRP: 299</a:t>
            </a: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İdrar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Kx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: üreme yok</a:t>
            </a:r>
          </a:p>
          <a:p>
            <a:endParaRPr lang="tr-TR" dirty="0"/>
          </a:p>
        </p:txBody>
      </p:sp>
      <p:graphicFrame>
        <p:nvGraphicFramePr>
          <p:cNvPr id="8" name="7 İçerik Yer Tutucusu"/>
          <p:cNvGraphicFramePr>
            <a:graphicFrameLocks noGrp="1"/>
          </p:cNvGraphicFramePr>
          <p:nvPr>
            <p:ph sz="half" idx="2"/>
          </p:nvPr>
        </p:nvGraphicFramePr>
        <p:xfrm>
          <a:off x="4427984" y="1600200"/>
          <a:ext cx="4536504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4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4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Tarih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Kreat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LDH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radyoloji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20.06.22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22.11.22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1.41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BT/USG-N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23.11.22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24.11.22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</a:t>
                      </a:r>
                      <a:r>
                        <a:rPr lang="tr-TR" dirty="0" err="1"/>
                        <a:t>Doppler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25.11.22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2.</a:t>
                      </a:r>
                      <a:r>
                        <a:rPr lang="tr-TR" dirty="0" err="1"/>
                        <a:t>doppler</a:t>
                      </a:r>
                      <a:r>
                        <a:rPr lang="tr-TR" dirty="0"/>
                        <a:t>/BT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26.11.22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27.11.22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29.11.22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30.11.22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USG (24.11.2022 ):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düşündürecek bulgu yok. RI solda 0.63, sağda 0.57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USG: sol böbrek 115 mm,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kalınlığı 18 mm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eko şiddeti azalmış,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kanlanmasında belirgin azalma ile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iskemik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değişiklikler. Üst ve alt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pollerde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kanlanma saptanmadı</a:t>
            </a:r>
          </a:p>
          <a:p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Acil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anjiografi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yapıldı. Sol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 total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oklude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Selektif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trombolitik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uygulandı. </a:t>
            </a:r>
            <a:r>
              <a:rPr lang="tr-TR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Parisyel</a:t>
            </a:r>
            <a:r>
              <a:rPr lang="tr-TR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açıklık sağlandı.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incelemeleri (-)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24.01.2023 son biyokimya: üre-34 mg/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kre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 1.14 mg/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LDH: 159 IU/L</a:t>
            </a:r>
          </a:p>
          <a:p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6641" t="27707" r="28784" b="5696"/>
          <a:stretch>
            <a:fillRect/>
          </a:stretch>
        </p:blipFill>
        <p:spPr bwMode="auto">
          <a:xfrm>
            <a:off x="4716016" y="764704"/>
            <a:ext cx="3857571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l="26756" t="29328" r="29246" b="14563"/>
          <a:stretch>
            <a:fillRect/>
          </a:stretch>
        </p:blipFill>
        <p:spPr bwMode="auto">
          <a:xfrm>
            <a:off x="4716016" y="3573016"/>
            <a:ext cx="388843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Enfarkt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Kollateral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yokluğunda,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kan akımında ani bozulma ile gelişir.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korteks/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bir kısmı etkilenebileceği gibi tüm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de etkilenebilir.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Sıklığı %0.5-1.5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Klinik başvuru;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Hastaların %30’u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asemptomatik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olup, radyolojik incelemede tanı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Ateş, bel-yan/karın ağrısı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Hipertansiyon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iskemik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salınımı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=geçici,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akselere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HT)</a:t>
            </a:r>
          </a:p>
          <a:p>
            <a:pPr>
              <a:buNone/>
            </a:pP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Laboratuvar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Mikroskopik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hematüri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proteinüri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Serum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kreatininde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artış sık (%40’ında geçici)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Lökositoz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, CK,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transaminaz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ALP artışı görülebilir. 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Enfarkt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Nedenleri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trombozu</a:t>
            </a:r>
            <a:endParaRPr lang="tr-T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Spontan</a:t>
            </a:r>
            <a:endParaRPr lang="tr-TR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RAS/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Fibromusküler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displazi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arter/aorta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diseksiyonu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/ aort anevrizması</a:t>
            </a:r>
          </a:p>
          <a:p>
            <a:pPr>
              <a:buNone/>
            </a:pP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Travmatik</a:t>
            </a:r>
            <a:r>
              <a:rPr lang="tr-TR" sz="2400" b="1" dirty="0">
                <a:latin typeface="Calibri"/>
                <a:cs typeface="Times New Roman" pitchFamily="18" charset="0"/>
              </a:rPr>
              <a:t>→ </a:t>
            </a:r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3- 6 saatte </a:t>
            </a:r>
            <a:r>
              <a:rPr lang="tr-TR" sz="2400" u="sng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u="sng" dirty="0" err="1">
                <a:latin typeface="Times New Roman" pitchFamily="18" charset="0"/>
                <a:cs typeface="Times New Roman" pitchFamily="18" charset="0"/>
              </a:rPr>
              <a:t>infarkt</a:t>
            </a:r>
            <a:endParaRPr lang="tr-TR" sz="24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3100" b="1" dirty="0"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transplantasyon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Malignite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Hiperkoagülabilite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Antifosfolipid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antikor sendromu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vasküliti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rejeksiyon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emboli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u="sng" dirty="0">
                <a:latin typeface="Times New Roman" pitchFamily="18" charset="0"/>
                <a:cs typeface="Times New Roman" pitchFamily="18" charset="0"/>
              </a:rPr>
              <a:t>(en sık)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Atrial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fibrilasyon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Kardiyak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mural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trombüs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Kalp kapak hastalığı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Paradoksal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embolism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Ateroemboli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Tümör/ yağ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embolisi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trombüsü</a:t>
            </a:r>
            <a:endParaRPr lang="tr-T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sendrom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Travmatik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transplantasyon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emboli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Otopsi serilerinde sıklık %1.4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Tanı oranı %1 (2/205 vaka)</a:t>
            </a:r>
          </a:p>
          <a:p>
            <a:pPr algn="r"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Hoxie HJ</a:t>
            </a:r>
            <a:r>
              <a:rPr lang="tr-TR" sz="1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Arch Intern Med.1940;65:587–594.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Sağ ve sol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eşit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etkilenim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Vakaların %12’si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tutulum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Atrial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fibrilasyona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bağlı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trombüs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genel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populasyondan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4 kat sık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AF tanısından sonraki ilk 1.yılda risk en yüksek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subterapotik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tedavi!)</a:t>
            </a:r>
          </a:p>
          <a:p>
            <a:pPr algn="r">
              <a:buNone/>
            </a:pPr>
            <a:r>
              <a:rPr lang="tr-TR" sz="1200" dirty="0" err="1">
                <a:latin typeface="Times New Roman" pitchFamily="18" charset="0"/>
                <a:cs typeface="Times New Roman" pitchFamily="18" charset="0"/>
              </a:rPr>
              <a:t>Hazanov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 N. </a:t>
            </a: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Medicine</a:t>
            </a:r>
            <a:r>
              <a:rPr lang="tr-TR" sz="1200" i="1" dirty="0">
                <a:latin typeface="Times New Roman" pitchFamily="18" charset="0"/>
                <a:cs typeface="Times New Roman" pitchFamily="18" charset="0"/>
              </a:rPr>
              <a:t>(Baltimore). 2004;83:92–99.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EKO’da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sıklıkla kardiyak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trombüse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rastlanmaz.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CABG’li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hastalarda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ateroemboli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kapaklardan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embolisi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Aortik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uygulamalarında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%10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infarkt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sıklığı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Tanı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5050904" cy="5328592"/>
          </a:xfrm>
        </p:spPr>
        <p:txBody>
          <a:bodyPr>
            <a:normAutofit lnSpcReduction="10000"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Klinik şüphe</a:t>
            </a:r>
            <a:r>
              <a:rPr lang="tr-TR" sz="2400" dirty="0">
                <a:latin typeface="Calibri"/>
                <a:cs typeface="Times New Roman" pitchFamily="18" charset="0"/>
              </a:rPr>
              <a:t>→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semptomlar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-spesifik</a:t>
            </a:r>
          </a:p>
          <a:p>
            <a:pPr>
              <a:buNone/>
            </a:pP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Görüntüleme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Kontrastlı BT→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korteksde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perfüze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olmayan alanlar</a:t>
            </a:r>
          </a:p>
          <a:p>
            <a:pPr algn="r"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tr-TR" sz="2400" dirty="0">
                <a:latin typeface="Calibri"/>
                <a:cs typeface="Times New Roman" pitchFamily="18" charset="0"/>
              </a:rPr>
              <a:t>→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 eş zamanlı dalak ve karaciğerde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infarkt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alanları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Kontrastlı MR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sintigrafi →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Dimercaptosuccinic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acid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(DMSA)</a:t>
            </a:r>
          </a:p>
          <a:p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Santral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emboli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intrakardiyak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Aortik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trombus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 varlığı, kapak hastalıkları için ekokardiyografi</a:t>
            </a:r>
          </a:p>
          <a:p>
            <a:pPr algn="r">
              <a:buNone/>
            </a:pPr>
            <a:r>
              <a:rPr lang="tr-TR" sz="2400" dirty="0">
                <a:latin typeface="Calibri"/>
                <a:cs typeface="Times New Roman" pitchFamily="18" charset="0"/>
              </a:rPr>
              <a:t> 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5943" t="24536" r="51963" b="15209"/>
          <a:stretch>
            <a:fillRect/>
          </a:stretch>
        </p:blipFill>
        <p:spPr bwMode="auto">
          <a:xfrm>
            <a:off x="5940152" y="1124744"/>
            <a:ext cx="2520280" cy="22042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49820" t="24536" r="18086" b="15209"/>
          <a:stretch>
            <a:fillRect/>
          </a:stretch>
        </p:blipFill>
        <p:spPr bwMode="auto">
          <a:xfrm>
            <a:off x="5940152" y="3396996"/>
            <a:ext cx="2520280" cy="26602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Tedavi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>
            <a:normAutofit fontScale="92500" lnSpcReduction="20000"/>
          </a:bodyPr>
          <a:lstStyle/>
          <a:p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Embolik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vs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trombotik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ayırıcı tanısı önemli</a:t>
            </a:r>
          </a:p>
          <a:p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Akut RA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okluzyonunda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parankimal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canlılık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3 saat</a:t>
            </a:r>
          </a:p>
          <a:p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Atersoklerotik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RAS’lı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hasta→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kollateral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varlığında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günler/haftalar!!</a:t>
            </a:r>
          </a:p>
          <a:p>
            <a:pPr>
              <a:buNone/>
            </a:pPr>
            <a:r>
              <a:rPr lang="tr-TR" sz="26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 kurtarmanın belirleyicileri;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Normal böbrek boyutu, 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viabiliteye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izin veren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kollateral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dolaşımı ve 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Görüntüleme çalışmalarında kanlanmanın varlığı</a:t>
            </a:r>
          </a:p>
          <a:p>
            <a:pPr>
              <a:buNone/>
            </a:pPr>
            <a:r>
              <a:rPr lang="tr-TR" sz="2600" b="1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b="1" dirty="0" err="1">
                <a:latin typeface="Times New Roman" pitchFamily="18" charset="0"/>
                <a:cs typeface="Times New Roman" pitchFamily="18" charset="0"/>
              </a:rPr>
              <a:t>revaskülarizasyon</a:t>
            </a:r>
            <a:endParaRPr lang="tr-TR" sz="2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Anjiografi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ile lokalizasyon ve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trombektomi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trombolitik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tedavi, PTRS</a:t>
            </a:r>
          </a:p>
          <a:p>
            <a:pPr>
              <a:buNone/>
            </a:pP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Medikal tedavi: </a:t>
            </a:r>
          </a:p>
          <a:p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Ağrı ve kan basıncı kontrolü, </a:t>
            </a:r>
          </a:p>
          <a:p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Emboli</a:t>
            </a:r>
            <a:r>
              <a:rPr lang="tr-TR" sz="2600" dirty="0">
                <a:latin typeface="Times New Roman" pitchFamily="18" charset="0"/>
                <a:cs typeface="Times New Roman" pitchFamily="18" charset="0"/>
              </a:rPr>
              <a:t> varlığında sistemik </a:t>
            </a:r>
            <a:r>
              <a:rPr lang="tr-TR" sz="2600" dirty="0" err="1">
                <a:latin typeface="Times New Roman" pitchFamily="18" charset="0"/>
                <a:cs typeface="Times New Roman" pitchFamily="18" charset="0"/>
              </a:rPr>
              <a:t>antikoagülasyon</a:t>
            </a:r>
            <a:endParaRPr lang="tr-TR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Ateroembolik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Hastalık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Arterial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işlemler: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Arteriografi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anjioplasti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cerrahi,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stent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uygulamaları sırasında gelişir.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Spontan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: yaygın,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unstabil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plaklı hastada oral/IV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antikoagülan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trombolitik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uygulamaları sonrası,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İleri yaş hastada açıklanamayan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kreatinin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yüksekliğinin %10 nedeni,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Klinik: </a:t>
            </a: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&gt; 50 yaş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aterosklerotik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risk faktörü (+) (DM,sigara..)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yakın zamanda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girişim öyküsü ve diğer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ateroembolik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hastalık semptomları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kladikasyo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iskemik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ülser,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angina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abd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ağrı,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amaurosis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fugax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332656"/>
            <a:ext cx="8363272" cy="5001419"/>
          </a:xfrm>
        </p:spPr>
        <p:txBody>
          <a:bodyPr>
            <a:noAutofit/>
          </a:bodyPr>
          <a:lstStyle/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Akut/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subakut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yetmezlik→Geç başlangıçlı , 6 aya kadar uzayabilir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(kontrast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nefropati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farkı!!)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Sıklıkla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multisistemiktir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oligürik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ancak büyük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ateroembolik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plaklarda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oligürik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olabilir.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Yavaş,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progrese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hastalık olarak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presente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İdrar bulguları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-spesifik</a:t>
            </a:r>
          </a:p>
          <a:p>
            <a:pPr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611560" y="3573016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Ekstrarenal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bulgula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→ Cilt tutulumu sık (%60)         →Diğer organ tutulumları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Peteşi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purpura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                            Dalak (%55)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Mavi-mor ayak                            Karaciğer (%17) 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Digital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ülser/nekrozlar                 Pankreas (% 52)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Livedo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retikülaris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Gastrointestinal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alan (%31)</a:t>
            </a: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5926" t="24899" r="56641" b="23422"/>
          <a:stretch>
            <a:fillRect/>
          </a:stretch>
        </p:blipFill>
        <p:spPr bwMode="auto">
          <a:xfrm>
            <a:off x="251520" y="260648"/>
            <a:ext cx="187220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2271" t="49953" r="52683" b="23000"/>
          <a:stretch>
            <a:fillRect/>
          </a:stretch>
        </p:blipFill>
        <p:spPr bwMode="auto">
          <a:xfrm>
            <a:off x="2195736" y="260648"/>
            <a:ext cx="320223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50830" t="30805" r="25096" b="41141"/>
          <a:stretch>
            <a:fillRect/>
          </a:stretch>
        </p:blipFill>
        <p:spPr bwMode="auto">
          <a:xfrm>
            <a:off x="5436096" y="260648"/>
            <a:ext cx="340711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etin kutusu"/>
          <p:cNvSpPr txBox="1"/>
          <p:nvPr/>
        </p:nvSpPr>
        <p:spPr>
          <a:xfrm>
            <a:off x="1187624" y="3501008"/>
            <a:ext cx="6840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Ayrıcı tanı: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Kontrast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nefropati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Akut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tübülointerstisyel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nefrit        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biyopsi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infarkt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okluzyonu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8 Sağ Ayraç"/>
          <p:cNvSpPr/>
          <p:nvPr/>
        </p:nvSpPr>
        <p:spPr>
          <a:xfrm>
            <a:off x="4644008" y="3861048"/>
            <a:ext cx="720080" cy="14401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323528" y="2852936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>
                <a:latin typeface="Times New Roman" pitchFamily="18" charset="0"/>
                <a:cs typeface="Times New Roman" pitchFamily="18" charset="0"/>
              </a:rPr>
              <a:t>Livedo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>
                <a:latin typeface="Times New Roman" pitchFamily="18" charset="0"/>
                <a:cs typeface="Times New Roman" pitchFamily="18" charset="0"/>
              </a:rPr>
              <a:t>retikülaris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2483768" y="278092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Hollenhorst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bodie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5580112" y="278092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 biyopside küçük damar lümeninde </a:t>
            </a:r>
            <a:r>
              <a:rPr lang="tr-TR" sz="1200" dirty="0" err="1">
                <a:latin typeface="Times New Roman" pitchFamily="18" charset="0"/>
                <a:cs typeface="Times New Roman" pitchFamily="18" charset="0"/>
              </a:rPr>
              <a:t>bikonveks</a:t>
            </a:r>
            <a:r>
              <a:rPr lang="tr-TR" sz="1200" dirty="0">
                <a:latin typeface="Times New Roman" pitchFamily="18" charset="0"/>
                <a:cs typeface="Times New Roman" pitchFamily="18" charset="0"/>
              </a:rPr>
              <a:t> yarıklar</a:t>
            </a:r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Tedavi ve yönetim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Embolizasyonun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büyüklüğü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Organ tutulumların yaygınlığı hastalık seyrini belirler. 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fonksiyon kaybı</a:t>
            </a:r>
          </a:p>
          <a:p>
            <a:pPr algn="ctr">
              <a:buFont typeface="Wingdings" pitchFamily="2" charset="2"/>
              <a:buChar char="ü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%29’unda hızlı</a:t>
            </a:r>
          </a:p>
          <a:p>
            <a:pPr marL="457200" indent="-457200" algn="ctr">
              <a:buFont typeface="Wingdings" pitchFamily="2" charset="2"/>
              <a:buChar char="ü"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%61’inde yavaş seyirli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Spesifik tedavi yok</a:t>
            </a:r>
            <a:r>
              <a:rPr lang="tr-TR" sz="2400" dirty="0">
                <a:latin typeface="Calibri"/>
                <a:cs typeface="Times New Roman" pitchFamily="18" charset="0"/>
              </a:rPr>
              <a:t>→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steroid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sonuçları çelişkili,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statin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antikoagulasyonun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kesilmesi*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Riskli hastanın tanımlanması → mobil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aortik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ülseratif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plak tespitinde TEE kullanımı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Alternatif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arterial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yollarının kullanılması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filtrelerin işlem esnasında kullanımı,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Kolesterol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embolisi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gelişen hastalarda, tekrarlı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endovasküler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işlemlerden sakınılmalı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Olgu 4-17 yaş, kadın, ANEAH, 2010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Şikayet: 2 gündür olan yan ağrısı, hassasiyet</a:t>
            </a:r>
          </a:p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Öykü: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fotosensitivite</a:t>
            </a:r>
            <a:endParaRPr lang="tr-TR" sz="3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FM: TA:100/60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mmHg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VI: 37.8 C, ağızda oral aft (+), </a:t>
            </a:r>
            <a:r>
              <a:rPr lang="tr-TR" sz="31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bilateral</a:t>
            </a:r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yanaklarda </a:t>
            </a:r>
            <a:r>
              <a:rPr lang="tr-TR" sz="31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malar</a:t>
            </a:r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1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rash</a:t>
            </a:r>
            <a:endParaRPr lang="tr-TR" sz="3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Üriner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 USG: sağ böbrek 105 mm,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 kalınlığı 13 mm, </a:t>
            </a:r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 böbrek 115 mm, </a:t>
            </a:r>
            <a:r>
              <a:rPr lang="tr-TR" sz="31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parankim</a:t>
            </a:r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kalınlığı 18 mm</a:t>
            </a:r>
          </a:p>
          <a:p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Lab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TİT: &gt;363 E, 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L:3,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prot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:1+</a:t>
            </a:r>
          </a:p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Üre:20 mg/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kre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:0.98 mg/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31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sedim</a:t>
            </a:r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:108 mm/h</a:t>
            </a:r>
          </a:p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WBC:10.9 K/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:9.6 g/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Plt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: 283.000/mm3</a:t>
            </a:r>
          </a:p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İdrar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sedimenti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: 6-7 RBC/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hpf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, silendir izlenmedi</a:t>
            </a:r>
          </a:p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24 h idrar proteini: 400 mg/gün</a:t>
            </a:r>
          </a:p>
          <a:p>
            <a:r>
              <a:rPr lang="tr-TR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ANA: +,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-DNA (-), C3/4: N</a:t>
            </a:r>
          </a:p>
          <a:p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Anti-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karidyolipin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 Ab (-), </a:t>
            </a:r>
            <a:r>
              <a:rPr lang="tr-TR" sz="3100" dirty="0" err="1">
                <a:latin typeface="Times New Roman" pitchFamily="18" charset="0"/>
                <a:cs typeface="Times New Roman" pitchFamily="18" charset="0"/>
              </a:rPr>
              <a:t>trombofili</a:t>
            </a:r>
            <a:r>
              <a:rPr lang="tr-TR" sz="3100" dirty="0">
                <a:latin typeface="Times New Roman" pitchFamily="18" charset="0"/>
                <a:cs typeface="Times New Roman" pitchFamily="18" charset="0"/>
              </a:rPr>
              <a:t> panel (-)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doppler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USG: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sağ böbrek 104 mm, sol böbrek 94 mm, </a:t>
            </a:r>
            <a:r>
              <a:rPr lang="tr-TR" sz="2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sağ </a:t>
            </a:r>
            <a:r>
              <a:rPr lang="tr-TR" sz="24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vende</a:t>
            </a:r>
            <a:r>
              <a:rPr lang="tr-TR" sz="2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IVC’ya</a:t>
            </a:r>
            <a:r>
              <a:rPr lang="tr-TR" sz="2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uzanan </a:t>
            </a:r>
            <a:r>
              <a:rPr lang="tr-TR" sz="24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trombus</a:t>
            </a:r>
            <a:r>
              <a:rPr lang="tr-TR" sz="24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izlendi.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BTA: </a:t>
            </a:r>
            <a:r>
              <a:rPr lang="tr-TR" sz="2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sağ </a:t>
            </a:r>
            <a:r>
              <a:rPr lang="tr-TR" sz="24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vende</a:t>
            </a:r>
            <a:r>
              <a:rPr lang="tr-TR" sz="2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total </a:t>
            </a:r>
            <a:r>
              <a:rPr lang="tr-TR" sz="24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trombu</a:t>
            </a: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kollateral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izlenmedi.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Tedavi: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sistemik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trombolitik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tedavi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streptokinaz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1.5 milyon ünite, 3 gün), takiben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warfarin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hedef INR: 2.5-3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SLE tanısı ile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metilprednizolon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hidroksiklorokin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MAG-3 sintigrafide </a:t>
            </a:r>
            <a:r>
              <a:rPr lang="tr-TR" sz="2400" i="1" u="sng" dirty="0">
                <a:latin typeface="Times New Roman" pitchFamily="18" charset="0"/>
                <a:cs typeface="Times New Roman" pitchFamily="18" charset="0"/>
              </a:rPr>
              <a:t>sağ böbrekte </a:t>
            </a:r>
            <a:r>
              <a:rPr lang="tr-TR" sz="2400" i="1" u="sng" dirty="0" err="1">
                <a:latin typeface="Times New Roman" pitchFamily="18" charset="0"/>
                <a:cs typeface="Times New Roman" pitchFamily="18" charset="0"/>
              </a:rPr>
              <a:t>perfüzyon</a:t>
            </a:r>
            <a:r>
              <a:rPr lang="tr-TR" sz="2400" i="1" u="sng" dirty="0">
                <a:latin typeface="Times New Roman" pitchFamily="18" charset="0"/>
                <a:cs typeface="Times New Roman" pitchFamily="18" charset="0"/>
              </a:rPr>
              <a:t> ve fonksiyon izlenmedi.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Trombozu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RVT, nadir görülmektedir.</a:t>
            </a:r>
          </a:p>
          <a:p>
            <a:pPr>
              <a:buNone/>
            </a:pP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Etyoloji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Dehidrate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yenidoğanlarda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(% 0.26-0.7)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Nefrotik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sendromlu hasta (MGN,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lupus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nefriti)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Maligniteler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(direkt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invazyon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veya bası yoluyla)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Hiperkoagülabilite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varlığı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transplantasyon → post-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transplant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1. hafta (%0.5-4 sıklıkta)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vasküler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travma veya cerrahisi sonrası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Diğer; İBH, A.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pankreatid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Behçet hastalığı, gebelik ve post-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partum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dönem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Klinik;</a:t>
            </a:r>
            <a:br>
              <a:rPr lang="tr-TR" sz="3200" b="1" dirty="0">
                <a:latin typeface="Times New Roman" pitchFamily="18" charset="0"/>
                <a:cs typeface="Times New Roman" pitchFamily="18" charset="0"/>
              </a:rPr>
            </a:b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Akut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RVT’de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basınç artışı→ böbrekte büyüme→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arterial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kan akımında azalma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Hemorajik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infarkt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hipoperfüze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alanlar yamasal,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subtotal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tarzda, </a:t>
            </a:r>
            <a:r>
              <a:rPr lang="tr-TR" sz="2400" u="sng" dirty="0" err="1">
                <a:latin typeface="Times New Roman" pitchFamily="18" charset="0"/>
                <a:cs typeface="Times New Roman" pitchFamily="18" charset="0"/>
              </a:rPr>
              <a:t>medüller</a:t>
            </a:r>
            <a:r>
              <a:rPr lang="tr-TR" sz="2400" u="sng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u="sng" dirty="0" err="1">
                <a:latin typeface="Times New Roman" pitchFamily="18" charset="0"/>
                <a:cs typeface="Times New Roman" pitchFamily="18" charset="0"/>
              </a:rPr>
              <a:t>subkortikal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yerleşimlidir.  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rüptür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retroperitoneal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hemoraji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Yan/bel/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testiküler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ağrı, bulantı, kusma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Skrotal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genişleme,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hidrosel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Ateş,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lökositoz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mikroskopik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hematüri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belirgin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proteinüri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Soliter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böbrek,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transplante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böbrekte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oligürik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ABH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TİT’de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proksimal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tübüler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disfonksion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(glikozüri)</a:t>
            </a: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Klinik;</a:t>
            </a:r>
            <a:br>
              <a:rPr lang="tr-TR" sz="3200" b="1" dirty="0">
                <a:latin typeface="Times New Roman" pitchFamily="18" charset="0"/>
                <a:cs typeface="Times New Roman" pitchFamily="18" charset="0"/>
              </a:rPr>
            </a:b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Kronik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RVT’de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kollateral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oluşumu ile minimal semptom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Sol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adrenal,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gonadal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üreteral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frenik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drenajı nedeniyle bu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venöz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yapılarda genişleme</a:t>
            </a:r>
            <a:r>
              <a:rPr lang="tr-TR" sz="2400" dirty="0">
                <a:latin typeface="Calibri"/>
                <a:cs typeface="Times New Roman" pitchFamily="18" charset="0"/>
              </a:rPr>
              <a:t>→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koruyucu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Mikroskopik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hematüri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proteinüri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tübüler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disfonksiyon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azalmış GFR görülebilir. </a:t>
            </a:r>
          </a:p>
          <a:p>
            <a:endParaRPr lang="tr-T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3473" t="39664" r="53321" b="17516"/>
          <a:stretch>
            <a:fillRect/>
          </a:stretch>
        </p:blipFill>
        <p:spPr bwMode="auto">
          <a:xfrm>
            <a:off x="4499992" y="1916832"/>
            <a:ext cx="437011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Trombozu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Tanısı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Ultrasonografide; büyümüş böbrek boyutu,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ekojenite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artışı,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kortikomedüller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ayırımın kaybolması,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interlobüler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interlober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venöz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pıhtıya bağlı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hilumdan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yayılan lineer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ekojeniteler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dopplerde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rezistivite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indeksi artar (RI= 1 olması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patognomonik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MR/BT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venografi</a:t>
            </a:r>
            <a:r>
              <a:rPr lang="tr-TR" sz="2400" dirty="0">
                <a:latin typeface="Calibri"/>
                <a:cs typeface="Times New Roman" pitchFamily="18" charset="0"/>
              </a:rPr>
              <a:t>→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daha spesifik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>
                <a:latin typeface="Times New Roman" pitchFamily="18" charset="0"/>
                <a:cs typeface="Times New Roman" pitchFamily="18" charset="0"/>
              </a:rPr>
              <a:t>Trombozu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 Tedavisi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Tedavi seçimi; Akut vs kronik olmasına,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bulgulara bağlıdır. 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fonksiyon kaybına eşlik eden akut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RVT’de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Kateter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aracılı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trombolitik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tedavi (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ürokinaz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, TPA)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Perkütan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venöz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trombektomi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Tedavi başarısı  net değil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Küçük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intrarenal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venüllerin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trombozunda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ana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renal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trombozuna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göre başarı daha düşük.</a:t>
            </a:r>
          </a:p>
          <a:p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Kontrendike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durum yok ise 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sistemik </a:t>
            </a:r>
            <a:r>
              <a:rPr lang="tr-T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antikoagülasyon</a:t>
            </a:r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yeterli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(PTE gelişimini önler)</a:t>
            </a: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Cerrahi tedavi: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nefrektomi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trombektomi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7.6</a:t>
            </a:r>
          </a:p>
          <a:p>
            <a:pPr algn="ctr"/>
            <a:endParaRPr lang="tr-TR" sz="5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4023</TotalTime>
  <Words>5590</Words>
  <Application>Microsoft Office PowerPoint</Application>
  <PresentationFormat>Ekran Gösterisi (4:3)</PresentationFormat>
  <Paragraphs>580</Paragraphs>
  <Slides>58</Slides>
  <Notes>47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59" baseType="lpstr">
      <vt:lpstr>Ofis Teması</vt:lpstr>
      <vt:lpstr>Vakalarla Renovasküler Hastalıklara Yaklaşım</vt:lpstr>
      <vt:lpstr>Renovasküler Hastalık İlişkili Klinik Durumlar</vt:lpstr>
      <vt:lpstr>Olgu 1-EN, 40 yaş, Erkek, AŞH, 8.2022</vt:lpstr>
      <vt:lpstr>Olgu 1-EN, 40 yaş, Erkek, AŞH, 2022</vt:lpstr>
      <vt:lpstr>PowerPoint Sunusu</vt:lpstr>
      <vt:lpstr>Tanım &amp; Etyoloji</vt:lpstr>
      <vt:lpstr>PowerPoint Sunusu</vt:lpstr>
      <vt:lpstr>PowerPoint Sunusu</vt:lpstr>
      <vt:lpstr>Renovasküler hipertansiyon etyoloji</vt:lpstr>
      <vt:lpstr>Renovasküler hipertansiyon kimde?</vt:lpstr>
      <vt:lpstr>Esansiyel hipertansiyon vs renovasküler hipertansiyon</vt:lpstr>
      <vt:lpstr>Fibromüsküler displazi</vt:lpstr>
      <vt:lpstr>PowerPoint Sunusu</vt:lpstr>
      <vt:lpstr>Aterosklerotik Renal Vasküler Hastalık Epidemiyoloji</vt:lpstr>
      <vt:lpstr>PowerPoint Sunusu</vt:lpstr>
      <vt:lpstr>PowerPoint Sunusu</vt:lpstr>
      <vt:lpstr>Olgu 2-AG, 76 yaş, E, ANEAH, 2018</vt:lpstr>
      <vt:lpstr>PowerPoint Sunusu</vt:lpstr>
      <vt:lpstr>İskemik  Renal Hastalık </vt:lpstr>
      <vt:lpstr>Hasta yönetiminde 2 temel nokta</vt:lpstr>
      <vt:lpstr>Aterosklerotik RAS İlişkili İskemik Böbrek Hastalığı Klinik Sunumları-HANGİ HASTA?</vt:lpstr>
      <vt:lpstr>Tanıda görüntüleme yöntemleri </vt:lpstr>
      <vt:lpstr>Renal Arter Doplerde RAS şüphesi</vt:lpstr>
      <vt:lpstr>Tanıda görüntüleme yöntemleri </vt:lpstr>
      <vt:lpstr>Tanıda görüntüleme yöntemleri </vt:lpstr>
      <vt:lpstr>Tanıda görüntüleme yöntemleri </vt:lpstr>
      <vt:lpstr>PowerPoint Sunusu</vt:lpstr>
      <vt:lpstr>Kaptopril renografi</vt:lpstr>
      <vt:lpstr>Aterosklerotik renal arter stenozu tedavisi</vt:lpstr>
      <vt:lpstr>Endovasküler Tedavi vs Medikal Tedavi</vt:lpstr>
      <vt:lpstr>PowerPoint Sunusu</vt:lpstr>
      <vt:lpstr>PowerPoint Sunusu</vt:lpstr>
      <vt:lpstr>PowerPoint Sunusu</vt:lpstr>
      <vt:lpstr>Hangi hastalarda renal revaskülarizasyon uygulanmalı? </vt:lpstr>
      <vt:lpstr>American Heart Association/ American College of Cardiology Önerileri</vt:lpstr>
      <vt:lpstr>PowerPoint Sunusu</vt:lpstr>
      <vt:lpstr>İskemik Nefropatide Revaskülarizasyon Hangi Hasta Uygun Değil?</vt:lpstr>
      <vt:lpstr>Endovasküler Tedavi Uygulanan Hastaların Takibi</vt:lpstr>
      <vt:lpstr>Aterosklerotik renovasküler hastalık takibi</vt:lpstr>
      <vt:lpstr>Olgu 3-EY, 62 yaş, Erkek, AŞH, 22.11.2022</vt:lpstr>
      <vt:lpstr>PowerPoint Sunusu</vt:lpstr>
      <vt:lpstr>Renal Enfarkt</vt:lpstr>
      <vt:lpstr>Renal Enfarkt Nedenleri</vt:lpstr>
      <vt:lpstr>Renal emboli</vt:lpstr>
      <vt:lpstr>Tanı </vt:lpstr>
      <vt:lpstr>Tedavi </vt:lpstr>
      <vt:lpstr>Ateroembolik Renal Hastalık</vt:lpstr>
      <vt:lpstr>PowerPoint Sunusu</vt:lpstr>
      <vt:lpstr>PowerPoint Sunusu</vt:lpstr>
      <vt:lpstr>Tedavi ve yönetim</vt:lpstr>
      <vt:lpstr>Olgu 4-17 yaş, kadın, ANEAH, 2010</vt:lpstr>
      <vt:lpstr>PowerPoint Sunusu</vt:lpstr>
      <vt:lpstr>Renal Ven Trombozu</vt:lpstr>
      <vt:lpstr>Klinik; </vt:lpstr>
      <vt:lpstr>Klinik; </vt:lpstr>
      <vt:lpstr>Renal Ven Trombozu Tanısı</vt:lpstr>
      <vt:lpstr>Renal Ven Trombozu Tedavisi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SONY</dc:creator>
  <cp:lastModifiedBy>drezgi_76 coskun</cp:lastModifiedBy>
  <cp:revision>239</cp:revision>
  <dcterms:created xsi:type="dcterms:W3CDTF">2023-02-04T18:59:48Z</dcterms:created>
  <dcterms:modified xsi:type="dcterms:W3CDTF">2023-02-18T17:02:32Z</dcterms:modified>
</cp:coreProperties>
</file>