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0" r:id="rId1"/>
  </p:sldMasterIdLst>
  <p:notesMasterIdLst>
    <p:notesMasterId r:id="rId82"/>
  </p:notesMasterIdLst>
  <p:handoutMasterIdLst>
    <p:handoutMasterId r:id="rId83"/>
  </p:handoutMasterIdLst>
  <p:sldIdLst>
    <p:sldId id="280" r:id="rId2"/>
    <p:sldId id="659" r:id="rId3"/>
    <p:sldId id="658" r:id="rId4"/>
    <p:sldId id="385" r:id="rId5"/>
    <p:sldId id="1088" r:id="rId6"/>
    <p:sldId id="386" r:id="rId7"/>
    <p:sldId id="387" r:id="rId8"/>
    <p:sldId id="388" r:id="rId9"/>
    <p:sldId id="390" r:id="rId10"/>
    <p:sldId id="391" r:id="rId11"/>
    <p:sldId id="392" r:id="rId12"/>
    <p:sldId id="479" r:id="rId13"/>
    <p:sldId id="491" r:id="rId14"/>
    <p:sldId id="1080" r:id="rId15"/>
    <p:sldId id="1081" r:id="rId16"/>
    <p:sldId id="1082" r:id="rId17"/>
    <p:sldId id="1083" r:id="rId18"/>
    <p:sldId id="1087" r:id="rId19"/>
    <p:sldId id="317" r:id="rId20"/>
    <p:sldId id="318" r:id="rId21"/>
    <p:sldId id="319" r:id="rId22"/>
    <p:sldId id="1084" r:id="rId23"/>
    <p:sldId id="325" r:id="rId24"/>
    <p:sldId id="1085" r:id="rId25"/>
    <p:sldId id="1090" r:id="rId26"/>
    <p:sldId id="1091" r:id="rId27"/>
    <p:sldId id="323" r:id="rId28"/>
    <p:sldId id="324" r:id="rId29"/>
    <p:sldId id="326" r:id="rId30"/>
    <p:sldId id="327" r:id="rId31"/>
    <p:sldId id="328" r:id="rId32"/>
    <p:sldId id="329" r:id="rId33"/>
    <p:sldId id="330" r:id="rId34"/>
    <p:sldId id="490" r:id="rId35"/>
    <p:sldId id="492" r:id="rId36"/>
    <p:sldId id="332" r:id="rId37"/>
    <p:sldId id="334" r:id="rId38"/>
    <p:sldId id="335" r:id="rId39"/>
    <p:sldId id="331" r:id="rId40"/>
    <p:sldId id="336" r:id="rId41"/>
    <p:sldId id="337" r:id="rId42"/>
    <p:sldId id="338" r:id="rId43"/>
    <p:sldId id="339" r:id="rId44"/>
    <p:sldId id="340" r:id="rId45"/>
    <p:sldId id="1089" r:id="rId46"/>
    <p:sldId id="341" r:id="rId47"/>
    <p:sldId id="343" r:id="rId48"/>
    <p:sldId id="344" r:id="rId49"/>
    <p:sldId id="346" r:id="rId50"/>
    <p:sldId id="347" r:id="rId51"/>
    <p:sldId id="348" r:id="rId52"/>
    <p:sldId id="349" r:id="rId53"/>
    <p:sldId id="350" r:id="rId54"/>
    <p:sldId id="351" r:id="rId55"/>
    <p:sldId id="352" r:id="rId56"/>
    <p:sldId id="353" r:id="rId57"/>
    <p:sldId id="354" r:id="rId58"/>
    <p:sldId id="355" r:id="rId59"/>
    <p:sldId id="356" r:id="rId60"/>
    <p:sldId id="357" r:id="rId61"/>
    <p:sldId id="358" r:id="rId62"/>
    <p:sldId id="365" r:id="rId63"/>
    <p:sldId id="366" r:id="rId64"/>
    <p:sldId id="405" r:id="rId65"/>
    <p:sldId id="367" r:id="rId66"/>
    <p:sldId id="368" r:id="rId67"/>
    <p:sldId id="370" r:id="rId68"/>
    <p:sldId id="371" r:id="rId69"/>
    <p:sldId id="372" r:id="rId70"/>
    <p:sldId id="373" r:id="rId71"/>
    <p:sldId id="375" r:id="rId72"/>
    <p:sldId id="376" r:id="rId73"/>
    <p:sldId id="377" r:id="rId74"/>
    <p:sldId id="378" r:id="rId75"/>
    <p:sldId id="1092" r:id="rId76"/>
    <p:sldId id="379" r:id="rId77"/>
    <p:sldId id="380" r:id="rId78"/>
    <p:sldId id="381" r:id="rId79"/>
    <p:sldId id="382" r:id="rId80"/>
    <p:sldId id="383" r:id="rId81"/>
  </p:sldIdLst>
  <p:sldSz cx="9144000" cy="6858000" type="screen4x3"/>
  <p:notesSz cx="7010400" cy="9296400"/>
  <p:defaultTextStyle>
    <a:defPPr>
      <a:defRPr lang="en-US"/>
    </a:defPPr>
    <a:lvl1pPr marL="0" algn="l" defTabSz="914240" rtl="0" eaLnBrk="1" latinLnBrk="0" hangingPunct="1">
      <a:defRPr sz="1800" kern="1200">
        <a:solidFill>
          <a:schemeClr val="tx1"/>
        </a:solidFill>
        <a:latin typeface="+mn-lt"/>
        <a:ea typeface="+mn-ea"/>
        <a:cs typeface="+mn-cs"/>
      </a:defRPr>
    </a:lvl1pPr>
    <a:lvl2pPr marL="457120" algn="l" defTabSz="914240" rtl="0" eaLnBrk="1" latinLnBrk="0" hangingPunct="1">
      <a:defRPr sz="1800" kern="1200">
        <a:solidFill>
          <a:schemeClr val="tx1"/>
        </a:solidFill>
        <a:latin typeface="+mn-lt"/>
        <a:ea typeface="+mn-ea"/>
        <a:cs typeface="+mn-cs"/>
      </a:defRPr>
    </a:lvl2pPr>
    <a:lvl3pPr marL="914240" algn="l" defTabSz="914240" rtl="0" eaLnBrk="1" latinLnBrk="0" hangingPunct="1">
      <a:defRPr sz="1800" kern="1200">
        <a:solidFill>
          <a:schemeClr val="tx1"/>
        </a:solidFill>
        <a:latin typeface="+mn-lt"/>
        <a:ea typeface="+mn-ea"/>
        <a:cs typeface="+mn-cs"/>
      </a:defRPr>
    </a:lvl3pPr>
    <a:lvl4pPr marL="1371360" algn="l" defTabSz="914240" rtl="0" eaLnBrk="1" latinLnBrk="0" hangingPunct="1">
      <a:defRPr sz="1800" kern="1200">
        <a:solidFill>
          <a:schemeClr val="tx1"/>
        </a:solidFill>
        <a:latin typeface="+mn-lt"/>
        <a:ea typeface="+mn-ea"/>
        <a:cs typeface="+mn-cs"/>
      </a:defRPr>
    </a:lvl4pPr>
    <a:lvl5pPr marL="1828480" algn="l" defTabSz="914240" rtl="0" eaLnBrk="1" latinLnBrk="0" hangingPunct="1">
      <a:defRPr sz="1800" kern="1200">
        <a:solidFill>
          <a:schemeClr val="tx1"/>
        </a:solidFill>
        <a:latin typeface="+mn-lt"/>
        <a:ea typeface="+mn-ea"/>
        <a:cs typeface="+mn-cs"/>
      </a:defRPr>
    </a:lvl5pPr>
    <a:lvl6pPr marL="2285600" algn="l" defTabSz="914240" rtl="0" eaLnBrk="1" latinLnBrk="0" hangingPunct="1">
      <a:defRPr sz="1800" kern="1200">
        <a:solidFill>
          <a:schemeClr val="tx1"/>
        </a:solidFill>
        <a:latin typeface="+mn-lt"/>
        <a:ea typeface="+mn-ea"/>
        <a:cs typeface="+mn-cs"/>
      </a:defRPr>
    </a:lvl6pPr>
    <a:lvl7pPr marL="2742720" algn="l" defTabSz="914240" rtl="0" eaLnBrk="1" latinLnBrk="0" hangingPunct="1">
      <a:defRPr sz="1800" kern="1200">
        <a:solidFill>
          <a:schemeClr val="tx1"/>
        </a:solidFill>
        <a:latin typeface="+mn-lt"/>
        <a:ea typeface="+mn-ea"/>
        <a:cs typeface="+mn-cs"/>
      </a:defRPr>
    </a:lvl7pPr>
    <a:lvl8pPr marL="3199840" algn="l" defTabSz="914240" rtl="0" eaLnBrk="1" latinLnBrk="0" hangingPunct="1">
      <a:defRPr sz="1800" kern="1200">
        <a:solidFill>
          <a:schemeClr val="tx1"/>
        </a:solidFill>
        <a:latin typeface="+mn-lt"/>
        <a:ea typeface="+mn-ea"/>
        <a:cs typeface="+mn-cs"/>
      </a:defRPr>
    </a:lvl8pPr>
    <a:lvl9pPr marL="3656960" algn="l" defTabSz="91424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584" userDrawn="1">
          <p15:clr>
            <a:srgbClr val="A4A3A4"/>
          </p15:clr>
        </p15:guide>
        <p15:guide id="2" pos="2880" userDrawn="1">
          <p15:clr>
            <a:srgbClr val="A4A3A4"/>
          </p15:clr>
        </p15:guide>
        <p15:guide id="3" orient="horz" pos="192" userDrawn="1">
          <p15:clr>
            <a:srgbClr val="A4A3A4"/>
          </p15:clr>
        </p15:guide>
        <p15:guide id="4" orient="horz" pos="4176" userDrawn="1">
          <p15:clr>
            <a:srgbClr val="A4A3A4"/>
          </p15:clr>
        </p15:guide>
        <p15:guide id="5" orient="horz" pos="1019" userDrawn="1">
          <p15:clr>
            <a:srgbClr val="A4A3A4"/>
          </p15:clr>
        </p15:guide>
        <p15:guide id="6" pos="210" userDrawn="1">
          <p15:clr>
            <a:srgbClr val="A4A3A4"/>
          </p15:clr>
        </p15:guide>
        <p15:guide id="7" pos="2813" userDrawn="1">
          <p15:clr>
            <a:srgbClr val="A4A3A4"/>
          </p15:clr>
        </p15:guide>
        <p15:guide id="8" orient="horz" pos="911" userDrawn="1">
          <p15:clr>
            <a:srgbClr val="A4A3A4"/>
          </p15:clr>
        </p15:guide>
        <p15:guide id="9" orient="horz" pos="817" userDrawn="1">
          <p15:clr>
            <a:srgbClr val="A4A3A4"/>
          </p15:clr>
        </p15:guide>
        <p15:guide id="10" pos="5484"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EC389"/>
    <a:srgbClr val="FD9740"/>
    <a:srgbClr val="3C67FF"/>
    <a:srgbClr val="88A5FF"/>
    <a:srgbClr val="E8E8FF"/>
    <a:srgbClr val="51D4B5"/>
    <a:srgbClr val="95E6D4"/>
    <a:srgbClr val="DFF5F0"/>
    <a:srgbClr val="A129E8"/>
    <a:srgbClr val="C780F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55" autoAdjust="0"/>
    <p:restoredTop sz="93988" autoAdjust="0"/>
  </p:normalViewPr>
  <p:slideViewPr>
    <p:cSldViewPr snapToGrid="0" snapToObjects="1" showGuides="1">
      <p:cViewPr varScale="1">
        <p:scale>
          <a:sx n="68" d="100"/>
          <a:sy n="68" d="100"/>
        </p:scale>
        <p:origin x="-1524" y="-108"/>
      </p:cViewPr>
      <p:guideLst>
        <p:guide orient="horz" pos="1584"/>
        <p:guide orient="horz" pos="192"/>
        <p:guide orient="horz" pos="4176"/>
        <p:guide orient="horz" pos="1019"/>
        <p:guide orient="horz" pos="911"/>
        <p:guide orient="horz" pos="817"/>
        <p:guide pos="2880"/>
        <p:guide pos="210"/>
        <p:guide pos="2813"/>
        <p:guide pos="5484"/>
      </p:guideLst>
    </p:cSldViewPr>
  </p:slideViewPr>
  <p:notesTextViewPr>
    <p:cViewPr>
      <p:scale>
        <a:sx n="3" d="2"/>
        <a:sy n="3" d="2"/>
      </p:scale>
      <p:origin x="0" y="0"/>
    </p:cViewPr>
  </p:notesTextViewPr>
  <p:sorterViewPr>
    <p:cViewPr varScale="1">
      <p:scale>
        <a:sx n="1" d="1"/>
        <a:sy n="1" d="1"/>
      </p:scale>
      <p:origin x="0" y="0"/>
    </p:cViewPr>
  </p:sorterViewPr>
  <p:notesViewPr>
    <p:cSldViewPr snapToGrid="0" showGuides="1">
      <p:cViewPr varScale="1">
        <p:scale>
          <a:sx n="106" d="100"/>
          <a:sy n="106" d="100"/>
        </p:scale>
        <p:origin x="2664" y="20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689E0E8-7078-484F-B952-24E19316F184}" type="datetimeFigureOut">
              <a:rPr lang="en-US" smtClean="0"/>
              <a:pPr/>
              <a:t>3/4/2023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A167384-6885-7A47-BDC5-58C7CFF4F056}" type="slidenum">
              <a:rPr lang="en-US" smtClean="0"/>
              <a:pPr/>
              <a:t>‹#›</a:t>
            </a:fld>
            <a:endParaRPr lang="en-US"/>
          </a:p>
        </p:txBody>
      </p:sp>
    </p:spTree>
    <p:extLst>
      <p:ext uri="{BB962C8B-B14F-4D97-AF65-F5344CB8AC3E}">
        <p14:creationId xmlns="" xmlns:p14="http://schemas.microsoft.com/office/powerpoint/2010/main" val="1157281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BEB936B-FE89-4344-982F-3EA728D5E6E3}" type="datetimeFigureOut">
              <a:rPr lang="en-GB" smtClean="0"/>
              <a:pPr/>
              <a:t>04/03/2023</a:t>
            </a:fld>
            <a:endParaRPr lang="en-GB"/>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3007C13-8B10-4110-B449-2E65250C9065}" type="slidenum">
              <a:rPr lang="en-GB" smtClean="0"/>
              <a:pPr/>
              <a:t>‹#›</a:t>
            </a:fld>
            <a:endParaRPr lang="en-GB"/>
          </a:p>
        </p:txBody>
      </p:sp>
    </p:spTree>
    <p:extLst>
      <p:ext uri="{BB962C8B-B14F-4D97-AF65-F5344CB8AC3E}">
        <p14:creationId xmlns="" xmlns:p14="http://schemas.microsoft.com/office/powerpoint/2010/main" val="338586903"/>
      </p:ext>
    </p:extLst>
  </p:cSld>
  <p:clrMap bg1="lt1" tx1="dk1" bg2="lt2" tx2="dk2" accent1="accent1" accent2="accent2" accent3="accent3" accent4="accent4" accent5="accent5" accent6="accent6" hlink="hlink" folHlink="folHlink"/>
  <p:notesStyle>
    <a:lvl1pPr marL="0" algn="l" defTabSz="914240" rtl="0" eaLnBrk="1" latinLnBrk="0" hangingPunct="1">
      <a:defRPr sz="1200" kern="1200">
        <a:solidFill>
          <a:schemeClr val="tx1"/>
        </a:solidFill>
        <a:latin typeface="+mn-lt"/>
        <a:ea typeface="+mn-ea"/>
        <a:cs typeface="+mn-cs"/>
      </a:defRPr>
    </a:lvl1pPr>
    <a:lvl2pPr marL="457120" algn="l" defTabSz="914240" rtl="0" eaLnBrk="1" latinLnBrk="0" hangingPunct="1">
      <a:defRPr sz="1200" kern="1200">
        <a:solidFill>
          <a:schemeClr val="tx1"/>
        </a:solidFill>
        <a:latin typeface="+mn-lt"/>
        <a:ea typeface="+mn-ea"/>
        <a:cs typeface="+mn-cs"/>
      </a:defRPr>
    </a:lvl2pPr>
    <a:lvl3pPr marL="914240" algn="l" defTabSz="914240" rtl="0" eaLnBrk="1" latinLnBrk="0" hangingPunct="1">
      <a:defRPr sz="1200" kern="1200">
        <a:solidFill>
          <a:schemeClr val="tx1"/>
        </a:solidFill>
        <a:latin typeface="+mn-lt"/>
        <a:ea typeface="+mn-ea"/>
        <a:cs typeface="+mn-cs"/>
      </a:defRPr>
    </a:lvl3pPr>
    <a:lvl4pPr marL="1371360" algn="l" defTabSz="914240" rtl="0" eaLnBrk="1" latinLnBrk="0" hangingPunct="1">
      <a:defRPr sz="1200" kern="1200">
        <a:solidFill>
          <a:schemeClr val="tx1"/>
        </a:solidFill>
        <a:latin typeface="+mn-lt"/>
        <a:ea typeface="+mn-ea"/>
        <a:cs typeface="+mn-cs"/>
      </a:defRPr>
    </a:lvl4pPr>
    <a:lvl5pPr marL="1828480" algn="l" defTabSz="914240" rtl="0" eaLnBrk="1" latinLnBrk="0" hangingPunct="1">
      <a:defRPr sz="1200" kern="1200">
        <a:solidFill>
          <a:schemeClr val="tx1"/>
        </a:solidFill>
        <a:latin typeface="+mn-lt"/>
        <a:ea typeface="+mn-ea"/>
        <a:cs typeface="+mn-cs"/>
      </a:defRPr>
    </a:lvl5pPr>
    <a:lvl6pPr marL="2285600" algn="l" defTabSz="914240" rtl="0" eaLnBrk="1" latinLnBrk="0" hangingPunct="1">
      <a:defRPr sz="1200" kern="1200">
        <a:solidFill>
          <a:schemeClr val="tx1"/>
        </a:solidFill>
        <a:latin typeface="+mn-lt"/>
        <a:ea typeface="+mn-ea"/>
        <a:cs typeface="+mn-cs"/>
      </a:defRPr>
    </a:lvl6pPr>
    <a:lvl7pPr marL="2742720" algn="l" defTabSz="914240" rtl="0" eaLnBrk="1" latinLnBrk="0" hangingPunct="1">
      <a:defRPr sz="1200" kern="1200">
        <a:solidFill>
          <a:schemeClr val="tx1"/>
        </a:solidFill>
        <a:latin typeface="+mn-lt"/>
        <a:ea typeface="+mn-ea"/>
        <a:cs typeface="+mn-cs"/>
      </a:defRPr>
    </a:lvl7pPr>
    <a:lvl8pPr marL="3199840" algn="l" defTabSz="914240" rtl="0" eaLnBrk="1" latinLnBrk="0" hangingPunct="1">
      <a:defRPr sz="1200" kern="1200">
        <a:solidFill>
          <a:schemeClr val="tx1"/>
        </a:solidFill>
        <a:latin typeface="+mn-lt"/>
        <a:ea typeface="+mn-ea"/>
        <a:cs typeface="+mn-cs"/>
      </a:defRPr>
    </a:lvl8pPr>
    <a:lvl9pPr marL="3656960" algn="l" defTabSz="91424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 xmlns:a16="http://schemas.microsoft.com/office/drawing/2014/main" id="{DD6BBB0F-6CC9-1B08-4A54-D7194D99C7AD}"/>
              </a:ext>
            </a:extLst>
          </p:cNvPr>
          <p:cNvSpPr>
            <a:spLocks noGrp="1" noRot="1" noChangeAspect="1" noChangeArrowheads="1" noTextEdit="1"/>
          </p:cNvSpPr>
          <p:nvPr>
            <p:ph type="sldImg"/>
          </p:nvPr>
        </p:nvSpPr>
        <p:spPr bwMode="auto">
          <a:xfrm>
            <a:off x="1414463" y="1162050"/>
            <a:ext cx="4181475" cy="31369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4339" name="Notes Placeholder 2">
            <a:extLst>
              <a:ext uri="{FF2B5EF4-FFF2-40B4-BE49-F238E27FC236}">
                <a16:creationId xmlns="" xmlns:a16="http://schemas.microsoft.com/office/drawing/2014/main" id="{222A1300-A778-4BA8-8D7F-7FA54EF89790}"/>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r>
              <a:rPr lang="tr-TR" altLang="tr-TR">
                <a:solidFill>
                  <a:srgbClr val="FF0000"/>
                </a:solidFill>
              </a:rPr>
              <a:t>Artralji</a:t>
            </a:r>
            <a:r>
              <a:rPr lang="tr-TR" altLang="tr-TR"/>
              <a:t> eklem bölgesinde olan ağrıyı tanımlar. </a:t>
            </a:r>
            <a:r>
              <a:rPr lang="tr-TR" altLang="tr-TR">
                <a:solidFill>
                  <a:srgbClr val="FF0000"/>
                </a:solidFill>
              </a:rPr>
              <a:t>Artrit</a:t>
            </a:r>
            <a:r>
              <a:rPr lang="tr-TR" altLang="tr-TR"/>
              <a:t> ise eklemde ağrı ile birlikte şişlik, kızarıklık, lokal ısı artışı gibi inflamasyon bulgularının varlığını tanımlamaktadır. Eklem hareketlerinde ağrı ve kısıtlılık artrit tablosuna eşlik eder.  </a:t>
            </a:r>
          </a:p>
          <a:p>
            <a:pPr algn="just" eaLnBrk="1" hangingPunct="1">
              <a:spcBef>
                <a:spcPct val="0"/>
              </a:spcBef>
            </a:pPr>
            <a:r>
              <a:rPr lang="tr-TR" altLang="tr-TR"/>
              <a:t>Artralji bir çok hastalığa eşlik edebileceğinden artritli bir hastaya yaklaşımda ilk yapılması gereken atrit-artralji ayrımıdır.</a:t>
            </a:r>
          </a:p>
          <a:p>
            <a:pPr eaLnBrk="1" hangingPunct="1">
              <a:spcBef>
                <a:spcPct val="0"/>
              </a:spcBef>
            </a:pPr>
            <a:endParaRPr lang="en-US" altLang="tr-TR"/>
          </a:p>
        </p:txBody>
      </p:sp>
      <p:sp>
        <p:nvSpPr>
          <p:cNvPr id="14340" name="Slide Number Placeholder 3">
            <a:extLst>
              <a:ext uri="{FF2B5EF4-FFF2-40B4-BE49-F238E27FC236}">
                <a16:creationId xmlns="" xmlns:a16="http://schemas.microsoft.com/office/drawing/2014/main" id="{77F645D4-081F-791B-EAB3-7C97B1C27CC3}"/>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9243282-B622-47EB-94E9-AC51EFA3C3A1}" type="slidenum">
              <a:rPr lang="tr-TR" altLang="en-US"/>
              <a:pPr/>
              <a:t>2</a:t>
            </a:fld>
            <a:endParaRPr lang="tr-TR" altLang="en-US"/>
          </a:p>
        </p:txBody>
      </p:sp>
    </p:spTree>
    <p:extLst>
      <p:ext uri="{BB962C8B-B14F-4D97-AF65-F5344CB8AC3E}">
        <p14:creationId xmlns="" xmlns:p14="http://schemas.microsoft.com/office/powerpoint/2010/main" val="427261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 xmlns:a16="http://schemas.microsoft.com/office/drawing/2014/main" id="{A44E4D7A-B81B-7099-973F-0F92FBAC3BDA}"/>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3D29C5E-FAD7-460D-91C5-B8E68DE5A346}" type="slidenum">
              <a:rPr lang="tr-TR" altLang="en-US">
                <a:latin typeface="Arial" panose="020B0604020202020204" pitchFamily="34" charset="0"/>
              </a:rPr>
              <a:pPr/>
              <a:t>3</a:t>
            </a:fld>
            <a:endParaRPr lang="tr-TR" altLang="en-US">
              <a:latin typeface="Arial" panose="020B0604020202020204" pitchFamily="34" charset="0"/>
            </a:endParaRPr>
          </a:p>
        </p:txBody>
      </p:sp>
      <p:sp>
        <p:nvSpPr>
          <p:cNvPr id="21507" name="Rectangle 2">
            <a:extLst>
              <a:ext uri="{FF2B5EF4-FFF2-40B4-BE49-F238E27FC236}">
                <a16:creationId xmlns="" xmlns:a16="http://schemas.microsoft.com/office/drawing/2014/main" id="{0BB4E777-D7F2-8D69-F0B1-ECECFE0D1D3E}"/>
              </a:ext>
            </a:extLst>
          </p:cNvPr>
          <p:cNvSpPr>
            <a:spLocks noGrp="1" noRot="1" noChangeAspect="1" noChangeArrowheads="1" noTextEdit="1"/>
          </p:cNvSpPr>
          <p:nvPr>
            <p:ph type="sldImg"/>
          </p:nvPr>
        </p:nvSpPr>
        <p:spPr bwMode="auto">
          <a:xfrm>
            <a:off x="1298575" y="801688"/>
            <a:ext cx="4262438" cy="3197225"/>
          </a:xfrm>
          <a:noFill/>
          <a:ln cap="flat">
            <a:solidFill>
              <a:schemeClr val="tx1"/>
            </a:solidFill>
            <a:miter lim="800000"/>
            <a:headEnd/>
            <a:tailEnd/>
          </a:ln>
          <a:extLst>
            <a:ext uri="{909E8E84-426E-40DD-AFC4-6F175D3DCCD1}">
              <a14:hiddenFill xmlns="" xmlns:a14="http://schemas.microsoft.com/office/drawing/2010/main">
                <a:solidFill>
                  <a:srgbClr val="FFFFFF"/>
                </a:solidFill>
              </a14:hiddenFill>
            </a:ext>
          </a:extLst>
        </p:spPr>
      </p:sp>
      <p:sp>
        <p:nvSpPr>
          <p:cNvPr id="21508" name="Rectangle 3">
            <a:extLst>
              <a:ext uri="{FF2B5EF4-FFF2-40B4-BE49-F238E27FC236}">
                <a16:creationId xmlns="" xmlns:a16="http://schemas.microsoft.com/office/drawing/2014/main" id="{563A0350-FD84-DD92-E780-581C32DEC730}"/>
              </a:ext>
            </a:extLst>
          </p:cNvPr>
          <p:cNvSpPr>
            <a:spLocks noGrp="1" noChangeArrowheads="1"/>
          </p:cNvSpPr>
          <p:nvPr>
            <p:ph type="body" idx="1"/>
          </p:nvPr>
        </p:nvSpPr>
        <p:spPr bwMode="auto">
          <a:xfrm>
            <a:off x="914400" y="4346575"/>
            <a:ext cx="5029200" cy="3849688"/>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numCol="1" anchor="t" anchorCtr="0" compatLnSpc="1">
            <a:prstTxWarp prst="textNoShape">
              <a:avLst/>
            </a:prstTxWarp>
          </a:bodyPr>
          <a:lstStyle/>
          <a:p>
            <a:pPr eaLnBrk="1" hangingPunct="1">
              <a:spcBef>
                <a:spcPct val="0"/>
              </a:spcBef>
            </a:pPr>
            <a:r>
              <a:rPr lang="tr-TR" altLang="en-US">
                <a:latin typeface="Arial" panose="020B0604020202020204" pitchFamily="34" charset="0"/>
              </a:rPr>
              <a:t>Periartiküler hastalıklar günlük hayatta sıkıntı yaratabilir, ancak çoğu kendini sınırlar. Artrit gibi ciddi hastalıkların öncüsü olabilme sansları daha düşüktür. Bircoğu minör yada majör travmalar sonrası gelişir</a:t>
            </a:r>
          </a:p>
        </p:txBody>
      </p:sp>
    </p:spTree>
    <p:extLst>
      <p:ext uri="{BB962C8B-B14F-4D97-AF65-F5344CB8AC3E}">
        <p14:creationId xmlns="" xmlns:p14="http://schemas.microsoft.com/office/powerpoint/2010/main" val="3311010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 xmlns:a16="http://schemas.microsoft.com/office/drawing/2014/main" id="{D12D0F69-0EB0-7EAB-382F-E50EBEAEEEE2}"/>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8DB2F443-4029-43FC-AFAC-F1DD03A213D6}" type="slidenum">
              <a:rPr lang="tr-TR" altLang="tr-TR"/>
              <a:pPr/>
              <a:t>15</a:t>
            </a:fld>
            <a:endParaRPr lang="tr-TR" altLang="tr-TR"/>
          </a:p>
        </p:txBody>
      </p:sp>
      <p:sp>
        <p:nvSpPr>
          <p:cNvPr id="115715" name="Rectangle 2">
            <a:extLst>
              <a:ext uri="{FF2B5EF4-FFF2-40B4-BE49-F238E27FC236}">
                <a16:creationId xmlns="" xmlns:a16="http://schemas.microsoft.com/office/drawing/2014/main" id="{20F8BEA5-67B6-A00C-AF84-1137BBE7F65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5716" name="Rectangle 3">
            <a:extLst>
              <a:ext uri="{FF2B5EF4-FFF2-40B4-BE49-F238E27FC236}">
                <a16:creationId xmlns="" xmlns:a16="http://schemas.microsoft.com/office/drawing/2014/main" id="{C16C70B5-352B-1CB9-243E-D51AAF92D214}"/>
              </a:ext>
            </a:extLst>
          </p:cNvPr>
          <p:cNvSpPr>
            <a:spLocks noGrp="1" noChangeArrowheads="1"/>
          </p:cNvSpPr>
          <p:nvPr>
            <p:ph type="body" idx="1"/>
          </p:nvPr>
        </p:nvSpPr>
        <p:spPr bwMode="auto">
          <a:xfrm>
            <a:off x="914400" y="4343400"/>
            <a:ext cx="5029200"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a:p>
        </p:txBody>
      </p:sp>
    </p:spTree>
    <p:extLst>
      <p:ext uri="{BB962C8B-B14F-4D97-AF65-F5344CB8AC3E}">
        <p14:creationId xmlns="" xmlns:p14="http://schemas.microsoft.com/office/powerpoint/2010/main" val="2866910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 xmlns:a16="http://schemas.microsoft.com/office/drawing/2014/main" id="{E2E03979-0086-C30A-C2CC-728299F0856B}"/>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8787B8F-30E2-484C-9C40-27D6B73919E1}" type="slidenum">
              <a:rPr lang="tr-TR" altLang="tr-TR"/>
              <a:pPr/>
              <a:t>16</a:t>
            </a:fld>
            <a:endParaRPr lang="tr-TR" altLang="tr-TR"/>
          </a:p>
        </p:txBody>
      </p:sp>
      <p:sp>
        <p:nvSpPr>
          <p:cNvPr id="117763" name="Rectangle 2">
            <a:extLst>
              <a:ext uri="{FF2B5EF4-FFF2-40B4-BE49-F238E27FC236}">
                <a16:creationId xmlns="" xmlns:a16="http://schemas.microsoft.com/office/drawing/2014/main" id="{2BF63326-1F0A-A32B-00AF-E01688AEA5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7764" name="Rectangle 3">
            <a:extLst>
              <a:ext uri="{FF2B5EF4-FFF2-40B4-BE49-F238E27FC236}">
                <a16:creationId xmlns="" xmlns:a16="http://schemas.microsoft.com/office/drawing/2014/main" id="{009FDCF5-7F0F-79F3-F40C-6FD97EF0A21A}"/>
              </a:ext>
            </a:extLst>
          </p:cNvPr>
          <p:cNvSpPr>
            <a:spLocks noGrp="1" noChangeArrowheads="1"/>
          </p:cNvSpPr>
          <p:nvPr>
            <p:ph type="body" idx="1"/>
          </p:nvPr>
        </p:nvSpPr>
        <p:spPr bwMode="auto">
          <a:xfrm>
            <a:off x="914400" y="4343400"/>
            <a:ext cx="5029200"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a:p>
        </p:txBody>
      </p:sp>
    </p:spTree>
    <p:extLst>
      <p:ext uri="{BB962C8B-B14F-4D97-AF65-F5344CB8AC3E}">
        <p14:creationId xmlns="" xmlns:p14="http://schemas.microsoft.com/office/powerpoint/2010/main" val="1745088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Folienbildplatzhalter 1"/>
          <p:cNvSpPr>
            <a:spLocks noGrp="1" noRot="1" noChangeAspect="1" noChangeArrowheads="1" noTextEdit="1"/>
          </p:cNvSpPr>
          <p:nvPr>
            <p:ph type="sldImg"/>
          </p:nvPr>
        </p:nvSpPr>
        <p:spPr>
          <a:xfrm>
            <a:off x="1143000" y="685800"/>
            <a:ext cx="4572000" cy="3429000"/>
          </a:xfrm>
          <a:prstGeom prst="rect">
            <a:avLst/>
          </a:prstGeom>
          <a:ln/>
        </p:spPr>
      </p:sp>
      <p:sp>
        <p:nvSpPr>
          <p:cNvPr id="91139" name="Notizenplatzhalter 2"/>
          <p:cNvSpPr>
            <a:spLocks noGrp="1"/>
          </p:cNvSpPr>
          <p:nvPr>
            <p:ph type="body" idx="1"/>
          </p:nvPr>
        </p:nvSpPr>
        <p:spPr>
          <a:xfrm>
            <a:off x="914400" y="4343400"/>
            <a:ext cx="5105400" cy="4114800"/>
          </a:xfrm>
          <a:noFill/>
          <a:ln/>
        </p:spPr>
        <p:txBody>
          <a:bodyPr/>
          <a:lstStyle/>
          <a:p>
            <a:endParaRPr lang="de-DE" altLang="tr-TR"/>
          </a:p>
        </p:txBody>
      </p:sp>
      <p:sp>
        <p:nvSpPr>
          <p:cNvPr id="91140"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95CCA3E5-450C-4479-A153-E16F879C4DFB}" type="slidenum">
              <a:rPr lang="de-DE" altLang="tr-TR" sz="1200">
                <a:latin typeface="Times" pitchFamily="1" charset="0"/>
              </a:rPr>
              <a:pPr algn="r"/>
              <a:t>24</a:t>
            </a:fld>
            <a:endParaRPr lang="de-DE" altLang="tr-TR" sz="1200">
              <a:latin typeface="Times" pitchFamily="1" charset="0"/>
            </a:endParaRPr>
          </a:p>
        </p:txBody>
      </p:sp>
    </p:spTree>
    <p:extLst>
      <p:ext uri="{BB962C8B-B14F-4D97-AF65-F5344CB8AC3E}">
        <p14:creationId xmlns="" xmlns:p14="http://schemas.microsoft.com/office/powerpoint/2010/main" val="3788798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 xmlns:a16="http://schemas.microsoft.com/office/drawing/2014/main" id="{F120789B-9606-CE6C-C07F-A7999E38168A}"/>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17BCA7C-E389-4102-A4A0-228C42629738}" type="slidenum">
              <a:rPr lang="tr-TR" altLang="tr-TR">
                <a:latin typeface="Arial" panose="020B0604020202020204" pitchFamily="34" charset="0"/>
              </a:rPr>
              <a:pPr/>
              <a:t>25</a:t>
            </a:fld>
            <a:endParaRPr lang="tr-TR" altLang="tr-TR">
              <a:latin typeface="Arial" panose="020B0604020202020204" pitchFamily="34" charset="0"/>
            </a:endParaRPr>
          </a:p>
        </p:txBody>
      </p:sp>
      <p:sp>
        <p:nvSpPr>
          <p:cNvPr id="106499" name="Rectangle 2">
            <a:extLst>
              <a:ext uri="{FF2B5EF4-FFF2-40B4-BE49-F238E27FC236}">
                <a16:creationId xmlns="" xmlns:a16="http://schemas.microsoft.com/office/drawing/2014/main" id="{330E3252-E37C-402E-0673-2914D0EC5A50}"/>
              </a:ext>
            </a:extLst>
          </p:cNvPr>
          <p:cNvSpPr>
            <a:spLocks noGrp="1" noRot="1" noChangeAspect="1" noChangeArrowheads="1" noTextEdit="1"/>
          </p:cNvSpPr>
          <p:nvPr>
            <p:ph type="sldImg"/>
          </p:nvPr>
        </p:nvSpPr>
        <p:spPr bwMode="auto">
          <a:xfrm>
            <a:off x="1414463" y="1162050"/>
            <a:ext cx="4181475" cy="31369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06500" name="Rectangle 3">
            <a:extLst>
              <a:ext uri="{FF2B5EF4-FFF2-40B4-BE49-F238E27FC236}">
                <a16:creationId xmlns="" xmlns:a16="http://schemas.microsoft.com/office/drawing/2014/main" id="{94051FAD-5323-1EB8-5266-2ABE517C1550}"/>
              </a:ext>
            </a:extLst>
          </p:cNvPr>
          <p:cNvSpPr>
            <a:spLocks noGrp="1" noChangeArrowheads="1"/>
          </p:cNvSpPr>
          <p:nvPr>
            <p:ph type="body" idx="1"/>
          </p:nvPr>
        </p:nvSpPr>
        <p:spPr bwMode="auto">
          <a:xfrm>
            <a:off x="914400" y="4343400"/>
            <a:ext cx="5029200"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a:latin typeface="Arial" panose="020B0604020202020204" pitchFamily="34" charset="0"/>
            </a:endParaRPr>
          </a:p>
        </p:txBody>
      </p:sp>
    </p:spTree>
    <p:extLst>
      <p:ext uri="{BB962C8B-B14F-4D97-AF65-F5344CB8AC3E}">
        <p14:creationId xmlns="" xmlns:p14="http://schemas.microsoft.com/office/powerpoint/2010/main" val="2948997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 xmlns:a16="http://schemas.microsoft.com/office/drawing/2014/main" id="{C3268DF9-284A-E611-B77A-C79CFD3DB172}"/>
              </a:ext>
            </a:extLst>
          </p:cNvPr>
          <p:cNvSpPr>
            <a:spLocks noGrp="1" noRot="1" noChangeAspect="1" noChangeArrowheads="1" noTextEdit="1"/>
          </p:cNvSpPr>
          <p:nvPr>
            <p:ph type="sldImg"/>
          </p:nvPr>
        </p:nvSpPr>
        <p:spPr bwMode="auto">
          <a:xfrm>
            <a:off x="987425" y="733425"/>
            <a:ext cx="4884738" cy="36639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08547" name="Rectangle 3">
            <a:extLst>
              <a:ext uri="{FF2B5EF4-FFF2-40B4-BE49-F238E27FC236}">
                <a16:creationId xmlns="" xmlns:a16="http://schemas.microsoft.com/office/drawing/2014/main" id="{0CEB78AB-700B-BFD8-1906-25CDA6E6B187}"/>
              </a:ext>
            </a:extLst>
          </p:cNvPr>
          <p:cNvSpPr>
            <a:spLocks noGrp="1" noChangeArrowheads="1"/>
          </p:cNvSpPr>
          <p:nvPr>
            <p:ph type="body" idx="1"/>
          </p:nvPr>
        </p:nvSpPr>
        <p:spPr bwMode="auto">
          <a:xfrm>
            <a:off x="685800" y="4641850"/>
            <a:ext cx="5486400" cy="439737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a:latin typeface="Arial" panose="020B0604020202020204" pitchFamily="34" charset="0"/>
              </a:rPr>
              <a:t>RA için spesifik ve prediktiftir. SE ile güçlü ilişki</a:t>
            </a:r>
          </a:p>
        </p:txBody>
      </p:sp>
    </p:spTree>
    <p:extLst>
      <p:ext uri="{BB962C8B-B14F-4D97-AF65-F5344CB8AC3E}">
        <p14:creationId xmlns="" xmlns:p14="http://schemas.microsoft.com/office/powerpoint/2010/main" val="2364516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TextShape 1"/>
          <p:cNvSpPr txBox="1"/>
          <p:nvPr/>
        </p:nvSpPr>
        <p:spPr>
          <a:xfrm>
            <a:off x="3884760" y="8685360"/>
            <a:ext cx="2971440" cy="456840"/>
          </a:xfrm>
          <a:prstGeom prst="rect">
            <a:avLst/>
          </a:prstGeom>
          <a:noFill/>
          <a:ln>
            <a:noFill/>
          </a:ln>
        </p:spPr>
        <p:txBody>
          <a:bodyPr anchor="b"/>
          <a:lstStyle/>
          <a:p>
            <a:pPr algn="r">
              <a:lnSpc>
                <a:spcPct val="100000"/>
              </a:lnSpc>
            </a:pPr>
            <a:fld id="{69A2309F-4103-4D32-8218-0A65D45AADC0}" type="slidenum">
              <a:rPr lang="tr-TR" sz="1200" b="0" strike="noStrike" spc="-1">
                <a:solidFill>
                  <a:srgbClr val="000000"/>
                </a:solidFill>
                <a:uFill>
                  <a:solidFill>
                    <a:srgbClr val="FFFFFF"/>
                  </a:solidFill>
                </a:uFill>
                <a:latin typeface="Times New Roman"/>
                <a:ea typeface="Microsoft YaHei"/>
              </a:rPr>
              <a:pPr algn="r">
                <a:lnSpc>
                  <a:spcPct val="100000"/>
                </a:lnSpc>
              </a:pPr>
              <a:t>27</a:t>
            </a:fld>
            <a:endParaRPr lang="tr-TR" sz="1200" b="0" strike="noStrike" spc="-1">
              <a:solidFill>
                <a:srgbClr val="000000"/>
              </a:solidFill>
              <a:uFill>
                <a:solidFill>
                  <a:srgbClr val="FFFFFF"/>
                </a:solidFill>
              </a:uFill>
              <a:latin typeface="Times New Roman"/>
            </a:endParaRPr>
          </a:p>
        </p:txBody>
      </p:sp>
      <p:sp>
        <p:nvSpPr>
          <p:cNvPr id="514" name="PlaceHolder 2"/>
          <p:cNvSpPr>
            <a:spLocks noGrp="1"/>
          </p:cNvSpPr>
          <p:nvPr>
            <p:ph type="body"/>
          </p:nvPr>
        </p:nvSpPr>
        <p:spPr>
          <a:xfrm>
            <a:off x="755640" y="5078520"/>
            <a:ext cx="6048000" cy="4811400"/>
          </a:xfrm>
          <a:prstGeom prst="rect">
            <a:avLst/>
          </a:prstGeom>
        </p:spPr>
        <p:txBody>
          <a:bodyPr anchor="ctr"/>
          <a:lstStyle/>
          <a:p>
            <a:endParaRPr lang="tr-TR" sz="2000" b="0" strike="noStrike"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267733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TextShape 1"/>
          <p:cNvSpPr txBox="1"/>
          <p:nvPr/>
        </p:nvSpPr>
        <p:spPr>
          <a:xfrm>
            <a:off x="3884760" y="8685360"/>
            <a:ext cx="2971440" cy="456840"/>
          </a:xfrm>
          <a:prstGeom prst="rect">
            <a:avLst/>
          </a:prstGeom>
          <a:noFill/>
          <a:ln>
            <a:noFill/>
          </a:ln>
        </p:spPr>
        <p:txBody>
          <a:bodyPr anchor="b"/>
          <a:lstStyle/>
          <a:p>
            <a:pPr algn="r">
              <a:lnSpc>
                <a:spcPct val="100000"/>
              </a:lnSpc>
            </a:pPr>
            <a:fld id="{19033B92-26A4-4A62-B3E9-A1D368C0E91C}" type="slidenum">
              <a:rPr lang="tr-TR" sz="1200" b="0" strike="noStrike" spc="-1">
                <a:solidFill>
                  <a:srgbClr val="000000"/>
                </a:solidFill>
                <a:uFill>
                  <a:solidFill>
                    <a:srgbClr val="FFFFFF"/>
                  </a:solidFill>
                </a:uFill>
                <a:latin typeface="Times New Roman"/>
                <a:ea typeface="Microsoft YaHei"/>
              </a:rPr>
              <a:pPr algn="r">
                <a:lnSpc>
                  <a:spcPct val="100000"/>
                </a:lnSpc>
              </a:pPr>
              <a:t>28</a:t>
            </a:fld>
            <a:endParaRPr lang="tr-TR" sz="1200" b="0" strike="noStrike" spc="-1">
              <a:solidFill>
                <a:srgbClr val="000000"/>
              </a:solidFill>
              <a:uFill>
                <a:solidFill>
                  <a:srgbClr val="FFFFFF"/>
                </a:solidFill>
              </a:uFill>
              <a:latin typeface="Times New Roman"/>
            </a:endParaRPr>
          </a:p>
        </p:txBody>
      </p:sp>
      <p:sp>
        <p:nvSpPr>
          <p:cNvPr id="516" name="PlaceHolder 2"/>
          <p:cNvSpPr>
            <a:spLocks noGrp="1"/>
          </p:cNvSpPr>
          <p:nvPr>
            <p:ph type="body"/>
          </p:nvPr>
        </p:nvSpPr>
        <p:spPr>
          <a:xfrm>
            <a:off x="755640" y="5078520"/>
            <a:ext cx="6048000" cy="4811400"/>
          </a:xfrm>
          <a:prstGeom prst="rect">
            <a:avLst/>
          </a:prstGeom>
        </p:spPr>
        <p:txBody>
          <a:bodyPr anchor="ctr"/>
          <a:lstStyle/>
          <a:p>
            <a:endParaRPr lang="tr-TR" sz="2000" b="0" strike="noStrike"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1789872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idx="10"/>
          </p:nvPr>
        </p:nvSpPr>
        <p:spPr/>
        <p:txBody>
          <a:bodyPr/>
          <a:lstStyle/>
          <a:p>
            <a:pPr algn="r"/>
            <a:fld id="{5519AEA2-BD7E-40D9-8A7C-90B1FAA1074C}" type="slidenum">
              <a:rPr lang="tr-TR" sz="1400" b="0" strike="noStrike" spc="-1" smtClean="0">
                <a:solidFill>
                  <a:srgbClr val="000000"/>
                </a:solidFill>
                <a:uFill>
                  <a:solidFill>
                    <a:srgbClr val="FFFFFF"/>
                  </a:solidFill>
                </a:uFill>
                <a:latin typeface="Times New Roman"/>
              </a:rPr>
              <a:pPr algn="r"/>
              <a:t>29</a:t>
            </a:fld>
            <a:endParaRPr lang="tr-TR" sz="1400" b="0" strike="noStrike" spc="-1">
              <a:solidFill>
                <a:srgbClr val="000000"/>
              </a:solidFill>
              <a:uFill>
                <a:solidFill>
                  <a:srgbClr val="FFFFFF"/>
                </a:solidFill>
              </a:uFill>
              <a:latin typeface="Times New Roman"/>
            </a:endParaRPr>
          </a:p>
        </p:txBody>
      </p:sp>
    </p:spTree>
    <p:extLst>
      <p:ext uri="{BB962C8B-B14F-4D97-AF65-F5344CB8AC3E}">
        <p14:creationId xmlns="" xmlns:p14="http://schemas.microsoft.com/office/powerpoint/2010/main" val="440028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 name="PlaceHolder 1"/>
          <p:cNvSpPr>
            <a:spLocks noGrp="1"/>
          </p:cNvSpPr>
          <p:nvPr>
            <p:ph type="body"/>
          </p:nvPr>
        </p:nvSpPr>
        <p:spPr>
          <a:xfrm>
            <a:off x="685800" y="4343400"/>
            <a:ext cx="5486040" cy="4114440"/>
          </a:xfrm>
          <a:prstGeom prst="rect">
            <a:avLst/>
          </a:prstGeom>
        </p:spPr>
        <p:txBody>
          <a:bodyPr/>
          <a:lstStyle/>
          <a:p>
            <a:endParaRPr lang="tr-TR" sz="2000" b="0" strike="noStrike" spc="-1">
              <a:solidFill>
                <a:srgbClr val="000000"/>
              </a:solidFill>
              <a:uFill>
                <a:solidFill>
                  <a:srgbClr val="FFFFFF"/>
                </a:solidFill>
              </a:uFill>
              <a:latin typeface="Arial"/>
            </a:endParaRPr>
          </a:p>
        </p:txBody>
      </p:sp>
      <p:sp>
        <p:nvSpPr>
          <p:cNvPr id="524" name="TextShape 2"/>
          <p:cNvSpPr txBox="1"/>
          <p:nvPr/>
        </p:nvSpPr>
        <p:spPr>
          <a:xfrm>
            <a:off x="3884760" y="8685360"/>
            <a:ext cx="2971440" cy="456840"/>
          </a:xfrm>
          <a:prstGeom prst="rect">
            <a:avLst/>
          </a:prstGeom>
          <a:noFill/>
          <a:ln>
            <a:noFill/>
          </a:ln>
        </p:spPr>
        <p:txBody>
          <a:bodyPr anchor="b"/>
          <a:lstStyle/>
          <a:p>
            <a:pPr algn="r">
              <a:lnSpc>
                <a:spcPct val="100000"/>
              </a:lnSpc>
            </a:pPr>
            <a:fld id="{7B777B15-8A31-4FED-ADF1-202497A1CB6B}" type="slidenum">
              <a:rPr lang="tr-TR" sz="1200" b="0" strike="noStrike" spc="-1">
                <a:solidFill>
                  <a:srgbClr val="000000"/>
                </a:solidFill>
                <a:uFill>
                  <a:solidFill>
                    <a:srgbClr val="FFFFFF"/>
                  </a:solidFill>
                </a:uFill>
                <a:latin typeface="+mn-lt"/>
                <a:ea typeface="+mn-ea"/>
              </a:rPr>
              <a:pPr algn="r">
                <a:lnSpc>
                  <a:spcPct val="100000"/>
                </a:lnSpc>
              </a:pPr>
              <a:t>30</a:t>
            </a:fld>
            <a:endParaRPr lang="tr-TR" sz="1200" b="0" strike="noStrike" spc="-1">
              <a:solidFill>
                <a:srgbClr val="000000"/>
              </a:solidFill>
              <a:uFill>
                <a:solidFill>
                  <a:srgbClr val="FFFFFF"/>
                </a:solidFill>
              </a:uFill>
              <a:latin typeface="Times New Roman"/>
            </a:endParaRPr>
          </a:p>
        </p:txBody>
      </p:sp>
    </p:spTree>
    <p:extLst>
      <p:ext uri="{BB962C8B-B14F-4D97-AF65-F5344CB8AC3E}">
        <p14:creationId xmlns="" xmlns:p14="http://schemas.microsoft.com/office/powerpoint/2010/main" val="850804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 name="PlaceHolder 1"/>
          <p:cNvSpPr>
            <a:spLocks noGrp="1"/>
          </p:cNvSpPr>
          <p:nvPr>
            <p:ph type="body"/>
          </p:nvPr>
        </p:nvSpPr>
        <p:spPr>
          <a:xfrm>
            <a:off x="685800" y="4343400"/>
            <a:ext cx="5486040" cy="4114440"/>
          </a:xfrm>
          <a:prstGeom prst="rect">
            <a:avLst/>
          </a:prstGeom>
        </p:spPr>
        <p:txBody>
          <a:bodyPr/>
          <a:lstStyle/>
          <a:p>
            <a:endParaRPr lang="tr-TR" sz="2000" b="0" strike="noStrike" spc="-1">
              <a:solidFill>
                <a:srgbClr val="000000"/>
              </a:solidFill>
              <a:uFill>
                <a:solidFill>
                  <a:srgbClr val="FFFFFF"/>
                </a:solidFill>
              </a:uFill>
              <a:latin typeface="Arial"/>
            </a:endParaRPr>
          </a:p>
        </p:txBody>
      </p:sp>
      <p:sp>
        <p:nvSpPr>
          <p:cNvPr id="520" name="TextShape 2"/>
          <p:cNvSpPr txBox="1"/>
          <p:nvPr/>
        </p:nvSpPr>
        <p:spPr>
          <a:xfrm>
            <a:off x="3884760" y="8685360"/>
            <a:ext cx="2971440" cy="456840"/>
          </a:xfrm>
          <a:prstGeom prst="rect">
            <a:avLst/>
          </a:prstGeom>
          <a:noFill/>
          <a:ln>
            <a:noFill/>
          </a:ln>
        </p:spPr>
        <p:txBody>
          <a:bodyPr anchor="b"/>
          <a:lstStyle/>
          <a:p>
            <a:pPr algn="r">
              <a:lnSpc>
                <a:spcPct val="100000"/>
              </a:lnSpc>
            </a:pPr>
            <a:fld id="{1B3ABE29-BD00-467C-B337-4D9A3CDC8E75}" type="slidenum">
              <a:rPr lang="tr-TR" sz="1200" b="0" strike="noStrike" spc="-1">
                <a:solidFill>
                  <a:srgbClr val="000000"/>
                </a:solidFill>
                <a:uFill>
                  <a:solidFill>
                    <a:srgbClr val="FFFFFF"/>
                  </a:solidFill>
                </a:uFill>
                <a:latin typeface="+mn-lt"/>
                <a:ea typeface="+mn-ea"/>
              </a:rPr>
              <a:pPr algn="r">
                <a:lnSpc>
                  <a:spcPct val="100000"/>
                </a:lnSpc>
              </a:pPr>
              <a:t>32</a:t>
            </a:fld>
            <a:endParaRPr lang="tr-TR" sz="1200" b="0" strike="noStrike" spc="-1">
              <a:solidFill>
                <a:srgbClr val="000000"/>
              </a:solidFill>
              <a:uFill>
                <a:solidFill>
                  <a:srgbClr val="FFFFFF"/>
                </a:solidFill>
              </a:uFill>
              <a:latin typeface="Times New Roman"/>
            </a:endParaRPr>
          </a:p>
        </p:txBody>
      </p:sp>
    </p:spTree>
    <p:extLst>
      <p:ext uri="{BB962C8B-B14F-4D97-AF65-F5344CB8AC3E}">
        <p14:creationId xmlns="" xmlns:p14="http://schemas.microsoft.com/office/powerpoint/2010/main" val="2410899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PlaceHolder 1"/>
          <p:cNvSpPr>
            <a:spLocks noGrp="1"/>
          </p:cNvSpPr>
          <p:nvPr>
            <p:ph type="body"/>
          </p:nvPr>
        </p:nvSpPr>
        <p:spPr>
          <a:xfrm>
            <a:off x="685800" y="4343400"/>
            <a:ext cx="5486040" cy="4114440"/>
          </a:xfrm>
          <a:prstGeom prst="rect">
            <a:avLst/>
          </a:prstGeom>
        </p:spPr>
        <p:txBody>
          <a:bodyPr/>
          <a:lstStyle/>
          <a:p>
            <a:endParaRPr lang="tr-TR" sz="2000" b="0" strike="noStrike" spc="-1">
              <a:solidFill>
                <a:srgbClr val="000000"/>
              </a:solidFill>
              <a:uFill>
                <a:solidFill>
                  <a:srgbClr val="FFFFFF"/>
                </a:solidFill>
              </a:uFill>
              <a:latin typeface="Arial"/>
            </a:endParaRPr>
          </a:p>
        </p:txBody>
      </p:sp>
      <p:sp>
        <p:nvSpPr>
          <p:cNvPr id="518" name="TextShape 2"/>
          <p:cNvSpPr txBox="1"/>
          <p:nvPr/>
        </p:nvSpPr>
        <p:spPr>
          <a:xfrm>
            <a:off x="3884760" y="8685360"/>
            <a:ext cx="2971440" cy="456840"/>
          </a:xfrm>
          <a:prstGeom prst="rect">
            <a:avLst/>
          </a:prstGeom>
          <a:noFill/>
          <a:ln>
            <a:noFill/>
          </a:ln>
        </p:spPr>
        <p:txBody>
          <a:bodyPr anchor="b"/>
          <a:lstStyle/>
          <a:p>
            <a:pPr algn="r">
              <a:lnSpc>
                <a:spcPct val="100000"/>
              </a:lnSpc>
            </a:pPr>
            <a:fld id="{4D1B3B0A-945D-4689-A0B5-EC97A7E98222}" type="slidenum">
              <a:rPr lang="tr-TR" sz="1200" b="0" strike="noStrike" spc="-1">
                <a:solidFill>
                  <a:srgbClr val="000000"/>
                </a:solidFill>
                <a:uFill>
                  <a:solidFill>
                    <a:srgbClr val="FFFFFF"/>
                  </a:solidFill>
                </a:uFill>
                <a:latin typeface="+mn-lt"/>
                <a:ea typeface="+mn-ea"/>
              </a:rPr>
              <a:pPr algn="r">
                <a:lnSpc>
                  <a:spcPct val="100000"/>
                </a:lnSpc>
              </a:pPr>
              <a:t>47</a:t>
            </a:fld>
            <a:endParaRPr lang="tr-TR" sz="1200" b="0" strike="noStrike" spc="-1">
              <a:solidFill>
                <a:srgbClr val="000000"/>
              </a:solidFill>
              <a:uFill>
                <a:solidFill>
                  <a:srgbClr val="FFFFFF"/>
                </a:solidFill>
              </a:uFill>
              <a:latin typeface="Times New Roman"/>
            </a:endParaRPr>
          </a:p>
        </p:txBody>
      </p:sp>
    </p:spTree>
    <p:extLst>
      <p:ext uri="{BB962C8B-B14F-4D97-AF65-F5344CB8AC3E}">
        <p14:creationId xmlns="" xmlns:p14="http://schemas.microsoft.com/office/powerpoint/2010/main" val="4158754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a:t>Asıl başlık stili için tıklatın</a:t>
            </a: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C2B3CC02-5479-45F8-8CA8-8266C94C427E}" type="datetime1">
              <a:rPr lang="en-GB" smtClean="0"/>
              <a:pPr/>
              <a:t>04/03/2023</a:t>
            </a:fld>
            <a:endParaRPr lang="en-GB" dirty="0"/>
          </a:p>
        </p:txBody>
      </p:sp>
      <p:sp>
        <p:nvSpPr>
          <p:cNvPr id="5" name="Altbilgi Yer Tutucusu 4"/>
          <p:cNvSpPr>
            <a:spLocks noGrp="1"/>
          </p:cNvSpPr>
          <p:nvPr>
            <p:ph type="ftr" sz="quarter" idx="11"/>
          </p:nvPr>
        </p:nvSpPr>
        <p:spPr/>
        <p:txBody>
          <a:bodyPr/>
          <a:lstStyle/>
          <a:p>
            <a:r>
              <a:rPr lang="en-GB"/>
              <a:t>Title Here (Go Header &amp; Footer to edit this text)</a:t>
            </a:r>
            <a:endParaRPr lang="en-GB" dirty="0"/>
          </a:p>
        </p:txBody>
      </p:sp>
      <p:sp>
        <p:nvSpPr>
          <p:cNvPr id="6" name="Slayt Numarası Yer Tutucusu 5"/>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291121304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C2B3CC02-5479-45F8-8CA8-8266C94C427E}" type="datetime1">
              <a:rPr lang="en-GB" smtClean="0"/>
              <a:pPr/>
              <a:t>04/03/2023</a:t>
            </a:fld>
            <a:endParaRPr lang="en-GB" dirty="0"/>
          </a:p>
        </p:txBody>
      </p:sp>
      <p:sp>
        <p:nvSpPr>
          <p:cNvPr id="5" name="Altbilgi Yer Tutucusu 4"/>
          <p:cNvSpPr>
            <a:spLocks noGrp="1"/>
          </p:cNvSpPr>
          <p:nvPr>
            <p:ph type="ftr" sz="quarter" idx="11"/>
          </p:nvPr>
        </p:nvSpPr>
        <p:spPr/>
        <p:txBody>
          <a:bodyPr/>
          <a:lstStyle/>
          <a:p>
            <a:r>
              <a:rPr lang="en-GB"/>
              <a:t>Title Here (Go Header &amp; Footer to edit this text)</a:t>
            </a:r>
            <a:endParaRPr lang="en-GB" dirty="0"/>
          </a:p>
        </p:txBody>
      </p:sp>
      <p:sp>
        <p:nvSpPr>
          <p:cNvPr id="6" name="Slayt Numarası Yer Tutucusu 5"/>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174293881"/>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41"/>
            <a:ext cx="7886700" cy="2852737"/>
          </a:xfrm>
        </p:spPr>
        <p:txBody>
          <a:bodyPr anchor="b"/>
          <a:lstStyle>
            <a:lvl1pPr>
              <a:defRPr sz="4500"/>
            </a:lvl1pPr>
          </a:lstStyle>
          <a:p>
            <a:r>
              <a:rPr lang="tr-TR"/>
              <a:t>Asıl başlık stili için tıklatın</a:t>
            </a:r>
          </a:p>
        </p:txBody>
      </p:sp>
      <p:sp>
        <p:nvSpPr>
          <p:cNvPr id="3" name="Metin Yer Tutucusu 2"/>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C2B3CC02-5479-45F8-8CA8-8266C94C427E}" type="datetime1">
              <a:rPr lang="en-GB" smtClean="0"/>
              <a:pPr/>
              <a:t>04/03/2023</a:t>
            </a:fld>
            <a:endParaRPr lang="en-GB" dirty="0"/>
          </a:p>
        </p:txBody>
      </p:sp>
      <p:sp>
        <p:nvSpPr>
          <p:cNvPr id="5" name="Altbilgi Yer Tutucusu 4"/>
          <p:cNvSpPr>
            <a:spLocks noGrp="1"/>
          </p:cNvSpPr>
          <p:nvPr>
            <p:ph type="ftr" sz="quarter" idx="11"/>
          </p:nvPr>
        </p:nvSpPr>
        <p:spPr/>
        <p:txBody>
          <a:bodyPr/>
          <a:lstStyle/>
          <a:p>
            <a:r>
              <a:rPr lang="en-GB"/>
              <a:t>Title Here (Go Header &amp; Footer to edit this text)</a:t>
            </a:r>
            <a:endParaRPr lang="en-GB" dirty="0"/>
          </a:p>
        </p:txBody>
      </p:sp>
      <p:sp>
        <p:nvSpPr>
          <p:cNvPr id="6" name="Slayt Numarası Yer Tutucusu 5"/>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372647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28650" y="1825625"/>
            <a:ext cx="38862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29150" y="1825625"/>
            <a:ext cx="38862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C2B3CC02-5479-45F8-8CA8-8266C94C427E}" type="datetime1">
              <a:rPr lang="en-GB" smtClean="0"/>
              <a:pPr/>
              <a:t>04/03/2023</a:t>
            </a:fld>
            <a:endParaRPr lang="en-GB" dirty="0"/>
          </a:p>
        </p:txBody>
      </p:sp>
      <p:sp>
        <p:nvSpPr>
          <p:cNvPr id="6" name="Altbilgi Yer Tutucusu 5"/>
          <p:cNvSpPr>
            <a:spLocks noGrp="1"/>
          </p:cNvSpPr>
          <p:nvPr>
            <p:ph type="ftr" sz="quarter" idx="11"/>
          </p:nvPr>
        </p:nvSpPr>
        <p:spPr/>
        <p:txBody>
          <a:bodyPr/>
          <a:lstStyle/>
          <a:p>
            <a:r>
              <a:rPr lang="en-GB"/>
              <a:t>Title Here (Go Header &amp; Footer to edit this text)</a:t>
            </a:r>
            <a:endParaRPr lang="en-GB" dirty="0"/>
          </a:p>
        </p:txBody>
      </p:sp>
      <p:sp>
        <p:nvSpPr>
          <p:cNvPr id="7" name="Slayt Numarası Yer Tutucusu 6"/>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272725995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8"/>
            <a:ext cx="7886700" cy="1325563"/>
          </a:xfrm>
        </p:spPr>
        <p:txBody>
          <a:bodyPr/>
          <a:lstStyle/>
          <a:p>
            <a:r>
              <a:rPr lang="tr-TR"/>
              <a:t>Asıl başlık stili için tıklatın</a:t>
            </a: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a:t>
            </a:r>
          </a:p>
        </p:txBody>
      </p:sp>
      <p:sp>
        <p:nvSpPr>
          <p:cNvPr id="4" name="İçerik Yer Tutucusu 3"/>
          <p:cNvSpPr>
            <a:spLocks noGrp="1"/>
          </p:cNvSpPr>
          <p:nvPr>
            <p:ph sz="half" idx="2"/>
          </p:nvPr>
        </p:nvSpPr>
        <p:spPr>
          <a:xfrm>
            <a:off x="629842" y="2505075"/>
            <a:ext cx="3868340"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a:t>
            </a:r>
          </a:p>
        </p:txBody>
      </p:sp>
      <p:sp>
        <p:nvSpPr>
          <p:cNvPr id="6" name="İçerik Yer Tutucusu 5"/>
          <p:cNvSpPr>
            <a:spLocks noGrp="1"/>
          </p:cNvSpPr>
          <p:nvPr>
            <p:ph sz="quarter" idx="4"/>
          </p:nvPr>
        </p:nvSpPr>
        <p:spPr>
          <a:xfrm>
            <a:off x="4629151" y="2505075"/>
            <a:ext cx="3887391"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C2B3CC02-5479-45F8-8CA8-8266C94C427E}" type="datetime1">
              <a:rPr lang="en-GB" smtClean="0"/>
              <a:pPr/>
              <a:t>04/03/2023</a:t>
            </a:fld>
            <a:endParaRPr lang="en-GB" dirty="0"/>
          </a:p>
        </p:txBody>
      </p:sp>
      <p:sp>
        <p:nvSpPr>
          <p:cNvPr id="8" name="Altbilgi Yer Tutucusu 7"/>
          <p:cNvSpPr>
            <a:spLocks noGrp="1"/>
          </p:cNvSpPr>
          <p:nvPr>
            <p:ph type="ftr" sz="quarter" idx="11"/>
          </p:nvPr>
        </p:nvSpPr>
        <p:spPr/>
        <p:txBody>
          <a:bodyPr/>
          <a:lstStyle/>
          <a:p>
            <a:r>
              <a:rPr lang="en-GB"/>
              <a:t>Title Here (Go Header &amp; Footer to edit this text)</a:t>
            </a:r>
            <a:endParaRPr lang="en-GB" dirty="0"/>
          </a:p>
        </p:txBody>
      </p:sp>
      <p:sp>
        <p:nvSpPr>
          <p:cNvPr id="9" name="Slayt Numarası Yer Tutucusu 8"/>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40610298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C2B3CC02-5479-45F8-8CA8-8266C94C427E}" type="datetime1">
              <a:rPr lang="en-GB" smtClean="0"/>
              <a:pPr/>
              <a:t>04/03/2023</a:t>
            </a:fld>
            <a:endParaRPr lang="en-GB" dirty="0"/>
          </a:p>
        </p:txBody>
      </p:sp>
      <p:sp>
        <p:nvSpPr>
          <p:cNvPr id="4" name="Altbilgi Yer Tutucusu 3"/>
          <p:cNvSpPr>
            <a:spLocks noGrp="1"/>
          </p:cNvSpPr>
          <p:nvPr>
            <p:ph type="ftr" sz="quarter" idx="11"/>
          </p:nvPr>
        </p:nvSpPr>
        <p:spPr/>
        <p:txBody>
          <a:bodyPr/>
          <a:lstStyle/>
          <a:p>
            <a:r>
              <a:rPr lang="en-GB"/>
              <a:t>Title Here (Go Header &amp; Footer to edit this text)</a:t>
            </a:r>
            <a:endParaRPr lang="en-GB" dirty="0"/>
          </a:p>
        </p:txBody>
      </p:sp>
      <p:sp>
        <p:nvSpPr>
          <p:cNvPr id="5" name="Slayt Numarası Yer Tutucusu 4"/>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3514036122"/>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2B3CC02-5479-45F8-8CA8-8266C94C427E}" type="datetime1">
              <a:rPr lang="en-GB" smtClean="0"/>
              <a:pPr/>
              <a:t>04/03/2023</a:t>
            </a:fld>
            <a:endParaRPr lang="en-GB" dirty="0"/>
          </a:p>
        </p:txBody>
      </p:sp>
      <p:sp>
        <p:nvSpPr>
          <p:cNvPr id="3" name="Altbilgi Yer Tutucusu 2"/>
          <p:cNvSpPr>
            <a:spLocks noGrp="1"/>
          </p:cNvSpPr>
          <p:nvPr>
            <p:ph type="ftr" sz="quarter" idx="11"/>
          </p:nvPr>
        </p:nvSpPr>
        <p:spPr/>
        <p:txBody>
          <a:bodyPr/>
          <a:lstStyle/>
          <a:p>
            <a:r>
              <a:rPr lang="en-GB"/>
              <a:t>Title Here (Go Header &amp; Footer to edit this text)</a:t>
            </a:r>
            <a:endParaRPr lang="en-GB" dirty="0"/>
          </a:p>
        </p:txBody>
      </p:sp>
      <p:sp>
        <p:nvSpPr>
          <p:cNvPr id="4" name="Slayt Numarası Yer Tutucusu 3"/>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1128977552"/>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a:t>Asıl başlık stili için tıklatın</a:t>
            </a:r>
          </a:p>
        </p:txBody>
      </p:sp>
      <p:sp>
        <p:nvSpPr>
          <p:cNvPr id="3" name="İçerik Yer Tutucusu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a:t>
            </a:r>
          </a:p>
        </p:txBody>
      </p:sp>
      <p:sp>
        <p:nvSpPr>
          <p:cNvPr id="5" name="Veri Yer Tutucusu 4"/>
          <p:cNvSpPr>
            <a:spLocks noGrp="1"/>
          </p:cNvSpPr>
          <p:nvPr>
            <p:ph type="dt" sz="half" idx="10"/>
          </p:nvPr>
        </p:nvSpPr>
        <p:spPr/>
        <p:txBody>
          <a:bodyPr/>
          <a:lstStyle/>
          <a:p>
            <a:fld id="{C2B3CC02-5479-45F8-8CA8-8266C94C427E}" type="datetime1">
              <a:rPr lang="en-GB" smtClean="0"/>
              <a:pPr/>
              <a:t>04/03/2023</a:t>
            </a:fld>
            <a:endParaRPr lang="en-GB" dirty="0"/>
          </a:p>
        </p:txBody>
      </p:sp>
      <p:sp>
        <p:nvSpPr>
          <p:cNvPr id="6" name="Altbilgi Yer Tutucusu 5"/>
          <p:cNvSpPr>
            <a:spLocks noGrp="1"/>
          </p:cNvSpPr>
          <p:nvPr>
            <p:ph type="ftr" sz="quarter" idx="11"/>
          </p:nvPr>
        </p:nvSpPr>
        <p:spPr/>
        <p:txBody>
          <a:bodyPr/>
          <a:lstStyle/>
          <a:p>
            <a:r>
              <a:rPr lang="en-GB"/>
              <a:t>Title Here (Go Header &amp; Footer to edit this text)</a:t>
            </a:r>
            <a:endParaRPr lang="en-GB" dirty="0"/>
          </a:p>
        </p:txBody>
      </p:sp>
      <p:sp>
        <p:nvSpPr>
          <p:cNvPr id="7" name="Slayt Numarası Yer Tutucusu 6"/>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293375188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a:t>Asıl başlık stili için tıklatın</a:t>
            </a:r>
          </a:p>
        </p:txBody>
      </p:sp>
      <p:sp>
        <p:nvSpPr>
          <p:cNvPr id="3" name="Resim Yer Tutucusu 2"/>
          <p:cNvSpPr>
            <a:spLocks noGrp="1"/>
          </p:cNvSpPr>
          <p:nvPr>
            <p:ph type="pic" idx="1"/>
          </p:nvPr>
        </p:nvSpPr>
        <p:spPr>
          <a:xfrm>
            <a:off x="3887391" y="987428"/>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a:t>
            </a:r>
          </a:p>
        </p:txBody>
      </p:sp>
      <p:sp>
        <p:nvSpPr>
          <p:cNvPr id="5" name="Veri Yer Tutucusu 4"/>
          <p:cNvSpPr>
            <a:spLocks noGrp="1"/>
          </p:cNvSpPr>
          <p:nvPr>
            <p:ph type="dt" sz="half" idx="10"/>
          </p:nvPr>
        </p:nvSpPr>
        <p:spPr/>
        <p:txBody>
          <a:bodyPr/>
          <a:lstStyle/>
          <a:p>
            <a:fld id="{C2B3CC02-5479-45F8-8CA8-8266C94C427E}" type="datetime1">
              <a:rPr lang="en-GB" smtClean="0"/>
              <a:pPr/>
              <a:t>04/03/2023</a:t>
            </a:fld>
            <a:endParaRPr lang="en-GB" dirty="0"/>
          </a:p>
        </p:txBody>
      </p:sp>
      <p:sp>
        <p:nvSpPr>
          <p:cNvPr id="6" name="Altbilgi Yer Tutucusu 5"/>
          <p:cNvSpPr>
            <a:spLocks noGrp="1"/>
          </p:cNvSpPr>
          <p:nvPr>
            <p:ph type="ftr" sz="quarter" idx="11"/>
          </p:nvPr>
        </p:nvSpPr>
        <p:spPr/>
        <p:txBody>
          <a:bodyPr/>
          <a:lstStyle/>
          <a:p>
            <a:r>
              <a:rPr lang="en-GB"/>
              <a:t>Title Here (Go Header &amp; Footer to edit this text)</a:t>
            </a:r>
            <a:endParaRPr lang="en-GB" dirty="0"/>
          </a:p>
        </p:txBody>
      </p:sp>
      <p:sp>
        <p:nvSpPr>
          <p:cNvPr id="7" name="Slayt Numarası Yer Tutucusu 6"/>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4239345574"/>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C2B3CC02-5479-45F8-8CA8-8266C94C427E}" type="datetime1">
              <a:rPr lang="en-GB" smtClean="0"/>
              <a:pPr/>
              <a:t>04/03/2023</a:t>
            </a:fld>
            <a:endParaRPr lang="en-GB" dirty="0"/>
          </a:p>
        </p:txBody>
      </p:sp>
      <p:sp>
        <p:nvSpPr>
          <p:cNvPr id="5" name="Altbilgi Yer Tutucusu 4"/>
          <p:cNvSpPr>
            <a:spLocks noGrp="1"/>
          </p:cNvSpPr>
          <p:nvPr>
            <p:ph type="ftr" sz="quarter" idx="11"/>
          </p:nvPr>
        </p:nvSpPr>
        <p:spPr/>
        <p:txBody>
          <a:bodyPr/>
          <a:lstStyle/>
          <a:p>
            <a:r>
              <a:rPr lang="en-GB"/>
              <a:t>Title Here (Go Header &amp; Footer to edit this text)</a:t>
            </a:r>
            <a:endParaRPr lang="en-GB" dirty="0"/>
          </a:p>
        </p:txBody>
      </p:sp>
      <p:sp>
        <p:nvSpPr>
          <p:cNvPr id="6" name="Slayt Numarası Yer Tutucusu 5"/>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2331494803"/>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6" y="365125"/>
            <a:ext cx="1971675"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28651" y="365125"/>
            <a:ext cx="5800725"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C2B3CC02-5479-45F8-8CA8-8266C94C427E}" type="datetime1">
              <a:rPr lang="en-GB" smtClean="0"/>
              <a:pPr/>
              <a:t>04/03/2023</a:t>
            </a:fld>
            <a:endParaRPr lang="en-GB" dirty="0"/>
          </a:p>
        </p:txBody>
      </p:sp>
      <p:sp>
        <p:nvSpPr>
          <p:cNvPr id="5" name="Altbilgi Yer Tutucusu 4"/>
          <p:cNvSpPr>
            <a:spLocks noGrp="1"/>
          </p:cNvSpPr>
          <p:nvPr>
            <p:ph type="ftr" sz="quarter" idx="11"/>
          </p:nvPr>
        </p:nvSpPr>
        <p:spPr/>
        <p:txBody>
          <a:bodyPr/>
          <a:lstStyle/>
          <a:p>
            <a:r>
              <a:rPr lang="en-GB"/>
              <a:t>Title Here (Go Header &amp; Footer to edit this text)</a:t>
            </a:r>
            <a:endParaRPr lang="en-GB" dirty="0"/>
          </a:p>
        </p:txBody>
      </p:sp>
      <p:sp>
        <p:nvSpPr>
          <p:cNvPr id="6" name="Slayt Numarası Yer Tutucusu 5"/>
          <p:cNvSpPr>
            <a:spLocks noGrp="1"/>
          </p:cNvSpPr>
          <p:nvPr>
            <p:ph type="sldNum" sz="quarter" idx="12"/>
          </p:nvPr>
        </p:nvSpPr>
        <p:spPr/>
        <p:txBody>
          <a:body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194825175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sp>
        <p:nvSpPr>
          <p:cNvPr id="8"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9" name="Picture Placeholder 18"/>
          <p:cNvSpPr>
            <a:spLocks noGrp="1"/>
          </p:cNvSpPr>
          <p:nvPr>
            <p:ph type="pic" sz="quarter" idx="18"/>
          </p:nvPr>
        </p:nvSpPr>
        <p:spPr>
          <a:xfrm>
            <a:off x="2735409" y="1582463"/>
            <a:ext cx="6045868" cy="5275538"/>
          </a:xfrm>
          <a:custGeom>
            <a:avLst/>
            <a:gdLst>
              <a:gd name="connsiteX0" fmla="*/ 3430441 w 6045868"/>
              <a:gd name="connsiteY0" fmla="*/ 2862537 h 5275538"/>
              <a:gd name="connsiteX1" fmla="*/ 2093766 w 6045868"/>
              <a:gd name="connsiteY1" fmla="*/ 2862537 h 5275538"/>
              <a:gd name="connsiteX2" fmla="*/ 3430441 w 6045868"/>
              <a:gd name="connsiteY2" fmla="*/ 2862537 h 5275538"/>
              <a:gd name="connsiteX3" fmla="*/ 3204964 w 6045868"/>
              <a:gd name="connsiteY3" fmla="*/ 394 h 5275538"/>
              <a:gd name="connsiteX4" fmla="*/ 3896883 w 6045868"/>
              <a:gd name="connsiteY4" fmla="*/ 225029 h 5275538"/>
              <a:gd name="connsiteX5" fmla="*/ 4187007 w 6045868"/>
              <a:gd name="connsiteY5" fmla="*/ 566759 h 5275538"/>
              <a:gd name="connsiteX6" fmla="*/ 5898272 w 6045868"/>
              <a:gd name="connsiteY6" fmla="*/ 3468404 h 5275538"/>
              <a:gd name="connsiteX7" fmla="*/ 5819510 w 6045868"/>
              <a:gd name="connsiteY7" fmla="*/ 4686587 h 5275538"/>
              <a:gd name="connsiteX8" fmla="*/ 5284323 w 6045868"/>
              <a:gd name="connsiteY8" fmla="*/ 5061283 h 5275538"/>
              <a:gd name="connsiteX9" fmla="*/ 4561840 w 6045868"/>
              <a:gd name="connsiteY9" fmla="*/ 5275538 h 5275538"/>
              <a:gd name="connsiteX10" fmla="*/ 691240 w 6045868"/>
              <a:gd name="connsiteY10" fmla="*/ 5275538 h 5275538"/>
              <a:gd name="connsiteX11" fmla="*/ 667327 w 6045868"/>
              <a:gd name="connsiteY11" fmla="*/ 5198417 h 5275538"/>
              <a:gd name="connsiteX12" fmla="*/ 27036 w 6045868"/>
              <a:gd name="connsiteY12" fmla="*/ 2304652 h 5275538"/>
              <a:gd name="connsiteX13" fmla="*/ 227903 w 6045868"/>
              <a:gd name="connsiteY13" fmla="*/ 1383477 h 5275538"/>
              <a:gd name="connsiteX14" fmla="*/ 659649 w 6045868"/>
              <a:gd name="connsiteY14" fmla="*/ 1045994 h 5275538"/>
              <a:gd name="connsiteX15" fmla="*/ 2780464 w 6045868"/>
              <a:gd name="connsiteY15" fmla="*/ 96714 h 5275538"/>
              <a:gd name="connsiteX16" fmla="*/ 3204964 w 6045868"/>
              <a:gd name="connsiteY16" fmla="*/ 394 h 5275538"/>
              <a:gd name="connsiteX0" fmla="*/ 3204964 w 6045868"/>
              <a:gd name="connsiteY0" fmla="*/ 394 h 5275538"/>
              <a:gd name="connsiteX1" fmla="*/ 3896883 w 6045868"/>
              <a:gd name="connsiteY1" fmla="*/ 225029 h 5275538"/>
              <a:gd name="connsiteX2" fmla="*/ 4187007 w 6045868"/>
              <a:gd name="connsiteY2" fmla="*/ 566759 h 5275538"/>
              <a:gd name="connsiteX3" fmla="*/ 5898272 w 6045868"/>
              <a:gd name="connsiteY3" fmla="*/ 3468404 h 5275538"/>
              <a:gd name="connsiteX4" fmla="*/ 5819510 w 6045868"/>
              <a:gd name="connsiteY4" fmla="*/ 4686587 h 5275538"/>
              <a:gd name="connsiteX5" fmla="*/ 5284323 w 6045868"/>
              <a:gd name="connsiteY5" fmla="*/ 5061283 h 5275538"/>
              <a:gd name="connsiteX6" fmla="*/ 4561840 w 6045868"/>
              <a:gd name="connsiteY6" fmla="*/ 5275538 h 5275538"/>
              <a:gd name="connsiteX7" fmla="*/ 691240 w 6045868"/>
              <a:gd name="connsiteY7" fmla="*/ 5275538 h 5275538"/>
              <a:gd name="connsiteX8" fmla="*/ 667327 w 6045868"/>
              <a:gd name="connsiteY8" fmla="*/ 5198417 h 5275538"/>
              <a:gd name="connsiteX9" fmla="*/ 27036 w 6045868"/>
              <a:gd name="connsiteY9" fmla="*/ 2304652 h 5275538"/>
              <a:gd name="connsiteX10" fmla="*/ 227903 w 6045868"/>
              <a:gd name="connsiteY10" fmla="*/ 1383477 h 5275538"/>
              <a:gd name="connsiteX11" fmla="*/ 659649 w 6045868"/>
              <a:gd name="connsiteY11" fmla="*/ 1045994 h 5275538"/>
              <a:gd name="connsiteX12" fmla="*/ 2780464 w 6045868"/>
              <a:gd name="connsiteY12" fmla="*/ 96714 h 5275538"/>
              <a:gd name="connsiteX13" fmla="*/ 3204964 w 6045868"/>
              <a:gd name="connsiteY13" fmla="*/ 394 h 527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5868" h="5275538">
                <a:moveTo>
                  <a:pt x="3204964" y="394"/>
                </a:moveTo>
                <a:cubicBezTo>
                  <a:pt x="3447514" y="-6075"/>
                  <a:pt x="3692594" y="66964"/>
                  <a:pt x="3896883" y="225029"/>
                </a:cubicBezTo>
                <a:cubicBezTo>
                  <a:pt x="4023622" y="323093"/>
                  <a:pt x="4116390" y="437506"/>
                  <a:pt x="4187007" y="566759"/>
                </a:cubicBezTo>
                <a:lnTo>
                  <a:pt x="5898272" y="3468404"/>
                </a:lnTo>
                <a:cubicBezTo>
                  <a:pt x="6113769" y="3837670"/>
                  <a:pt x="6098097" y="4326531"/>
                  <a:pt x="5819510" y="4686587"/>
                </a:cubicBezTo>
                <a:cubicBezTo>
                  <a:pt x="5680218" y="4866614"/>
                  <a:pt x="5486050" y="4993517"/>
                  <a:pt x="5284323" y="5061283"/>
                </a:cubicBezTo>
                <a:lnTo>
                  <a:pt x="4561840" y="5275538"/>
                </a:lnTo>
                <a:lnTo>
                  <a:pt x="691240" y="5275538"/>
                </a:lnTo>
                <a:lnTo>
                  <a:pt x="667327" y="5198417"/>
                </a:lnTo>
                <a:lnTo>
                  <a:pt x="27036" y="2304652"/>
                </a:lnTo>
                <a:cubicBezTo>
                  <a:pt x="-42596" y="1994949"/>
                  <a:pt x="21544" y="1650183"/>
                  <a:pt x="227903" y="1383477"/>
                </a:cubicBezTo>
                <a:cubicBezTo>
                  <a:pt x="346560" y="1230120"/>
                  <a:pt x="494922" y="1121063"/>
                  <a:pt x="659649" y="1045994"/>
                </a:cubicBezTo>
                <a:lnTo>
                  <a:pt x="2780464" y="96714"/>
                </a:lnTo>
                <a:cubicBezTo>
                  <a:pt x="2914815" y="36779"/>
                  <a:pt x="3059434" y="4275"/>
                  <a:pt x="3204964" y="394"/>
                </a:cubicBezTo>
                <a:close/>
              </a:path>
            </a:pathLst>
          </a:custGeom>
        </p:spPr>
        <p:txBody>
          <a:bodyPr anchor="ctr"/>
          <a:lstStyle>
            <a:lvl1pPr marL="0" marR="0" indent="0" algn="ctr" defTabSz="914240" rtl="0" eaLnBrk="1" fontAlgn="auto" latinLnBrk="0" hangingPunct="1">
              <a:lnSpc>
                <a:spcPct val="114000"/>
              </a:lnSpc>
              <a:spcBef>
                <a:spcPts val="800"/>
              </a:spcBef>
              <a:spcAft>
                <a:spcPts val="0"/>
              </a:spcAft>
              <a:buClrTx/>
              <a:buSzTx/>
              <a:buFont typeface="Arial" panose="020B0604020202020204" pitchFamily="34" charset="0"/>
              <a:buNone/>
              <a:tabLst/>
              <a:defRPr/>
            </a:lvl1pPr>
          </a:lstStyle>
          <a:p>
            <a:r>
              <a:rPr lang="en-US" dirty="0"/>
              <a:t>Drag picture to placeholder or click icon to add</a:t>
            </a:r>
            <a:endParaRPr lang="en-GB" dirty="0"/>
          </a:p>
        </p:txBody>
      </p:sp>
    </p:spTree>
    <p:extLst>
      <p:ext uri="{BB962C8B-B14F-4D97-AF65-F5344CB8AC3E}">
        <p14:creationId xmlns="" xmlns:p14="http://schemas.microsoft.com/office/powerpoint/2010/main" val="3958397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326852" y="0"/>
            <a:ext cx="5817149" cy="6363342"/>
          </a:xfrm>
          <a:custGeom>
            <a:avLst/>
            <a:gdLst>
              <a:gd name="connsiteX0" fmla="*/ 4856712 w 5817149"/>
              <a:gd name="connsiteY0" fmla="*/ 3481388 h 6363342"/>
              <a:gd name="connsiteX1" fmla="*/ 3085062 w 5817149"/>
              <a:gd name="connsiteY1" fmla="*/ 3481388 h 6363342"/>
              <a:gd name="connsiteX2" fmla="*/ 4856712 w 5817149"/>
              <a:gd name="connsiteY2" fmla="*/ 3481388 h 6363342"/>
              <a:gd name="connsiteX3" fmla="*/ 3047025 w 5817149"/>
              <a:gd name="connsiteY3" fmla="*/ 0 h 6363342"/>
              <a:gd name="connsiteX4" fmla="*/ 5817149 w 5817149"/>
              <a:gd name="connsiteY4" fmla="*/ 0 h 6363342"/>
              <a:gd name="connsiteX5" fmla="*/ 5817149 w 5817149"/>
              <a:gd name="connsiteY5" fmla="*/ 4736226 h 6363342"/>
              <a:gd name="connsiteX6" fmla="*/ 4250008 w 5817149"/>
              <a:gd name="connsiteY6" fmla="*/ 6114810 h 6363342"/>
              <a:gd name="connsiteX7" fmla="*/ 3240562 w 5817149"/>
              <a:gd name="connsiteY7" fmla="*/ 6289678 h 6363342"/>
              <a:gd name="connsiteX8" fmla="*/ 978602 w 5817149"/>
              <a:gd name="connsiteY8" fmla="*/ 5384721 h 6363342"/>
              <a:gd name="connsiteX9" fmla="*/ 695469 w 5817149"/>
              <a:gd name="connsiteY9" fmla="*/ 5238265 h 6363342"/>
              <a:gd name="connsiteX10" fmla="*/ 251819 w 5817149"/>
              <a:gd name="connsiteY10" fmla="*/ 3109429 h 6363342"/>
              <a:gd name="connsiteX11" fmla="*/ 445496 w 5817149"/>
              <a:gd name="connsiteY11" fmla="*/ 2869980 h 6363342"/>
              <a:gd name="connsiteX12" fmla="*/ 3047025 w 5817149"/>
              <a:gd name="connsiteY12" fmla="*/ 0 h 6363342"/>
              <a:gd name="connsiteX0" fmla="*/ 3047025 w 5817149"/>
              <a:gd name="connsiteY0" fmla="*/ 0 h 6363342"/>
              <a:gd name="connsiteX1" fmla="*/ 5817149 w 5817149"/>
              <a:gd name="connsiteY1" fmla="*/ 0 h 6363342"/>
              <a:gd name="connsiteX2" fmla="*/ 5817149 w 5817149"/>
              <a:gd name="connsiteY2" fmla="*/ 4736226 h 6363342"/>
              <a:gd name="connsiteX3" fmla="*/ 4250008 w 5817149"/>
              <a:gd name="connsiteY3" fmla="*/ 6114810 h 6363342"/>
              <a:gd name="connsiteX4" fmla="*/ 3240562 w 5817149"/>
              <a:gd name="connsiteY4" fmla="*/ 6289678 h 6363342"/>
              <a:gd name="connsiteX5" fmla="*/ 978602 w 5817149"/>
              <a:gd name="connsiteY5" fmla="*/ 5384721 h 6363342"/>
              <a:gd name="connsiteX6" fmla="*/ 695469 w 5817149"/>
              <a:gd name="connsiteY6" fmla="*/ 5238265 h 6363342"/>
              <a:gd name="connsiteX7" fmla="*/ 251819 w 5817149"/>
              <a:gd name="connsiteY7" fmla="*/ 3109429 h 6363342"/>
              <a:gd name="connsiteX8" fmla="*/ 445496 w 5817149"/>
              <a:gd name="connsiteY8" fmla="*/ 2869980 h 6363342"/>
              <a:gd name="connsiteX9" fmla="*/ 3047025 w 5817149"/>
              <a:gd name="connsiteY9" fmla="*/ 0 h 636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7149" h="6363342">
                <a:moveTo>
                  <a:pt x="3047025" y="0"/>
                </a:moveTo>
                <a:lnTo>
                  <a:pt x="5817149" y="0"/>
                </a:lnTo>
                <a:lnTo>
                  <a:pt x="5817149" y="4736226"/>
                </a:lnTo>
                <a:lnTo>
                  <a:pt x="4250008" y="6114810"/>
                </a:lnTo>
                <a:cubicBezTo>
                  <a:pt x="3974347" y="6363920"/>
                  <a:pt x="3576418" y="6432638"/>
                  <a:pt x="3240562" y="6289678"/>
                </a:cubicBezTo>
                <a:lnTo>
                  <a:pt x="978602" y="5384721"/>
                </a:lnTo>
                <a:cubicBezTo>
                  <a:pt x="878463" y="5344759"/>
                  <a:pt x="784083" y="5295936"/>
                  <a:pt x="695469" y="5238265"/>
                </a:cubicBezTo>
                <a:cubicBezTo>
                  <a:pt x="-13439" y="4776900"/>
                  <a:pt x="-214902" y="3826566"/>
                  <a:pt x="251819" y="3109429"/>
                </a:cubicBezTo>
                <a:cubicBezTo>
                  <a:pt x="309436" y="3020898"/>
                  <a:pt x="375920" y="2938128"/>
                  <a:pt x="445496" y="2869980"/>
                </a:cubicBezTo>
                <a:lnTo>
                  <a:pt x="3047025" y="0"/>
                </a:lnTo>
                <a:close/>
              </a:path>
            </a:pathLst>
          </a:custGeom>
        </p:spPr>
        <p:txBody>
          <a:bodyPr anchor="ctr"/>
          <a:lstStyle>
            <a:lvl1pPr marL="0" indent="0" algn="ctr">
              <a:buNone/>
              <a:defRPr/>
            </a:lvl1pPr>
          </a:lstStyle>
          <a:p>
            <a:r>
              <a:rPr lang="en-US" dirty="0"/>
              <a:t>Drag picture to placeholder or click icon to add</a:t>
            </a:r>
            <a:endParaRPr lang="en-GB" dirty="0"/>
          </a:p>
        </p:txBody>
      </p:sp>
      <p:sp>
        <p:nvSpPr>
          <p:cNvPr id="15"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6"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spTree>
    <p:extLst>
      <p:ext uri="{BB962C8B-B14F-4D97-AF65-F5344CB8AC3E}">
        <p14:creationId xmlns="" xmlns:p14="http://schemas.microsoft.com/office/powerpoint/2010/main" val="18828565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sp>
        <p:nvSpPr>
          <p:cNvPr id="5" name="Picture Placeholder 4"/>
          <p:cNvSpPr>
            <a:spLocks noGrp="1"/>
          </p:cNvSpPr>
          <p:nvPr>
            <p:ph type="pic" sz="quarter" idx="27"/>
          </p:nvPr>
        </p:nvSpPr>
        <p:spPr>
          <a:xfrm>
            <a:off x="2855521" y="-4"/>
            <a:ext cx="6288481" cy="5878060"/>
          </a:xfrm>
          <a:custGeom>
            <a:avLst/>
            <a:gdLst>
              <a:gd name="connsiteX0" fmla="*/ 3210318 w 6288481"/>
              <a:gd name="connsiteY0" fmla="*/ 3441703 h 5878060"/>
              <a:gd name="connsiteX1" fmla="*/ 2473718 w 6288481"/>
              <a:gd name="connsiteY1" fmla="*/ 3441703 h 5878060"/>
              <a:gd name="connsiteX2" fmla="*/ 3210318 w 6288481"/>
              <a:gd name="connsiteY2" fmla="*/ 3441703 h 5878060"/>
              <a:gd name="connsiteX3" fmla="*/ 6288481 w 6288481"/>
              <a:gd name="connsiteY3" fmla="*/ 0 h 5878060"/>
              <a:gd name="connsiteX4" fmla="*/ 6288480 w 6288481"/>
              <a:gd name="connsiteY4" fmla="*/ 4203159 h 5878060"/>
              <a:gd name="connsiteX5" fmla="*/ 4864199 w 6288481"/>
              <a:gd name="connsiteY5" fmla="*/ 5607987 h 5878060"/>
              <a:gd name="connsiteX6" fmla="*/ 4653305 w 6288481"/>
              <a:gd name="connsiteY6" fmla="*/ 5767698 h 5878060"/>
              <a:gd name="connsiteX7" fmla="*/ 4062643 w 6288481"/>
              <a:gd name="connsiteY7" fmla="*/ 5859635 h 5878060"/>
              <a:gd name="connsiteX8" fmla="*/ 1112641 w 6288481"/>
              <a:gd name="connsiteY8" fmla="*/ 5322095 h 5878060"/>
              <a:gd name="connsiteX9" fmla="*/ 170786 w 6288481"/>
              <a:gd name="connsiteY9" fmla="*/ 4645413 h 5878060"/>
              <a:gd name="connsiteX10" fmla="*/ 487062 w 6288481"/>
              <a:gd name="connsiteY10" fmla="*/ 2939538 h 5878060"/>
              <a:gd name="connsiteX11" fmla="*/ 4231337 w 6288481"/>
              <a:gd name="connsiteY11" fmla="*/ 1 h 5878060"/>
              <a:gd name="connsiteX12" fmla="*/ 6288481 w 6288481"/>
              <a:gd name="connsiteY12" fmla="*/ 0 h 5878060"/>
              <a:gd name="connsiteX0" fmla="*/ 6288481 w 6288481"/>
              <a:gd name="connsiteY0" fmla="*/ 0 h 5878060"/>
              <a:gd name="connsiteX1" fmla="*/ 6288480 w 6288481"/>
              <a:gd name="connsiteY1" fmla="*/ 4203159 h 5878060"/>
              <a:gd name="connsiteX2" fmla="*/ 4864199 w 6288481"/>
              <a:gd name="connsiteY2" fmla="*/ 5607987 h 5878060"/>
              <a:gd name="connsiteX3" fmla="*/ 4653305 w 6288481"/>
              <a:gd name="connsiteY3" fmla="*/ 5767698 h 5878060"/>
              <a:gd name="connsiteX4" fmla="*/ 4062643 w 6288481"/>
              <a:gd name="connsiteY4" fmla="*/ 5859635 h 5878060"/>
              <a:gd name="connsiteX5" fmla="*/ 1112641 w 6288481"/>
              <a:gd name="connsiteY5" fmla="*/ 5322095 h 5878060"/>
              <a:gd name="connsiteX6" fmla="*/ 170786 w 6288481"/>
              <a:gd name="connsiteY6" fmla="*/ 4645413 h 5878060"/>
              <a:gd name="connsiteX7" fmla="*/ 487062 w 6288481"/>
              <a:gd name="connsiteY7" fmla="*/ 2939538 h 5878060"/>
              <a:gd name="connsiteX8" fmla="*/ 4231337 w 6288481"/>
              <a:gd name="connsiteY8" fmla="*/ 1 h 5878060"/>
              <a:gd name="connsiteX9" fmla="*/ 6288481 w 6288481"/>
              <a:gd name="connsiteY9" fmla="*/ 0 h 587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8481" h="5878060">
                <a:moveTo>
                  <a:pt x="6288481" y="0"/>
                </a:moveTo>
                <a:cubicBezTo>
                  <a:pt x="6288481" y="1401053"/>
                  <a:pt x="6288480" y="2802106"/>
                  <a:pt x="6288480" y="4203159"/>
                </a:cubicBezTo>
                <a:lnTo>
                  <a:pt x="4864199" y="5607987"/>
                </a:lnTo>
                <a:cubicBezTo>
                  <a:pt x="4799653" y="5665167"/>
                  <a:pt x="4726927" y="5726889"/>
                  <a:pt x="4653305" y="5767698"/>
                </a:cubicBezTo>
                <a:cubicBezTo>
                  <a:pt x="4465156" y="5871991"/>
                  <a:pt x="4257068" y="5901713"/>
                  <a:pt x="4062643" y="5859635"/>
                </a:cubicBezTo>
                <a:lnTo>
                  <a:pt x="1112641" y="5322095"/>
                </a:lnTo>
                <a:cubicBezTo>
                  <a:pt x="732872" y="5254320"/>
                  <a:pt x="375014" y="5013851"/>
                  <a:pt x="170786" y="4645413"/>
                </a:cubicBezTo>
                <a:cubicBezTo>
                  <a:pt x="-151442" y="4064099"/>
                  <a:pt x="-2020" y="3349780"/>
                  <a:pt x="487062" y="2939538"/>
                </a:cubicBezTo>
                <a:lnTo>
                  <a:pt x="4231337" y="1"/>
                </a:lnTo>
                <a:lnTo>
                  <a:pt x="6288481" y="0"/>
                </a:lnTo>
                <a:close/>
              </a:path>
            </a:pathLst>
          </a:custGeom>
        </p:spPr>
        <p:txBody>
          <a:bodyPr anchor="ctr"/>
          <a:lstStyle>
            <a:lvl1pPr marL="0" marR="0" indent="0" algn="ctr" defTabSz="914240" rtl="0" eaLnBrk="1" fontAlgn="auto" latinLnBrk="0" hangingPunct="1">
              <a:lnSpc>
                <a:spcPct val="114000"/>
              </a:lnSpc>
              <a:spcBef>
                <a:spcPts val="800"/>
              </a:spcBef>
              <a:spcAft>
                <a:spcPts val="0"/>
              </a:spcAft>
              <a:buClrTx/>
              <a:buSzTx/>
              <a:buFont typeface="Arial" panose="020B0604020202020204" pitchFamily="34" charset="0"/>
              <a:buNone/>
              <a:tabLst/>
              <a:defRPr/>
            </a:lvl1pPr>
          </a:lstStyle>
          <a:p>
            <a:r>
              <a:rPr lang="en-US" dirty="0"/>
              <a:t>Drag picture to placeholder or click icon to add</a:t>
            </a:r>
            <a:endParaRPr lang="en-GB" dirty="0"/>
          </a:p>
        </p:txBody>
      </p:sp>
      <p:sp>
        <p:nvSpPr>
          <p:cNvPr id="26"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6"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spTree>
    <p:extLst>
      <p:ext uri="{BB962C8B-B14F-4D97-AF65-F5344CB8AC3E}">
        <p14:creationId xmlns="" xmlns:p14="http://schemas.microsoft.com/office/powerpoint/2010/main" val="2834549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p:spPr>
        <p:txBody>
          <a:bodyPr anchor="ctr"/>
          <a:lstStyle>
            <a:lvl1pPr marL="0" indent="0" algn="ctr">
              <a:buNone/>
              <a:defRPr/>
            </a:lvl1pPr>
          </a:lstStyle>
          <a:p>
            <a:r>
              <a:rPr lang="en-US" dirty="0"/>
              <a:t>Drag picture to placeholder or click icon to add</a:t>
            </a:r>
            <a:endParaRPr lang="en-GB" dirty="0"/>
          </a:p>
        </p:txBody>
      </p:sp>
      <p:sp>
        <p:nvSpPr>
          <p:cNvPr id="12"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0"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pic>
        <p:nvPicPr>
          <p:cNvPr id="11" name="Picture 10"/>
          <p:cNvPicPr>
            <a:picLocks noChangeAspect="1"/>
          </p:cNvPicPr>
          <p:nvPr userDrawn="1"/>
        </p:nvPicPr>
        <p:blipFill>
          <a:blip r:embed="rId2" cstate="screen">
            <a:extLst>
              <a:ext uri="{28A0092B-C50C-407E-A947-70E740481C1C}">
                <a14:useLocalDpi xmlns="" xmlns:a14="http://schemas.microsoft.com/office/drawing/2010/main"/>
              </a:ext>
            </a:extLst>
          </a:blip>
          <a:stretch>
            <a:fillRect/>
          </a:stretch>
        </p:blipFill>
        <p:spPr>
          <a:xfrm>
            <a:off x="7439025" y="338926"/>
            <a:ext cx="1371600" cy="239294"/>
          </a:xfrm>
          <a:prstGeom prst="rect">
            <a:avLst/>
          </a:prstGeom>
        </p:spPr>
      </p:pic>
    </p:spTree>
    <p:extLst>
      <p:ext uri="{BB962C8B-B14F-4D97-AF65-F5344CB8AC3E}">
        <p14:creationId xmlns="" xmlns:p14="http://schemas.microsoft.com/office/powerpoint/2010/main" val="2530337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Title Slide 4">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0"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spTree>
    <p:extLst>
      <p:ext uri="{BB962C8B-B14F-4D97-AF65-F5344CB8AC3E}">
        <p14:creationId xmlns="" xmlns:p14="http://schemas.microsoft.com/office/powerpoint/2010/main" val="40643069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Slide 4">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a:solidFill>
            <a:schemeClr val="tx2"/>
          </a:solidFill>
        </p:spPr>
        <p:txBody>
          <a:bodyPr anchor="ctr"/>
          <a:lstStyle>
            <a:lvl1pPr marL="0" indent="0" algn="ctr">
              <a:buNone/>
              <a:defRPr>
                <a:solidFill>
                  <a:schemeClr val="bg1"/>
                </a:solidFill>
              </a:defRPr>
            </a:lvl1pPr>
          </a:lstStyle>
          <a:p>
            <a:r>
              <a:rPr lang="en-US" dirty="0"/>
              <a:t>Drag picture to placeholder or click icon to add</a:t>
            </a:r>
            <a:endParaRPr lang="en-GB" dirty="0"/>
          </a:p>
        </p:txBody>
      </p:sp>
      <p:sp>
        <p:nvSpPr>
          <p:cNvPr id="12"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rgbClr val="FFFFFF"/>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0"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solidFill>
                  <a:srgbClr val="FFFFFF"/>
                </a:solidFill>
              </a:defRPr>
            </a:lvl1pPr>
          </a:lstStyle>
          <a:p>
            <a:r>
              <a:rPr lang="en-GB" dirty="0"/>
              <a:t>Title of presentation </a:t>
            </a:r>
            <a:br>
              <a:rPr lang="en-GB" dirty="0"/>
            </a:br>
            <a:r>
              <a:rPr lang="en-GB" dirty="0"/>
              <a:t>runs here to three </a:t>
            </a:r>
            <a:br>
              <a:rPr lang="en-GB" dirty="0"/>
            </a:br>
            <a:r>
              <a:rPr lang="en-GB" dirty="0"/>
              <a:t>lines maximum.</a:t>
            </a:r>
          </a:p>
        </p:txBody>
      </p:sp>
      <p:pic>
        <p:nvPicPr>
          <p:cNvPr id="14" name="Picture 13"/>
          <p:cNvPicPr>
            <a:picLocks noChangeAspect="1"/>
          </p:cNvPicPr>
          <p:nvPr userDrawn="1"/>
        </p:nvPicPr>
        <p:blipFill>
          <a:blip r:embed="rId2" cstate="screen">
            <a:duotone>
              <a:schemeClr val="accent6">
                <a:shade val="45000"/>
                <a:satMod val="135000"/>
              </a:schemeClr>
              <a:prstClr val="white"/>
            </a:duotone>
            <a:lum bright="100000"/>
            <a:extLst>
              <a:ext uri="{28A0092B-C50C-407E-A947-70E740481C1C}">
                <a14:useLocalDpi xmlns="" xmlns:a14="http://schemas.microsoft.com/office/drawing/2010/main"/>
              </a:ext>
            </a:extLst>
          </a:blip>
          <a:stretch>
            <a:fillRect/>
          </a:stretch>
        </p:blipFill>
        <p:spPr>
          <a:xfrm>
            <a:off x="7439025" y="338926"/>
            <a:ext cx="1371600" cy="239294"/>
          </a:xfrm>
          <a:prstGeom prst="rect">
            <a:avLst/>
          </a:prstGeom>
        </p:spPr>
      </p:pic>
    </p:spTree>
    <p:extLst>
      <p:ext uri="{BB962C8B-B14F-4D97-AF65-F5344CB8AC3E}">
        <p14:creationId xmlns="" xmlns:p14="http://schemas.microsoft.com/office/powerpoint/2010/main" val="25786948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le Slide 4">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a:solidFill>
            <a:schemeClr val="tx2"/>
          </a:solidFill>
        </p:spPr>
        <p:txBody>
          <a:bodyPr anchor="ctr"/>
          <a:lstStyle>
            <a:lvl1pPr marL="0" indent="0" algn="ctr">
              <a:buNone/>
              <a:defRPr>
                <a:solidFill>
                  <a:schemeClr val="bg1"/>
                </a:solidFill>
              </a:defRPr>
            </a:lvl1pPr>
          </a:lstStyle>
          <a:p>
            <a:r>
              <a:rPr lang="en-US" dirty="0"/>
              <a:t>Drag picture to placeholder or click icon to add</a:t>
            </a:r>
            <a:endParaRPr lang="en-GB" dirty="0"/>
          </a:p>
        </p:txBody>
      </p:sp>
      <p:sp>
        <p:nvSpPr>
          <p:cNvPr id="12"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rgbClr val="FFFFFF"/>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0"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solidFill>
                  <a:srgbClr val="FFFFFF"/>
                </a:solidFill>
              </a:defRPr>
            </a:lvl1pPr>
          </a:lstStyle>
          <a:p>
            <a:r>
              <a:rPr lang="en-GB" dirty="0"/>
              <a:t>Title of presentation </a:t>
            </a:r>
            <a:br>
              <a:rPr lang="en-GB" dirty="0"/>
            </a:br>
            <a:r>
              <a:rPr lang="en-GB" dirty="0"/>
              <a:t>runs here to three </a:t>
            </a:r>
            <a:br>
              <a:rPr lang="en-GB" dirty="0"/>
            </a:br>
            <a:r>
              <a:rPr lang="en-GB" dirty="0"/>
              <a:t>lines maximum.</a:t>
            </a:r>
          </a:p>
        </p:txBody>
      </p:sp>
    </p:spTree>
    <p:extLst>
      <p:ext uri="{BB962C8B-B14F-4D97-AF65-F5344CB8AC3E}">
        <p14:creationId xmlns="" xmlns:p14="http://schemas.microsoft.com/office/powerpoint/2010/main" val="32846829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0"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1"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24" name="Title Placeholder 1"/>
          <p:cNvSpPr>
            <a:spLocks noGrp="1"/>
          </p:cNvSpPr>
          <p:nvPr>
            <p:ph type="title"/>
          </p:nvPr>
        </p:nvSpPr>
        <p:spPr>
          <a:xfrm>
            <a:off x="342900" y="255586"/>
            <a:ext cx="8468917" cy="984251"/>
          </a:xfrm>
          <a:prstGeom prst="rect">
            <a:avLst/>
          </a:prstGeom>
        </p:spPr>
        <p:txBody>
          <a:bodyPr vert="horz" lIns="0" tIns="0" rIns="0" bIns="0" rtlCol="0" anchor="t">
            <a:normAutofit/>
          </a:bodyPr>
          <a:lstStyle/>
          <a:p>
            <a:r>
              <a:rPr lang="en-US" dirty="0"/>
              <a:t>Click to edit Master title style</a:t>
            </a:r>
            <a:endParaRPr lang="en-GB" dirty="0"/>
          </a:p>
        </p:txBody>
      </p:sp>
      <p:sp>
        <p:nvSpPr>
          <p:cNvPr id="26" name="Content Placeholder 7"/>
          <p:cNvSpPr>
            <a:spLocks noGrp="1"/>
          </p:cNvSpPr>
          <p:nvPr>
            <p:ph sz="quarter" idx="10"/>
          </p:nvPr>
        </p:nvSpPr>
        <p:spPr>
          <a:xfrm>
            <a:off x="342900" y="1404939"/>
            <a:ext cx="5715001" cy="46910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 xmlns:p14="http://schemas.microsoft.com/office/powerpoint/2010/main" val="21778244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3" name="Content Placeholder 2"/>
          <p:cNvSpPr>
            <a:spLocks noGrp="1"/>
          </p:cNvSpPr>
          <p:nvPr>
            <p:ph idx="1" hasCustomPrompt="1"/>
          </p:nvPr>
        </p:nvSpPr>
        <p:spPr>
          <a:xfrm>
            <a:off x="342899" y="3110157"/>
            <a:ext cx="1998000" cy="2804575"/>
          </a:xfrm>
        </p:spPr>
        <p:txBody>
          <a:bodyPr>
            <a:normAutofit/>
          </a:bodyPr>
          <a:lstStyle>
            <a:lvl1pPr marL="0" indent="0">
              <a:buNone/>
              <a:defRPr sz="1200" b="0"/>
            </a:lvl1pPr>
            <a:lvl2pPr marL="0" indent="0">
              <a:spcBef>
                <a:spcPts val="0"/>
              </a:spcBef>
              <a:buNone/>
              <a:defRPr sz="1200"/>
            </a:lvl2pPr>
            <a:lvl3pPr marL="152373" indent="-152373">
              <a:spcBef>
                <a:spcPts val="0"/>
              </a:spcBef>
              <a:defRPr sz="1200"/>
            </a:lvl3pPr>
            <a:lvl4pPr marL="717425" indent="-241258">
              <a:spcBef>
                <a:spcPts val="0"/>
              </a:spcBef>
              <a:defRPr sz="1200"/>
            </a:lvl4pPr>
            <a:lvl5pPr marL="1072963" indent="-234910">
              <a:spcBef>
                <a:spcPts val="0"/>
              </a:spcBef>
              <a:defRPr sz="1200"/>
            </a:lvl5pPr>
          </a:lstStyle>
          <a:p>
            <a:r>
              <a:rPr lang="en-GB" dirty="0"/>
              <a:t>Heading runs here</a:t>
            </a:r>
          </a:p>
          <a:p>
            <a:r>
              <a:rPr lang="en-GB" dirty="0"/>
              <a:t>This is display text. It is not here to be read. It is here to show how this slide will look when populated with real text. This is display text. It is not here to be read. It is here to show how this slide will look when populated with real text. </a:t>
            </a:r>
          </a:p>
          <a:p>
            <a:endParaRPr lang="en-GB" dirty="0"/>
          </a:p>
        </p:txBody>
      </p:sp>
      <p:sp>
        <p:nvSpPr>
          <p:cNvPr id="12" name="Picture Placeholder 11"/>
          <p:cNvSpPr>
            <a:spLocks noGrp="1"/>
          </p:cNvSpPr>
          <p:nvPr>
            <p:ph type="pic" sz="quarter" idx="16"/>
          </p:nvPr>
        </p:nvSpPr>
        <p:spPr>
          <a:xfrm>
            <a:off x="342899" y="1606799"/>
            <a:ext cx="1104900" cy="1301749"/>
          </a:xfrm>
        </p:spPr>
        <p:txBody>
          <a:bodyPr>
            <a:normAutofit/>
          </a:bodyPr>
          <a:lstStyle>
            <a:lvl1pPr>
              <a:defRPr sz="1400"/>
            </a:lvl1pPr>
          </a:lstStyle>
          <a:p>
            <a:r>
              <a:rPr lang="en-US" dirty="0"/>
              <a:t>Drag picture to placeholder or click icon to add</a:t>
            </a:r>
            <a:endParaRPr lang="en-GB" dirty="0"/>
          </a:p>
        </p:txBody>
      </p:sp>
      <p:sp>
        <p:nvSpPr>
          <p:cNvPr id="13" name="Picture Placeholder 11"/>
          <p:cNvSpPr>
            <a:spLocks noGrp="1"/>
          </p:cNvSpPr>
          <p:nvPr>
            <p:ph type="pic" sz="quarter" idx="17"/>
          </p:nvPr>
        </p:nvSpPr>
        <p:spPr>
          <a:xfrm>
            <a:off x="2499872" y="1606799"/>
            <a:ext cx="1104900" cy="1301749"/>
          </a:xfrm>
        </p:spPr>
        <p:txBody>
          <a:bodyPr>
            <a:normAutofit/>
          </a:bodyPr>
          <a:lstStyle>
            <a:lvl1pPr>
              <a:defRPr sz="1400"/>
            </a:lvl1pPr>
          </a:lstStyle>
          <a:p>
            <a:r>
              <a:rPr lang="en-US" dirty="0"/>
              <a:t>Drag picture to placeholder or click icon to add</a:t>
            </a:r>
            <a:endParaRPr lang="en-GB" dirty="0"/>
          </a:p>
        </p:txBody>
      </p:sp>
      <p:sp>
        <p:nvSpPr>
          <p:cNvPr id="14" name="Picture Placeholder 11"/>
          <p:cNvSpPr>
            <a:spLocks noGrp="1"/>
          </p:cNvSpPr>
          <p:nvPr>
            <p:ph type="pic" sz="quarter" idx="18"/>
          </p:nvPr>
        </p:nvSpPr>
        <p:spPr>
          <a:xfrm>
            <a:off x="4656845" y="1606799"/>
            <a:ext cx="1104900" cy="1301749"/>
          </a:xfrm>
        </p:spPr>
        <p:txBody>
          <a:bodyPr>
            <a:normAutofit/>
          </a:bodyPr>
          <a:lstStyle>
            <a:lvl1pPr>
              <a:defRPr sz="1400"/>
            </a:lvl1pPr>
          </a:lstStyle>
          <a:p>
            <a:r>
              <a:rPr lang="en-US" dirty="0"/>
              <a:t>Drag picture to placeholder or click icon to add</a:t>
            </a:r>
            <a:endParaRPr lang="en-GB" dirty="0"/>
          </a:p>
        </p:txBody>
      </p:sp>
      <p:sp>
        <p:nvSpPr>
          <p:cNvPr id="15" name="Picture Placeholder 11"/>
          <p:cNvSpPr>
            <a:spLocks noGrp="1"/>
          </p:cNvSpPr>
          <p:nvPr>
            <p:ph type="pic" sz="quarter" idx="19"/>
          </p:nvPr>
        </p:nvSpPr>
        <p:spPr>
          <a:xfrm>
            <a:off x="6813817" y="1606799"/>
            <a:ext cx="1104900" cy="1301749"/>
          </a:xfrm>
        </p:spPr>
        <p:txBody>
          <a:bodyPr>
            <a:normAutofit/>
          </a:bodyPr>
          <a:lstStyle>
            <a:lvl1pPr>
              <a:defRPr sz="1400"/>
            </a:lvl1pPr>
          </a:lstStyle>
          <a:p>
            <a:r>
              <a:rPr lang="en-US" dirty="0"/>
              <a:t>Drag picture to placeholder or click icon to add</a:t>
            </a:r>
            <a:endParaRPr lang="en-GB" dirty="0"/>
          </a:p>
        </p:txBody>
      </p:sp>
      <p:sp>
        <p:nvSpPr>
          <p:cNvPr id="24" name="Content Placeholder 2"/>
          <p:cNvSpPr>
            <a:spLocks noGrp="1"/>
          </p:cNvSpPr>
          <p:nvPr>
            <p:ph idx="13" hasCustomPrompt="1"/>
          </p:nvPr>
        </p:nvSpPr>
        <p:spPr>
          <a:xfrm>
            <a:off x="2499872" y="3110157"/>
            <a:ext cx="1998000" cy="2804575"/>
          </a:xfrm>
        </p:spPr>
        <p:txBody>
          <a:bodyPr>
            <a:normAutofit/>
          </a:bodyPr>
          <a:lstStyle>
            <a:lvl1pPr marL="0" indent="0">
              <a:buNone/>
              <a:defRPr sz="1200" b="0"/>
            </a:lvl1pPr>
            <a:lvl2pPr marL="0" indent="0">
              <a:spcBef>
                <a:spcPts val="0"/>
              </a:spcBef>
              <a:buNone/>
              <a:defRPr sz="1200"/>
            </a:lvl2pPr>
            <a:lvl3pPr marL="152373" indent="-152373">
              <a:spcBef>
                <a:spcPts val="0"/>
              </a:spcBef>
              <a:defRPr sz="1200"/>
            </a:lvl3pPr>
            <a:lvl4pPr marL="717425" indent="-241258">
              <a:spcBef>
                <a:spcPts val="0"/>
              </a:spcBef>
              <a:defRPr sz="1200"/>
            </a:lvl4pPr>
            <a:lvl5pPr marL="1072963" indent="-234910">
              <a:spcBef>
                <a:spcPts val="0"/>
              </a:spcBef>
              <a:defRPr sz="1200"/>
            </a:lvl5pPr>
          </a:lstStyle>
          <a:p>
            <a:r>
              <a:rPr lang="en-GB" dirty="0"/>
              <a:t>Heading runs here</a:t>
            </a:r>
          </a:p>
          <a:p>
            <a:r>
              <a:rPr lang="en-GB" dirty="0"/>
              <a:t>This is display text. It is not here to be read. It is here to show how this slide will look when populated with real text. This is display text. It is not here to be read. It is here to show how this slide will look when populated with real text. </a:t>
            </a:r>
          </a:p>
          <a:p>
            <a:endParaRPr lang="en-GB" dirty="0"/>
          </a:p>
        </p:txBody>
      </p:sp>
      <p:sp>
        <p:nvSpPr>
          <p:cNvPr id="25" name="Content Placeholder 2"/>
          <p:cNvSpPr>
            <a:spLocks noGrp="1"/>
          </p:cNvSpPr>
          <p:nvPr>
            <p:ph idx="14" hasCustomPrompt="1"/>
          </p:nvPr>
        </p:nvSpPr>
        <p:spPr>
          <a:xfrm>
            <a:off x="4656845" y="3110157"/>
            <a:ext cx="1998000" cy="2804575"/>
          </a:xfrm>
        </p:spPr>
        <p:txBody>
          <a:bodyPr>
            <a:normAutofit/>
          </a:bodyPr>
          <a:lstStyle>
            <a:lvl1pPr marL="0" indent="0">
              <a:buNone/>
              <a:defRPr sz="1200" b="0"/>
            </a:lvl1pPr>
            <a:lvl2pPr marL="0" indent="0">
              <a:spcBef>
                <a:spcPts val="0"/>
              </a:spcBef>
              <a:buNone/>
              <a:defRPr sz="1200"/>
            </a:lvl2pPr>
            <a:lvl3pPr marL="152373" indent="-152373">
              <a:spcBef>
                <a:spcPts val="0"/>
              </a:spcBef>
              <a:defRPr sz="1200"/>
            </a:lvl3pPr>
            <a:lvl4pPr marL="717425" indent="-241258">
              <a:spcBef>
                <a:spcPts val="0"/>
              </a:spcBef>
              <a:defRPr sz="1200"/>
            </a:lvl4pPr>
            <a:lvl5pPr marL="1072963" indent="-234910">
              <a:spcBef>
                <a:spcPts val="0"/>
              </a:spcBef>
              <a:defRPr sz="1200"/>
            </a:lvl5pPr>
          </a:lstStyle>
          <a:p>
            <a:r>
              <a:rPr lang="en-GB" dirty="0"/>
              <a:t>Heading runs here</a:t>
            </a:r>
          </a:p>
          <a:p>
            <a:r>
              <a:rPr lang="en-GB" dirty="0"/>
              <a:t>This is display text. It is not here to be read. It is here to show how this slide will look when populated with real text. This is display text. It is not here to be read. It is here to show how this slide will look when populated with real text. </a:t>
            </a:r>
          </a:p>
          <a:p>
            <a:endParaRPr lang="en-GB" dirty="0"/>
          </a:p>
        </p:txBody>
      </p:sp>
      <p:sp>
        <p:nvSpPr>
          <p:cNvPr id="26" name="Content Placeholder 2"/>
          <p:cNvSpPr>
            <a:spLocks noGrp="1"/>
          </p:cNvSpPr>
          <p:nvPr>
            <p:ph idx="15" hasCustomPrompt="1"/>
          </p:nvPr>
        </p:nvSpPr>
        <p:spPr>
          <a:xfrm>
            <a:off x="6813817" y="3110157"/>
            <a:ext cx="1998000" cy="2804575"/>
          </a:xfrm>
        </p:spPr>
        <p:txBody>
          <a:bodyPr>
            <a:normAutofit/>
          </a:bodyPr>
          <a:lstStyle>
            <a:lvl1pPr marL="0" indent="0">
              <a:buNone/>
              <a:defRPr sz="1200" b="0"/>
            </a:lvl1pPr>
            <a:lvl2pPr marL="0" indent="0">
              <a:spcBef>
                <a:spcPts val="0"/>
              </a:spcBef>
              <a:buNone/>
              <a:defRPr sz="1200"/>
            </a:lvl2pPr>
            <a:lvl3pPr marL="152373" indent="-152373">
              <a:spcBef>
                <a:spcPts val="0"/>
              </a:spcBef>
              <a:defRPr sz="1200"/>
            </a:lvl3pPr>
            <a:lvl4pPr marL="717425" indent="-241258">
              <a:spcBef>
                <a:spcPts val="0"/>
              </a:spcBef>
              <a:defRPr sz="1200"/>
            </a:lvl4pPr>
            <a:lvl5pPr marL="1072963" indent="-234910">
              <a:spcBef>
                <a:spcPts val="0"/>
              </a:spcBef>
              <a:defRPr sz="1200"/>
            </a:lvl5pPr>
          </a:lstStyle>
          <a:p>
            <a:r>
              <a:rPr lang="en-GB" dirty="0"/>
              <a:t>Heading runs here</a:t>
            </a:r>
          </a:p>
          <a:p>
            <a:r>
              <a:rPr lang="en-GB" dirty="0"/>
              <a:t>This is display text. It is not here to be read. It is here to show how this slide will look when populated with real text. This is display text. It is not here to be read. It is here to show how this slide will look when populated with real text. </a:t>
            </a:r>
          </a:p>
          <a:p>
            <a:endParaRPr lang="en-GB" dirty="0"/>
          </a:p>
        </p:txBody>
      </p:sp>
      <p:sp>
        <p:nvSpPr>
          <p:cNvPr id="16"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7"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8"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28" name="Title Placeholder 1"/>
          <p:cNvSpPr>
            <a:spLocks noGrp="1"/>
          </p:cNvSpPr>
          <p:nvPr>
            <p:ph type="title"/>
          </p:nvPr>
        </p:nvSpPr>
        <p:spPr>
          <a:xfrm>
            <a:off x="342900" y="255586"/>
            <a:ext cx="8468917" cy="984251"/>
          </a:xfrm>
          <a:prstGeom prst="rect">
            <a:avLst/>
          </a:prstGeom>
        </p:spPr>
        <p:txBody>
          <a:bodyPr vert="horz" lIns="0" tIns="0" rIns="0" bIns="0" rtlCol="0" anchor="t">
            <a:normAutofit/>
          </a:bodyPr>
          <a:lstStyle/>
          <a:p>
            <a:r>
              <a:rPr lang="en-US" dirty="0"/>
              <a:t>Click to edit Master title style</a:t>
            </a:r>
            <a:endParaRPr lang="en-GB" dirty="0"/>
          </a:p>
        </p:txBody>
      </p:sp>
    </p:spTree>
    <p:extLst>
      <p:ext uri="{BB962C8B-B14F-4D97-AF65-F5344CB8AC3E}">
        <p14:creationId xmlns="" xmlns:p14="http://schemas.microsoft.com/office/powerpoint/2010/main" val="3882771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4 x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2873903"/>
            <a:ext cx="1998000" cy="2804575"/>
          </a:xfrm>
        </p:spPr>
        <p:txBody>
          <a:bodyPr>
            <a:normAutofit/>
          </a:bodyPr>
          <a:lstStyle>
            <a:lvl1pPr marL="0" indent="0">
              <a:buNone/>
              <a:defRPr sz="1200" b="0"/>
            </a:lvl1pPr>
            <a:lvl2pPr marL="0" indent="0">
              <a:spcBef>
                <a:spcPts val="0"/>
              </a:spcBef>
              <a:buNone/>
              <a:defRPr sz="1200"/>
            </a:lvl2pPr>
            <a:lvl3pPr marL="152373" indent="-152373">
              <a:spcBef>
                <a:spcPts val="0"/>
              </a:spcBef>
              <a:defRPr sz="1200"/>
            </a:lvl3pPr>
            <a:lvl4pPr marL="717425" indent="-241258">
              <a:spcBef>
                <a:spcPts val="0"/>
              </a:spcBef>
              <a:defRPr sz="1200"/>
            </a:lvl4pPr>
            <a:lvl5pPr marL="1072963" indent="-234910">
              <a:spcBef>
                <a:spcPts val="0"/>
              </a:spcBef>
              <a:defRPr sz="1200"/>
            </a:lvl5pPr>
          </a:lstStyle>
          <a:p>
            <a:pPr lvl="1"/>
            <a:r>
              <a:rPr lang="en-GB" sz="1200" b="1" dirty="0"/>
              <a:t>A: </a:t>
            </a:r>
            <a:r>
              <a:rPr lang="en-GB" sz="1200" dirty="0"/>
              <a:t>This is display text. </a:t>
            </a:r>
            <a:br>
              <a:rPr lang="en-GB" sz="1200" dirty="0"/>
            </a:br>
            <a:r>
              <a:rPr lang="en-GB" sz="1200" dirty="0"/>
              <a:t>It is not here to be read. </a:t>
            </a:r>
            <a:br>
              <a:rPr lang="en-GB" sz="1200" dirty="0"/>
            </a:br>
            <a:r>
              <a:rPr lang="en-GB" sz="1200" dirty="0"/>
              <a:t>It is here to show how </a:t>
            </a:r>
            <a:br>
              <a:rPr lang="en-GB" sz="1200" dirty="0"/>
            </a:br>
            <a:r>
              <a:rPr lang="en-GB" sz="1200" dirty="0"/>
              <a:t>this slide will look when populated with real text. This is display text. It is not here to be read. It is here to show how this slide will look when populated with real text. </a:t>
            </a:r>
          </a:p>
          <a:p>
            <a:endParaRPr lang="en-US" dirty="0"/>
          </a:p>
        </p:txBody>
      </p:sp>
      <p:sp>
        <p:nvSpPr>
          <p:cNvPr id="8" name="Content Placeholder 2"/>
          <p:cNvSpPr>
            <a:spLocks noGrp="1"/>
          </p:cNvSpPr>
          <p:nvPr>
            <p:ph idx="13" hasCustomPrompt="1"/>
          </p:nvPr>
        </p:nvSpPr>
        <p:spPr>
          <a:xfrm>
            <a:off x="2499872" y="2873903"/>
            <a:ext cx="1998000" cy="2804575"/>
          </a:xfrm>
        </p:spPr>
        <p:txBody>
          <a:bodyPr>
            <a:normAutofit/>
          </a:bodyPr>
          <a:lstStyle>
            <a:lvl1pPr marL="0" indent="0">
              <a:buNone/>
              <a:defRPr sz="1200" b="0"/>
            </a:lvl1pPr>
            <a:lvl2pPr marL="0" indent="0">
              <a:spcBef>
                <a:spcPts val="0"/>
              </a:spcBef>
              <a:buNone/>
              <a:defRPr sz="1200"/>
            </a:lvl2pPr>
            <a:lvl3pPr marL="152373" indent="-152373">
              <a:spcBef>
                <a:spcPts val="0"/>
              </a:spcBef>
              <a:defRPr sz="1200"/>
            </a:lvl3pPr>
            <a:lvl4pPr marL="717425" indent="-241258">
              <a:spcBef>
                <a:spcPts val="0"/>
              </a:spcBef>
              <a:defRPr sz="1200"/>
            </a:lvl4pPr>
            <a:lvl5pPr marL="1072963" indent="-234910">
              <a:spcBef>
                <a:spcPts val="0"/>
              </a:spcBef>
              <a:defRPr sz="1200"/>
            </a:lvl5pPr>
          </a:lstStyle>
          <a:p>
            <a:pPr lvl="1"/>
            <a:r>
              <a:rPr lang="en-GB" sz="1200" b="1" dirty="0"/>
              <a:t>A: </a:t>
            </a:r>
            <a:r>
              <a:rPr lang="en-GB" sz="1200" dirty="0"/>
              <a:t>This is display text. </a:t>
            </a:r>
            <a:br>
              <a:rPr lang="en-GB" sz="1200" dirty="0"/>
            </a:br>
            <a:r>
              <a:rPr lang="en-GB" sz="1200" dirty="0"/>
              <a:t>It is not here to be read. </a:t>
            </a:r>
            <a:br>
              <a:rPr lang="en-GB" sz="1200" dirty="0"/>
            </a:br>
            <a:r>
              <a:rPr lang="en-GB" sz="1200" dirty="0"/>
              <a:t>It is here to show how </a:t>
            </a:r>
            <a:br>
              <a:rPr lang="en-GB" sz="1200" dirty="0"/>
            </a:br>
            <a:r>
              <a:rPr lang="en-GB" sz="1200" dirty="0"/>
              <a:t>this slide will look when populated with real text. This is display text. It is not here to be read. It is here to show how this slide will look when populated with real text. </a:t>
            </a:r>
          </a:p>
          <a:p>
            <a:endParaRPr lang="en-US" dirty="0"/>
          </a:p>
        </p:txBody>
      </p:sp>
      <p:sp>
        <p:nvSpPr>
          <p:cNvPr id="9" name="Content Placeholder 2"/>
          <p:cNvSpPr>
            <a:spLocks noGrp="1"/>
          </p:cNvSpPr>
          <p:nvPr>
            <p:ph idx="14" hasCustomPrompt="1"/>
          </p:nvPr>
        </p:nvSpPr>
        <p:spPr>
          <a:xfrm>
            <a:off x="4656844" y="2873903"/>
            <a:ext cx="1998000" cy="2804575"/>
          </a:xfrm>
        </p:spPr>
        <p:txBody>
          <a:bodyPr>
            <a:normAutofit/>
          </a:bodyPr>
          <a:lstStyle>
            <a:lvl1pPr marL="0" indent="0">
              <a:buNone/>
              <a:defRPr sz="1200" b="0"/>
            </a:lvl1pPr>
            <a:lvl2pPr marL="0" indent="0">
              <a:spcBef>
                <a:spcPts val="0"/>
              </a:spcBef>
              <a:buNone/>
              <a:defRPr sz="1200"/>
            </a:lvl2pPr>
            <a:lvl3pPr marL="152373" indent="-152373">
              <a:spcBef>
                <a:spcPts val="0"/>
              </a:spcBef>
              <a:defRPr sz="1200"/>
            </a:lvl3pPr>
            <a:lvl4pPr marL="717425" indent="-241258">
              <a:spcBef>
                <a:spcPts val="0"/>
              </a:spcBef>
              <a:defRPr sz="1200"/>
            </a:lvl4pPr>
            <a:lvl5pPr marL="1072963" indent="-234910">
              <a:spcBef>
                <a:spcPts val="0"/>
              </a:spcBef>
              <a:defRPr sz="1200"/>
            </a:lvl5pPr>
          </a:lstStyle>
          <a:p>
            <a:pPr lvl="1"/>
            <a:r>
              <a:rPr lang="en-GB" sz="1200" b="1" dirty="0"/>
              <a:t>A: </a:t>
            </a:r>
            <a:r>
              <a:rPr lang="en-GB" sz="1200" dirty="0"/>
              <a:t>This is display text. </a:t>
            </a:r>
            <a:br>
              <a:rPr lang="en-GB" sz="1200" dirty="0"/>
            </a:br>
            <a:r>
              <a:rPr lang="en-GB" sz="1200" dirty="0"/>
              <a:t>It is not here to be read. </a:t>
            </a:r>
            <a:br>
              <a:rPr lang="en-GB" sz="1200" dirty="0"/>
            </a:br>
            <a:r>
              <a:rPr lang="en-GB" sz="1200" dirty="0"/>
              <a:t>It is here to show how </a:t>
            </a:r>
            <a:br>
              <a:rPr lang="en-GB" sz="1200" dirty="0"/>
            </a:br>
            <a:r>
              <a:rPr lang="en-GB" sz="1200" dirty="0"/>
              <a:t>this slide will look when populated with real text. This is display text. It is not here to be read. It is here to show how this slide will look when populated with real text. </a:t>
            </a:r>
          </a:p>
          <a:p>
            <a:endParaRPr lang="en-US" dirty="0"/>
          </a:p>
        </p:txBody>
      </p:sp>
      <p:sp>
        <p:nvSpPr>
          <p:cNvPr id="10" name="Content Placeholder 2"/>
          <p:cNvSpPr>
            <a:spLocks noGrp="1"/>
          </p:cNvSpPr>
          <p:nvPr>
            <p:ph idx="15" hasCustomPrompt="1"/>
          </p:nvPr>
        </p:nvSpPr>
        <p:spPr>
          <a:xfrm>
            <a:off x="6813816" y="2873903"/>
            <a:ext cx="1998000" cy="2804575"/>
          </a:xfrm>
        </p:spPr>
        <p:txBody>
          <a:bodyPr>
            <a:normAutofit/>
          </a:bodyPr>
          <a:lstStyle>
            <a:lvl1pPr marL="0" indent="0">
              <a:buNone/>
              <a:defRPr sz="1200" b="0"/>
            </a:lvl1pPr>
            <a:lvl2pPr marL="0" indent="0">
              <a:spcBef>
                <a:spcPts val="0"/>
              </a:spcBef>
              <a:buNone/>
              <a:defRPr sz="1200"/>
            </a:lvl2pPr>
            <a:lvl3pPr marL="152373" indent="-152373">
              <a:spcBef>
                <a:spcPts val="0"/>
              </a:spcBef>
              <a:defRPr sz="1200"/>
            </a:lvl3pPr>
            <a:lvl4pPr marL="717425" indent="-241258">
              <a:spcBef>
                <a:spcPts val="0"/>
              </a:spcBef>
              <a:defRPr sz="1200"/>
            </a:lvl4pPr>
            <a:lvl5pPr marL="1072963" indent="-234910">
              <a:spcBef>
                <a:spcPts val="0"/>
              </a:spcBef>
              <a:defRPr sz="1200"/>
            </a:lvl5pPr>
          </a:lstStyle>
          <a:p>
            <a:pPr lvl="1"/>
            <a:r>
              <a:rPr lang="en-GB" sz="1200" b="1" dirty="0"/>
              <a:t>A: </a:t>
            </a:r>
            <a:r>
              <a:rPr lang="en-GB" sz="1200" dirty="0"/>
              <a:t>This is display text. </a:t>
            </a:r>
            <a:br>
              <a:rPr lang="en-GB" sz="1200" dirty="0"/>
            </a:br>
            <a:r>
              <a:rPr lang="en-GB" sz="1200" dirty="0"/>
              <a:t>It is not here to be read. </a:t>
            </a:r>
            <a:br>
              <a:rPr lang="en-GB" sz="1200" dirty="0"/>
            </a:br>
            <a:r>
              <a:rPr lang="en-GB" sz="1200" dirty="0"/>
              <a:t>It is here to show how </a:t>
            </a:r>
            <a:br>
              <a:rPr lang="en-GB" sz="1200" dirty="0"/>
            </a:br>
            <a:r>
              <a:rPr lang="en-GB" sz="1200" dirty="0"/>
              <a:t>this slide will look when populated with real text. This is display text. It is not here to be read. It is here to show how this slide will look when populated with real text. </a:t>
            </a:r>
          </a:p>
          <a:p>
            <a:endParaRPr lang="en-US" dirty="0"/>
          </a:p>
        </p:txBody>
      </p:sp>
      <p:sp>
        <p:nvSpPr>
          <p:cNvPr id="23" name="Content Placeholder 2"/>
          <p:cNvSpPr>
            <a:spLocks noGrp="1"/>
          </p:cNvSpPr>
          <p:nvPr>
            <p:ph idx="17" hasCustomPrompt="1"/>
          </p:nvPr>
        </p:nvSpPr>
        <p:spPr>
          <a:xfrm>
            <a:off x="342900" y="1444186"/>
            <a:ext cx="1998000" cy="1070415"/>
          </a:xfrm>
        </p:spPr>
        <p:txBody>
          <a:bodyPr>
            <a:normAutofit/>
          </a:bodyPr>
          <a:lstStyle>
            <a:lvl1pPr marL="0" indent="0">
              <a:spcBef>
                <a:spcPts val="600"/>
              </a:spcBef>
              <a:buNone/>
              <a:defRPr sz="1200" b="1"/>
            </a:lvl1pPr>
            <a:lvl2pPr marL="0" indent="0">
              <a:spcBef>
                <a:spcPts val="0"/>
              </a:spcBef>
              <a:buNone/>
              <a:defRPr/>
            </a:lvl2pPr>
            <a:lvl3pPr marL="152373" indent="-152373">
              <a:spcBef>
                <a:spcPts val="0"/>
              </a:spcBef>
              <a:defRPr/>
            </a:lvl3pPr>
            <a:lvl4pPr marL="717425" indent="-241258">
              <a:spcBef>
                <a:spcPts val="0"/>
              </a:spcBef>
              <a:defRPr/>
            </a:lvl4pPr>
            <a:lvl5pPr marL="1072963" indent="-234910">
              <a:spcBef>
                <a:spcPts val="0"/>
              </a:spcBef>
              <a:defRPr/>
            </a:lvl5pPr>
          </a:lstStyle>
          <a:p>
            <a:pPr>
              <a:spcBef>
                <a:spcPts val="600"/>
              </a:spcBef>
            </a:pPr>
            <a:r>
              <a:rPr lang="en-US" sz="1200" dirty="0"/>
              <a:t>Q: </a:t>
            </a:r>
            <a:r>
              <a:rPr lang="en-GB" sz="1200" dirty="0"/>
              <a:t>This is display text. </a:t>
            </a:r>
            <a:br>
              <a:rPr lang="en-GB" sz="1200" dirty="0"/>
            </a:br>
            <a:r>
              <a:rPr lang="en-GB" sz="1200" dirty="0"/>
              <a:t>It is not here to be read. </a:t>
            </a:r>
            <a:br>
              <a:rPr lang="en-GB" sz="1200" dirty="0"/>
            </a:br>
            <a:r>
              <a:rPr lang="en-GB" sz="1200" dirty="0"/>
              <a:t>It is here to show how this slide will look?</a:t>
            </a:r>
            <a:endParaRPr lang="en-US" sz="1200" dirty="0"/>
          </a:p>
        </p:txBody>
      </p:sp>
      <p:sp>
        <p:nvSpPr>
          <p:cNvPr id="24" name="Content Placeholder 2"/>
          <p:cNvSpPr>
            <a:spLocks noGrp="1"/>
          </p:cNvSpPr>
          <p:nvPr>
            <p:ph idx="18" hasCustomPrompt="1"/>
          </p:nvPr>
        </p:nvSpPr>
        <p:spPr>
          <a:xfrm>
            <a:off x="2499872" y="1444186"/>
            <a:ext cx="1998000" cy="1070415"/>
          </a:xfrm>
        </p:spPr>
        <p:txBody>
          <a:bodyPr>
            <a:normAutofit/>
          </a:bodyPr>
          <a:lstStyle>
            <a:lvl1pPr marL="0" indent="0">
              <a:spcBef>
                <a:spcPts val="600"/>
              </a:spcBef>
              <a:buNone/>
              <a:defRPr sz="1200" b="1"/>
            </a:lvl1pPr>
            <a:lvl2pPr marL="0" indent="0">
              <a:spcBef>
                <a:spcPts val="0"/>
              </a:spcBef>
              <a:buNone/>
              <a:defRPr/>
            </a:lvl2pPr>
            <a:lvl3pPr marL="152373" indent="-152373">
              <a:spcBef>
                <a:spcPts val="0"/>
              </a:spcBef>
              <a:defRPr/>
            </a:lvl3pPr>
            <a:lvl4pPr marL="717425" indent="-241258">
              <a:spcBef>
                <a:spcPts val="0"/>
              </a:spcBef>
              <a:defRPr/>
            </a:lvl4pPr>
            <a:lvl5pPr marL="1072963" indent="-234910">
              <a:spcBef>
                <a:spcPts val="0"/>
              </a:spcBef>
              <a:defRPr/>
            </a:lvl5pPr>
          </a:lstStyle>
          <a:p>
            <a:pPr>
              <a:spcBef>
                <a:spcPts val="600"/>
              </a:spcBef>
            </a:pPr>
            <a:r>
              <a:rPr lang="en-US" sz="1200" dirty="0"/>
              <a:t>Q: </a:t>
            </a:r>
            <a:r>
              <a:rPr lang="en-GB" sz="1200" dirty="0"/>
              <a:t>This is display text. </a:t>
            </a:r>
            <a:br>
              <a:rPr lang="en-GB" sz="1200" dirty="0"/>
            </a:br>
            <a:r>
              <a:rPr lang="en-GB" sz="1200" dirty="0"/>
              <a:t>It is not here to be read. </a:t>
            </a:r>
            <a:br>
              <a:rPr lang="en-GB" sz="1200" dirty="0"/>
            </a:br>
            <a:r>
              <a:rPr lang="en-GB" sz="1200" dirty="0"/>
              <a:t>It is here to show how this slide will look?</a:t>
            </a:r>
            <a:endParaRPr lang="en-US" sz="1200" dirty="0"/>
          </a:p>
        </p:txBody>
      </p:sp>
      <p:sp>
        <p:nvSpPr>
          <p:cNvPr id="25" name="Content Placeholder 2"/>
          <p:cNvSpPr>
            <a:spLocks noGrp="1"/>
          </p:cNvSpPr>
          <p:nvPr>
            <p:ph idx="19" hasCustomPrompt="1"/>
          </p:nvPr>
        </p:nvSpPr>
        <p:spPr>
          <a:xfrm>
            <a:off x="4656844" y="1444186"/>
            <a:ext cx="1998000" cy="1070415"/>
          </a:xfrm>
        </p:spPr>
        <p:txBody>
          <a:bodyPr>
            <a:normAutofit/>
          </a:bodyPr>
          <a:lstStyle>
            <a:lvl1pPr marL="0" indent="0">
              <a:spcBef>
                <a:spcPts val="600"/>
              </a:spcBef>
              <a:buNone/>
              <a:defRPr sz="1200" b="1"/>
            </a:lvl1pPr>
            <a:lvl2pPr marL="0" indent="0">
              <a:spcBef>
                <a:spcPts val="0"/>
              </a:spcBef>
              <a:buNone/>
              <a:defRPr/>
            </a:lvl2pPr>
            <a:lvl3pPr marL="152373" indent="-152373">
              <a:spcBef>
                <a:spcPts val="0"/>
              </a:spcBef>
              <a:defRPr/>
            </a:lvl3pPr>
            <a:lvl4pPr marL="717425" indent="-241258">
              <a:spcBef>
                <a:spcPts val="0"/>
              </a:spcBef>
              <a:defRPr/>
            </a:lvl4pPr>
            <a:lvl5pPr marL="1072963" indent="-234910">
              <a:spcBef>
                <a:spcPts val="0"/>
              </a:spcBef>
              <a:defRPr/>
            </a:lvl5pPr>
          </a:lstStyle>
          <a:p>
            <a:pPr>
              <a:spcBef>
                <a:spcPts val="600"/>
              </a:spcBef>
            </a:pPr>
            <a:r>
              <a:rPr lang="en-US" sz="1200" dirty="0"/>
              <a:t>Q: </a:t>
            </a:r>
            <a:r>
              <a:rPr lang="en-GB" sz="1200" dirty="0"/>
              <a:t>This is display text. </a:t>
            </a:r>
            <a:br>
              <a:rPr lang="en-GB" sz="1200" dirty="0"/>
            </a:br>
            <a:r>
              <a:rPr lang="en-GB" sz="1200" dirty="0"/>
              <a:t>It is not here to be read. </a:t>
            </a:r>
            <a:br>
              <a:rPr lang="en-GB" sz="1200" dirty="0"/>
            </a:br>
            <a:r>
              <a:rPr lang="en-GB" sz="1200" dirty="0"/>
              <a:t>It is here to show how this slide will look?</a:t>
            </a:r>
            <a:endParaRPr lang="en-US" sz="1200" dirty="0"/>
          </a:p>
        </p:txBody>
      </p:sp>
      <p:sp>
        <p:nvSpPr>
          <p:cNvPr id="26" name="Content Placeholder 2"/>
          <p:cNvSpPr>
            <a:spLocks noGrp="1"/>
          </p:cNvSpPr>
          <p:nvPr>
            <p:ph idx="20" hasCustomPrompt="1"/>
          </p:nvPr>
        </p:nvSpPr>
        <p:spPr>
          <a:xfrm>
            <a:off x="6813816" y="1444186"/>
            <a:ext cx="1998000" cy="1070415"/>
          </a:xfrm>
        </p:spPr>
        <p:txBody>
          <a:bodyPr>
            <a:normAutofit/>
          </a:bodyPr>
          <a:lstStyle>
            <a:lvl1pPr marL="0" indent="0">
              <a:spcBef>
                <a:spcPts val="600"/>
              </a:spcBef>
              <a:buNone/>
              <a:defRPr sz="1200" b="1"/>
            </a:lvl1pPr>
            <a:lvl2pPr marL="0" indent="0">
              <a:spcBef>
                <a:spcPts val="0"/>
              </a:spcBef>
              <a:buNone/>
              <a:defRPr/>
            </a:lvl2pPr>
            <a:lvl3pPr marL="152373" indent="-152373">
              <a:spcBef>
                <a:spcPts val="0"/>
              </a:spcBef>
              <a:defRPr/>
            </a:lvl3pPr>
            <a:lvl4pPr marL="717425" indent="-241258">
              <a:spcBef>
                <a:spcPts val="0"/>
              </a:spcBef>
              <a:defRPr/>
            </a:lvl4pPr>
            <a:lvl5pPr marL="1072963" indent="-234910">
              <a:spcBef>
                <a:spcPts val="0"/>
              </a:spcBef>
              <a:defRPr/>
            </a:lvl5pPr>
          </a:lstStyle>
          <a:p>
            <a:pPr>
              <a:spcBef>
                <a:spcPts val="600"/>
              </a:spcBef>
            </a:pPr>
            <a:r>
              <a:rPr lang="en-US" sz="1200" dirty="0"/>
              <a:t>Q: </a:t>
            </a:r>
            <a:r>
              <a:rPr lang="en-GB" sz="1200" dirty="0"/>
              <a:t>This is display text. </a:t>
            </a:r>
            <a:br>
              <a:rPr lang="en-GB" sz="1200" dirty="0"/>
            </a:br>
            <a:r>
              <a:rPr lang="en-GB" sz="1200" dirty="0"/>
              <a:t>It is not here to be read. </a:t>
            </a:r>
            <a:br>
              <a:rPr lang="en-GB" sz="1200" dirty="0"/>
            </a:br>
            <a:r>
              <a:rPr lang="en-GB" sz="1200" dirty="0"/>
              <a:t>It is here to show how this slide will look?</a:t>
            </a:r>
            <a:endParaRPr lang="en-US" sz="1200" dirty="0"/>
          </a:p>
        </p:txBody>
      </p:sp>
      <p:sp>
        <p:nvSpPr>
          <p:cNvPr id="14"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5"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6"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22" name="Title Placeholder 1"/>
          <p:cNvSpPr>
            <a:spLocks noGrp="1"/>
          </p:cNvSpPr>
          <p:nvPr>
            <p:ph type="title"/>
          </p:nvPr>
        </p:nvSpPr>
        <p:spPr>
          <a:xfrm>
            <a:off x="342900" y="255586"/>
            <a:ext cx="8468917" cy="984251"/>
          </a:xfrm>
          <a:prstGeom prst="rect">
            <a:avLst/>
          </a:prstGeom>
        </p:spPr>
        <p:txBody>
          <a:bodyPr vert="horz" lIns="0" tIns="0" rIns="0" bIns="0" rtlCol="0" anchor="t">
            <a:normAutofit/>
          </a:bodyPr>
          <a:lstStyle/>
          <a:p>
            <a:r>
              <a:rPr lang="en-US" dirty="0"/>
              <a:t>Click to edit Master title style</a:t>
            </a:r>
            <a:endParaRPr lang="en-GB" dirty="0"/>
          </a:p>
        </p:txBody>
      </p:sp>
    </p:spTree>
    <p:extLst>
      <p:ext uri="{BB962C8B-B14F-4D97-AF65-F5344CB8AC3E}">
        <p14:creationId xmlns="" xmlns:p14="http://schemas.microsoft.com/office/powerpoint/2010/main" val="40106707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amp; 1 Wide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4468417" y="268037"/>
            <a:ext cx="4343400" cy="5821109"/>
          </a:xfrm>
        </p:spPr>
        <p:txBody>
          <a:bodyPr>
            <a:normAutofit/>
          </a:bodyPr>
          <a:lstStyle>
            <a:lvl1pPr>
              <a:lnSpc>
                <a:spcPts val="1680"/>
              </a:lnSpc>
              <a:defRPr sz="1400"/>
            </a:lvl1pPr>
          </a:lstStyle>
          <a:p>
            <a:r>
              <a:rPr lang="en-US" dirty="0"/>
              <a:t>Drag picture to placeholder or click icon to add</a:t>
            </a:r>
            <a:endParaRPr lang="en-GB" dirty="0"/>
          </a:p>
        </p:txBody>
      </p:sp>
      <p:sp>
        <p:nvSpPr>
          <p:cNvPr id="16" name="Title 1"/>
          <p:cNvSpPr>
            <a:spLocks noGrp="1"/>
          </p:cNvSpPr>
          <p:nvPr>
            <p:ph type="title"/>
          </p:nvPr>
        </p:nvSpPr>
        <p:spPr>
          <a:xfrm>
            <a:off x="349126" y="268037"/>
            <a:ext cx="3489097" cy="984251"/>
          </a:xfrm>
        </p:spPr>
        <p:txBody>
          <a:bodyPr>
            <a:normAutofit/>
          </a:bodyPr>
          <a:lstStyle>
            <a:lvl1pPr>
              <a:lnSpc>
                <a:spcPct val="110000"/>
              </a:lnSpc>
              <a:defRPr sz="2000"/>
            </a:lvl1pPr>
          </a:lstStyle>
          <a:p>
            <a:r>
              <a:rPr lang="en-US" dirty="0"/>
              <a:t>Click to edit Master title style</a:t>
            </a:r>
            <a:endParaRPr lang="en-GB" dirty="0"/>
          </a:p>
        </p:txBody>
      </p:sp>
      <p:sp>
        <p:nvSpPr>
          <p:cNvPr id="8"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0"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1"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21" name="Content Placeholder 3"/>
          <p:cNvSpPr>
            <a:spLocks noGrp="1"/>
          </p:cNvSpPr>
          <p:nvPr>
            <p:ph sz="quarter" idx="14"/>
          </p:nvPr>
        </p:nvSpPr>
        <p:spPr>
          <a:xfrm>
            <a:off x="342900" y="1404938"/>
            <a:ext cx="3495322" cy="46842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 xmlns:p14="http://schemas.microsoft.com/office/powerpoint/2010/main" val="40409891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amp; 2 Wide Images">
    <p:spTree>
      <p:nvGrpSpPr>
        <p:cNvPr id="1" name=""/>
        <p:cNvGrpSpPr/>
        <p:nvPr/>
      </p:nvGrpSpPr>
      <p:grpSpPr>
        <a:xfrm>
          <a:off x="0" y="0"/>
          <a:ext cx="0" cy="0"/>
          <a:chOff x="0" y="0"/>
          <a:chExt cx="0" cy="0"/>
        </a:xfrm>
      </p:grpSpPr>
      <p:sp>
        <p:nvSpPr>
          <p:cNvPr id="18" name="Picture Placeholder 8"/>
          <p:cNvSpPr>
            <a:spLocks noGrp="1"/>
          </p:cNvSpPr>
          <p:nvPr>
            <p:ph type="pic" sz="quarter" idx="14"/>
          </p:nvPr>
        </p:nvSpPr>
        <p:spPr>
          <a:xfrm>
            <a:off x="4468417" y="3332050"/>
            <a:ext cx="4343400" cy="2757095"/>
          </a:xfrm>
        </p:spPr>
        <p:txBody>
          <a:bodyPr>
            <a:normAutofit/>
          </a:bodyPr>
          <a:lstStyle>
            <a:lvl1pPr>
              <a:lnSpc>
                <a:spcPts val="1680"/>
              </a:lnSpc>
              <a:defRPr sz="1400"/>
            </a:lvl1pPr>
          </a:lstStyle>
          <a:p>
            <a:r>
              <a:rPr lang="en-US" dirty="0"/>
              <a:t>Drag picture to placeholder or click icon to add</a:t>
            </a:r>
            <a:endParaRPr lang="en-GB" dirty="0"/>
          </a:p>
        </p:txBody>
      </p:sp>
      <p:sp>
        <p:nvSpPr>
          <p:cNvPr id="19" name="Picture Placeholder 8"/>
          <p:cNvSpPr>
            <a:spLocks noGrp="1"/>
          </p:cNvSpPr>
          <p:nvPr>
            <p:ph type="pic" sz="quarter" idx="13"/>
          </p:nvPr>
        </p:nvSpPr>
        <p:spPr>
          <a:xfrm>
            <a:off x="4468417" y="268037"/>
            <a:ext cx="4343400" cy="2754307"/>
          </a:xfrm>
        </p:spPr>
        <p:txBody>
          <a:bodyPr>
            <a:normAutofit/>
          </a:bodyPr>
          <a:lstStyle>
            <a:lvl1pPr>
              <a:lnSpc>
                <a:spcPts val="1680"/>
              </a:lnSpc>
              <a:defRPr sz="1400"/>
            </a:lvl1pPr>
          </a:lstStyle>
          <a:p>
            <a:r>
              <a:rPr lang="en-US" dirty="0"/>
              <a:t>Drag picture to placeholder or click icon to add</a:t>
            </a:r>
            <a:endParaRPr lang="en-GB" dirty="0"/>
          </a:p>
        </p:txBody>
      </p:sp>
      <p:sp>
        <p:nvSpPr>
          <p:cNvPr id="9"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0"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1"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26" name="Content Placeholder 3"/>
          <p:cNvSpPr>
            <a:spLocks noGrp="1"/>
          </p:cNvSpPr>
          <p:nvPr>
            <p:ph sz="quarter" idx="15"/>
          </p:nvPr>
        </p:nvSpPr>
        <p:spPr>
          <a:xfrm>
            <a:off x="342900" y="1404938"/>
            <a:ext cx="3495322" cy="46842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p:cNvSpPr>
            <a:spLocks noGrp="1"/>
          </p:cNvSpPr>
          <p:nvPr>
            <p:ph type="title"/>
          </p:nvPr>
        </p:nvSpPr>
        <p:spPr>
          <a:xfrm>
            <a:off x="349126" y="268037"/>
            <a:ext cx="3489097" cy="984251"/>
          </a:xfrm>
        </p:spPr>
        <p:txBody>
          <a:bodyPr>
            <a:normAutofit/>
          </a:bodyPr>
          <a:lstStyle>
            <a:lvl1pPr>
              <a:lnSpc>
                <a:spcPct val="110000"/>
              </a:lnSpc>
              <a:defRPr sz="2000"/>
            </a:lvl1pPr>
          </a:lstStyle>
          <a:p>
            <a:r>
              <a:rPr lang="en-US" dirty="0"/>
              <a:t>Click to edit Master title style</a:t>
            </a:r>
            <a:endParaRPr lang="en-GB" dirty="0"/>
          </a:p>
        </p:txBody>
      </p:sp>
    </p:spTree>
    <p:extLst>
      <p:ext uri="{BB962C8B-B14F-4D97-AF65-F5344CB8AC3E}">
        <p14:creationId xmlns="" xmlns:p14="http://schemas.microsoft.com/office/powerpoint/2010/main" val="3307739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amp; Chart">
    <p:spTree>
      <p:nvGrpSpPr>
        <p:cNvPr id="1" name=""/>
        <p:cNvGrpSpPr/>
        <p:nvPr/>
      </p:nvGrpSpPr>
      <p:grpSpPr>
        <a:xfrm>
          <a:off x="0" y="0"/>
          <a:ext cx="0" cy="0"/>
          <a:chOff x="0" y="0"/>
          <a:chExt cx="0" cy="0"/>
        </a:xfrm>
      </p:grpSpPr>
      <p:sp>
        <p:nvSpPr>
          <p:cNvPr id="8" name="Rectangle 7"/>
          <p:cNvSpPr/>
          <p:nvPr userDrawn="1"/>
        </p:nvSpPr>
        <p:spPr>
          <a:xfrm>
            <a:off x="3244647" y="0"/>
            <a:ext cx="589935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GB" sz="1400"/>
          </a:p>
        </p:txBody>
      </p:sp>
      <p:sp>
        <p:nvSpPr>
          <p:cNvPr id="22" name="Content Placeholder 3"/>
          <p:cNvSpPr>
            <a:spLocks noGrp="1"/>
          </p:cNvSpPr>
          <p:nvPr>
            <p:ph sz="quarter" idx="16"/>
          </p:nvPr>
        </p:nvSpPr>
        <p:spPr>
          <a:xfrm>
            <a:off x="342900" y="1404938"/>
            <a:ext cx="2686050" cy="46842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hart Placeholder 10"/>
          <p:cNvSpPr>
            <a:spLocks noGrp="1"/>
          </p:cNvSpPr>
          <p:nvPr>
            <p:ph type="chart" sz="quarter" idx="13"/>
          </p:nvPr>
        </p:nvSpPr>
        <p:spPr>
          <a:xfrm>
            <a:off x="3371851" y="1212852"/>
            <a:ext cx="5439967" cy="4736592"/>
          </a:xfrm>
        </p:spPr>
        <p:txBody>
          <a:bodyPr>
            <a:normAutofit/>
          </a:bodyPr>
          <a:lstStyle>
            <a:lvl1pPr>
              <a:defRPr sz="1400"/>
            </a:lvl1pPr>
          </a:lstStyle>
          <a:p>
            <a:r>
              <a:rPr lang="en-US" dirty="0"/>
              <a:t>Click icon to add chart</a:t>
            </a:r>
            <a:endParaRPr lang="en-GB" dirty="0"/>
          </a:p>
        </p:txBody>
      </p:sp>
      <p:sp>
        <p:nvSpPr>
          <p:cNvPr id="14" name="Text Placeholder 12"/>
          <p:cNvSpPr>
            <a:spLocks noGrp="1"/>
          </p:cNvSpPr>
          <p:nvPr>
            <p:ph type="body" sz="quarter" idx="15"/>
          </p:nvPr>
        </p:nvSpPr>
        <p:spPr>
          <a:xfrm>
            <a:off x="3380556" y="310444"/>
            <a:ext cx="5431261" cy="755651"/>
          </a:xfrm>
        </p:spPr>
        <p:txBody>
          <a:bodyPr anchor="t">
            <a:normAutofit/>
          </a:bodyPr>
          <a:lstStyle>
            <a:lvl1pPr marL="0" indent="0">
              <a:spcBef>
                <a:spcPts val="0"/>
              </a:spcBef>
              <a:buNone/>
              <a:defRPr sz="1400"/>
            </a:lvl1pPr>
          </a:lstStyle>
          <a:p>
            <a:pPr lvl="0"/>
            <a:r>
              <a:rPr lang="en-US" dirty="0"/>
              <a:t>Click to edit Master text styles</a:t>
            </a:r>
          </a:p>
        </p:txBody>
      </p:sp>
      <p:sp>
        <p:nvSpPr>
          <p:cNvPr id="12"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5"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6"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3" name="Text Placeholder 12"/>
          <p:cNvSpPr>
            <a:spLocks noGrp="1"/>
          </p:cNvSpPr>
          <p:nvPr>
            <p:ph type="body" sz="quarter" idx="14"/>
          </p:nvPr>
        </p:nvSpPr>
        <p:spPr>
          <a:xfrm>
            <a:off x="342900" y="5289043"/>
            <a:ext cx="2686050" cy="800100"/>
          </a:xfrm>
        </p:spPr>
        <p:txBody>
          <a:bodyPr anchor="b">
            <a:normAutofit/>
          </a:bodyPr>
          <a:lstStyle>
            <a:lvl1pPr marL="0" indent="0">
              <a:lnSpc>
                <a:spcPts val="900"/>
              </a:lnSpc>
              <a:spcBef>
                <a:spcPts val="0"/>
              </a:spcBef>
              <a:buNone/>
              <a:defRPr sz="750"/>
            </a:lvl1pPr>
          </a:lstStyle>
          <a:p>
            <a:pPr lvl="0"/>
            <a:r>
              <a:rPr lang="en-US" dirty="0"/>
              <a:t>Click to edit Master text styles</a:t>
            </a:r>
          </a:p>
        </p:txBody>
      </p:sp>
      <p:sp>
        <p:nvSpPr>
          <p:cNvPr id="17" name="Title 1"/>
          <p:cNvSpPr>
            <a:spLocks noGrp="1"/>
          </p:cNvSpPr>
          <p:nvPr>
            <p:ph type="title"/>
          </p:nvPr>
        </p:nvSpPr>
        <p:spPr>
          <a:xfrm>
            <a:off x="349126" y="268037"/>
            <a:ext cx="2679825" cy="984251"/>
          </a:xfrm>
        </p:spPr>
        <p:txBody>
          <a:bodyPr>
            <a:normAutofit/>
          </a:bodyPr>
          <a:lstStyle>
            <a:lvl1pPr>
              <a:lnSpc>
                <a:spcPct val="110000"/>
              </a:lnSpc>
              <a:defRPr sz="2000"/>
            </a:lvl1pPr>
          </a:lstStyle>
          <a:p>
            <a:r>
              <a:rPr lang="en-US" dirty="0"/>
              <a:t>Click to edit Master title style</a:t>
            </a:r>
            <a:endParaRPr lang="en-GB" dirty="0"/>
          </a:p>
        </p:txBody>
      </p:sp>
    </p:spTree>
    <p:extLst>
      <p:ext uri="{BB962C8B-B14F-4D97-AF65-F5344CB8AC3E}">
        <p14:creationId xmlns="" xmlns:p14="http://schemas.microsoft.com/office/powerpoint/2010/main" val="23992381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ulti Facts">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838202"/>
            <a:ext cx="2743200" cy="1657351"/>
          </a:xfrm>
          <a:solidFill>
            <a:srgbClr val="FD9740"/>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8" name="Content Placeholder 2"/>
          <p:cNvSpPr>
            <a:spLocks noGrp="1"/>
          </p:cNvSpPr>
          <p:nvPr>
            <p:ph idx="13"/>
          </p:nvPr>
        </p:nvSpPr>
        <p:spPr>
          <a:xfrm>
            <a:off x="3205758" y="838202"/>
            <a:ext cx="2743200" cy="1657351"/>
          </a:xfrm>
          <a:solidFill>
            <a:srgbClr val="3C67FF"/>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9" name="Content Placeholder 2"/>
          <p:cNvSpPr>
            <a:spLocks noGrp="1"/>
          </p:cNvSpPr>
          <p:nvPr>
            <p:ph idx="14"/>
          </p:nvPr>
        </p:nvSpPr>
        <p:spPr>
          <a:xfrm>
            <a:off x="6068616" y="838202"/>
            <a:ext cx="2743200" cy="1657351"/>
          </a:xfrm>
          <a:solidFill>
            <a:srgbClr val="A129E8"/>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10" name="Content Placeholder 2"/>
          <p:cNvSpPr>
            <a:spLocks noGrp="1"/>
          </p:cNvSpPr>
          <p:nvPr>
            <p:ph idx="15"/>
          </p:nvPr>
        </p:nvSpPr>
        <p:spPr>
          <a:xfrm>
            <a:off x="342900" y="2614614"/>
            <a:ext cx="2743200" cy="1657351"/>
          </a:xfrm>
          <a:solidFill>
            <a:srgbClr val="FEC389"/>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11" name="Content Placeholder 2"/>
          <p:cNvSpPr>
            <a:spLocks noGrp="1"/>
          </p:cNvSpPr>
          <p:nvPr>
            <p:ph idx="16"/>
          </p:nvPr>
        </p:nvSpPr>
        <p:spPr>
          <a:xfrm>
            <a:off x="3205758" y="2614614"/>
            <a:ext cx="2743200" cy="1657351"/>
          </a:xfrm>
          <a:solidFill>
            <a:srgbClr val="88A5FF"/>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12" name="Content Placeholder 2"/>
          <p:cNvSpPr>
            <a:spLocks noGrp="1"/>
          </p:cNvSpPr>
          <p:nvPr>
            <p:ph idx="17"/>
          </p:nvPr>
        </p:nvSpPr>
        <p:spPr>
          <a:xfrm>
            <a:off x="6068616" y="2614614"/>
            <a:ext cx="2743200" cy="1657351"/>
          </a:xfrm>
          <a:solidFill>
            <a:srgbClr val="C780F3"/>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13" name="Content Placeholder 2"/>
          <p:cNvSpPr>
            <a:spLocks noGrp="1"/>
          </p:cNvSpPr>
          <p:nvPr>
            <p:ph idx="18"/>
          </p:nvPr>
        </p:nvSpPr>
        <p:spPr>
          <a:xfrm>
            <a:off x="342900" y="4391028"/>
            <a:ext cx="2743200" cy="1657351"/>
          </a:xfrm>
          <a:solidFill>
            <a:srgbClr val="51D4B5"/>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14" name="Content Placeholder 2"/>
          <p:cNvSpPr>
            <a:spLocks noGrp="1"/>
          </p:cNvSpPr>
          <p:nvPr>
            <p:ph idx="19"/>
          </p:nvPr>
        </p:nvSpPr>
        <p:spPr>
          <a:xfrm>
            <a:off x="3205758" y="4391028"/>
            <a:ext cx="2743200" cy="1657351"/>
          </a:xfrm>
          <a:solidFill>
            <a:srgbClr val="E8E8FF"/>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15" name="Content Placeholder 2"/>
          <p:cNvSpPr>
            <a:spLocks noGrp="1"/>
          </p:cNvSpPr>
          <p:nvPr>
            <p:ph idx="20"/>
          </p:nvPr>
        </p:nvSpPr>
        <p:spPr>
          <a:xfrm>
            <a:off x="6068616" y="4391028"/>
            <a:ext cx="2743200" cy="1657351"/>
          </a:xfrm>
          <a:solidFill>
            <a:srgbClr val="95E6D4"/>
          </a:solidFill>
        </p:spPr>
        <p:txBody>
          <a:bodyPr lIns="239958" tIns="95983" rIns="143975" bIns="95983">
            <a:normAutofit/>
          </a:bodyPr>
          <a:lstStyle>
            <a:lvl1pPr marL="0" indent="0">
              <a:spcBef>
                <a:spcPts val="0"/>
              </a:spcBef>
              <a:buNone/>
              <a:defRPr sz="1800" b="1"/>
            </a:lvl1pPr>
            <a:lvl2pPr marL="0" indent="0">
              <a:spcBef>
                <a:spcPts val="0"/>
              </a:spcBef>
              <a:buNone/>
              <a:defRPr sz="1800"/>
            </a:lvl2pPr>
          </a:lstStyle>
          <a:p>
            <a:pPr lvl="0"/>
            <a:r>
              <a:rPr lang="en-US" dirty="0"/>
              <a:t>Click to edit Master text styles</a:t>
            </a:r>
          </a:p>
          <a:p>
            <a:pPr lvl="1"/>
            <a:r>
              <a:rPr lang="en-US" dirty="0"/>
              <a:t>Second level</a:t>
            </a:r>
          </a:p>
        </p:txBody>
      </p:sp>
      <p:sp>
        <p:nvSpPr>
          <p:cNvPr id="23" name="Title 1"/>
          <p:cNvSpPr>
            <a:spLocks noGrp="1"/>
          </p:cNvSpPr>
          <p:nvPr>
            <p:ph type="title"/>
          </p:nvPr>
        </p:nvSpPr>
        <p:spPr>
          <a:xfrm>
            <a:off x="342899" y="255585"/>
            <a:ext cx="8462691" cy="417765"/>
          </a:xfrm>
        </p:spPr>
        <p:txBody>
          <a:bodyPr>
            <a:normAutofit/>
          </a:bodyPr>
          <a:lstStyle>
            <a:lvl1pPr>
              <a:lnSpc>
                <a:spcPts val="2640"/>
              </a:lnSpc>
              <a:defRPr sz="2200"/>
            </a:lvl1pPr>
          </a:lstStyle>
          <a:p>
            <a:r>
              <a:rPr lang="en-US" dirty="0"/>
              <a:t>Click to edit Master title style</a:t>
            </a:r>
            <a:endParaRPr lang="en-GB" dirty="0"/>
          </a:p>
        </p:txBody>
      </p:sp>
      <p:sp>
        <p:nvSpPr>
          <p:cNvPr id="16"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7"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8"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29486820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Section Header 1">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336675" y="216150"/>
            <a:ext cx="4473932"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sp>
        <p:nvSpPr>
          <p:cNvPr id="8"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9"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0"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4" name="Picture Placeholder 3"/>
          <p:cNvSpPr>
            <a:spLocks noGrp="1"/>
          </p:cNvSpPr>
          <p:nvPr>
            <p:ph type="pic" sz="quarter" idx="10"/>
          </p:nvPr>
        </p:nvSpPr>
        <p:spPr>
          <a:xfrm>
            <a:off x="4136166" y="0"/>
            <a:ext cx="5007835" cy="6064076"/>
          </a:xfrm>
          <a:custGeom>
            <a:avLst/>
            <a:gdLst>
              <a:gd name="connsiteX0" fmla="*/ 3363185 w 5007835"/>
              <a:gd name="connsiteY0" fmla="*/ 3660775 h 6064076"/>
              <a:gd name="connsiteX1" fmla="*/ 1958248 w 5007835"/>
              <a:gd name="connsiteY1" fmla="*/ 3660775 h 6064076"/>
              <a:gd name="connsiteX2" fmla="*/ 3363185 w 5007835"/>
              <a:gd name="connsiteY2" fmla="*/ 3660775 h 6064076"/>
              <a:gd name="connsiteX3" fmla="*/ 4216706 w 5007835"/>
              <a:gd name="connsiteY3" fmla="*/ 0 h 6064076"/>
              <a:gd name="connsiteX4" fmla="*/ 5007835 w 5007835"/>
              <a:gd name="connsiteY4" fmla="*/ 0 h 6064076"/>
              <a:gd name="connsiteX5" fmla="*/ 5007835 w 5007835"/>
              <a:gd name="connsiteY5" fmla="*/ 6058108 h 6064076"/>
              <a:gd name="connsiteX6" fmla="*/ 4966525 w 5007835"/>
              <a:gd name="connsiteY6" fmla="*/ 6063502 h 6064076"/>
              <a:gd name="connsiteX7" fmla="*/ 4594399 w 5007835"/>
              <a:gd name="connsiteY7" fmla="*/ 5973251 h 6064076"/>
              <a:gd name="connsiteX8" fmla="*/ 574822 w 5007835"/>
              <a:gd name="connsiteY8" fmla="*/ 3748426 h 6064076"/>
              <a:gd name="connsiteX9" fmla="*/ 466464 w 5007835"/>
              <a:gd name="connsiteY9" fmla="*/ 3682357 h 6064076"/>
              <a:gd name="connsiteX10" fmla="*/ 200848 w 5007835"/>
              <a:gd name="connsiteY10" fmla="*/ 2154295 h 6064076"/>
              <a:gd name="connsiteX11" fmla="*/ 624144 w 5007835"/>
              <a:gd name="connsiteY11" fmla="*/ 1802882 h 6064076"/>
              <a:gd name="connsiteX12" fmla="*/ 4216706 w 5007835"/>
              <a:gd name="connsiteY12" fmla="*/ 0 h 6064076"/>
              <a:gd name="connsiteX0" fmla="*/ 4216706 w 5007835"/>
              <a:gd name="connsiteY0" fmla="*/ 0 h 6064076"/>
              <a:gd name="connsiteX1" fmla="*/ 5007835 w 5007835"/>
              <a:gd name="connsiteY1" fmla="*/ 0 h 6064076"/>
              <a:gd name="connsiteX2" fmla="*/ 5007835 w 5007835"/>
              <a:gd name="connsiteY2" fmla="*/ 6058108 h 6064076"/>
              <a:gd name="connsiteX3" fmla="*/ 4966525 w 5007835"/>
              <a:gd name="connsiteY3" fmla="*/ 6063502 h 6064076"/>
              <a:gd name="connsiteX4" fmla="*/ 4594399 w 5007835"/>
              <a:gd name="connsiteY4" fmla="*/ 5973251 h 6064076"/>
              <a:gd name="connsiteX5" fmla="*/ 574822 w 5007835"/>
              <a:gd name="connsiteY5" fmla="*/ 3748426 h 6064076"/>
              <a:gd name="connsiteX6" fmla="*/ 466464 w 5007835"/>
              <a:gd name="connsiteY6" fmla="*/ 3682357 h 6064076"/>
              <a:gd name="connsiteX7" fmla="*/ 200848 w 5007835"/>
              <a:gd name="connsiteY7" fmla="*/ 2154295 h 6064076"/>
              <a:gd name="connsiteX8" fmla="*/ 624144 w 5007835"/>
              <a:gd name="connsiteY8" fmla="*/ 1802882 h 6064076"/>
              <a:gd name="connsiteX9" fmla="*/ 4216706 w 5007835"/>
              <a:gd name="connsiteY9" fmla="*/ 0 h 606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7835" h="6064076">
                <a:moveTo>
                  <a:pt x="4216706" y="0"/>
                </a:moveTo>
                <a:lnTo>
                  <a:pt x="5007835" y="0"/>
                </a:lnTo>
                <a:lnTo>
                  <a:pt x="5007835" y="6058108"/>
                </a:lnTo>
                <a:lnTo>
                  <a:pt x="4966525" y="6063502"/>
                </a:lnTo>
                <a:cubicBezTo>
                  <a:pt x="4839450" y="6068629"/>
                  <a:pt x="4710363" y="6039522"/>
                  <a:pt x="4594399" y="5973251"/>
                </a:cubicBezTo>
                <a:lnTo>
                  <a:pt x="574822" y="3748426"/>
                </a:lnTo>
                <a:cubicBezTo>
                  <a:pt x="535468" y="3730996"/>
                  <a:pt x="500964" y="3706675"/>
                  <a:pt x="466464" y="3682357"/>
                </a:cubicBezTo>
                <a:cubicBezTo>
                  <a:pt x="-30350" y="3332158"/>
                  <a:pt x="-148856" y="2650406"/>
                  <a:pt x="200848" y="2154295"/>
                </a:cubicBezTo>
                <a:cubicBezTo>
                  <a:pt x="312561" y="1995812"/>
                  <a:pt x="460815" y="1873404"/>
                  <a:pt x="624144" y="1802882"/>
                </a:cubicBezTo>
                <a:lnTo>
                  <a:pt x="4216706" y="0"/>
                </a:lnTo>
                <a:close/>
              </a:path>
            </a:pathLst>
          </a:custGeom>
        </p:spPr>
        <p:txBody>
          <a:bodyPr anchor="ctr"/>
          <a:lstStyle>
            <a:lvl1pPr marL="0" marR="0" indent="0" algn="ctr" defTabSz="914240" rtl="0" eaLnBrk="1" fontAlgn="auto" latinLnBrk="0" hangingPunct="1">
              <a:lnSpc>
                <a:spcPct val="100000"/>
              </a:lnSpc>
              <a:spcBef>
                <a:spcPts val="650"/>
              </a:spcBef>
              <a:spcAft>
                <a:spcPts val="0"/>
              </a:spcAft>
              <a:buClrTx/>
              <a:buSzTx/>
              <a:buFont typeface="Arial" panose="020B0604020202020204" pitchFamily="34" charset="0"/>
              <a:buNone/>
              <a:tabLst/>
              <a:defRPr/>
            </a:lvl1pPr>
          </a:lstStyle>
          <a:p>
            <a:r>
              <a:rPr lang="en-GB" dirty="0"/>
              <a:t>Drag picture to placeholder or click icon to add</a:t>
            </a:r>
          </a:p>
        </p:txBody>
      </p:sp>
      <p:sp>
        <p:nvSpPr>
          <p:cNvPr id="19"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Tree>
    <p:extLst>
      <p:ext uri="{BB962C8B-B14F-4D97-AF65-F5344CB8AC3E}">
        <p14:creationId xmlns="" xmlns:p14="http://schemas.microsoft.com/office/powerpoint/2010/main" val="40755355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Section Header 2">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1"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2"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4" name="Picture Placeholder 3"/>
          <p:cNvSpPr>
            <a:spLocks noGrp="1"/>
          </p:cNvSpPr>
          <p:nvPr>
            <p:ph type="pic" sz="quarter" idx="10"/>
          </p:nvPr>
        </p:nvSpPr>
        <p:spPr>
          <a:xfrm>
            <a:off x="4684974" y="3"/>
            <a:ext cx="4459027" cy="5463155"/>
          </a:xfrm>
          <a:custGeom>
            <a:avLst/>
            <a:gdLst>
              <a:gd name="connsiteX0" fmla="*/ 2650865 w 4459027"/>
              <a:gd name="connsiteY0" fmla="*/ 3159124 h 5463155"/>
              <a:gd name="connsiteX1" fmla="*/ 2065077 w 4459027"/>
              <a:gd name="connsiteY1" fmla="*/ 3159124 h 5463155"/>
              <a:gd name="connsiteX2" fmla="*/ 2650865 w 4459027"/>
              <a:gd name="connsiteY2" fmla="*/ 3159124 h 5463155"/>
              <a:gd name="connsiteX3" fmla="*/ 1761840 w 4459027"/>
              <a:gd name="connsiteY3" fmla="*/ 0 h 5463155"/>
              <a:gd name="connsiteX4" fmla="*/ 4459027 w 4459027"/>
              <a:gd name="connsiteY4" fmla="*/ 0 h 5463155"/>
              <a:gd name="connsiteX5" fmla="*/ 4459027 w 4459027"/>
              <a:gd name="connsiteY5" fmla="*/ 5160222 h 5463155"/>
              <a:gd name="connsiteX6" fmla="*/ 4171715 w 4459027"/>
              <a:gd name="connsiteY6" fmla="*/ 5343999 h 5463155"/>
              <a:gd name="connsiteX7" fmla="*/ 3598633 w 4459027"/>
              <a:gd name="connsiteY7" fmla="*/ 5443984 h 5463155"/>
              <a:gd name="connsiteX8" fmla="*/ 3325495 w 4459027"/>
              <a:gd name="connsiteY8" fmla="*/ 5329901 h 5463155"/>
              <a:gd name="connsiteX9" fmla="*/ 325350 w 4459027"/>
              <a:gd name="connsiteY9" fmla="*/ 3272458 h 5463155"/>
              <a:gd name="connsiteX10" fmla="*/ 17735 w 4459027"/>
              <a:gd name="connsiteY10" fmla="*/ 2491767 h 5463155"/>
              <a:gd name="connsiteX11" fmla="*/ 142321 w 4459027"/>
              <a:gd name="connsiteY11" fmla="*/ 2212142 h 5463155"/>
              <a:gd name="connsiteX12" fmla="*/ 1761840 w 4459027"/>
              <a:gd name="connsiteY12" fmla="*/ 0 h 5463155"/>
              <a:gd name="connsiteX0" fmla="*/ 1761840 w 4459027"/>
              <a:gd name="connsiteY0" fmla="*/ 0 h 5463155"/>
              <a:gd name="connsiteX1" fmla="*/ 4459027 w 4459027"/>
              <a:gd name="connsiteY1" fmla="*/ 0 h 5463155"/>
              <a:gd name="connsiteX2" fmla="*/ 4459027 w 4459027"/>
              <a:gd name="connsiteY2" fmla="*/ 5160222 h 5463155"/>
              <a:gd name="connsiteX3" fmla="*/ 4171715 w 4459027"/>
              <a:gd name="connsiteY3" fmla="*/ 5343999 h 5463155"/>
              <a:gd name="connsiteX4" fmla="*/ 3598633 w 4459027"/>
              <a:gd name="connsiteY4" fmla="*/ 5443984 h 5463155"/>
              <a:gd name="connsiteX5" fmla="*/ 3325495 w 4459027"/>
              <a:gd name="connsiteY5" fmla="*/ 5329901 h 5463155"/>
              <a:gd name="connsiteX6" fmla="*/ 325350 w 4459027"/>
              <a:gd name="connsiteY6" fmla="*/ 3272458 h 5463155"/>
              <a:gd name="connsiteX7" fmla="*/ 17735 w 4459027"/>
              <a:gd name="connsiteY7" fmla="*/ 2491767 h 5463155"/>
              <a:gd name="connsiteX8" fmla="*/ 142321 w 4459027"/>
              <a:gd name="connsiteY8" fmla="*/ 2212142 h 5463155"/>
              <a:gd name="connsiteX9" fmla="*/ 1761840 w 4459027"/>
              <a:gd name="connsiteY9" fmla="*/ 0 h 546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9027" h="5463155">
                <a:moveTo>
                  <a:pt x="1761840" y="0"/>
                </a:moveTo>
                <a:lnTo>
                  <a:pt x="4459027" y="0"/>
                </a:lnTo>
                <a:lnTo>
                  <a:pt x="4459027" y="5160222"/>
                </a:lnTo>
                <a:lnTo>
                  <a:pt x="4171715" y="5343999"/>
                </a:lnTo>
                <a:cubicBezTo>
                  <a:pt x="4012176" y="5453446"/>
                  <a:pt x="3805522" y="5489367"/>
                  <a:pt x="3598633" y="5443984"/>
                </a:cubicBezTo>
                <a:cubicBezTo>
                  <a:pt x="3503806" y="5423183"/>
                  <a:pt x="3404138" y="5383266"/>
                  <a:pt x="3325495" y="5329901"/>
                </a:cubicBezTo>
                <a:lnTo>
                  <a:pt x="325350" y="3272458"/>
                </a:lnTo>
                <a:cubicBezTo>
                  <a:pt x="82680" y="3101860"/>
                  <a:pt x="-50285" y="2801854"/>
                  <a:pt x="17735" y="2491767"/>
                </a:cubicBezTo>
                <a:cubicBezTo>
                  <a:pt x="40409" y="2388405"/>
                  <a:pt x="88944" y="2290715"/>
                  <a:pt x="142321" y="2212142"/>
                </a:cubicBezTo>
                <a:lnTo>
                  <a:pt x="1761840" y="0"/>
                </a:lnTo>
                <a:close/>
              </a:path>
            </a:pathLst>
          </a:custGeom>
        </p:spPr>
        <p:txBody>
          <a:bodyPr anchor="ctr"/>
          <a:lstStyle>
            <a:lvl1pPr marL="0" indent="0" algn="ctr">
              <a:buNone/>
              <a:defRPr/>
            </a:lvl1pPr>
          </a:lstStyle>
          <a:p>
            <a:r>
              <a:rPr lang="en-GB" dirty="0"/>
              <a:t>Drag picture to placeholder or click icon to add</a:t>
            </a:r>
          </a:p>
        </p:txBody>
      </p:sp>
      <p:sp>
        <p:nvSpPr>
          <p:cNvPr id="19"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3" name="Title 1"/>
          <p:cNvSpPr>
            <a:spLocks noGrp="1"/>
          </p:cNvSpPr>
          <p:nvPr>
            <p:ph type="ctrTitle" hasCustomPrompt="1"/>
          </p:nvPr>
        </p:nvSpPr>
        <p:spPr>
          <a:xfrm>
            <a:off x="336675" y="216150"/>
            <a:ext cx="4473932"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spTree>
    <p:extLst>
      <p:ext uri="{BB962C8B-B14F-4D97-AF65-F5344CB8AC3E}">
        <p14:creationId xmlns="" xmlns:p14="http://schemas.microsoft.com/office/powerpoint/2010/main" val="21477327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Section Header 4">
    <p:spTree>
      <p:nvGrpSpPr>
        <p:cNvPr id="1" name=""/>
        <p:cNvGrpSpPr/>
        <p:nvPr/>
      </p:nvGrpSpPr>
      <p:grpSpPr>
        <a:xfrm>
          <a:off x="0" y="0"/>
          <a:ext cx="0" cy="0"/>
          <a:chOff x="0" y="0"/>
          <a:chExt cx="0" cy="0"/>
        </a:xfrm>
      </p:grpSpPr>
      <p:sp>
        <p:nvSpPr>
          <p:cNvPr id="4" name="Picture Placeholder 3"/>
          <p:cNvSpPr>
            <a:spLocks noGrp="1"/>
          </p:cNvSpPr>
          <p:nvPr>
            <p:ph type="pic" sz="quarter" idx="22"/>
          </p:nvPr>
        </p:nvSpPr>
        <p:spPr>
          <a:xfrm>
            <a:off x="3681396" y="2460080"/>
            <a:ext cx="5462605" cy="4397921"/>
          </a:xfrm>
          <a:custGeom>
            <a:avLst/>
            <a:gdLst>
              <a:gd name="connsiteX0" fmla="*/ 1915337 w 5462605"/>
              <a:gd name="connsiteY0" fmla="*/ 1403897 h 4397921"/>
              <a:gd name="connsiteX1" fmla="*/ 2413018 w 5462605"/>
              <a:gd name="connsiteY1" fmla="*/ 2208760 h 4397921"/>
              <a:gd name="connsiteX2" fmla="*/ 1915337 w 5462605"/>
              <a:gd name="connsiteY2" fmla="*/ 1403897 h 4397921"/>
              <a:gd name="connsiteX3" fmla="*/ 890668 w 5462605"/>
              <a:gd name="connsiteY3" fmla="*/ 1032 h 4397921"/>
              <a:gd name="connsiteX4" fmla="*/ 977391 w 5462605"/>
              <a:gd name="connsiteY4" fmla="*/ 1698 h 4397921"/>
              <a:gd name="connsiteX5" fmla="*/ 1204461 w 5462605"/>
              <a:gd name="connsiteY5" fmla="*/ 56772 h 4397921"/>
              <a:gd name="connsiteX6" fmla="*/ 5160234 w 5462605"/>
              <a:gd name="connsiteY6" fmla="*/ 1693582 h 4397921"/>
              <a:gd name="connsiteX7" fmla="*/ 5360466 w 5462605"/>
              <a:gd name="connsiteY7" fmla="*/ 1808479 h 4397921"/>
              <a:gd name="connsiteX8" fmla="*/ 5441595 w 5462605"/>
              <a:gd name="connsiteY8" fmla="*/ 1872041 h 4397921"/>
              <a:gd name="connsiteX9" fmla="*/ 5462605 w 5462605"/>
              <a:gd name="connsiteY9" fmla="*/ 1891986 h 4397921"/>
              <a:gd name="connsiteX10" fmla="*/ 5462605 w 5462605"/>
              <a:gd name="connsiteY10" fmla="*/ 3603744 h 4397921"/>
              <a:gd name="connsiteX11" fmla="*/ 5052191 w 5462605"/>
              <a:gd name="connsiteY11" fmla="*/ 4397921 h 4397921"/>
              <a:gd name="connsiteX12" fmla="*/ 891253 w 5462605"/>
              <a:gd name="connsiteY12" fmla="*/ 4397921 h 4397921"/>
              <a:gd name="connsiteX13" fmla="*/ 241989 w 5462605"/>
              <a:gd name="connsiteY13" fmla="*/ 3858533 h 4397921"/>
              <a:gd name="connsiteX14" fmla="*/ 6445 w 5462605"/>
              <a:gd name="connsiteY14" fmla="*/ 3255551 h 4397921"/>
              <a:gd name="connsiteX15" fmla="*/ 246910 w 5462605"/>
              <a:gd name="connsiteY15" fmla="*/ 611789 h 4397921"/>
              <a:gd name="connsiteX16" fmla="*/ 367217 w 5462605"/>
              <a:gd name="connsiteY16" fmla="*/ 288640 h 4397921"/>
              <a:gd name="connsiteX17" fmla="*/ 890668 w 5462605"/>
              <a:gd name="connsiteY17" fmla="*/ 1032 h 4397921"/>
              <a:gd name="connsiteX0" fmla="*/ 890668 w 5462605"/>
              <a:gd name="connsiteY0" fmla="*/ 1032 h 4397921"/>
              <a:gd name="connsiteX1" fmla="*/ 977391 w 5462605"/>
              <a:gd name="connsiteY1" fmla="*/ 1698 h 4397921"/>
              <a:gd name="connsiteX2" fmla="*/ 1204461 w 5462605"/>
              <a:gd name="connsiteY2" fmla="*/ 56772 h 4397921"/>
              <a:gd name="connsiteX3" fmla="*/ 5160234 w 5462605"/>
              <a:gd name="connsiteY3" fmla="*/ 1693582 h 4397921"/>
              <a:gd name="connsiteX4" fmla="*/ 5360466 w 5462605"/>
              <a:gd name="connsiteY4" fmla="*/ 1808479 h 4397921"/>
              <a:gd name="connsiteX5" fmla="*/ 5441595 w 5462605"/>
              <a:gd name="connsiteY5" fmla="*/ 1872041 h 4397921"/>
              <a:gd name="connsiteX6" fmla="*/ 5462605 w 5462605"/>
              <a:gd name="connsiteY6" fmla="*/ 1891986 h 4397921"/>
              <a:gd name="connsiteX7" fmla="*/ 5462605 w 5462605"/>
              <a:gd name="connsiteY7" fmla="*/ 3603744 h 4397921"/>
              <a:gd name="connsiteX8" fmla="*/ 5052191 w 5462605"/>
              <a:gd name="connsiteY8" fmla="*/ 4397921 h 4397921"/>
              <a:gd name="connsiteX9" fmla="*/ 891253 w 5462605"/>
              <a:gd name="connsiteY9" fmla="*/ 4397921 h 4397921"/>
              <a:gd name="connsiteX10" fmla="*/ 241989 w 5462605"/>
              <a:gd name="connsiteY10" fmla="*/ 3858533 h 4397921"/>
              <a:gd name="connsiteX11" fmla="*/ 6445 w 5462605"/>
              <a:gd name="connsiteY11" fmla="*/ 3255551 h 4397921"/>
              <a:gd name="connsiteX12" fmla="*/ 246910 w 5462605"/>
              <a:gd name="connsiteY12" fmla="*/ 611789 h 4397921"/>
              <a:gd name="connsiteX13" fmla="*/ 367217 w 5462605"/>
              <a:gd name="connsiteY13" fmla="*/ 288640 h 4397921"/>
              <a:gd name="connsiteX14" fmla="*/ 890668 w 5462605"/>
              <a:gd name="connsiteY14" fmla="*/ 1032 h 439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62605" h="4397921">
                <a:moveTo>
                  <a:pt x="890668" y="1032"/>
                </a:moveTo>
                <a:cubicBezTo>
                  <a:pt x="919498" y="-536"/>
                  <a:pt x="948466" y="-321"/>
                  <a:pt x="977391" y="1698"/>
                </a:cubicBezTo>
                <a:cubicBezTo>
                  <a:pt x="1054525" y="7084"/>
                  <a:pt x="1131354" y="25306"/>
                  <a:pt x="1204461" y="56772"/>
                </a:cubicBezTo>
                <a:lnTo>
                  <a:pt x="5160234" y="1693582"/>
                </a:lnTo>
                <a:cubicBezTo>
                  <a:pt x="5229249" y="1724413"/>
                  <a:pt x="5293979" y="1761284"/>
                  <a:pt x="5360466" y="1808479"/>
                </a:cubicBezTo>
                <a:cubicBezTo>
                  <a:pt x="5388799" y="1828591"/>
                  <a:pt x="5415847" y="1849812"/>
                  <a:pt x="5441595" y="1872041"/>
                </a:cubicBezTo>
                <a:lnTo>
                  <a:pt x="5462605" y="1891986"/>
                </a:lnTo>
                <a:lnTo>
                  <a:pt x="5462605" y="3603744"/>
                </a:lnTo>
                <a:lnTo>
                  <a:pt x="5052191" y="4397921"/>
                </a:lnTo>
                <a:lnTo>
                  <a:pt x="891253" y="4397921"/>
                </a:lnTo>
                <a:lnTo>
                  <a:pt x="241989" y="3858533"/>
                </a:lnTo>
                <a:cubicBezTo>
                  <a:pt x="57141" y="3709166"/>
                  <a:pt x="-24636" y="3478617"/>
                  <a:pt x="6445" y="3255551"/>
                </a:cubicBezTo>
                <a:lnTo>
                  <a:pt x="246910" y="611789"/>
                </a:lnTo>
                <a:cubicBezTo>
                  <a:pt x="258549" y="492948"/>
                  <a:pt x="298653" y="385230"/>
                  <a:pt x="367217" y="288640"/>
                </a:cubicBezTo>
                <a:cubicBezTo>
                  <a:pt x="493768" y="110360"/>
                  <a:pt x="688853" y="12009"/>
                  <a:pt x="890668" y="1032"/>
                </a:cubicBezTo>
                <a:close/>
              </a:path>
            </a:pathLst>
          </a:custGeom>
        </p:spPr>
        <p:txBody>
          <a:bodyPr anchor="ctr"/>
          <a:lstStyle>
            <a:lvl1pPr marL="0" indent="0" algn="ctr">
              <a:buNone/>
              <a:defRPr/>
            </a:lvl1pPr>
          </a:lstStyle>
          <a:p>
            <a:r>
              <a:rPr lang="en-GB" dirty="0"/>
              <a:t>Drag picture to placeholder or click icon to add</a:t>
            </a:r>
          </a:p>
        </p:txBody>
      </p:sp>
      <p:sp>
        <p:nvSpPr>
          <p:cNvPr id="8"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9"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0"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9"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1" name="Title 1"/>
          <p:cNvSpPr>
            <a:spLocks noGrp="1"/>
          </p:cNvSpPr>
          <p:nvPr>
            <p:ph type="ctrTitle" hasCustomPrompt="1"/>
          </p:nvPr>
        </p:nvSpPr>
        <p:spPr>
          <a:xfrm>
            <a:off x="336674" y="216150"/>
            <a:ext cx="8475143"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spTree>
    <p:extLst>
      <p:ext uri="{BB962C8B-B14F-4D97-AF65-F5344CB8AC3E}">
        <p14:creationId xmlns="" xmlns:p14="http://schemas.microsoft.com/office/powerpoint/2010/main" val="5849852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Section Header 6">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9"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0"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5" name="Subtitle 2"/>
          <p:cNvSpPr>
            <a:spLocks noGrp="1"/>
          </p:cNvSpPr>
          <p:nvPr>
            <p:ph type="subTitle" idx="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22" name="Picture Placeholder 20"/>
          <p:cNvSpPr>
            <a:spLocks noGrp="1"/>
          </p:cNvSpPr>
          <p:nvPr>
            <p:ph type="pic" sz="quarter" idx="18"/>
          </p:nvPr>
        </p:nvSpPr>
        <p:spPr>
          <a:xfrm>
            <a:off x="4224210" y="3"/>
            <a:ext cx="4919791" cy="5479551"/>
          </a:xfrm>
          <a:custGeom>
            <a:avLst/>
            <a:gdLst/>
            <a:ahLst/>
            <a:cxnLst/>
            <a:rect l="l" t="t" r="r" b="b"/>
            <a:pathLst>
              <a:path w="4919791" h="5479551">
                <a:moveTo>
                  <a:pt x="1306762" y="0"/>
                </a:moveTo>
                <a:lnTo>
                  <a:pt x="3232005" y="0"/>
                </a:lnTo>
                <a:lnTo>
                  <a:pt x="4919791" y="1215113"/>
                </a:lnTo>
                <a:lnTo>
                  <a:pt x="4919791" y="3677922"/>
                </a:lnTo>
                <a:lnTo>
                  <a:pt x="3732773" y="5102970"/>
                </a:lnTo>
                <a:cubicBezTo>
                  <a:pt x="3544565" y="5330489"/>
                  <a:pt x="3254414" y="5479551"/>
                  <a:pt x="2940736" y="5479551"/>
                </a:cubicBezTo>
                <a:cubicBezTo>
                  <a:pt x="2760370" y="5479551"/>
                  <a:pt x="2595687" y="5432481"/>
                  <a:pt x="2446693" y="5354024"/>
                </a:cubicBezTo>
                <a:lnTo>
                  <a:pt x="541095" y="4334120"/>
                </a:lnTo>
                <a:cubicBezTo>
                  <a:pt x="219576" y="4161523"/>
                  <a:pt x="0" y="3824170"/>
                  <a:pt x="0" y="3439742"/>
                </a:cubicBezTo>
                <a:cubicBezTo>
                  <a:pt x="0" y="3290680"/>
                  <a:pt x="31367" y="3157306"/>
                  <a:pt x="86260" y="3031779"/>
                </a:cubicBezTo>
                <a:lnTo>
                  <a:pt x="1246872" y="121128"/>
                </a:lnTo>
                <a:close/>
              </a:path>
            </a:pathLst>
          </a:custGeom>
          <a:ln>
            <a:noFill/>
          </a:ln>
        </p:spPr>
        <p:txBody>
          <a:bodyPr anchor="ctr">
            <a:noAutofit/>
          </a:bodyPr>
          <a:lstStyle>
            <a:lvl1pPr marL="0" marR="0" indent="0" algn="ctr" defTabSz="914240" rtl="0" eaLnBrk="1" fontAlgn="auto" latinLnBrk="0" hangingPunct="1">
              <a:lnSpc>
                <a:spcPct val="114000"/>
              </a:lnSpc>
              <a:spcBef>
                <a:spcPts val="800"/>
              </a:spcBef>
              <a:spcAft>
                <a:spcPts val="0"/>
              </a:spcAft>
              <a:buClrTx/>
              <a:buSzTx/>
              <a:buFont typeface="Arial"/>
              <a:buNone/>
              <a:tabLst/>
              <a:defRPr sz="1200"/>
            </a:lvl1pPr>
          </a:lstStyle>
          <a:p>
            <a:r>
              <a:rPr lang="en-GB" dirty="0"/>
              <a:t>Drag picture to placeholder or click icon to add</a:t>
            </a:r>
          </a:p>
        </p:txBody>
      </p:sp>
      <p:sp>
        <p:nvSpPr>
          <p:cNvPr id="11" name="Title 1"/>
          <p:cNvSpPr>
            <a:spLocks noGrp="1"/>
          </p:cNvSpPr>
          <p:nvPr>
            <p:ph type="ctrTitle" hasCustomPrompt="1"/>
          </p:nvPr>
        </p:nvSpPr>
        <p:spPr>
          <a:xfrm>
            <a:off x="336675" y="216150"/>
            <a:ext cx="4473932" cy="2021680"/>
          </a:xfrm>
        </p:spPr>
        <p:txBody>
          <a:bodyPr anchor="t">
            <a:noAutofit/>
          </a:bodyPr>
          <a:lstStyle>
            <a:lvl1pPr algn="l">
              <a:lnSpc>
                <a:spcPct val="100000"/>
              </a:lnSpc>
              <a:defRPr sz="3600" b="0"/>
            </a:lvl1pPr>
          </a:lstStyle>
          <a:p>
            <a:r>
              <a:rPr lang="en-GB" dirty="0"/>
              <a:t>Title of presentation </a:t>
            </a:r>
            <a:br>
              <a:rPr lang="en-GB" dirty="0"/>
            </a:br>
            <a:r>
              <a:rPr lang="en-GB" dirty="0"/>
              <a:t>runs here to three </a:t>
            </a:r>
            <a:br>
              <a:rPr lang="en-GB" dirty="0"/>
            </a:br>
            <a:r>
              <a:rPr lang="en-GB" dirty="0"/>
              <a:t>lines maximum.</a:t>
            </a:r>
          </a:p>
        </p:txBody>
      </p:sp>
    </p:spTree>
    <p:extLst>
      <p:ext uri="{BB962C8B-B14F-4D97-AF65-F5344CB8AC3E}">
        <p14:creationId xmlns="" xmlns:p14="http://schemas.microsoft.com/office/powerpoint/2010/main" val="25206267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Section Header 3">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36676" y="2349192"/>
            <a:ext cx="5398839" cy="4508811"/>
          </a:xfrm>
          <a:custGeom>
            <a:avLst/>
            <a:gdLst>
              <a:gd name="connsiteX0" fmla="*/ 3149351 w 5398839"/>
              <a:gd name="connsiteY0" fmla="*/ 2360923 h 4508811"/>
              <a:gd name="connsiteX1" fmla="*/ 2346076 w 5398839"/>
              <a:gd name="connsiteY1" fmla="*/ 3129273 h 4508811"/>
              <a:gd name="connsiteX2" fmla="*/ 3341438 w 5398839"/>
              <a:gd name="connsiteY2" fmla="*/ 3129273 h 4508811"/>
              <a:gd name="connsiteX3" fmla="*/ 3149351 w 5398839"/>
              <a:gd name="connsiteY3" fmla="*/ 2360923 h 4508811"/>
              <a:gd name="connsiteX4" fmla="*/ 4390962 w 5398839"/>
              <a:gd name="connsiteY4" fmla="*/ 0 h 4508811"/>
              <a:gd name="connsiteX5" fmla="*/ 4975955 w 5398839"/>
              <a:gd name="connsiteY5" fmla="*/ 529356 h 4508811"/>
              <a:gd name="connsiteX6" fmla="*/ 5391794 w 5398839"/>
              <a:gd name="connsiteY6" fmla="*/ 4347770 h 4508811"/>
              <a:gd name="connsiteX7" fmla="*/ 5398839 w 5398839"/>
              <a:gd name="connsiteY7" fmla="*/ 4453640 h 4508811"/>
              <a:gd name="connsiteX8" fmla="*/ 5396073 w 5398839"/>
              <a:gd name="connsiteY8" fmla="*/ 4508811 h 4508811"/>
              <a:gd name="connsiteX9" fmla="*/ 2652334 w 5398839"/>
              <a:gd name="connsiteY9" fmla="*/ 4508811 h 4508811"/>
              <a:gd name="connsiteX10" fmla="*/ 493366 w 5398839"/>
              <a:gd name="connsiteY10" fmla="*/ 3352582 h 4508811"/>
              <a:gd name="connsiteX11" fmla="*/ 0 w 5398839"/>
              <a:gd name="connsiteY11" fmla="*/ 2540904 h 4508811"/>
              <a:gd name="connsiteX12" fmla="*/ 563848 w 5398839"/>
              <a:gd name="connsiteY12" fmla="*/ 1693937 h 4508811"/>
              <a:gd name="connsiteX13" fmla="*/ 4151327 w 5398839"/>
              <a:gd name="connsiteY13" fmla="*/ 49406 h 4508811"/>
              <a:gd name="connsiteX14" fmla="*/ 4390962 w 5398839"/>
              <a:gd name="connsiteY14" fmla="*/ 0 h 4508811"/>
              <a:gd name="connsiteX0" fmla="*/ 3341438 w 5398839"/>
              <a:gd name="connsiteY0" fmla="*/ 3129273 h 4508811"/>
              <a:gd name="connsiteX1" fmla="*/ 2346076 w 5398839"/>
              <a:gd name="connsiteY1" fmla="*/ 3129273 h 4508811"/>
              <a:gd name="connsiteX2" fmla="*/ 3341438 w 5398839"/>
              <a:gd name="connsiteY2" fmla="*/ 3129273 h 4508811"/>
              <a:gd name="connsiteX3" fmla="*/ 4390962 w 5398839"/>
              <a:gd name="connsiteY3" fmla="*/ 0 h 4508811"/>
              <a:gd name="connsiteX4" fmla="*/ 4975955 w 5398839"/>
              <a:gd name="connsiteY4" fmla="*/ 529356 h 4508811"/>
              <a:gd name="connsiteX5" fmla="*/ 5391794 w 5398839"/>
              <a:gd name="connsiteY5" fmla="*/ 4347770 h 4508811"/>
              <a:gd name="connsiteX6" fmla="*/ 5398839 w 5398839"/>
              <a:gd name="connsiteY6" fmla="*/ 4453640 h 4508811"/>
              <a:gd name="connsiteX7" fmla="*/ 5396073 w 5398839"/>
              <a:gd name="connsiteY7" fmla="*/ 4508811 h 4508811"/>
              <a:gd name="connsiteX8" fmla="*/ 2652334 w 5398839"/>
              <a:gd name="connsiteY8" fmla="*/ 4508811 h 4508811"/>
              <a:gd name="connsiteX9" fmla="*/ 493366 w 5398839"/>
              <a:gd name="connsiteY9" fmla="*/ 3352582 h 4508811"/>
              <a:gd name="connsiteX10" fmla="*/ 0 w 5398839"/>
              <a:gd name="connsiteY10" fmla="*/ 2540904 h 4508811"/>
              <a:gd name="connsiteX11" fmla="*/ 563848 w 5398839"/>
              <a:gd name="connsiteY11" fmla="*/ 1693937 h 4508811"/>
              <a:gd name="connsiteX12" fmla="*/ 4151327 w 5398839"/>
              <a:gd name="connsiteY12" fmla="*/ 49406 h 4508811"/>
              <a:gd name="connsiteX13" fmla="*/ 4390962 w 5398839"/>
              <a:gd name="connsiteY13" fmla="*/ 0 h 4508811"/>
              <a:gd name="connsiteX0" fmla="*/ 4390962 w 5398839"/>
              <a:gd name="connsiteY0" fmla="*/ 0 h 4508811"/>
              <a:gd name="connsiteX1" fmla="*/ 4975955 w 5398839"/>
              <a:gd name="connsiteY1" fmla="*/ 529356 h 4508811"/>
              <a:gd name="connsiteX2" fmla="*/ 5391794 w 5398839"/>
              <a:gd name="connsiteY2" fmla="*/ 4347770 h 4508811"/>
              <a:gd name="connsiteX3" fmla="*/ 5398839 w 5398839"/>
              <a:gd name="connsiteY3" fmla="*/ 4453640 h 4508811"/>
              <a:gd name="connsiteX4" fmla="*/ 5396073 w 5398839"/>
              <a:gd name="connsiteY4" fmla="*/ 4508811 h 4508811"/>
              <a:gd name="connsiteX5" fmla="*/ 2652334 w 5398839"/>
              <a:gd name="connsiteY5" fmla="*/ 4508811 h 4508811"/>
              <a:gd name="connsiteX6" fmla="*/ 493366 w 5398839"/>
              <a:gd name="connsiteY6" fmla="*/ 3352582 h 4508811"/>
              <a:gd name="connsiteX7" fmla="*/ 0 w 5398839"/>
              <a:gd name="connsiteY7" fmla="*/ 2540904 h 4508811"/>
              <a:gd name="connsiteX8" fmla="*/ 563848 w 5398839"/>
              <a:gd name="connsiteY8" fmla="*/ 1693937 h 4508811"/>
              <a:gd name="connsiteX9" fmla="*/ 4151327 w 5398839"/>
              <a:gd name="connsiteY9" fmla="*/ 49406 h 4508811"/>
              <a:gd name="connsiteX10" fmla="*/ 4390962 w 5398839"/>
              <a:gd name="connsiteY10" fmla="*/ 0 h 4508811"/>
              <a:gd name="connsiteX0" fmla="*/ 4390962 w 5398839"/>
              <a:gd name="connsiteY0" fmla="*/ 0 h 4508811"/>
              <a:gd name="connsiteX1" fmla="*/ 4975955 w 5398839"/>
              <a:gd name="connsiteY1" fmla="*/ 529356 h 4508811"/>
              <a:gd name="connsiteX2" fmla="*/ 5391794 w 5398839"/>
              <a:gd name="connsiteY2" fmla="*/ 4347770 h 4508811"/>
              <a:gd name="connsiteX3" fmla="*/ 5398839 w 5398839"/>
              <a:gd name="connsiteY3" fmla="*/ 4453640 h 4508811"/>
              <a:gd name="connsiteX4" fmla="*/ 5396073 w 5398839"/>
              <a:gd name="connsiteY4" fmla="*/ 4508811 h 4508811"/>
              <a:gd name="connsiteX5" fmla="*/ 2652334 w 5398839"/>
              <a:gd name="connsiteY5" fmla="*/ 4508811 h 4508811"/>
              <a:gd name="connsiteX6" fmla="*/ 493366 w 5398839"/>
              <a:gd name="connsiteY6" fmla="*/ 3352582 h 4508811"/>
              <a:gd name="connsiteX7" fmla="*/ 0 w 5398839"/>
              <a:gd name="connsiteY7" fmla="*/ 2540904 h 4508811"/>
              <a:gd name="connsiteX8" fmla="*/ 563848 w 5398839"/>
              <a:gd name="connsiteY8" fmla="*/ 1693937 h 4508811"/>
              <a:gd name="connsiteX9" fmla="*/ 4151327 w 5398839"/>
              <a:gd name="connsiteY9" fmla="*/ 49406 h 4508811"/>
              <a:gd name="connsiteX10" fmla="*/ 4390962 w 5398839"/>
              <a:gd name="connsiteY10" fmla="*/ 0 h 450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98839" h="4508811">
                <a:moveTo>
                  <a:pt x="4390962" y="0"/>
                </a:moveTo>
                <a:cubicBezTo>
                  <a:pt x="4694029" y="0"/>
                  <a:pt x="4947764" y="232916"/>
                  <a:pt x="4975955" y="529356"/>
                </a:cubicBezTo>
                <a:lnTo>
                  <a:pt x="5391794" y="4347770"/>
                </a:lnTo>
                <a:cubicBezTo>
                  <a:pt x="5398839" y="4383059"/>
                  <a:pt x="5398839" y="4418352"/>
                  <a:pt x="5398839" y="4453640"/>
                </a:cubicBezTo>
                <a:lnTo>
                  <a:pt x="5396073" y="4508811"/>
                </a:lnTo>
                <a:lnTo>
                  <a:pt x="2652334" y="4508811"/>
                </a:lnTo>
                <a:lnTo>
                  <a:pt x="493366" y="3352582"/>
                </a:lnTo>
                <a:cubicBezTo>
                  <a:pt x="197345" y="3197305"/>
                  <a:pt x="0" y="2893808"/>
                  <a:pt x="0" y="2540904"/>
                </a:cubicBezTo>
                <a:cubicBezTo>
                  <a:pt x="0" y="2159770"/>
                  <a:pt x="235760" y="1837563"/>
                  <a:pt x="563848" y="1693937"/>
                </a:cubicBezTo>
                <a:lnTo>
                  <a:pt x="4151327" y="49406"/>
                </a:lnTo>
                <a:cubicBezTo>
                  <a:pt x="4221808" y="21176"/>
                  <a:pt x="4306385" y="0"/>
                  <a:pt x="4390962" y="0"/>
                </a:cubicBezTo>
                <a:close/>
              </a:path>
            </a:pathLst>
          </a:custGeom>
        </p:spPr>
        <p:txBody>
          <a:bodyPr anchor="ctr"/>
          <a:lstStyle>
            <a:lvl1pPr marL="0" indent="0" algn="ctr">
              <a:buNone/>
              <a:defRPr/>
            </a:lvl1pPr>
          </a:lstStyle>
          <a:p>
            <a:r>
              <a:rPr lang="en-GB" dirty="0"/>
              <a:t>Drag picture to placeholder or click icon to add</a:t>
            </a:r>
          </a:p>
        </p:txBody>
      </p:sp>
      <p:sp>
        <p:nvSpPr>
          <p:cNvPr id="17"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chemeClr val="tx1"/>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21"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lvl1pPr>
          </a:lstStyle>
          <a:p>
            <a:r>
              <a:rPr lang="en-GB" dirty="0"/>
              <a:t>Section title.  </a:t>
            </a:r>
            <a:br>
              <a:rPr lang="en-GB" dirty="0"/>
            </a:br>
            <a:r>
              <a:rPr lang="en-GB" dirty="0"/>
              <a:t>Introduces content / section to follow.</a:t>
            </a:r>
          </a:p>
        </p:txBody>
      </p:sp>
      <p:sp>
        <p:nvSpPr>
          <p:cNvPr id="9"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0"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1"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cxnSp>
        <p:nvCxnSpPr>
          <p:cNvPr id="12" name="Straight Connector 11"/>
          <p:cNvCxnSpPr/>
          <p:nvPr userDrawn="1"/>
        </p:nvCxnSpPr>
        <p:spPr>
          <a:xfrm>
            <a:off x="5943600" y="330200"/>
            <a:ext cx="0" cy="6190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Subtitle 2"/>
          <p:cNvSpPr>
            <a:spLocks noGrp="1"/>
          </p:cNvSpPr>
          <p:nvPr>
            <p:ph type="subTitle" idx="1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Tree>
    <p:extLst>
      <p:ext uri="{BB962C8B-B14F-4D97-AF65-F5344CB8AC3E}">
        <p14:creationId xmlns="" xmlns:p14="http://schemas.microsoft.com/office/powerpoint/2010/main" val="4131292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Section Header 5">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9"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0"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cxnSp>
        <p:nvCxnSpPr>
          <p:cNvPr id="11" name="Straight Connector 10"/>
          <p:cNvCxnSpPr/>
          <p:nvPr userDrawn="1"/>
        </p:nvCxnSpPr>
        <p:spPr>
          <a:xfrm>
            <a:off x="5943600" y="330200"/>
            <a:ext cx="0" cy="6190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Picture Placeholder 3"/>
          <p:cNvSpPr>
            <a:spLocks noGrp="1"/>
          </p:cNvSpPr>
          <p:nvPr>
            <p:ph type="pic" sz="quarter" idx="10"/>
          </p:nvPr>
        </p:nvSpPr>
        <p:spPr>
          <a:xfrm>
            <a:off x="1371602" y="2281073"/>
            <a:ext cx="5220555" cy="4581420"/>
          </a:xfrm>
          <a:custGeom>
            <a:avLst/>
            <a:gdLst>
              <a:gd name="connsiteX0" fmla="*/ 2227262 w 5220555"/>
              <a:gd name="connsiteY0" fmla="*/ 1810708 h 4581420"/>
              <a:gd name="connsiteX1" fmla="*/ 1462087 w 5220555"/>
              <a:gd name="connsiteY1" fmla="*/ 1810708 h 4581420"/>
              <a:gd name="connsiteX2" fmla="*/ 1844675 w 5220555"/>
              <a:gd name="connsiteY2" fmla="*/ 2209964 h 4581420"/>
              <a:gd name="connsiteX3" fmla="*/ 2227262 w 5220555"/>
              <a:gd name="connsiteY3" fmla="*/ 1810708 h 4581420"/>
              <a:gd name="connsiteX4" fmla="*/ 2814652 w 5220555"/>
              <a:gd name="connsiteY4" fmla="*/ 219 h 4581420"/>
              <a:gd name="connsiteX5" fmla="*/ 3201288 w 5220555"/>
              <a:gd name="connsiteY5" fmla="*/ 161706 h 4581420"/>
              <a:gd name="connsiteX6" fmla="*/ 5034919 w 5220555"/>
              <a:gd name="connsiteY6" fmla="*/ 1850494 h 4581420"/>
              <a:gd name="connsiteX7" fmla="*/ 5171812 w 5220555"/>
              <a:gd name="connsiteY7" fmla="*/ 2044826 h 4581420"/>
              <a:gd name="connsiteX8" fmla="*/ 5054647 w 5220555"/>
              <a:gd name="connsiteY8" fmla="*/ 2685781 h 4581420"/>
              <a:gd name="connsiteX9" fmla="*/ 3197542 w 5220555"/>
              <a:gd name="connsiteY9" fmla="*/ 4581420 h 4581420"/>
              <a:gd name="connsiteX10" fmla="*/ 1773793 w 5220555"/>
              <a:gd name="connsiteY10" fmla="*/ 4581420 h 4581420"/>
              <a:gd name="connsiteX11" fmla="*/ 370513 w 5220555"/>
              <a:gd name="connsiteY11" fmla="*/ 4029840 h 4581420"/>
              <a:gd name="connsiteX12" fmla="*/ 46736 w 5220555"/>
              <a:gd name="connsiteY12" fmla="*/ 3715208 h 4581420"/>
              <a:gd name="connsiteX13" fmla="*/ 3822 w 5220555"/>
              <a:gd name="connsiteY13" fmla="*/ 3427703 h 4581420"/>
              <a:gd name="connsiteX14" fmla="*/ 249831 w 5220555"/>
              <a:gd name="connsiteY14" fmla="*/ 953323 h 4581420"/>
              <a:gd name="connsiteX15" fmla="*/ 604427 w 5220555"/>
              <a:gd name="connsiteY15" fmla="*/ 462946 h 4581420"/>
              <a:gd name="connsiteX16" fmla="*/ 722996 w 5220555"/>
              <a:gd name="connsiteY16" fmla="*/ 426277 h 4581420"/>
              <a:gd name="connsiteX17" fmla="*/ 2666055 w 5220555"/>
              <a:gd name="connsiteY17" fmla="*/ 13781 h 4581420"/>
              <a:gd name="connsiteX18" fmla="*/ 2814652 w 5220555"/>
              <a:gd name="connsiteY18" fmla="*/ 219 h 4581420"/>
              <a:gd name="connsiteX0" fmla="*/ 1844675 w 5220555"/>
              <a:gd name="connsiteY0" fmla="*/ 2209964 h 4581420"/>
              <a:gd name="connsiteX1" fmla="*/ 1462087 w 5220555"/>
              <a:gd name="connsiteY1" fmla="*/ 1810708 h 4581420"/>
              <a:gd name="connsiteX2" fmla="*/ 1844675 w 5220555"/>
              <a:gd name="connsiteY2" fmla="*/ 2209964 h 4581420"/>
              <a:gd name="connsiteX3" fmla="*/ 2814652 w 5220555"/>
              <a:gd name="connsiteY3" fmla="*/ 219 h 4581420"/>
              <a:gd name="connsiteX4" fmla="*/ 3201288 w 5220555"/>
              <a:gd name="connsiteY4" fmla="*/ 161706 h 4581420"/>
              <a:gd name="connsiteX5" fmla="*/ 5034919 w 5220555"/>
              <a:gd name="connsiteY5" fmla="*/ 1850494 h 4581420"/>
              <a:gd name="connsiteX6" fmla="*/ 5171812 w 5220555"/>
              <a:gd name="connsiteY6" fmla="*/ 2044826 h 4581420"/>
              <a:gd name="connsiteX7" fmla="*/ 5054647 w 5220555"/>
              <a:gd name="connsiteY7" fmla="*/ 2685781 h 4581420"/>
              <a:gd name="connsiteX8" fmla="*/ 3197542 w 5220555"/>
              <a:gd name="connsiteY8" fmla="*/ 4581420 h 4581420"/>
              <a:gd name="connsiteX9" fmla="*/ 1773793 w 5220555"/>
              <a:gd name="connsiteY9" fmla="*/ 4581420 h 4581420"/>
              <a:gd name="connsiteX10" fmla="*/ 370513 w 5220555"/>
              <a:gd name="connsiteY10" fmla="*/ 4029840 h 4581420"/>
              <a:gd name="connsiteX11" fmla="*/ 46736 w 5220555"/>
              <a:gd name="connsiteY11" fmla="*/ 3715208 h 4581420"/>
              <a:gd name="connsiteX12" fmla="*/ 3822 w 5220555"/>
              <a:gd name="connsiteY12" fmla="*/ 3427703 h 4581420"/>
              <a:gd name="connsiteX13" fmla="*/ 249831 w 5220555"/>
              <a:gd name="connsiteY13" fmla="*/ 953323 h 4581420"/>
              <a:gd name="connsiteX14" fmla="*/ 604427 w 5220555"/>
              <a:gd name="connsiteY14" fmla="*/ 462946 h 4581420"/>
              <a:gd name="connsiteX15" fmla="*/ 722996 w 5220555"/>
              <a:gd name="connsiteY15" fmla="*/ 426277 h 4581420"/>
              <a:gd name="connsiteX16" fmla="*/ 2666055 w 5220555"/>
              <a:gd name="connsiteY16" fmla="*/ 13781 h 4581420"/>
              <a:gd name="connsiteX17" fmla="*/ 2814652 w 5220555"/>
              <a:gd name="connsiteY17" fmla="*/ 219 h 4581420"/>
              <a:gd name="connsiteX0" fmla="*/ 2814652 w 5220555"/>
              <a:gd name="connsiteY0" fmla="*/ 219 h 4581420"/>
              <a:gd name="connsiteX1" fmla="*/ 3201288 w 5220555"/>
              <a:gd name="connsiteY1" fmla="*/ 161706 h 4581420"/>
              <a:gd name="connsiteX2" fmla="*/ 5034919 w 5220555"/>
              <a:gd name="connsiteY2" fmla="*/ 1850494 h 4581420"/>
              <a:gd name="connsiteX3" fmla="*/ 5171812 w 5220555"/>
              <a:gd name="connsiteY3" fmla="*/ 2044826 h 4581420"/>
              <a:gd name="connsiteX4" fmla="*/ 5054647 w 5220555"/>
              <a:gd name="connsiteY4" fmla="*/ 2685781 h 4581420"/>
              <a:gd name="connsiteX5" fmla="*/ 3197542 w 5220555"/>
              <a:gd name="connsiteY5" fmla="*/ 4581420 h 4581420"/>
              <a:gd name="connsiteX6" fmla="*/ 1773793 w 5220555"/>
              <a:gd name="connsiteY6" fmla="*/ 4581420 h 4581420"/>
              <a:gd name="connsiteX7" fmla="*/ 370513 w 5220555"/>
              <a:gd name="connsiteY7" fmla="*/ 4029840 h 4581420"/>
              <a:gd name="connsiteX8" fmla="*/ 46736 w 5220555"/>
              <a:gd name="connsiteY8" fmla="*/ 3715208 h 4581420"/>
              <a:gd name="connsiteX9" fmla="*/ 3822 w 5220555"/>
              <a:gd name="connsiteY9" fmla="*/ 3427703 h 4581420"/>
              <a:gd name="connsiteX10" fmla="*/ 249831 w 5220555"/>
              <a:gd name="connsiteY10" fmla="*/ 953323 h 4581420"/>
              <a:gd name="connsiteX11" fmla="*/ 604427 w 5220555"/>
              <a:gd name="connsiteY11" fmla="*/ 462946 h 4581420"/>
              <a:gd name="connsiteX12" fmla="*/ 722996 w 5220555"/>
              <a:gd name="connsiteY12" fmla="*/ 426277 h 4581420"/>
              <a:gd name="connsiteX13" fmla="*/ 2666055 w 5220555"/>
              <a:gd name="connsiteY13" fmla="*/ 13781 h 4581420"/>
              <a:gd name="connsiteX14" fmla="*/ 2814652 w 5220555"/>
              <a:gd name="connsiteY14" fmla="*/ 219 h 458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0555" h="4581420">
                <a:moveTo>
                  <a:pt x="2814652" y="219"/>
                </a:moveTo>
                <a:cubicBezTo>
                  <a:pt x="2961739" y="4116"/>
                  <a:pt x="3100877" y="59780"/>
                  <a:pt x="3201288" y="161706"/>
                </a:cubicBezTo>
                <a:lnTo>
                  <a:pt x="5034919" y="1850494"/>
                </a:lnTo>
                <a:cubicBezTo>
                  <a:pt x="5087380" y="1902342"/>
                  <a:pt x="5139022" y="1969482"/>
                  <a:pt x="5171812" y="2044826"/>
                </a:cubicBezTo>
                <a:cubicBezTo>
                  <a:pt x="5270183" y="2270858"/>
                  <a:pt x="5213918" y="2519381"/>
                  <a:pt x="5054647" y="2685781"/>
                </a:cubicBezTo>
                <a:lnTo>
                  <a:pt x="3197542" y="4581420"/>
                </a:lnTo>
                <a:lnTo>
                  <a:pt x="1773793" y="4581420"/>
                </a:lnTo>
                <a:lnTo>
                  <a:pt x="370513" y="4029840"/>
                </a:lnTo>
                <a:cubicBezTo>
                  <a:pt x="228987" y="3979415"/>
                  <a:pt x="112317" y="3865896"/>
                  <a:pt x="46736" y="3715208"/>
                </a:cubicBezTo>
                <a:cubicBezTo>
                  <a:pt x="5749" y="3621028"/>
                  <a:pt x="-7371" y="3522189"/>
                  <a:pt x="3822" y="3427703"/>
                </a:cubicBezTo>
                <a:lnTo>
                  <a:pt x="249831" y="953323"/>
                </a:lnTo>
                <a:cubicBezTo>
                  <a:pt x="270306" y="742779"/>
                  <a:pt x="397064" y="553191"/>
                  <a:pt x="604427" y="462946"/>
                </a:cubicBezTo>
                <a:cubicBezTo>
                  <a:pt x="642130" y="446537"/>
                  <a:pt x="682564" y="436404"/>
                  <a:pt x="722996" y="426277"/>
                </a:cubicBezTo>
                <a:lnTo>
                  <a:pt x="2666055" y="13781"/>
                </a:lnTo>
                <a:cubicBezTo>
                  <a:pt x="2715711" y="3373"/>
                  <a:pt x="2765623" y="-1080"/>
                  <a:pt x="2814652" y="219"/>
                </a:cubicBezTo>
                <a:close/>
              </a:path>
            </a:pathLst>
          </a:custGeom>
        </p:spPr>
        <p:txBody>
          <a:bodyPr anchor="ctr"/>
          <a:lstStyle>
            <a:lvl1pPr marL="0" indent="0" algn="ctr">
              <a:buNone/>
              <a:defRPr/>
            </a:lvl1pPr>
          </a:lstStyle>
          <a:p>
            <a:r>
              <a:rPr lang="en-GB" dirty="0"/>
              <a:t>Drag picture to placeholder or click icon to add</a:t>
            </a:r>
          </a:p>
        </p:txBody>
      </p:sp>
      <p:sp>
        <p:nvSpPr>
          <p:cNvPr id="25" name="Subtitle 2"/>
          <p:cNvSpPr>
            <a:spLocks noGrp="1"/>
          </p:cNvSpPr>
          <p:nvPr>
            <p:ph type="subTitle" idx="11"/>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27"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chemeClr val="tx1"/>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12"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lvl1pPr>
          </a:lstStyle>
          <a:p>
            <a:r>
              <a:rPr lang="en-GB" dirty="0"/>
              <a:t>Section title.  </a:t>
            </a:r>
            <a:br>
              <a:rPr lang="en-GB" dirty="0"/>
            </a:br>
            <a:r>
              <a:rPr lang="en-GB" dirty="0"/>
              <a:t>Introduces content / section to follow.</a:t>
            </a:r>
          </a:p>
        </p:txBody>
      </p:sp>
    </p:spTree>
    <p:extLst>
      <p:ext uri="{BB962C8B-B14F-4D97-AF65-F5344CB8AC3E}">
        <p14:creationId xmlns="" xmlns:p14="http://schemas.microsoft.com/office/powerpoint/2010/main" val="36284218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with Large Imag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6858000"/>
          </a:xfrm>
        </p:spPr>
        <p:txBody>
          <a:bodyPr/>
          <a:lstStyle/>
          <a:p>
            <a:r>
              <a:rPr lang="en-US" dirty="0"/>
              <a:t>Drag picture to placeholder or click icon to add</a:t>
            </a:r>
            <a:endParaRPr lang="en-GB" dirty="0"/>
          </a:p>
        </p:txBody>
      </p:sp>
      <p:sp>
        <p:nvSpPr>
          <p:cNvPr id="21"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22"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23"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cxnSp>
        <p:nvCxnSpPr>
          <p:cNvPr id="25" name="Straight Connector 24"/>
          <p:cNvCxnSpPr/>
          <p:nvPr userDrawn="1"/>
        </p:nvCxnSpPr>
        <p:spPr>
          <a:xfrm>
            <a:off x="5943600" y="330200"/>
            <a:ext cx="0" cy="6190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Subtitle 2"/>
          <p:cNvSpPr>
            <a:spLocks noGrp="1"/>
          </p:cNvSpPr>
          <p:nvPr>
            <p:ph type="subTitle" idx="14"/>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7"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chemeClr val="tx1"/>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11"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lvl1pPr>
          </a:lstStyle>
          <a:p>
            <a:r>
              <a:rPr lang="en-GB" dirty="0"/>
              <a:t>Section title.  </a:t>
            </a:r>
            <a:br>
              <a:rPr lang="en-GB" dirty="0"/>
            </a:br>
            <a:r>
              <a:rPr lang="en-GB" dirty="0"/>
              <a:t>Introduces content / section to follow.</a:t>
            </a:r>
          </a:p>
        </p:txBody>
      </p:sp>
    </p:spTree>
    <p:extLst>
      <p:ext uri="{BB962C8B-B14F-4D97-AF65-F5344CB8AC3E}">
        <p14:creationId xmlns="" xmlns:p14="http://schemas.microsoft.com/office/powerpoint/2010/main" val="4915761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ark Blue Section Header">
    <p:bg>
      <p:bgPr>
        <a:solidFill>
          <a:schemeClr val="tx1"/>
        </a:soli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screen">
            <a:extLst>
              <a:ext uri="{28A0092B-C50C-407E-A947-70E740481C1C}">
                <a14:useLocalDpi xmlns="" xmlns:a14="http://schemas.microsoft.com/office/drawing/2010/main"/>
              </a:ext>
            </a:extLst>
          </a:blip>
          <a:stretch>
            <a:fillRect/>
          </a:stretch>
        </p:blipFill>
        <p:spPr>
          <a:xfrm>
            <a:off x="334652" y="6399483"/>
            <a:ext cx="688593" cy="120134"/>
          </a:xfrm>
          <a:prstGeom prst="rect">
            <a:avLst/>
          </a:prstGeom>
        </p:spPr>
      </p:pic>
      <p:sp>
        <p:nvSpPr>
          <p:cNvPr id="10" name="Date Placeholder 3"/>
          <p:cNvSpPr>
            <a:spLocks noGrp="1"/>
          </p:cNvSpPr>
          <p:nvPr>
            <p:ph type="dt" sz="half" idx="2"/>
          </p:nvPr>
        </p:nvSpPr>
        <p:spPr>
          <a:xfrm>
            <a:off x="1541635" y="6362577"/>
            <a:ext cx="2057400" cy="196851"/>
          </a:xfrm>
          <a:prstGeom prst="rect">
            <a:avLst/>
          </a:prstGeom>
        </p:spPr>
        <p:txBody>
          <a:bodyPr lIns="0"/>
          <a:lstStyle>
            <a:lvl1pPr>
              <a:defRPr sz="830">
                <a:solidFill>
                  <a:schemeClr val="bg1"/>
                </a:solidFill>
              </a:defRPr>
            </a:lvl1pPr>
          </a:lstStyle>
          <a:p>
            <a:fld id="{C2B3CC02-5479-45F8-8CA8-8266C94C427E}" type="datetime1">
              <a:rPr lang="en-GB" smtClean="0"/>
              <a:pPr/>
              <a:t>04/03/2023</a:t>
            </a:fld>
            <a:endParaRPr lang="en-GB" dirty="0"/>
          </a:p>
        </p:txBody>
      </p:sp>
      <p:sp>
        <p:nvSpPr>
          <p:cNvPr id="11" name="Footer Placeholder 4"/>
          <p:cNvSpPr>
            <a:spLocks noGrp="1"/>
          </p:cNvSpPr>
          <p:nvPr>
            <p:ph type="ftr" sz="quarter" idx="3"/>
          </p:nvPr>
        </p:nvSpPr>
        <p:spPr>
          <a:xfrm>
            <a:off x="6057902" y="6362577"/>
            <a:ext cx="2353865" cy="196851"/>
          </a:xfrm>
          <a:prstGeom prst="rect">
            <a:avLst/>
          </a:prstGeom>
        </p:spPr>
        <p:txBody>
          <a:bodyPr lIns="0"/>
          <a:lstStyle>
            <a:lvl1pPr>
              <a:defRPr sz="830">
                <a:solidFill>
                  <a:schemeClr val="bg1"/>
                </a:solidFill>
              </a:defRPr>
            </a:lvl1pPr>
          </a:lstStyle>
          <a:p>
            <a:r>
              <a:rPr lang="en-GB"/>
              <a:t>Title Here (Go Header &amp; Footer to edit this text)</a:t>
            </a:r>
            <a:endParaRPr lang="en-GB" dirty="0"/>
          </a:p>
        </p:txBody>
      </p:sp>
      <p:sp>
        <p:nvSpPr>
          <p:cNvPr id="18"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solidFill>
                  <a:schemeClr val="bg1"/>
                </a:solidFill>
              </a:defRPr>
            </a:lvl1pPr>
          </a:lstStyle>
          <a:p>
            <a:fld id="{33AA3FBC-51B8-426A-8893-284E5C1F6D1D}" type="slidenum">
              <a:rPr lang="en-GB" smtClean="0"/>
              <a:pPr/>
              <a:t>‹#›</a:t>
            </a:fld>
            <a:endParaRPr lang="en-GB" dirty="0"/>
          </a:p>
        </p:txBody>
      </p:sp>
      <p:cxnSp>
        <p:nvCxnSpPr>
          <p:cNvPr id="20" name="Straight Connector 19"/>
          <p:cNvCxnSpPr/>
          <p:nvPr userDrawn="1"/>
        </p:nvCxnSpPr>
        <p:spPr>
          <a:xfrm>
            <a:off x="5943600" y="330200"/>
            <a:ext cx="0" cy="61907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rgbClr val="FFFFFF"/>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24"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rgbClr val="FFFFFF"/>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12"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solidFill>
                  <a:srgbClr val="FFFFFF"/>
                </a:solidFill>
              </a:defRPr>
            </a:lvl1pPr>
          </a:lstStyle>
          <a:p>
            <a:r>
              <a:rPr lang="en-GB" dirty="0"/>
              <a:t>Section title.  </a:t>
            </a:r>
            <a:br>
              <a:rPr lang="en-GB" dirty="0"/>
            </a:br>
            <a:r>
              <a:rPr lang="en-GB" dirty="0"/>
              <a:t>Introduces content / section to follow.</a:t>
            </a:r>
          </a:p>
        </p:txBody>
      </p:sp>
    </p:spTree>
    <p:extLst>
      <p:ext uri="{BB962C8B-B14F-4D97-AF65-F5344CB8AC3E}">
        <p14:creationId xmlns="" xmlns:p14="http://schemas.microsoft.com/office/powerpoint/2010/main" val="4878242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hite Section Header">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0"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1"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cxnSp>
        <p:nvCxnSpPr>
          <p:cNvPr id="12" name="Straight Connector 11"/>
          <p:cNvCxnSpPr/>
          <p:nvPr userDrawn="1"/>
        </p:nvCxnSpPr>
        <p:spPr>
          <a:xfrm>
            <a:off x="5943600" y="330200"/>
            <a:ext cx="0" cy="6190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22"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chemeClr val="tx1"/>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13"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lvl1pPr>
          </a:lstStyle>
          <a:p>
            <a:r>
              <a:rPr lang="en-GB" dirty="0"/>
              <a:t>Section title.  </a:t>
            </a:r>
            <a:br>
              <a:rPr lang="en-GB" dirty="0"/>
            </a:br>
            <a:r>
              <a:rPr lang="en-GB" dirty="0"/>
              <a:t>Introduces content / section to follow.</a:t>
            </a:r>
          </a:p>
        </p:txBody>
      </p:sp>
    </p:spTree>
    <p:extLst>
      <p:ext uri="{BB962C8B-B14F-4D97-AF65-F5344CB8AC3E}">
        <p14:creationId xmlns="" xmlns:p14="http://schemas.microsoft.com/office/powerpoint/2010/main" val="35835274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een Section Header ">
    <p:bg>
      <p:bgPr>
        <a:solidFill>
          <a:srgbClr val="95E6D4"/>
        </a:solidFill>
        <a:effectLst/>
      </p:bgPr>
    </p:bg>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0"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1"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cxnSp>
        <p:nvCxnSpPr>
          <p:cNvPr id="12" name="Straight Connector 11"/>
          <p:cNvCxnSpPr/>
          <p:nvPr userDrawn="1"/>
        </p:nvCxnSpPr>
        <p:spPr>
          <a:xfrm>
            <a:off x="5943600" y="330200"/>
            <a:ext cx="0" cy="6190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9"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chemeClr val="tx1"/>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13"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lvl1pPr>
          </a:lstStyle>
          <a:p>
            <a:r>
              <a:rPr lang="en-GB" dirty="0"/>
              <a:t>Section title.  </a:t>
            </a:r>
            <a:br>
              <a:rPr lang="en-GB" dirty="0"/>
            </a:br>
            <a:r>
              <a:rPr lang="en-GB" dirty="0"/>
              <a:t>Introduces content / section to follow.</a:t>
            </a:r>
          </a:p>
        </p:txBody>
      </p:sp>
    </p:spTree>
    <p:extLst>
      <p:ext uri="{BB962C8B-B14F-4D97-AF65-F5344CB8AC3E}">
        <p14:creationId xmlns="" xmlns:p14="http://schemas.microsoft.com/office/powerpoint/2010/main" val="34266432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urple Section Header ">
    <p:bg>
      <p:bgPr>
        <a:solidFill>
          <a:srgbClr val="C780F3"/>
        </a:solidFill>
        <a:effectLst/>
      </p:bgPr>
    </p:bg>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0"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1"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cxnSp>
        <p:nvCxnSpPr>
          <p:cNvPr id="12" name="Straight Connector 11"/>
          <p:cNvCxnSpPr/>
          <p:nvPr userDrawn="1"/>
        </p:nvCxnSpPr>
        <p:spPr>
          <a:xfrm>
            <a:off x="5943600" y="330200"/>
            <a:ext cx="0" cy="6190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9"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chemeClr val="tx1"/>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13"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lvl1pPr>
          </a:lstStyle>
          <a:p>
            <a:r>
              <a:rPr lang="en-GB" dirty="0"/>
              <a:t>Section title.  </a:t>
            </a:r>
            <a:br>
              <a:rPr lang="en-GB" dirty="0"/>
            </a:br>
            <a:r>
              <a:rPr lang="en-GB" dirty="0"/>
              <a:t>Introduces content / section to follow.</a:t>
            </a:r>
          </a:p>
        </p:txBody>
      </p:sp>
    </p:spTree>
    <p:extLst>
      <p:ext uri="{BB962C8B-B14F-4D97-AF65-F5344CB8AC3E}">
        <p14:creationId xmlns="" xmlns:p14="http://schemas.microsoft.com/office/powerpoint/2010/main" val="24722971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range Section Header">
    <p:bg>
      <p:bgPr>
        <a:solidFill>
          <a:srgbClr val="FEC389"/>
        </a:solidFill>
        <a:effectLst/>
      </p:bgPr>
    </p:bg>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0"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1"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cxnSp>
        <p:nvCxnSpPr>
          <p:cNvPr id="12" name="Straight Connector 11"/>
          <p:cNvCxnSpPr/>
          <p:nvPr userDrawn="1"/>
        </p:nvCxnSpPr>
        <p:spPr>
          <a:xfrm>
            <a:off x="5943600" y="330200"/>
            <a:ext cx="0" cy="6190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9"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chemeClr val="tx1"/>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13"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lvl1pPr>
          </a:lstStyle>
          <a:p>
            <a:r>
              <a:rPr lang="en-GB" dirty="0"/>
              <a:t>Section title.  </a:t>
            </a:r>
            <a:br>
              <a:rPr lang="en-GB" dirty="0"/>
            </a:br>
            <a:r>
              <a:rPr lang="en-GB" dirty="0"/>
              <a:t>Introduces content / section to follow.</a:t>
            </a:r>
          </a:p>
        </p:txBody>
      </p:sp>
    </p:spTree>
    <p:extLst>
      <p:ext uri="{BB962C8B-B14F-4D97-AF65-F5344CB8AC3E}">
        <p14:creationId xmlns="" xmlns:p14="http://schemas.microsoft.com/office/powerpoint/2010/main" val="29184393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ue Section Header ">
    <p:bg>
      <p:bgPr>
        <a:solidFill>
          <a:srgbClr val="88A5FF"/>
        </a:solidFill>
        <a:effectLst/>
      </p:bgPr>
    </p:bg>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3"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4"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cxnSp>
        <p:nvCxnSpPr>
          <p:cNvPr id="15" name="Straight Connector 14"/>
          <p:cNvCxnSpPr/>
          <p:nvPr userDrawn="1"/>
        </p:nvCxnSpPr>
        <p:spPr>
          <a:xfrm>
            <a:off x="5943600" y="330200"/>
            <a:ext cx="0" cy="6190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
        <p:nvSpPr>
          <p:cNvPr id="19" name="Text Placeholder 2"/>
          <p:cNvSpPr>
            <a:spLocks noGrp="1"/>
          </p:cNvSpPr>
          <p:nvPr>
            <p:ph type="body" idx="1"/>
          </p:nvPr>
        </p:nvSpPr>
        <p:spPr>
          <a:xfrm>
            <a:off x="6057901" y="277021"/>
            <a:ext cx="2753916" cy="5514181"/>
          </a:xfrm>
        </p:spPr>
        <p:txBody>
          <a:bodyPr>
            <a:normAutofit/>
          </a:bodyPr>
          <a:lstStyle>
            <a:lvl1pPr marL="274320" indent="-274320">
              <a:spcBef>
                <a:spcPts val="0"/>
              </a:spcBef>
              <a:spcAft>
                <a:spcPts val="400"/>
              </a:spcAft>
              <a:buFont typeface="+mj-lt"/>
              <a:buAutoNum type="arabicPeriod"/>
              <a:tabLst/>
              <a:defRPr sz="1500">
                <a:solidFill>
                  <a:schemeClr val="tx1"/>
                </a:solidFill>
              </a:defRPr>
            </a:lvl1pPr>
            <a:lvl2pPr marL="457120" indent="0">
              <a:buNone/>
              <a:defRPr sz="2000">
                <a:solidFill>
                  <a:schemeClr val="tx1">
                    <a:tint val="75000"/>
                  </a:schemeClr>
                </a:solidFill>
              </a:defRPr>
            </a:lvl2pPr>
            <a:lvl3pPr marL="914240" indent="0">
              <a:buNone/>
              <a:defRPr sz="1800">
                <a:solidFill>
                  <a:schemeClr val="tx1">
                    <a:tint val="75000"/>
                  </a:schemeClr>
                </a:solidFill>
              </a:defRPr>
            </a:lvl3pPr>
            <a:lvl4pPr marL="1371360" indent="0">
              <a:buNone/>
              <a:defRPr sz="1600">
                <a:solidFill>
                  <a:schemeClr val="tx1">
                    <a:tint val="75000"/>
                  </a:schemeClr>
                </a:solidFill>
              </a:defRPr>
            </a:lvl4pPr>
            <a:lvl5pPr marL="1828480" indent="0">
              <a:buNone/>
              <a:defRPr sz="1600">
                <a:solidFill>
                  <a:schemeClr val="tx1">
                    <a:tint val="75000"/>
                  </a:schemeClr>
                </a:solidFill>
              </a:defRPr>
            </a:lvl5pPr>
            <a:lvl6pPr marL="2285600" indent="0">
              <a:buNone/>
              <a:defRPr sz="1600">
                <a:solidFill>
                  <a:schemeClr val="tx1">
                    <a:tint val="75000"/>
                  </a:schemeClr>
                </a:solidFill>
              </a:defRPr>
            </a:lvl6pPr>
            <a:lvl7pPr marL="2742720" indent="0">
              <a:buNone/>
              <a:defRPr sz="1600">
                <a:solidFill>
                  <a:schemeClr val="tx1">
                    <a:tint val="75000"/>
                  </a:schemeClr>
                </a:solidFill>
              </a:defRPr>
            </a:lvl7pPr>
            <a:lvl8pPr marL="3199840" indent="0">
              <a:buNone/>
              <a:defRPr sz="1600">
                <a:solidFill>
                  <a:schemeClr val="tx1">
                    <a:tint val="75000"/>
                  </a:schemeClr>
                </a:solidFill>
              </a:defRPr>
            </a:lvl8pPr>
            <a:lvl9pPr marL="3656960" indent="0">
              <a:buNone/>
              <a:defRPr sz="1600">
                <a:solidFill>
                  <a:schemeClr val="tx1">
                    <a:tint val="75000"/>
                  </a:schemeClr>
                </a:solidFill>
              </a:defRPr>
            </a:lvl9pPr>
          </a:lstStyle>
          <a:p>
            <a:pPr lvl="0"/>
            <a:r>
              <a:rPr lang="en-US" dirty="0"/>
              <a:t>Click to edit Master text styles</a:t>
            </a:r>
          </a:p>
          <a:p>
            <a:pPr lvl="0"/>
            <a:endParaRPr lang="en-US" dirty="0"/>
          </a:p>
        </p:txBody>
      </p:sp>
      <p:sp>
        <p:nvSpPr>
          <p:cNvPr id="9" name="Title 1"/>
          <p:cNvSpPr>
            <a:spLocks noGrp="1"/>
          </p:cNvSpPr>
          <p:nvPr>
            <p:ph type="ctrTitle" hasCustomPrompt="1"/>
          </p:nvPr>
        </p:nvSpPr>
        <p:spPr>
          <a:xfrm>
            <a:off x="336675" y="216150"/>
            <a:ext cx="4999498" cy="2021680"/>
          </a:xfrm>
        </p:spPr>
        <p:txBody>
          <a:bodyPr anchor="t">
            <a:noAutofit/>
          </a:bodyPr>
          <a:lstStyle>
            <a:lvl1pPr algn="l">
              <a:lnSpc>
                <a:spcPct val="100000"/>
              </a:lnSpc>
              <a:defRPr sz="3600" b="1"/>
            </a:lvl1pPr>
          </a:lstStyle>
          <a:p>
            <a:r>
              <a:rPr lang="en-GB" dirty="0"/>
              <a:t>Section title.  </a:t>
            </a:r>
            <a:br>
              <a:rPr lang="en-GB" dirty="0"/>
            </a:br>
            <a:r>
              <a:rPr lang="en-GB" dirty="0"/>
              <a:t>Introduces content / section to follow.</a:t>
            </a:r>
          </a:p>
        </p:txBody>
      </p:sp>
    </p:spTree>
    <p:extLst>
      <p:ext uri="{BB962C8B-B14F-4D97-AF65-F5344CB8AC3E}">
        <p14:creationId xmlns="" xmlns:p14="http://schemas.microsoft.com/office/powerpoint/2010/main" val="61560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g Message White">
    <p:spTree>
      <p:nvGrpSpPr>
        <p:cNvPr id="1" name=""/>
        <p:cNvGrpSpPr/>
        <p:nvPr/>
      </p:nvGrpSpPr>
      <p:grpSpPr>
        <a:xfrm>
          <a:off x="0" y="0"/>
          <a:ext cx="0" cy="0"/>
          <a:chOff x="0" y="0"/>
          <a:chExt cx="0" cy="0"/>
        </a:xfrm>
      </p:grpSpPr>
      <p:sp>
        <p:nvSpPr>
          <p:cNvPr id="18" name="Title 1"/>
          <p:cNvSpPr>
            <a:spLocks noGrp="1"/>
          </p:cNvSpPr>
          <p:nvPr>
            <p:ph type="ctrTitle" hasCustomPrompt="1"/>
          </p:nvPr>
        </p:nvSpPr>
        <p:spPr>
          <a:xfrm>
            <a:off x="336675" y="216150"/>
            <a:ext cx="7130926" cy="2021680"/>
          </a:xfrm>
        </p:spPr>
        <p:txBody>
          <a:bodyPr anchor="t">
            <a:noAutofit/>
          </a:bodyPr>
          <a:lstStyle>
            <a:lvl1pPr marL="0" marR="0" indent="0" algn="l" defTabSz="914240" rtl="0" eaLnBrk="1" fontAlgn="auto" latinLnBrk="0" hangingPunct="1">
              <a:lnSpc>
                <a:spcPct val="100000"/>
              </a:lnSpc>
              <a:spcBef>
                <a:spcPct val="0"/>
              </a:spcBef>
              <a:spcAft>
                <a:spcPts val="0"/>
              </a:spcAft>
              <a:buClrTx/>
              <a:buSzTx/>
              <a:buFontTx/>
              <a:buNone/>
              <a:tabLst/>
              <a:defRPr sz="3600" b="0">
                <a:solidFill>
                  <a:schemeClr val="tx1"/>
                </a:solidFill>
              </a:defRPr>
            </a:lvl1pPr>
          </a:lstStyle>
          <a:p>
            <a:r>
              <a:rPr lang="en-GB" dirty="0"/>
              <a:t>This is a quote or highlight slide. Use it to break up the pace of </a:t>
            </a:r>
            <a:br>
              <a:rPr lang="en-GB" dirty="0"/>
            </a:br>
            <a:r>
              <a:rPr lang="en-GB" dirty="0"/>
              <a:t>your presentation. </a:t>
            </a:r>
          </a:p>
        </p:txBody>
      </p:sp>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4" name="Subtitle 2"/>
          <p:cNvSpPr>
            <a:spLocks noGrp="1"/>
          </p:cNvSpPr>
          <p:nvPr>
            <p:ph type="subTitle" idx="10" hasCustomPrompt="1"/>
          </p:nvPr>
        </p:nvSpPr>
        <p:spPr>
          <a:xfrm>
            <a:off x="336674" y="2240958"/>
            <a:ext cx="3829050" cy="1655763"/>
          </a:xfrm>
        </p:spPr>
        <p:txBody>
          <a:bodyPr>
            <a:normAutofit/>
          </a:bodyPr>
          <a:lstStyle>
            <a:lvl1pPr marL="0" marR="0" indent="0" algn="l" defTabSz="914240" rtl="0" eaLnBrk="1" fontAlgn="auto" latinLnBrk="0" hangingPunct="1">
              <a:lnSpc>
                <a:spcPct val="114000"/>
              </a:lnSpc>
              <a:spcBef>
                <a:spcPts val="0"/>
              </a:spcBef>
              <a:spcAft>
                <a:spcPts val="800"/>
              </a:spcAft>
              <a:buClrTx/>
              <a:buSzTx/>
              <a:buFont typeface="Arial" panose="020B0604020202020204" pitchFamily="34" charset="0"/>
              <a:buNone/>
              <a:tabLst/>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Name or subtitle</a:t>
            </a:r>
          </a:p>
        </p:txBody>
      </p:sp>
    </p:spTree>
    <p:extLst>
      <p:ext uri="{BB962C8B-B14F-4D97-AF65-F5344CB8AC3E}">
        <p14:creationId xmlns="" xmlns:p14="http://schemas.microsoft.com/office/powerpoint/2010/main" val="346173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ig Message Green">
    <p:bg>
      <p:bgPr>
        <a:solidFill>
          <a:srgbClr val="95E6D4"/>
        </a:solidFill>
        <a:effectLst/>
      </p:bgPr>
    </p:bg>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3" name="Subtitle 2"/>
          <p:cNvSpPr>
            <a:spLocks noGrp="1"/>
          </p:cNvSpPr>
          <p:nvPr>
            <p:ph type="subTitle" idx="10" hasCustomPrompt="1"/>
          </p:nvPr>
        </p:nvSpPr>
        <p:spPr>
          <a:xfrm>
            <a:off x="336674" y="2240958"/>
            <a:ext cx="3829050" cy="1655763"/>
          </a:xfrm>
        </p:spPr>
        <p:txBody>
          <a:bodyPr>
            <a:normAutofit/>
          </a:bodyPr>
          <a:lstStyle>
            <a:lvl1pPr marL="0" marR="0" indent="0" algn="l" defTabSz="914240" rtl="0" eaLnBrk="1" fontAlgn="auto" latinLnBrk="0" hangingPunct="1">
              <a:lnSpc>
                <a:spcPct val="114000"/>
              </a:lnSpc>
              <a:spcBef>
                <a:spcPts val="0"/>
              </a:spcBef>
              <a:spcAft>
                <a:spcPts val="800"/>
              </a:spcAft>
              <a:buClrTx/>
              <a:buSzTx/>
              <a:buFont typeface="Arial" panose="020B0604020202020204" pitchFamily="34" charset="0"/>
              <a:buNone/>
              <a:tabLst/>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Name or subtitle</a:t>
            </a:r>
          </a:p>
        </p:txBody>
      </p:sp>
      <p:sp>
        <p:nvSpPr>
          <p:cNvPr id="10" name="Title 1"/>
          <p:cNvSpPr>
            <a:spLocks noGrp="1"/>
          </p:cNvSpPr>
          <p:nvPr>
            <p:ph type="ctrTitle" hasCustomPrompt="1"/>
          </p:nvPr>
        </p:nvSpPr>
        <p:spPr>
          <a:xfrm>
            <a:off x="336675" y="216150"/>
            <a:ext cx="7130926" cy="2021680"/>
          </a:xfrm>
        </p:spPr>
        <p:txBody>
          <a:bodyPr anchor="t">
            <a:noAutofit/>
          </a:bodyPr>
          <a:lstStyle>
            <a:lvl1pPr marL="0" marR="0" indent="0" algn="l" defTabSz="914240" rtl="0" eaLnBrk="1" fontAlgn="auto" latinLnBrk="0" hangingPunct="1">
              <a:lnSpc>
                <a:spcPct val="100000"/>
              </a:lnSpc>
              <a:spcBef>
                <a:spcPct val="0"/>
              </a:spcBef>
              <a:spcAft>
                <a:spcPts val="0"/>
              </a:spcAft>
              <a:buClrTx/>
              <a:buSzTx/>
              <a:buFontTx/>
              <a:buNone/>
              <a:tabLst/>
              <a:defRPr sz="3600" b="0">
                <a:solidFill>
                  <a:schemeClr val="tx1"/>
                </a:solidFill>
              </a:defRPr>
            </a:lvl1pPr>
          </a:lstStyle>
          <a:p>
            <a:r>
              <a:rPr lang="en-GB" dirty="0"/>
              <a:t>This is a quote or highlight slide. Use it to break up the pace of </a:t>
            </a:r>
            <a:br>
              <a:rPr lang="en-GB" dirty="0"/>
            </a:br>
            <a:r>
              <a:rPr lang="en-GB" dirty="0"/>
              <a:t>your presentation. </a:t>
            </a:r>
          </a:p>
        </p:txBody>
      </p:sp>
    </p:spTree>
    <p:extLst>
      <p:ext uri="{BB962C8B-B14F-4D97-AF65-F5344CB8AC3E}">
        <p14:creationId xmlns="" xmlns:p14="http://schemas.microsoft.com/office/powerpoint/2010/main" val="23896619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g Message Purple">
    <p:bg>
      <p:bgPr>
        <a:solidFill>
          <a:srgbClr val="C780F3"/>
        </a:solidFill>
        <a:effectLst/>
      </p:bgPr>
    </p:bg>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2" name="Subtitle 2"/>
          <p:cNvSpPr>
            <a:spLocks noGrp="1"/>
          </p:cNvSpPr>
          <p:nvPr>
            <p:ph type="subTitle" idx="10" hasCustomPrompt="1"/>
          </p:nvPr>
        </p:nvSpPr>
        <p:spPr>
          <a:xfrm>
            <a:off x="336674" y="2240958"/>
            <a:ext cx="3829050" cy="1655763"/>
          </a:xfrm>
        </p:spPr>
        <p:txBody>
          <a:bodyPr>
            <a:normAutofit/>
          </a:bodyPr>
          <a:lstStyle>
            <a:lvl1pPr marL="0" marR="0" indent="0" algn="l" defTabSz="914240" rtl="0" eaLnBrk="1" fontAlgn="auto" latinLnBrk="0" hangingPunct="1">
              <a:lnSpc>
                <a:spcPct val="114000"/>
              </a:lnSpc>
              <a:spcBef>
                <a:spcPts val="0"/>
              </a:spcBef>
              <a:spcAft>
                <a:spcPts val="800"/>
              </a:spcAft>
              <a:buClrTx/>
              <a:buSzTx/>
              <a:buFont typeface="Arial" panose="020B0604020202020204" pitchFamily="34" charset="0"/>
              <a:buNone/>
              <a:tabLst/>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Name or subtitle</a:t>
            </a:r>
          </a:p>
        </p:txBody>
      </p:sp>
      <p:sp>
        <p:nvSpPr>
          <p:cNvPr id="10" name="Title 1"/>
          <p:cNvSpPr>
            <a:spLocks noGrp="1"/>
          </p:cNvSpPr>
          <p:nvPr>
            <p:ph type="ctrTitle" hasCustomPrompt="1"/>
          </p:nvPr>
        </p:nvSpPr>
        <p:spPr>
          <a:xfrm>
            <a:off x="336675" y="216150"/>
            <a:ext cx="7130926" cy="2021680"/>
          </a:xfrm>
        </p:spPr>
        <p:txBody>
          <a:bodyPr anchor="t">
            <a:noAutofit/>
          </a:bodyPr>
          <a:lstStyle>
            <a:lvl1pPr marL="0" marR="0" indent="0" algn="l" defTabSz="914240" rtl="0" eaLnBrk="1" fontAlgn="auto" latinLnBrk="0" hangingPunct="1">
              <a:lnSpc>
                <a:spcPct val="100000"/>
              </a:lnSpc>
              <a:spcBef>
                <a:spcPct val="0"/>
              </a:spcBef>
              <a:spcAft>
                <a:spcPts val="0"/>
              </a:spcAft>
              <a:buClrTx/>
              <a:buSzTx/>
              <a:buFontTx/>
              <a:buNone/>
              <a:tabLst/>
              <a:defRPr sz="3600" b="0">
                <a:solidFill>
                  <a:schemeClr val="tx1"/>
                </a:solidFill>
              </a:defRPr>
            </a:lvl1pPr>
          </a:lstStyle>
          <a:p>
            <a:r>
              <a:rPr lang="en-GB" dirty="0"/>
              <a:t>This is a quote or highlight slide. Use it to break up the pace of </a:t>
            </a:r>
            <a:br>
              <a:rPr lang="en-GB" dirty="0"/>
            </a:br>
            <a:r>
              <a:rPr lang="en-GB" dirty="0"/>
              <a:t>your presentation. </a:t>
            </a:r>
          </a:p>
        </p:txBody>
      </p:sp>
    </p:spTree>
    <p:extLst>
      <p:ext uri="{BB962C8B-B14F-4D97-AF65-F5344CB8AC3E}">
        <p14:creationId xmlns="" xmlns:p14="http://schemas.microsoft.com/office/powerpoint/2010/main" val="39463031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ig Message Orange">
    <p:bg>
      <p:bgPr>
        <a:solidFill>
          <a:srgbClr val="FEC389"/>
        </a:solidFill>
        <a:effectLst/>
      </p:bgPr>
    </p:bg>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1" name="Subtitle 2"/>
          <p:cNvSpPr>
            <a:spLocks noGrp="1"/>
          </p:cNvSpPr>
          <p:nvPr>
            <p:ph type="subTitle" idx="10" hasCustomPrompt="1"/>
          </p:nvPr>
        </p:nvSpPr>
        <p:spPr>
          <a:xfrm>
            <a:off x="336674" y="2240958"/>
            <a:ext cx="3829050" cy="1655763"/>
          </a:xfrm>
        </p:spPr>
        <p:txBody>
          <a:bodyPr>
            <a:normAutofit/>
          </a:bodyPr>
          <a:lstStyle>
            <a:lvl1pPr marL="0" marR="0" indent="0" algn="l" defTabSz="914240" rtl="0" eaLnBrk="1" fontAlgn="auto" latinLnBrk="0" hangingPunct="1">
              <a:lnSpc>
                <a:spcPct val="114000"/>
              </a:lnSpc>
              <a:spcBef>
                <a:spcPts val="0"/>
              </a:spcBef>
              <a:spcAft>
                <a:spcPts val="800"/>
              </a:spcAft>
              <a:buClrTx/>
              <a:buSzTx/>
              <a:buFont typeface="Arial" panose="020B0604020202020204" pitchFamily="34" charset="0"/>
              <a:buNone/>
              <a:tabLst/>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Name or subtitle</a:t>
            </a:r>
          </a:p>
        </p:txBody>
      </p:sp>
      <p:sp>
        <p:nvSpPr>
          <p:cNvPr id="10" name="Title 1"/>
          <p:cNvSpPr>
            <a:spLocks noGrp="1"/>
          </p:cNvSpPr>
          <p:nvPr>
            <p:ph type="ctrTitle" hasCustomPrompt="1"/>
          </p:nvPr>
        </p:nvSpPr>
        <p:spPr>
          <a:xfrm>
            <a:off x="336675" y="216150"/>
            <a:ext cx="7130926" cy="2021680"/>
          </a:xfrm>
        </p:spPr>
        <p:txBody>
          <a:bodyPr anchor="t">
            <a:noAutofit/>
          </a:bodyPr>
          <a:lstStyle>
            <a:lvl1pPr marL="0" marR="0" indent="0" algn="l" defTabSz="914240" rtl="0" eaLnBrk="1" fontAlgn="auto" latinLnBrk="0" hangingPunct="1">
              <a:lnSpc>
                <a:spcPct val="100000"/>
              </a:lnSpc>
              <a:spcBef>
                <a:spcPct val="0"/>
              </a:spcBef>
              <a:spcAft>
                <a:spcPts val="0"/>
              </a:spcAft>
              <a:buClrTx/>
              <a:buSzTx/>
              <a:buFontTx/>
              <a:buNone/>
              <a:tabLst/>
              <a:defRPr sz="3600" b="0">
                <a:solidFill>
                  <a:schemeClr val="tx1"/>
                </a:solidFill>
              </a:defRPr>
            </a:lvl1pPr>
          </a:lstStyle>
          <a:p>
            <a:r>
              <a:rPr lang="en-GB" dirty="0"/>
              <a:t>This is a quote or highlight slide. Use it to break up the pace of </a:t>
            </a:r>
            <a:br>
              <a:rPr lang="en-GB" dirty="0"/>
            </a:br>
            <a:r>
              <a:rPr lang="en-GB" dirty="0"/>
              <a:t>your presentation. </a:t>
            </a:r>
          </a:p>
        </p:txBody>
      </p:sp>
    </p:spTree>
    <p:extLst>
      <p:ext uri="{BB962C8B-B14F-4D97-AF65-F5344CB8AC3E}">
        <p14:creationId xmlns="" xmlns:p14="http://schemas.microsoft.com/office/powerpoint/2010/main" val="6472432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ig Message Blue">
    <p:bg>
      <p:bgPr>
        <a:solidFill>
          <a:srgbClr val="88A5FF"/>
        </a:solidFill>
        <a:effectLst/>
      </p:bgPr>
    </p:bg>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1" name="Subtitle 2"/>
          <p:cNvSpPr>
            <a:spLocks noGrp="1"/>
          </p:cNvSpPr>
          <p:nvPr>
            <p:ph type="subTitle" idx="10" hasCustomPrompt="1"/>
          </p:nvPr>
        </p:nvSpPr>
        <p:spPr>
          <a:xfrm>
            <a:off x="336674" y="2240958"/>
            <a:ext cx="3829050" cy="1655763"/>
          </a:xfrm>
        </p:spPr>
        <p:txBody>
          <a:bodyPr>
            <a:normAutofit/>
          </a:bodyPr>
          <a:lstStyle>
            <a:lvl1pPr marL="0" marR="0" indent="0" algn="l" defTabSz="914240" rtl="0" eaLnBrk="1" fontAlgn="auto" latinLnBrk="0" hangingPunct="1">
              <a:lnSpc>
                <a:spcPct val="114000"/>
              </a:lnSpc>
              <a:spcBef>
                <a:spcPts val="0"/>
              </a:spcBef>
              <a:spcAft>
                <a:spcPts val="800"/>
              </a:spcAft>
              <a:buClrTx/>
              <a:buSzTx/>
              <a:buFont typeface="Arial" panose="020B0604020202020204" pitchFamily="34" charset="0"/>
              <a:buNone/>
              <a:tabLst/>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Name or subtitle</a:t>
            </a:r>
          </a:p>
        </p:txBody>
      </p:sp>
      <p:sp>
        <p:nvSpPr>
          <p:cNvPr id="10" name="Title 1"/>
          <p:cNvSpPr>
            <a:spLocks noGrp="1"/>
          </p:cNvSpPr>
          <p:nvPr>
            <p:ph type="ctrTitle" hasCustomPrompt="1"/>
          </p:nvPr>
        </p:nvSpPr>
        <p:spPr>
          <a:xfrm>
            <a:off x="336675" y="216150"/>
            <a:ext cx="7130926" cy="2021680"/>
          </a:xfrm>
        </p:spPr>
        <p:txBody>
          <a:bodyPr anchor="t">
            <a:noAutofit/>
          </a:bodyPr>
          <a:lstStyle>
            <a:lvl1pPr marL="0" marR="0" indent="0" algn="l" defTabSz="914240" rtl="0" eaLnBrk="1" fontAlgn="auto" latinLnBrk="0" hangingPunct="1">
              <a:lnSpc>
                <a:spcPct val="100000"/>
              </a:lnSpc>
              <a:spcBef>
                <a:spcPct val="0"/>
              </a:spcBef>
              <a:spcAft>
                <a:spcPts val="0"/>
              </a:spcAft>
              <a:buClrTx/>
              <a:buSzTx/>
              <a:buFontTx/>
              <a:buNone/>
              <a:tabLst/>
              <a:defRPr sz="3600" b="0">
                <a:solidFill>
                  <a:schemeClr val="tx1"/>
                </a:solidFill>
              </a:defRPr>
            </a:lvl1pPr>
          </a:lstStyle>
          <a:p>
            <a:r>
              <a:rPr lang="en-GB" dirty="0"/>
              <a:t>This is a quote or highlight slide. Use it to break up the pace of </a:t>
            </a:r>
            <a:br>
              <a:rPr lang="en-GB" dirty="0"/>
            </a:br>
            <a:r>
              <a:rPr lang="en-GB" dirty="0"/>
              <a:t>your presentation. </a:t>
            </a:r>
          </a:p>
        </p:txBody>
      </p:sp>
    </p:spTree>
    <p:extLst>
      <p:ext uri="{BB962C8B-B14F-4D97-AF65-F5344CB8AC3E}">
        <p14:creationId xmlns="" xmlns:p14="http://schemas.microsoft.com/office/powerpoint/2010/main" val="13221075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hite Background">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US" dirty="0"/>
              <a:t>Click to edit Master </a:t>
            </a:r>
            <a:br>
              <a:rPr lang="en-US" dirty="0"/>
            </a:br>
            <a:r>
              <a:rPr lang="en-US" dirty="0"/>
              <a:t>title style</a:t>
            </a:r>
            <a:endParaRPr lang="en-GB" dirty="0"/>
          </a:p>
        </p:txBody>
      </p:sp>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3"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Tree>
    <p:extLst>
      <p:ext uri="{BB962C8B-B14F-4D97-AF65-F5344CB8AC3E}">
        <p14:creationId xmlns="" xmlns:p14="http://schemas.microsoft.com/office/powerpoint/2010/main" val="29546766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Green Background">
    <p:bg>
      <p:bgPr>
        <a:solidFill>
          <a:srgbClr val="95E6D4"/>
        </a:solidFill>
        <a:effectLst/>
      </p:bgPr>
    </p:bg>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US" dirty="0"/>
              <a:t>Click to edit Master </a:t>
            </a:r>
            <a:br>
              <a:rPr lang="en-US" dirty="0"/>
            </a:br>
            <a:r>
              <a:rPr lang="en-US" dirty="0"/>
              <a:t>title style</a:t>
            </a:r>
            <a:endParaRPr lang="en-GB" dirty="0"/>
          </a:p>
        </p:txBody>
      </p:sp>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4"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Tree>
    <p:extLst>
      <p:ext uri="{BB962C8B-B14F-4D97-AF65-F5344CB8AC3E}">
        <p14:creationId xmlns="" xmlns:p14="http://schemas.microsoft.com/office/powerpoint/2010/main" val="15290509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urple Background">
    <p:bg>
      <p:bgPr>
        <a:solidFill>
          <a:srgbClr val="C780F3"/>
        </a:solidFill>
        <a:effectLst/>
      </p:bgPr>
    </p:bg>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US" dirty="0"/>
              <a:t>Click to edit Master </a:t>
            </a:r>
            <a:br>
              <a:rPr lang="en-US" dirty="0"/>
            </a:br>
            <a:r>
              <a:rPr lang="en-US" dirty="0"/>
              <a:t>title style</a:t>
            </a:r>
            <a:endParaRPr lang="en-GB" dirty="0"/>
          </a:p>
        </p:txBody>
      </p:sp>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4"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Tree>
    <p:extLst>
      <p:ext uri="{BB962C8B-B14F-4D97-AF65-F5344CB8AC3E}">
        <p14:creationId xmlns="" xmlns:p14="http://schemas.microsoft.com/office/powerpoint/2010/main" val="15290509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range Background">
    <p:bg>
      <p:bgPr>
        <a:solidFill>
          <a:srgbClr val="FEC389"/>
        </a:solidFill>
        <a:effectLst/>
      </p:bgPr>
    </p:bg>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US" dirty="0"/>
              <a:t>Click to edit Master </a:t>
            </a:r>
            <a:br>
              <a:rPr lang="en-US" dirty="0"/>
            </a:br>
            <a:r>
              <a:rPr lang="en-US" dirty="0"/>
              <a:t>title style</a:t>
            </a:r>
            <a:endParaRPr lang="en-GB" dirty="0"/>
          </a:p>
        </p:txBody>
      </p:sp>
      <p:sp>
        <p:nvSpPr>
          <p:cNvPr id="1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1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1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0"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Tree>
    <p:extLst>
      <p:ext uri="{BB962C8B-B14F-4D97-AF65-F5344CB8AC3E}">
        <p14:creationId xmlns="" xmlns:p14="http://schemas.microsoft.com/office/powerpoint/2010/main" val="10451034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rgbClr val="88A5FF"/>
        </a:solidFill>
        <a:effectLst/>
      </p:bgPr>
    </p:bg>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336674" y="216150"/>
            <a:ext cx="4229100" cy="2021680"/>
          </a:xfrm>
        </p:spPr>
        <p:txBody>
          <a:bodyPr anchor="t">
            <a:noAutofit/>
          </a:bodyPr>
          <a:lstStyle>
            <a:lvl1pPr algn="l">
              <a:lnSpc>
                <a:spcPct val="100000"/>
              </a:lnSpc>
              <a:defRPr sz="3600" b="0"/>
            </a:lvl1pPr>
          </a:lstStyle>
          <a:p>
            <a:r>
              <a:rPr lang="en-US" dirty="0"/>
              <a:t>Click to edit Master </a:t>
            </a:r>
            <a:br>
              <a:rPr lang="en-US" dirty="0"/>
            </a:br>
            <a:r>
              <a:rPr lang="en-US" dirty="0"/>
              <a:t>title style</a:t>
            </a:r>
            <a:endParaRPr lang="en-GB" dirty="0"/>
          </a:p>
        </p:txBody>
      </p:sp>
      <p:sp>
        <p:nvSpPr>
          <p:cNvPr id="7" name="Date Placeholder 3"/>
          <p:cNvSpPr>
            <a:spLocks noGrp="1"/>
          </p:cNvSpPr>
          <p:nvPr>
            <p:ph type="dt" sz="half" idx="2"/>
          </p:nvPr>
        </p:nvSpPr>
        <p:spPr>
          <a:xfrm>
            <a:off x="1541635" y="6362577"/>
            <a:ext cx="2057400" cy="196851"/>
          </a:xfrm>
          <a:prstGeom prst="rect">
            <a:avLst/>
          </a:prstGeom>
        </p:spPr>
        <p:txBody>
          <a:bodyPr lIns="0"/>
          <a:lstStyle>
            <a:lvl1pPr>
              <a:defRPr sz="830"/>
            </a:lvl1pPr>
          </a:lstStyle>
          <a:p>
            <a:fld id="{C2B3CC02-5479-45F8-8CA8-8266C94C427E}" type="datetime1">
              <a:rPr lang="en-GB" smtClean="0"/>
              <a:pPr/>
              <a:t>04/03/2023</a:t>
            </a:fld>
            <a:endParaRPr lang="en-GB" dirty="0"/>
          </a:p>
        </p:txBody>
      </p:sp>
      <p:sp>
        <p:nvSpPr>
          <p:cNvPr id="8" name="Footer Placeholder 4"/>
          <p:cNvSpPr>
            <a:spLocks noGrp="1"/>
          </p:cNvSpPr>
          <p:nvPr>
            <p:ph type="ftr" sz="quarter" idx="3"/>
          </p:nvPr>
        </p:nvSpPr>
        <p:spPr>
          <a:xfrm>
            <a:off x="6057902" y="6362577"/>
            <a:ext cx="2353865" cy="196851"/>
          </a:xfrm>
          <a:prstGeom prst="rect">
            <a:avLst/>
          </a:prstGeom>
        </p:spPr>
        <p:txBody>
          <a:bodyPr lIns="0"/>
          <a:lstStyle>
            <a:lvl1pPr>
              <a:defRPr sz="830"/>
            </a:lvl1pPr>
          </a:lstStyle>
          <a:p>
            <a:r>
              <a:rPr lang="en-GB" dirty="0"/>
              <a:t>Title Here (Go Header &amp; Footer to edit this text)</a:t>
            </a:r>
          </a:p>
        </p:txBody>
      </p:sp>
      <p:sp>
        <p:nvSpPr>
          <p:cNvPr id="9" name="Slide Number Placeholder 5"/>
          <p:cNvSpPr>
            <a:spLocks noGrp="1"/>
          </p:cNvSpPr>
          <p:nvPr>
            <p:ph type="sldNum" sz="quarter" idx="4"/>
          </p:nvPr>
        </p:nvSpPr>
        <p:spPr>
          <a:xfrm>
            <a:off x="8411767" y="6362577"/>
            <a:ext cx="400050" cy="196851"/>
          </a:xfrm>
          <a:prstGeom prst="rect">
            <a:avLst/>
          </a:prstGeom>
        </p:spPr>
        <p:txBody>
          <a:bodyPr rIns="0"/>
          <a:lstStyle>
            <a:lvl1pPr algn="r">
              <a:defRPr sz="830"/>
            </a:lvl1pPr>
          </a:lstStyle>
          <a:p>
            <a:fld id="{33AA3FBC-51B8-426A-8893-284E5C1F6D1D}" type="slidenum">
              <a:rPr lang="en-GB" smtClean="0"/>
              <a:pPr/>
              <a:t>‹#›</a:t>
            </a:fld>
            <a:endParaRPr lang="en-GB" dirty="0"/>
          </a:p>
        </p:txBody>
      </p:sp>
      <p:sp>
        <p:nvSpPr>
          <p:cNvPr id="15" name="Subtitle 2"/>
          <p:cNvSpPr>
            <a:spLocks noGrp="1"/>
          </p:cNvSpPr>
          <p:nvPr>
            <p:ph type="subTitle" idx="10"/>
          </p:nvPr>
        </p:nvSpPr>
        <p:spPr>
          <a:xfrm>
            <a:off x="336674" y="2240958"/>
            <a:ext cx="3829050" cy="1655763"/>
          </a:xfrm>
        </p:spPr>
        <p:txBody>
          <a:bodyPr>
            <a:normAutofit/>
          </a:bodyPr>
          <a:lstStyle>
            <a:lvl1pPr marL="0" indent="0" algn="l">
              <a:lnSpc>
                <a:spcPct val="114000"/>
              </a:lnSpc>
              <a:spcBef>
                <a:spcPts val="0"/>
              </a:spcBef>
              <a:spcAft>
                <a:spcPts val="800"/>
              </a:spcAft>
              <a:buNone/>
              <a:defRPr sz="1400">
                <a:solidFill>
                  <a:schemeClr val="tx1"/>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dirty="0"/>
              <a:t>Click to edit Master subtitle style</a:t>
            </a:r>
            <a:endParaRPr lang="en-GB" dirty="0"/>
          </a:p>
        </p:txBody>
      </p:sp>
    </p:spTree>
    <p:extLst>
      <p:ext uri="{BB962C8B-B14F-4D97-AF65-F5344CB8AC3E}">
        <p14:creationId xmlns="" xmlns:p14="http://schemas.microsoft.com/office/powerpoint/2010/main" val="23383854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Logo (white backgroun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0116826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p:spPr>
        <p:txBody>
          <a:bodyPr lIns="0" tIns="0" rIns="0" bIns="0" anchor="ctr"/>
          <a:lstStyle/>
          <a:p>
            <a:endParaRPr lang="tr-TR" sz="1700" b="0" strike="noStrike" spc="-1">
              <a:solidFill>
                <a:srgbClr val="000000"/>
              </a:solidFill>
              <a:uFill>
                <a:solidFill>
                  <a:srgbClr val="FFFFFF"/>
                </a:solidFill>
              </a:uFill>
              <a:latin typeface="Calibri"/>
            </a:endParaRPr>
          </a:p>
        </p:txBody>
      </p:sp>
      <p:sp>
        <p:nvSpPr>
          <p:cNvPr id="88"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tr-TR" sz="3200" b="0" strike="noStrike"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3771051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2"/>
            <a:ext cx="8229600" cy="5851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3" name="Date Placeholder 2">
            <a:extLst>
              <a:ext uri="{FF2B5EF4-FFF2-40B4-BE49-F238E27FC236}">
                <a16:creationId xmlns="" xmlns:a16="http://schemas.microsoft.com/office/drawing/2014/main" id="{2E07B32D-BF87-941E-2317-B361985A1A08}"/>
              </a:ext>
            </a:extLst>
          </p:cNvPr>
          <p:cNvSpPr>
            <a:spLocks noGrp="1"/>
          </p:cNvSpPr>
          <p:nvPr>
            <p:ph type="dt" sz="half" idx="10"/>
          </p:nvPr>
        </p:nvSpPr>
        <p:spPr>
          <a:xfrm>
            <a:off x="457200" y="6245225"/>
            <a:ext cx="2133600" cy="476250"/>
          </a:xfrm>
        </p:spPr>
        <p:txBody>
          <a:bodyPr/>
          <a:lstStyle>
            <a:lvl1pPr>
              <a:defRPr/>
            </a:lvl1pPr>
          </a:lstStyle>
          <a:p>
            <a:pPr>
              <a:defRPr/>
            </a:pPr>
            <a:endParaRPr lang="tr-TR" altLang="tr-TR"/>
          </a:p>
        </p:txBody>
      </p:sp>
      <p:sp>
        <p:nvSpPr>
          <p:cNvPr id="4" name="Footer Placeholder 3">
            <a:extLst>
              <a:ext uri="{FF2B5EF4-FFF2-40B4-BE49-F238E27FC236}">
                <a16:creationId xmlns="" xmlns:a16="http://schemas.microsoft.com/office/drawing/2014/main" id="{08150F29-077C-7A75-94CC-A5D220B64E20}"/>
              </a:ext>
            </a:extLst>
          </p:cNvPr>
          <p:cNvSpPr>
            <a:spLocks noGrp="1"/>
          </p:cNvSpPr>
          <p:nvPr>
            <p:ph type="ftr" sz="quarter" idx="11"/>
          </p:nvPr>
        </p:nvSpPr>
        <p:spPr>
          <a:xfrm>
            <a:off x="3124200" y="6245225"/>
            <a:ext cx="2895600" cy="476250"/>
          </a:xfrm>
        </p:spPr>
        <p:txBody>
          <a:bodyPr/>
          <a:lstStyle>
            <a:lvl1pPr>
              <a:defRPr/>
            </a:lvl1pPr>
          </a:lstStyle>
          <a:p>
            <a:pPr>
              <a:defRPr/>
            </a:pPr>
            <a:endParaRPr lang="tr-TR" altLang="tr-TR"/>
          </a:p>
        </p:txBody>
      </p:sp>
      <p:sp>
        <p:nvSpPr>
          <p:cNvPr id="5" name="Slide Number Placeholder 4">
            <a:extLst>
              <a:ext uri="{FF2B5EF4-FFF2-40B4-BE49-F238E27FC236}">
                <a16:creationId xmlns="" xmlns:a16="http://schemas.microsoft.com/office/drawing/2014/main" id="{E4DD84DA-FFCB-AE4F-29FA-D31766B72B64}"/>
              </a:ext>
            </a:extLst>
          </p:cNvPr>
          <p:cNvSpPr>
            <a:spLocks noGrp="1"/>
          </p:cNvSpPr>
          <p:nvPr>
            <p:ph type="sldNum" sz="quarter" idx="12"/>
          </p:nvPr>
        </p:nvSpPr>
        <p:spPr>
          <a:xfrm>
            <a:off x="6553200" y="6245225"/>
            <a:ext cx="2133600" cy="476250"/>
          </a:xfrm>
        </p:spPr>
        <p:txBody>
          <a:bodyPr/>
          <a:lstStyle>
            <a:lvl1pPr>
              <a:defRPr/>
            </a:lvl1pPr>
          </a:lstStyle>
          <a:p>
            <a:fld id="{066F85E1-1925-4FFF-B8B2-017314E4F93C}" type="slidenum">
              <a:rPr lang="tr-TR" altLang="tr-TR"/>
              <a:pPr/>
              <a:t>‹#›</a:t>
            </a:fld>
            <a:endParaRPr lang="tr-TR" altLang="tr-TR"/>
          </a:p>
        </p:txBody>
      </p:sp>
    </p:spTree>
    <p:extLst>
      <p:ext uri="{BB962C8B-B14F-4D97-AF65-F5344CB8AC3E}">
        <p14:creationId xmlns="" xmlns:p14="http://schemas.microsoft.com/office/powerpoint/2010/main" val="17569642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2B3CC02-5479-45F8-8CA8-8266C94C427E}" type="datetime1">
              <a:rPr lang="en-GB" smtClean="0"/>
              <a:pPr/>
              <a:t>04/03/2023</a:t>
            </a:fld>
            <a:endParaRPr lang="en-GB" dirty="0"/>
          </a:p>
        </p:txBody>
      </p:sp>
      <p:sp>
        <p:nvSpPr>
          <p:cNvPr id="5" name="Altbilgi Yer Tutucusu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Title Here (Go Header &amp; Footer to edit this text)</a:t>
            </a:r>
            <a:endParaRPr lang="en-GB" dirty="0"/>
          </a:p>
        </p:txBody>
      </p:sp>
      <p:sp>
        <p:nvSpPr>
          <p:cNvPr id="6" name="Slayt Numarası Yer Tutucusu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3AA3FBC-51B8-426A-8893-284E5C1F6D1D}" type="slidenum">
              <a:rPr lang="en-GB" smtClean="0"/>
              <a:pPr/>
              <a:t>‹#›</a:t>
            </a:fld>
            <a:endParaRPr lang="en-GB" dirty="0"/>
          </a:p>
        </p:txBody>
      </p:sp>
    </p:spTree>
    <p:extLst>
      <p:ext uri="{BB962C8B-B14F-4D97-AF65-F5344CB8AC3E}">
        <p14:creationId xmlns="" xmlns:p14="http://schemas.microsoft.com/office/powerpoint/2010/main" val="227847221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657" r:id="rId13"/>
    <p:sldLayoutId id="2147483658" r:id="rId14"/>
    <p:sldLayoutId id="2147483676" r:id="rId15"/>
    <p:sldLayoutId id="2147483699" r:id="rId16"/>
    <p:sldLayoutId id="2147483697" r:id="rId17"/>
    <p:sldLayoutId id="2147483698" r:id="rId18"/>
    <p:sldLayoutId id="2147483650" r:id="rId19"/>
    <p:sldLayoutId id="2147483688" r:id="rId20"/>
    <p:sldLayoutId id="2147483693" r:id="rId21"/>
    <p:sldLayoutId id="2147483668" r:id="rId22"/>
    <p:sldLayoutId id="2147483669" r:id="rId23"/>
    <p:sldLayoutId id="2147483672" r:id="rId24"/>
    <p:sldLayoutId id="2147483673" r:id="rId25"/>
    <p:sldLayoutId id="2147483682" r:id="rId26"/>
    <p:sldLayoutId id="2147483683" r:id="rId27"/>
    <p:sldLayoutId id="2147483661" r:id="rId28"/>
    <p:sldLayoutId id="2147483681" r:id="rId29"/>
    <p:sldLayoutId id="2147483659" r:id="rId30"/>
    <p:sldLayoutId id="2147483680" r:id="rId31"/>
    <p:sldLayoutId id="2147483679" r:id="rId32"/>
    <p:sldLayoutId id="2147483660" r:id="rId33"/>
    <p:sldLayoutId id="2147483651" r:id="rId34"/>
    <p:sldLayoutId id="2147483662" r:id="rId35"/>
    <p:sldLayoutId id="2147483663" r:id="rId36"/>
    <p:sldLayoutId id="2147483677" r:id="rId37"/>
    <p:sldLayoutId id="2147483678" r:id="rId38"/>
    <p:sldLayoutId id="2147483692" r:id="rId39"/>
    <p:sldLayoutId id="2147483696" r:id="rId40"/>
    <p:sldLayoutId id="2147483691" r:id="rId41"/>
    <p:sldLayoutId id="2147483690" r:id="rId42"/>
    <p:sldLayoutId id="2147483689" r:id="rId43"/>
    <p:sldLayoutId id="2147483687" r:id="rId44"/>
    <p:sldLayoutId id="2147483694" r:id="rId45"/>
    <p:sldLayoutId id="2147483695" r:id="rId46"/>
    <p:sldLayoutId id="2147483684" r:id="rId47"/>
    <p:sldLayoutId id="2147483686" r:id="rId48"/>
    <p:sldLayoutId id="2147483655" r:id="rId49"/>
    <p:sldLayoutId id="2147483714" r:id="rId50"/>
    <p:sldLayoutId id="2147483715" r:id="rId5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4.emf"/><Relationship Id="rId5" Type="http://schemas.openxmlformats.org/officeDocument/2006/relationships/image" Target="../media/image23.emf"/><Relationship Id="rId10" Type="http://schemas.openxmlformats.org/officeDocument/2006/relationships/oleObject" Target="../embeddings/oleObject1.bin"/><Relationship Id="rId4" Type="http://schemas.openxmlformats.org/officeDocument/2006/relationships/image" Target="../media/image22.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www.ncbi.nlm.nih.gov/pubmed/28612748"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7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8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stomShape 2"/>
          <p:cNvSpPr/>
          <p:nvPr/>
        </p:nvSpPr>
        <p:spPr>
          <a:xfrm>
            <a:off x="1043048" y="5373253"/>
            <a:ext cx="6400079" cy="1067580"/>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normAutofit/>
          </a:bodyPr>
          <a:lstStyle/>
          <a:p>
            <a:pPr algn="ctr">
              <a:spcBef>
                <a:spcPts val="421"/>
              </a:spcBef>
            </a:pPr>
            <a:r>
              <a:rPr lang="tr-TR" spc="-1" dirty="0">
                <a:solidFill>
                  <a:srgbClr val="FF0000"/>
                </a:solidFill>
                <a:uFill>
                  <a:solidFill>
                    <a:srgbClr val="FFFFFF"/>
                  </a:solidFill>
                </a:uFill>
                <a:latin typeface="Arial Black" panose="020B0A04020102020204" pitchFamily="34" charset="0"/>
                <a:ea typeface="DejaVu Sans"/>
              </a:rPr>
              <a:t>Dr. Ahmet </a:t>
            </a:r>
            <a:r>
              <a:rPr lang="tr-TR" spc="-1" dirty="0" err="1">
                <a:solidFill>
                  <a:srgbClr val="FF0000"/>
                </a:solidFill>
                <a:uFill>
                  <a:solidFill>
                    <a:srgbClr val="FFFFFF"/>
                  </a:solidFill>
                </a:uFill>
                <a:latin typeface="Arial Black" panose="020B0A04020102020204" pitchFamily="34" charset="0"/>
                <a:ea typeface="DejaVu Sans"/>
              </a:rPr>
              <a:t>Omma</a:t>
            </a:r>
            <a:endParaRPr lang="tr-TR" spc="-1" dirty="0">
              <a:solidFill>
                <a:srgbClr val="FF0000"/>
              </a:solidFill>
              <a:uFill>
                <a:solidFill>
                  <a:srgbClr val="FFFFFF"/>
                </a:solidFill>
              </a:uFill>
              <a:latin typeface="Arial Black" panose="020B0A04020102020204" pitchFamily="34" charset="0"/>
            </a:endParaRPr>
          </a:p>
          <a:p>
            <a:pPr algn="ctr">
              <a:spcBef>
                <a:spcPts val="421"/>
              </a:spcBef>
            </a:pPr>
            <a:r>
              <a:rPr lang="tr-TR" spc="-1" dirty="0">
                <a:solidFill>
                  <a:srgbClr val="FF0000"/>
                </a:solidFill>
                <a:uFill>
                  <a:solidFill>
                    <a:srgbClr val="FFFFFF"/>
                  </a:solidFill>
                </a:uFill>
                <a:latin typeface="Arial Black" panose="020B0A04020102020204" pitchFamily="34" charset="0"/>
                <a:ea typeface="DejaVu Sans"/>
              </a:rPr>
              <a:t>Ankara Bilkent Şehir Hastanesi</a:t>
            </a:r>
            <a:endParaRPr lang="tr-TR" spc="-1" dirty="0">
              <a:solidFill>
                <a:srgbClr val="FF0000"/>
              </a:solidFill>
              <a:uFill>
                <a:solidFill>
                  <a:srgbClr val="FFFFFF"/>
                </a:solidFill>
              </a:uFill>
              <a:latin typeface="Arial Black" panose="020B0A04020102020204" pitchFamily="34" charset="0"/>
            </a:endParaRPr>
          </a:p>
          <a:p>
            <a:pPr algn="ctr">
              <a:spcBef>
                <a:spcPts val="421"/>
              </a:spcBef>
            </a:pPr>
            <a:r>
              <a:rPr lang="tr-TR" spc="-1" dirty="0" err="1">
                <a:solidFill>
                  <a:srgbClr val="FF0000"/>
                </a:solidFill>
                <a:uFill>
                  <a:solidFill>
                    <a:srgbClr val="FFFFFF"/>
                  </a:solidFill>
                </a:uFill>
                <a:latin typeface="Arial Black" panose="020B0A04020102020204" pitchFamily="34" charset="0"/>
                <a:ea typeface="DejaVu Sans"/>
              </a:rPr>
              <a:t>Romatoloji</a:t>
            </a:r>
            <a:r>
              <a:rPr lang="tr-TR" spc="-1" dirty="0">
                <a:solidFill>
                  <a:srgbClr val="FF0000"/>
                </a:solidFill>
                <a:uFill>
                  <a:solidFill>
                    <a:srgbClr val="FFFFFF"/>
                  </a:solidFill>
                </a:uFill>
                <a:latin typeface="Arial Black" panose="020B0A04020102020204" pitchFamily="34" charset="0"/>
                <a:ea typeface="DejaVu Sans"/>
              </a:rPr>
              <a:t> Kliniği</a:t>
            </a:r>
            <a:endParaRPr lang="tr-TR" spc="-1" dirty="0">
              <a:solidFill>
                <a:srgbClr val="FF0000"/>
              </a:solidFill>
              <a:uFill>
                <a:solidFill>
                  <a:srgbClr val="FFFFFF"/>
                </a:solidFill>
              </a:uFill>
              <a:latin typeface="Arial Black" panose="020B0A04020102020204" pitchFamily="34" charset="0"/>
            </a:endParaRPr>
          </a:p>
        </p:txBody>
      </p:sp>
      <p:pic>
        <p:nvPicPr>
          <p:cNvPr id="13" name="Picture 2"/>
          <p:cNvPicPr>
            <a:picLocks noChangeAspect="1" noChangeArrowheads="1"/>
          </p:cNvPicPr>
          <p:nvPr/>
        </p:nvPicPr>
        <p:blipFill>
          <a:blip r:embed="rId2" cstate="print"/>
          <a:srcRect/>
          <a:stretch>
            <a:fillRect/>
          </a:stretch>
        </p:blipFill>
        <p:spPr bwMode="auto">
          <a:xfrm>
            <a:off x="666396" y="5478019"/>
            <a:ext cx="829358" cy="807407"/>
          </a:xfrm>
          <a:prstGeom prst="rect">
            <a:avLst/>
          </a:prstGeom>
          <a:noFill/>
          <a:ln w="9525">
            <a:noFill/>
            <a:miter lim="800000"/>
            <a:headEnd/>
            <a:tailEnd/>
          </a:ln>
        </p:spPr>
      </p:pic>
      <p:pic>
        <p:nvPicPr>
          <p:cNvPr id="11" name="Resim 10"/>
          <p:cNvPicPr>
            <a:picLocks noChangeAspect="1"/>
          </p:cNvPicPr>
          <p:nvPr/>
        </p:nvPicPr>
        <p:blipFill>
          <a:blip r:embed="rId3"/>
          <a:stretch>
            <a:fillRect/>
          </a:stretch>
        </p:blipFill>
        <p:spPr>
          <a:xfrm>
            <a:off x="7018537" y="5373254"/>
            <a:ext cx="954686" cy="912170"/>
          </a:xfrm>
          <a:prstGeom prst="rect">
            <a:avLst/>
          </a:prstGeom>
        </p:spPr>
      </p:pic>
      <p:sp>
        <p:nvSpPr>
          <p:cNvPr id="15" name="Metin kutusu 14"/>
          <p:cNvSpPr txBox="1"/>
          <p:nvPr/>
        </p:nvSpPr>
        <p:spPr>
          <a:xfrm>
            <a:off x="223515" y="4797177"/>
            <a:ext cx="8689667" cy="400110"/>
          </a:xfrm>
          <a:prstGeom prst="rect">
            <a:avLst/>
          </a:prstGeom>
          <a:noFill/>
        </p:spPr>
        <p:txBody>
          <a:bodyPr wrap="square" rtlCol="0">
            <a:spAutoFit/>
          </a:bodyPr>
          <a:lstStyle/>
          <a:p>
            <a:pPr algn="ctr"/>
            <a:r>
              <a:rPr lang="tr-TR" sz="2000" dirty="0">
                <a:latin typeface="Comic Sans MS" panose="030F0702030302020204" pitchFamily="66" charset="0"/>
              </a:rPr>
              <a:t>El Eklemlerinde </a:t>
            </a:r>
            <a:r>
              <a:rPr lang="tr-TR" sz="2000" dirty="0" err="1">
                <a:latin typeface="Comic Sans MS" panose="030F0702030302020204" pitchFamily="66" charset="0"/>
              </a:rPr>
              <a:t>Artriti</a:t>
            </a:r>
            <a:r>
              <a:rPr lang="tr-TR" sz="2000" dirty="0">
                <a:latin typeface="Comic Sans MS" panose="030F0702030302020204" pitchFamily="66" charset="0"/>
              </a:rPr>
              <a:t> Olan Hastaya Yaklaşım  </a:t>
            </a:r>
          </a:p>
        </p:txBody>
      </p:sp>
      <p:pic>
        <p:nvPicPr>
          <p:cNvPr id="17" name="Resim 16"/>
          <p:cNvPicPr>
            <a:picLocks noChangeAspect="1"/>
          </p:cNvPicPr>
          <p:nvPr/>
        </p:nvPicPr>
        <p:blipFill>
          <a:blip r:embed="rId4"/>
          <a:stretch>
            <a:fillRect/>
          </a:stretch>
        </p:blipFill>
        <p:spPr>
          <a:xfrm>
            <a:off x="35513" y="1297248"/>
            <a:ext cx="4642111" cy="3144656"/>
          </a:xfrm>
          <a:prstGeom prst="rect">
            <a:avLst/>
          </a:prstGeom>
        </p:spPr>
      </p:pic>
      <p:pic>
        <p:nvPicPr>
          <p:cNvPr id="2" name="Resim 1"/>
          <p:cNvPicPr>
            <a:picLocks noChangeAspect="1"/>
          </p:cNvPicPr>
          <p:nvPr/>
        </p:nvPicPr>
        <p:blipFill>
          <a:blip r:embed="rId5"/>
          <a:stretch>
            <a:fillRect/>
          </a:stretch>
        </p:blipFill>
        <p:spPr>
          <a:xfrm>
            <a:off x="-11192" y="21405"/>
            <a:ext cx="4822090" cy="1185958"/>
          </a:xfrm>
          <a:prstGeom prst="rect">
            <a:avLst/>
          </a:prstGeom>
        </p:spPr>
      </p:pic>
      <p:pic>
        <p:nvPicPr>
          <p:cNvPr id="3" name="Resim 2"/>
          <p:cNvPicPr>
            <a:picLocks noChangeAspect="1"/>
          </p:cNvPicPr>
          <p:nvPr/>
        </p:nvPicPr>
        <p:blipFill>
          <a:blip r:embed="rId6"/>
          <a:stretch>
            <a:fillRect/>
          </a:stretch>
        </p:blipFill>
        <p:spPr>
          <a:xfrm>
            <a:off x="4810897" y="21390"/>
            <a:ext cx="4333104" cy="4713641"/>
          </a:xfrm>
          <a:prstGeom prst="rect">
            <a:avLst/>
          </a:prstGeom>
        </p:spPr>
      </p:pic>
    </p:spTree>
    <p:extLst>
      <p:ext uri="{BB962C8B-B14F-4D97-AF65-F5344CB8AC3E}">
        <p14:creationId xmlns="" xmlns:p14="http://schemas.microsoft.com/office/powerpoint/2010/main" val="6392889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 xmlns:a16="http://schemas.microsoft.com/office/drawing/2014/main" id="{5C2948AA-2FDD-99E2-B008-AD6B9B5742D2}"/>
              </a:ext>
            </a:extLst>
          </p:cNvPr>
          <p:cNvSpPr>
            <a:spLocks noGrp="1" noChangeArrowheads="1"/>
          </p:cNvSpPr>
          <p:nvPr>
            <p:ph idx="1"/>
          </p:nvPr>
        </p:nvSpPr>
        <p:spPr/>
        <p:txBody>
          <a:bodyPr/>
          <a:lstStyle/>
          <a:p>
            <a:pPr eaLnBrk="1" hangingPunct="1">
              <a:buFontTx/>
              <a:buNone/>
            </a:pPr>
            <a:r>
              <a:rPr lang="tr-TR" altLang="en-US" dirty="0">
                <a:solidFill>
                  <a:srgbClr val="FF0000"/>
                </a:solidFill>
              </a:rPr>
              <a:t>ARTRALJİ:</a:t>
            </a:r>
            <a:r>
              <a:rPr lang="tr-TR" altLang="en-US" dirty="0"/>
              <a:t> Eklem bölgesinde ağrı</a:t>
            </a:r>
            <a:endParaRPr lang="tr-TR" altLang="en-US" dirty="0">
              <a:solidFill>
                <a:srgbClr val="FF0000"/>
              </a:solidFill>
            </a:endParaRPr>
          </a:p>
          <a:p>
            <a:pPr>
              <a:buNone/>
            </a:pPr>
            <a:r>
              <a:rPr lang="tr-TR" altLang="en-US" dirty="0">
                <a:solidFill>
                  <a:srgbClr val="FF0000"/>
                </a:solidFill>
              </a:rPr>
              <a:t>ARTRİT:</a:t>
            </a:r>
            <a:r>
              <a:rPr lang="tr-TR" altLang="en-US" dirty="0"/>
              <a:t> </a:t>
            </a:r>
            <a:r>
              <a:rPr lang="tr-TR" dirty="0"/>
              <a:t>Bir veya daha fazla eklemin inflamasyonu</a:t>
            </a:r>
          </a:p>
          <a:p>
            <a:pPr eaLnBrk="1" hangingPunct="1">
              <a:buFontTx/>
              <a:buNone/>
            </a:pPr>
            <a:endParaRPr lang="tr-TR" altLang="en-US" b="1" dirty="0"/>
          </a:p>
          <a:p>
            <a:pPr eaLnBrk="1" hangingPunct="1">
              <a:buFontTx/>
              <a:buNone/>
            </a:pPr>
            <a:endParaRPr lang="tr-TR" altLang="en-US" b="1" dirty="0"/>
          </a:p>
        </p:txBody>
      </p:sp>
      <p:sp>
        <p:nvSpPr>
          <p:cNvPr id="13315" name="Rectangle 3">
            <a:extLst>
              <a:ext uri="{FF2B5EF4-FFF2-40B4-BE49-F238E27FC236}">
                <a16:creationId xmlns="" xmlns:a16="http://schemas.microsoft.com/office/drawing/2014/main" id="{05BE9289-4D05-A3BC-BB15-327330D0D973}"/>
              </a:ext>
            </a:extLst>
          </p:cNvPr>
          <p:cNvSpPr txBox="1">
            <a:spLocks noChangeArrowheads="1"/>
          </p:cNvSpPr>
          <p:nvPr/>
        </p:nvSpPr>
        <p:spPr bwMode="auto">
          <a:xfrm>
            <a:off x="1575199" y="3121819"/>
            <a:ext cx="2943225" cy="2128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20000"/>
              </a:lnSpc>
              <a:spcBef>
                <a:spcPct val="20000"/>
              </a:spcBef>
              <a:buFont typeface="Wingdings" panose="05000000000000000000" pitchFamily="2" charset="2"/>
              <a:buChar char="q"/>
            </a:pPr>
            <a:r>
              <a:rPr lang="tr-TR" altLang="en-US" sz="1800" b="1">
                <a:latin typeface="Arial" panose="020B0604020202020204" pitchFamily="34" charset="0"/>
              </a:rPr>
              <a:t>DUYARLILIK</a:t>
            </a:r>
          </a:p>
          <a:p>
            <a:pPr eaLnBrk="1" hangingPunct="1">
              <a:lnSpc>
                <a:spcPct val="120000"/>
              </a:lnSpc>
              <a:spcBef>
                <a:spcPct val="20000"/>
              </a:spcBef>
              <a:buFont typeface="Wingdings" panose="05000000000000000000" pitchFamily="2" charset="2"/>
              <a:buChar char="q"/>
            </a:pPr>
            <a:r>
              <a:rPr lang="tr-TR" altLang="en-US" sz="1800" b="1">
                <a:latin typeface="Arial" panose="020B0604020202020204" pitchFamily="34" charset="0"/>
              </a:rPr>
              <a:t>ISI ARTIŞI</a:t>
            </a:r>
          </a:p>
          <a:p>
            <a:pPr eaLnBrk="1" hangingPunct="1">
              <a:lnSpc>
                <a:spcPct val="120000"/>
              </a:lnSpc>
              <a:spcBef>
                <a:spcPct val="20000"/>
              </a:spcBef>
              <a:buFont typeface="Wingdings" panose="05000000000000000000" pitchFamily="2" charset="2"/>
              <a:buChar char="q"/>
            </a:pPr>
            <a:r>
              <a:rPr lang="tr-TR" altLang="en-US" sz="1800" b="1">
                <a:latin typeface="Arial" panose="020B0604020202020204" pitchFamily="34" charset="0"/>
              </a:rPr>
              <a:t>ŞİŞLİK</a:t>
            </a:r>
          </a:p>
          <a:p>
            <a:pPr eaLnBrk="1" hangingPunct="1">
              <a:lnSpc>
                <a:spcPct val="120000"/>
              </a:lnSpc>
              <a:spcBef>
                <a:spcPct val="20000"/>
              </a:spcBef>
              <a:buFont typeface="Wingdings" panose="05000000000000000000" pitchFamily="2" charset="2"/>
              <a:buChar char="q"/>
            </a:pPr>
            <a:r>
              <a:rPr lang="tr-TR" altLang="en-US" sz="1800" b="1">
                <a:latin typeface="Arial" panose="020B0604020202020204" pitchFamily="34" charset="0"/>
              </a:rPr>
              <a:t>KIZARIKLIK</a:t>
            </a:r>
          </a:p>
          <a:p>
            <a:pPr eaLnBrk="1" hangingPunct="1">
              <a:lnSpc>
                <a:spcPct val="120000"/>
              </a:lnSpc>
              <a:spcBef>
                <a:spcPct val="20000"/>
              </a:spcBef>
              <a:buFont typeface="Wingdings" panose="05000000000000000000" pitchFamily="2" charset="2"/>
              <a:buChar char="q"/>
            </a:pPr>
            <a:r>
              <a:rPr lang="tr-TR" altLang="en-US" sz="1800" b="1">
                <a:latin typeface="Arial" panose="020B0604020202020204" pitchFamily="34" charset="0"/>
              </a:rPr>
              <a:t>FONKSİYON KAYBI</a:t>
            </a:r>
            <a:endParaRPr lang="en-US" altLang="en-US" sz="1800" b="1">
              <a:latin typeface="Arial" panose="020B0604020202020204" pitchFamily="34" charset="0"/>
            </a:endParaRPr>
          </a:p>
        </p:txBody>
      </p:sp>
      <p:pic>
        <p:nvPicPr>
          <p:cNvPr id="13316" name="Picture 4">
            <a:extLst>
              <a:ext uri="{FF2B5EF4-FFF2-40B4-BE49-F238E27FC236}">
                <a16:creationId xmlns="" xmlns:a16="http://schemas.microsoft.com/office/drawing/2014/main" id="{23F05851-379C-EE9D-C29B-DE74BCA89E86}"/>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354118" y="3107533"/>
            <a:ext cx="3057525" cy="2081213"/>
          </a:xfrm>
          <a:prstGeom prst="rect">
            <a:avLst/>
          </a:prstGeom>
          <a:noFill/>
          <a:ln w="38100">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sp>
        <p:nvSpPr>
          <p:cNvPr id="13317" name="Rectangle 4">
            <a:extLst>
              <a:ext uri="{FF2B5EF4-FFF2-40B4-BE49-F238E27FC236}">
                <a16:creationId xmlns="" xmlns:a16="http://schemas.microsoft.com/office/drawing/2014/main" id="{742C49B7-C8E3-6D69-C7C4-BBE74027F9DA}"/>
              </a:ext>
            </a:extLst>
          </p:cNvPr>
          <p:cNvSpPr>
            <a:spLocks noChangeArrowheads="1"/>
          </p:cNvSpPr>
          <p:nvPr/>
        </p:nvSpPr>
        <p:spPr bwMode="auto">
          <a:xfrm>
            <a:off x="1818087" y="849677"/>
            <a:ext cx="577810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en-US" sz="2400" b="1" dirty="0">
                <a:solidFill>
                  <a:srgbClr val="C00000"/>
                </a:solidFill>
                <a:ea typeface="Verdana" panose="020B0604030504040204" pitchFamily="34" charset="0"/>
                <a:cs typeface="Verdana" panose="020B0604030504040204" pitchFamily="34" charset="0"/>
              </a:rPr>
              <a:t>Kas-İskelet Sistemi İncelemesi </a:t>
            </a:r>
            <a:endParaRPr lang="en-US" altLang="tr-TR" sz="2400" dirty="0"/>
          </a:p>
        </p:txBody>
      </p:sp>
    </p:spTree>
    <p:extLst>
      <p:ext uri="{BB962C8B-B14F-4D97-AF65-F5344CB8AC3E}">
        <p14:creationId xmlns="" xmlns:p14="http://schemas.microsoft.com/office/powerpoint/2010/main" val="15161601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7" name="Rectangle 3">
            <a:extLst>
              <a:ext uri="{FF2B5EF4-FFF2-40B4-BE49-F238E27FC236}">
                <a16:creationId xmlns="" xmlns:a16="http://schemas.microsoft.com/office/drawing/2014/main" id="{6410ABE0-B780-DEEE-BAA5-0480BA2B9FBD}"/>
              </a:ext>
            </a:extLst>
          </p:cNvPr>
          <p:cNvSpPr>
            <a:spLocks noChangeArrowheads="1"/>
          </p:cNvSpPr>
          <p:nvPr/>
        </p:nvSpPr>
        <p:spPr bwMode="auto">
          <a:xfrm>
            <a:off x="2845594" y="1447800"/>
            <a:ext cx="3705758" cy="392898"/>
          </a:xfrm>
          <a:prstGeom prst="rect">
            <a:avLst/>
          </a:prstGeom>
          <a:noFill/>
          <a:ln w="9525">
            <a:noFill/>
            <a:miter lim="800000"/>
            <a:headEnd/>
            <a:tailEnd/>
          </a:ln>
          <a:effectLst/>
        </p:spPr>
        <p:txBody>
          <a:bodyPr wrap="none" lIns="69056" tIns="34529" rIns="69056" bIns="34529">
            <a:spAutoFit/>
          </a:bodyPr>
          <a:lstStyle/>
          <a:p>
            <a:pPr>
              <a:defRPr/>
            </a:pPr>
            <a:r>
              <a:rPr lang="en-AU" sz="2100" b="1" dirty="0">
                <a:solidFill>
                  <a:srgbClr val="C00000"/>
                </a:solidFill>
                <a:effectLst>
                  <a:outerShdw blurRad="38100" dist="38100" dir="2700000" algn="tl">
                    <a:srgbClr val="C0C0C0"/>
                  </a:outerShdw>
                </a:effectLst>
                <a:latin typeface="Arial" pitchFamily="34" charset="0"/>
              </a:rPr>
              <a:t>EKLEM AĞRISI NEDENLERİ</a:t>
            </a:r>
          </a:p>
        </p:txBody>
      </p:sp>
      <p:pic>
        <p:nvPicPr>
          <p:cNvPr id="20483" name="Picture 4">
            <a:extLst>
              <a:ext uri="{FF2B5EF4-FFF2-40B4-BE49-F238E27FC236}">
                <a16:creationId xmlns="" xmlns:a16="http://schemas.microsoft.com/office/drawing/2014/main" id="{38672ABE-1C14-44E9-B26B-53F3215BE206}"/>
              </a:ext>
            </a:extLst>
          </p:cNvPr>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a:xfrm>
            <a:off x="4407696" y="2355056"/>
            <a:ext cx="2752725" cy="3233738"/>
          </a:xfrm>
          <a:ln w="38100">
            <a:solidFill>
              <a:schemeClr val="accent2"/>
            </a:solidFill>
            <a:miter lim="800000"/>
            <a:headEnd/>
            <a:tailEnd/>
          </a:ln>
        </p:spPr>
      </p:pic>
      <p:sp>
        <p:nvSpPr>
          <p:cNvPr id="20484" name="Rectangle 5">
            <a:extLst>
              <a:ext uri="{FF2B5EF4-FFF2-40B4-BE49-F238E27FC236}">
                <a16:creationId xmlns="" xmlns:a16="http://schemas.microsoft.com/office/drawing/2014/main" id="{0B5111E9-89EE-0041-16D5-4609C560134F}"/>
              </a:ext>
            </a:extLst>
          </p:cNvPr>
          <p:cNvSpPr>
            <a:spLocks noChangeArrowheads="1"/>
          </p:cNvSpPr>
          <p:nvPr/>
        </p:nvSpPr>
        <p:spPr bwMode="auto">
          <a:xfrm>
            <a:off x="3826671" y="2238377"/>
            <a:ext cx="3646885" cy="423863"/>
          </a:xfrm>
          <a:prstGeom prst="rect">
            <a:avLst/>
          </a:prstGeom>
          <a:solidFill>
            <a:srgbClr val="00B7A5"/>
          </a:solidFill>
          <a:ln w="12700">
            <a:solidFill>
              <a:schemeClr val="bg2"/>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tr-TR" altLang="en-US" sz="1800" b="1">
                <a:latin typeface="Comic Sans MS" panose="030F0702030302020204" pitchFamily="66" charset="0"/>
              </a:rPr>
              <a:t>Eklem ve a</a:t>
            </a:r>
            <a:r>
              <a:rPr lang="en-AU" altLang="en-US" sz="1800" b="1">
                <a:latin typeface="Comic Sans MS" panose="030F0702030302020204" pitchFamily="66" charset="0"/>
              </a:rPr>
              <a:t>ğrı </a:t>
            </a:r>
          </a:p>
        </p:txBody>
      </p:sp>
      <p:sp>
        <p:nvSpPr>
          <p:cNvPr id="20485" name="Text Box 6">
            <a:extLst>
              <a:ext uri="{FF2B5EF4-FFF2-40B4-BE49-F238E27FC236}">
                <a16:creationId xmlns="" xmlns:a16="http://schemas.microsoft.com/office/drawing/2014/main" id="{A2991993-31C4-C067-193B-FDEF9AF0A791}"/>
              </a:ext>
            </a:extLst>
          </p:cNvPr>
          <p:cNvSpPr txBox="1">
            <a:spLocks noChangeArrowheads="1"/>
          </p:cNvSpPr>
          <p:nvPr/>
        </p:nvSpPr>
        <p:spPr bwMode="auto">
          <a:xfrm>
            <a:off x="6087666" y="3158729"/>
            <a:ext cx="1094184" cy="253916"/>
          </a:xfrm>
          <a:prstGeom prst="rect">
            <a:avLst/>
          </a:prstGeom>
          <a:solidFill>
            <a:srgbClr val="00B7A5"/>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AU" altLang="en-US" sz="1050" b="1">
                <a:latin typeface="Comic Sans MS" panose="030F0702030302020204" pitchFamily="66" charset="0"/>
              </a:rPr>
              <a:t>Kas ağrısı</a:t>
            </a:r>
          </a:p>
        </p:txBody>
      </p:sp>
      <p:sp>
        <p:nvSpPr>
          <p:cNvPr id="20486" name="Text Box 7">
            <a:extLst>
              <a:ext uri="{FF2B5EF4-FFF2-40B4-BE49-F238E27FC236}">
                <a16:creationId xmlns="" xmlns:a16="http://schemas.microsoft.com/office/drawing/2014/main" id="{AD94A330-2072-C590-D463-A2BDA2CE4055}"/>
              </a:ext>
            </a:extLst>
          </p:cNvPr>
          <p:cNvSpPr txBox="1">
            <a:spLocks noChangeArrowheads="1"/>
          </p:cNvSpPr>
          <p:nvPr/>
        </p:nvSpPr>
        <p:spPr bwMode="auto">
          <a:xfrm>
            <a:off x="5899548" y="3451622"/>
            <a:ext cx="1345406" cy="383182"/>
          </a:xfrm>
          <a:prstGeom prst="rect">
            <a:avLst/>
          </a:prstGeom>
          <a:solidFill>
            <a:srgbClr val="00B7A5"/>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ct val="0"/>
              </a:spcBef>
              <a:buFontTx/>
              <a:buNone/>
            </a:pPr>
            <a:r>
              <a:rPr lang="en-AU" altLang="en-US" sz="1050" b="1">
                <a:latin typeface="Comic Sans MS" panose="030F0702030302020204" pitchFamily="66" charset="0"/>
              </a:rPr>
              <a:t>Subkondral Km.</a:t>
            </a:r>
          </a:p>
          <a:p>
            <a:pPr>
              <a:spcBef>
                <a:spcPct val="0"/>
              </a:spcBef>
              <a:buFontTx/>
              <a:buNone/>
            </a:pPr>
            <a:r>
              <a:rPr lang="en-AU" altLang="en-US" sz="1050" b="1">
                <a:latin typeface="Comic Sans MS" panose="030F0702030302020204" pitchFamily="66" charset="0"/>
              </a:rPr>
              <a:t>Basınç artışı</a:t>
            </a:r>
          </a:p>
        </p:txBody>
      </p:sp>
      <p:sp>
        <p:nvSpPr>
          <p:cNvPr id="20487" name="Text Box 8">
            <a:extLst>
              <a:ext uri="{FF2B5EF4-FFF2-40B4-BE49-F238E27FC236}">
                <a16:creationId xmlns="" xmlns:a16="http://schemas.microsoft.com/office/drawing/2014/main" id="{21A99D6D-BF5D-7237-7446-BD68EB3511E5}"/>
              </a:ext>
            </a:extLst>
          </p:cNvPr>
          <p:cNvSpPr txBox="1">
            <a:spLocks noChangeArrowheads="1"/>
          </p:cNvSpPr>
          <p:nvPr/>
        </p:nvSpPr>
        <p:spPr bwMode="auto">
          <a:xfrm>
            <a:off x="6215064" y="3823097"/>
            <a:ext cx="682229" cy="253916"/>
          </a:xfrm>
          <a:prstGeom prst="rect">
            <a:avLst/>
          </a:prstGeom>
          <a:solidFill>
            <a:srgbClr val="00B7A5"/>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AU" altLang="en-US" sz="1050" b="1">
                <a:latin typeface="Comic Sans MS" panose="030F0702030302020204" pitchFamily="66" charset="0"/>
              </a:rPr>
              <a:t>Sinovit</a:t>
            </a:r>
          </a:p>
        </p:txBody>
      </p:sp>
      <p:sp>
        <p:nvSpPr>
          <p:cNvPr id="20488" name="Text Box 9">
            <a:extLst>
              <a:ext uri="{FF2B5EF4-FFF2-40B4-BE49-F238E27FC236}">
                <a16:creationId xmlns="" xmlns:a16="http://schemas.microsoft.com/office/drawing/2014/main" id="{55BBF1A7-4965-F837-6F40-EF5F02B2FDBC}"/>
              </a:ext>
            </a:extLst>
          </p:cNvPr>
          <p:cNvSpPr txBox="1">
            <a:spLocks noChangeArrowheads="1"/>
          </p:cNvSpPr>
          <p:nvPr/>
        </p:nvSpPr>
        <p:spPr bwMode="auto">
          <a:xfrm>
            <a:off x="6242448" y="4081465"/>
            <a:ext cx="1002506" cy="324063"/>
          </a:xfrm>
          <a:prstGeom prst="rect">
            <a:avLst/>
          </a:prstGeom>
          <a:solidFill>
            <a:srgbClr val="00B7A5"/>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70000"/>
              </a:lnSpc>
              <a:spcBef>
                <a:spcPct val="0"/>
              </a:spcBef>
              <a:buFontTx/>
              <a:buNone/>
            </a:pPr>
            <a:r>
              <a:rPr lang="en-AU" altLang="en-US" sz="1050" b="1">
                <a:latin typeface="Comic Sans MS" panose="030F0702030302020204" pitchFamily="66" charset="0"/>
              </a:rPr>
              <a:t>Kapsülde</a:t>
            </a:r>
            <a:r>
              <a:rPr lang="tr-TR" altLang="en-US" sz="1050" b="1">
                <a:latin typeface="Comic Sans MS" panose="030F0702030302020204" pitchFamily="66" charset="0"/>
              </a:rPr>
              <a:t> </a:t>
            </a:r>
            <a:r>
              <a:rPr lang="en-AU" altLang="en-US" sz="1050" b="1">
                <a:latin typeface="Comic Sans MS" panose="030F0702030302020204" pitchFamily="66" charset="0"/>
              </a:rPr>
              <a:t>gerilme</a:t>
            </a:r>
          </a:p>
        </p:txBody>
      </p:sp>
      <p:sp>
        <p:nvSpPr>
          <p:cNvPr id="20489" name="Text Box 10">
            <a:extLst>
              <a:ext uri="{FF2B5EF4-FFF2-40B4-BE49-F238E27FC236}">
                <a16:creationId xmlns="" xmlns:a16="http://schemas.microsoft.com/office/drawing/2014/main" id="{822B14CB-04BC-D6C0-E8FC-B1510D53D30E}"/>
              </a:ext>
            </a:extLst>
          </p:cNvPr>
          <p:cNvSpPr txBox="1">
            <a:spLocks noChangeArrowheads="1"/>
          </p:cNvSpPr>
          <p:nvPr/>
        </p:nvSpPr>
        <p:spPr bwMode="auto">
          <a:xfrm>
            <a:off x="5997180" y="5182794"/>
            <a:ext cx="1117997" cy="324063"/>
          </a:xfrm>
          <a:prstGeom prst="rect">
            <a:avLst/>
          </a:prstGeom>
          <a:solidFill>
            <a:srgbClr val="00B7A5"/>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70000"/>
              </a:lnSpc>
              <a:spcBef>
                <a:spcPct val="0"/>
              </a:spcBef>
              <a:buFontTx/>
              <a:buNone/>
            </a:pPr>
            <a:r>
              <a:rPr lang="en-AU" altLang="en-US" sz="1050" b="1">
                <a:latin typeface="Comic Sans MS" panose="030F0702030302020204" pitchFamily="66" charset="0"/>
              </a:rPr>
              <a:t>Periost</a:t>
            </a:r>
            <a:r>
              <a:rPr lang="tr-TR" altLang="en-US" sz="1050" b="1">
                <a:latin typeface="Comic Sans MS" panose="030F0702030302020204" pitchFamily="66" charset="0"/>
              </a:rPr>
              <a:t> </a:t>
            </a:r>
            <a:r>
              <a:rPr lang="en-AU" altLang="en-US" sz="1050" b="1">
                <a:latin typeface="Comic Sans MS" panose="030F0702030302020204" pitchFamily="66" charset="0"/>
              </a:rPr>
              <a:t>kalınlaşması</a:t>
            </a:r>
          </a:p>
        </p:txBody>
      </p:sp>
      <p:sp>
        <p:nvSpPr>
          <p:cNvPr id="20490" name="Text Box 11">
            <a:extLst>
              <a:ext uri="{FF2B5EF4-FFF2-40B4-BE49-F238E27FC236}">
                <a16:creationId xmlns="" xmlns:a16="http://schemas.microsoft.com/office/drawing/2014/main" id="{BBB6070D-266F-00EA-19EF-296E7CE10EEC}"/>
              </a:ext>
            </a:extLst>
          </p:cNvPr>
          <p:cNvSpPr txBox="1">
            <a:spLocks noChangeArrowheads="1"/>
          </p:cNvSpPr>
          <p:nvPr/>
        </p:nvSpPr>
        <p:spPr bwMode="auto">
          <a:xfrm>
            <a:off x="5857877" y="4468418"/>
            <a:ext cx="1615679" cy="352341"/>
          </a:xfrm>
          <a:prstGeom prst="rect">
            <a:avLst/>
          </a:prstGeom>
          <a:solidFill>
            <a:srgbClr val="00B7A5"/>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80000"/>
              </a:lnSpc>
              <a:spcBef>
                <a:spcPct val="0"/>
              </a:spcBef>
              <a:buFontTx/>
              <a:buNone/>
            </a:pPr>
            <a:r>
              <a:rPr lang="en-AU" altLang="en-US" sz="1050" b="1">
                <a:latin typeface="Comic Sans MS" panose="030F0702030302020204" pitchFamily="66" charset="0"/>
              </a:rPr>
              <a:t>Ligamanda artan</a:t>
            </a:r>
            <a:r>
              <a:rPr lang="tr-TR" altLang="en-US" sz="1050" b="1">
                <a:latin typeface="Comic Sans MS" panose="030F0702030302020204" pitchFamily="66" charset="0"/>
              </a:rPr>
              <a:t>  </a:t>
            </a:r>
            <a:r>
              <a:rPr lang="en-AU" altLang="en-US" sz="1050" b="1">
                <a:latin typeface="Comic Sans MS" panose="030F0702030302020204" pitchFamily="66" charset="0"/>
              </a:rPr>
              <a:t>gerginlik</a:t>
            </a:r>
          </a:p>
        </p:txBody>
      </p:sp>
      <p:sp>
        <p:nvSpPr>
          <p:cNvPr id="20491" name="Text Box 12">
            <a:extLst>
              <a:ext uri="{FF2B5EF4-FFF2-40B4-BE49-F238E27FC236}">
                <a16:creationId xmlns="" xmlns:a16="http://schemas.microsoft.com/office/drawing/2014/main" id="{048D6C25-DF1F-A927-ED5C-35CF911B760B}"/>
              </a:ext>
            </a:extLst>
          </p:cNvPr>
          <p:cNvSpPr txBox="1">
            <a:spLocks noChangeArrowheads="1"/>
          </p:cNvSpPr>
          <p:nvPr/>
        </p:nvSpPr>
        <p:spPr bwMode="auto">
          <a:xfrm>
            <a:off x="5840018" y="4800602"/>
            <a:ext cx="1514475" cy="198837"/>
          </a:xfrm>
          <a:prstGeom prst="rect">
            <a:avLst/>
          </a:prstGeom>
          <a:solidFill>
            <a:srgbClr val="00B7A5"/>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60000"/>
              </a:lnSpc>
              <a:spcBef>
                <a:spcPct val="0"/>
              </a:spcBef>
              <a:buFontTx/>
              <a:buNone/>
            </a:pPr>
            <a:r>
              <a:rPr lang="en-AU" altLang="en-US" sz="1050" b="1">
                <a:latin typeface="Comic Sans MS" panose="030F0702030302020204" pitchFamily="66" charset="0"/>
              </a:rPr>
              <a:t>Tendon yapışma yeri</a:t>
            </a:r>
          </a:p>
        </p:txBody>
      </p:sp>
      <p:sp>
        <p:nvSpPr>
          <p:cNvPr id="20492" name="Line 13">
            <a:extLst>
              <a:ext uri="{FF2B5EF4-FFF2-40B4-BE49-F238E27FC236}">
                <a16:creationId xmlns="" xmlns:a16="http://schemas.microsoft.com/office/drawing/2014/main" id="{35D0BB8D-BB84-586B-3610-891F6B93A721}"/>
              </a:ext>
            </a:extLst>
          </p:cNvPr>
          <p:cNvSpPr>
            <a:spLocks noChangeShapeType="1"/>
          </p:cNvSpPr>
          <p:nvPr/>
        </p:nvSpPr>
        <p:spPr bwMode="auto">
          <a:xfrm>
            <a:off x="3815954" y="2662238"/>
            <a:ext cx="3646884" cy="0"/>
          </a:xfrm>
          <a:prstGeom prst="line">
            <a:avLst/>
          </a:prstGeom>
          <a:noFill/>
          <a:ln w="38100">
            <a:solidFill>
              <a:schemeClr val="accent2"/>
            </a:solidFill>
            <a:round/>
            <a:headEnd/>
            <a:tailEnd/>
          </a:ln>
          <a:extLst>
            <a:ext uri="{909E8E84-426E-40DD-AFC4-6F175D3DCCD1}">
              <a14:hiddenFill xmlns="" xmlns:a14="http://schemas.microsoft.com/office/drawing/2010/main">
                <a:noFill/>
              </a14:hiddenFill>
            </a:ext>
          </a:extLst>
        </p:spPr>
        <p:txBody>
          <a:bodyPr/>
          <a:lstStyle/>
          <a:p>
            <a:endParaRPr lang="tr-TR" sz="1350"/>
          </a:p>
        </p:txBody>
      </p:sp>
      <p:sp>
        <p:nvSpPr>
          <p:cNvPr id="20493" name="Rectangle 2">
            <a:extLst>
              <a:ext uri="{FF2B5EF4-FFF2-40B4-BE49-F238E27FC236}">
                <a16:creationId xmlns="" xmlns:a16="http://schemas.microsoft.com/office/drawing/2014/main" id="{12DB8241-9940-2D59-403B-F522EC2C0121}"/>
              </a:ext>
            </a:extLst>
          </p:cNvPr>
          <p:cNvSpPr>
            <a:spLocks noChangeArrowheads="1"/>
          </p:cNvSpPr>
          <p:nvPr/>
        </p:nvSpPr>
        <p:spPr bwMode="auto">
          <a:xfrm>
            <a:off x="1647827" y="2169321"/>
            <a:ext cx="2174377" cy="31726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9056" tIns="34529" rIns="69056" bIns="34529">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5000"/>
              </a:lnSpc>
              <a:spcBef>
                <a:spcPct val="0"/>
              </a:spcBef>
              <a:buFont typeface="Wingdings" panose="05000000000000000000" pitchFamily="2" charset="2"/>
              <a:buChar char="q"/>
            </a:pPr>
            <a:r>
              <a:rPr lang="en-AU" altLang="en-US" sz="1800" b="1">
                <a:latin typeface="Arial" panose="020B0604020202020204" pitchFamily="34" charset="0"/>
              </a:rPr>
              <a:t>Kemik</a:t>
            </a:r>
            <a:r>
              <a:rPr lang="tr-TR" altLang="en-US" sz="1800" b="1">
                <a:latin typeface="Arial" panose="020B0604020202020204" pitchFamily="34" charset="0"/>
              </a:rPr>
              <a:t> </a:t>
            </a:r>
          </a:p>
          <a:p>
            <a:pPr>
              <a:lnSpc>
                <a:spcPct val="155000"/>
              </a:lnSpc>
              <a:spcBef>
                <a:spcPct val="0"/>
              </a:spcBef>
              <a:buFont typeface="Wingdings" panose="05000000000000000000" pitchFamily="2" charset="2"/>
              <a:buChar char="ü"/>
            </a:pPr>
            <a:r>
              <a:rPr lang="tr-TR" altLang="en-US" sz="1500" b="1">
                <a:latin typeface="Arial" panose="020B0604020202020204" pitchFamily="34" charset="0"/>
              </a:rPr>
              <a:t>Osteomyelit</a:t>
            </a:r>
            <a:endParaRPr lang="en-AU" altLang="en-US" sz="1500" b="1">
              <a:latin typeface="Arial" panose="020B0604020202020204" pitchFamily="34" charset="0"/>
            </a:endParaRPr>
          </a:p>
          <a:p>
            <a:pPr>
              <a:lnSpc>
                <a:spcPct val="155000"/>
              </a:lnSpc>
              <a:spcBef>
                <a:spcPct val="0"/>
              </a:spcBef>
              <a:buFont typeface="Wingdings" panose="05000000000000000000" pitchFamily="2" charset="2"/>
              <a:buChar char="q"/>
            </a:pPr>
            <a:r>
              <a:rPr lang="en-AU" altLang="en-US" sz="1800" b="1">
                <a:latin typeface="Arial" panose="020B0604020202020204" pitchFamily="34" charset="0"/>
              </a:rPr>
              <a:t>Tendon</a:t>
            </a:r>
            <a:endParaRPr lang="tr-TR" altLang="en-US" sz="1800" b="1">
              <a:latin typeface="Arial" panose="020B0604020202020204" pitchFamily="34" charset="0"/>
            </a:endParaRPr>
          </a:p>
          <a:p>
            <a:pPr>
              <a:lnSpc>
                <a:spcPct val="155000"/>
              </a:lnSpc>
              <a:spcBef>
                <a:spcPct val="0"/>
              </a:spcBef>
              <a:buFont typeface="Wingdings" panose="05000000000000000000" pitchFamily="2" charset="2"/>
              <a:buChar char="ü"/>
            </a:pPr>
            <a:r>
              <a:rPr lang="tr-TR" altLang="en-US" sz="1500" b="1">
                <a:latin typeface="Arial" panose="020B0604020202020204" pitchFamily="34" charset="0"/>
              </a:rPr>
              <a:t>Tendinit</a:t>
            </a:r>
            <a:endParaRPr lang="en-AU" altLang="en-US" sz="1500" b="1">
              <a:latin typeface="Arial" panose="020B0604020202020204" pitchFamily="34" charset="0"/>
            </a:endParaRPr>
          </a:p>
          <a:p>
            <a:pPr>
              <a:lnSpc>
                <a:spcPct val="155000"/>
              </a:lnSpc>
              <a:spcBef>
                <a:spcPct val="0"/>
              </a:spcBef>
              <a:buFont typeface="Wingdings" panose="05000000000000000000" pitchFamily="2" charset="2"/>
              <a:buChar char="q"/>
            </a:pPr>
            <a:r>
              <a:rPr lang="en-AU" altLang="en-US" sz="1800" b="1">
                <a:latin typeface="Arial" panose="020B0604020202020204" pitchFamily="34" charset="0"/>
              </a:rPr>
              <a:t> Bursa</a:t>
            </a:r>
            <a:endParaRPr lang="tr-TR" altLang="en-US" sz="1800" b="1">
              <a:latin typeface="Arial" panose="020B0604020202020204" pitchFamily="34" charset="0"/>
            </a:endParaRPr>
          </a:p>
          <a:p>
            <a:pPr>
              <a:lnSpc>
                <a:spcPct val="155000"/>
              </a:lnSpc>
              <a:spcBef>
                <a:spcPct val="0"/>
              </a:spcBef>
              <a:buFont typeface="Wingdings" panose="05000000000000000000" pitchFamily="2" charset="2"/>
              <a:buChar char="ü"/>
            </a:pPr>
            <a:r>
              <a:rPr lang="tr-TR" altLang="en-US" sz="1500" b="1">
                <a:latin typeface="Arial" panose="020B0604020202020204" pitchFamily="34" charset="0"/>
              </a:rPr>
              <a:t>Bursit</a:t>
            </a:r>
            <a:endParaRPr lang="en-AU" altLang="en-US" sz="1500" b="1">
              <a:latin typeface="Arial" panose="020B0604020202020204" pitchFamily="34" charset="0"/>
            </a:endParaRPr>
          </a:p>
          <a:p>
            <a:pPr>
              <a:lnSpc>
                <a:spcPct val="155000"/>
              </a:lnSpc>
              <a:spcBef>
                <a:spcPct val="0"/>
              </a:spcBef>
              <a:buFont typeface="Wingdings" panose="05000000000000000000" pitchFamily="2" charset="2"/>
              <a:buChar char="q"/>
            </a:pPr>
            <a:r>
              <a:rPr lang="en-AU" altLang="en-US" sz="1800" b="1">
                <a:latin typeface="Arial" panose="020B0604020202020204" pitchFamily="34" charset="0"/>
              </a:rPr>
              <a:t> Yumuşak doku</a:t>
            </a:r>
          </a:p>
          <a:p>
            <a:pPr>
              <a:lnSpc>
                <a:spcPct val="155000"/>
              </a:lnSpc>
              <a:spcBef>
                <a:spcPct val="0"/>
              </a:spcBef>
              <a:buFont typeface="Wingdings" panose="05000000000000000000" pitchFamily="2" charset="2"/>
              <a:buChar char="ü"/>
            </a:pPr>
            <a:r>
              <a:rPr lang="tr-TR" altLang="en-US" sz="1500" b="1">
                <a:latin typeface="Arial" panose="020B0604020202020204" pitchFamily="34" charset="0"/>
              </a:rPr>
              <a:t>Selülit</a:t>
            </a:r>
            <a:endParaRPr lang="en-AU" altLang="en-US" sz="1500" b="1">
              <a:latin typeface="Arial" panose="020B0604020202020204" pitchFamily="34" charset="0"/>
            </a:endParaRPr>
          </a:p>
        </p:txBody>
      </p:sp>
      <p:sp>
        <p:nvSpPr>
          <p:cNvPr id="16" name="13 Metin kutusu">
            <a:extLst>
              <a:ext uri="{FF2B5EF4-FFF2-40B4-BE49-F238E27FC236}">
                <a16:creationId xmlns="" xmlns:a16="http://schemas.microsoft.com/office/drawing/2014/main" id="{5A85C508-7262-3138-2AE3-4A8827E4C163}"/>
              </a:ext>
            </a:extLst>
          </p:cNvPr>
          <p:cNvSpPr txBox="1">
            <a:spLocks noChangeArrowheads="1"/>
          </p:cNvSpPr>
          <p:nvPr/>
        </p:nvSpPr>
        <p:spPr bwMode="auto">
          <a:xfrm>
            <a:off x="3348038" y="2661050"/>
            <a:ext cx="5525808" cy="507831"/>
          </a:xfrm>
          <a:prstGeom prst="rect">
            <a:avLst/>
          </a:prstGeom>
          <a:solidFill>
            <a:srgbClr val="CC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en-US" sz="2700" b="1">
                <a:solidFill>
                  <a:srgbClr val="FF0000"/>
                </a:solidFill>
                <a:latin typeface="Arial" panose="020B0604020202020204" pitchFamily="34" charset="0"/>
              </a:rPr>
              <a:t>PERİARTİKÜLER HASTALIKLAR</a:t>
            </a:r>
          </a:p>
        </p:txBody>
      </p:sp>
    </p:spTree>
    <p:extLst>
      <p:ext uri="{BB962C8B-B14F-4D97-AF65-F5344CB8AC3E}">
        <p14:creationId xmlns="" xmlns:p14="http://schemas.microsoft.com/office/powerpoint/2010/main" val="30821762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147764" y="1500176"/>
            <a:ext cx="6848475" cy="4124325"/>
          </a:xfrm>
          <a:prstGeom prst="rect">
            <a:avLst/>
          </a:prstGeom>
          <a:noFill/>
          <a:ln w="9525">
            <a:noFill/>
            <a:miter lim="800000"/>
            <a:headEnd/>
            <a:tailEnd/>
          </a:ln>
          <a:effectLst/>
        </p:spPr>
      </p:pic>
    </p:spTree>
    <p:extLst>
      <p:ext uri="{BB962C8B-B14F-4D97-AF65-F5344CB8AC3E}">
        <p14:creationId xmlns="" xmlns:p14="http://schemas.microsoft.com/office/powerpoint/2010/main" val="417838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Content Placeholder 2">
            <a:extLst>
              <a:ext uri="{FF2B5EF4-FFF2-40B4-BE49-F238E27FC236}">
                <a16:creationId xmlns="" xmlns:a16="http://schemas.microsoft.com/office/drawing/2014/main" id="{BA9B4ACF-2602-88CF-F077-ED58FCD93604}"/>
              </a:ext>
            </a:extLst>
          </p:cNvPr>
          <p:cNvSpPr>
            <a:spLocks noGrp="1" noChangeArrowheads="1"/>
          </p:cNvSpPr>
          <p:nvPr>
            <p:ph idx="1"/>
          </p:nvPr>
        </p:nvSpPr>
        <p:spPr/>
        <p:txBody>
          <a:bodyPr/>
          <a:lstStyle/>
          <a:p>
            <a:pPr eaLnBrk="1" hangingPunct="1">
              <a:lnSpc>
                <a:spcPct val="150000"/>
              </a:lnSpc>
            </a:pPr>
            <a:r>
              <a:rPr lang="tr-TR" altLang="tr-TR" sz="1800" b="1"/>
              <a:t>RF +        Romatoid artrit, </a:t>
            </a:r>
          </a:p>
          <a:p>
            <a:pPr eaLnBrk="1" hangingPunct="1">
              <a:lnSpc>
                <a:spcPct val="150000"/>
              </a:lnSpc>
            </a:pPr>
            <a:r>
              <a:rPr lang="tr-TR" altLang="tr-TR" sz="1800" b="1"/>
              <a:t>ANA +      Lupus</a:t>
            </a:r>
          </a:p>
          <a:p>
            <a:pPr eaLnBrk="1" hangingPunct="1">
              <a:lnSpc>
                <a:spcPct val="150000"/>
              </a:lnSpc>
            </a:pPr>
            <a:r>
              <a:rPr lang="tr-TR" altLang="tr-TR" sz="1800" b="1"/>
              <a:t>Ü. asit düzeyi yüksek       Gut hastalığı </a:t>
            </a:r>
          </a:p>
          <a:p>
            <a:pPr eaLnBrk="1" hangingPunct="1">
              <a:lnSpc>
                <a:spcPct val="150000"/>
              </a:lnSpc>
            </a:pPr>
            <a:r>
              <a:rPr lang="tr-TR" altLang="tr-TR" sz="1800" b="1"/>
              <a:t>Anti-streptolizin-O (ASO) +            AER</a:t>
            </a:r>
            <a:endParaRPr lang="en-US" altLang="tr-TR" sz="1800" b="1"/>
          </a:p>
        </p:txBody>
      </p:sp>
      <p:sp>
        <p:nvSpPr>
          <p:cNvPr id="113667" name="Title 1">
            <a:extLst>
              <a:ext uri="{FF2B5EF4-FFF2-40B4-BE49-F238E27FC236}">
                <a16:creationId xmlns="" xmlns:a16="http://schemas.microsoft.com/office/drawing/2014/main" id="{EAA61E41-1E0B-0B1F-CDB7-3DC1F857B6BB}"/>
              </a:ext>
            </a:extLst>
          </p:cNvPr>
          <p:cNvSpPr>
            <a:spLocks noGrp="1" noChangeArrowheads="1"/>
          </p:cNvSpPr>
          <p:nvPr>
            <p:ph type="title"/>
          </p:nvPr>
        </p:nvSpPr>
        <p:spPr/>
        <p:txBody>
          <a:bodyPr/>
          <a:lstStyle/>
          <a:p>
            <a:pPr eaLnBrk="1" hangingPunct="1"/>
            <a:r>
              <a:rPr lang="en-US" altLang="tr-TR" sz="2700" b="1">
                <a:solidFill>
                  <a:srgbClr val="C00000"/>
                </a:solidFill>
                <a:latin typeface="Verdana" panose="020B0604030504040204" pitchFamily="34" charset="0"/>
                <a:ea typeface="Verdana" panose="020B0604030504040204" pitchFamily="34" charset="0"/>
                <a:cs typeface="Verdana" panose="020B0604030504040204" pitchFamily="34" charset="0"/>
              </a:rPr>
              <a:t>LABORATUVAR İNCELEME</a:t>
            </a:r>
            <a:endParaRPr lang="en-US" altLang="tr-TR"/>
          </a:p>
        </p:txBody>
      </p:sp>
      <p:sp>
        <p:nvSpPr>
          <p:cNvPr id="5" name="Right Brace 4">
            <a:extLst>
              <a:ext uri="{FF2B5EF4-FFF2-40B4-BE49-F238E27FC236}">
                <a16:creationId xmlns="" xmlns:a16="http://schemas.microsoft.com/office/drawing/2014/main" id="{AC138147-8A12-42AC-8A37-DA7DE0C1BB4C}"/>
              </a:ext>
            </a:extLst>
          </p:cNvPr>
          <p:cNvSpPr/>
          <p:nvPr/>
        </p:nvSpPr>
        <p:spPr>
          <a:xfrm>
            <a:off x="4680349" y="2233615"/>
            <a:ext cx="1727597" cy="2146697"/>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p>
        </p:txBody>
      </p:sp>
      <p:sp>
        <p:nvSpPr>
          <p:cNvPr id="113669" name="TextBox 5">
            <a:extLst>
              <a:ext uri="{FF2B5EF4-FFF2-40B4-BE49-F238E27FC236}">
                <a16:creationId xmlns="" xmlns:a16="http://schemas.microsoft.com/office/drawing/2014/main" id="{FE8FC170-D2E0-9A41-F11F-D512EC7670E3}"/>
              </a:ext>
            </a:extLst>
          </p:cNvPr>
          <p:cNvSpPr txBox="1">
            <a:spLocks noChangeArrowheads="1"/>
          </p:cNvSpPr>
          <p:nvPr/>
        </p:nvSpPr>
        <p:spPr bwMode="auto">
          <a:xfrm>
            <a:off x="6731796" y="3077769"/>
            <a:ext cx="1350169"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tr-TR" sz="1800" b="1"/>
              <a:t>Anlamına gelmez</a:t>
            </a:r>
          </a:p>
        </p:txBody>
      </p:sp>
    </p:spTree>
    <p:extLst>
      <p:ext uri="{BB962C8B-B14F-4D97-AF65-F5344CB8AC3E}">
        <p14:creationId xmlns="" xmlns:p14="http://schemas.microsoft.com/office/powerpoint/2010/main" val="29604055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err="1"/>
              <a:t>Artritin</a:t>
            </a:r>
            <a:r>
              <a:rPr lang="tr-TR" dirty="0"/>
              <a:t> 5N1K’sı</a:t>
            </a:r>
          </a:p>
        </p:txBody>
      </p:sp>
      <p:sp>
        <p:nvSpPr>
          <p:cNvPr id="3" name="2 İçerik Yer Tutucusu"/>
          <p:cNvSpPr>
            <a:spLocks noGrp="1"/>
          </p:cNvSpPr>
          <p:nvPr>
            <p:ph idx="1"/>
          </p:nvPr>
        </p:nvSpPr>
        <p:spPr/>
        <p:txBody>
          <a:bodyPr/>
          <a:lstStyle/>
          <a:p>
            <a:r>
              <a:rPr lang="tr-TR" dirty="0"/>
              <a:t>Nedir (</a:t>
            </a:r>
            <a:r>
              <a:rPr lang="tr-TR" dirty="0" err="1"/>
              <a:t>Artrit</a:t>
            </a:r>
            <a:r>
              <a:rPr lang="tr-TR" dirty="0"/>
              <a:t>?)</a:t>
            </a:r>
          </a:p>
          <a:p>
            <a:r>
              <a:rPr lang="tr-TR" dirty="0"/>
              <a:t>Ne zaman</a:t>
            </a:r>
          </a:p>
          <a:p>
            <a:r>
              <a:rPr lang="tr-TR" dirty="0"/>
              <a:t>Nerede</a:t>
            </a:r>
          </a:p>
          <a:p>
            <a:r>
              <a:rPr lang="tr-TR" dirty="0"/>
              <a:t>Nasıl</a:t>
            </a:r>
          </a:p>
          <a:p>
            <a:r>
              <a:rPr lang="tr-TR" dirty="0"/>
              <a:t>Neden</a:t>
            </a:r>
          </a:p>
          <a:p>
            <a:r>
              <a:rPr lang="tr-TR" dirty="0"/>
              <a:t>Kimde</a:t>
            </a:r>
          </a:p>
        </p:txBody>
      </p:sp>
    </p:spTree>
    <p:extLst>
      <p:ext uri="{BB962C8B-B14F-4D97-AF65-F5344CB8AC3E}">
        <p14:creationId xmlns="" xmlns:p14="http://schemas.microsoft.com/office/powerpoint/2010/main" val="786332325"/>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435100" y="1500176"/>
            <a:ext cx="7499350" cy="411549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478165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93901" y="1052736"/>
            <a:ext cx="7207191" cy="53285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848213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435100" y="1770413"/>
            <a:ext cx="7499350" cy="415537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41563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595060" y="1447800"/>
            <a:ext cx="7179430" cy="4800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145725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435100" y="1575452"/>
            <a:ext cx="7499350" cy="454529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1422323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 xmlns:a16="http://schemas.microsoft.com/office/drawing/2014/main" id="{59E33C85-3E87-5F09-6ED9-D857A84B0328}"/>
              </a:ext>
            </a:extLst>
          </p:cNvPr>
          <p:cNvPicPr>
            <a:picLocks noChangeAspect="1"/>
          </p:cNvPicPr>
          <p:nvPr/>
        </p:nvPicPr>
        <p:blipFill>
          <a:blip r:embed="rId2" cstate="print"/>
          <a:stretch>
            <a:fillRect/>
          </a:stretch>
        </p:blipFill>
        <p:spPr>
          <a:xfrm>
            <a:off x="89526" y="334256"/>
            <a:ext cx="5091263" cy="914356"/>
          </a:xfrm>
          <a:prstGeom prst="rect">
            <a:avLst/>
          </a:prstGeom>
        </p:spPr>
      </p:pic>
      <p:sp>
        <p:nvSpPr>
          <p:cNvPr id="4" name="Metin kutusu 3">
            <a:extLst>
              <a:ext uri="{FF2B5EF4-FFF2-40B4-BE49-F238E27FC236}">
                <a16:creationId xmlns="" xmlns:a16="http://schemas.microsoft.com/office/drawing/2014/main" id="{6D54F7E7-DE4E-233E-2FBB-4B21DE8BDD89}"/>
              </a:ext>
            </a:extLst>
          </p:cNvPr>
          <p:cNvSpPr txBox="1"/>
          <p:nvPr/>
        </p:nvSpPr>
        <p:spPr>
          <a:xfrm>
            <a:off x="107504" y="1661546"/>
            <a:ext cx="4176464" cy="360752"/>
          </a:xfrm>
          <a:prstGeom prst="rect">
            <a:avLst/>
          </a:prstGeom>
          <a:noFill/>
        </p:spPr>
        <p:txBody>
          <a:bodyPr wrap="square" rtlCol="0">
            <a:spAutoFit/>
          </a:bodyPr>
          <a:lstStyle/>
          <a:p>
            <a:pPr marL="279121" indent="-279121">
              <a:buClr>
                <a:srgbClr val="00B0F0"/>
              </a:buClr>
              <a:buFont typeface="Wingdings" panose="05000000000000000000" pitchFamily="2" charset="2"/>
              <a:buChar char="q"/>
            </a:pPr>
            <a:r>
              <a:rPr lang="tr-TR" sz="1758" dirty="0" err="1">
                <a:latin typeface="Arial Narrow" panose="020B0606020202030204" pitchFamily="34" charset="0"/>
              </a:rPr>
              <a:t>Anamnez</a:t>
            </a:r>
            <a:endParaRPr lang="tr-TR" sz="1758" dirty="0">
              <a:latin typeface="Arial Narrow" panose="020B0606020202030204" pitchFamily="34" charset="0"/>
            </a:endParaRPr>
          </a:p>
        </p:txBody>
      </p:sp>
      <p:sp>
        <p:nvSpPr>
          <p:cNvPr id="5" name="Metin kutusu 4">
            <a:extLst>
              <a:ext uri="{FF2B5EF4-FFF2-40B4-BE49-F238E27FC236}">
                <a16:creationId xmlns="" xmlns:a16="http://schemas.microsoft.com/office/drawing/2014/main" id="{BA026437-9C68-DED2-F7E1-8316180889A4}"/>
              </a:ext>
            </a:extLst>
          </p:cNvPr>
          <p:cNvSpPr txBox="1"/>
          <p:nvPr/>
        </p:nvSpPr>
        <p:spPr>
          <a:xfrm>
            <a:off x="539552" y="2137445"/>
            <a:ext cx="5328592" cy="2070247"/>
          </a:xfrm>
          <a:prstGeom prst="rect">
            <a:avLst/>
          </a:prstGeom>
          <a:noFill/>
        </p:spPr>
        <p:txBody>
          <a:bodyPr wrap="square" rtlCol="0">
            <a:spAutoFit/>
          </a:bodyPr>
          <a:lstStyle/>
          <a:p>
            <a:pPr marL="279121" indent="-279121">
              <a:lnSpc>
                <a:spcPct val="150000"/>
              </a:lnSpc>
              <a:buClr>
                <a:srgbClr val="FF0000"/>
              </a:buClr>
              <a:buFont typeface="Arial" panose="020B0604020202020204" pitchFamily="34" charset="0"/>
              <a:buChar char="•"/>
            </a:pPr>
            <a:r>
              <a:rPr lang="tr-TR" sz="1758" dirty="0">
                <a:latin typeface="Arial Narrow" panose="020B0606020202030204" pitchFamily="34" charset="0"/>
              </a:rPr>
              <a:t>Eklem semptomları (&lt; 1 yıl)</a:t>
            </a:r>
          </a:p>
          <a:p>
            <a:pPr marL="279121" indent="-279121">
              <a:lnSpc>
                <a:spcPct val="150000"/>
              </a:lnSpc>
              <a:buClr>
                <a:srgbClr val="FF0000"/>
              </a:buClr>
              <a:buFont typeface="Arial" panose="020B0604020202020204" pitchFamily="34" charset="0"/>
              <a:buChar char="•"/>
            </a:pPr>
            <a:r>
              <a:rPr lang="tr-TR" sz="1758" dirty="0">
                <a:latin typeface="Arial Narrow" panose="020B0606020202030204" pitchFamily="34" charset="0"/>
              </a:rPr>
              <a:t>Özellikle MKF eklemlerinde</a:t>
            </a:r>
          </a:p>
          <a:p>
            <a:pPr marL="279121" indent="-279121">
              <a:lnSpc>
                <a:spcPct val="150000"/>
              </a:lnSpc>
              <a:buClr>
                <a:srgbClr val="FF0000"/>
              </a:buClr>
              <a:buFont typeface="Arial" panose="020B0604020202020204" pitchFamily="34" charset="0"/>
              <a:buChar char="•"/>
            </a:pPr>
            <a:r>
              <a:rPr lang="tr-TR" sz="1758" dirty="0">
                <a:latin typeface="Arial Narrow" panose="020B0606020202030204" pitchFamily="34" charset="0"/>
              </a:rPr>
              <a:t>Sabah tutukluğu ( ≥ 1 saat)</a:t>
            </a:r>
          </a:p>
          <a:p>
            <a:pPr marL="279121" indent="-279121">
              <a:lnSpc>
                <a:spcPct val="150000"/>
              </a:lnSpc>
              <a:buClr>
                <a:srgbClr val="FF0000"/>
              </a:buClr>
              <a:buFont typeface="Arial" panose="020B0604020202020204" pitchFamily="34" charset="0"/>
              <a:buChar char="•"/>
            </a:pPr>
            <a:r>
              <a:rPr lang="tr-TR" sz="1758" dirty="0">
                <a:latin typeface="Arial Narrow" panose="020B0606020202030204" pitchFamily="34" charset="0"/>
              </a:rPr>
              <a:t>Şikayetlerinin özellikle sabahın erken saatinde olması</a:t>
            </a:r>
          </a:p>
          <a:p>
            <a:pPr marL="279121" indent="-279121">
              <a:lnSpc>
                <a:spcPct val="150000"/>
              </a:lnSpc>
              <a:buClr>
                <a:srgbClr val="FF0000"/>
              </a:buClr>
              <a:buFont typeface="Arial" panose="020B0604020202020204" pitchFamily="34" charset="0"/>
              <a:buChar char="•"/>
            </a:pPr>
            <a:r>
              <a:rPr lang="tr-TR" sz="1758" dirty="0">
                <a:latin typeface="Arial Narrow" panose="020B0606020202030204" pitchFamily="34" charset="0"/>
              </a:rPr>
              <a:t> Birinci derece akrabalarında RA</a:t>
            </a:r>
          </a:p>
        </p:txBody>
      </p:sp>
      <p:sp>
        <p:nvSpPr>
          <p:cNvPr id="6" name="Metin kutusu 5">
            <a:extLst>
              <a:ext uri="{FF2B5EF4-FFF2-40B4-BE49-F238E27FC236}">
                <a16:creationId xmlns="" xmlns:a16="http://schemas.microsoft.com/office/drawing/2014/main" id="{A400FDB9-8EF9-7E12-6383-263AB8E311A4}"/>
              </a:ext>
            </a:extLst>
          </p:cNvPr>
          <p:cNvSpPr txBox="1"/>
          <p:nvPr/>
        </p:nvSpPr>
        <p:spPr>
          <a:xfrm>
            <a:off x="179512" y="4404615"/>
            <a:ext cx="4176464" cy="360752"/>
          </a:xfrm>
          <a:prstGeom prst="rect">
            <a:avLst/>
          </a:prstGeom>
          <a:noFill/>
        </p:spPr>
        <p:txBody>
          <a:bodyPr wrap="square" rtlCol="0">
            <a:spAutoFit/>
          </a:bodyPr>
          <a:lstStyle/>
          <a:p>
            <a:pPr marL="279121" indent="-279121">
              <a:buClr>
                <a:srgbClr val="00B0F0"/>
              </a:buClr>
              <a:buFont typeface="Wingdings" panose="05000000000000000000" pitchFamily="2" charset="2"/>
              <a:buChar char="q"/>
            </a:pPr>
            <a:r>
              <a:rPr lang="tr-TR" sz="1758" dirty="0">
                <a:latin typeface="Arial Narrow" panose="020B0606020202030204" pitchFamily="34" charset="0"/>
              </a:rPr>
              <a:t>Fizik muayene</a:t>
            </a:r>
          </a:p>
        </p:txBody>
      </p:sp>
      <p:sp>
        <p:nvSpPr>
          <p:cNvPr id="7" name="Metin kutusu 6">
            <a:extLst>
              <a:ext uri="{FF2B5EF4-FFF2-40B4-BE49-F238E27FC236}">
                <a16:creationId xmlns="" xmlns:a16="http://schemas.microsoft.com/office/drawing/2014/main" id="{23D9F7C2-A26E-E841-CFD4-AADE9D6D40A0}"/>
              </a:ext>
            </a:extLst>
          </p:cNvPr>
          <p:cNvSpPr txBox="1"/>
          <p:nvPr/>
        </p:nvSpPr>
        <p:spPr>
          <a:xfrm>
            <a:off x="611560" y="4825506"/>
            <a:ext cx="5328592" cy="852798"/>
          </a:xfrm>
          <a:prstGeom prst="rect">
            <a:avLst/>
          </a:prstGeom>
          <a:noFill/>
        </p:spPr>
        <p:txBody>
          <a:bodyPr wrap="square" rtlCol="0">
            <a:spAutoFit/>
          </a:bodyPr>
          <a:lstStyle/>
          <a:p>
            <a:pPr marL="279121" indent="-279121">
              <a:lnSpc>
                <a:spcPct val="150000"/>
              </a:lnSpc>
              <a:buClr>
                <a:srgbClr val="FF0000"/>
              </a:buClr>
              <a:buFont typeface="Arial" panose="020B0604020202020204" pitchFamily="34" charset="0"/>
              <a:buChar char="•"/>
            </a:pPr>
            <a:r>
              <a:rPr lang="tr-TR" sz="1758" dirty="0">
                <a:latin typeface="Arial Narrow" panose="020B0606020202030204" pitchFamily="34" charset="0"/>
              </a:rPr>
              <a:t>Ellerini yumruk yapmakta zorlanma</a:t>
            </a:r>
          </a:p>
          <a:p>
            <a:pPr marL="279121" indent="-279121">
              <a:lnSpc>
                <a:spcPct val="150000"/>
              </a:lnSpc>
              <a:buClr>
                <a:srgbClr val="FF0000"/>
              </a:buClr>
              <a:buFont typeface="Arial" panose="020B0604020202020204" pitchFamily="34" charset="0"/>
              <a:buChar char="•"/>
            </a:pPr>
            <a:r>
              <a:rPr lang="tr-TR" sz="1758" dirty="0">
                <a:latin typeface="Arial Narrow" panose="020B0606020202030204" pitchFamily="34" charset="0"/>
              </a:rPr>
              <a:t>MKF eklemlerinin sıkma testi pozitif olması</a:t>
            </a:r>
          </a:p>
        </p:txBody>
      </p:sp>
      <p:sp>
        <p:nvSpPr>
          <p:cNvPr id="8" name="Metin kutusu 7">
            <a:extLst>
              <a:ext uri="{FF2B5EF4-FFF2-40B4-BE49-F238E27FC236}">
                <a16:creationId xmlns="" xmlns:a16="http://schemas.microsoft.com/office/drawing/2014/main" id="{438BECED-9B13-29C9-405F-F5FC855D9617}"/>
              </a:ext>
            </a:extLst>
          </p:cNvPr>
          <p:cNvSpPr txBox="1"/>
          <p:nvPr/>
        </p:nvSpPr>
        <p:spPr>
          <a:xfrm>
            <a:off x="5580112" y="6383074"/>
            <a:ext cx="3312368" cy="225469"/>
          </a:xfrm>
          <a:prstGeom prst="rect">
            <a:avLst/>
          </a:prstGeom>
          <a:noFill/>
        </p:spPr>
        <p:txBody>
          <a:bodyPr wrap="square" rtlCol="0">
            <a:spAutoFit/>
          </a:bodyPr>
          <a:lstStyle/>
          <a:p>
            <a:r>
              <a:rPr lang="tr-TR" sz="879" dirty="0" err="1">
                <a:latin typeface="Arial Narrow" panose="020B0606020202030204" pitchFamily="34" charset="0"/>
              </a:rPr>
              <a:t>van</a:t>
            </a:r>
            <a:r>
              <a:rPr lang="tr-TR" sz="879" dirty="0">
                <a:latin typeface="Arial Narrow" panose="020B0606020202030204" pitchFamily="34" charset="0"/>
              </a:rPr>
              <a:t> </a:t>
            </a:r>
            <a:r>
              <a:rPr lang="tr-TR" sz="879" dirty="0" err="1">
                <a:latin typeface="Arial Narrow" panose="020B0606020202030204" pitchFamily="34" charset="0"/>
              </a:rPr>
              <a:t>Steenbergen</a:t>
            </a:r>
            <a:r>
              <a:rPr lang="tr-TR" sz="879" dirty="0">
                <a:latin typeface="Arial Narrow" panose="020B0606020202030204" pitchFamily="34" charset="0"/>
              </a:rPr>
              <a:t> HW, et al. Ann </a:t>
            </a:r>
            <a:r>
              <a:rPr lang="tr-TR" sz="879" dirty="0" err="1">
                <a:latin typeface="Arial Narrow" panose="020B0606020202030204" pitchFamily="34" charset="0"/>
              </a:rPr>
              <a:t>Rheum</a:t>
            </a:r>
            <a:r>
              <a:rPr lang="tr-TR" sz="879" dirty="0">
                <a:latin typeface="Arial Narrow" panose="020B0606020202030204" pitchFamily="34" charset="0"/>
              </a:rPr>
              <a:t> </a:t>
            </a:r>
            <a:r>
              <a:rPr lang="tr-TR" sz="879" dirty="0" err="1">
                <a:latin typeface="Arial Narrow" panose="020B0606020202030204" pitchFamily="34" charset="0"/>
              </a:rPr>
              <a:t>Dis</a:t>
            </a:r>
            <a:r>
              <a:rPr lang="tr-TR" sz="879" dirty="0">
                <a:latin typeface="Arial Narrow" panose="020B0606020202030204" pitchFamily="34" charset="0"/>
              </a:rPr>
              <a:t>. 2017 Mar;76(3):491-496</a:t>
            </a:r>
          </a:p>
        </p:txBody>
      </p:sp>
      <p:pic>
        <p:nvPicPr>
          <p:cNvPr id="10" name="Resim 9">
            <a:extLst>
              <a:ext uri="{FF2B5EF4-FFF2-40B4-BE49-F238E27FC236}">
                <a16:creationId xmlns="" xmlns:a16="http://schemas.microsoft.com/office/drawing/2014/main" id="{31E8AF96-E14F-2909-EDFD-4EE49B3194FE}"/>
              </a:ext>
            </a:extLst>
          </p:cNvPr>
          <p:cNvPicPr>
            <a:picLocks noChangeAspect="1"/>
          </p:cNvPicPr>
          <p:nvPr/>
        </p:nvPicPr>
        <p:blipFill>
          <a:blip r:embed="rId3" cstate="print"/>
          <a:stretch>
            <a:fillRect/>
          </a:stretch>
        </p:blipFill>
        <p:spPr>
          <a:xfrm>
            <a:off x="5436096" y="3429000"/>
            <a:ext cx="3312368" cy="2801732"/>
          </a:xfrm>
          <a:prstGeom prst="rect">
            <a:avLst/>
          </a:prstGeom>
        </p:spPr>
      </p:pic>
      <p:pic>
        <p:nvPicPr>
          <p:cNvPr id="11" name="Resim 10">
            <a:extLst>
              <a:ext uri="{FF2B5EF4-FFF2-40B4-BE49-F238E27FC236}">
                <a16:creationId xmlns="" xmlns:a16="http://schemas.microsoft.com/office/drawing/2014/main" id="{BC39D9CF-AF9D-534A-B881-E085411CA521}"/>
              </a:ext>
            </a:extLst>
          </p:cNvPr>
          <p:cNvPicPr>
            <a:picLocks noChangeAspect="1"/>
          </p:cNvPicPr>
          <p:nvPr/>
        </p:nvPicPr>
        <p:blipFill>
          <a:blip r:embed="rId4" cstate="print"/>
          <a:stretch>
            <a:fillRect/>
          </a:stretch>
        </p:blipFill>
        <p:spPr>
          <a:xfrm>
            <a:off x="5580114" y="1183874"/>
            <a:ext cx="3219621" cy="2104459"/>
          </a:xfrm>
          <a:prstGeom prst="rect">
            <a:avLst/>
          </a:prstGeom>
        </p:spPr>
      </p:pic>
    </p:spTree>
    <p:extLst>
      <p:ext uri="{BB962C8B-B14F-4D97-AF65-F5344CB8AC3E}">
        <p14:creationId xmlns="" xmlns:p14="http://schemas.microsoft.com/office/powerpoint/2010/main" val="2805882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133353" y="949563"/>
            <a:ext cx="8875743" cy="4957328"/>
          </a:xfrm>
          <a:prstGeom prst="rect">
            <a:avLst/>
          </a:prstGeom>
          <a:noFill/>
          <a:ln w="9525">
            <a:noFill/>
            <a:miter lim="800000"/>
            <a:headEnd/>
            <a:tailEnd/>
          </a:ln>
        </p:spPr>
      </p:pic>
      <p:sp>
        <p:nvSpPr>
          <p:cNvPr id="3" name="2 Metin kutusu"/>
          <p:cNvSpPr txBox="1"/>
          <p:nvPr/>
        </p:nvSpPr>
        <p:spPr>
          <a:xfrm>
            <a:off x="562900" y="334255"/>
            <a:ext cx="7666526" cy="390815"/>
          </a:xfrm>
          <a:prstGeom prst="rect">
            <a:avLst/>
          </a:prstGeom>
          <a:noFill/>
        </p:spPr>
        <p:txBody>
          <a:bodyPr wrap="square" rtlCol="0">
            <a:spAutoFit/>
          </a:bodyPr>
          <a:lstStyle/>
          <a:p>
            <a:pPr algn="ctr"/>
            <a:r>
              <a:rPr lang="tr-TR" sz="1954" b="1" dirty="0" err="1">
                <a:solidFill>
                  <a:srgbClr val="FF0000"/>
                </a:solidFill>
                <a:latin typeface="Arial Black" pitchFamily="34" charset="0"/>
              </a:rPr>
              <a:t>Artraljisi</a:t>
            </a:r>
            <a:r>
              <a:rPr lang="tr-TR" sz="1954" b="1" dirty="0">
                <a:solidFill>
                  <a:srgbClr val="FF0000"/>
                </a:solidFill>
                <a:latin typeface="Arial Black" pitchFamily="34" charset="0"/>
              </a:rPr>
              <a:t> olan hastanın zaman içindeki seyri </a:t>
            </a:r>
          </a:p>
        </p:txBody>
      </p:sp>
      <p:sp>
        <p:nvSpPr>
          <p:cNvPr id="4" name="3 Metin kutusu"/>
          <p:cNvSpPr txBox="1"/>
          <p:nvPr/>
        </p:nvSpPr>
        <p:spPr>
          <a:xfrm>
            <a:off x="5767698" y="6383074"/>
            <a:ext cx="2883739" cy="225469"/>
          </a:xfrm>
          <a:prstGeom prst="rect">
            <a:avLst/>
          </a:prstGeom>
          <a:noFill/>
        </p:spPr>
        <p:txBody>
          <a:bodyPr wrap="square" rtlCol="0">
            <a:spAutoFit/>
          </a:bodyPr>
          <a:lstStyle/>
          <a:p>
            <a:r>
              <a:rPr lang="tr-TR" sz="879" dirty="0" err="1">
                <a:latin typeface="Arial Narrow" pitchFamily="34" charset="0"/>
              </a:rPr>
              <a:t>Hueber</a:t>
            </a:r>
            <a:r>
              <a:rPr lang="tr-TR" sz="879" dirty="0">
                <a:latin typeface="Arial Narrow" pitchFamily="34" charset="0"/>
              </a:rPr>
              <a:t> AJ,  et al.</a:t>
            </a:r>
            <a:r>
              <a:rPr lang="en-US" sz="879" dirty="0">
                <a:latin typeface="Arial Narrow" pitchFamily="34" charset="0"/>
              </a:rPr>
              <a:t> Nat Rev </a:t>
            </a:r>
            <a:r>
              <a:rPr lang="en-US" sz="879" dirty="0" err="1">
                <a:latin typeface="Arial Narrow" pitchFamily="34" charset="0"/>
              </a:rPr>
              <a:t>Rheumatol</a:t>
            </a:r>
            <a:r>
              <a:rPr lang="en-US" sz="879" dirty="0">
                <a:latin typeface="Arial Narrow" pitchFamily="34" charset="0"/>
              </a:rPr>
              <a:t>. 2020 May;16(5):251-252</a:t>
            </a:r>
            <a:endParaRPr lang="tr-TR" sz="879" dirty="0">
              <a:latin typeface="Arial Narrow" pitchFamily="34" charset="0"/>
            </a:endParaRPr>
          </a:p>
        </p:txBody>
      </p:sp>
    </p:spTree>
    <p:extLst>
      <p:ext uri="{BB962C8B-B14F-4D97-AF65-F5344CB8AC3E}">
        <p14:creationId xmlns="" xmlns:p14="http://schemas.microsoft.com/office/powerpoint/2010/main" val="13436471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 xmlns:a16="http://schemas.microsoft.com/office/drawing/2014/main" id="{D932717E-8A28-56ED-4D88-01EAE65D63FB}"/>
              </a:ext>
            </a:extLst>
          </p:cNvPr>
          <p:cNvPicPr>
            <a:picLocks noChangeAspect="1"/>
          </p:cNvPicPr>
          <p:nvPr/>
        </p:nvPicPr>
        <p:blipFill>
          <a:blip r:embed="rId3"/>
          <a:stretch>
            <a:fillRect/>
          </a:stretch>
        </p:blipFill>
        <p:spPr>
          <a:xfrm>
            <a:off x="72110" y="239942"/>
            <a:ext cx="5969951" cy="1884133"/>
          </a:xfrm>
          <a:prstGeom prst="rect">
            <a:avLst/>
          </a:prstGeom>
        </p:spPr>
      </p:pic>
      <p:pic>
        <p:nvPicPr>
          <p:cNvPr id="7" name="Resim 6">
            <a:extLst>
              <a:ext uri="{FF2B5EF4-FFF2-40B4-BE49-F238E27FC236}">
                <a16:creationId xmlns="" xmlns:a16="http://schemas.microsoft.com/office/drawing/2014/main" id="{BD6D7922-E58E-BADD-8DB7-BA9341B6BC54}"/>
              </a:ext>
            </a:extLst>
          </p:cNvPr>
          <p:cNvPicPr>
            <a:picLocks noChangeAspect="1"/>
          </p:cNvPicPr>
          <p:nvPr/>
        </p:nvPicPr>
        <p:blipFill>
          <a:blip r:embed="rId4"/>
          <a:stretch>
            <a:fillRect/>
          </a:stretch>
        </p:blipFill>
        <p:spPr>
          <a:xfrm>
            <a:off x="6233439" y="239942"/>
            <a:ext cx="2836785" cy="1884133"/>
          </a:xfrm>
          <a:prstGeom prst="rect">
            <a:avLst/>
          </a:prstGeom>
        </p:spPr>
      </p:pic>
      <p:pic>
        <p:nvPicPr>
          <p:cNvPr id="9" name="Resim 8">
            <a:extLst>
              <a:ext uri="{FF2B5EF4-FFF2-40B4-BE49-F238E27FC236}">
                <a16:creationId xmlns="" xmlns:a16="http://schemas.microsoft.com/office/drawing/2014/main" id="{CA1D64D9-D82D-F677-8A05-D6F8BF091155}"/>
              </a:ext>
            </a:extLst>
          </p:cNvPr>
          <p:cNvPicPr>
            <a:picLocks noChangeAspect="1"/>
          </p:cNvPicPr>
          <p:nvPr/>
        </p:nvPicPr>
        <p:blipFill>
          <a:blip r:embed="rId5"/>
          <a:stretch>
            <a:fillRect/>
          </a:stretch>
        </p:blipFill>
        <p:spPr>
          <a:xfrm>
            <a:off x="72111" y="2225898"/>
            <a:ext cx="3027834" cy="2007087"/>
          </a:xfrm>
          <a:prstGeom prst="rect">
            <a:avLst/>
          </a:prstGeom>
        </p:spPr>
      </p:pic>
      <p:pic>
        <p:nvPicPr>
          <p:cNvPr id="11" name="Resim 10">
            <a:extLst>
              <a:ext uri="{FF2B5EF4-FFF2-40B4-BE49-F238E27FC236}">
                <a16:creationId xmlns="" xmlns:a16="http://schemas.microsoft.com/office/drawing/2014/main" id="{13E261EF-3CB2-7A84-A1DC-3CDBD4F116FE}"/>
              </a:ext>
            </a:extLst>
          </p:cNvPr>
          <p:cNvPicPr>
            <a:picLocks noChangeAspect="1"/>
          </p:cNvPicPr>
          <p:nvPr/>
        </p:nvPicPr>
        <p:blipFill>
          <a:blip r:embed="rId6"/>
          <a:stretch>
            <a:fillRect/>
          </a:stretch>
        </p:blipFill>
        <p:spPr>
          <a:xfrm>
            <a:off x="3586364" y="2225898"/>
            <a:ext cx="3027834" cy="2007087"/>
          </a:xfrm>
          <a:prstGeom prst="rect">
            <a:avLst/>
          </a:prstGeom>
        </p:spPr>
      </p:pic>
      <p:pic>
        <p:nvPicPr>
          <p:cNvPr id="12" name="Resim 11">
            <a:extLst>
              <a:ext uri="{FF2B5EF4-FFF2-40B4-BE49-F238E27FC236}">
                <a16:creationId xmlns="" xmlns:a16="http://schemas.microsoft.com/office/drawing/2014/main" id="{163EF7CE-080F-1B5A-06CC-B69916501F22}"/>
              </a:ext>
            </a:extLst>
          </p:cNvPr>
          <p:cNvPicPr>
            <a:picLocks noChangeAspect="1"/>
          </p:cNvPicPr>
          <p:nvPr/>
        </p:nvPicPr>
        <p:blipFill>
          <a:blip r:embed="rId7"/>
          <a:stretch>
            <a:fillRect/>
          </a:stretch>
        </p:blipFill>
        <p:spPr>
          <a:xfrm>
            <a:off x="72110" y="4581524"/>
            <a:ext cx="3207785" cy="2124074"/>
          </a:xfrm>
          <a:prstGeom prst="rect">
            <a:avLst/>
          </a:prstGeom>
        </p:spPr>
      </p:pic>
      <p:pic>
        <p:nvPicPr>
          <p:cNvPr id="14" name="Resim 13">
            <a:extLst>
              <a:ext uri="{FF2B5EF4-FFF2-40B4-BE49-F238E27FC236}">
                <a16:creationId xmlns="" xmlns:a16="http://schemas.microsoft.com/office/drawing/2014/main" id="{9268158A-5556-328A-A556-22790454BC9A}"/>
              </a:ext>
            </a:extLst>
          </p:cNvPr>
          <p:cNvPicPr>
            <a:picLocks noChangeAspect="1"/>
          </p:cNvPicPr>
          <p:nvPr/>
        </p:nvPicPr>
        <p:blipFill>
          <a:blip r:embed="rId8"/>
          <a:stretch>
            <a:fillRect/>
          </a:stretch>
        </p:blipFill>
        <p:spPr>
          <a:xfrm>
            <a:off x="6738302" y="2225898"/>
            <a:ext cx="2331922" cy="1760373"/>
          </a:xfrm>
          <a:prstGeom prst="rect">
            <a:avLst/>
          </a:prstGeom>
        </p:spPr>
      </p:pic>
      <p:pic>
        <p:nvPicPr>
          <p:cNvPr id="16" name="Resim 15">
            <a:extLst>
              <a:ext uri="{FF2B5EF4-FFF2-40B4-BE49-F238E27FC236}">
                <a16:creationId xmlns="" xmlns:a16="http://schemas.microsoft.com/office/drawing/2014/main" id="{B8DB25A4-78AB-A745-A5D4-001541758E1F}"/>
              </a:ext>
            </a:extLst>
          </p:cNvPr>
          <p:cNvPicPr>
            <a:picLocks noChangeAspect="1"/>
          </p:cNvPicPr>
          <p:nvPr/>
        </p:nvPicPr>
        <p:blipFill>
          <a:blip r:embed="rId9"/>
          <a:stretch>
            <a:fillRect/>
          </a:stretch>
        </p:blipFill>
        <p:spPr>
          <a:xfrm>
            <a:off x="6547785" y="4581524"/>
            <a:ext cx="2522439" cy="1889924"/>
          </a:xfrm>
          <a:prstGeom prst="rect">
            <a:avLst/>
          </a:prstGeom>
        </p:spPr>
      </p:pic>
      <p:graphicFrame>
        <p:nvGraphicFramePr>
          <p:cNvPr id="17" name="Object 4">
            <a:extLst>
              <a:ext uri="{FF2B5EF4-FFF2-40B4-BE49-F238E27FC236}">
                <a16:creationId xmlns="" xmlns:a16="http://schemas.microsoft.com/office/drawing/2014/main" id="{081C0BEB-8B90-4AB7-F167-D9863FBB4AC2}"/>
              </a:ext>
            </a:extLst>
          </p:cNvPr>
          <p:cNvGraphicFramePr>
            <a:graphicFrameLocks noChangeAspect="1"/>
          </p:cNvGraphicFramePr>
          <p:nvPr/>
        </p:nvGraphicFramePr>
        <p:xfrm>
          <a:off x="3519689" y="4581524"/>
          <a:ext cx="2943225" cy="1832372"/>
        </p:xfrm>
        <a:graphic>
          <a:graphicData uri="http://schemas.openxmlformats.org/presentationml/2006/ole">
            <p:oleObj spid="_x0000_s1042" name="Photo Editor Photo" r:id="rId10" imgW="8123810" imgH="5057143" progId="">
              <p:embed/>
            </p:oleObj>
          </a:graphicData>
        </a:graphic>
      </p:graphicFrame>
    </p:spTree>
    <p:extLst>
      <p:ext uri="{BB962C8B-B14F-4D97-AF65-F5344CB8AC3E}">
        <p14:creationId xmlns="" xmlns:p14="http://schemas.microsoft.com/office/powerpoint/2010/main" val="2119703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3">
            <a:extLst>
              <a:ext uri="{FF2B5EF4-FFF2-40B4-BE49-F238E27FC236}">
                <a16:creationId xmlns="" xmlns:a16="http://schemas.microsoft.com/office/drawing/2014/main" id="{5570BD31-35B5-46C7-6C72-B8D9927C2BBD}"/>
              </a:ext>
            </a:extLst>
          </p:cNvPr>
          <p:cNvSpPr txBox="1">
            <a:spLocks noChangeArrowheads="1"/>
          </p:cNvSpPr>
          <p:nvPr/>
        </p:nvSpPr>
        <p:spPr bwMode="auto">
          <a:xfrm>
            <a:off x="441724" y="3633788"/>
            <a:ext cx="8149826" cy="2031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Char char="•"/>
            </a:pPr>
            <a:r>
              <a:rPr lang="tr-TR" altLang="tr-TR" sz="2100" b="1" dirty="0">
                <a:latin typeface="Times New Roman" panose="02020603050405020304" pitchFamily="18" charset="0"/>
              </a:rPr>
              <a:t> </a:t>
            </a:r>
            <a:r>
              <a:rPr lang="tr-TR" altLang="tr-TR" sz="2100" b="1" dirty="0" smtClean="0">
                <a:latin typeface="Times New Roman" panose="02020603050405020304" pitchFamily="18" charset="0"/>
              </a:rPr>
              <a:t>47 </a:t>
            </a:r>
            <a:r>
              <a:rPr lang="tr-TR" altLang="tr-TR" sz="2100" b="1" dirty="0">
                <a:latin typeface="Times New Roman" panose="02020603050405020304" pitchFamily="18" charset="0"/>
              </a:rPr>
              <a:t>yaşında kadın hasta. </a:t>
            </a:r>
          </a:p>
          <a:p>
            <a:pPr>
              <a:lnSpc>
                <a:spcPct val="150000"/>
              </a:lnSpc>
              <a:spcBef>
                <a:spcPct val="0"/>
              </a:spcBef>
              <a:buFontTx/>
              <a:buChar char="•"/>
            </a:pPr>
            <a:r>
              <a:rPr lang="tr-TR" altLang="tr-TR" sz="2100" b="1" dirty="0">
                <a:latin typeface="Times New Roman" panose="02020603050405020304" pitchFamily="18" charset="0"/>
              </a:rPr>
              <a:t>  Dört yıldır devam eden,  PIF, MKF ve </a:t>
            </a:r>
            <a:r>
              <a:rPr lang="tr-TR" altLang="tr-TR" sz="2100" b="1" dirty="0" err="1">
                <a:latin typeface="Times New Roman" panose="02020603050405020304" pitchFamily="18" charset="0"/>
              </a:rPr>
              <a:t>EB’lerinde</a:t>
            </a:r>
            <a:r>
              <a:rPr lang="tr-TR" altLang="tr-TR" sz="2100" b="1" dirty="0">
                <a:latin typeface="Times New Roman" panose="02020603050405020304" pitchFamily="18" charset="0"/>
              </a:rPr>
              <a:t> ağrı ve şişlik yakınması ile başvuruyor .</a:t>
            </a:r>
          </a:p>
          <a:p>
            <a:pPr>
              <a:lnSpc>
                <a:spcPct val="150000"/>
              </a:lnSpc>
              <a:spcBef>
                <a:spcPct val="0"/>
              </a:spcBef>
              <a:buFontTx/>
              <a:buChar char="•"/>
            </a:pPr>
            <a:r>
              <a:rPr lang="tr-TR" altLang="tr-TR" sz="2100" b="1" dirty="0">
                <a:latin typeface="Times New Roman" panose="02020603050405020304" pitchFamily="18" charset="0"/>
              </a:rPr>
              <a:t>  Sabah tutukluğu 3-4 saat sürüyor.</a:t>
            </a:r>
            <a:endParaRPr lang="en-US" altLang="tr-TR" sz="2100" b="1" dirty="0">
              <a:latin typeface="Times New Roman" panose="02020603050405020304" pitchFamily="18" charset="0"/>
            </a:endParaRPr>
          </a:p>
        </p:txBody>
      </p:sp>
      <p:sp>
        <p:nvSpPr>
          <p:cNvPr id="114692" name="Text Box 9">
            <a:extLst>
              <a:ext uri="{FF2B5EF4-FFF2-40B4-BE49-F238E27FC236}">
                <a16:creationId xmlns="" xmlns:a16="http://schemas.microsoft.com/office/drawing/2014/main" id="{F8C47021-9FCE-4987-8A94-A68272894EF2}"/>
              </a:ext>
            </a:extLst>
          </p:cNvPr>
          <p:cNvSpPr txBox="1">
            <a:spLocks noChangeArrowheads="1"/>
          </p:cNvSpPr>
          <p:nvPr/>
        </p:nvSpPr>
        <p:spPr bwMode="auto">
          <a:xfrm>
            <a:off x="286941" y="177835"/>
            <a:ext cx="3028950"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tr-TR" altLang="tr-TR" sz="3000" b="1" dirty="0">
                <a:solidFill>
                  <a:srgbClr val="FF0000"/>
                </a:solidFill>
                <a:latin typeface="Times New Roman" panose="02020603050405020304" pitchFamily="18" charset="0"/>
              </a:rPr>
              <a:t>OLGU-1:</a:t>
            </a:r>
            <a:endParaRPr lang="en-US" altLang="tr-TR" sz="3000" b="1" dirty="0">
              <a:solidFill>
                <a:srgbClr val="FF0000"/>
              </a:solidFill>
              <a:latin typeface="Times New Roman" panose="02020603050405020304" pitchFamily="18" charset="0"/>
            </a:endParaRPr>
          </a:p>
        </p:txBody>
      </p:sp>
      <p:pic>
        <p:nvPicPr>
          <p:cNvPr id="3" name="3 İçerik Yer Tutucusu" descr="IMG_4884.JPG">
            <a:extLst>
              <a:ext uri="{FF2B5EF4-FFF2-40B4-BE49-F238E27FC236}">
                <a16:creationId xmlns="" xmlns:a16="http://schemas.microsoft.com/office/drawing/2014/main" id="{0493AE92-3332-BD48-0338-FA0053322222}"/>
              </a:ext>
            </a:extLst>
          </p:cNvPr>
          <p:cNvPicPr>
            <a:picLocks noChangeAspect="1"/>
          </p:cNvPicPr>
          <p:nvPr/>
        </p:nvPicPr>
        <p:blipFill>
          <a:blip r:embed="rId3" cstate="print"/>
          <a:stretch>
            <a:fillRect/>
          </a:stretch>
        </p:blipFill>
        <p:spPr>
          <a:xfrm>
            <a:off x="4757202" y="731833"/>
            <a:ext cx="3596223" cy="2697167"/>
          </a:xfrm>
          <a:prstGeom prst="rect">
            <a:avLst/>
          </a:prstGeom>
        </p:spPr>
      </p:pic>
    </p:spTree>
    <p:extLst>
      <p:ext uri="{BB962C8B-B14F-4D97-AF65-F5344CB8AC3E}">
        <p14:creationId xmlns="" xmlns:p14="http://schemas.microsoft.com/office/powerpoint/2010/main" val="2114146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3">
            <a:extLst>
              <a:ext uri="{FF2B5EF4-FFF2-40B4-BE49-F238E27FC236}">
                <a16:creationId xmlns="" xmlns:a16="http://schemas.microsoft.com/office/drawing/2014/main" id="{73483D98-90CB-CC79-FCC1-724BE5404678}"/>
              </a:ext>
            </a:extLst>
          </p:cNvPr>
          <p:cNvSpPr txBox="1">
            <a:spLocks noChangeArrowheads="1"/>
          </p:cNvSpPr>
          <p:nvPr/>
        </p:nvSpPr>
        <p:spPr bwMode="auto">
          <a:xfrm>
            <a:off x="626923" y="2791380"/>
            <a:ext cx="6260308" cy="37820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50000"/>
              </a:lnSpc>
              <a:spcBef>
                <a:spcPct val="0"/>
              </a:spcBef>
              <a:buFontTx/>
              <a:buChar char="•"/>
            </a:pPr>
            <a:r>
              <a:rPr lang="tr-TR" altLang="tr-TR" sz="1800" b="1" dirty="0">
                <a:solidFill>
                  <a:srgbClr val="FF0000"/>
                </a:solidFill>
                <a:latin typeface="Times New Roman" panose="02020603050405020304" pitchFamily="18" charset="0"/>
              </a:rPr>
              <a:t> FM bulguları:</a:t>
            </a:r>
            <a:r>
              <a:rPr lang="tr-TR" altLang="tr-TR" sz="1800" b="1" dirty="0">
                <a:latin typeface="Times New Roman" panose="02020603050405020304" pitchFamily="18" charset="0"/>
              </a:rPr>
              <a:t> PIF, MKF ve </a:t>
            </a:r>
            <a:r>
              <a:rPr lang="tr-TR" altLang="tr-TR" sz="1800" b="1" dirty="0" err="1">
                <a:latin typeface="Times New Roman" panose="02020603050405020304" pitchFamily="18" charset="0"/>
              </a:rPr>
              <a:t>EB’lerinde</a:t>
            </a:r>
            <a:r>
              <a:rPr lang="tr-TR" altLang="tr-TR" sz="1800" b="1" dirty="0">
                <a:latin typeface="Times New Roman" panose="02020603050405020304" pitchFamily="18" charset="0"/>
              </a:rPr>
              <a:t> kalınlaşma, </a:t>
            </a:r>
            <a:r>
              <a:rPr lang="tr-TR" altLang="tr-TR" sz="1800" b="1" dirty="0" err="1">
                <a:latin typeface="Times New Roman" panose="02020603050405020304" pitchFamily="18" charset="0"/>
              </a:rPr>
              <a:t>ulnar</a:t>
            </a:r>
            <a:r>
              <a:rPr lang="tr-TR" altLang="tr-TR" sz="1800" b="1" dirty="0">
                <a:latin typeface="Times New Roman" panose="02020603050405020304" pitchFamily="18" charset="0"/>
              </a:rPr>
              <a:t> </a:t>
            </a:r>
            <a:r>
              <a:rPr lang="tr-TR" altLang="tr-TR" sz="1800" b="1" dirty="0" err="1">
                <a:latin typeface="Times New Roman" panose="02020603050405020304" pitchFamily="18" charset="0"/>
              </a:rPr>
              <a:t>deaviasyon</a:t>
            </a:r>
            <a:r>
              <a:rPr lang="tr-TR" altLang="tr-TR" sz="1800" b="1" dirty="0">
                <a:latin typeface="Times New Roman" panose="02020603050405020304" pitchFamily="18" charset="0"/>
              </a:rPr>
              <a:t> ve </a:t>
            </a:r>
            <a:r>
              <a:rPr lang="tr-TR" altLang="tr-TR" sz="1800" b="1" dirty="0" err="1">
                <a:latin typeface="Times New Roman" panose="02020603050405020304" pitchFamily="18" charset="0"/>
              </a:rPr>
              <a:t>interosseal</a:t>
            </a:r>
            <a:r>
              <a:rPr lang="tr-TR" altLang="tr-TR" sz="1800" b="1" dirty="0">
                <a:latin typeface="Times New Roman" panose="02020603050405020304" pitchFamily="18" charset="0"/>
              </a:rPr>
              <a:t> kas atrofisi var. Her iki el 2-4. MKF eklemleri, her iki el bileği, sağ el 3.4. ve sol el 2. ve 5. PIF eklemleri ağrılı</a:t>
            </a:r>
          </a:p>
          <a:p>
            <a:pPr algn="just">
              <a:lnSpc>
                <a:spcPct val="150000"/>
              </a:lnSpc>
              <a:spcBef>
                <a:spcPct val="0"/>
              </a:spcBef>
              <a:buFontTx/>
              <a:buChar char="•"/>
            </a:pPr>
            <a:r>
              <a:rPr lang="tr-TR" altLang="tr-TR" sz="1800" b="1" dirty="0">
                <a:latin typeface="Times New Roman" panose="02020603050405020304" pitchFamily="18" charset="0"/>
              </a:rPr>
              <a:t> </a:t>
            </a:r>
            <a:r>
              <a:rPr lang="tr-TR" altLang="tr-TR" sz="1800" b="1" dirty="0" err="1">
                <a:solidFill>
                  <a:srgbClr val="FF0000"/>
                </a:solidFill>
                <a:latin typeface="Times New Roman" panose="02020603050405020304" pitchFamily="18" charset="0"/>
              </a:rPr>
              <a:t>Laboratuar</a:t>
            </a:r>
            <a:r>
              <a:rPr lang="tr-TR" altLang="tr-TR" sz="1800" b="1" dirty="0">
                <a:solidFill>
                  <a:srgbClr val="FF0000"/>
                </a:solidFill>
                <a:latin typeface="Times New Roman" panose="02020603050405020304" pitchFamily="18" charset="0"/>
              </a:rPr>
              <a:t> bulguları:</a:t>
            </a:r>
            <a:r>
              <a:rPr lang="tr-TR" altLang="tr-TR" sz="1800" b="1" dirty="0">
                <a:latin typeface="Times New Roman" panose="02020603050405020304" pitchFamily="18" charset="0"/>
              </a:rPr>
              <a:t> </a:t>
            </a:r>
          </a:p>
          <a:p>
            <a:pPr>
              <a:lnSpc>
                <a:spcPct val="150000"/>
              </a:lnSpc>
              <a:spcBef>
                <a:spcPct val="0"/>
              </a:spcBef>
              <a:buFontTx/>
              <a:buNone/>
            </a:pPr>
            <a:r>
              <a:rPr lang="tr-TR" altLang="tr-TR" sz="1800" b="1" dirty="0">
                <a:latin typeface="Times New Roman" panose="02020603050405020304" pitchFamily="18" charset="0"/>
              </a:rPr>
              <a:t>ESH: 88 mm/saat,</a:t>
            </a:r>
          </a:p>
          <a:p>
            <a:pPr>
              <a:lnSpc>
                <a:spcPct val="150000"/>
              </a:lnSpc>
              <a:spcBef>
                <a:spcPct val="0"/>
              </a:spcBef>
              <a:buFontTx/>
              <a:buNone/>
            </a:pPr>
            <a:r>
              <a:rPr lang="tr-TR" altLang="tr-TR" sz="1800" b="1" dirty="0" err="1">
                <a:latin typeface="Times New Roman" panose="02020603050405020304" pitchFamily="18" charset="0"/>
              </a:rPr>
              <a:t>Hgb</a:t>
            </a:r>
            <a:r>
              <a:rPr lang="tr-TR" altLang="tr-TR" sz="1800" b="1" dirty="0">
                <a:latin typeface="Times New Roman" panose="02020603050405020304" pitchFamily="18" charset="0"/>
              </a:rPr>
              <a:t> 11gr/dl, BK:9000mm</a:t>
            </a:r>
            <a:r>
              <a:rPr lang="tr-TR" altLang="tr-TR" sz="1800" b="1" baseline="30000" dirty="0">
                <a:latin typeface="Times New Roman" panose="02020603050405020304" pitchFamily="18" charset="0"/>
              </a:rPr>
              <a:t>3</a:t>
            </a:r>
            <a:r>
              <a:rPr lang="tr-TR" altLang="tr-TR" sz="1800" b="1" dirty="0">
                <a:latin typeface="Times New Roman" panose="02020603050405020304" pitchFamily="18" charset="0"/>
              </a:rPr>
              <a:t>, Plt:470000mm</a:t>
            </a:r>
            <a:r>
              <a:rPr lang="tr-TR" altLang="tr-TR" sz="1800" b="1" baseline="30000" dirty="0">
                <a:latin typeface="Times New Roman" panose="02020603050405020304" pitchFamily="18" charset="0"/>
              </a:rPr>
              <a:t>3</a:t>
            </a:r>
            <a:r>
              <a:rPr lang="tr-TR" altLang="tr-TR" sz="1800" b="1" dirty="0">
                <a:latin typeface="Times New Roman" panose="02020603050405020304" pitchFamily="18" charset="0"/>
              </a:rPr>
              <a:t>,</a:t>
            </a:r>
          </a:p>
          <a:p>
            <a:pPr>
              <a:lnSpc>
                <a:spcPct val="150000"/>
              </a:lnSpc>
              <a:spcBef>
                <a:spcPct val="0"/>
              </a:spcBef>
              <a:buFontTx/>
              <a:buNone/>
            </a:pPr>
            <a:r>
              <a:rPr lang="tr-TR" altLang="tr-TR" sz="1800" b="1" dirty="0">
                <a:latin typeface="Times New Roman" panose="02020603050405020304" pitchFamily="18" charset="0"/>
              </a:rPr>
              <a:t>CRP:4 </a:t>
            </a:r>
            <a:r>
              <a:rPr lang="tr-TR" altLang="tr-TR" sz="1800" b="1" dirty="0" err="1">
                <a:latin typeface="Times New Roman" panose="02020603050405020304" pitchFamily="18" charset="0"/>
              </a:rPr>
              <a:t>mgr</a:t>
            </a:r>
            <a:r>
              <a:rPr lang="tr-TR" altLang="tr-TR" sz="1800" b="1" dirty="0">
                <a:latin typeface="Times New Roman" panose="02020603050405020304" pitchFamily="18" charset="0"/>
              </a:rPr>
              <a:t>/dl, RF: 82 (0-20)</a:t>
            </a:r>
          </a:p>
          <a:p>
            <a:pPr>
              <a:lnSpc>
                <a:spcPct val="150000"/>
              </a:lnSpc>
              <a:spcBef>
                <a:spcPct val="0"/>
              </a:spcBef>
              <a:buFontTx/>
              <a:buNone/>
            </a:pPr>
            <a:r>
              <a:rPr lang="tr-TR" altLang="tr-TR" sz="1800" b="1" dirty="0">
                <a:latin typeface="Times New Roman" panose="02020603050405020304" pitchFamily="18" charset="0"/>
              </a:rPr>
              <a:t>KCFT: normal, BFT: normal</a:t>
            </a:r>
            <a:endParaRPr lang="en-US" altLang="tr-TR" sz="1800" b="1" dirty="0">
              <a:latin typeface="Times New Roman" panose="02020603050405020304" pitchFamily="18" charset="0"/>
            </a:endParaRPr>
          </a:p>
        </p:txBody>
      </p:sp>
      <p:sp>
        <p:nvSpPr>
          <p:cNvPr id="116739" name="Text Box 4">
            <a:extLst>
              <a:ext uri="{FF2B5EF4-FFF2-40B4-BE49-F238E27FC236}">
                <a16:creationId xmlns="" xmlns:a16="http://schemas.microsoft.com/office/drawing/2014/main" id="{49311333-452B-0E86-A156-C55AEACF1630}"/>
              </a:ext>
            </a:extLst>
          </p:cNvPr>
          <p:cNvSpPr txBox="1">
            <a:spLocks noChangeArrowheads="1"/>
          </p:cNvSpPr>
          <p:nvPr/>
        </p:nvSpPr>
        <p:spPr bwMode="auto">
          <a:xfrm>
            <a:off x="352425" y="284559"/>
            <a:ext cx="3068241"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tr-TR" altLang="tr-TR" sz="3000" b="1" dirty="0">
                <a:solidFill>
                  <a:srgbClr val="FF0000"/>
                </a:solidFill>
                <a:latin typeface="Times New Roman" panose="02020603050405020304" pitchFamily="18" charset="0"/>
              </a:rPr>
              <a:t>OLGU-1:</a:t>
            </a:r>
            <a:endParaRPr lang="en-US" altLang="tr-TR" sz="3000" b="1" dirty="0">
              <a:solidFill>
                <a:srgbClr val="FF0000"/>
              </a:solidFill>
              <a:latin typeface="Times New Roman" panose="02020603050405020304" pitchFamily="18" charset="0"/>
            </a:endParaRPr>
          </a:p>
        </p:txBody>
      </p:sp>
      <p:pic>
        <p:nvPicPr>
          <p:cNvPr id="2" name="3 İçerik Yer Tutucusu" descr="IMG_4884.JPG">
            <a:extLst>
              <a:ext uri="{FF2B5EF4-FFF2-40B4-BE49-F238E27FC236}">
                <a16:creationId xmlns="" xmlns:a16="http://schemas.microsoft.com/office/drawing/2014/main" id="{B33B3692-B712-8AE8-CBD4-FDA547604973}"/>
              </a:ext>
            </a:extLst>
          </p:cNvPr>
          <p:cNvPicPr>
            <a:picLocks noChangeAspect="1"/>
          </p:cNvPicPr>
          <p:nvPr/>
        </p:nvPicPr>
        <p:blipFill>
          <a:blip r:embed="rId3" cstate="print"/>
          <a:stretch>
            <a:fillRect/>
          </a:stretch>
        </p:blipFill>
        <p:spPr>
          <a:xfrm>
            <a:off x="4757202" y="103183"/>
            <a:ext cx="3596223" cy="2697167"/>
          </a:xfrm>
          <a:prstGeom prst="rect">
            <a:avLst/>
          </a:prstGeom>
        </p:spPr>
      </p:pic>
      <p:sp>
        <p:nvSpPr>
          <p:cNvPr id="3" name="CustomShape 7">
            <a:extLst>
              <a:ext uri="{FF2B5EF4-FFF2-40B4-BE49-F238E27FC236}">
                <a16:creationId xmlns="" xmlns:a16="http://schemas.microsoft.com/office/drawing/2014/main" id="{11B3ECAB-4126-813A-31B6-F10EC2CE982C}"/>
              </a:ext>
            </a:extLst>
          </p:cNvPr>
          <p:cNvSpPr/>
          <p:nvPr/>
        </p:nvSpPr>
        <p:spPr>
          <a:xfrm>
            <a:off x="6026249" y="4861942"/>
            <a:ext cx="1944360" cy="1080008"/>
          </a:xfrm>
          <a:prstGeom prst="bevel">
            <a:avLst>
              <a:gd name="adj" fmla="val 12500"/>
            </a:avLst>
          </a:prstGeom>
          <a:solidFill>
            <a:srgbClr val="FF0000"/>
          </a:solidFill>
          <a:ln w="25560">
            <a:solidFill>
              <a:srgbClr val="FFFFFF"/>
            </a:solidFill>
            <a:round/>
          </a:ln>
        </p:spPr>
        <p:style>
          <a:lnRef idx="0">
            <a:scrgbClr r="0" g="0" b="0"/>
          </a:lnRef>
          <a:fillRef idx="0">
            <a:scrgbClr r="0" g="0" b="0"/>
          </a:fillRef>
          <a:effectRef idx="0">
            <a:scrgbClr r="0" g="0" b="0"/>
          </a:effectRef>
          <a:fontRef idx="minor"/>
        </p:style>
        <p:txBody>
          <a:bodyPr lIns="82800" tIns="41400" rIns="82800" bIns="41400" anchor="ctr"/>
          <a:lstStyle/>
          <a:p>
            <a:pPr algn="ctr">
              <a:lnSpc>
                <a:spcPct val="100000"/>
              </a:lnSpc>
            </a:pPr>
            <a:r>
              <a:rPr lang="tr-TR" sz="2400" spc="-1" dirty="0">
                <a:solidFill>
                  <a:srgbClr val="FFFFFF"/>
                </a:solidFill>
                <a:uFill>
                  <a:solidFill>
                    <a:srgbClr val="FFFFFF"/>
                  </a:solidFill>
                </a:uFill>
                <a:latin typeface="Calibri"/>
                <a:ea typeface="Microsoft YaHei"/>
              </a:rPr>
              <a:t>Tanı: RA </a:t>
            </a:r>
            <a:endParaRPr lang="tr-TR" sz="2400" spc="-1" dirty="0">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413152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repl">
                                        <p:cTn id="7" dur="500" fill="hold"/>
                                        <p:tgtEl>
                                          <p:spTgt spid="3"/>
                                        </p:tgtEl>
                                        <p:attrNameLst>
                                          <p:attrName/>
                                        </p:attrNameLst>
                                      </p:cBhvr>
                                      <p:tavLst>
                                        <p:tav tm="100000">
                                          <p:val>
                                            <p:boolVal val="0"/>
                                          </p:val>
                                        </p:tav>
                                        <p:tav tm="0">
                                          <p:val>
                                            <p:strVal val="#ppt_w"/>
                                          </p:val>
                                        </p:tav>
                                      </p:tavLst>
                                    </p:anim>
                                    <p:anim calcmode="lin" valueType="num">
                                      <p:cBhvr additive="repl">
                                        <p:cTn id="8" dur="500" fill="hold"/>
                                        <p:tgtEl>
                                          <p:spTgt spid="3"/>
                                        </p:tgtEl>
                                        <p:attrNameLst>
                                          <p:attrName/>
                                        </p:attrNameLst>
                                      </p:cBhvr>
                                      <p:tavLst>
                                        <p:tav tm="100000">
                                          <p:val>
                                            <p:boolVal val="0"/>
                                          </p:val>
                                        </p:tav>
                                        <p:tav tm="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 xmlns:a16="http://schemas.microsoft.com/office/drawing/2014/main" id="{2A88A25F-0923-4C6A-719E-E6A52256A5C5}"/>
              </a:ext>
            </a:extLst>
          </p:cNvPr>
          <p:cNvPicPr>
            <a:picLocks noChangeAspect="1"/>
          </p:cNvPicPr>
          <p:nvPr/>
        </p:nvPicPr>
        <p:blipFill>
          <a:blip r:embed="rId2"/>
          <a:stretch>
            <a:fillRect/>
          </a:stretch>
        </p:blipFill>
        <p:spPr>
          <a:xfrm>
            <a:off x="6457950" y="238930"/>
            <a:ext cx="2421228" cy="3541690"/>
          </a:xfrm>
          <a:prstGeom prst="rect">
            <a:avLst/>
          </a:prstGeom>
        </p:spPr>
      </p:pic>
      <p:sp>
        <p:nvSpPr>
          <p:cNvPr id="6" name="Text Box 4">
            <a:extLst>
              <a:ext uri="{FF2B5EF4-FFF2-40B4-BE49-F238E27FC236}">
                <a16:creationId xmlns="" xmlns:a16="http://schemas.microsoft.com/office/drawing/2014/main" id="{74CFBE0E-66E7-F8D5-D1A3-8317CBD39BAE}"/>
              </a:ext>
            </a:extLst>
          </p:cNvPr>
          <p:cNvSpPr txBox="1">
            <a:spLocks noChangeArrowheads="1"/>
          </p:cNvSpPr>
          <p:nvPr/>
        </p:nvSpPr>
        <p:spPr bwMode="auto">
          <a:xfrm>
            <a:off x="199338" y="238930"/>
            <a:ext cx="3028950"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tr-TR" altLang="tr-TR" sz="3000" b="1" dirty="0">
                <a:solidFill>
                  <a:srgbClr val="FF0000"/>
                </a:solidFill>
                <a:latin typeface="Times New Roman" panose="02020603050405020304" pitchFamily="18" charset="0"/>
              </a:rPr>
              <a:t>OLGU-2:</a:t>
            </a:r>
            <a:endParaRPr lang="en-US" altLang="tr-TR" sz="3000" b="1" dirty="0">
              <a:solidFill>
                <a:srgbClr val="FF0000"/>
              </a:solidFill>
              <a:latin typeface="Times New Roman" panose="02020603050405020304" pitchFamily="18" charset="0"/>
            </a:endParaRPr>
          </a:p>
        </p:txBody>
      </p:sp>
      <p:sp>
        <p:nvSpPr>
          <p:cNvPr id="7" name="Text Box 3">
            <a:extLst>
              <a:ext uri="{FF2B5EF4-FFF2-40B4-BE49-F238E27FC236}">
                <a16:creationId xmlns="" xmlns:a16="http://schemas.microsoft.com/office/drawing/2014/main" id="{B8FBA21E-0AD1-CE1D-6333-3E5B9EA4D262}"/>
              </a:ext>
            </a:extLst>
          </p:cNvPr>
          <p:cNvSpPr txBox="1">
            <a:spLocks noChangeArrowheads="1"/>
          </p:cNvSpPr>
          <p:nvPr/>
        </p:nvSpPr>
        <p:spPr bwMode="auto">
          <a:xfrm>
            <a:off x="264822" y="908081"/>
            <a:ext cx="6228159" cy="14884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Char char="•"/>
            </a:pPr>
            <a:r>
              <a:rPr lang="tr-TR" altLang="tr-TR" sz="2100" b="1" dirty="0">
                <a:latin typeface="Times New Roman" panose="02020603050405020304" pitchFamily="18" charset="0"/>
              </a:rPr>
              <a:t> 28 yaşında kadın hasta. </a:t>
            </a:r>
          </a:p>
          <a:p>
            <a:pPr>
              <a:lnSpc>
                <a:spcPct val="150000"/>
              </a:lnSpc>
              <a:spcBef>
                <a:spcPct val="0"/>
              </a:spcBef>
              <a:buFontTx/>
              <a:buChar char="•"/>
            </a:pPr>
            <a:r>
              <a:rPr lang="tr-TR" altLang="tr-TR" sz="2100" b="1" dirty="0">
                <a:latin typeface="Times New Roman" panose="02020603050405020304" pitchFamily="18" charset="0"/>
              </a:rPr>
              <a:t>  2 aydır devam eden el eklemlerinde ağrı</a:t>
            </a:r>
          </a:p>
          <a:p>
            <a:pPr>
              <a:lnSpc>
                <a:spcPct val="150000"/>
              </a:lnSpc>
              <a:spcBef>
                <a:spcPct val="0"/>
              </a:spcBef>
              <a:buFontTx/>
              <a:buChar char="•"/>
            </a:pPr>
            <a:r>
              <a:rPr lang="tr-TR" altLang="tr-TR" sz="2100" b="1" dirty="0">
                <a:latin typeface="Times New Roman" panose="02020603050405020304" pitchFamily="18" charset="0"/>
              </a:rPr>
              <a:t>  Sabah tutukluğu 2  saat kadar sürüyor.</a:t>
            </a:r>
            <a:endParaRPr lang="en-US" altLang="tr-TR" sz="2100" b="1" dirty="0">
              <a:latin typeface="Times New Roman" panose="02020603050405020304" pitchFamily="18" charset="0"/>
            </a:endParaRPr>
          </a:p>
        </p:txBody>
      </p:sp>
      <p:sp>
        <p:nvSpPr>
          <p:cNvPr id="8" name="Text Box 3">
            <a:extLst>
              <a:ext uri="{FF2B5EF4-FFF2-40B4-BE49-F238E27FC236}">
                <a16:creationId xmlns="" xmlns:a16="http://schemas.microsoft.com/office/drawing/2014/main" id="{0692E869-52A8-5650-E2B7-38B8C186BAA9}"/>
              </a:ext>
            </a:extLst>
          </p:cNvPr>
          <p:cNvSpPr txBox="1">
            <a:spLocks noChangeArrowheads="1"/>
          </p:cNvSpPr>
          <p:nvPr/>
        </p:nvSpPr>
        <p:spPr bwMode="auto">
          <a:xfrm>
            <a:off x="264822" y="3768016"/>
            <a:ext cx="6021678" cy="2169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50000"/>
              </a:lnSpc>
              <a:spcBef>
                <a:spcPct val="0"/>
              </a:spcBef>
              <a:buFontTx/>
              <a:buChar char="•"/>
            </a:pPr>
            <a:r>
              <a:rPr lang="tr-TR" altLang="tr-TR" sz="1800" b="1" dirty="0">
                <a:solidFill>
                  <a:srgbClr val="FF0000"/>
                </a:solidFill>
                <a:latin typeface="Times New Roman" panose="02020603050405020304" pitchFamily="18" charset="0"/>
              </a:rPr>
              <a:t> FM bulguları:</a:t>
            </a:r>
            <a:r>
              <a:rPr lang="tr-TR" altLang="tr-TR" sz="1800" b="1" dirty="0">
                <a:latin typeface="Times New Roman" panose="02020603050405020304" pitchFamily="18" charset="0"/>
              </a:rPr>
              <a:t> her iki elde sıkma testi pozitif, her iki el bileği şiş ve sıkmakla hassas, Her iki el 3.,4. ve-5. MKF eklemleri sıkmakla ağrılı, sağ el 3.4.5. ve sol el 2. ve 5. PIF eklemleri ağrılı</a:t>
            </a:r>
          </a:p>
          <a:p>
            <a:pPr algn="just">
              <a:lnSpc>
                <a:spcPct val="150000"/>
              </a:lnSpc>
              <a:spcBef>
                <a:spcPct val="0"/>
              </a:spcBef>
              <a:buNone/>
            </a:pPr>
            <a:endParaRPr lang="en-US" altLang="tr-TR" sz="1800" b="1" dirty="0">
              <a:latin typeface="Times New Roman" panose="02020603050405020304" pitchFamily="18" charset="0"/>
            </a:endParaRPr>
          </a:p>
        </p:txBody>
      </p:sp>
    </p:spTree>
    <p:extLst>
      <p:ext uri="{BB962C8B-B14F-4D97-AF65-F5344CB8AC3E}">
        <p14:creationId xmlns="" xmlns:p14="http://schemas.microsoft.com/office/powerpoint/2010/main" val="34084443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 xmlns:a16="http://schemas.microsoft.com/office/drawing/2014/main" id="{74CFBE0E-66E7-F8D5-D1A3-8317CBD39BAE}"/>
              </a:ext>
            </a:extLst>
          </p:cNvPr>
          <p:cNvSpPr txBox="1">
            <a:spLocks noChangeArrowheads="1"/>
          </p:cNvSpPr>
          <p:nvPr/>
        </p:nvSpPr>
        <p:spPr bwMode="auto">
          <a:xfrm>
            <a:off x="199338" y="238930"/>
            <a:ext cx="3028950"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tr-TR" altLang="tr-TR" sz="3000" b="1" dirty="0">
                <a:solidFill>
                  <a:srgbClr val="FF0000"/>
                </a:solidFill>
                <a:latin typeface="Times New Roman" panose="02020603050405020304" pitchFamily="18" charset="0"/>
              </a:rPr>
              <a:t>OLGU-2:</a:t>
            </a:r>
            <a:endParaRPr lang="en-US" altLang="tr-TR" sz="3000" b="1" dirty="0">
              <a:solidFill>
                <a:srgbClr val="FF0000"/>
              </a:solidFill>
              <a:latin typeface="Times New Roman" panose="02020603050405020304" pitchFamily="18" charset="0"/>
            </a:endParaRPr>
          </a:p>
        </p:txBody>
      </p:sp>
      <p:sp>
        <p:nvSpPr>
          <p:cNvPr id="5" name="Dikdörtgen 4"/>
          <p:cNvSpPr/>
          <p:nvPr/>
        </p:nvSpPr>
        <p:spPr>
          <a:xfrm>
            <a:off x="2286000" y="2136339"/>
            <a:ext cx="5677270" cy="3000821"/>
          </a:xfrm>
          <a:prstGeom prst="rect">
            <a:avLst/>
          </a:prstGeom>
        </p:spPr>
        <p:txBody>
          <a:bodyPr wrap="square">
            <a:spAutoFit/>
          </a:bodyPr>
          <a:lstStyle/>
          <a:p>
            <a:pPr algn="just">
              <a:lnSpc>
                <a:spcPct val="150000"/>
              </a:lnSpc>
              <a:spcBef>
                <a:spcPct val="0"/>
              </a:spcBef>
              <a:buFontTx/>
              <a:buChar char="•"/>
            </a:pPr>
            <a:r>
              <a:rPr lang="tr-TR" altLang="tr-TR" b="1" dirty="0" err="1">
                <a:solidFill>
                  <a:srgbClr val="FF0000"/>
                </a:solidFill>
                <a:latin typeface="Times New Roman" panose="02020603050405020304" pitchFamily="18" charset="0"/>
              </a:rPr>
              <a:t>Laboratuar</a:t>
            </a:r>
            <a:r>
              <a:rPr lang="tr-TR" altLang="tr-TR" b="1" dirty="0">
                <a:solidFill>
                  <a:srgbClr val="FF0000"/>
                </a:solidFill>
                <a:latin typeface="Times New Roman" panose="02020603050405020304" pitchFamily="18" charset="0"/>
              </a:rPr>
              <a:t> bulguları:</a:t>
            </a:r>
            <a:r>
              <a:rPr lang="tr-TR" altLang="tr-TR" b="1" dirty="0">
                <a:latin typeface="Times New Roman" panose="02020603050405020304" pitchFamily="18" charset="0"/>
              </a:rPr>
              <a:t> </a:t>
            </a:r>
          </a:p>
          <a:p>
            <a:pPr marL="285750" indent="-285750">
              <a:lnSpc>
                <a:spcPct val="150000"/>
              </a:lnSpc>
              <a:spcBef>
                <a:spcPct val="0"/>
              </a:spcBef>
              <a:buFont typeface="Wingdings" panose="05000000000000000000" pitchFamily="2" charset="2"/>
              <a:buChar char="ü"/>
            </a:pPr>
            <a:r>
              <a:rPr lang="tr-TR" altLang="tr-TR" b="1" dirty="0">
                <a:latin typeface="Times New Roman" panose="02020603050405020304" pitchFamily="18" charset="0"/>
              </a:rPr>
              <a:t>ESH: 38 mm/saat,</a:t>
            </a:r>
          </a:p>
          <a:p>
            <a:pPr marL="285750" indent="-285750">
              <a:lnSpc>
                <a:spcPct val="150000"/>
              </a:lnSpc>
              <a:spcBef>
                <a:spcPct val="0"/>
              </a:spcBef>
              <a:buFont typeface="Wingdings" panose="05000000000000000000" pitchFamily="2" charset="2"/>
              <a:buChar char="ü"/>
            </a:pPr>
            <a:r>
              <a:rPr lang="tr-TR" altLang="tr-TR" b="1" dirty="0" err="1">
                <a:latin typeface="Times New Roman" panose="02020603050405020304" pitchFamily="18" charset="0"/>
              </a:rPr>
              <a:t>Hgb</a:t>
            </a:r>
            <a:r>
              <a:rPr lang="tr-TR" altLang="tr-TR" b="1" dirty="0">
                <a:latin typeface="Times New Roman" panose="02020603050405020304" pitchFamily="18" charset="0"/>
              </a:rPr>
              <a:t> 11.5gr/dl, </a:t>
            </a:r>
            <a:r>
              <a:rPr lang="tr-TR" altLang="tr-TR" b="1" dirty="0" smtClean="0">
                <a:latin typeface="Times New Roman" panose="02020603050405020304" pitchFamily="18" charset="0"/>
              </a:rPr>
              <a:t>BK:8000mm</a:t>
            </a:r>
            <a:r>
              <a:rPr lang="tr-TR" altLang="tr-TR" b="1" baseline="30000" dirty="0" smtClean="0">
                <a:latin typeface="Times New Roman" panose="02020603050405020304" pitchFamily="18" charset="0"/>
              </a:rPr>
              <a:t>3</a:t>
            </a:r>
            <a:r>
              <a:rPr lang="tr-TR" altLang="tr-TR" b="1" dirty="0" smtClean="0">
                <a:latin typeface="Times New Roman" panose="02020603050405020304" pitchFamily="18" charset="0"/>
              </a:rPr>
              <a:t>,Plt:280000mm</a:t>
            </a:r>
            <a:r>
              <a:rPr lang="tr-TR" altLang="tr-TR" b="1" baseline="30000" dirty="0" smtClean="0">
                <a:latin typeface="Times New Roman" panose="02020603050405020304" pitchFamily="18" charset="0"/>
              </a:rPr>
              <a:t>3</a:t>
            </a:r>
            <a:endParaRPr lang="tr-TR" altLang="tr-TR" b="1" dirty="0" smtClean="0">
              <a:latin typeface="Times New Roman" panose="02020603050405020304" pitchFamily="18" charset="0"/>
            </a:endParaRPr>
          </a:p>
          <a:p>
            <a:pPr marL="285750" indent="-285750">
              <a:lnSpc>
                <a:spcPct val="150000"/>
              </a:lnSpc>
              <a:spcBef>
                <a:spcPct val="0"/>
              </a:spcBef>
              <a:buFont typeface="Wingdings" panose="05000000000000000000" pitchFamily="2" charset="2"/>
              <a:buChar char="ü"/>
            </a:pPr>
            <a:r>
              <a:rPr lang="tr-TR" altLang="tr-TR" b="1" dirty="0" smtClean="0">
                <a:latin typeface="Times New Roman" panose="02020603050405020304" pitchFamily="18" charset="0"/>
              </a:rPr>
              <a:t>CRP:6 </a:t>
            </a:r>
            <a:r>
              <a:rPr lang="tr-TR" altLang="tr-TR" b="1" dirty="0" err="1" smtClean="0">
                <a:latin typeface="Times New Roman" panose="02020603050405020304" pitchFamily="18" charset="0"/>
              </a:rPr>
              <a:t>mgr</a:t>
            </a:r>
            <a:r>
              <a:rPr lang="tr-TR" altLang="tr-TR" b="1" dirty="0" smtClean="0">
                <a:latin typeface="Times New Roman" panose="02020603050405020304" pitchFamily="18" charset="0"/>
              </a:rPr>
              <a:t>/dl</a:t>
            </a:r>
          </a:p>
          <a:p>
            <a:pPr marL="285750" indent="-285750">
              <a:lnSpc>
                <a:spcPct val="150000"/>
              </a:lnSpc>
              <a:spcBef>
                <a:spcPct val="0"/>
              </a:spcBef>
              <a:buFont typeface="Wingdings" panose="05000000000000000000" pitchFamily="2" charset="2"/>
              <a:buChar char="ü"/>
            </a:pPr>
            <a:r>
              <a:rPr lang="tr-TR" altLang="tr-TR" b="1" dirty="0" smtClean="0">
                <a:latin typeface="Times New Roman" panose="02020603050405020304" pitchFamily="18" charset="0"/>
              </a:rPr>
              <a:t>RF</a:t>
            </a:r>
            <a:r>
              <a:rPr lang="tr-TR" altLang="tr-TR" b="1" dirty="0">
                <a:latin typeface="Times New Roman" panose="02020603050405020304" pitchFamily="18" charset="0"/>
              </a:rPr>
              <a:t>: </a:t>
            </a:r>
            <a:r>
              <a:rPr lang="tr-TR" altLang="tr-TR" b="1" dirty="0" smtClean="0">
                <a:latin typeface="Times New Roman" panose="02020603050405020304" pitchFamily="18" charset="0"/>
              </a:rPr>
              <a:t>(-), Anti-CCP (-)</a:t>
            </a:r>
          </a:p>
          <a:p>
            <a:pPr marL="285750" indent="-285750">
              <a:lnSpc>
                <a:spcPct val="150000"/>
              </a:lnSpc>
              <a:spcBef>
                <a:spcPct val="0"/>
              </a:spcBef>
              <a:buFont typeface="Wingdings" panose="05000000000000000000" pitchFamily="2" charset="2"/>
              <a:buChar char="ü"/>
            </a:pPr>
            <a:r>
              <a:rPr lang="tr-TR" altLang="tr-TR" b="1" dirty="0" smtClean="0">
                <a:latin typeface="Times New Roman" panose="02020603050405020304" pitchFamily="18" charset="0"/>
              </a:rPr>
              <a:t>ANA </a:t>
            </a:r>
            <a:r>
              <a:rPr lang="tr-TR" altLang="tr-TR" b="1" dirty="0">
                <a:latin typeface="Times New Roman" panose="02020603050405020304" pitchFamily="18" charset="0"/>
              </a:rPr>
              <a:t>(-) </a:t>
            </a:r>
            <a:endParaRPr lang="tr-TR" altLang="tr-TR" b="1" dirty="0" smtClean="0">
              <a:latin typeface="Times New Roman" panose="02020603050405020304" pitchFamily="18" charset="0"/>
            </a:endParaRPr>
          </a:p>
          <a:p>
            <a:pPr marL="285750" indent="-285750">
              <a:lnSpc>
                <a:spcPct val="150000"/>
              </a:lnSpc>
              <a:spcBef>
                <a:spcPct val="0"/>
              </a:spcBef>
              <a:buFont typeface="Wingdings" panose="05000000000000000000" pitchFamily="2" charset="2"/>
              <a:buChar char="ü"/>
            </a:pPr>
            <a:r>
              <a:rPr lang="tr-TR" altLang="tr-TR" b="1" dirty="0" smtClean="0">
                <a:latin typeface="Times New Roman" panose="02020603050405020304" pitchFamily="18" charset="0"/>
              </a:rPr>
              <a:t>KCFT</a:t>
            </a:r>
            <a:r>
              <a:rPr lang="tr-TR" altLang="tr-TR" b="1" dirty="0">
                <a:latin typeface="Times New Roman" panose="02020603050405020304" pitchFamily="18" charset="0"/>
              </a:rPr>
              <a:t>: normal, BFT: normal</a:t>
            </a:r>
            <a:endParaRPr lang="en-US" altLang="tr-TR" b="1" dirty="0">
              <a:latin typeface="Times New Roman" panose="02020603050405020304" pitchFamily="18" charset="0"/>
            </a:endParaRPr>
          </a:p>
        </p:txBody>
      </p:sp>
      <p:sp>
        <p:nvSpPr>
          <p:cNvPr id="6" name="CustomShape 7">
            <a:extLst>
              <a:ext uri="{FF2B5EF4-FFF2-40B4-BE49-F238E27FC236}">
                <a16:creationId xmlns="" xmlns:a16="http://schemas.microsoft.com/office/drawing/2014/main" id="{0D9A7B55-30DA-227D-A790-8DA97A443D66}"/>
              </a:ext>
            </a:extLst>
          </p:cNvPr>
          <p:cNvSpPr/>
          <p:nvPr/>
        </p:nvSpPr>
        <p:spPr>
          <a:xfrm>
            <a:off x="6026249" y="4861942"/>
            <a:ext cx="1944360" cy="1080008"/>
          </a:xfrm>
          <a:prstGeom prst="bevel">
            <a:avLst>
              <a:gd name="adj" fmla="val 12500"/>
            </a:avLst>
          </a:prstGeom>
          <a:solidFill>
            <a:srgbClr val="FF0000"/>
          </a:solidFill>
          <a:ln w="25560">
            <a:solidFill>
              <a:srgbClr val="FFFFFF"/>
            </a:solidFill>
            <a:round/>
          </a:ln>
        </p:spPr>
        <p:style>
          <a:lnRef idx="0">
            <a:scrgbClr r="0" g="0" b="0"/>
          </a:lnRef>
          <a:fillRef idx="0">
            <a:scrgbClr r="0" g="0" b="0"/>
          </a:fillRef>
          <a:effectRef idx="0">
            <a:scrgbClr r="0" g="0" b="0"/>
          </a:effectRef>
          <a:fontRef idx="minor"/>
        </p:style>
        <p:txBody>
          <a:bodyPr lIns="82800" tIns="41400" rIns="82800" bIns="41400" anchor="ctr"/>
          <a:lstStyle/>
          <a:p>
            <a:pPr algn="ctr">
              <a:lnSpc>
                <a:spcPct val="100000"/>
              </a:lnSpc>
            </a:pPr>
            <a:r>
              <a:rPr lang="tr-TR" sz="2400" spc="-1" dirty="0">
                <a:solidFill>
                  <a:srgbClr val="FFFFFF"/>
                </a:solidFill>
                <a:uFill>
                  <a:solidFill>
                    <a:srgbClr val="FFFFFF"/>
                  </a:solidFill>
                </a:uFill>
                <a:latin typeface="Calibri"/>
                <a:ea typeface="Microsoft YaHei"/>
              </a:rPr>
              <a:t>Tanı: RA </a:t>
            </a:r>
            <a:endParaRPr lang="tr-TR" sz="2400" spc="-1" dirty="0">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329117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repl">
                                        <p:cTn id="7" dur="500" fill="hold"/>
                                        <p:tgtEl>
                                          <p:spTgt spid="6"/>
                                        </p:tgtEl>
                                        <p:attrNameLst>
                                          <p:attrName/>
                                        </p:attrNameLst>
                                      </p:cBhvr>
                                      <p:tavLst>
                                        <p:tav tm="100000">
                                          <p:val>
                                            <p:boolVal val="0"/>
                                          </p:val>
                                        </p:tav>
                                        <p:tav tm="0">
                                          <p:val>
                                            <p:strVal val="#ppt_w"/>
                                          </p:val>
                                        </p:tav>
                                      </p:tavLst>
                                    </p:anim>
                                    <p:anim calcmode="lin" valueType="num">
                                      <p:cBhvr additive="repl">
                                        <p:cTn id="8" dur="500" fill="hold"/>
                                        <p:tgtEl>
                                          <p:spTgt spid="6"/>
                                        </p:tgtEl>
                                        <p:attrNameLst>
                                          <p:attrName/>
                                        </p:attrNameLst>
                                      </p:cBhvr>
                                      <p:tavLst>
                                        <p:tav tm="100000">
                                          <p:val>
                                            <p:boolVal val="0"/>
                                          </p:val>
                                        </p:tav>
                                        <p:tav tm="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Shape 1"/>
          <p:cNvSpPr txBox="1"/>
          <p:nvPr/>
        </p:nvSpPr>
        <p:spPr>
          <a:xfrm>
            <a:off x="667620" y="4372241"/>
            <a:ext cx="7772040" cy="1469520"/>
          </a:xfrm>
          <a:prstGeom prst="rect">
            <a:avLst/>
          </a:prstGeom>
          <a:noFill/>
          <a:ln>
            <a:noFill/>
          </a:ln>
        </p:spPr>
        <p:txBody>
          <a:bodyPr lIns="84240" tIns="42120" rIns="84240" bIns="42120" anchor="ctr">
            <a:normAutofit/>
          </a:bodyPr>
          <a:lstStyle/>
          <a:p>
            <a:pPr algn="ctr">
              <a:lnSpc>
                <a:spcPct val="100000"/>
              </a:lnSpc>
            </a:pPr>
            <a:r>
              <a:rPr lang="tr-TR" sz="3600" spc="-1" dirty="0" err="1">
                <a:solidFill>
                  <a:srgbClr val="FF0000"/>
                </a:solidFill>
                <a:uFill>
                  <a:solidFill>
                    <a:srgbClr val="FFFFFF"/>
                  </a:solidFill>
                </a:uFill>
                <a:latin typeface="Comic Sans MS" pitchFamily="66" charset="0"/>
              </a:rPr>
              <a:t>Romatoid</a:t>
            </a:r>
            <a:r>
              <a:rPr lang="tr-TR" sz="3600" spc="-1" dirty="0">
                <a:solidFill>
                  <a:srgbClr val="FF0000"/>
                </a:solidFill>
                <a:uFill>
                  <a:solidFill>
                    <a:srgbClr val="FFFFFF"/>
                  </a:solidFill>
                </a:uFill>
                <a:latin typeface="Comic Sans MS" pitchFamily="66" charset="0"/>
              </a:rPr>
              <a:t> </a:t>
            </a:r>
            <a:r>
              <a:rPr lang="tr-TR" sz="3600" spc="-1" dirty="0" err="1">
                <a:solidFill>
                  <a:srgbClr val="FF0000"/>
                </a:solidFill>
                <a:uFill>
                  <a:solidFill>
                    <a:srgbClr val="FFFFFF"/>
                  </a:solidFill>
                </a:uFill>
                <a:latin typeface="Comic Sans MS" pitchFamily="66" charset="0"/>
              </a:rPr>
              <a:t>Artrit</a:t>
            </a:r>
            <a:r>
              <a:rPr sz="3600" dirty="0">
                <a:solidFill>
                  <a:srgbClr val="FF0000"/>
                </a:solidFill>
                <a:latin typeface="Comic Sans MS" pitchFamily="66" charset="0"/>
              </a:rPr>
              <a:t/>
            </a:r>
            <a:br>
              <a:rPr sz="3600" dirty="0">
                <a:solidFill>
                  <a:srgbClr val="FF0000"/>
                </a:solidFill>
                <a:latin typeface="Comic Sans MS" pitchFamily="66" charset="0"/>
              </a:rPr>
            </a:br>
            <a:r>
              <a:rPr lang="tr-TR" sz="3600" dirty="0">
                <a:solidFill>
                  <a:srgbClr val="FF0000"/>
                </a:solidFill>
                <a:latin typeface="Comic Sans MS" pitchFamily="66" charset="0"/>
              </a:rPr>
              <a:t>tanı, </a:t>
            </a:r>
            <a:r>
              <a:rPr lang="tr-TR" sz="3600" spc="-1" dirty="0">
                <a:solidFill>
                  <a:srgbClr val="FF0000"/>
                </a:solidFill>
                <a:uFill>
                  <a:solidFill>
                    <a:srgbClr val="FFFFFF"/>
                  </a:solidFill>
                </a:uFill>
                <a:latin typeface="Comic Sans MS" pitchFamily="66" charset="0"/>
              </a:rPr>
              <a:t>tedavi ve takibi</a:t>
            </a:r>
          </a:p>
        </p:txBody>
      </p:sp>
      <p:pic>
        <p:nvPicPr>
          <p:cNvPr id="2" name="Resim 1"/>
          <p:cNvPicPr>
            <a:picLocks noChangeAspect="1"/>
          </p:cNvPicPr>
          <p:nvPr/>
        </p:nvPicPr>
        <p:blipFill>
          <a:blip r:embed="rId2"/>
          <a:stretch>
            <a:fillRect/>
          </a:stretch>
        </p:blipFill>
        <p:spPr>
          <a:xfrm>
            <a:off x="1643752" y="162340"/>
            <a:ext cx="5819775" cy="3876675"/>
          </a:xfrm>
          <a:prstGeom prst="rect">
            <a:avLst/>
          </a:prstGeom>
        </p:spPr>
      </p:pic>
    </p:spTree>
    <p:extLst>
      <p:ext uri="{BB962C8B-B14F-4D97-AF65-F5344CB8AC3E}">
        <p14:creationId xmlns="" xmlns:p14="http://schemas.microsoft.com/office/powerpoint/2010/main" val="3509120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Espace réservé du contenu 6"/>
          <p:cNvSpPr>
            <a:spLocks noGrp="1"/>
          </p:cNvSpPr>
          <p:nvPr>
            <p:ph idx="4294967295"/>
          </p:nvPr>
        </p:nvSpPr>
        <p:spPr>
          <a:xfrm>
            <a:off x="179512" y="1070976"/>
            <a:ext cx="4543428" cy="2286016"/>
          </a:xfrm>
          <a:prstGeom prst="rect">
            <a:avLst/>
          </a:prstGeom>
        </p:spPr>
        <p:style>
          <a:lnRef idx="2">
            <a:schemeClr val="accent2"/>
          </a:lnRef>
          <a:fillRef idx="1">
            <a:schemeClr val="lt1"/>
          </a:fillRef>
          <a:effectRef idx="0">
            <a:schemeClr val="accent2"/>
          </a:effectRef>
          <a:fontRef idx="minor">
            <a:schemeClr val="dk1"/>
          </a:fontRef>
        </p:style>
        <p:txBody>
          <a:bodyPr/>
          <a:lstStyle/>
          <a:p>
            <a:pPr marL="457200" indent="-457200">
              <a:buFont typeface="Wingdings" panose="05000000000000000000" pitchFamily="2" charset="2"/>
              <a:buChar char="ü"/>
            </a:pPr>
            <a:r>
              <a:rPr lang="en-US" sz="2800" dirty="0" err="1">
                <a:latin typeface="Calibri" charset="0"/>
              </a:rPr>
              <a:t>Kronik</a:t>
            </a:r>
            <a:r>
              <a:rPr lang="en-US" sz="2800" dirty="0">
                <a:latin typeface="Calibri" charset="0"/>
              </a:rPr>
              <a:t> </a:t>
            </a:r>
            <a:r>
              <a:rPr lang="en-US" sz="2800" dirty="0" err="1" smtClean="0">
                <a:latin typeface="Calibri" charset="0"/>
              </a:rPr>
              <a:t>inflamatuar</a:t>
            </a:r>
            <a:r>
              <a:rPr lang="tr-TR" sz="2800" dirty="0" smtClean="0">
                <a:latin typeface="Calibri" charset="0"/>
              </a:rPr>
              <a:t> </a:t>
            </a:r>
            <a:r>
              <a:rPr lang="tr-TR" sz="2800" dirty="0" err="1" smtClean="0">
                <a:latin typeface="Calibri" charset="0"/>
              </a:rPr>
              <a:t>otoimmün</a:t>
            </a:r>
            <a:r>
              <a:rPr lang="tr-TR" sz="2800" dirty="0" smtClean="0">
                <a:latin typeface="Calibri" charset="0"/>
              </a:rPr>
              <a:t> </a:t>
            </a:r>
            <a:r>
              <a:rPr lang="en-US" sz="2800" dirty="0" smtClean="0">
                <a:latin typeface="Calibri" charset="0"/>
              </a:rPr>
              <a:t> </a:t>
            </a:r>
            <a:r>
              <a:rPr lang="en-US" sz="2800" dirty="0" err="1">
                <a:latin typeface="Calibri" charset="0"/>
              </a:rPr>
              <a:t>hastalık</a:t>
            </a:r>
            <a:endParaRPr lang="en-US" sz="2800" dirty="0">
              <a:latin typeface="Calibri" charset="0"/>
            </a:endParaRPr>
          </a:p>
          <a:p>
            <a:pPr marL="342900" lvl="1" indent="-342900"/>
            <a:r>
              <a:rPr lang="tr-TR" sz="2400" dirty="0">
                <a:latin typeface="Calibri" charset="0"/>
              </a:rPr>
              <a:t> </a:t>
            </a:r>
            <a:r>
              <a:rPr lang="en-US" sz="2400" dirty="0" err="1">
                <a:latin typeface="Calibri" charset="0"/>
              </a:rPr>
              <a:t>Persistan</a:t>
            </a:r>
            <a:r>
              <a:rPr lang="en-US" sz="2400" dirty="0">
                <a:latin typeface="Calibri" charset="0"/>
              </a:rPr>
              <a:t> </a:t>
            </a:r>
            <a:r>
              <a:rPr lang="en-US" sz="2400" dirty="0" err="1">
                <a:latin typeface="Calibri" charset="0"/>
              </a:rPr>
              <a:t>sinovit</a:t>
            </a:r>
            <a:endParaRPr lang="en-US" sz="2400" dirty="0">
              <a:latin typeface="Calibri" charset="0"/>
            </a:endParaRPr>
          </a:p>
          <a:p>
            <a:pPr marL="342900" lvl="1" indent="-342900"/>
            <a:r>
              <a:rPr lang="en-US" sz="2400" dirty="0" err="1">
                <a:latin typeface="Calibri" charset="0"/>
              </a:rPr>
              <a:t>Sistemik</a:t>
            </a:r>
            <a:r>
              <a:rPr lang="en-US" sz="2400" dirty="0">
                <a:latin typeface="Calibri" charset="0"/>
              </a:rPr>
              <a:t> </a:t>
            </a:r>
            <a:r>
              <a:rPr lang="en-US" sz="2400" dirty="0" err="1">
                <a:latin typeface="Calibri" charset="0"/>
              </a:rPr>
              <a:t>inflamasyon</a:t>
            </a:r>
            <a:endParaRPr lang="tr-TR" sz="2400" dirty="0">
              <a:latin typeface="Calibri" charset="0"/>
            </a:endParaRPr>
          </a:p>
          <a:p>
            <a:pPr marL="342900" lvl="1" indent="-342900"/>
            <a:r>
              <a:rPr lang="tr-TR" sz="2400" dirty="0">
                <a:latin typeface="Calibri" charset="0"/>
              </a:rPr>
              <a:t>Yapısal hasar</a:t>
            </a:r>
            <a:endParaRPr lang="en-US" sz="2400" dirty="0">
              <a:latin typeface="Calibri" charset="0"/>
            </a:endParaRPr>
          </a:p>
        </p:txBody>
      </p:sp>
      <p:pic>
        <p:nvPicPr>
          <p:cNvPr id="100358" name="Picture 5" descr="5-C-8"/>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48144" y="3643314"/>
            <a:ext cx="4323856" cy="28820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6" name="Picture 2" descr="G:\Fotograf Klasörü\Hasta\20121121_150444.jpg"/>
          <p:cNvPicPr>
            <a:picLocks noChangeAspect="1" noChangeArrowheads="1"/>
          </p:cNvPicPr>
          <p:nvPr/>
        </p:nvPicPr>
        <p:blipFill>
          <a:blip r:embed="rId3" cstate="print"/>
          <a:srcRect/>
          <a:stretch>
            <a:fillRect/>
          </a:stretch>
        </p:blipFill>
        <p:spPr bwMode="auto">
          <a:xfrm>
            <a:off x="4819374" y="696496"/>
            <a:ext cx="3929090" cy="2946818"/>
          </a:xfrm>
          <a:prstGeom prst="rect">
            <a:avLst/>
          </a:prstGeom>
          <a:noFill/>
        </p:spPr>
      </p:pic>
      <p:sp>
        <p:nvSpPr>
          <p:cNvPr id="2" name="Metin kutusu 1"/>
          <p:cNvSpPr txBox="1"/>
          <p:nvPr/>
        </p:nvSpPr>
        <p:spPr>
          <a:xfrm>
            <a:off x="179512" y="476672"/>
            <a:ext cx="4567854"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tr-TR" dirty="0">
                <a:solidFill>
                  <a:srgbClr val="FF0000"/>
                </a:solidFill>
              </a:rPr>
              <a:t>ROMATOİD ARTRİT</a:t>
            </a:r>
          </a:p>
        </p:txBody>
      </p:sp>
    </p:spTree>
    <p:extLst>
      <p:ext uri="{BB962C8B-B14F-4D97-AF65-F5344CB8AC3E}">
        <p14:creationId xmlns="" xmlns:p14="http://schemas.microsoft.com/office/powerpoint/2010/main" val="511354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5725" y="476672"/>
            <a:ext cx="8972550" cy="544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5652120" y="6510536"/>
            <a:ext cx="3384376" cy="230832"/>
          </a:xfrm>
          <a:prstGeom prst="rect">
            <a:avLst/>
          </a:prstGeom>
          <a:noFill/>
        </p:spPr>
        <p:txBody>
          <a:bodyPr wrap="square" rtlCol="0">
            <a:spAutoFit/>
          </a:bodyPr>
          <a:lstStyle/>
          <a:p>
            <a:r>
              <a:rPr lang="tr-TR" sz="900" dirty="0" err="1"/>
              <a:t>Smolen</a:t>
            </a:r>
            <a:r>
              <a:rPr lang="tr-TR" sz="900" dirty="0"/>
              <a:t> JS, et al. </a:t>
            </a:r>
            <a:r>
              <a:rPr lang="en-US" sz="900" dirty="0"/>
              <a:t>Lancet.</a:t>
            </a:r>
            <a:r>
              <a:rPr lang="tr-TR" sz="900" dirty="0"/>
              <a:t> </a:t>
            </a:r>
            <a:r>
              <a:rPr lang="en-US" sz="900" dirty="0"/>
              <a:t>2016 Oct 22;388(10055):2023-2038</a:t>
            </a:r>
            <a:endParaRPr lang="tr-TR" sz="900" dirty="0"/>
          </a:p>
        </p:txBody>
      </p:sp>
    </p:spTree>
    <p:extLst>
      <p:ext uri="{BB962C8B-B14F-4D97-AF65-F5344CB8AC3E}">
        <p14:creationId xmlns="" xmlns:p14="http://schemas.microsoft.com/office/powerpoint/2010/main" val="10106403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p:cNvPicPr>
            <a:picLocks noChangeAspect="1" noChangeArrowheads="1"/>
          </p:cNvPicPr>
          <p:nvPr/>
        </p:nvPicPr>
        <p:blipFill>
          <a:blip r:embed="rId2" cstate="print"/>
          <a:srcRect/>
          <a:stretch>
            <a:fillRect/>
          </a:stretch>
        </p:blipFill>
        <p:spPr bwMode="auto">
          <a:xfrm>
            <a:off x="128588" y="404591"/>
            <a:ext cx="8886825" cy="4744894"/>
          </a:xfrm>
          <a:prstGeom prst="rect">
            <a:avLst/>
          </a:prstGeom>
          <a:noFill/>
          <a:ln w="9525">
            <a:noFill/>
            <a:miter lim="800000"/>
            <a:headEnd/>
            <a:tailEnd/>
          </a:ln>
        </p:spPr>
      </p:pic>
      <p:sp>
        <p:nvSpPr>
          <p:cNvPr id="4" name="3 Metin kutusu"/>
          <p:cNvSpPr txBox="1"/>
          <p:nvPr/>
        </p:nvSpPr>
        <p:spPr>
          <a:xfrm>
            <a:off x="5697361" y="6383076"/>
            <a:ext cx="3376085" cy="240501"/>
          </a:xfrm>
          <a:prstGeom prst="rect">
            <a:avLst/>
          </a:prstGeom>
          <a:noFill/>
        </p:spPr>
        <p:txBody>
          <a:bodyPr wrap="square" rtlCol="0">
            <a:spAutoFit/>
          </a:bodyPr>
          <a:lstStyle/>
          <a:p>
            <a:r>
              <a:rPr lang="tr-TR" sz="977" dirty="0" err="1">
                <a:latin typeface="Arial Narrow" pitchFamily="34" charset="0"/>
              </a:rPr>
              <a:t>Petrovská</a:t>
            </a:r>
            <a:r>
              <a:rPr lang="tr-TR" sz="977" dirty="0">
                <a:latin typeface="Arial Narrow" pitchFamily="34" charset="0"/>
              </a:rPr>
              <a:t> N, et al. </a:t>
            </a:r>
            <a:r>
              <a:rPr lang="en-US" sz="977" dirty="0" err="1">
                <a:latin typeface="Arial Narrow" pitchFamily="34" charset="0"/>
              </a:rPr>
              <a:t>Autoimmun</a:t>
            </a:r>
            <a:r>
              <a:rPr lang="en-US" sz="977" dirty="0">
                <a:latin typeface="Arial Narrow" pitchFamily="34" charset="0"/>
              </a:rPr>
              <a:t> Rev. 2021 May;20(5):102797</a:t>
            </a:r>
            <a:endParaRPr lang="tr-TR" sz="977" dirty="0">
              <a:latin typeface="Arial Narrow" pitchFamily="34" charset="0"/>
            </a:endParaRPr>
          </a:p>
        </p:txBody>
      </p:sp>
    </p:spTree>
    <p:extLst>
      <p:ext uri="{BB962C8B-B14F-4D97-AF65-F5344CB8AC3E}">
        <p14:creationId xmlns="" xmlns:p14="http://schemas.microsoft.com/office/powerpoint/2010/main" val="34360169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995490" y="476250"/>
            <a:ext cx="5153025" cy="5905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Dikdörtgen 7"/>
          <p:cNvSpPr/>
          <p:nvPr/>
        </p:nvSpPr>
        <p:spPr>
          <a:xfrm>
            <a:off x="2051720" y="4941168"/>
            <a:ext cx="4896544"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Başlık 1"/>
          <p:cNvSpPr txBox="1">
            <a:spLocks/>
          </p:cNvSpPr>
          <p:nvPr/>
        </p:nvSpPr>
        <p:spPr>
          <a:xfrm>
            <a:off x="6752571" y="6525344"/>
            <a:ext cx="2139911" cy="216024"/>
          </a:xfrm>
          <a:prstGeom prst="rect">
            <a:avLst/>
          </a:prstGeom>
        </p:spPr>
        <p:txBody>
          <a:bodyPr>
            <a:normAutofit lnSpcReduction="10000"/>
          </a:bodyPr>
          <a:lstStyle>
            <a:lvl1pPr algn="ctr" rtl="0" eaLnBrk="0" fontAlgn="base" hangingPunct="0">
              <a:spcBef>
                <a:spcPct val="0"/>
              </a:spcBef>
              <a:spcAft>
                <a:spcPct val="0"/>
              </a:spcAft>
              <a:defRPr sz="3700" kern="1200">
                <a:solidFill>
                  <a:schemeClr val="tx1"/>
                </a:solidFill>
                <a:latin typeface="+mj-lt"/>
                <a:ea typeface="+mj-ea"/>
                <a:cs typeface="+mj-cs"/>
              </a:defRPr>
            </a:lvl1pPr>
            <a:lvl2pPr algn="ctr" rtl="0" eaLnBrk="0" fontAlgn="base" hangingPunct="0">
              <a:spcBef>
                <a:spcPct val="0"/>
              </a:spcBef>
              <a:spcAft>
                <a:spcPct val="0"/>
              </a:spcAft>
              <a:defRPr sz="3700">
                <a:solidFill>
                  <a:schemeClr val="tx1"/>
                </a:solidFill>
                <a:latin typeface="Calibri" pitchFamily="34" charset="0"/>
              </a:defRPr>
            </a:lvl2pPr>
            <a:lvl3pPr algn="ctr" rtl="0" eaLnBrk="0" fontAlgn="base" hangingPunct="0">
              <a:spcBef>
                <a:spcPct val="0"/>
              </a:spcBef>
              <a:spcAft>
                <a:spcPct val="0"/>
              </a:spcAft>
              <a:defRPr sz="3700">
                <a:solidFill>
                  <a:schemeClr val="tx1"/>
                </a:solidFill>
                <a:latin typeface="Calibri" pitchFamily="34" charset="0"/>
              </a:defRPr>
            </a:lvl3pPr>
            <a:lvl4pPr algn="ctr" rtl="0" eaLnBrk="0" fontAlgn="base" hangingPunct="0">
              <a:spcBef>
                <a:spcPct val="0"/>
              </a:spcBef>
              <a:spcAft>
                <a:spcPct val="0"/>
              </a:spcAft>
              <a:defRPr sz="3700">
                <a:solidFill>
                  <a:schemeClr val="tx1"/>
                </a:solidFill>
                <a:latin typeface="Calibri" pitchFamily="34" charset="0"/>
              </a:defRPr>
            </a:lvl4pPr>
            <a:lvl5pPr algn="ctr" rtl="0" eaLnBrk="0" fontAlgn="base" hangingPunct="0">
              <a:spcBef>
                <a:spcPct val="0"/>
              </a:spcBef>
              <a:spcAft>
                <a:spcPct val="0"/>
              </a:spcAft>
              <a:defRPr sz="3700">
                <a:solidFill>
                  <a:schemeClr val="tx1"/>
                </a:solidFill>
                <a:latin typeface="Calibri" pitchFamily="34" charset="0"/>
              </a:defRPr>
            </a:lvl5pPr>
            <a:lvl6pPr marL="384048" algn="ctr" rtl="0" fontAlgn="base">
              <a:spcBef>
                <a:spcPct val="0"/>
              </a:spcBef>
              <a:spcAft>
                <a:spcPct val="0"/>
              </a:spcAft>
              <a:defRPr sz="3700">
                <a:solidFill>
                  <a:schemeClr val="tx1"/>
                </a:solidFill>
                <a:latin typeface="Calibri" pitchFamily="34" charset="0"/>
              </a:defRPr>
            </a:lvl6pPr>
            <a:lvl7pPr marL="768096" algn="ctr" rtl="0" fontAlgn="base">
              <a:spcBef>
                <a:spcPct val="0"/>
              </a:spcBef>
              <a:spcAft>
                <a:spcPct val="0"/>
              </a:spcAft>
              <a:defRPr sz="3700">
                <a:solidFill>
                  <a:schemeClr val="tx1"/>
                </a:solidFill>
                <a:latin typeface="Calibri" pitchFamily="34" charset="0"/>
              </a:defRPr>
            </a:lvl7pPr>
            <a:lvl8pPr marL="1152144" algn="ctr" rtl="0" fontAlgn="base">
              <a:spcBef>
                <a:spcPct val="0"/>
              </a:spcBef>
              <a:spcAft>
                <a:spcPct val="0"/>
              </a:spcAft>
              <a:defRPr sz="3700">
                <a:solidFill>
                  <a:schemeClr val="tx1"/>
                </a:solidFill>
                <a:latin typeface="Calibri" pitchFamily="34" charset="0"/>
              </a:defRPr>
            </a:lvl8pPr>
            <a:lvl9pPr marL="1536192" algn="ctr" rtl="0" fontAlgn="base">
              <a:spcBef>
                <a:spcPct val="0"/>
              </a:spcBef>
              <a:spcAft>
                <a:spcPct val="0"/>
              </a:spcAft>
              <a:defRPr sz="3700">
                <a:solidFill>
                  <a:schemeClr val="tx1"/>
                </a:solidFill>
                <a:latin typeface="Calibri" pitchFamily="34" charset="0"/>
              </a:defRPr>
            </a:lvl9pPr>
          </a:lstStyle>
          <a:p>
            <a:pPr algn="l">
              <a:defRPr/>
            </a:pPr>
            <a:r>
              <a:rPr lang="tr-TR" sz="900" dirty="0" err="1">
                <a:latin typeface="Times New Roman" panose="02020603050405020304" pitchFamily="18" charset="0"/>
                <a:cs typeface="Times New Roman" panose="02020603050405020304" pitchFamily="18" charset="0"/>
              </a:rPr>
              <a:t>Hochberg</a:t>
            </a:r>
            <a:r>
              <a:rPr lang="tr-TR" sz="900" dirty="0">
                <a:latin typeface="Times New Roman" panose="02020603050405020304" pitchFamily="18" charset="0"/>
                <a:cs typeface="Times New Roman" panose="02020603050405020304" pitchFamily="18" charset="0"/>
              </a:rPr>
              <a:t> </a:t>
            </a:r>
            <a:r>
              <a:rPr lang="tr-TR" sz="900" dirty="0" err="1">
                <a:latin typeface="Times New Roman" panose="02020603050405020304" pitchFamily="18" charset="0"/>
                <a:cs typeface="Times New Roman" panose="02020603050405020304" pitchFamily="18" charset="0"/>
              </a:rPr>
              <a:t>Rheumatology</a:t>
            </a:r>
            <a:r>
              <a:rPr lang="tr-TR" sz="900" dirty="0">
                <a:latin typeface="Times New Roman" panose="02020603050405020304" pitchFamily="18" charset="0"/>
                <a:cs typeface="Times New Roman" panose="02020603050405020304" pitchFamily="18" charset="0"/>
              </a:rPr>
              <a:t> 7th Ed. 2018</a:t>
            </a:r>
            <a:endParaRPr lang="tr-TR" sz="9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2085599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6" name="Object 3"/>
          <p:cNvGraphicFramePr>
            <a:graphicFrameLocks noChangeAspect="1"/>
          </p:cNvGraphicFramePr>
          <p:nvPr/>
        </p:nvGraphicFramePr>
        <p:xfrm>
          <a:off x="762001" y="1734174"/>
          <a:ext cx="8316914" cy="4285911"/>
        </p:xfrm>
        <a:graphic>
          <a:graphicData uri="http://schemas.openxmlformats.org/presentationml/2006/ole">
            <p:oleObj spid="_x0000_s3087" name="Arbeitsblatt" r:id="rId4" imgW="9239353" imgH="5753066" progId="">
              <p:embed/>
            </p:oleObj>
          </a:graphicData>
        </a:graphic>
      </p:graphicFrame>
      <p:sp>
        <p:nvSpPr>
          <p:cNvPr id="52227" name="Rectangle 18"/>
          <p:cNvSpPr>
            <a:spLocks noChangeArrowheads="1"/>
          </p:cNvSpPr>
          <p:nvPr/>
        </p:nvSpPr>
        <p:spPr bwMode="auto">
          <a:xfrm>
            <a:off x="7459664" y="3281695"/>
            <a:ext cx="1547812" cy="703981"/>
          </a:xfrm>
          <a:prstGeom prst="rect">
            <a:avLst/>
          </a:prstGeom>
          <a:noFill/>
          <a:ln w="19050">
            <a:solidFill>
              <a:srgbClr val="CC0000"/>
            </a:solidFill>
            <a:miter lim="800000"/>
            <a:headEnd/>
            <a:tailEnd/>
          </a:ln>
        </p:spPr>
        <p:txBody>
          <a:bodyPr wrap="none" anchor="ctr"/>
          <a:lstStyle/>
          <a:p>
            <a:pPr eaLnBrk="1" hangingPunct="1"/>
            <a:endParaRPr lang="de-DE" altLang="tr-TR" sz="1758">
              <a:solidFill>
                <a:srgbClr val="000000"/>
              </a:solidFill>
              <a:latin typeface="Comic Sans MS" pitchFamily="66" charset="0"/>
            </a:endParaRPr>
          </a:p>
        </p:txBody>
      </p:sp>
      <p:sp>
        <p:nvSpPr>
          <p:cNvPr id="52228" name="Text Box 19"/>
          <p:cNvSpPr txBox="1">
            <a:spLocks noChangeArrowheads="1"/>
          </p:cNvSpPr>
          <p:nvPr/>
        </p:nvSpPr>
        <p:spPr bwMode="auto">
          <a:xfrm>
            <a:off x="6552683" y="6396161"/>
            <a:ext cx="2270173" cy="272703"/>
          </a:xfrm>
          <a:prstGeom prst="rect">
            <a:avLst/>
          </a:prstGeom>
          <a:noFill/>
          <a:ln w="9525">
            <a:noFill/>
            <a:miter lim="800000"/>
            <a:headEnd/>
            <a:tailEnd/>
          </a:ln>
        </p:spPr>
        <p:txBody>
          <a:bodyPr wrap="none">
            <a:spAutoFit/>
          </a:bodyPr>
          <a:lstStyle/>
          <a:p>
            <a:pPr algn="r" eaLnBrk="1" hangingPunct="1"/>
            <a:r>
              <a:rPr lang="de-DE" altLang="tr-TR" sz="1172" i="1" dirty="0" err="1">
                <a:solidFill>
                  <a:srgbClr val="000000"/>
                </a:solidFill>
                <a:latin typeface="Comic Sans MS" pitchFamily="66" charset="0"/>
              </a:rPr>
              <a:t>Nielen</a:t>
            </a:r>
            <a:r>
              <a:rPr lang="de-DE" altLang="tr-TR" sz="1172" i="1" dirty="0">
                <a:solidFill>
                  <a:srgbClr val="000000"/>
                </a:solidFill>
                <a:latin typeface="Comic Sans MS" pitchFamily="66" charset="0"/>
              </a:rPr>
              <a:t>, Arthritis </a:t>
            </a:r>
            <a:r>
              <a:rPr lang="de-DE" altLang="tr-TR" sz="1172" i="1" dirty="0" err="1">
                <a:solidFill>
                  <a:srgbClr val="000000"/>
                </a:solidFill>
                <a:latin typeface="Comic Sans MS" pitchFamily="66" charset="0"/>
              </a:rPr>
              <a:t>Rheum</a:t>
            </a:r>
            <a:r>
              <a:rPr lang="de-DE" altLang="tr-TR" sz="1172" i="1" dirty="0">
                <a:solidFill>
                  <a:srgbClr val="000000"/>
                </a:solidFill>
                <a:latin typeface="Comic Sans MS" pitchFamily="66" charset="0"/>
              </a:rPr>
              <a:t> 2003</a:t>
            </a:r>
          </a:p>
        </p:txBody>
      </p:sp>
      <p:sp>
        <p:nvSpPr>
          <p:cNvPr id="52229" name="Line 24"/>
          <p:cNvSpPr>
            <a:spLocks noChangeShapeType="1"/>
          </p:cNvSpPr>
          <p:nvPr/>
        </p:nvSpPr>
        <p:spPr bwMode="auto">
          <a:xfrm>
            <a:off x="7327900" y="1389940"/>
            <a:ext cx="0" cy="423318"/>
          </a:xfrm>
          <a:prstGeom prst="line">
            <a:avLst/>
          </a:prstGeom>
          <a:noFill/>
          <a:ln w="76200">
            <a:solidFill>
              <a:srgbClr val="CC0000"/>
            </a:solidFill>
            <a:round/>
            <a:headEnd/>
            <a:tailEnd type="triangle" w="med" len="med"/>
          </a:ln>
        </p:spPr>
        <p:txBody>
          <a:bodyPr wrap="none">
            <a:spAutoFit/>
          </a:bodyPr>
          <a:lstStyle/>
          <a:p>
            <a:endParaRPr lang="tr-TR" sz="1758"/>
          </a:p>
        </p:txBody>
      </p:sp>
      <p:sp>
        <p:nvSpPr>
          <p:cNvPr id="52230" name="Text Box 7"/>
          <p:cNvSpPr txBox="1">
            <a:spLocks noChangeArrowheads="1"/>
          </p:cNvSpPr>
          <p:nvPr/>
        </p:nvSpPr>
        <p:spPr bwMode="auto">
          <a:xfrm>
            <a:off x="3132140" y="5613823"/>
            <a:ext cx="2443298" cy="362856"/>
          </a:xfrm>
          <a:prstGeom prst="rect">
            <a:avLst/>
          </a:prstGeom>
          <a:solidFill>
            <a:schemeClr val="bg1"/>
          </a:solidFill>
          <a:ln w="9525">
            <a:noFill/>
            <a:miter lim="800000"/>
            <a:headEnd/>
            <a:tailEnd/>
          </a:ln>
        </p:spPr>
        <p:txBody>
          <a:bodyPr wrap="none">
            <a:spAutoFit/>
          </a:bodyPr>
          <a:lstStyle/>
          <a:p>
            <a:pPr eaLnBrk="1" hangingPunct="1"/>
            <a:r>
              <a:rPr lang="tr-TR" altLang="tr-TR" sz="1758" b="1">
                <a:latin typeface="Comic Sans MS" pitchFamily="66" charset="0"/>
              </a:rPr>
              <a:t>Yıl (Semptom öncesi)</a:t>
            </a:r>
          </a:p>
        </p:txBody>
      </p:sp>
      <p:sp>
        <p:nvSpPr>
          <p:cNvPr id="52231" name="Text Box 8"/>
          <p:cNvSpPr txBox="1">
            <a:spLocks noChangeArrowheads="1"/>
          </p:cNvSpPr>
          <p:nvPr/>
        </p:nvSpPr>
        <p:spPr bwMode="auto">
          <a:xfrm rot="16200000">
            <a:off x="-612119" y="3600341"/>
            <a:ext cx="3114956" cy="362856"/>
          </a:xfrm>
          <a:prstGeom prst="rect">
            <a:avLst/>
          </a:prstGeom>
          <a:solidFill>
            <a:schemeClr val="bg1"/>
          </a:solidFill>
          <a:ln w="9525">
            <a:noFill/>
            <a:miter lim="800000"/>
            <a:headEnd/>
            <a:tailEnd/>
          </a:ln>
        </p:spPr>
        <p:txBody>
          <a:bodyPr wrap="none">
            <a:spAutoFit/>
          </a:bodyPr>
          <a:lstStyle/>
          <a:p>
            <a:pPr algn="ctr" eaLnBrk="1" hangingPunct="1"/>
            <a:r>
              <a:rPr lang="tr-TR" altLang="tr-TR" sz="1758" b="1">
                <a:latin typeface="Comic Sans MS" pitchFamily="66" charset="0"/>
              </a:rPr>
              <a:t>                      %hasta</a:t>
            </a:r>
          </a:p>
        </p:txBody>
      </p:sp>
      <p:sp>
        <p:nvSpPr>
          <p:cNvPr id="9" name="Title 1"/>
          <p:cNvSpPr txBox="1">
            <a:spLocks noChangeArrowheads="1"/>
          </p:cNvSpPr>
          <p:nvPr/>
        </p:nvSpPr>
        <p:spPr>
          <a:xfrm>
            <a:off x="457199" y="193585"/>
            <a:ext cx="7543801" cy="1125362"/>
          </a:xfrm>
          <a:prstGeom prst="rect">
            <a:avLst/>
          </a:prstGeom>
        </p:spPr>
        <p:txBody>
          <a:bodyPr/>
          <a:lstStyle>
            <a:lvl1pPr algn="l" rtl="0" eaLnBrk="0" fontAlgn="base" hangingPunct="0">
              <a:spcBef>
                <a:spcPct val="0"/>
              </a:spcBef>
              <a:spcAft>
                <a:spcPct val="0"/>
              </a:spcAft>
              <a:defRPr sz="3900" b="1">
                <a:solidFill>
                  <a:schemeClr val="tx2"/>
                </a:solidFill>
                <a:latin typeface="+mj-lt"/>
                <a:ea typeface="MS PGothic" panose="020B0600070205080204" pitchFamily="34" charset="-128"/>
                <a:cs typeface="+mj-cs"/>
              </a:defRPr>
            </a:lvl1pPr>
            <a:lvl2pPr algn="l" rtl="0" eaLnBrk="0" fontAlgn="base" hangingPunct="0">
              <a:spcBef>
                <a:spcPct val="0"/>
              </a:spcBef>
              <a:spcAft>
                <a:spcPct val="0"/>
              </a:spcAft>
              <a:defRPr sz="3900" b="1">
                <a:solidFill>
                  <a:schemeClr val="tx2"/>
                </a:solidFill>
                <a:latin typeface="Arial" pitchFamily="34" charset="0"/>
                <a:ea typeface="MS PGothic" panose="020B0600070205080204" pitchFamily="34" charset="-128"/>
                <a:cs typeface="Arial" pitchFamily="34" charset="0"/>
              </a:defRPr>
            </a:lvl2pPr>
            <a:lvl3pPr algn="l" rtl="0" eaLnBrk="0" fontAlgn="base" hangingPunct="0">
              <a:spcBef>
                <a:spcPct val="0"/>
              </a:spcBef>
              <a:spcAft>
                <a:spcPct val="0"/>
              </a:spcAft>
              <a:defRPr sz="3900" b="1">
                <a:solidFill>
                  <a:schemeClr val="tx2"/>
                </a:solidFill>
                <a:latin typeface="Arial" pitchFamily="34" charset="0"/>
                <a:ea typeface="MS PGothic" panose="020B0600070205080204" pitchFamily="34" charset="-128"/>
                <a:cs typeface="Arial" pitchFamily="34" charset="0"/>
              </a:defRPr>
            </a:lvl3pPr>
            <a:lvl4pPr algn="l" rtl="0" eaLnBrk="0" fontAlgn="base" hangingPunct="0">
              <a:spcBef>
                <a:spcPct val="0"/>
              </a:spcBef>
              <a:spcAft>
                <a:spcPct val="0"/>
              </a:spcAft>
              <a:defRPr sz="3900" b="1">
                <a:solidFill>
                  <a:schemeClr val="tx2"/>
                </a:solidFill>
                <a:latin typeface="Arial" pitchFamily="34" charset="0"/>
                <a:ea typeface="MS PGothic" panose="020B0600070205080204" pitchFamily="34" charset="-128"/>
                <a:cs typeface="Arial" pitchFamily="34" charset="0"/>
              </a:defRPr>
            </a:lvl4pPr>
            <a:lvl5pPr algn="l" rtl="0" eaLnBrk="0" fontAlgn="base" hangingPunct="0">
              <a:spcBef>
                <a:spcPct val="0"/>
              </a:spcBef>
              <a:spcAft>
                <a:spcPct val="0"/>
              </a:spcAft>
              <a:defRPr sz="3900" b="1">
                <a:solidFill>
                  <a:schemeClr val="tx2"/>
                </a:solidFill>
                <a:latin typeface="Arial" pitchFamily="34" charset="0"/>
                <a:ea typeface="MS PGothic" panose="020B0600070205080204" pitchFamily="34" charset="-128"/>
                <a:cs typeface="Arial" pitchFamily="34" charset="0"/>
              </a:defRPr>
            </a:lvl5pPr>
            <a:lvl6pPr marL="457200" algn="l" rtl="0" eaLnBrk="1" fontAlgn="base" hangingPunct="1">
              <a:spcBef>
                <a:spcPct val="0"/>
              </a:spcBef>
              <a:spcAft>
                <a:spcPct val="0"/>
              </a:spcAft>
              <a:defRPr sz="3900" b="1">
                <a:solidFill>
                  <a:schemeClr val="tx2"/>
                </a:solidFill>
                <a:latin typeface="Arial" pitchFamily="34" charset="0"/>
                <a:cs typeface="Arial" pitchFamily="34" charset="0"/>
              </a:defRPr>
            </a:lvl6pPr>
            <a:lvl7pPr marL="914400" algn="l" rtl="0" eaLnBrk="1" fontAlgn="base" hangingPunct="1">
              <a:spcBef>
                <a:spcPct val="0"/>
              </a:spcBef>
              <a:spcAft>
                <a:spcPct val="0"/>
              </a:spcAft>
              <a:defRPr sz="3900" b="1">
                <a:solidFill>
                  <a:schemeClr val="tx2"/>
                </a:solidFill>
                <a:latin typeface="Arial" pitchFamily="34" charset="0"/>
                <a:cs typeface="Arial" pitchFamily="34" charset="0"/>
              </a:defRPr>
            </a:lvl7pPr>
            <a:lvl8pPr marL="1371600" algn="l" rtl="0" eaLnBrk="1" fontAlgn="base" hangingPunct="1">
              <a:spcBef>
                <a:spcPct val="0"/>
              </a:spcBef>
              <a:spcAft>
                <a:spcPct val="0"/>
              </a:spcAft>
              <a:defRPr sz="3900" b="1">
                <a:solidFill>
                  <a:schemeClr val="tx2"/>
                </a:solidFill>
                <a:latin typeface="Arial" pitchFamily="34" charset="0"/>
                <a:cs typeface="Arial" pitchFamily="34" charset="0"/>
              </a:defRPr>
            </a:lvl8pPr>
            <a:lvl9pPr marL="1828800" algn="l" rtl="0" eaLnBrk="1" fontAlgn="base" hangingPunct="1">
              <a:spcBef>
                <a:spcPct val="0"/>
              </a:spcBef>
              <a:spcAft>
                <a:spcPct val="0"/>
              </a:spcAft>
              <a:defRPr sz="3900" b="1">
                <a:solidFill>
                  <a:schemeClr val="tx2"/>
                </a:solidFill>
                <a:latin typeface="Arial" pitchFamily="34" charset="0"/>
                <a:cs typeface="Arial" pitchFamily="34" charset="0"/>
              </a:defRPr>
            </a:lvl9pPr>
          </a:lstStyle>
          <a:p>
            <a:pPr>
              <a:defRPr/>
            </a:pPr>
            <a:r>
              <a:rPr lang="tr-TR" altLang="tr-TR" sz="3810" kern="0" dirty="0"/>
              <a:t>Hastalık Öncesi Antikorlar</a:t>
            </a:r>
          </a:p>
        </p:txBody>
      </p:sp>
    </p:spTree>
    <p:extLst>
      <p:ext uri="{BB962C8B-B14F-4D97-AF65-F5344CB8AC3E}">
        <p14:creationId xmlns="" xmlns:p14="http://schemas.microsoft.com/office/powerpoint/2010/main" val="75821858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 xmlns:a16="http://schemas.microsoft.com/office/drawing/2014/main" id="{24432ED7-A779-D243-4262-7A032F8B242C}"/>
              </a:ext>
            </a:extLst>
          </p:cNvPr>
          <p:cNvSpPr>
            <a:spLocks noGrp="1" noChangeArrowheads="1"/>
          </p:cNvSpPr>
          <p:nvPr>
            <p:ph type="title"/>
          </p:nvPr>
        </p:nvSpPr>
        <p:spPr>
          <a:xfrm>
            <a:off x="1331119" y="1160862"/>
            <a:ext cx="5829300" cy="485775"/>
          </a:xfrm>
        </p:spPr>
        <p:txBody>
          <a:bodyPr rtlCol="0">
            <a:normAutofit fontScale="90000"/>
          </a:bodyPr>
          <a:lstStyle/>
          <a:p>
            <a:pPr>
              <a:defRPr/>
            </a:pPr>
            <a:r>
              <a:rPr lang="tr-TR" altLang="tr-TR" b="1">
                <a:solidFill>
                  <a:srgbClr val="C00000"/>
                </a:solidFill>
                <a:latin typeface="Verdana" charset="0"/>
                <a:ea typeface="Verdana" charset="0"/>
                <a:cs typeface="Verdana" charset="0"/>
              </a:rPr>
              <a:t>Romatoid Faktör</a:t>
            </a:r>
          </a:p>
        </p:txBody>
      </p:sp>
      <p:sp>
        <p:nvSpPr>
          <p:cNvPr id="105475" name="Rectangle 3">
            <a:extLst>
              <a:ext uri="{FF2B5EF4-FFF2-40B4-BE49-F238E27FC236}">
                <a16:creationId xmlns="" xmlns:a16="http://schemas.microsoft.com/office/drawing/2014/main" id="{826FA8E5-CBE4-F513-D2CD-76112F7051BB}"/>
              </a:ext>
            </a:extLst>
          </p:cNvPr>
          <p:cNvSpPr>
            <a:spLocks noGrp="1" noChangeArrowheads="1"/>
          </p:cNvSpPr>
          <p:nvPr>
            <p:ph idx="1"/>
          </p:nvPr>
        </p:nvSpPr>
        <p:spPr>
          <a:xfrm>
            <a:off x="1331119" y="1971675"/>
            <a:ext cx="6453188" cy="3348038"/>
          </a:xfrm>
        </p:spPr>
        <p:txBody>
          <a:bodyPr/>
          <a:lstStyle/>
          <a:p>
            <a:pPr eaLnBrk="1" hangingPunct="1">
              <a:lnSpc>
                <a:spcPct val="130000"/>
              </a:lnSpc>
            </a:pPr>
            <a:r>
              <a:rPr lang="tr-TR" altLang="tr-TR" sz="1800" b="1" dirty="0" err="1"/>
              <a:t>IgG’nin</a:t>
            </a:r>
            <a:r>
              <a:rPr lang="tr-TR" altLang="tr-TR" sz="1800" b="1" dirty="0"/>
              <a:t> </a:t>
            </a:r>
            <a:r>
              <a:rPr lang="tr-TR" altLang="tr-TR" sz="1800" b="1" dirty="0" err="1"/>
              <a:t>Fc</a:t>
            </a:r>
            <a:r>
              <a:rPr lang="tr-TR" altLang="tr-TR" sz="1800" b="1" dirty="0"/>
              <a:t> parçasına yönelmiş </a:t>
            </a:r>
            <a:r>
              <a:rPr lang="tr-TR" altLang="tr-TR" sz="1800" b="1" dirty="0" err="1"/>
              <a:t>otoantikorlardır</a:t>
            </a:r>
            <a:endParaRPr lang="tr-TR" altLang="tr-TR" sz="1800" b="1" dirty="0"/>
          </a:p>
          <a:p>
            <a:pPr lvl="1" eaLnBrk="1" hangingPunct="1">
              <a:lnSpc>
                <a:spcPct val="130000"/>
              </a:lnSpc>
              <a:buClr>
                <a:srgbClr val="FF0000"/>
              </a:buClr>
            </a:pPr>
            <a:r>
              <a:rPr lang="tr-TR" altLang="tr-TR" sz="1500" b="1" dirty="0"/>
              <a:t>Toplumda pozitif RF sıklığı: %5 (65 yaş üstünde %10 – 20)</a:t>
            </a:r>
          </a:p>
          <a:p>
            <a:pPr eaLnBrk="1" hangingPunct="1">
              <a:lnSpc>
                <a:spcPct val="130000"/>
              </a:lnSpc>
            </a:pPr>
            <a:r>
              <a:rPr lang="tr-TR" altLang="tr-TR" sz="1800" b="1" dirty="0" err="1"/>
              <a:t>RA’da</a:t>
            </a:r>
            <a:r>
              <a:rPr lang="tr-TR" altLang="tr-TR" sz="1800" b="1" dirty="0"/>
              <a:t> pozitiflik oranı: %70 - 85</a:t>
            </a:r>
          </a:p>
          <a:p>
            <a:pPr lvl="1" eaLnBrk="1" hangingPunct="1">
              <a:lnSpc>
                <a:spcPct val="130000"/>
              </a:lnSpc>
              <a:buClr>
                <a:srgbClr val="FF0000"/>
              </a:buClr>
            </a:pPr>
            <a:r>
              <a:rPr lang="tr-TR" altLang="tr-TR" sz="1500" b="1" dirty="0"/>
              <a:t>Yüksek RF </a:t>
            </a:r>
            <a:r>
              <a:rPr lang="tr-TR" altLang="tr-TR" sz="1500" b="1" dirty="0" err="1"/>
              <a:t>titresi</a:t>
            </a:r>
            <a:r>
              <a:rPr lang="tr-TR" altLang="tr-TR" sz="1500" b="1" dirty="0"/>
              <a:t> kötü </a:t>
            </a:r>
            <a:r>
              <a:rPr lang="tr-TR" altLang="tr-TR" sz="1500" b="1" dirty="0" err="1"/>
              <a:t>prognoz</a:t>
            </a:r>
            <a:r>
              <a:rPr lang="tr-TR" altLang="tr-TR" sz="1500" b="1" dirty="0"/>
              <a:t> belirtisi</a:t>
            </a:r>
          </a:p>
          <a:p>
            <a:pPr lvl="1" eaLnBrk="1" hangingPunct="1">
              <a:lnSpc>
                <a:spcPct val="130000"/>
              </a:lnSpc>
              <a:buClr>
                <a:srgbClr val="FF0000"/>
              </a:buClr>
            </a:pPr>
            <a:r>
              <a:rPr lang="tr-TR" altLang="tr-TR" sz="1500" b="1" u="sng" dirty="0"/>
              <a:t>Tedavi sırasında RF </a:t>
            </a:r>
            <a:r>
              <a:rPr lang="tr-TR" altLang="tr-TR" sz="1500" b="1" u="sng" dirty="0" err="1"/>
              <a:t>titresini</a:t>
            </a:r>
            <a:r>
              <a:rPr lang="tr-TR" altLang="tr-TR" sz="1500" b="1" u="sng" dirty="0"/>
              <a:t> takip etmek bugün için anlamsız</a:t>
            </a:r>
          </a:p>
          <a:p>
            <a:pPr eaLnBrk="1" hangingPunct="1">
              <a:lnSpc>
                <a:spcPct val="130000"/>
              </a:lnSpc>
            </a:pPr>
            <a:r>
              <a:rPr lang="tr-TR" altLang="tr-TR" sz="1800" b="1" dirty="0" err="1"/>
              <a:t>RF’nin</a:t>
            </a:r>
            <a:r>
              <a:rPr lang="tr-TR" altLang="tr-TR" sz="1800" b="1" dirty="0"/>
              <a:t> pozitif olduğu diğer durumlar:</a:t>
            </a:r>
          </a:p>
          <a:p>
            <a:pPr lvl="1" eaLnBrk="1" hangingPunct="1">
              <a:buClr>
                <a:srgbClr val="FF0000"/>
              </a:buClr>
            </a:pPr>
            <a:r>
              <a:rPr lang="tr-TR" altLang="tr-TR" sz="1500" b="1" dirty="0"/>
              <a:t>İ</a:t>
            </a:r>
            <a:r>
              <a:rPr lang="en-AU" altLang="tr-TR" sz="1500" b="1" dirty="0" err="1"/>
              <a:t>nfeksiyonlar</a:t>
            </a:r>
            <a:r>
              <a:rPr lang="tr-TR" altLang="tr-TR" sz="1500" b="1" dirty="0"/>
              <a:t>: </a:t>
            </a:r>
            <a:r>
              <a:rPr lang="en-AU" altLang="tr-TR" sz="1500" b="1" dirty="0"/>
              <a:t>Tb</a:t>
            </a:r>
            <a:r>
              <a:rPr lang="tr-TR" altLang="tr-TR" sz="1500" b="1" dirty="0"/>
              <a:t>c</a:t>
            </a:r>
            <a:r>
              <a:rPr lang="en-AU" altLang="tr-TR" sz="1500" b="1" dirty="0"/>
              <a:t>, </a:t>
            </a:r>
            <a:r>
              <a:rPr lang="en-AU" altLang="tr-TR" sz="1500" b="1" dirty="0" err="1"/>
              <a:t>bruselloz</a:t>
            </a:r>
            <a:r>
              <a:rPr lang="en-AU" altLang="tr-TR" sz="1500" b="1" dirty="0"/>
              <a:t>, </a:t>
            </a:r>
            <a:r>
              <a:rPr lang="en-AU" altLang="tr-TR" sz="1500" b="1" dirty="0" err="1"/>
              <a:t>endokardit</a:t>
            </a:r>
            <a:r>
              <a:rPr lang="tr-TR" altLang="tr-TR" sz="1500" b="1" dirty="0"/>
              <a:t>, hepatit B...</a:t>
            </a:r>
            <a:endParaRPr lang="en-AU" altLang="tr-TR" sz="1500" b="1" dirty="0"/>
          </a:p>
          <a:p>
            <a:pPr lvl="1" eaLnBrk="1" hangingPunct="1">
              <a:buClr>
                <a:srgbClr val="FF0000"/>
              </a:buClr>
            </a:pPr>
            <a:r>
              <a:rPr lang="tr-TR" altLang="tr-TR" sz="1500" b="1" dirty="0"/>
              <a:t>Diğer romatizmalar: </a:t>
            </a:r>
            <a:r>
              <a:rPr lang="en-AU" altLang="tr-TR" sz="1500" b="1" dirty="0"/>
              <a:t>SLE, </a:t>
            </a:r>
            <a:r>
              <a:rPr lang="tr-TR" altLang="tr-TR" sz="1500" b="1" dirty="0"/>
              <a:t>PSS,</a:t>
            </a:r>
            <a:r>
              <a:rPr lang="en-AU" altLang="tr-TR" sz="1500" b="1" dirty="0" err="1"/>
              <a:t>miyozitler</a:t>
            </a:r>
            <a:r>
              <a:rPr lang="tr-TR" altLang="tr-TR" sz="1500" b="1" dirty="0"/>
              <a:t>, </a:t>
            </a:r>
            <a:r>
              <a:rPr lang="tr-TR" altLang="tr-TR" sz="1500" b="1" dirty="0" err="1"/>
              <a:t>Sjögren</a:t>
            </a:r>
            <a:r>
              <a:rPr lang="tr-TR" altLang="tr-TR" sz="1500" b="1" dirty="0"/>
              <a:t> sendromu</a:t>
            </a:r>
          </a:p>
          <a:p>
            <a:pPr lvl="1" eaLnBrk="1" hangingPunct="1">
              <a:buClr>
                <a:srgbClr val="FF0000"/>
              </a:buClr>
            </a:pPr>
            <a:r>
              <a:rPr lang="en-AU" altLang="tr-TR" sz="1500" b="1" dirty="0" err="1"/>
              <a:t>Diğer</a:t>
            </a:r>
            <a:r>
              <a:rPr lang="tr-TR" altLang="tr-TR" sz="1500" b="1" dirty="0"/>
              <a:t>: </a:t>
            </a:r>
            <a:r>
              <a:rPr lang="en-AU" altLang="tr-TR" sz="1500" b="1" dirty="0"/>
              <a:t>Primer </a:t>
            </a:r>
            <a:r>
              <a:rPr lang="en-AU" altLang="tr-TR" sz="1500" b="1" dirty="0" err="1"/>
              <a:t>bil</a:t>
            </a:r>
            <a:r>
              <a:rPr lang="tr-TR" altLang="tr-TR" sz="1500" b="1" dirty="0"/>
              <a:t>i</a:t>
            </a:r>
            <a:r>
              <a:rPr lang="en-AU" altLang="tr-TR" sz="1500" b="1" dirty="0" err="1"/>
              <a:t>yer</a:t>
            </a:r>
            <a:r>
              <a:rPr lang="en-AU" altLang="tr-TR" sz="1500" b="1" dirty="0"/>
              <a:t> </a:t>
            </a:r>
            <a:r>
              <a:rPr lang="en-AU" altLang="tr-TR" sz="1500" b="1" dirty="0" err="1"/>
              <a:t>siroz</a:t>
            </a:r>
            <a:r>
              <a:rPr lang="en-AU" altLang="tr-TR" sz="1500" b="1" dirty="0"/>
              <a:t>, </a:t>
            </a:r>
            <a:r>
              <a:rPr lang="tr-TR" altLang="tr-TR" sz="1500" b="1" dirty="0" err="1"/>
              <a:t>sarkoidoz</a:t>
            </a:r>
            <a:r>
              <a:rPr lang="tr-TR" altLang="tr-TR" sz="1500" b="1" dirty="0"/>
              <a:t>, i</a:t>
            </a:r>
            <a:r>
              <a:rPr lang="en-AU" altLang="tr-TR" sz="1500" b="1" dirty="0" err="1"/>
              <a:t>nterstisyel</a:t>
            </a:r>
            <a:r>
              <a:rPr lang="en-AU" altLang="tr-TR" sz="1500" b="1" dirty="0"/>
              <a:t> </a:t>
            </a:r>
            <a:r>
              <a:rPr lang="tr-TR" altLang="tr-TR" sz="1500" b="1" dirty="0"/>
              <a:t>akciğer hastalığı...</a:t>
            </a:r>
          </a:p>
        </p:txBody>
      </p:sp>
    </p:spTree>
    <p:extLst>
      <p:ext uri="{BB962C8B-B14F-4D97-AF65-F5344CB8AC3E}">
        <p14:creationId xmlns="" xmlns:p14="http://schemas.microsoft.com/office/powerpoint/2010/main" val="42850162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 xmlns:a16="http://schemas.microsoft.com/office/drawing/2014/main" id="{931B3BBD-B195-CDD7-90B5-D7EDFEAFC8A5}"/>
              </a:ext>
            </a:extLst>
          </p:cNvPr>
          <p:cNvSpPr>
            <a:spLocks noGrp="1" noChangeArrowheads="1"/>
          </p:cNvSpPr>
          <p:nvPr>
            <p:ph type="title"/>
          </p:nvPr>
        </p:nvSpPr>
        <p:spPr>
          <a:xfrm>
            <a:off x="1485900" y="944166"/>
            <a:ext cx="5657850" cy="971550"/>
          </a:xfrm>
        </p:spPr>
        <p:txBody>
          <a:bodyPr/>
          <a:lstStyle/>
          <a:p>
            <a:pPr eaLnBrk="1" hangingPunct="1"/>
            <a:r>
              <a:rPr lang="tr-TR" altLang="tr-TR" sz="2400" b="1">
                <a:solidFill>
                  <a:srgbClr val="C00000"/>
                </a:solidFill>
                <a:latin typeface="Verdana" panose="020B0604030504040204" pitchFamily="34" charset="0"/>
                <a:ea typeface="Verdana" panose="020B0604030504040204" pitchFamily="34" charset="0"/>
                <a:cs typeface="Verdana" panose="020B0604030504040204" pitchFamily="34" charset="0"/>
              </a:rPr>
              <a:t>Anti-CCP (ACPA) Antikorları</a:t>
            </a:r>
          </a:p>
        </p:txBody>
      </p:sp>
      <p:sp>
        <p:nvSpPr>
          <p:cNvPr id="107523" name="Rectangle 3">
            <a:extLst>
              <a:ext uri="{FF2B5EF4-FFF2-40B4-BE49-F238E27FC236}">
                <a16:creationId xmlns="" xmlns:a16="http://schemas.microsoft.com/office/drawing/2014/main" id="{839C55A6-5734-D1CB-5C2B-A8033F4D300D}"/>
              </a:ext>
            </a:extLst>
          </p:cNvPr>
          <p:cNvSpPr>
            <a:spLocks noGrp="1" noChangeArrowheads="1"/>
          </p:cNvSpPr>
          <p:nvPr>
            <p:ph idx="1"/>
          </p:nvPr>
        </p:nvSpPr>
        <p:spPr>
          <a:xfrm>
            <a:off x="1485903" y="1808562"/>
            <a:ext cx="6326981" cy="3308747"/>
          </a:xfrm>
        </p:spPr>
        <p:txBody>
          <a:bodyPr>
            <a:normAutofit lnSpcReduction="10000"/>
          </a:bodyPr>
          <a:lstStyle/>
          <a:p>
            <a:pPr eaLnBrk="1" hangingPunct="1">
              <a:lnSpc>
                <a:spcPct val="120000"/>
              </a:lnSpc>
              <a:buClr>
                <a:srgbClr val="0000FF"/>
              </a:buClr>
              <a:buFont typeface="Wingdings" panose="05000000000000000000" pitchFamily="2" charset="2"/>
              <a:buChar char="§"/>
            </a:pPr>
            <a:r>
              <a:rPr lang="tr-TR" altLang="tr-TR" sz="1500" b="1"/>
              <a:t>Sitrüline peptidlere karşı gelişmiş antikorlar</a:t>
            </a:r>
          </a:p>
          <a:p>
            <a:pPr eaLnBrk="1" hangingPunct="1">
              <a:lnSpc>
                <a:spcPct val="120000"/>
              </a:lnSpc>
              <a:buClr>
                <a:srgbClr val="0000FF"/>
              </a:buClr>
              <a:buFont typeface="Wingdings" panose="05000000000000000000" pitchFamily="2" charset="2"/>
              <a:buChar char="§"/>
            </a:pPr>
            <a:r>
              <a:rPr lang="tr-TR" altLang="tr-TR" sz="1500" b="1"/>
              <a:t>Anti-CCP RA’ li hastalarda %70, sağlıklı kan donörlerinde %2</a:t>
            </a:r>
          </a:p>
          <a:p>
            <a:pPr eaLnBrk="1" hangingPunct="1">
              <a:lnSpc>
                <a:spcPct val="120000"/>
              </a:lnSpc>
              <a:buClr>
                <a:srgbClr val="0000FF"/>
              </a:buClr>
              <a:buFont typeface="Wingdings" panose="05000000000000000000" pitchFamily="2" charset="2"/>
              <a:buChar char="§"/>
            </a:pPr>
            <a:r>
              <a:rPr lang="tr-TR" altLang="tr-TR" sz="1500" b="1"/>
              <a:t>CCP sensitivite (50-75%), spesifite (95-98%)</a:t>
            </a:r>
          </a:p>
          <a:p>
            <a:pPr eaLnBrk="1" hangingPunct="1">
              <a:lnSpc>
                <a:spcPct val="120000"/>
              </a:lnSpc>
              <a:buClr>
                <a:srgbClr val="0000FF"/>
              </a:buClr>
              <a:buFont typeface="Wingdings" panose="05000000000000000000" pitchFamily="2" charset="2"/>
              <a:buChar char="§"/>
            </a:pPr>
            <a:r>
              <a:rPr lang="tr-TR" altLang="tr-TR" sz="1500" b="1"/>
              <a:t>Ra için en spesifik test, yeni tanı kriterleri içinde yer alır</a:t>
            </a:r>
          </a:p>
          <a:p>
            <a:pPr eaLnBrk="1" hangingPunct="1">
              <a:lnSpc>
                <a:spcPct val="120000"/>
              </a:lnSpc>
              <a:buClr>
                <a:srgbClr val="0000FF"/>
              </a:buClr>
              <a:buFont typeface="Wingdings" panose="05000000000000000000" pitchFamily="2" charset="2"/>
              <a:buChar char="§"/>
            </a:pPr>
            <a:r>
              <a:rPr lang="tr-TR" altLang="tr-TR" sz="1500" b="1"/>
              <a:t>Erken artritte RA gelişimi için yüksek risk</a:t>
            </a:r>
          </a:p>
          <a:p>
            <a:pPr eaLnBrk="1" hangingPunct="1">
              <a:lnSpc>
                <a:spcPct val="120000"/>
              </a:lnSpc>
              <a:buClr>
                <a:srgbClr val="0000FF"/>
              </a:buClr>
              <a:buFont typeface="Wingdings" panose="05000000000000000000" pitchFamily="2" charset="2"/>
              <a:buChar char="§"/>
            </a:pPr>
            <a:r>
              <a:rPr lang="tr-TR" altLang="tr-TR" sz="1500" b="1"/>
              <a:t>RA’de kötü prognoz kriteri</a:t>
            </a:r>
          </a:p>
          <a:p>
            <a:pPr eaLnBrk="1" hangingPunct="1">
              <a:lnSpc>
                <a:spcPct val="120000"/>
              </a:lnSpc>
              <a:buClr>
                <a:srgbClr val="0000FF"/>
              </a:buClr>
              <a:buFont typeface="Wingdings" panose="05000000000000000000" pitchFamily="2" charset="2"/>
              <a:buChar char="§"/>
            </a:pPr>
            <a:r>
              <a:rPr lang="tr-TR" altLang="tr-TR" sz="1500" b="1"/>
              <a:t>RF ve Anti-CCP birlikte ise şiddetli RA</a:t>
            </a:r>
          </a:p>
          <a:p>
            <a:pPr eaLnBrk="1" hangingPunct="1">
              <a:lnSpc>
                <a:spcPct val="120000"/>
              </a:lnSpc>
              <a:buClr>
                <a:srgbClr val="0000FF"/>
              </a:buClr>
              <a:buFont typeface="Wingdings" panose="05000000000000000000" pitchFamily="2" charset="2"/>
              <a:buChar char="§"/>
            </a:pPr>
            <a:r>
              <a:rPr lang="tr-TR" altLang="tr-TR" sz="1500" b="1"/>
              <a:t>Klinik RA gelişmeden önce sağlıklı dönemde tesbit edilebilir</a:t>
            </a:r>
          </a:p>
          <a:p>
            <a:pPr lvl="1" eaLnBrk="1" hangingPunct="1">
              <a:lnSpc>
                <a:spcPct val="70000"/>
              </a:lnSpc>
              <a:buClr>
                <a:srgbClr val="FF0000"/>
              </a:buClr>
              <a:buFont typeface="Wingdings" panose="05000000000000000000" pitchFamily="2" charset="2"/>
              <a:buChar char="§"/>
            </a:pPr>
            <a:r>
              <a:rPr lang="tr-TR" altLang="tr-TR" sz="1275" b="1"/>
              <a:t>Sağlıklı kişide + anti CCP RA gelişimi için </a:t>
            </a:r>
            <a:r>
              <a:rPr lang="tr-TR" altLang="tr-TR" sz="1275" b="1" i="1"/>
              <a:t>OR</a:t>
            </a:r>
            <a:r>
              <a:rPr lang="tr-TR" altLang="tr-TR" sz="1275" b="1"/>
              <a:t>: 16</a:t>
            </a:r>
          </a:p>
          <a:p>
            <a:pPr lvl="1" eaLnBrk="1" hangingPunct="1">
              <a:lnSpc>
                <a:spcPct val="70000"/>
              </a:lnSpc>
              <a:buClr>
                <a:srgbClr val="FF0000"/>
              </a:buClr>
              <a:buFont typeface="Wingdings" panose="05000000000000000000" pitchFamily="2" charset="2"/>
              <a:buChar char="§"/>
            </a:pPr>
            <a:r>
              <a:rPr lang="tr-TR" altLang="tr-TR" sz="1275" b="1"/>
              <a:t>Sağlıklı kişide +RF: 6.8; ortak epitop varlığı: 2.4</a:t>
            </a:r>
          </a:p>
          <a:p>
            <a:pPr eaLnBrk="1" hangingPunct="1">
              <a:lnSpc>
                <a:spcPct val="120000"/>
              </a:lnSpc>
              <a:buClr>
                <a:srgbClr val="0000FF"/>
              </a:buClr>
              <a:buFont typeface="Wingdings" panose="05000000000000000000" pitchFamily="2" charset="2"/>
              <a:buChar char="§"/>
            </a:pPr>
            <a:endParaRPr lang="tr-TR" altLang="tr-TR" sz="1500" b="1"/>
          </a:p>
        </p:txBody>
      </p:sp>
      <p:sp>
        <p:nvSpPr>
          <p:cNvPr id="107524" name="Dikdörtgen 1">
            <a:extLst>
              <a:ext uri="{FF2B5EF4-FFF2-40B4-BE49-F238E27FC236}">
                <a16:creationId xmlns="" xmlns:a16="http://schemas.microsoft.com/office/drawing/2014/main" id="{8469CB2A-A25A-8F1D-82E8-FC0569083E36}"/>
              </a:ext>
            </a:extLst>
          </p:cNvPr>
          <p:cNvSpPr>
            <a:spLocks noChangeArrowheads="1"/>
          </p:cNvSpPr>
          <p:nvPr/>
        </p:nvSpPr>
        <p:spPr bwMode="auto">
          <a:xfrm>
            <a:off x="4599385" y="5610228"/>
            <a:ext cx="3429000" cy="219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tr-TR" altLang="tr-TR" sz="825" i="1">
                <a:latin typeface="Comic Sans MS" panose="030F0702030302020204" pitchFamily="66" charset="0"/>
              </a:rPr>
              <a:t>Avouac J ve ark. Ann Rheum Dis 2006; 65: 845 </a:t>
            </a:r>
          </a:p>
        </p:txBody>
      </p:sp>
      <p:sp>
        <p:nvSpPr>
          <p:cNvPr id="107525" name="Dikdörtgen 2">
            <a:extLst>
              <a:ext uri="{FF2B5EF4-FFF2-40B4-BE49-F238E27FC236}">
                <a16:creationId xmlns="" xmlns:a16="http://schemas.microsoft.com/office/drawing/2014/main" id="{3A57DDC4-EEBE-F973-536B-108F724569A5}"/>
              </a:ext>
            </a:extLst>
          </p:cNvPr>
          <p:cNvSpPr>
            <a:spLocks noChangeArrowheads="1"/>
          </p:cNvSpPr>
          <p:nvPr/>
        </p:nvSpPr>
        <p:spPr bwMode="auto">
          <a:xfrm>
            <a:off x="4586288" y="5824540"/>
            <a:ext cx="3429000" cy="219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tr-TR" altLang="tr-TR" sz="825" i="1">
                <a:latin typeface="Comic Sans MS" panose="030F0702030302020204" pitchFamily="66" charset="0"/>
              </a:rPr>
              <a:t>Chen HA ve ark. Ann Rheum Dis 2006; 65: 35</a:t>
            </a:r>
          </a:p>
        </p:txBody>
      </p:sp>
    </p:spTree>
    <p:extLst>
      <p:ext uri="{BB962C8B-B14F-4D97-AF65-F5344CB8AC3E}">
        <p14:creationId xmlns="" xmlns:p14="http://schemas.microsoft.com/office/powerpoint/2010/main" val="29825097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extShape 1"/>
          <p:cNvSpPr txBox="1"/>
          <p:nvPr/>
        </p:nvSpPr>
        <p:spPr>
          <a:xfrm>
            <a:off x="457200" y="196920"/>
            <a:ext cx="8229240" cy="1142640"/>
          </a:xfrm>
          <a:prstGeom prst="rect">
            <a:avLst/>
          </a:prstGeom>
          <a:solidFill>
            <a:srgbClr val="4F81BD"/>
          </a:solidFill>
          <a:ln w="25560">
            <a:solidFill>
              <a:srgbClr val="3A5F8B"/>
            </a:solidFill>
            <a:round/>
          </a:ln>
        </p:spPr>
        <p:txBody>
          <a:bodyPr lIns="84240" tIns="42120" rIns="84240" bIns="42120" anchor="ctr">
            <a:normAutofit/>
          </a:bodyPr>
          <a:lstStyle/>
          <a:p>
            <a:pPr algn="ctr">
              <a:lnSpc>
                <a:spcPct val="100000"/>
              </a:lnSpc>
            </a:pPr>
            <a:r>
              <a:rPr lang="tr-TR" sz="4000" spc="-1" dirty="0">
                <a:solidFill>
                  <a:srgbClr val="FFFFFF"/>
                </a:solidFill>
                <a:uFill>
                  <a:solidFill>
                    <a:srgbClr val="FFFFFF"/>
                  </a:solidFill>
                </a:uFill>
                <a:latin typeface="Calibri" panose="020F0502020204030204" pitchFamily="34" charset="0"/>
                <a:cs typeface="Calibri" panose="020F0502020204030204" pitchFamily="34" charset="0"/>
              </a:rPr>
              <a:t>RA 1987 sınıflandırma kriterleri</a:t>
            </a:r>
            <a:endParaRPr lang="tr-TR" sz="4000" spc="-1" dirty="0">
              <a:solidFill>
                <a:srgbClr val="000000"/>
              </a:solidFill>
              <a:uFill>
                <a:solidFill>
                  <a:srgbClr val="FFFFFF"/>
                </a:solidFill>
              </a:uFill>
              <a:latin typeface="Calibri" panose="020F0502020204030204" pitchFamily="34" charset="0"/>
              <a:cs typeface="Calibri" panose="020F0502020204030204" pitchFamily="34" charset="0"/>
            </a:endParaRPr>
          </a:p>
        </p:txBody>
      </p:sp>
      <p:sp>
        <p:nvSpPr>
          <p:cNvPr id="174" name="CustomShape 2"/>
          <p:cNvSpPr/>
          <p:nvPr/>
        </p:nvSpPr>
        <p:spPr>
          <a:xfrm>
            <a:off x="395280" y="1711440"/>
            <a:ext cx="8229240" cy="4525560"/>
          </a:xfrm>
          <a:prstGeom prst="rect">
            <a:avLst/>
          </a:prstGeom>
          <a:noFill/>
          <a:ln>
            <a:noFill/>
          </a:ln>
        </p:spPr>
        <p:style>
          <a:lnRef idx="0">
            <a:scrgbClr r="0" g="0" b="0"/>
          </a:lnRef>
          <a:fillRef idx="0">
            <a:scrgbClr r="0" g="0" b="0"/>
          </a:fillRef>
          <a:effectRef idx="0">
            <a:scrgbClr r="0" g="0" b="0"/>
          </a:effectRef>
          <a:fontRef idx="minor"/>
        </p:style>
        <p:txBody>
          <a:bodyPr lIns="82800" tIns="41400" rIns="82800" bIns="41400"/>
          <a:lstStyle/>
          <a:p>
            <a:pPr marL="341280" indent="-339480">
              <a:spcBef>
                <a:spcPts val="587"/>
              </a:spcBef>
              <a:spcAft>
                <a:spcPts val="1310"/>
              </a:spcAft>
              <a:buClr>
                <a:srgbClr val="000000"/>
              </a:buClr>
              <a:buSzPct val="45000"/>
              <a:buFont typeface="Arial"/>
              <a:buChar char="•"/>
            </a:pPr>
            <a:r>
              <a:rPr lang="tr-TR" sz="2000" spc="-1" dirty="0">
                <a:solidFill>
                  <a:srgbClr val="000000"/>
                </a:solidFill>
                <a:uFill>
                  <a:solidFill>
                    <a:srgbClr val="FFFFFF"/>
                  </a:solidFill>
                </a:uFill>
                <a:latin typeface="Calibri" panose="020F0502020204030204" pitchFamily="34" charset="0"/>
                <a:ea typeface="Microsoft YaHei"/>
                <a:cs typeface="Calibri" panose="020F0502020204030204" pitchFamily="34" charset="0"/>
              </a:rPr>
              <a:t>Sabah Tutukluğu &gt;2 saat</a:t>
            </a:r>
            <a:endParaRPr lang="tr-TR" sz="2000" spc="-1" dirty="0">
              <a:solidFill>
                <a:srgbClr val="000000"/>
              </a:solidFill>
              <a:uFill>
                <a:solidFill>
                  <a:srgbClr val="FFFFFF"/>
                </a:solidFill>
              </a:uFill>
              <a:latin typeface="Calibri" panose="020F0502020204030204" pitchFamily="34" charset="0"/>
              <a:cs typeface="Calibri" panose="020F0502020204030204" pitchFamily="34" charset="0"/>
            </a:endParaRPr>
          </a:p>
          <a:p>
            <a:pPr marL="341280" indent="-339480">
              <a:spcBef>
                <a:spcPts val="587"/>
              </a:spcBef>
              <a:spcAft>
                <a:spcPts val="1310"/>
              </a:spcAft>
              <a:buClr>
                <a:srgbClr val="000000"/>
              </a:buClr>
              <a:buSzPct val="45000"/>
              <a:buFont typeface="Arial"/>
              <a:buChar char="•"/>
            </a:pPr>
            <a:r>
              <a:rPr lang="tr-TR" sz="2000" spc="-1" dirty="0">
                <a:solidFill>
                  <a:srgbClr val="000000"/>
                </a:solidFill>
                <a:uFill>
                  <a:solidFill>
                    <a:srgbClr val="FFFFFF"/>
                  </a:solidFill>
                </a:uFill>
                <a:latin typeface="Calibri" panose="020F0502020204030204" pitchFamily="34" charset="0"/>
                <a:ea typeface="Microsoft YaHei"/>
                <a:cs typeface="Calibri" panose="020F0502020204030204" pitchFamily="34" charset="0"/>
              </a:rPr>
              <a:t>≥3 eklemde </a:t>
            </a:r>
            <a:r>
              <a:rPr lang="tr-TR" sz="2000" spc="-1" dirty="0" err="1">
                <a:solidFill>
                  <a:srgbClr val="000000"/>
                </a:solidFill>
                <a:uFill>
                  <a:solidFill>
                    <a:srgbClr val="FFFFFF"/>
                  </a:solidFill>
                </a:uFill>
                <a:latin typeface="Calibri" panose="020F0502020204030204" pitchFamily="34" charset="0"/>
                <a:ea typeface="Microsoft YaHei"/>
                <a:cs typeface="Calibri" panose="020F0502020204030204" pitchFamily="34" charset="0"/>
              </a:rPr>
              <a:t>artrit</a:t>
            </a:r>
            <a:endParaRPr lang="tr-TR" sz="2000" spc="-1" dirty="0">
              <a:solidFill>
                <a:srgbClr val="000000"/>
              </a:solidFill>
              <a:uFill>
                <a:solidFill>
                  <a:srgbClr val="FFFFFF"/>
                </a:solidFill>
              </a:uFill>
              <a:latin typeface="Calibri" panose="020F0502020204030204" pitchFamily="34" charset="0"/>
              <a:cs typeface="Calibri" panose="020F0502020204030204" pitchFamily="34" charset="0"/>
            </a:endParaRPr>
          </a:p>
          <a:p>
            <a:pPr marL="341280" indent="-339480">
              <a:spcBef>
                <a:spcPts val="587"/>
              </a:spcBef>
              <a:spcAft>
                <a:spcPts val="1310"/>
              </a:spcAft>
              <a:buClr>
                <a:srgbClr val="000000"/>
              </a:buClr>
              <a:buSzPct val="45000"/>
              <a:buFont typeface="Arial"/>
              <a:buChar char="•"/>
            </a:pPr>
            <a:r>
              <a:rPr lang="tr-TR" sz="2000" spc="-1" dirty="0">
                <a:solidFill>
                  <a:srgbClr val="000000"/>
                </a:solidFill>
                <a:uFill>
                  <a:solidFill>
                    <a:srgbClr val="FFFFFF"/>
                  </a:solidFill>
                </a:uFill>
                <a:latin typeface="Calibri" panose="020F0502020204030204" pitchFamily="34" charset="0"/>
                <a:ea typeface="Microsoft YaHei"/>
                <a:cs typeface="Calibri" panose="020F0502020204030204" pitchFamily="34" charset="0"/>
              </a:rPr>
              <a:t>El eklemlerinde </a:t>
            </a:r>
            <a:r>
              <a:rPr lang="tr-TR" sz="2000" spc="-1" dirty="0" err="1">
                <a:solidFill>
                  <a:srgbClr val="000000"/>
                </a:solidFill>
                <a:uFill>
                  <a:solidFill>
                    <a:srgbClr val="FFFFFF"/>
                  </a:solidFill>
                </a:uFill>
                <a:latin typeface="Calibri" panose="020F0502020204030204" pitchFamily="34" charset="0"/>
                <a:ea typeface="Microsoft YaHei"/>
                <a:cs typeface="Calibri" panose="020F0502020204030204" pitchFamily="34" charset="0"/>
              </a:rPr>
              <a:t>artrit</a:t>
            </a:r>
            <a:endParaRPr lang="tr-TR" sz="2000" spc="-1" dirty="0">
              <a:solidFill>
                <a:srgbClr val="000000"/>
              </a:solidFill>
              <a:uFill>
                <a:solidFill>
                  <a:srgbClr val="FFFFFF"/>
                </a:solidFill>
              </a:uFill>
              <a:latin typeface="Calibri" panose="020F0502020204030204" pitchFamily="34" charset="0"/>
              <a:cs typeface="Calibri" panose="020F0502020204030204" pitchFamily="34" charset="0"/>
            </a:endParaRPr>
          </a:p>
          <a:p>
            <a:pPr marL="341280" indent="-339480">
              <a:spcBef>
                <a:spcPts val="587"/>
              </a:spcBef>
              <a:spcAft>
                <a:spcPts val="1310"/>
              </a:spcAft>
              <a:buClr>
                <a:srgbClr val="000000"/>
              </a:buClr>
              <a:buSzPct val="45000"/>
              <a:buFont typeface="Arial"/>
              <a:buChar char="•"/>
            </a:pPr>
            <a:r>
              <a:rPr lang="tr-TR" sz="2000" spc="-1" dirty="0">
                <a:solidFill>
                  <a:srgbClr val="000000"/>
                </a:solidFill>
                <a:uFill>
                  <a:solidFill>
                    <a:srgbClr val="FFFFFF"/>
                  </a:solidFill>
                </a:uFill>
                <a:latin typeface="Calibri" panose="020F0502020204030204" pitchFamily="34" charset="0"/>
                <a:ea typeface="Microsoft YaHei"/>
                <a:cs typeface="Calibri" panose="020F0502020204030204" pitchFamily="34" charset="0"/>
              </a:rPr>
              <a:t>Simetrik </a:t>
            </a:r>
            <a:r>
              <a:rPr lang="tr-TR" sz="2000" spc="-1" dirty="0" err="1">
                <a:solidFill>
                  <a:srgbClr val="000000"/>
                </a:solidFill>
                <a:uFill>
                  <a:solidFill>
                    <a:srgbClr val="FFFFFF"/>
                  </a:solidFill>
                </a:uFill>
                <a:latin typeface="Calibri" panose="020F0502020204030204" pitchFamily="34" charset="0"/>
                <a:ea typeface="Microsoft YaHei"/>
                <a:cs typeface="Calibri" panose="020F0502020204030204" pitchFamily="34" charset="0"/>
              </a:rPr>
              <a:t>artrit</a:t>
            </a:r>
            <a:endParaRPr lang="tr-TR" sz="2000" spc="-1" dirty="0">
              <a:solidFill>
                <a:srgbClr val="000000"/>
              </a:solidFill>
              <a:uFill>
                <a:solidFill>
                  <a:srgbClr val="FFFFFF"/>
                </a:solidFill>
              </a:uFill>
              <a:latin typeface="Calibri" panose="020F0502020204030204" pitchFamily="34" charset="0"/>
              <a:cs typeface="Calibri" panose="020F0502020204030204" pitchFamily="34" charset="0"/>
            </a:endParaRPr>
          </a:p>
          <a:p>
            <a:pPr marL="341280" indent="-339480">
              <a:spcBef>
                <a:spcPts val="587"/>
              </a:spcBef>
              <a:spcAft>
                <a:spcPts val="1310"/>
              </a:spcAft>
              <a:buClr>
                <a:srgbClr val="000000"/>
              </a:buClr>
              <a:buSzPct val="45000"/>
              <a:buFont typeface="Arial"/>
              <a:buChar char="•"/>
            </a:pPr>
            <a:r>
              <a:rPr lang="tr-TR" sz="2000" spc="-1" dirty="0" err="1">
                <a:solidFill>
                  <a:srgbClr val="000000"/>
                </a:solidFill>
                <a:uFill>
                  <a:solidFill>
                    <a:srgbClr val="FFFFFF"/>
                  </a:solidFill>
                </a:uFill>
                <a:latin typeface="Calibri" panose="020F0502020204030204" pitchFamily="34" charset="0"/>
                <a:ea typeface="Microsoft YaHei"/>
                <a:cs typeface="Calibri" panose="020F0502020204030204" pitchFamily="34" charset="0"/>
              </a:rPr>
              <a:t>Romatoid</a:t>
            </a:r>
            <a:r>
              <a:rPr lang="tr-TR" sz="2000" spc="-1" dirty="0">
                <a:solidFill>
                  <a:srgbClr val="000000"/>
                </a:solidFill>
                <a:uFill>
                  <a:solidFill>
                    <a:srgbClr val="FFFFFF"/>
                  </a:solidFill>
                </a:uFill>
                <a:latin typeface="Calibri" panose="020F0502020204030204" pitchFamily="34" charset="0"/>
                <a:ea typeface="Microsoft YaHei"/>
                <a:cs typeface="Calibri" panose="020F0502020204030204" pitchFamily="34" charset="0"/>
              </a:rPr>
              <a:t> Nodül</a:t>
            </a:r>
            <a:endParaRPr lang="tr-TR" sz="2000" spc="-1" dirty="0">
              <a:solidFill>
                <a:srgbClr val="000000"/>
              </a:solidFill>
              <a:uFill>
                <a:solidFill>
                  <a:srgbClr val="FFFFFF"/>
                </a:solidFill>
              </a:uFill>
              <a:latin typeface="Calibri" panose="020F0502020204030204" pitchFamily="34" charset="0"/>
              <a:cs typeface="Calibri" panose="020F0502020204030204" pitchFamily="34" charset="0"/>
            </a:endParaRPr>
          </a:p>
          <a:p>
            <a:pPr marL="341280" indent="-339480">
              <a:spcBef>
                <a:spcPts val="587"/>
              </a:spcBef>
              <a:spcAft>
                <a:spcPts val="1310"/>
              </a:spcAft>
              <a:buClr>
                <a:srgbClr val="000000"/>
              </a:buClr>
              <a:buSzPct val="45000"/>
              <a:buFont typeface="Arial"/>
              <a:buChar char="•"/>
            </a:pPr>
            <a:r>
              <a:rPr lang="tr-TR" sz="2000" spc="-1" dirty="0" err="1">
                <a:solidFill>
                  <a:srgbClr val="000000"/>
                </a:solidFill>
                <a:uFill>
                  <a:solidFill>
                    <a:srgbClr val="FFFFFF"/>
                  </a:solidFill>
                </a:uFill>
                <a:latin typeface="Calibri" panose="020F0502020204030204" pitchFamily="34" charset="0"/>
                <a:ea typeface="Microsoft YaHei"/>
                <a:cs typeface="Calibri" panose="020F0502020204030204" pitchFamily="34" charset="0"/>
              </a:rPr>
              <a:t>Romatoid</a:t>
            </a:r>
            <a:r>
              <a:rPr lang="tr-TR" sz="2000" spc="-1" dirty="0">
                <a:solidFill>
                  <a:srgbClr val="000000"/>
                </a:solidFill>
                <a:uFill>
                  <a:solidFill>
                    <a:srgbClr val="FFFFFF"/>
                  </a:solidFill>
                </a:uFill>
                <a:latin typeface="Calibri" panose="020F0502020204030204" pitchFamily="34" charset="0"/>
                <a:ea typeface="Microsoft YaHei"/>
                <a:cs typeface="Calibri" panose="020F0502020204030204" pitchFamily="34" charset="0"/>
              </a:rPr>
              <a:t> faktör (+)</a:t>
            </a:r>
            <a:endParaRPr lang="tr-TR" sz="2000" spc="-1" dirty="0">
              <a:solidFill>
                <a:srgbClr val="000000"/>
              </a:solidFill>
              <a:uFill>
                <a:solidFill>
                  <a:srgbClr val="FFFFFF"/>
                </a:solidFill>
              </a:uFill>
              <a:latin typeface="Calibri" panose="020F0502020204030204" pitchFamily="34" charset="0"/>
              <a:cs typeface="Calibri" panose="020F0502020204030204" pitchFamily="34" charset="0"/>
            </a:endParaRPr>
          </a:p>
          <a:p>
            <a:pPr marL="341280" indent="-339480">
              <a:spcBef>
                <a:spcPts val="587"/>
              </a:spcBef>
              <a:spcAft>
                <a:spcPts val="1310"/>
              </a:spcAft>
              <a:buClr>
                <a:srgbClr val="000000"/>
              </a:buClr>
              <a:buSzPct val="45000"/>
              <a:buFont typeface="Arial"/>
              <a:buChar char="•"/>
            </a:pPr>
            <a:r>
              <a:rPr lang="tr-TR" sz="2000" spc="-1" dirty="0">
                <a:solidFill>
                  <a:srgbClr val="000000"/>
                </a:solidFill>
                <a:uFill>
                  <a:solidFill>
                    <a:srgbClr val="FFFFFF"/>
                  </a:solidFill>
                </a:uFill>
                <a:latin typeface="Calibri" panose="020F0502020204030204" pitchFamily="34" charset="0"/>
                <a:ea typeface="Microsoft YaHei"/>
                <a:cs typeface="Calibri" panose="020F0502020204030204" pitchFamily="34" charset="0"/>
              </a:rPr>
              <a:t>Radyografik değişiklikler</a:t>
            </a:r>
            <a:endParaRPr lang="tr-TR" sz="2000" spc="-1" dirty="0">
              <a:solidFill>
                <a:srgbClr val="000000"/>
              </a:solidFill>
              <a:uFill>
                <a:solidFill>
                  <a:srgbClr val="FFFFFF"/>
                </a:solidFill>
              </a:uFill>
              <a:latin typeface="Calibri" panose="020F0502020204030204" pitchFamily="34" charset="0"/>
              <a:cs typeface="Calibri" panose="020F0502020204030204" pitchFamily="34" charset="0"/>
            </a:endParaRPr>
          </a:p>
        </p:txBody>
      </p:sp>
      <p:sp>
        <p:nvSpPr>
          <p:cNvPr id="175" name="CustomShape 3"/>
          <p:cNvSpPr/>
          <p:nvPr/>
        </p:nvSpPr>
        <p:spPr>
          <a:xfrm>
            <a:off x="683640" y="5877360"/>
            <a:ext cx="1872000" cy="3596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700" spc="-1">
                <a:solidFill>
                  <a:srgbClr val="FFFF00"/>
                </a:solidFill>
                <a:uFill>
                  <a:solidFill>
                    <a:srgbClr val="FFFFFF"/>
                  </a:solidFill>
                </a:uFill>
                <a:latin typeface="Comic Sans MS" pitchFamily="66" charset="0"/>
              </a:rPr>
              <a:t>≥4/7=RA</a:t>
            </a:r>
            <a:endParaRPr lang="tr-TR" sz="1700" spc="-1">
              <a:solidFill>
                <a:srgbClr val="000000"/>
              </a:solidFill>
              <a:uFill>
                <a:solidFill>
                  <a:srgbClr val="FFFFFF"/>
                </a:solidFill>
              </a:uFill>
              <a:latin typeface="Comic Sans MS" pitchFamily="66" charset="0"/>
            </a:endParaRPr>
          </a:p>
        </p:txBody>
      </p:sp>
      <p:sp>
        <p:nvSpPr>
          <p:cNvPr id="5" name="Sağ Ayraç 4"/>
          <p:cNvSpPr/>
          <p:nvPr/>
        </p:nvSpPr>
        <p:spPr>
          <a:xfrm>
            <a:off x="3635896" y="1772816"/>
            <a:ext cx="443480" cy="194421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6" name="Metin kutusu 5"/>
          <p:cNvSpPr txBox="1"/>
          <p:nvPr/>
        </p:nvSpPr>
        <p:spPr>
          <a:xfrm>
            <a:off x="4211960" y="2564904"/>
            <a:ext cx="1296144" cy="369332"/>
          </a:xfrm>
          <a:prstGeom prst="rect">
            <a:avLst/>
          </a:prstGeom>
          <a:noFill/>
        </p:spPr>
        <p:txBody>
          <a:bodyPr wrap="square" rtlCol="0">
            <a:spAutoFit/>
          </a:bodyPr>
          <a:lstStyle/>
          <a:p>
            <a:r>
              <a:rPr lang="tr-TR" dirty="0">
                <a:solidFill>
                  <a:srgbClr val="FF0000"/>
                </a:solidFill>
              </a:rPr>
              <a:t>≥ 6 hafta</a:t>
            </a:r>
          </a:p>
        </p:txBody>
      </p:sp>
    </p:spTree>
    <p:extLst>
      <p:ext uri="{BB962C8B-B14F-4D97-AF65-F5344CB8AC3E}">
        <p14:creationId xmlns="" xmlns:p14="http://schemas.microsoft.com/office/powerpoint/2010/main" val="393120074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extShape 1"/>
          <p:cNvSpPr txBox="1"/>
          <p:nvPr/>
        </p:nvSpPr>
        <p:spPr>
          <a:xfrm>
            <a:off x="324000" y="103320"/>
            <a:ext cx="8280000" cy="732960"/>
          </a:xfrm>
          <a:prstGeom prst="rect">
            <a:avLst/>
          </a:prstGeom>
          <a:solidFill>
            <a:srgbClr val="FDEADA"/>
          </a:solidFill>
          <a:ln>
            <a:noFill/>
          </a:ln>
        </p:spPr>
        <p:txBody>
          <a:bodyPr lIns="84240" tIns="42120" rIns="84240" bIns="42120" anchor="ctr"/>
          <a:lstStyle/>
          <a:p>
            <a:pPr algn="ctr">
              <a:lnSpc>
                <a:spcPct val="100000"/>
              </a:lnSpc>
            </a:pPr>
            <a:r>
              <a:rPr lang="tr-TR" sz="2600" spc="-1" dirty="0">
                <a:solidFill>
                  <a:srgbClr val="000000"/>
                </a:solidFill>
                <a:uFill>
                  <a:solidFill>
                    <a:srgbClr val="FFFFFF"/>
                  </a:solidFill>
                </a:uFill>
                <a:latin typeface="Calibri"/>
              </a:rPr>
              <a:t>ACR/EULAR RA 2010 Sınıflandırma Kriterleri</a:t>
            </a:r>
          </a:p>
        </p:txBody>
      </p:sp>
      <p:sp>
        <p:nvSpPr>
          <p:cNvPr id="177" name="CustomShape 2"/>
          <p:cNvSpPr/>
          <p:nvPr/>
        </p:nvSpPr>
        <p:spPr>
          <a:xfrm>
            <a:off x="252360" y="965160"/>
            <a:ext cx="8353080" cy="5560920"/>
          </a:xfrm>
          <a:prstGeom prst="rect">
            <a:avLst/>
          </a:prstGeom>
          <a:noFill/>
          <a:ln w="9360">
            <a:noFill/>
          </a:ln>
        </p:spPr>
        <p:style>
          <a:lnRef idx="0">
            <a:scrgbClr r="0" g="0" b="0"/>
          </a:lnRef>
          <a:fillRef idx="0">
            <a:scrgbClr r="0" g="0" b="0"/>
          </a:fillRef>
          <a:effectRef idx="0">
            <a:scrgbClr r="0" g="0" b="0"/>
          </a:effectRef>
          <a:fontRef idx="minor"/>
        </p:style>
        <p:txBody>
          <a:bodyPr lIns="82800" tIns="41400" rIns="82800" bIns="41400"/>
          <a:lstStyle/>
          <a:p>
            <a:pPr>
              <a:lnSpc>
                <a:spcPct val="100000"/>
              </a:lnSpc>
            </a:pPr>
            <a:r>
              <a:rPr lang="tr-TR" sz="1500" spc="-1">
                <a:solidFill>
                  <a:srgbClr val="000000"/>
                </a:solidFill>
                <a:uFill>
                  <a:solidFill>
                    <a:srgbClr val="FFFFFF"/>
                  </a:solidFill>
                </a:uFill>
                <a:latin typeface="Arial Black"/>
                <a:ea typeface="Microsoft YaHei"/>
              </a:rPr>
              <a:t>En az bir eklemde sinovit bulguları olan ve diğer artrit yapan nedenlerin ekarte edildiği hastada</a:t>
            </a:r>
            <a:endParaRPr lang="tr-TR" sz="1500" spc="-1">
              <a:solidFill>
                <a:srgbClr val="000000"/>
              </a:solidFill>
              <a:uFill>
                <a:solidFill>
                  <a:srgbClr val="FFFFFF"/>
                </a:solidFill>
              </a:uFill>
              <a:latin typeface="Arial"/>
            </a:endParaRPr>
          </a:p>
          <a:p>
            <a:pPr>
              <a:lnSpc>
                <a:spcPct val="100000"/>
              </a:lnSpc>
            </a:pPr>
            <a:r>
              <a:rPr lang="tr-TR" sz="1500" spc="-1">
                <a:solidFill>
                  <a:srgbClr val="000000"/>
                </a:solidFill>
                <a:uFill>
                  <a:solidFill>
                    <a:srgbClr val="FFFFFF"/>
                  </a:solidFill>
                </a:uFill>
                <a:latin typeface="Arial Black"/>
                <a:ea typeface="Microsoft YaHei"/>
              </a:rPr>
              <a:t> </a:t>
            </a:r>
            <a:endParaRPr lang="tr-TR" sz="1500" spc="-1">
              <a:solidFill>
                <a:srgbClr val="000000"/>
              </a:solidFill>
              <a:uFill>
                <a:solidFill>
                  <a:srgbClr val="FFFFFF"/>
                </a:solidFill>
              </a:uFill>
              <a:latin typeface="Arial"/>
            </a:endParaRPr>
          </a:p>
          <a:p>
            <a:pPr marL="420480"/>
            <a:r>
              <a:rPr lang="tr-TR" sz="1500" spc="-1">
                <a:solidFill>
                  <a:srgbClr val="000000"/>
                </a:solidFill>
                <a:uFill>
                  <a:solidFill>
                    <a:srgbClr val="FFFFFF"/>
                  </a:solidFill>
                </a:uFill>
                <a:latin typeface="Arial Black"/>
                <a:ea typeface="Microsoft YaHei"/>
              </a:rPr>
              <a:t>Eklem (0-5)</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1 büyük eklem                                                   0</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2-10 büyük eklem                                              1</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1-3 küçük eklem                                                2</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4-10 küçük eklem                                              3</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&gt;10 eklem (en az 1 küçük eklem)                     5</a:t>
            </a:r>
            <a:endParaRPr lang="tr-TR" sz="1500" spc="-1">
              <a:solidFill>
                <a:srgbClr val="000000"/>
              </a:solidFill>
              <a:uFill>
                <a:solidFill>
                  <a:srgbClr val="FFFFFF"/>
                </a:solidFill>
              </a:uFill>
              <a:latin typeface="Arial"/>
            </a:endParaRPr>
          </a:p>
          <a:p>
            <a:pPr marL="420480"/>
            <a:endParaRPr lang="tr-TR" sz="1500" spc="-1">
              <a:solidFill>
                <a:srgbClr val="000000"/>
              </a:solidFill>
              <a:uFill>
                <a:solidFill>
                  <a:srgbClr val="FFFFFF"/>
                </a:solidFill>
              </a:uFill>
              <a:latin typeface="Arial"/>
            </a:endParaRPr>
          </a:p>
          <a:p>
            <a:pPr marL="420480"/>
            <a:r>
              <a:rPr lang="tr-TR" sz="1500" spc="-1">
                <a:solidFill>
                  <a:srgbClr val="000000"/>
                </a:solidFill>
                <a:uFill>
                  <a:solidFill>
                    <a:srgbClr val="FFFFFF"/>
                  </a:solidFill>
                </a:uFill>
                <a:latin typeface="Arial Black"/>
                <a:ea typeface="Microsoft YaHei"/>
              </a:rPr>
              <a:t>Seroloji (0-3)</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RF  ve anti-CCP negatif                                    0</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düşük pozitif RF veya anti-CCP                        2</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yüksek pozitif RF veya anti-CCP                      3</a:t>
            </a:r>
            <a:endParaRPr lang="tr-TR" sz="1500" spc="-1">
              <a:solidFill>
                <a:srgbClr val="000000"/>
              </a:solidFill>
              <a:uFill>
                <a:solidFill>
                  <a:srgbClr val="FFFFFF"/>
                </a:solidFill>
              </a:uFill>
              <a:latin typeface="Arial"/>
            </a:endParaRPr>
          </a:p>
          <a:p>
            <a:pPr marL="420480"/>
            <a:endParaRPr lang="tr-TR" sz="1500" spc="-1">
              <a:solidFill>
                <a:srgbClr val="000000"/>
              </a:solidFill>
              <a:uFill>
                <a:solidFill>
                  <a:srgbClr val="FFFFFF"/>
                </a:solidFill>
              </a:uFill>
              <a:latin typeface="Arial"/>
            </a:endParaRPr>
          </a:p>
          <a:p>
            <a:pPr marL="420480"/>
            <a:endParaRPr lang="tr-TR" sz="1500" spc="-1">
              <a:solidFill>
                <a:srgbClr val="000000"/>
              </a:solidFill>
              <a:uFill>
                <a:solidFill>
                  <a:srgbClr val="FFFFFF"/>
                </a:solidFill>
              </a:uFill>
              <a:latin typeface="Arial"/>
            </a:endParaRPr>
          </a:p>
          <a:p>
            <a:pPr marL="420480"/>
            <a:endParaRPr lang="tr-TR" sz="1500" spc="-1">
              <a:solidFill>
                <a:srgbClr val="000000"/>
              </a:solidFill>
              <a:uFill>
                <a:solidFill>
                  <a:srgbClr val="FFFFFF"/>
                </a:solidFill>
              </a:uFill>
              <a:latin typeface="Arial"/>
            </a:endParaRPr>
          </a:p>
          <a:p>
            <a:pPr marL="420480"/>
            <a:endParaRPr lang="tr-TR" sz="1500" spc="-1">
              <a:solidFill>
                <a:srgbClr val="000000"/>
              </a:solidFill>
              <a:uFill>
                <a:solidFill>
                  <a:srgbClr val="FFFFFF"/>
                </a:solidFill>
              </a:uFill>
              <a:latin typeface="Arial"/>
            </a:endParaRPr>
          </a:p>
          <a:p>
            <a:pPr marL="420480"/>
            <a:endParaRPr lang="tr-TR" sz="1500" spc="-1">
              <a:solidFill>
                <a:srgbClr val="000000"/>
              </a:solidFill>
              <a:uFill>
                <a:solidFill>
                  <a:srgbClr val="FFFFFF"/>
                </a:solidFill>
              </a:uFill>
              <a:latin typeface="Arial"/>
            </a:endParaRPr>
          </a:p>
          <a:p>
            <a:pPr marL="420480"/>
            <a:endParaRPr lang="tr-TR" sz="1500" spc="-1">
              <a:solidFill>
                <a:srgbClr val="000000"/>
              </a:solidFill>
              <a:uFill>
                <a:solidFill>
                  <a:srgbClr val="FFFFFF"/>
                </a:solidFill>
              </a:uFill>
              <a:latin typeface="Arial"/>
            </a:endParaRPr>
          </a:p>
          <a:p>
            <a:pPr marL="420480"/>
            <a:endParaRPr lang="tr-TR" sz="1500" spc="-1">
              <a:solidFill>
                <a:srgbClr val="000000"/>
              </a:solidFill>
              <a:uFill>
                <a:solidFill>
                  <a:srgbClr val="FFFFFF"/>
                </a:solidFill>
              </a:uFill>
              <a:latin typeface="Arial"/>
            </a:endParaRPr>
          </a:p>
          <a:p>
            <a:pPr marL="420480"/>
            <a:r>
              <a:rPr lang="tr-TR" sz="1500" spc="-1">
                <a:solidFill>
                  <a:srgbClr val="000000"/>
                </a:solidFill>
                <a:uFill>
                  <a:solidFill>
                    <a:srgbClr val="FFFFFF"/>
                  </a:solidFill>
                </a:uFill>
                <a:latin typeface="Arial Black"/>
                <a:ea typeface="Microsoft YaHei"/>
              </a:rPr>
              <a:t>Akut faz (0-1)</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Normal ESR ve CRP                                          0</a:t>
            </a:r>
            <a:endParaRPr lang="tr-TR" sz="1500" spc="-1">
              <a:solidFill>
                <a:srgbClr val="000000"/>
              </a:solidFill>
              <a:uFill>
                <a:solidFill>
                  <a:srgbClr val="FFFFFF"/>
                </a:solidFill>
              </a:uFill>
              <a:latin typeface="Arial"/>
            </a:endParaRPr>
          </a:p>
          <a:p>
            <a:pPr marL="840600"/>
            <a:r>
              <a:rPr lang="tr-TR" sz="1500" spc="-1">
                <a:solidFill>
                  <a:srgbClr val="000000"/>
                </a:solidFill>
                <a:uFill>
                  <a:solidFill>
                    <a:srgbClr val="FFFFFF"/>
                  </a:solidFill>
                </a:uFill>
                <a:latin typeface="Arial Black"/>
                <a:ea typeface="Microsoft YaHei"/>
              </a:rPr>
              <a:t>Anormal ESR veya CRP                                    1                             </a:t>
            </a:r>
            <a:endParaRPr lang="tr-TR" sz="1500" spc="-1">
              <a:solidFill>
                <a:srgbClr val="000000"/>
              </a:solidFill>
              <a:uFill>
                <a:solidFill>
                  <a:srgbClr val="FFFFFF"/>
                </a:solidFill>
              </a:uFill>
              <a:latin typeface="Arial"/>
            </a:endParaRPr>
          </a:p>
        </p:txBody>
      </p:sp>
      <p:sp>
        <p:nvSpPr>
          <p:cNvPr id="178" name="Line 3"/>
          <p:cNvSpPr/>
          <p:nvPr/>
        </p:nvSpPr>
        <p:spPr>
          <a:xfrm>
            <a:off x="323640" y="1626840"/>
            <a:ext cx="8280360" cy="1800"/>
          </a:xfrm>
          <a:prstGeom prst="line">
            <a:avLst/>
          </a:prstGeom>
          <a:ln w="9360">
            <a:solidFill>
              <a:srgbClr val="000000"/>
            </a:solidFill>
            <a:round/>
          </a:ln>
        </p:spPr>
        <p:style>
          <a:lnRef idx="0">
            <a:scrgbClr r="0" g="0" b="0"/>
          </a:lnRef>
          <a:fillRef idx="0">
            <a:scrgbClr r="0" g="0" b="0"/>
          </a:fillRef>
          <a:effectRef idx="0">
            <a:scrgbClr r="0" g="0" b="0"/>
          </a:effectRef>
          <a:fontRef idx="minor"/>
        </p:style>
      </p:sp>
      <p:sp>
        <p:nvSpPr>
          <p:cNvPr id="179" name="CustomShape 4"/>
          <p:cNvSpPr/>
          <p:nvPr/>
        </p:nvSpPr>
        <p:spPr>
          <a:xfrm>
            <a:off x="324000" y="965160"/>
            <a:ext cx="8280000" cy="2232000"/>
          </a:xfrm>
          <a:prstGeom prst="rect">
            <a:avLst/>
          </a:prstGeom>
          <a:solidFill>
            <a:srgbClr val="4F81BD">
              <a:alpha val="24000"/>
            </a:srgbClr>
          </a:solidFill>
          <a:ln w="25560">
            <a:solidFill>
              <a:srgbClr val="3A5F8B"/>
            </a:solidFill>
            <a:round/>
          </a:ln>
        </p:spPr>
        <p:style>
          <a:lnRef idx="0">
            <a:scrgbClr r="0" g="0" b="0"/>
          </a:lnRef>
          <a:fillRef idx="0">
            <a:scrgbClr r="0" g="0" b="0"/>
          </a:fillRef>
          <a:effectRef idx="0">
            <a:scrgbClr r="0" g="0" b="0"/>
          </a:effectRef>
          <a:fontRef idx="minor"/>
        </p:style>
      </p:sp>
      <p:sp>
        <p:nvSpPr>
          <p:cNvPr id="180" name="CustomShape 5"/>
          <p:cNvSpPr/>
          <p:nvPr/>
        </p:nvSpPr>
        <p:spPr>
          <a:xfrm>
            <a:off x="324000" y="3213000"/>
            <a:ext cx="8280000" cy="1224000"/>
          </a:xfrm>
          <a:prstGeom prst="rect">
            <a:avLst/>
          </a:prstGeom>
          <a:solidFill>
            <a:srgbClr val="E46C0A">
              <a:alpha val="24000"/>
            </a:srgbClr>
          </a:solidFill>
          <a:ln w="25560">
            <a:solidFill>
              <a:srgbClr val="3A5F8B"/>
            </a:solidFill>
            <a:round/>
          </a:ln>
        </p:spPr>
        <p:style>
          <a:lnRef idx="0">
            <a:scrgbClr r="0" g="0" b="0"/>
          </a:lnRef>
          <a:fillRef idx="0">
            <a:scrgbClr r="0" g="0" b="0"/>
          </a:fillRef>
          <a:effectRef idx="0">
            <a:scrgbClr r="0" g="0" b="0"/>
          </a:effectRef>
          <a:fontRef idx="minor"/>
        </p:style>
      </p:sp>
      <p:sp>
        <p:nvSpPr>
          <p:cNvPr id="181" name="CustomShape 6"/>
          <p:cNvSpPr/>
          <p:nvPr/>
        </p:nvSpPr>
        <p:spPr>
          <a:xfrm>
            <a:off x="324000" y="5449620"/>
            <a:ext cx="8280000" cy="1080000"/>
          </a:xfrm>
          <a:prstGeom prst="rect">
            <a:avLst/>
          </a:prstGeom>
          <a:solidFill>
            <a:srgbClr val="77933C">
              <a:alpha val="24000"/>
            </a:srgbClr>
          </a:solidFill>
          <a:ln w="25560">
            <a:solidFill>
              <a:srgbClr val="3A5F8B"/>
            </a:solidFill>
            <a:round/>
          </a:ln>
        </p:spPr>
        <p:style>
          <a:lnRef idx="0">
            <a:scrgbClr r="0" g="0" b="0"/>
          </a:lnRef>
          <a:fillRef idx="0">
            <a:scrgbClr r="0" g="0" b="0"/>
          </a:fillRef>
          <a:effectRef idx="0">
            <a:scrgbClr r="0" g="0" b="0"/>
          </a:effectRef>
          <a:fontRef idx="minor"/>
        </p:style>
      </p:sp>
      <p:sp>
        <p:nvSpPr>
          <p:cNvPr id="182" name="CustomShape 7"/>
          <p:cNvSpPr/>
          <p:nvPr/>
        </p:nvSpPr>
        <p:spPr>
          <a:xfrm>
            <a:off x="6588224" y="5424988"/>
            <a:ext cx="1944360" cy="1080008"/>
          </a:xfrm>
          <a:prstGeom prst="bevel">
            <a:avLst>
              <a:gd name="adj" fmla="val 12500"/>
            </a:avLst>
          </a:prstGeom>
          <a:solidFill>
            <a:srgbClr val="FF0000"/>
          </a:solidFill>
          <a:ln w="25560">
            <a:solidFill>
              <a:srgbClr val="FFFFFF"/>
            </a:solidFill>
            <a:round/>
          </a:ln>
        </p:spPr>
        <p:style>
          <a:lnRef idx="0">
            <a:scrgbClr r="0" g="0" b="0"/>
          </a:lnRef>
          <a:fillRef idx="0">
            <a:scrgbClr r="0" g="0" b="0"/>
          </a:fillRef>
          <a:effectRef idx="0">
            <a:scrgbClr r="0" g="0" b="0"/>
          </a:effectRef>
          <a:fontRef idx="minor"/>
        </p:style>
        <p:txBody>
          <a:bodyPr lIns="82800" tIns="41400" rIns="82800" bIns="41400" anchor="ctr"/>
          <a:lstStyle/>
          <a:p>
            <a:pPr algn="ctr">
              <a:lnSpc>
                <a:spcPct val="100000"/>
              </a:lnSpc>
            </a:pPr>
            <a:r>
              <a:rPr lang="tr-TR" sz="2400" spc="-1">
                <a:solidFill>
                  <a:srgbClr val="FFFFFF"/>
                </a:solidFill>
                <a:uFill>
                  <a:solidFill>
                    <a:srgbClr val="FFFFFF"/>
                  </a:solidFill>
                </a:uFill>
                <a:latin typeface="Calibri"/>
                <a:ea typeface="Microsoft YaHei"/>
              </a:rPr>
              <a:t>≥ 6 puan </a:t>
            </a:r>
            <a:endParaRPr lang="tr-TR" sz="2400" spc="-1">
              <a:solidFill>
                <a:srgbClr val="000000"/>
              </a:solidFill>
              <a:uFill>
                <a:solidFill>
                  <a:srgbClr val="FFFFFF"/>
                </a:solidFill>
              </a:uFill>
              <a:latin typeface="Arial"/>
            </a:endParaRPr>
          </a:p>
        </p:txBody>
      </p:sp>
      <p:sp>
        <p:nvSpPr>
          <p:cNvPr id="183" name="CustomShape 8"/>
          <p:cNvSpPr/>
          <p:nvPr/>
        </p:nvSpPr>
        <p:spPr>
          <a:xfrm>
            <a:off x="324000" y="4454388"/>
            <a:ext cx="8280000" cy="972000"/>
          </a:xfrm>
          <a:prstGeom prst="rect">
            <a:avLst/>
          </a:prstGeom>
          <a:solidFill>
            <a:srgbClr val="0D0D0D">
              <a:alpha val="24000"/>
            </a:srgbClr>
          </a:solidFill>
          <a:ln w="25560">
            <a:solidFill>
              <a:srgbClr val="3A5F8B"/>
            </a:solidFill>
            <a:round/>
          </a:ln>
        </p:spPr>
        <p:style>
          <a:lnRef idx="0">
            <a:scrgbClr r="0" g="0" b="0"/>
          </a:lnRef>
          <a:fillRef idx="0">
            <a:scrgbClr r="0" g="0" b="0"/>
          </a:fillRef>
          <a:effectRef idx="0">
            <a:scrgbClr r="0" g="0" b="0"/>
          </a:effectRef>
          <a:fontRef idx="minor"/>
        </p:style>
        <p:txBody>
          <a:bodyPr wrap="none" lIns="84240" tIns="42120" rIns="84240" bIns="42120" anchor="ctr"/>
          <a:lstStyle/>
          <a:p>
            <a:pPr>
              <a:lnSpc>
                <a:spcPct val="100000"/>
              </a:lnSpc>
            </a:pPr>
            <a:r>
              <a:rPr lang="tr-TR" sz="1500" b="1" spc="-1" dirty="0">
                <a:solidFill>
                  <a:srgbClr val="000000"/>
                </a:solidFill>
                <a:uFill>
                  <a:solidFill>
                    <a:srgbClr val="FFFFFF"/>
                  </a:solidFill>
                </a:uFill>
                <a:latin typeface="Arial Black"/>
              </a:rPr>
              <a:t>Semptom süresi (0-1)</a:t>
            </a:r>
            <a:endParaRPr lang="tr-TR" sz="1500" spc="-1" dirty="0">
              <a:solidFill>
                <a:srgbClr val="000000"/>
              </a:solidFill>
              <a:uFill>
                <a:solidFill>
                  <a:srgbClr val="FFFFFF"/>
                </a:solidFill>
              </a:uFill>
              <a:latin typeface="Arial"/>
            </a:endParaRPr>
          </a:p>
          <a:p>
            <a:pPr>
              <a:lnSpc>
                <a:spcPct val="100000"/>
              </a:lnSpc>
            </a:pPr>
            <a:r>
              <a:rPr lang="tr-TR" sz="1500" b="1" spc="-1" dirty="0">
                <a:solidFill>
                  <a:srgbClr val="000000"/>
                </a:solidFill>
                <a:uFill>
                  <a:solidFill>
                    <a:srgbClr val="FFFFFF"/>
                  </a:solidFill>
                </a:uFill>
                <a:latin typeface="Arial Black"/>
              </a:rPr>
              <a:t>	&lt;6 hafta			                            0			</a:t>
            </a:r>
            <a:endParaRPr lang="tr-TR" sz="1500" spc="-1" dirty="0">
              <a:solidFill>
                <a:srgbClr val="000000"/>
              </a:solidFill>
              <a:uFill>
                <a:solidFill>
                  <a:srgbClr val="FFFFFF"/>
                </a:solidFill>
              </a:uFill>
              <a:latin typeface="Arial"/>
            </a:endParaRPr>
          </a:p>
          <a:p>
            <a:pPr>
              <a:lnSpc>
                <a:spcPct val="100000"/>
              </a:lnSpc>
            </a:pPr>
            <a:r>
              <a:rPr lang="tr-TR" sz="1500" b="1" spc="-1" dirty="0">
                <a:solidFill>
                  <a:srgbClr val="000000"/>
                </a:solidFill>
                <a:uFill>
                  <a:solidFill>
                    <a:srgbClr val="FFFFFF"/>
                  </a:solidFill>
                </a:uFill>
                <a:latin typeface="Arial Black"/>
              </a:rPr>
              <a:t>	≥6 hafta				              1</a:t>
            </a: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p:txBody>
      </p:sp>
      <p:sp>
        <p:nvSpPr>
          <p:cNvPr id="10" name="9 Metin kutusu"/>
          <p:cNvSpPr txBox="1"/>
          <p:nvPr/>
        </p:nvSpPr>
        <p:spPr>
          <a:xfrm>
            <a:off x="5852256" y="6612728"/>
            <a:ext cx="3179299" cy="230832"/>
          </a:xfrm>
          <a:prstGeom prst="rect">
            <a:avLst/>
          </a:prstGeom>
          <a:noFill/>
        </p:spPr>
        <p:txBody>
          <a:bodyPr wrap="square" rtlCol="0">
            <a:spAutoFit/>
          </a:bodyPr>
          <a:lstStyle/>
          <a:p>
            <a:r>
              <a:rPr lang="tr-TR" sz="900" dirty="0" err="1" smtClean="0"/>
              <a:t>Aletaha</a:t>
            </a:r>
            <a:r>
              <a:rPr lang="tr-TR" sz="900" dirty="0" smtClean="0"/>
              <a:t> D, </a:t>
            </a:r>
            <a:r>
              <a:rPr lang="tr-TR" sz="900" dirty="0" smtClean="0"/>
              <a:t>et al. </a:t>
            </a:r>
            <a:r>
              <a:rPr lang="tr-TR" sz="900" dirty="0" err="1" smtClean="0"/>
              <a:t>Arthritis</a:t>
            </a:r>
            <a:r>
              <a:rPr lang="tr-TR" sz="900" dirty="0" smtClean="0"/>
              <a:t> </a:t>
            </a:r>
            <a:r>
              <a:rPr lang="tr-TR" sz="900" dirty="0" err="1" smtClean="0"/>
              <a:t>Rheum</a:t>
            </a:r>
            <a:r>
              <a:rPr lang="tr-TR" sz="900" dirty="0" smtClean="0"/>
              <a:t>. 2010 </a:t>
            </a:r>
            <a:r>
              <a:rPr lang="tr-TR" sz="900" dirty="0" err="1" smtClean="0"/>
              <a:t>Sep</a:t>
            </a:r>
            <a:r>
              <a:rPr lang="tr-TR" sz="900" dirty="0" smtClean="0"/>
              <a:t>;62(9):</a:t>
            </a:r>
            <a:r>
              <a:rPr lang="tr-TR" sz="900" dirty="0" smtClean="0"/>
              <a:t>2569-81</a:t>
            </a:r>
            <a:endParaRPr lang="tr-TR" sz="900" dirty="0"/>
          </a:p>
        </p:txBody>
      </p:sp>
    </p:spTree>
    <p:extLst>
      <p:ext uri="{BB962C8B-B14F-4D97-AF65-F5344CB8AC3E}">
        <p14:creationId xmlns="" xmlns:p14="http://schemas.microsoft.com/office/powerpoint/2010/main" val="2524506103"/>
      </p:ext>
    </p:extLst>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3" presetClass="entr" presetSubtype="16"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 calcmode="lin" valueType="num">
                                      <p:cBhvr additive="repl">
                                        <p:cTn id="7" dur="500" fill="hold"/>
                                        <p:tgtEl>
                                          <p:spTgt spid="182"/>
                                        </p:tgtEl>
                                        <p:attrNameLst>
                                          <p:attrName/>
                                        </p:attrNameLst>
                                      </p:cBhvr>
                                      <p:tavLst>
                                        <p:tav tm="100000">
                                          <p:val>
                                            <p:boolVal val="0"/>
                                          </p:val>
                                        </p:tav>
                                        <p:tav tm="0">
                                          <p:val>
                                            <p:strVal val="#ppt_w"/>
                                          </p:val>
                                        </p:tav>
                                      </p:tavLst>
                                    </p:anim>
                                    <p:anim calcmode="lin" valueType="num">
                                      <p:cBhvr additive="repl">
                                        <p:cTn id="8" dur="500" fill="hold"/>
                                        <p:tgtEl>
                                          <p:spTgt spid="182"/>
                                        </p:tgtEl>
                                        <p:attrNameLst>
                                          <p:attrName/>
                                        </p:attrNameLst>
                                      </p:cBhvr>
                                      <p:tavLst>
                                        <p:tav tm="100000">
                                          <p:val>
                                            <p:boolVal val="0"/>
                                          </p:val>
                                        </p:tav>
                                        <p:tav tm="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 name="Picture 4"/>
          <p:cNvPicPr/>
          <p:nvPr/>
        </p:nvPicPr>
        <p:blipFill>
          <a:blip r:embed="rId3"/>
          <a:srcRect l="4122" t="19930" r="3490" b="11650"/>
          <a:stretch/>
        </p:blipFill>
        <p:spPr>
          <a:xfrm>
            <a:off x="38160" y="2014560"/>
            <a:ext cx="8925840" cy="3718080"/>
          </a:xfrm>
          <a:prstGeom prst="rect">
            <a:avLst/>
          </a:prstGeom>
          <a:ln>
            <a:noFill/>
          </a:ln>
        </p:spPr>
      </p:pic>
      <p:sp>
        <p:nvSpPr>
          <p:cNvPr id="218" name="CustomShape 1"/>
          <p:cNvSpPr/>
          <p:nvPr/>
        </p:nvSpPr>
        <p:spPr>
          <a:xfrm>
            <a:off x="4536720" y="6596280"/>
            <a:ext cx="4571640" cy="20628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gn="r">
              <a:lnSpc>
                <a:spcPct val="100000"/>
              </a:lnSpc>
            </a:pPr>
            <a:r>
              <a:rPr lang="tr-TR" sz="800" u="sng" spc="-1" dirty="0" err="1">
                <a:uFill>
                  <a:solidFill>
                    <a:srgbClr val="FFFFFF"/>
                  </a:solidFill>
                </a:uFill>
                <a:latin typeface="Calibri"/>
              </a:rPr>
              <a:t>Nat</a:t>
            </a:r>
            <a:r>
              <a:rPr lang="tr-TR" sz="800" u="sng" spc="-1" dirty="0">
                <a:uFill>
                  <a:solidFill>
                    <a:srgbClr val="FFFFFF"/>
                  </a:solidFill>
                </a:uFill>
                <a:latin typeface="Calibri"/>
              </a:rPr>
              <a:t> </a:t>
            </a:r>
            <a:r>
              <a:rPr lang="tr-TR" sz="800" u="sng" spc="-1" dirty="0" err="1">
                <a:uFill>
                  <a:solidFill>
                    <a:srgbClr val="FFFFFF"/>
                  </a:solidFill>
                </a:uFill>
                <a:latin typeface="Calibri"/>
              </a:rPr>
              <a:t>Rev</a:t>
            </a:r>
            <a:r>
              <a:rPr lang="tr-TR" sz="800" u="sng" spc="-1" dirty="0">
                <a:uFill>
                  <a:solidFill>
                    <a:srgbClr val="FFFFFF"/>
                  </a:solidFill>
                </a:uFill>
                <a:latin typeface="Calibri"/>
              </a:rPr>
              <a:t> </a:t>
            </a:r>
            <a:r>
              <a:rPr lang="tr-TR" sz="800" u="sng" spc="-1" dirty="0" err="1">
                <a:uFill>
                  <a:solidFill>
                    <a:srgbClr val="FFFFFF"/>
                  </a:solidFill>
                </a:uFill>
                <a:latin typeface="Calibri"/>
              </a:rPr>
              <a:t>Rheumatol</a:t>
            </a:r>
            <a:r>
              <a:rPr lang="tr-TR" sz="800" u="sng" spc="-1" dirty="0">
                <a:uFill>
                  <a:solidFill>
                    <a:srgbClr val="FFFFFF"/>
                  </a:solidFill>
                </a:uFill>
                <a:latin typeface="Calibri"/>
              </a:rPr>
              <a:t>.</a:t>
            </a:r>
            <a:r>
              <a:rPr lang="tr-TR" sz="800" spc="-1" dirty="0">
                <a:uFill>
                  <a:solidFill>
                    <a:srgbClr val="FFFFFF"/>
                  </a:solidFill>
                </a:uFill>
                <a:latin typeface="Calibri"/>
              </a:rPr>
              <a:t> 2017 Jul;13(7):443-448 </a:t>
            </a:r>
            <a:endParaRPr lang="tr-TR" sz="800" spc="-1" dirty="0">
              <a:uFill>
                <a:solidFill>
                  <a:srgbClr val="FFFFFF"/>
                </a:solidFill>
              </a:uFill>
              <a:latin typeface="Arial"/>
            </a:endParaRPr>
          </a:p>
        </p:txBody>
      </p:sp>
      <p:sp>
        <p:nvSpPr>
          <p:cNvPr id="219" name="CustomShape 2"/>
          <p:cNvSpPr/>
          <p:nvPr/>
        </p:nvSpPr>
        <p:spPr>
          <a:xfrm>
            <a:off x="457200" y="476640"/>
            <a:ext cx="8229240" cy="571320"/>
          </a:xfrm>
          <a:prstGeom prst="rect">
            <a:avLst/>
          </a:prstGeom>
          <a:solidFill>
            <a:srgbClr val="4F81BD"/>
          </a:solidFill>
          <a:ln w="25560">
            <a:solidFill>
              <a:srgbClr val="3A5F8B"/>
            </a:solidFill>
            <a:round/>
          </a:ln>
        </p:spPr>
        <p:style>
          <a:lnRef idx="0">
            <a:scrgbClr r="0" g="0" b="0"/>
          </a:lnRef>
          <a:fillRef idx="0">
            <a:scrgbClr r="0" g="0" b="0"/>
          </a:fillRef>
          <a:effectRef idx="0">
            <a:scrgbClr r="0" g="0" b="0"/>
          </a:effectRef>
          <a:fontRef idx="minor"/>
        </p:style>
        <p:txBody>
          <a:bodyPr lIns="90000" tIns="45000" rIns="90000" bIns="45000">
            <a:normAutofit/>
          </a:bodyPr>
          <a:lstStyle/>
          <a:p>
            <a:pPr algn="ctr">
              <a:lnSpc>
                <a:spcPct val="100000"/>
              </a:lnSpc>
            </a:pPr>
            <a:r>
              <a:rPr lang="tr-TR" sz="2400" spc="-1">
                <a:solidFill>
                  <a:srgbClr val="FFFFFF"/>
                </a:solidFill>
                <a:uFill>
                  <a:solidFill>
                    <a:srgbClr val="FFFFFF"/>
                  </a:solidFill>
                </a:uFill>
                <a:latin typeface="Arial"/>
              </a:rPr>
              <a:t>ANTİ-ROMATİZMAL İLAÇLARIN ZAMAN ÇİZGİSİ</a:t>
            </a:r>
            <a:endParaRPr lang="tr-TR" sz="2400" spc="-1">
              <a:solidFill>
                <a:srgbClr val="000000"/>
              </a:solidFill>
              <a:uFill>
                <a:solidFill>
                  <a:srgbClr val="FFFFFF"/>
                </a:solidFill>
              </a:uFill>
              <a:latin typeface="Arial"/>
            </a:endParaRPr>
          </a:p>
          <a:p>
            <a:pPr algn="ctr">
              <a:lnSpc>
                <a:spcPct val="100000"/>
              </a:lnSpc>
            </a:pPr>
            <a:endParaRPr lang="tr-TR" sz="2400"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127392348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TextShape 1"/>
          <p:cNvSpPr txBox="1"/>
          <p:nvPr/>
        </p:nvSpPr>
        <p:spPr>
          <a:xfrm>
            <a:off x="457200" y="620640"/>
            <a:ext cx="8229240" cy="575640"/>
          </a:xfrm>
          <a:prstGeom prst="rect">
            <a:avLst/>
          </a:prstGeom>
          <a:solidFill>
            <a:srgbClr val="FFFFFF"/>
          </a:solidFill>
          <a:ln>
            <a:noFill/>
          </a:ln>
        </p:spPr>
        <p:txBody>
          <a:bodyPr lIns="84240" tIns="42120" rIns="84240" bIns="42120" anchor="ctr">
            <a:normAutofit fontScale="92500" lnSpcReduction="20000"/>
          </a:bodyPr>
          <a:lstStyle/>
          <a:p>
            <a:pPr algn="ctr">
              <a:lnSpc>
                <a:spcPct val="100000"/>
              </a:lnSpc>
            </a:pPr>
            <a:r>
              <a:rPr lang="tr-TR" sz="4000" spc="-1">
                <a:solidFill>
                  <a:srgbClr val="C0504D"/>
                </a:solidFill>
                <a:uFill>
                  <a:solidFill>
                    <a:srgbClr val="FFFFFF"/>
                  </a:solidFill>
                </a:uFill>
                <a:latin typeface="Calibri"/>
              </a:rPr>
              <a:t>DMARD’ların yeni sınıflaması</a:t>
            </a:r>
            <a:endParaRPr lang="tr-TR" sz="4000" spc="-1">
              <a:solidFill>
                <a:srgbClr val="000000"/>
              </a:solidFill>
              <a:uFill>
                <a:solidFill>
                  <a:srgbClr val="FFFFFF"/>
                </a:solidFill>
              </a:uFill>
              <a:latin typeface="Calibri"/>
            </a:endParaRPr>
          </a:p>
        </p:txBody>
      </p:sp>
      <p:sp>
        <p:nvSpPr>
          <p:cNvPr id="345" name="CustomShape 4"/>
          <p:cNvSpPr/>
          <p:nvPr/>
        </p:nvSpPr>
        <p:spPr>
          <a:xfrm>
            <a:off x="4944960" y="2243160"/>
            <a:ext cx="1312560" cy="681480"/>
          </a:xfrm>
          <a:custGeom>
            <a:avLst/>
            <a:gdLst/>
            <a:ahLst/>
            <a:cxnLst/>
            <a:rect l="l" t="t" r="r" b="b"/>
            <a:pathLst>
              <a:path w="1308407" h="781031">
                <a:moveTo>
                  <a:pt x="0" y="0"/>
                </a:moveTo>
                <a:lnTo>
                  <a:pt x="0" y="781031"/>
                </a:lnTo>
                <a:lnTo>
                  <a:pt x="1308407" y="781031"/>
                </a:lnTo>
              </a:path>
            </a:pathLst>
          </a:custGeom>
          <a:noFill/>
          <a:ln>
            <a:solidFill>
              <a:schemeClr val="dk1">
                <a:shade val="95000"/>
                <a:satMod val="105000"/>
              </a:schemeClr>
            </a:solidFill>
            <a:round/>
          </a:ln>
        </p:spPr>
        <p:style>
          <a:lnRef idx="1">
            <a:schemeClr val="dk1"/>
          </a:lnRef>
          <a:fillRef idx="0">
            <a:schemeClr val="dk1"/>
          </a:fillRef>
          <a:effectRef idx="0">
            <a:schemeClr val="dk1"/>
          </a:effectRef>
          <a:fontRef idx="minor"/>
        </p:style>
      </p:sp>
      <p:sp>
        <p:nvSpPr>
          <p:cNvPr id="346" name="CustomShape 5"/>
          <p:cNvSpPr/>
          <p:nvPr/>
        </p:nvSpPr>
        <p:spPr>
          <a:xfrm>
            <a:off x="2915816" y="3209040"/>
            <a:ext cx="442800" cy="1076760"/>
          </a:xfrm>
          <a:custGeom>
            <a:avLst/>
            <a:gdLst/>
            <a:ahLst/>
            <a:cxnLst/>
            <a:rect l="l" t="t" r="r" b="b"/>
            <a:pathLst>
              <a:path w="441759" h="1073194">
                <a:moveTo>
                  <a:pt x="0" y="0"/>
                </a:moveTo>
                <a:lnTo>
                  <a:pt x="0" y="1073194"/>
                </a:lnTo>
                <a:lnTo>
                  <a:pt x="441759" y="1073194"/>
                </a:lnTo>
              </a:path>
            </a:pathLst>
          </a:custGeom>
          <a:noFill/>
          <a:ln>
            <a:solidFill>
              <a:schemeClr val="dk1">
                <a:shade val="95000"/>
                <a:satMod val="105000"/>
              </a:schemeClr>
            </a:solidFill>
            <a:round/>
          </a:ln>
        </p:spPr>
        <p:style>
          <a:lnRef idx="1">
            <a:schemeClr val="dk1"/>
          </a:lnRef>
          <a:fillRef idx="0">
            <a:schemeClr val="dk1"/>
          </a:fillRef>
          <a:effectRef idx="0">
            <a:schemeClr val="dk1"/>
          </a:effectRef>
          <a:fontRef idx="minor"/>
        </p:style>
      </p:sp>
      <p:sp>
        <p:nvSpPr>
          <p:cNvPr id="348" name="CustomShape 7"/>
          <p:cNvSpPr/>
          <p:nvPr/>
        </p:nvSpPr>
        <p:spPr>
          <a:xfrm>
            <a:off x="3426840" y="2243160"/>
            <a:ext cx="1517760" cy="681480"/>
          </a:xfrm>
          <a:custGeom>
            <a:avLst/>
            <a:gdLst/>
            <a:ahLst/>
            <a:cxnLst/>
            <a:rect l="l" t="t" r="r" b="b"/>
            <a:pathLst>
              <a:path w="1512770" h="781037">
                <a:moveTo>
                  <a:pt x="1512770" y="0"/>
                </a:moveTo>
                <a:lnTo>
                  <a:pt x="1512770" y="781037"/>
                </a:lnTo>
                <a:lnTo>
                  <a:pt x="0" y="781037"/>
                </a:lnTo>
              </a:path>
            </a:pathLst>
          </a:custGeom>
          <a:noFill/>
          <a:ln>
            <a:solidFill>
              <a:schemeClr val="dk1">
                <a:shade val="95000"/>
                <a:satMod val="105000"/>
              </a:schemeClr>
            </a:solidFill>
            <a:round/>
          </a:ln>
        </p:spPr>
        <p:style>
          <a:lnRef idx="1">
            <a:schemeClr val="dk1"/>
          </a:lnRef>
          <a:fillRef idx="0">
            <a:schemeClr val="dk1"/>
          </a:fillRef>
          <a:effectRef idx="0">
            <a:schemeClr val="dk1"/>
          </a:effectRef>
          <a:fontRef idx="minor"/>
        </p:style>
      </p:sp>
      <p:sp>
        <p:nvSpPr>
          <p:cNvPr id="349" name="CustomShape 8"/>
          <p:cNvSpPr/>
          <p:nvPr/>
        </p:nvSpPr>
        <p:spPr>
          <a:xfrm>
            <a:off x="4137840" y="1478160"/>
            <a:ext cx="1613520" cy="764280"/>
          </a:xfrm>
          <a:prstGeom prst="rect">
            <a:avLst/>
          </a:prstGeom>
          <a:solidFill>
            <a:srgbClr val="3D4B4B"/>
          </a:solidFill>
          <a:ln>
            <a:noFill/>
          </a:ln>
        </p:spPr>
        <p:style>
          <a:lnRef idx="2">
            <a:scrgbClr r="0" g="0" b="0"/>
          </a:lnRef>
          <a:fillRef idx="0">
            <a:scrgbClr r="0" g="0" b="0"/>
          </a:fillRef>
          <a:effectRef idx="0">
            <a:scrgbClr r="0" g="0" b="0"/>
          </a:effectRef>
          <a:fontRef idx="minor"/>
        </p:style>
        <p:txBody>
          <a:bodyPr lIns="9000" tIns="9000" rIns="9000" bIns="80280" anchor="ctr"/>
          <a:lstStyle/>
          <a:p>
            <a:pPr algn="ctr">
              <a:lnSpc>
                <a:spcPct val="90000"/>
              </a:lnSpc>
              <a:spcAft>
                <a:spcPts val="490"/>
              </a:spcAft>
            </a:pPr>
            <a:r>
              <a:rPr lang="tr-TR" sz="1400" spc="-1">
                <a:solidFill>
                  <a:srgbClr val="FFFFFF"/>
                </a:solidFill>
                <a:uFill>
                  <a:solidFill>
                    <a:srgbClr val="FFFFFF"/>
                  </a:solidFill>
                </a:uFill>
                <a:latin typeface="Calibri"/>
              </a:rPr>
              <a:t>Hastalık modifiye edici ilaçlar</a:t>
            </a:r>
            <a:endParaRPr lang="tr-TR" sz="1400" spc="-1">
              <a:solidFill>
                <a:srgbClr val="000000"/>
              </a:solidFill>
              <a:uFill>
                <a:solidFill>
                  <a:srgbClr val="FFFFFF"/>
                </a:solidFill>
              </a:uFill>
              <a:latin typeface="Arial"/>
            </a:endParaRPr>
          </a:p>
        </p:txBody>
      </p:sp>
      <p:sp>
        <p:nvSpPr>
          <p:cNvPr id="350" name="CustomShape 9"/>
          <p:cNvSpPr/>
          <p:nvPr/>
        </p:nvSpPr>
        <p:spPr>
          <a:xfrm>
            <a:off x="4371480" y="2333160"/>
            <a:ext cx="1174320" cy="334440"/>
          </a:xfrm>
          <a:prstGeom prst="rect">
            <a:avLst/>
          </a:prstGeom>
          <a:solidFill>
            <a:schemeClr val="accent3"/>
          </a:solidFill>
          <a:ln>
            <a:noFill/>
          </a:ln>
        </p:spPr>
        <p:style>
          <a:lnRef idx="2">
            <a:scrgbClr r="0" g="0" b="0"/>
          </a:lnRef>
          <a:fillRef idx="0">
            <a:scrgbClr r="0" g="0" b="0"/>
          </a:fillRef>
          <a:effectRef idx="0">
            <a:scrgbClr r="0" g="0" b="0"/>
          </a:effectRef>
          <a:fontRef idx="minor"/>
        </p:style>
        <p:txBody>
          <a:bodyPr lIns="35640" tIns="9000" rIns="35640" bIns="9000" anchor="ctr"/>
          <a:lstStyle/>
          <a:p>
            <a:pPr algn="ctr">
              <a:lnSpc>
                <a:spcPct val="90000"/>
              </a:lnSpc>
              <a:spcAft>
                <a:spcPts val="490"/>
              </a:spcAft>
            </a:pPr>
            <a:r>
              <a:rPr lang="tr-TR" sz="1400" spc="-1">
                <a:solidFill>
                  <a:srgbClr val="000000"/>
                </a:solidFill>
                <a:uFill>
                  <a:solidFill>
                    <a:srgbClr val="FFFFFF"/>
                  </a:solidFill>
                </a:uFill>
                <a:latin typeface="Calibri"/>
              </a:rPr>
              <a:t>DMARD’lar</a:t>
            </a:r>
            <a:endParaRPr lang="tr-TR" sz="1400" spc="-1">
              <a:solidFill>
                <a:srgbClr val="000000"/>
              </a:solidFill>
              <a:uFill>
                <a:solidFill>
                  <a:srgbClr val="FFFFFF"/>
                </a:solidFill>
              </a:uFill>
              <a:latin typeface="Arial"/>
            </a:endParaRPr>
          </a:p>
        </p:txBody>
      </p:sp>
      <p:sp>
        <p:nvSpPr>
          <p:cNvPr id="351" name="CustomShape 10"/>
          <p:cNvSpPr/>
          <p:nvPr/>
        </p:nvSpPr>
        <p:spPr>
          <a:xfrm>
            <a:off x="2329200" y="2640600"/>
            <a:ext cx="1097280" cy="568080"/>
          </a:xfrm>
          <a:prstGeom prst="rect">
            <a:avLst/>
          </a:prstGeom>
          <a:solidFill>
            <a:srgbClr val="3D4B4B"/>
          </a:solidFill>
          <a:ln>
            <a:noFill/>
          </a:ln>
        </p:spPr>
        <p:style>
          <a:lnRef idx="2">
            <a:scrgbClr r="0" g="0" b="0"/>
          </a:lnRef>
          <a:fillRef idx="0">
            <a:scrgbClr r="0" g="0" b="0"/>
          </a:fillRef>
          <a:effectRef idx="0">
            <a:scrgbClr r="0" g="0" b="0"/>
          </a:effectRef>
          <a:fontRef idx="minor"/>
        </p:style>
        <p:txBody>
          <a:bodyPr lIns="9000" tIns="9000" rIns="9000" bIns="80280" anchor="ctr"/>
          <a:lstStyle/>
          <a:p>
            <a:pPr algn="ctr">
              <a:lnSpc>
                <a:spcPct val="90000"/>
              </a:lnSpc>
              <a:spcAft>
                <a:spcPts val="490"/>
              </a:spcAft>
            </a:pPr>
            <a:r>
              <a:rPr lang="tr-TR" sz="1400" spc="-1">
                <a:solidFill>
                  <a:srgbClr val="FFFFFF"/>
                </a:solidFill>
                <a:uFill>
                  <a:solidFill>
                    <a:srgbClr val="FFFFFF"/>
                  </a:solidFill>
                </a:uFill>
                <a:latin typeface="Calibri"/>
              </a:rPr>
              <a:t>Sentetik</a:t>
            </a:r>
            <a:endParaRPr lang="tr-TR" sz="1400" spc="-1">
              <a:solidFill>
                <a:srgbClr val="000000"/>
              </a:solidFill>
              <a:uFill>
                <a:solidFill>
                  <a:srgbClr val="FFFFFF"/>
                </a:solidFill>
              </a:uFill>
              <a:latin typeface="Arial"/>
            </a:endParaRPr>
          </a:p>
          <a:p>
            <a:pPr algn="ctr">
              <a:lnSpc>
                <a:spcPct val="90000"/>
              </a:lnSpc>
              <a:spcAft>
                <a:spcPts val="490"/>
              </a:spcAft>
            </a:pPr>
            <a:r>
              <a:rPr lang="tr-TR" sz="1400" spc="-1">
                <a:solidFill>
                  <a:srgbClr val="FFFFFF"/>
                </a:solidFill>
                <a:uFill>
                  <a:solidFill>
                    <a:srgbClr val="FFFFFF"/>
                  </a:solidFill>
                </a:uFill>
                <a:latin typeface="Calibri"/>
              </a:rPr>
              <a:t>DMARD’lar</a:t>
            </a:r>
            <a:endParaRPr lang="tr-TR" sz="1400" spc="-1">
              <a:solidFill>
                <a:srgbClr val="000000"/>
              </a:solidFill>
              <a:uFill>
                <a:solidFill>
                  <a:srgbClr val="FFFFFF"/>
                </a:solidFill>
              </a:uFill>
              <a:latin typeface="Arial"/>
            </a:endParaRPr>
          </a:p>
        </p:txBody>
      </p:sp>
      <p:sp>
        <p:nvSpPr>
          <p:cNvPr id="352" name="CustomShape 11"/>
          <p:cNvSpPr/>
          <p:nvPr/>
        </p:nvSpPr>
        <p:spPr>
          <a:xfrm>
            <a:off x="2051720" y="3310944"/>
            <a:ext cx="1697400" cy="334080"/>
          </a:xfrm>
          <a:prstGeom prst="rect">
            <a:avLst/>
          </a:prstGeom>
          <a:solidFill>
            <a:schemeClr val="accent3"/>
          </a:solidFill>
          <a:ln>
            <a:noFill/>
          </a:ln>
        </p:spPr>
        <p:style>
          <a:lnRef idx="2">
            <a:scrgbClr r="0" g="0" b="0"/>
          </a:lnRef>
          <a:fillRef idx="0">
            <a:scrgbClr r="0" g="0" b="0"/>
          </a:fillRef>
          <a:effectRef idx="0">
            <a:scrgbClr r="0" g="0" b="0"/>
          </a:effectRef>
          <a:fontRef idx="minor"/>
        </p:style>
        <p:txBody>
          <a:bodyPr lIns="35640" tIns="9000" rIns="35640" bIns="9000" anchor="ctr"/>
          <a:lstStyle/>
          <a:p>
            <a:pPr algn="ctr">
              <a:lnSpc>
                <a:spcPct val="90000"/>
              </a:lnSpc>
              <a:spcAft>
                <a:spcPts val="490"/>
              </a:spcAft>
            </a:pPr>
            <a:r>
              <a:rPr lang="tr-TR" sz="1400" spc="-1">
                <a:solidFill>
                  <a:srgbClr val="000000"/>
                </a:solidFill>
                <a:uFill>
                  <a:solidFill>
                    <a:srgbClr val="FFFFFF"/>
                  </a:solidFill>
                </a:uFill>
                <a:latin typeface="Calibri"/>
              </a:rPr>
              <a:t>sDMARD’lar</a:t>
            </a:r>
            <a:endParaRPr lang="tr-TR" sz="1400" spc="-1">
              <a:solidFill>
                <a:srgbClr val="000000"/>
              </a:solidFill>
              <a:uFill>
                <a:solidFill>
                  <a:srgbClr val="FFFFFF"/>
                </a:solidFill>
              </a:uFill>
              <a:latin typeface="Arial"/>
            </a:endParaRPr>
          </a:p>
        </p:txBody>
      </p:sp>
      <p:sp>
        <p:nvSpPr>
          <p:cNvPr id="353" name="CustomShape 12"/>
          <p:cNvSpPr/>
          <p:nvPr/>
        </p:nvSpPr>
        <p:spPr>
          <a:xfrm>
            <a:off x="971600" y="3902040"/>
            <a:ext cx="1707840" cy="660960"/>
          </a:xfrm>
          <a:prstGeom prst="rect">
            <a:avLst/>
          </a:prstGeom>
          <a:solidFill>
            <a:srgbClr val="3D4B4B"/>
          </a:solidFill>
          <a:ln>
            <a:noFill/>
          </a:ln>
        </p:spPr>
        <p:style>
          <a:lnRef idx="2">
            <a:scrgbClr r="0" g="0" b="0"/>
          </a:lnRef>
          <a:fillRef idx="0">
            <a:scrgbClr r="0" g="0" b="0"/>
          </a:fillRef>
          <a:effectRef idx="0">
            <a:scrgbClr r="0" g="0" b="0"/>
          </a:effectRef>
          <a:fontRef idx="minor"/>
        </p:style>
        <p:txBody>
          <a:bodyPr lIns="9000" tIns="9000" rIns="9000" bIns="80280" anchor="ctr"/>
          <a:lstStyle/>
          <a:p>
            <a:pPr algn="ctr">
              <a:lnSpc>
                <a:spcPct val="90000"/>
              </a:lnSpc>
              <a:spcAft>
                <a:spcPts val="490"/>
              </a:spcAft>
            </a:pPr>
            <a:r>
              <a:rPr lang="tr-TR" sz="1400" spc="-1" dirty="0">
                <a:solidFill>
                  <a:srgbClr val="FFFFFF"/>
                </a:solidFill>
                <a:uFill>
                  <a:solidFill>
                    <a:srgbClr val="FFFFFF"/>
                  </a:solidFill>
                </a:uFill>
                <a:latin typeface="Calibri"/>
              </a:rPr>
              <a:t>Geleneksel sentetik </a:t>
            </a:r>
            <a:r>
              <a:rPr lang="tr-TR" sz="1400" spc="-1" dirty="0" err="1">
                <a:solidFill>
                  <a:srgbClr val="FFFFFF"/>
                </a:solidFill>
                <a:uFill>
                  <a:solidFill>
                    <a:srgbClr val="FFFFFF"/>
                  </a:solidFill>
                </a:uFill>
                <a:latin typeface="Calibri"/>
              </a:rPr>
              <a:t>DMARD’lar</a:t>
            </a:r>
            <a:r>
              <a:rPr lang="tr-TR" sz="1400" spc="-1" dirty="0">
                <a:solidFill>
                  <a:srgbClr val="FFFFFF"/>
                </a:solidFill>
                <a:uFill>
                  <a:solidFill>
                    <a:srgbClr val="FFFFFF"/>
                  </a:solidFill>
                </a:uFill>
                <a:latin typeface="Calibri"/>
              </a:rPr>
              <a:t> </a:t>
            </a:r>
            <a:endParaRPr lang="tr-TR" sz="1400" spc="-1" dirty="0">
              <a:solidFill>
                <a:srgbClr val="000000"/>
              </a:solidFill>
              <a:uFill>
                <a:solidFill>
                  <a:srgbClr val="FFFFFF"/>
                </a:solidFill>
              </a:uFill>
              <a:latin typeface="Arial"/>
            </a:endParaRPr>
          </a:p>
        </p:txBody>
      </p:sp>
      <p:sp>
        <p:nvSpPr>
          <p:cNvPr id="354" name="CustomShape 13"/>
          <p:cNvSpPr/>
          <p:nvPr/>
        </p:nvSpPr>
        <p:spPr>
          <a:xfrm>
            <a:off x="1043608" y="4596840"/>
            <a:ext cx="1471680" cy="560160"/>
          </a:xfrm>
          <a:prstGeom prst="rect">
            <a:avLst/>
          </a:prstGeom>
          <a:solidFill>
            <a:schemeClr val="accent3">
              <a:alpha val="90000"/>
            </a:schemeClr>
          </a:solidFill>
          <a:ln>
            <a:noFill/>
          </a:ln>
        </p:spPr>
        <p:style>
          <a:lnRef idx="2">
            <a:scrgbClr r="0" g="0" b="0"/>
          </a:lnRef>
          <a:fillRef idx="0">
            <a:scrgbClr r="0" g="0" b="0"/>
          </a:fillRef>
          <a:effectRef idx="0">
            <a:scrgbClr r="0" g="0" b="0"/>
          </a:effectRef>
          <a:fontRef idx="minor"/>
        </p:style>
        <p:txBody>
          <a:bodyPr lIns="35640" tIns="9000" rIns="35640" bIns="9000" anchor="ctr"/>
          <a:lstStyle/>
          <a:p>
            <a:pPr algn="ctr">
              <a:lnSpc>
                <a:spcPct val="90000"/>
              </a:lnSpc>
              <a:spcAft>
                <a:spcPts val="490"/>
              </a:spcAft>
            </a:pPr>
            <a:r>
              <a:rPr lang="tr-TR" sz="1400" spc="-1" dirty="0" err="1">
                <a:solidFill>
                  <a:srgbClr val="000000"/>
                </a:solidFill>
                <a:uFill>
                  <a:solidFill>
                    <a:srgbClr val="FFFFFF"/>
                  </a:solidFill>
                </a:uFill>
                <a:latin typeface="Calibri"/>
              </a:rPr>
              <a:t>csDMARD’lar</a:t>
            </a:r>
            <a:endParaRPr lang="tr-TR" sz="1400" spc="-1" dirty="0">
              <a:solidFill>
                <a:srgbClr val="000000"/>
              </a:solidFill>
              <a:uFill>
                <a:solidFill>
                  <a:srgbClr val="FFFFFF"/>
                </a:solidFill>
              </a:uFill>
              <a:latin typeface="Arial"/>
            </a:endParaRPr>
          </a:p>
        </p:txBody>
      </p:sp>
      <p:sp>
        <p:nvSpPr>
          <p:cNvPr id="355" name="CustomShape 14"/>
          <p:cNvSpPr/>
          <p:nvPr/>
        </p:nvSpPr>
        <p:spPr>
          <a:xfrm>
            <a:off x="3321360" y="3902040"/>
            <a:ext cx="1623240" cy="644400"/>
          </a:xfrm>
          <a:prstGeom prst="rect">
            <a:avLst/>
          </a:prstGeom>
          <a:solidFill>
            <a:srgbClr val="3D4B4B"/>
          </a:solidFill>
          <a:ln>
            <a:noFill/>
          </a:ln>
        </p:spPr>
        <p:style>
          <a:lnRef idx="2">
            <a:scrgbClr r="0" g="0" b="0"/>
          </a:lnRef>
          <a:fillRef idx="0">
            <a:scrgbClr r="0" g="0" b="0"/>
          </a:fillRef>
          <a:effectRef idx="0">
            <a:scrgbClr r="0" g="0" b="0"/>
          </a:effectRef>
          <a:fontRef idx="minor"/>
        </p:style>
        <p:txBody>
          <a:bodyPr lIns="9000" tIns="9000" rIns="9000" bIns="80280" anchor="ctr"/>
          <a:lstStyle/>
          <a:p>
            <a:pPr algn="ctr">
              <a:lnSpc>
                <a:spcPct val="90000"/>
              </a:lnSpc>
              <a:spcAft>
                <a:spcPts val="490"/>
              </a:spcAft>
            </a:pPr>
            <a:r>
              <a:rPr lang="tr-TR" sz="1400" spc="-1" dirty="0">
                <a:solidFill>
                  <a:srgbClr val="FFFFFF"/>
                </a:solidFill>
                <a:uFill>
                  <a:solidFill>
                    <a:srgbClr val="FFFFFF"/>
                  </a:solidFill>
                </a:uFill>
                <a:latin typeface="Calibri"/>
              </a:rPr>
              <a:t>Hedefe yönelik sentetik </a:t>
            </a:r>
            <a:r>
              <a:rPr lang="tr-TR" sz="1400" spc="-1" dirty="0" err="1">
                <a:solidFill>
                  <a:srgbClr val="FFFFFF"/>
                </a:solidFill>
                <a:uFill>
                  <a:solidFill>
                    <a:srgbClr val="FFFFFF"/>
                  </a:solidFill>
                </a:uFill>
                <a:latin typeface="Calibri"/>
              </a:rPr>
              <a:t>DMARD’lar</a:t>
            </a:r>
            <a:endParaRPr lang="tr-TR" sz="1400" spc="-1" dirty="0">
              <a:solidFill>
                <a:srgbClr val="000000"/>
              </a:solidFill>
              <a:uFill>
                <a:solidFill>
                  <a:srgbClr val="FFFFFF"/>
                </a:solidFill>
              </a:uFill>
              <a:latin typeface="Arial"/>
            </a:endParaRPr>
          </a:p>
        </p:txBody>
      </p:sp>
      <p:sp>
        <p:nvSpPr>
          <p:cNvPr id="356" name="CustomShape 15"/>
          <p:cNvSpPr/>
          <p:nvPr/>
        </p:nvSpPr>
        <p:spPr>
          <a:xfrm>
            <a:off x="3515240" y="4615560"/>
            <a:ext cx="1272784" cy="541440"/>
          </a:xfrm>
          <a:prstGeom prst="rect">
            <a:avLst/>
          </a:prstGeom>
          <a:solidFill>
            <a:schemeClr val="accent3">
              <a:alpha val="90000"/>
            </a:schemeClr>
          </a:solidFill>
          <a:ln>
            <a:noFill/>
          </a:ln>
        </p:spPr>
        <p:style>
          <a:lnRef idx="2">
            <a:scrgbClr r="0" g="0" b="0"/>
          </a:lnRef>
          <a:fillRef idx="0">
            <a:scrgbClr r="0" g="0" b="0"/>
          </a:fillRef>
          <a:effectRef idx="0">
            <a:scrgbClr r="0" g="0" b="0"/>
          </a:effectRef>
          <a:fontRef idx="minor"/>
        </p:style>
        <p:txBody>
          <a:bodyPr lIns="35640" tIns="9000" rIns="35640" bIns="9000" anchor="ctr"/>
          <a:lstStyle/>
          <a:p>
            <a:pPr algn="ctr">
              <a:lnSpc>
                <a:spcPct val="90000"/>
              </a:lnSpc>
              <a:spcAft>
                <a:spcPts val="490"/>
              </a:spcAft>
            </a:pPr>
            <a:r>
              <a:rPr lang="tr-TR" sz="1400" spc="-1" dirty="0" err="1">
                <a:solidFill>
                  <a:srgbClr val="000000"/>
                </a:solidFill>
                <a:uFill>
                  <a:solidFill>
                    <a:srgbClr val="FFFFFF"/>
                  </a:solidFill>
                </a:uFill>
                <a:latin typeface="Calibri"/>
              </a:rPr>
              <a:t>tsDMARD’lar</a:t>
            </a:r>
            <a:endParaRPr lang="tr-TR" sz="1400" spc="-1" dirty="0">
              <a:solidFill>
                <a:srgbClr val="000000"/>
              </a:solidFill>
              <a:uFill>
                <a:solidFill>
                  <a:srgbClr val="FFFFFF"/>
                </a:solidFill>
              </a:uFill>
              <a:latin typeface="Arial"/>
            </a:endParaRPr>
          </a:p>
        </p:txBody>
      </p:sp>
      <p:sp>
        <p:nvSpPr>
          <p:cNvPr id="357" name="CustomShape 16"/>
          <p:cNvSpPr/>
          <p:nvPr/>
        </p:nvSpPr>
        <p:spPr>
          <a:xfrm>
            <a:off x="6257880" y="2640600"/>
            <a:ext cx="1097280" cy="568080"/>
          </a:xfrm>
          <a:prstGeom prst="rect">
            <a:avLst/>
          </a:prstGeom>
          <a:solidFill>
            <a:srgbClr val="3D4B4B"/>
          </a:solidFill>
          <a:ln>
            <a:noFill/>
          </a:ln>
        </p:spPr>
        <p:style>
          <a:lnRef idx="2">
            <a:scrgbClr r="0" g="0" b="0"/>
          </a:lnRef>
          <a:fillRef idx="0">
            <a:scrgbClr r="0" g="0" b="0"/>
          </a:fillRef>
          <a:effectRef idx="0">
            <a:scrgbClr r="0" g="0" b="0"/>
          </a:effectRef>
          <a:fontRef idx="minor"/>
        </p:style>
        <p:txBody>
          <a:bodyPr lIns="9000" tIns="9000" rIns="9000" bIns="80280" anchor="ctr"/>
          <a:lstStyle/>
          <a:p>
            <a:pPr algn="ctr">
              <a:lnSpc>
                <a:spcPct val="90000"/>
              </a:lnSpc>
              <a:spcAft>
                <a:spcPts val="490"/>
              </a:spcAft>
            </a:pPr>
            <a:r>
              <a:rPr lang="tr-TR" sz="1400" spc="-1">
                <a:solidFill>
                  <a:srgbClr val="FFFFFF"/>
                </a:solidFill>
                <a:uFill>
                  <a:solidFill>
                    <a:srgbClr val="FFFFFF"/>
                  </a:solidFill>
                </a:uFill>
                <a:latin typeface="Calibri"/>
              </a:rPr>
              <a:t>Biyolojik DMARD’lar</a:t>
            </a:r>
            <a:endParaRPr lang="tr-TR" sz="1400" spc="-1">
              <a:solidFill>
                <a:srgbClr val="000000"/>
              </a:solidFill>
              <a:uFill>
                <a:solidFill>
                  <a:srgbClr val="FFFFFF"/>
                </a:solidFill>
              </a:uFill>
              <a:latin typeface="Arial"/>
            </a:endParaRPr>
          </a:p>
        </p:txBody>
      </p:sp>
      <p:sp>
        <p:nvSpPr>
          <p:cNvPr id="358" name="CustomShape 17"/>
          <p:cNvSpPr/>
          <p:nvPr/>
        </p:nvSpPr>
        <p:spPr>
          <a:xfrm>
            <a:off x="6096240" y="3302280"/>
            <a:ext cx="1437480" cy="334080"/>
          </a:xfrm>
          <a:prstGeom prst="rect">
            <a:avLst/>
          </a:prstGeom>
          <a:solidFill>
            <a:schemeClr val="accent3"/>
          </a:solidFill>
          <a:ln>
            <a:noFill/>
          </a:ln>
        </p:spPr>
        <p:style>
          <a:lnRef idx="2">
            <a:scrgbClr r="0" g="0" b="0"/>
          </a:lnRef>
          <a:fillRef idx="0">
            <a:scrgbClr r="0" g="0" b="0"/>
          </a:fillRef>
          <a:effectRef idx="0">
            <a:scrgbClr r="0" g="0" b="0"/>
          </a:effectRef>
          <a:fontRef idx="minor"/>
        </p:style>
        <p:txBody>
          <a:bodyPr lIns="35640" tIns="9000" rIns="35640" bIns="9000" anchor="ctr"/>
          <a:lstStyle/>
          <a:p>
            <a:pPr algn="ctr">
              <a:lnSpc>
                <a:spcPct val="90000"/>
              </a:lnSpc>
              <a:spcAft>
                <a:spcPts val="490"/>
              </a:spcAft>
            </a:pPr>
            <a:r>
              <a:rPr lang="tr-TR" sz="1400" spc="-1">
                <a:solidFill>
                  <a:srgbClr val="000000"/>
                </a:solidFill>
                <a:uFill>
                  <a:solidFill>
                    <a:srgbClr val="FFFFFF"/>
                  </a:solidFill>
                </a:uFill>
                <a:latin typeface="Calibri"/>
              </a:rPr>
              <a:t>bDMARD’lar</a:t>
            </a:r>
            <a:endParaRPr lang="tr-TR" sz="1400" spc="-1">
              <a:solidFill>
                <a:srgbClr val="000000"/>
              </a:solidFill>
              <a:uFill>
                <a:solidFill>
                  <a:srgbClr val="FFFFFF"/>
                </a:solidFill>
              </a:uFill>
              <a:latin typeface="Arial"/>
            </a:endParaRPr>
          </a:p>
        </p:txBody>
      </p:sp>
      <p:sp>
        <p:nvSpPr>
          <p:cNvPr id="359" name="CustomShape 18"/>
          <p:cNvSpPr/>
          <p:nvPr/>
        </p:nvSpPr>
        <p:spPr>
          <a:xfrm>
            <a:off x="5076000" y="3902040"/>
            <a:ext cx="1496880" cy="660960"/>
          </a:xfrm>
          <a:prstGeom prst="rect">
            <a:avLst/>
          </a:prstGeom>
          <a:solidFill>
            <a:srgbClr val="3D4B4B"/>
          </a:solidFill>
          <a:ln>
            <a:noFill/>
          </a:ln>
        </p:spPr>
        <p:style>
          <a:lnRef idx="2">
            <a:scrgbClr r="0" g="0" b="0"/>
          </a:lnRef>
          <a:fillRef idx="0">
            <a:scrgbClr r="0" g="0" b="0"/>
          </a:fillRef>
          <a:effectRef idx="0">
            <a:scrgbClr r="0" g="0" b="0"/>
          </a:effectRef>
          <a:fontRef idx="minor"/>
        </p:style>
        <p:txBody>
          <a:bodyPr lIns="9000" tIns="9000" rIns="9000" bIns="80280" anchor="ctr"/>
          <a:lstStyle/>
          <a:p>
            <a:pPr algn="ctr">
              <a:lnSpc>
                <a:spcPct val="90000"/>
              </a:lnSpc>
              <a:spcAft>
                <a:spcPts val="490"/>
              </a:spcAft>
            </a:pPr>
            <a:r>
              <a:rPr lang="tr-TR" sz="1400" spc="-1" dirty="0">
                <a:solidFill>
                  <a:srgbClr val="FFFFFF"/>
                </a:solidFill>
                <a:uFill>
                  <a:solidFill>
                    <a:srgbClr val="FFFFFF"/>
                  </a:solidFill>
                </a:uFill>
                <a:latin typeface="Calibri"/>
              </a:rPr>
              <a:t>Orijinal biyolojik </a:t>
            </a:r>
            <a:r>
              <a:rPr lang="tr-TR" sz="1400" spc="-1" dirty="0" err="1">
                <a:solidFill>
                  <a:srgbClr val="FFFFFF"/>
                </a:solidFill>
                <a:uFill>
                  <a:solidFill>
                    <a:srgbClr val="FFFFFF"/>
                  </a:solidFill>
                </a:uFill>
                <a:latin typeface="Calibri"/>
              </a:rPr>
              <a:t>DMARD’lar</a:t>
            </a:r>
            <a:endParaRPr lang="tr-TR" sz="1400" spc="-1" dirty="0">
              <a:solidFill>
                <a:srgbClr val="000000"/>
              </a:solidFill>
              <a:uFill>
                <a:solidFill>
                  <a:srgbClr val="FFFFFF"/>
                </a:solidFill>
              </a:uFill>
              <a:latin typeface="Arial"/>
            </a:endParaRPr>
          </a:p>
        </p:txBody>
      </p:sp>
      <p:sp>
        <p:nvSpPr>
          <p:cNvPr id="360" name="CustomShape 19"/>
          <p:cNvSpPr/>
          <p:nvPr/>
        </p:nvSpPr>
        <p:spPr>
          <a:xfrm>
            <a:off x="5130576" y="4615560"/>
            <a:ext cx="1385640" cy="541440"/>
          </a:xfrm>
          <a:prstGeom prst="rect">
            <a:avLst/>
          </a:prstGeom>
          <a:solidFill>
            <a:schemeClr val="accent3">
              <a:alpha val="90000"/>
            </a:schemeClr>
          </a:solidFill>
          <a:ln>
            <a:noFill/>
          </a:ln>
        </p:spPr>
        <p:style>
          <a:lnRef idx="2">
            <a:scrgbClr r="0" g="0" b="0"/>
          </a:lnRef>
          <a:fillRef idx="0">
            <a:scrgbClr r="0" g="0" b="0"/>
          </a:fillRef>
          <a:effectRef idx="0">
            <a:scrgbClr r="0" g="0" b="0"/>
          </a:effectRef>
          <a:fontRef idx="minor"/>
        </p:style>
        <p:txBody>
          <a:bodyPr lIns="35640" tIns="9000" rIns="35640" bIns="9000" anchor="ctr"/>
          <a:lstStyle/>
          <a:p>
            <a:pPr algn="ctr">
              <a:lnSpc>
                <a:spcPct val="90000"/>
              </a:lnSpc>
              <a:spcAft>
                <a:spcPts val="490"/>
              </a:spcAft>
            </a:pPr>
            <a:r>
              <a:rPr lang="tr-TR" sz="1400" spc="-1" dirty="0" err="1">
                <a:solidFill>
                  <a:srgbClr val="000000"/>
                </a:solidFill>
                <a:uFill>
                  <a:solidFill>
                    <a:srgbClr val="FFFFFF"/>
                  </a:solidFill>
                </a:uFill>
                <a:latin typeface="Calibri"/>
              </a:rPr>
              <a:t>boDMARD’lar</a:t>
            </a:r>
            <a:endParaRPr lang="tr-TR" sz="1400" spc="-1" dirty="0">
              <a:solidFill>
                <a:srgbClr val="000000"/>
              </a:solidFill>
              <a:uFill>
                <a:solidFill>
                  <a:srgbClr val="FFFFFF"/>
                </a:solidFill>
              </a:uFill>
              <a:latin typeface="Arial"/>
            </a:endParaRPr>
          </a:p>
        </p:txBody>
      </p:sp>
      <p:sp>
        <p:nvSpPr>
          <p:cNvPr id="361" name="CustomShape 20"/>
          <p:cNvSpPr/>
          <p:nvPr/>
        </p:nvSpPr>
        <p:spPr>
          <a:xfrm>
            <a:off x="6923880" y="3902040"/>
            <a:ext cx="1329120" cy="644400"/>
          </a:xfrm>
          <a:prstGeom prst="rect">
            <a:avLst/>
          </a:prstGeom>
          <a:solidFill>
            <a:srgbClr val="3D4B4B"/>
          </a:solidFill>
          <a:ln>
            <a:noFill/>
          </a:ln>
        </p:spPr>
        <p:style>
          <a:lnRef idx="2">
            <a:scrgbClr r="0" g="0" b="0"/>
          </a:lnRef>
          <a:fillRef idx="0">
            <a:scrgbClr r="0" g="0" b="0"/>
          </a:fillRef>
          <a:effectRef idx="0">
            <a:scrgbClr r="0" g="0" b="0"/>
          </a:effectRef>
          <a:fontRef idx="minor"/>
        </p:style>
        <p:txBody>
          <a:bodyPr lIns="9000" tIns="9000" rIns="9000" bIns="80280" anchor="ctr"/>
          <a:lstStyle/>
          <a:p>
            <a:pPr algn="ctr">
              <a:lnSpc>
                <a:spcPct val="90000"/>
              </a:lnSpc>
              <a:spcAft>
                <a:spcPts val="490"/>
              </a:spcAft>
            </a:pPr>
            <a:r>
              <a:rPr lang="tr-TR" sz="1400" spc="-1" dirty="0" err="1">
                <a:solidFill>
                  <a:srgbClr val="FFFFFF"/>
                </a:solidFill>
                <a:uFill>
                  <a:solidFill>
                    <a:srgbClr val="FFFFFF"/>
                  </a:solidFill>
                </a:uFill>
                <a:latin typeface="Calibri"/>
              </a:rPr>
              <a:t>Biyobenzer</a:t>
            </a:r>
            <a:r>
              <a:rPr lang="tr-TR" sz="1400" spc="-1" dirty="0">
                <a:solidFill>
                  <a:srgbClr val="FFFFFF"/>
                </a:solidFill>
                <a:uFill>
                  <a:solidFill>
                    <a:srgbClr val="FFFFFF"/>
                  </a:solidFill>
                </a:uFill>
                <a:latin typeface="Calibri"/>
              </a:rPr>
              <a:t> </a:t>
            </a:r>
            <a:r>
              <a:rPr lang="tr-TR" sz="1400" spc="-1" dirty="0" err="1">
                <a:solidFill>
                  <a:srgbClr val="FFFFFF"/>
                </a:solidFill>
                <a:uFill>
                  <a:solidFill>
                    <a:srgbClr val="FFFFFF"/>
                  </a:solidFill>
                </a:uFill>
                <a:latin typeface="Calibri"/>
              </a:rPr>
              <a:t>DMARD’lar</a:t>
            </a:r>
            <a:endParaRPr lang="tr-TR" sz="1400" spc="-1" dirty="0">
              <a:solidFill>
                <a:srgbClr val="000000"/>
              </a:solidFill>
              <a:uFill>
                <a:solidFill>
                  <a:srgbClr val="FFFFFF"/>
                </a:solidFill>
              </a:uFill>
              <a:latin typeface="Arial"/>
            </a:endParaRPr>
          </a:p>
        </p:txBody>
      </p:sp>
      <p:sp>
        <p:nvSpPr>
          <p:cNvPr id="362" name="CustomShape 21"/>
          <p:cNvSpPr/>
          <p:nvPr/>
        </p:nvSpPr>
        <p:spPr>
          <a:xfrm>
            <a:off x="6923520" y="4640240"/>
            <a:ext cx="1347480" cy="516760"/>
          </a:xfrm>
          <a:prstGeom prst="rect">
            <a:avLst/>
          </a:prstGeom>
          <a:solidFill>
            <a:schemeClr val="accent3">
              <a:alpha val="90000"/>
            </a:schemeClr>
          </a:solidFill>
          <a:ln>
            <a:noFill/>
          </a:ln>
        </p:spPr>
        <p:style>
          <a:lnRef idx="2">
            <a:scrgbClr r="0" g="0" b="0"/>
          </a:lnRef>
          <a:fillRef idx="0">
            <a:scrgbClr r="0" g="0" b="0"/>
          </a:fillRef>
          <a:effectRef idx="0">
            <a:scrgbClr r="0" g="0" b="0"/>
          </a:effectRef>
          <a:fontRef idx="minor"/>
        </p:style>
        <p:txBody>
          <a:bodyPr lIns="35640" tIns="9000" rIns="35640" bIns="9000" anchor="ctr"/>
          <a:lstStyle/>
          <a:p>
            <a:pPr algn="ctr">
              <a:lnSpc>
                <a:spcPct val="90000"/>
              </a:lnSpc>
              <a:spcAft>
                <a:spcPts val="490"/>
              </a:spcAft>
            </a:pPr>
            <a:r>
              <a:rPr lang="tr-TR" sz="1400" spc="-1" dirty="0" err="1">
                <a:solidFill>
                  <a:srgbClr val="000000"/>
                </a:solidFill>
                <a:uFill>
                  <a:solidFill>
                    <a:srgbClr val="FFFFFF"/>
                  </a:solidFill>
                </a:uFill>
                <a:latin typeface="Calibri"/>
              </a:rPr>
              <a:t>bsDMARD’lar</a:t>
            </a:r>
            <a:endParaRPr lang="tr-TR" sz="1400" spc="-1" dirty="0">
              <a:solidFill>
                <a:srgbClr val="000000"/>
              </a:solidFill>
              <a:uFill>
                <a:solidFill>
                  <a:srgbClr val="FFFFFF"/>
                </a:solidFill>
              </a:uFill>
              <a:latin typeface="Arial"/>
            </a:endParaRPr>
          </a:p>
        </p:txBody>
      </p:sp>
      <p:sp>
        <p:nvSpPr>
          <p:cNvPr id="363" name="CustomShape 22"/>
          <p:cNvSpPr/>
          <p:nvPr/>
        </p:nvSpPr>
        <p:spPr>
          <a:xfrm>
            <a:off x="5130576" y="5243704"/>
            <a:ext cx="1385640" cy="908521"/>
          </a:xfrm>
          <a:prstGeom prst="rect">
            <a:avLst/>
          </a:prstGeom>
          <a:solidFill>
            <a:srgbClr val="FF0000"/>
          </a:solidFill>
          <a:ln w="25560">
            <a:noFill/>
          </a:ln>
        </p:spPr>
        <p:style>
          <a:lnRef idx="0">
            <a:scrgbClr r="0" g="0" b="0"/>
          </a:lnRef>
          <a:fillRef idx="0">
            <a:scrgbClr r="0" g="0" b="0"/>
          </a:fillRef>
          <a:effectRef idx="0">
            <a:scrgbClr r="0" g="0" b="0"/>
          </a:effectRef>
          <a:fontRef idx="minor"/>
        </p:style>
        <p:txBody>
          <a:bodyPr lIns="84240" tIns="42120" rIns="84240" bIns="42120"/>
          <a:lstStyle/>
          <a:p>
            <a:pPr algn="ctr">
              <a:lnSpc>
                <a:spcPct val="100000"/>
              </a:lnSpc>
            </a:pPr>
            <a:r>
              <a:rPr lang="tr-TR" sz="1100" spc="-1" dirty="0">
                <a:solidFill>
                  <a:srgbClr val="FFFFFF"/>
                </a:solidFill>
                <a:uFill>
                  <a:solidFill>
                    <a:srgbClr val="FFFFFF"/>
                  </a:solidFill>
                </a:uFill>
                <a:latin typeface="Calibri"/>
              </a:rPr>
              <a:t>TNF inhibitörleri</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Rituksimab</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Tosilizumab</a:t>
            </a:r>
            <a:endParaRPr lang="tr-TR" sz="1100" spc="-1" dirty="0">
              <a:solidFill>
                <a:srgbClr val="000000"/>
              </a:solidFill>
              <a:uFill>
                <a:solidFill>
                  <a:srgbClr val="FFFFFF"/>
                </a:solidFill>
              </a:uFill>
              <a:latin typeface="Arial"/>
            </a:endParaRPr>
          </a:p>
          <a:p>
            <a:pPr algn="ctr">
              <a:lnSpc>
                <a:spcPct val="100000"/>
              </a:lnSpc>
            </a:pPr>
            <a:r>
              <a:rPr lang="tr-TR" sz="1100" spc="-1" dirty="0" err="1" smtClean="0">
                <a:solidFill>
                  <a:srgbClr val="FFFFFF"/>
                </a:solidFill>
                <a:uFill>
                  <a:solidFill>
                    <a:srgbClr val="FFFFFF"/>
                  </a:solidFill>
                </a:uFill>
                <a:latin typeface="Calibri"/>
              </a:rPr>
              <a:t>Abatasept</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Anakinra</a:t>
            </a:r>
            <a:endParaRPr lang="tr-TR" sz="1100" spc="-1" dirty="0">
              <a:solidFill>
                <a:srgbClr val="000000"/>
              </a:solidFill>
              <a:uFill>
                <a:solidFill>
                  <a:srgbClr val="FFFFFF"/>
                </a:solidFill>
              </a:uFill>
              <a:latin typeface="Arial"/>
            </a:endParaRPr>
          </a:p>
        </p:txBody>
      </p:sp>
      <p:sp>
        <p:nvSpPr>
          <p:cNvPr id="364" name="CustomShape 23"/>
          <p:cNvSpPr/>
          <p:nvPr/>
        </p:nvSpPr>
        <p:spPr>
          <a:xfrm>
            <a:off x="6923880" y="5247648"/>
            <a:ext cx="1329120" cy="773640"/>
          </a:xfrm>
          <a:prstGeom prst="rect">
            <a:avLst/>
          </a:prstGeom>
          <a:solidFill>
            <a:srgbClr val="FF0000"/>
          </a:solidFill>
          <a:ln w="25560">
            <a:noFill/>
          </a:ln>
        </p:spPr>
        <p:style>
          <a:lnRef idx="0">
            <a:scrgbClr r="0" g="0" b="0"/>
          </a:lnRef>
          <a:fillRef idx="0">
            <a:scrgbClr r="0" g="0" b="0"/>
          </a:fillRef>
          <a:effectRef idx="0">
            <a:scrgbClr r="0" g="0" b="0"/>
          </a:effectRef>
          <a:fontRef idx="minor"/>
        </p:style>
        <p:txBody>
          <a:bodyPr lIns="84240" tIns="42120" rIns="84240" bIns="42120"/>
          <a:lstStyle/>
          <a:p>
            <a:pPr algn="ctr">
              <a:lnSpc>
                <a:spcPct val="100000"/>
              </a:lnSpc>
            </a:pPr>
            <a:r>
              <a:rPr lang="tr-TR" sz="1100" spc="-1" dirty="0" err="1">
                <a:solidFill>
                  <a:srgbClr val="FFFFFF"/>
                </a:solidFill>
                <a:uFill>
                  <a:solidFill>
                    <a:srgbClr val="FFFFFF"/>
                  </a:solidFill>
                </a:uFill>
                <a:latin typeface="Calibri"/>
              </a:rPr>
              <a:t>bs-İnfliksimab</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bs-Etanersept</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bs-Adalimumab</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bs-Rituksimab</a:t>
            </a:r>
            <a:endParaRPr lang="tr-TR" sz="1100" spc="-1" dirty="0">
              <a:solidFill>
                <a:srgbClr val="000000"/>
              </a:solidFill>
              <a:uFill>
                <a:solidFill>
                  <a:srgbClr val="FFFFFF"/>
                </a:solidFill>
              </a:uFill>
              <a:latin typeface="Arial"/>
            </a:endParaRPr>
          </a:p>
          <a:p>
            <a:pPr algn="ctr">
              <a:lnSpc>
                <a:spcPct val="100000"/>
              </a:lnSpc>
            </a:pPr>
            <a:endParaRPr lang="tr-TR" sz="1100" spc="-1" dirty="0">
              <a:solidFill>
                <a:srgbClr val="000000"/>
              </a:solidFill>
              <a:uFill>
                <a:solidFill>
                  <a:srgbClr val="FFFFFF"/>
                </a:solidFill>
              </a:uFill>
              <a:latin typeface="Arial"/>
            </a:endParaRPr>
          </a:p>
        </p:txBody>
      </p:sp>
      <p:sp>
        <p:nvSpPr>
          <p:cNvPr id="365" name="CustomShape 24"/>
          <p:cNvSpPr/>
          <p:nvPr/>
        </p:nvSpPr>
        <p:spPr>
          <a:xfrm>
            <a:off x="3515240" y="5243759"/>
            <a:ext cx="1272784" cy="597747"/>
          </a:xfrm>
          <a:prstGeom prst="rect">
            <a:avLst/>
          </a:prstGeom>
          <a:solidFill>
            <a:srgbClr val="FF0000"/>
          </a:solidFill>
          <a:ln w="25560">
            <a:noFill/>
          </a:ln>
        </p:spPr>
        <p:style>
          <a:lnRef idx="0">
            <a:scrgbClr r="0" g="0" b="0"/>
          </a:lnRef>
          <a:fillRef idx="0">
            <a:scrgbClr r="0" g="0" b="0"/>
          </a:fillRef>
          <a:effectRef idx="0">
            <a:scrgbClr r="0" g="0" b="0"/>
          </a:effectRef>
          <a:fontRef idx="minor"/>
        </p:style>
        <p:txBody>
          <a:bodyPr lIns="84240" tIns="42120" rIns="84240" bIns="42120"/>
          <a:lstStyle/>
          <a:p>
            <a:pPr algn="ctr">
              <a:lnSpc>
                <a:spcPct val="100000"/>
              </a:lnSpc>
            </a:pPr>
            <a:r>
              <a:rPr lang="tr-TR" sz="1100" spc="-1" dirty="0" err="1">
                <a:solidFill>
                  <a:srgbClr val="FFFFFF"/>
                </a:solidFill>
                <a:uFill>
                  <a:solidFill>
                    <a:srgbClr val="FFFFFF"/>
                  </a:solidFill>
                </a:uFill>
              </a:rPr>
              <a:t>Tofasitinib</a:t>
            </a:r>
            <a:endParaRPr lang="tr-TR" sz="1100" spc="-1" dirty="0">
              <a:solidFill>
                <a:srgbClr val="000000"/>
              </a:solidFill>
              <a:uFill>
                <a:solidFill>
                  <a:srgbClr val="FFFFFF"/>
                </a:solidFill>
              </a:uFill>
            </a:endParaRPr>
          </a:p>
          <a:p>
            <a:pPr algn="ctr">
              <a:lnSpc>
                <a:spcPct val="100000"/>
              </a:lnSpc>
            </a:pPr>
            <a:r>
              <a:rPr lang="tr-TR" sz="1100" spc="-1" dirty="0" err="1" smtClean="0">
                <a:solidFill>
                  <a:srgbClr val="FFFFFF"/>
                </a:solidFill>
                <a:uFill>
                  <a:solidFill>
                    <a:srgbClr val="FFFFFF"/>
                  </a:solidFill>
                </a:uFill>
              </a:rPr>
              <a:t>Barisitinib</a:t>
            </a:r>
            <a:endParaRPr lang="tr-TR" sz="1100" spc="-1" dirty="0" smtClean="0">
              <a:solidFill>
                <a:srgbClr val="FFFFFF"/>
              </a:solidFill>
              <a:uFill>
                <a:solidFill>
                  <a:srgbClr val="FFFFFF"/>
                </a:solidFill>
              </a:uFill>
            </a:endParaRPr>
          </a:p>
          <a:p>
            <a:pPr algn="ctr"/>
            <a:r>
              <a:rPr lang="tr-TR" sz="1100" kern="0" dirty="0" err="1">
                <a:solidFill>
                  <a:schemeClr val="bg1"/>
                </a:solidFill>
                <a:cs typeface="Arial" panose="020B0604020202020204" pitchFamily="34" charset="0"/>
              </a:rPr>
              <a:t>Upadasitinib</a:t>
            </a:r>
            <a:endParaRPr lang="en-GB" sz="1100" kern="0" dirty="0">
              <a:solidFill>
                <a:schemeClr val="bg1"/>
              </a:solidFill>
              <a:cs typeface="Arial" panose="020B0604020202020204" pitchFamily="34" charset="0"/>
            </a:endParaRPr>
          </a:p>
          <a:p>
            <a:pPr algn="ctr">
              <a:lnSpc>
                <a:spcPct val="100000"/>
              </a:lnSpc>
            </a:pPr>
            <a:endParaRPr lang="tr-TR" sz="1100" spc="-1" dirty="0">
              <a:solidFill>
                <a:srgbClr val="000000"/>
              </a:solidFill>
              <a:uFill>
                <a:solidFill>
                  <a:srgbClr val="FFFFFF"/>
                </a:solidFill>
              </a:uFill>
            </a:endParaRPr>
          </a:p>
        </p:txBody>
      </p:sp>
      <p:sp>
        <p:nvSpPr>
          <p:cNvPr id="366" name="CustomShape 25"/>
          <p:cNvSpPr/>
          <p:nvPr/>
        </p:nvSpPr>
        <p:spPr>
          <a:xfrm>
            <a:off x="1043608" y="5229200"/>
            <a:ext cx="1471680" cy="754200"/>
          </a:xfrm>
          <a:prstGeom prst="rect">
            <a:avLst/>
          </a:prstGeom>
          <a:solidFill>
            <a:srgbClr val="FF0000"/>
          </a:solidFill>
          <a:ln w="25560">
            <a:noFill/>
          </a:ln>
        </p:spPr>
        <p:style>
          <a:lnRef idx="0">
            <a:scrgbClr r="0" g="0" b="0"/>
          </a:lnRef>
          <a:fillRef idx="0">
            <a:scrgbClr r="0" g="0" b="0"/>
          </a:fillRef>
          <a:effectRef idx="0">
            <a:scrgbClr r="0" g="0" b="0"/>
          </a:effectRef>
          <a:fontRef idx="minor"/>
        </p:style>
        <p:txBody>
          <a:bodyPr lIns="84240" tIns="42120" rIns="84240" bIns="42120"/>
          <a:lstStyle/>
          <a:p>
            <a:pPr algn="ctr">
              <a:lnSpc>
                <a:spcPct val="100000"/>
              </a:lnSpc>
            </a:pPr>
            <a:r>
              <a:rPr lang="tr-TR" sz="1100" spc="-1" dirty="0" err="1">
                <a:solidFill>
                  <a:srgbClr val="FFFFFF"/>
                </a:solidFill>
                <a:uFill>
                  <a:solidFill>
                    <a:srgbClr val="FFFFFF"/>
                  </a:solidFill>
                </a:uFill>
                <a:latin typeface="Calibri"/>
              </a:rPr>
              <a:t>Metotreksat</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Sulfasalazin</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Leflunomid</a:t>
            </a:r>
            <a:endParaRPr lang="tr-TR" sz="1100" spc="-1" dirty="0">
              <a:solidFill>
                <a:srgbClr val="000000"/>
              </a:solidFill>
              <a:uFill>
                <a:solidFill>
                  <a:srgbClr val="FFFFFF"/>
                </a:solidFill>
              </a:uFill>
              <a:latin typeface="Arial"/>
            </a:endParaRPr>
          </a:p>
          <a:p>
            <a:pPr algn="ctr">
              <a:lnSpc>
                <a:spcPct val="100000"/>
              </a:lnSpc>
            </a:pPr>
            <a:r>
              <a:rPr lang="tr-TR" sz="1100" spc="-1" dirty="0" err="1">
                <a:solidFill>
                  <a:srgbClr val="FFFFFF"/>
                </a:solidFill>
                <a:uFill>
                  <a:solidFill>
                    <a:srgbClr val="FFFFFF"/>
                  </a:solidFill>
                </a:uFill>
                <a:latin typeface="Calibri"/>
              </a:rPr>
              <a:t>Hidroksiklorokin</a:t>
            </a:r>
            <a:endParaRPr lang="tr-TR" sz="1100" spc="-1" dirty="0">
              <a:solidFill>
                <a:srgbClr val="000000"/>
              </a:solidFill>
              <a:uFill>
                <a:solidFill>
                  <a:srgbClr val="FFFFFF"/>
                </a:solidFill>
              </a:uFill>
              <a:latin typeface="Arial"/>
            </a:endParaRPr>
          </a:p>
        </p:txBody>
      </p:sp>
      <p:sp>
        <p:nvSpPr>
          <p:cNvPr id="367" name="CustomShape 26"/>
          <p:cNvSpPr/>
          <p:nvPr/>
        </p:nvSpPr>
        <p:spPr>
          <a:xfrm>
            <a:off x="6228720" y="6546960"/>
            <a:ext cx="2879280" cy="20628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nSpc>
                <a:spcPct val="100000"/>
              </a:lnSpc>
            </a:pPr>
            <a:r>
              <a:rPr lang="tr-TR" sz="800" spc="-1">
                <a:solidFill>
                  <a:srgbClr val="000000"/>
                </a:solidFill>
                <a:uFill>
                  <a:solidFill>
                    <a:srgbClr val="FFFFFF"/>
                  </a:solidFill>
                </a:uFill>
                <a:latin typeface="Calibri"/>
              </a:rPr>
              <a:t>Smolen JS, et al. Ann Rheum Dis 2014;73(3):492–509.</a:t>
            </a:r>
            <a:endParaRPr lang="tr-TR" sz="800" spc="-1">
              <a:solidFill>
                <a:srgbClr val="000000"/>
              </a:solidFill>
              <a:uFill>
                <a:solidFill>
                  <a:srgbClr val="FFFFFF"/>
                </a:solidFill>
              </a:uFill>
              <a:latin typeface="Arial"/>
            </a:endParaRPr>
          </a:p>
        </p:txBody>
      </p:sp>
      <p:cxnSp>
        <p:nvCxnSpPr>
          <p:cNvPr id="3" name="Düz Bağlayıcı 2"/>
          <p:cNvCxnSpPr/>
          <p:nvPr/>
        </p:nvCxnSpPr>
        <p:spPr>
          <a:xfrm flipH="1">
            <a:off x="2679440" y="4285800"/>
            <a:ext cx="2363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6814980" y="423252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Düz Bağlayıcı 10"/>
          <p:cNvCxnSpPr>
            <a:endCxn id="361" idx="1"/>
          </p:cNvCxnSpPr>
          <p:nvPr/>
        </p:nvCxnSpPr>
        <p:spPr>
          <a:xfrm>
            <a:off x="6572880" y="4224240"/>
            <a:ext cx="35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Düz Bağlayıcı 21"/>
          <p:cNvCxnSpPr>
            <a:stCxn id="357" idx="2"/>
            <a:endCxn id="357" idx="2"/>
          </p:cNvCxnSpPr>
          <p:nvPr/>
        </p:nvCxnSpPr>
        <p:spPr>
          <a:xfrm>
            <a:off x="6806520" y="320868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Düz Bağlayıcı 26"/>
          <p:cNvCxnSpPr>
            <a:endCxn id="358" idx="0"/>
          </p:cNvCxnSpPr>
          <p:nvPr/>
        </p:nvCxnSpPr>
        <p:spPr>
          <a:xfrm>
            <a:off x="6814980" y="3209040"/>
            <a:ext cx="0" cy="93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0" name="Düz Bağlayıcı 319"/>
          <p:cNvCxnSpPr>
            <a:stCxn id="358" idx="2"/>
          </p:cNvCxnSpPr>
          <p:nvPr/>
        </p:nvCxnSpPr>
        <p:spPr>
          <a:xfrm>
            <a:off x="6814980" y="3636360"/>
            <a:ext cx="0" cy="5847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10783510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CustomShape 1"/>
          <p:cNvSpPr/>
          <p:nvPr/>
        </p:nvSpPr>
        <p:spPr>
          <a:xfrm>
            <a:off x="611640" y="3645000"/>
            <a:ext cx="1728000" cy="863640"/>
          </a:xfrm>
          <a:prstGeom prst="rect">
            <a:avLst/>
          </a:prstGeom>
          <a:solidFill>
            <a:srgbClr val="92D050"/>
          </a:solidFill>
          <a:ln>
            <a:solidFill>
              <a:srgbClr val="92D050"/>
            </a:solidFill>
            <a:round/>
          </a:ln>
        </p:spPr>
        <p:style>
          <a:lnRef idx="2">
            <a:schemeClr val="accent3">
              <a:shade val="50000"/>
            </a:schemeClr>
          </a:lnRef>
          <a:fillRef idx="1">
            <a:schemeClr val="accent3"/>
          </a:fillRef>
          <a:effectRef idx="0">
            <a:schemeClr val="accent3"/>
          </a:effectRef>
          <a:fontRef idx="minor"/>
        </p:style>
        <p:txBody>
          <a:bodyPr lIns="84240" tIns="42120" rIns="84240" bIns="42120" anchor="ctr"/>
          <a:lstStyle/>
          <a:p>
            <a:pPr algn="ctr">
              <a:lnSpc>
                <a:spcPct val="100000"/>
              </a:lnSpc>
            </a:pPr>
            <a:r>
              <a:rPr lang="tr-TR" sz="1700" spc="-1">
                <a:solidFill>
                  <a:srgbClr val="000000"/>
                </a:solidFill>
                <a:uFill>
                  <a:solidFill>
                    <a:srgbClr val="FFFFFF"/>
                  </a:solidFill>
                </a:uFill>
                <a:latin typeface="Calibri"/>
              </a:rPr>
              <a:t>Subklinik</a:t>
            </a:r>
            <a:endParaRPr lang="tr-TR" sz="1700" spc="-1">
              <a:solidFill>
                <a:srgbClr val="000000"/>
              </a:solidFill>
              <a:uFill>
                <a:solidFill>
                  <a:srgbClr val="FFFFFF"/>
                </a:solidFill>
              </a:uFill>
              <a:latin typeface="Arial"/>
            </a:endParaRPr>
          </a:p>
        </p:txBody>
      </p:sp>
      <p:sp>
        <p:nvSpPr>
          <p:cNvPr id="202" name="CustomShape 2"/>
          <p:cNvSpPr/>
          <p:nvPr/>
        </p:nvSpPr>
        <p:spPr>
          <a:xfrm>
            <a:off x="2339640" y="3645000"/>
            <a:ext cx="1151640" cy="863640"/>
          </a:xfrm>
          <a:prstGeom prst="rect">
            <a:avLst/>
          </a:prstGeom>
          <a:solidFill>
            <a:schemeClr val="accent6">
              <a:lumMod val="75000"/>
            </a:schemeClr>
          </a:solidFill>
          <a:ln>
            <a:solidFill>
              <a:schemeClr val="accent6">
                <a:lumMod val="75000"/>
              </a:schemeClr>
            </a:solidFill>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700" spc="-1">
                <a:solidFill>
                  <a:srgbClr val="FFFFFF"/>
                </a:solidFill>
                <a:uFill>
                  <a:solidFill>
                    <a:srgbClr val="FFFFFF"/>
                  </a:solidFill>
                </a:uFill>
                <a:latin typeface="Calibri"/>
              </a:rPr>
              <a:t>Erken RA</a:t>
            </a:r>
            <a:endParaRPr lang="tr-TR" sz="1700" spc="-1">
              <a:solidFill>
                <a:srgbClr val="000000"/>
              </a:solidFill>
              <a:uFill>
                <a:solidFill>
                  <a:srgbClr val="FFFFFF"/>
                </a:solidFill>
              </a:uFill>
              <a:latin typeface="Arial"/>
            </a:endParaRPr>
          </a:p>
        </p:txBody>
      </p:sp>
      <p:sp>
        <p:nvSpPr>
          <p:cNvPr id="203" name="CustomShape 3"/>
          <p:cNvSpPr/>
          <p:nvPr/>
        </p:nvSpPr>
        <p:spPr>
          <a:xfrm>
            <a:off x="3492000" y="3645000"/>
            <a:ext cx="2285640" cy="863640"/>
          </a:xfrm>
          <a:prstGeom prst="rect">
            <a:avLst/>
          </a:prstGeom>
          <a:solidFill>
            <a:srgbClr val="002060"/>
          </a:solidFill>
          <a:ln>
            <a:solidFill>
              <a:srgbClr val="002060"/>
            </a:solidFill>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700" spc="-1">
                <a:solidFill>
                  <a:srgbClr val="FFFFFF"/>
                </a:solidFill>
                <a:uFill>
                  <a:solidFill>
                    <a:srgbClr val="FFFFFF"/>
                  </a:solidFill>
                </a:uFill>
                <a:latin typeface="Calibri"/>
              </a:rPr>
              <a:t>Klinik RA</a:t>
            </a:r>
            <a:endParaRPr lang="tr-TR" sz="1700" spc="-1">
              <a:solidFill>
                <a:srgbClr val="000000"/>
              </a:solidFill>
              <a:uFill>
                <a:solidFill>
                  <a:srgbClr val="FFFFFF"/>
                </a:solidFill>
              </a:uFill>
              <a:latin typeface="Arial"/>
            </a:endParaRPr>
          </a:p>
        </p:txBody>
      </p:sp>
      <p:sp>
        <p:nvSpPr>
          <p:cNvPr id="204" name="CustomShape 4"/>
          <p:cNvSpPr/>
          <p:nvPr/>
        </p:nvSpPr>
        <p:spPr>
          <a:xfrm>
            <a:off x="5778000" y="3213000"/>
            <a:ext cx="2758320" cy="1728000"/>
          </a:xfrm>
          <a:prstGeom prst="rightArrow">
            <a:avLst>
              <a:gd name="adj1" fmla="val 50000"/>
              <a:gd name="adj2" fmla="val 50000"/>
            </a:avLst>
          </a:prstGeom>
          <a:solidFill>
            <a:srgbClr val="FF0000"/>
          </a:solid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700" spc="-1">
                <a:solidFill>
                  <a:srgbClr val="FFFFFF"/>
                </a:solidFill>
                <a:uFill>
                  <a:solidFill>
                    <a:srgbClr val="FFFFFF"/>
                  </a:solidFill>
                </a:uFill>
                <a:latin typeface="Calibri"/>
              </a:rPr>
              <a:t>Yerleşmiş RA</a:t>
            </a:r>
            <a:endParaRPr lang="tr-TR" sz="1700" spc="-1">
              <a:solidFill>
                <a:srgbClr val="000000"/>
              </a:solidFill>
              <a:uFill>
                <a:solidFill>
                  <a:srgbClr val="FFFFFF"/>
                </a:solidFill>
              </a:uFill>
              <a:latin typeface="Arial"/>
            </a:endParaRPr>
          </a:p>
        </p:txBody>
      </p:sp>
      <p:sp>
        <p:nvSpPr>
          <p:cNvPr id="205" name="CustomShape 5"/>
          <p:cNvSpPr/>
          <p:nvPr/>
        </p:nvSpPr>
        <p:spPr>
          <a:xfrm rot="16200000">
            <a:off x="-527400" y="3846240"/>
            <a:ext cx="1780200" cy="343440"/>
          </a:xfrm>
          <a:prstGeom prst="rect">
            <a:avLst/>
          </a:prstGeom>
          <a:no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700" spc="-1">
                <a:solidFill>
                  <a:srgbClr val="000000"/>
                </a:solidFill>
                <a:uFill>
                  <a:solidFill>
                    <a:srgbClr val="FFFFFF"/>
                  </a:solidFill>
                </a:uFill>
                <a:latin typeface="Calibri"/>
              </a:rPr>
              <a:t>Hastalık Başlangıcı</a:t>
            </a:r>
            <a:endParaRPr lang="tr-TR" sz="1700" spc="-1">
              <a:solidFill>
                <a:srgbClr val="000000"/>
              </a:solidFill>
              <a:uFill>
                <a:solidFill>
                  <a:srgbClr val="FFFFFF"/>
                </a:solidFill>
              </a:uFill>
              <a:latin typeface="Arial"/>
            </a:endParaRPr>
          </a:p>
        </p:txBody>
      </p:sp>
      <p:sp>
        <p:nvSpPr>
          <p:cNvPr id="206" name="CustomShape 6"/>
          <p:cNvSpPr/>
          <p:nvPr/>
        </p:nvSpPr>
        <p:spPr>
          <a:xfrm rot="16200000">
            <a:off x="8122680" y="3846240"/>
            <a:ext cx="1193400" cy="343440"/>
          </a:xfrm>
          <a:prstGeom prst="rect">
            <a:avLst/>
          </a:prstGeom>
          <a:no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700" spc="-1">
                <a:solidFill>
                  <a:srgbClr val="000000"/>
                </a:solidFill>
                <a:uFill>
                  <a:solidFill>
                    <a:srgbClr val="FFFFFF"/>
                  </a:solidFill>
                </a:uFill>
                <a:latin typeface="Calibri"/>
              </a:rPr>
              <a:t>Erken Ölüm</a:t>
            </a:r>
            <a:endParaRPr lang="tr-TR" sz="1700" spc="-1">
              <a:solidFill>
                <a:srgbClr val="000000"/>
              </a:solidFill>
              <a:uFill>
                <a:solidFill>
                  <a:srgbClr val="FFFFFF"/>
                </a:solidFill>
              </a:uFill>
              <a:latin typeface="Arial"/>
            </a:endParaRPr>
          </a:p>
        </p:txBody>
      </p:sp>
      <p:sp>
        <p:nvSpPr>
          <p:cNvPr id="207" name="CustomShape 7"/>
          <p:cNvSpPr/>
          <p:nvPr/>
        </p:nvSpPr>
        <p:spPr>
          <a:xfrm>
            <a:off x="1655280" y="2898008"/>
            <a:ext cx="1065600" cy="603000"/>
          </a:xfrm>
          <a:prstGeom prst="rect">
            <a:avLst/>
          </a:prstGeom>
          <a:noFill/>
          <a:ln>
            <a:solidFill>
              <a:schemeClr val="accent6">
                <a:lumMod val="60000"/>
                <a:lumOff val="40000"/>
              </a:schemeClr>
            </a:solidFill>
          </a:ln>
        </p:spPr>
        <p:style>
          <a:lnRef idx="0">
            <a:scrgbClr r="0" g="0" b="0"/>
          </a:lnRef>
          <a:fillRef idx="0">
            <a:scrgbClr r="0" g="0" b="0"/>
          </a:fillRef>
          <a:effectRef idx="0">
            <a:scrgbClr r="0" g="0" b="0"/>
          </a:effectRef>
          <a:fontRef idx="minor"/>
        </p:style>
        <p:txBody>
          <a:bodyPr wrap="none" lIns="84240" tIns="42120" rIns="84240" bIns="42120"/>
          <a:lstStyle/>
          <a:p>
            <a:pPr algn="ctr">
              <a:lnSpc>
                <a:spcPct val="100000"/>
              </a:lnSpc>
            </a:pPr>
            <a:r>
              <a:rPr lang="tr-TR" sz="1700" spc="-1" dirty="0">
                <a:solidFill>
                  <a:srgbClr val="000000"/>
                </a:solidFill>
                <a:uFill>
                  <a:solidFill>
                    <a:srgbClr val="FFFFFF"/>
                  </a:solidFill>
                </a:uFill>
                <a:latin typeface="Calibri"/>
              </a:rPr>
              <a:t>Fırsat</a:t>
            </a:r>
            <a:endParaRPr lang="tr-TR" sz="1700" spc="-1" dirty="0">
              <a:solidFill>
                <a:srgbClr val="000000"/>
              </a:solidFill>
              <a:uFill>
                <a:solidFill>
                  <a:srgbClr val="FFFFFF"/>
                </a:solidFill>
              </a:uFill>
              <a:latin typeface="Arial"/>
            </a:endParaRPr>
          </a:p>
          <a:p>
            <a:pPr algn="ctr">
              <a:lnSpc>
                <a:spcPct val="100000"/>
              </a:lnSpc>
            </a:pPr>
            <a:r>
              <a:rPr lang="tr-TR" sz="1700" spc="-1" dirty="0">
                <a:solidFill>
                  <a:srgbClr val="000000"/>
                </a:solidFill>
                <a:uFill>
                  <a:solidFill>
                    <a:srgbClr val="FFFFFF"/>
                  </a:solidFill>
                </a:uFill>
                <a:latin typeface="Calibri"/>
              </a:rPr>
              <a:t>Penceresi </a:t>
            </a:r>
            <a:endParaRPr lang="tr-TR" sz="1700" spc="-1" dirty="0">
              <a:solidFill>
                <a:srgbClr val="000000"/>
              </a:solidFill>
              <a:uFill>
                <a:solidFill>
                  <a:srgbClr val="FFFFFF"/>
                </a:solidFill>
              </a:uFill>
              <a:latin typeface="Arial"/>
            </a:endParaRPr>
          </a:p>
        </p:txBody>
      </p:sp>
      <p:sp>
        <p:nvSpPr>
          <p:cNvPr id="208" name="CustomShape 8"/>
          <p:cNvSpPr/>
          <p:nvPr/>
        </p:nvSpPr>
        <p:spPr>
          <a:xfrm>
            <a:off x="4233240" y="2566800"/>
            <a:ext cx="2697840" cy="862200"/>
          </a:xfrm>
          <a:prstGeom prst="rect">
            <a:avLst/>
          </a:prstGeom>
          <a:noFill/>
          <a:ln>
            <a:noFill/>
          </a:ln>
        </p:spPr>
        <p:style>
          <a:lnRef idx="0">
            <a:scrgbClr r="0" g="0" b="0"/>
          </a:lnRef>
          <a:fillRef idx="0">
            <a:scrgbClr r="0" g="0" b="0"/>
          </a:fillRef>
          <a:effectRef idx="0">
            <a:scrgbClr r="0" g="0" b="0"/>
          </a:effectRef>
          <a:fontRef idx="minor"/>
        </p:style>
        <p:txBody>
          <a:bodyPr wrap="none" lIns="84240" tIns="42120" rIns="84240" bIns="42120"/>
          <a:lstStyle/>
          <a:p>
            <a:pPr algn="ctr">
              <a:lnSpc>
                <a:spcPct val="100000"/>
              </a:lnSpc>
            </a:pPr>
            <a:r>
              <a:rPr lang="tr-TR" sz="1700" spc="-1" dirty="0">
                <a:solidFill>
                  <a:srgbClr val="000000"/>
                </a:solidFill>
                <a:uFill>
                  <a:solidFill>
                    <a:srgbClr val="FFFFFF"/>
                  </a:solidFill>
                </a:uFill>
                <a:latin typeface="Calibri"/>
              </a:rPr>
              <a:t>Hastaların %50’sinde ilk 2 yıl </a:t>
            </a:r>
            <a:endParaRPr lang="tr-TR" sz="1700" spc="-1" dirty="0">
              <a:solidFill>
                <a:srgbClr val="000000"/>
              </a:solidFill>
              <a:uFill>
                <a:solidFill>
                  <a:srgbClr val="FFFFFF"/>
                </a:solidFill>
              </a:uFill>
              <a:latin typeface="Arial"/>
            </a:endParaRPr>
          </a:p>
          <a:p>
            <a:pPr algn="ctr">
              <a:lnSpc>
                <a:spcPct val="100000"/>
              </a:lnSpc>
            </a:pPr>
            <a:r>
              <a:rPr lang="tr-TR" sz="1700" spc="-1" dirty="0">
                <a:solidFill>
                  <a:srgbClr val="000000"/>
                </a:solidFill>
                <a:uFill>
                  <a:solidFill>
                    <a:srgbClr val="FFFFFF"/>
                  </a:solidFill>
                </a:uFill>
                <a:latin typeface="Calibri"/>
              </a:rPr>
              <a:t>içinde  radyografik hasar </a:t>
            </a:r>
            <a:endParaRPr lang="tr-TR" sz="1700" spc="-1" dirty="0">
              <a:solidFill>
                <a:srgbClr val="000000"/>
              </a:solidFill>
              <a:uFill>
                <a:solidFill>
                  <a:srgbClr val="FFFFFF"/>
                </a:solidFill>
              </a:uFill>
              <a:latin typeface="Arial"/>
            </a:endParaRPr>
          </a:p>
          <a:p>
            <a:pPr algn="ctr">
              <a:lnSpc>
                <a:spcPct val="100000"/>
              </a:lnSpc>
            </a:pPr>
            <a:r>
              <a:rPr lang="tr-TR" sz="1700" spc="-1" dirty="0">
                <a:solidFill>
                  <a:srgbClr val="000000"/>
                </a:solidFill>
                <a:uFill>
                  <a:solidFill>
                    <a:srgbClr val="FFFFFF"/>
                  </a:solidFill>
                </a:uFill>
                <a:latin typeface="Calibri"/>
              </a:rPr>
              <a:t>bulgusu vardır</a:t>
            </a:r>
            <a:endParaRPr lang="tr-TR" sz="1700" spc="-1" dirty="0">
              <a:solidFill>
                <a:srgbClr val="000000"/>
              </a:solidFill>
              <a:uFill>
                <a:solidFill>
                  <a:srgbClr val="FFFFFF"/>
                </a:solidFill>
              </a:uFill>
              <a:latin typeface="Arial"/>
            </a:endParaRPr>
          </a:p>
        </p:txBody>
      </p:sp>
      <p:sp>
        <p:nvSpPr>
          <p:cNvPr id="209" name="CustomShape 9"/>
          <p:cNvSpPr/>
          <p:nvPr/>
        </p:nvSpPr>
        <p:spPr>
          <a:xfrm>
            <a:off x="3276000" y="2133000"/>
            <a:ext cx="431640" cy="1439640"/>
          </a:xfrm>
          <a:prstGeom prst="downArrow">
            <a:avLst>
              <a:gd name="adj1" fmla="val 50000"/>
              <a:gd name="adj2" fmla="val 50000"/>
            </a:avLst>
          </a:prstGeom>
          <a:solidFill>
            <a:schemeClr val="bg1"/>
          </a:solidFill>
          <a:ln>
            <a:round/>
          </a:ln>
        </p:spPr>
        <p:style>
          <a:lnRef idx="2">
            <a:schemeClr val="accent1">
              <a:shade val="50000"/>
            </a:schemeClr>
          </a:lnRef>
          <a:fillRef idx="1">
            <a:schemeClr val="accent1"/>
          </a:fillRef>
          <a:effectRef idx="0">
            <a:schemeClr val="accent1"/>
          </a:effectRef>
          <a:fontRef idx="minor"/>
        </p:style>
      </p:sp>
      <p:pic>
        <p:nvPicPr>
          <p:cNvPr id="210" name="Picture 1"/>
          <p:cNvPicPr/>
          <p:nvPr/>
        </p:nvPicPr>
        <p:blipFill>
          <a:blip r:embed="rId2"/>
          <a:srcRect t="26982" b="7275"/>
          <a:stretch/>
        </p:blipFill>
        <p:spPr>
          <a:xfrm>
            <a:off x="2476440" y="5051880"/>
            <a:ext cx="5119560" cy="1582920"/>
          </a:xfrm>
          <a:prstGeom prst="rect">
            <a:avLst/>
          </a:prstGeom>
          <a:ln>
            <a:noFill/>
          </a:ln>
        </p:spPr>
      </p:pic>
      <p:sp>
        <p:nvSpPr>
          <p:cNvPr id="211" name="CustomShape 10"/>
          <p:cNvSpPr/>
          <p:nvPr/>
        </p:nvSpPr>
        <p:spPr>
          <a:xfrm>
            <a:off x="457200" y="332640"/>
            <a:ext cx="8229240" cy="571320"/>
          </a:xfrm>
          <a:prstGeom prst="rect">
            <a:avLst/>
          </a:prstGeom>
          <a:solidFill>
            <a:srgbClr val="4F81BD"/>
          </a:solidFill>
          <a:ln w="25560">
            <a:solidFill>
              <a:srgbClr val="3A5F8B"/>
            </a:solidFill>
            <a:round/>
          </a:ln>
        </p:spPr>
        <p:style>
          <a:lnRef idx="0">
            <a:scrgbClr r="0" g="0" b="0"/>
          </a:lnRef>
          <a:fillRef idx="0">
            <a:scrgbClr r="0" g="0" b="0"/>
          </a:fillRef>
          <a:effectRef idx="0">
            <a:scrgbClr r="0" g="0" b="0"/>
          </a:effectRef>
          <a:fontRef idx="minor"/>
        </p:style>
        <p:txBody>
          <a:bodyPr lIns="90000" tIns="45000" rIns="90000" bIns="45000">
            <a:normAutofit/>
          </a:bodyPr>
          <a:lstStyle/>
          <a:p>
            <a:pPr algn="ctr">
              <a:lnSpc>
                <a:spcPct val="100000"/>
              </a:lnSpc>
            </a:pPr>
            <a:r>
              <a:rPr lang="tr-TR" sz="2400" spc="-1">
                <a:solidFill>
                  <a:srgbClr val="FFFFFF"/>
                </a:solidFill>
                <a:uFill>
                  <a:solidFill>
                    <a:srgbClr val="FFFFFF"/>
                  </a:solidFill>
                </a:uFill>
                <a:latin typeface="Arial"/>
              </a:rPr>
              <a:t>ROMATOİD ARTRİT  ERKEN TEDAVİ </a:t>
            </a:r>
            <a:endParaRPr lang="tr-TR" sz="2400" spc="-1">
              <a:solidFill>
                <a:srgbClr val="000000"/>
              </a:solidFill>
              <a:uFill>
                <a:solidFill>
                  <a:srgbClr val="FFFFFF"/>
                </a:solidFill>
              </a:uFill>
              <a:latin typeface="Arial"/>
            </a:endParaRPr>
          </a:p>
        </p:txBody>
      </p:sp>
      <p:pic>
        <p:nvPicPr>
          <p:cNvPr id="13" name="3 İçerik Yer Tutucusu"/>
          <p:cNvPicPr/>
          <p:nvPr/>
        </p:nvPicPr>
        <p:blipFill>
          <a:blip r:embed="rId3"/>
          <a:stretch/>
        </p:blipFill>
        <p:spPr>
          <a:xfrm>
            <a:off x="323528" y="1232028"/>
            <a:ext cx="2916088" cy="1548900"/>
          </a:xfrm>
          <a:prstGeom prst="rect">
            <a:avLst/>
          </a:prstGeom>
          <a:ln>
            <a:noFill/>
          </a:ln>
        </p:spPr>
      </p:pic>
    </p:spTree>
    <p:extLst>
      <p:ext uri="{BB962C8B-B14F-4D97-AF65-F5344CB8AC3E}">
        <p14:creationId xmlns="" xmlns:p14="http://schemas.microsoft.com/office/powerpoint/2010/main" val="422145448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 name="Picture 3"/>
          <p:cNvPicPr/>
          <p:nvPr/>
        </p:nvPicPr>
        <p:blipFill>
          <a:blip r:embed="rId3"/>
          <a:srcRect l="20567" t="26387" r="40650" b="13400"/>
          <a:stretch/>
        </p:blipFill>
        <p:spPr>
          <a:xfrm>
            <a:off x="467640" y="102600"/>
            <a:ext cx="7735680" cy="6755040"/>
          </a:xfrm>
          <a:prstGeom prst="rect">
            <a:avLst/>
          </a:prstGeom>
          <a:ln>
            <a:noFill/>
          </a:ln>
        </p:spPr>
      </p:pic>
      <p:sp>
        <p:nvSpPr>
          <p:cNvPr id="294" name="CustomShape 1"/>
          <p:cNvSpPr/>
          <p:nvPr/>
        </p:nvSpPr>
        <p:spPr>
          <a:xfrm>
            <a:off x="467640" y="35280"/>
            <a:ext cx="7735680" cy="44136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700" spc="-1" dirty="0">
                <a:solidFill>
                  <a:srgbClr val="000000"/>
                </a:solidFill>
                <a:uFill>
                  <a:solidFill>
                    <a:srgbClr val="FFFFFF"/>
                  </a:solidFill>
                </a:uFill>
                <a:latin typeface="Calibri"/>
              </a:rPr>
              <a:t> Tanısal İşlemler                            Yerleşmiş Tanı                       Acil tedavi                                 </a:t>
            </a:r>
            <a:endParaRPr lang="tr-TR" sz="1700" spc="-1" dirty="0">
              <a:solidFill>
                <a:srgbClr val="000000"/>
              </a:solidFill>
              <a:uFill>
                <a:solidFill>
                  <a:srgbClr val="FFFFFF"/>
                </a:solidFill>
              </a:uFill>
              <a:latin typeface="Arial"/>
            </a:endParaRPr>
          </a:p>
        </p:txBody>
      </p:sp>
      <p:sp>
        <p:nvSpPr>
          <p:cNvPr id="295" name="CustomShape 2"/>
          <p:cNvSpPr/>
          <p:nvPr/>
        </p:nvSpPr>
        <p:spPr>
          <a:xfrm>
            <a:off x="542160" y="476640"/>
            <a:ext cx="1007640" cy="2520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100" b="1" spc="-1">
                <a:solidFill>
                  <a:srgbClr val="000000"/>
                </a:solidFill>
                <a:uFill>
                  <a:solidFill>
                    <a:srgbClr val="FFFFFF"/>
                  </a:solidFill>
                </a:uFill>
                <a:latin typeface="Calibri"/>
              </a:rPr>
              <a:t>Klinik işaretler</a:t>
            </a:r>
            <a:endParaRPr lang="tr-TR" sz="1100" spc="-1">
              <a:solidFill>
                <a:srgbClr val="000000"/>
              </a:solidFill>
              <a:uFill>
                <a:solidFill>
                  <a:srgbClr val="FFFFFF"/>
                </a:solidFill>
              </a:uFill>
              <a:latin typeface="Arial"/>
            </a:endParaRPr>
          </a:p>
        </p:txBody>
      </p:sp>
      <p:sp>
        <p:nvSpPr>
          <p:cNvPr id="296" name="CustomShape 3"/>
          <p:cNvSpPr/>
          <p:nvPr/>
        </p:nvSpPr>
        <p:spPr>
          <a:xfrm>
            <a:off x="518040" y="2287800"/>
            <a:ext cx="966600" cy="2520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100" b="1" spc="-1">
                <a:solidFill>
                  <a:srgbClr val="000000"/>
                </a:solidFill>
                <a:uFill>
                  <a:solidFill>
                    <a:srgbClr val="FFFFFF"/>
                  </a:solidFill>
                </a:uFill>
                <a:latin typeface="Calibri"/>
              </a:rPr>
              <a:t>Şiş eklemler   </a:t>
            </a:r>
            <a:endParaRPr lang="tr-TR" sz="1100" spc="-1">
              <a:solidFill>
                <a:srgbClr val="000000"/>
              </a:solidFill>
              <a:uFill>
                <a:solidFill>
                  <a:srgbClr val="FFFFFF"/>
                </a:solidFill>
              </a:uFill>
              <a:latin typeface="Arial"/>
            </a:endParaRPr>
          </a:p>
        </p:txBody>
      </p:sp>
      <p:sp>
        <p:nvSpPr>
          <p:cNvPr id="297" name="CustomShape 4"/>
          <p:cNvSpPr/>
          <p:nvPr/>
        </p:nvSpPr>
        <p:spPr>
          <a:xfrm>
            <a:off x="905400" y="2565000"/>
            <a:ext cx="2154432" cy="8640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300" b="1" spc="-1" dirty="0">
                <a:solidFill>
                  <a:srgbClr val="000000"/>
                </a:solidFill>
                <a:uFill>
                  <a:solidFill>
                    <a:srgbClr val="FFFFFF"/>
                  </a:solidFill>
                </a:uFill>
                <a:latin typeface="Calibri"/>
              </a:rPr>
              <a:t>Laboratuvar</a:t>
            </a:r>
            <a:endParaRPr lang="tr-TR" sz="13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   Akut faz </a:t>
            </a:r>
            <a:r>
              <a:rPr lang="tr-TR" sz="1100" b="1" spc="-1" dirty="0" err="1">
                <a:solidFill>
                  <a:srgbClr val="000000"/>
                </a:solidFill>
                <a:uFill>
                  <a:solidFill>
                    <a:srgbClr val="FFFFFF"/>
                  </a:solidFill>
                </a:uFill>
                <a:latin typeface="Calibri"/>
              </a:rPr>
              <a:t>reaktanları</a:t>
            </a:r>
            <a:r>
              <a:rPr lang="tr-TR" sz="1100" b="1" spc="-1" dirty="0">
                <a:solidFill>
                  <a:srgbClr val="000000"/>
                </a:solidFill>
                <a:uFill>
                  <a:solidFill>
                    <a:srgbClr val="FFFFFF"/>
                  </a:solidFill>
                </a:uFill>
                <a:latin typeface="Calibri"/>
              </a:rPr>
              <a:t>                  </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      . ESR</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      . CRP</a:t>
            </a:r>
            <a:endParaRPr lang="tr-TR" sz="1100" spc="-1" dirty="0">
              <a:solidFill>
                <a:srgbClr val="000000"/>
              </a:solidFill>
              <a:uFill>
                <a:solidFill>
                  <a:srgbClr val="FFFFFF"/>
                </a:solidFill>
              </a:uFill>
              <a:latin typeface="Arial"/>
            </a:endParaRPr>
          </a:p>
        </p:txBody>
      </p:sp>
      <p:sp>
        <p:nvSpPr>
          <p:cNvPr id="298" name="CustomShape 5"/>
          <p:cNvSpPr/>
          <p:nvPr/>
        </p:nvSpPr>
        <p:spPr>
          <a:xfrm>
            <a:off x="903240" y="3370320"/>
            <a:ext cx="1796400" cy="83088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100" b="1" spc="-1" dirty="0">
                <a:solidFill>
                  <a:srgbClr val="000000"/>
                </a:solidFill>
                <a:uFill>
                  <a:solidFill>
                    <a:srgbClr val="FFFFFF"/>
                  </a:solidFill>
                </a:uFill>
                <a:latin typeface="Calibri"/>
              </a:rPr>
              <a:t>  </a:t>
            </a:r>
            <a:r>
              <a:rPr lang="tr-TR" sz="1100" b="1" spc="-1" dirty="0" err="1">
                <a:solidFill>
                  <a:srgbClr val="000000"/>
                </a:solidFill>
                <a:uFill>
                  <a:solidFill>
                    <a:srgbClr val="FFFFFF"/>
                  </a:solidFill>
                </a:uFill>
                <a:latin typeface="Calibri"/>
              </a:rPr>
              <a:t>Otoantikorlar</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      .  RF</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      .  Anti-CCP                   </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     </a:t>
            </a:r>
            <a:endParaRPr lang="tr-TR" sz="1100" spc="-1" dirty="0">
              <a:solidFill>
                <a:srgbClr val="000000"/>
              </a:solidFill>
              <a:uFill>
                <a:solidFill>
                  <a:srgbClr val="FFFFFF"/>
                </a:solidFill>
              </a:uFill>
              <a:latin typeface="Arial"/>
            </a:endParaRPr>
          </a:p>
        </p:txBody>
      </p:sp>
      <p:sp>
        <p:nvSpPr>
          <p:cNvPr id="299" name="CustomShape 6"/>
          <p:cNvSpPr/>
          <p:nvPr/>
        </p:nvSpPr>
        <p:spPr>
          <a:xfrm>
            <a:off x="899640" y="4201200"/>
            <a:ext cx="1800000" cy="379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300" name="CustomShape 7"/>
          <p:cNvSpPr/>
          <p:nvPr/>
        </p:nvSpPr>
        <p:spPr>
          <a:xfrm>
            <a:off x="522000" y="4509000"/>
            <a:ext cx="1788120" cy="2520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100" b="1" spc="-1">
                <a:solidFill>
                  <a:srgbClr val="000000"/>
                </a:solidFill>
                <a:uFill>
                  <a:solidFill>
                    <a:srgbClr val="FFFFFF"/>
                  </a:solidFill>
                </a:uFill>
                <a:latin typeface="Calibri"/>
              </a:rPr>
              <a:t>Görüntüleme (Mümkün ise)</a:t>
            </a:r>
            <a:endParaRPr lang="tr-TR" sz="1100" spc="-1">
              <a:solidFill>
                <a:srgbClr val="000000"/>
              </a:solidFill>
              <a:uFill>
                <a:solidFill>
                  <a:srgbClr val="FFFFFF"/>
                </a:solidFill>
              </a:uFill>
              <a:latin typeface="Arial"/>
            </a:endParaRPr>
          </a:p>
        </p:txBody>
      </p:sp>
      <p:sp>
        <p:nvSpPr>
          <p:cNvPr id="301" name="CustomShape 8"/>
          <p:cNvSpPr/>
          <p:nvPr/>
        </p:nvSpPr>
        <p:spPr>
          <a:xfrm>
            <a:off x="471960" y="6176520"/>
            <a:ext cx="1838160" cy="49356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100" b="1" spc="-1" dirty="0" err="1">
                <a:solidFill>
                  <a:srgbClr val="000000"/>
                </a:solidFill>
                <a:uFill>
                  <a:solidFill>
                    <a:srgbClr val="FFFFFF"/>
                  </a:solidFill>
                </a:uFill>
                <a:latin typeface="Calibri"/>
              </a:rPr>
              <a:t>Örn</a:t>
            </a:r>
            <a:r>
              <a:rPr lang="tr-TR" sz="1100" b="1" spc="-1" dirty="0">
                <a:solidFill>
                  <a:srgbClr val="000000"/>
                </a:solidFill>
                <a:uFill>
                  <a:solidFill>
                    <a:srgbClr val="FFFFFF"/>
                  </a:solidFill>
                </a:uFill>
                <a:latin typeface="Calibri"/>
              </a:rPr>
              <a:t>; Ultrason   (Gri skala,</a:t>
            </a:r>
            <a:endParaRPr lang="tr-TR" sz="1100" spc="-1" dirty="0">
              <a:solidFill>
                <a:srgbClr val="000000"/>
              </a:solidFill>
              <a:uFill>
                <a:solidFill>
                  <a:srgbClr val="FFFFFF"/>
                </a:solidFill>
              </a:uFill>
              <a:latin typeface="Arial"/>
            </a:endParaRPr>
          </a:p>
          <a:p>
            <a:pPr>
              <a:lnSpc>
                <a:spcPct val="100000"/>
              </a:lnSpc>
            </a:pPr>
            <a:r>
              <a:rPr lang="tr-TR" sz="1100" b="1" spc="-1" dirty="0" err="1">
                <a:solidFill>
                  <a:srgbClr val="000000"/>
                </a:solidFill>
                <a:uFill>
                  <a:solidFill>
                    <a:srgbClr val="FFFFFF"/>
                  </a:solidFill>
                </a:uFill>
                <a:latin typeface="Calibri"/>
              </a:rPr>
              <a:t>Power</a:t>
            </a:r>
            <a:r>
              <a:rPr lang="tr-TR" sz="1100" b="1" spc="-1" dirty="0">
                <a:solidFill>
                  <a:srgbClr val="000000"/>
                </a:solidFill>
                <a:uFill>
                  <a:solidFill>
                    <a:srgbClr val="FFFFFF"/>
                  </a:solidFill>
                </a:uFill>
                <a:latin typeface="Calibri"/>
              </a:rPr>
              <a:t> </a:t>
            </a:r>
            <a:r>
              <a:rPr lang="tr-TR" sz="1100" b="1" spc="-1" dirty="0" err="1">
                <a:solidFill>
                  <a:srgbClr val="000000"/>
                </a:solidFill>
                <a:uFill>
                  <a:solidFill>
                    <a:srgbClr val="FFFFFF"/>
                  </a:solidFill>
                </a:uFill>
                <a:latin typeface="Calibri"/>
              </a:rPr>
              <a:t>doopler</a:t>
            </a:r>
            <a:r>
              <a:rPr lang="tr-TR" sz="1100" b="1" spc="-1" dirty="0">
                <a:solidFill>
                  <a:srgbClr val="000000"/>
                </a:solidFill>
                <a:uFill>
                  <a:solidFill>
                    <a:srgbClr val="FFFFFF"/>
                  </a:solidFill>
                </a:uFill>
                <a:latin typeface="Calibri"/>
              </a:rPr>
              <a:t>)</a:t>
            </a:r>
            <a:endParaRPr lang="tr-TR" sz="1100" spc="-1" dirty="0">
              <a:solidFill>
                <a:srgbClr val="000000"/>
              </a:solidFill>
              <a:uFill>
                <a:solidFill>
                  <a:srgbClr val="FFFFFF"/>
                </a:solidFill>
              </a:uFill>
              <a:latin typeface="Arial"/>
            </a:endParaRPr>
          </a:p>
        </p:txBody>
      </p:sp>
      <p:sp>
        <p:nvSpPr>
          <p:cNvPr id="302" name="CustomShape 9"/>
          <p:cNvSpPr/>
          <p:nvPr/>
        </p:nvSpPr>
        <p:spPr>
          <a:xfrm>
            <a:off x="3492360" y="4365000"/>
            <a:ext cx="1160280" cy="9216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100" b="1" spc="-1">
                <a:solidFill>
                  <a:srgbClr val="000000"/>
                </a:solidFill>
                <a:uFill>
                  <a:solidFill>
                    <a:srgbClr val="FFFFFF"/>
                  </a:solidFill>
                </a:uFill>
                <a:latin typeface="Calibri"/>
              </a:rPr>
              <a:t>Hasta Eğitimi</a:t>
            </a:r>
            <a:endParaRPr lang="tr-TR" sz="1100" spc="-1">
              <a:solidFill>
                <a:srgbClr val="000000"/>
              </a:solidFill>
              <a:uFill>
                <a:solidFill>
                  <a:srgbClr val="FFFFFF"/>
                </a:solidFill>
              </a:uFill>
              <a:latin typeface="Arial"/>
            </a:endParaRPr>
          </a:p>
          <a:p>
            <a:pPr>
              <a:lnSpc>
                <a:spcPct val="100000"/>
              </a:lnSpc>
            </a:pPr>
            <a:r>
              <a:rPr lang="tr-TR" sz="1100" b="1" spc="-1">
                <a:solidFill>
                  <a:srgbClr val="000000"/>
                </a:solidFill>
                <a:uFill>
                  <a:solidFill>
                    <a:srgbClr val="FFFFFF"/>
                  </a:solidFill>
                </a:uFill>
                <a:latin typeface="Calibri"/>
              </a:rPr>
              <a:t>Karar paylaşımı</a:t>
            </a:r>
            <a:endParaRPr lang="tr-TR" sz="1100" spc="-1">
              <a:solidFill>
                <a:srgbClr val="000000"/>
              </a:solidFill>
              <a:uFill>
                <a:solidFill>
                  <a:srgbClr val="FFFFFF"/>
                </a:solidFill>
              </a:uFill>
              <a:latin typeface="Arial"/>
            </a:endParaRPr>
          </a:p>
          <a:p>
            <a:pPr>
              <a:lnSpc>
                <a:spcPct val="100000"/>
              </a:lnSpc>
            </a:pPr>
            <a:r>
              <a:rPr lang="tr-TR" sz="1100" b="1" spc="-1">
                <a:solidFill>
                  <a:srgbClr val="000000"/>
                </a:solidFill>
                <a:uFill>
                  <a:solidFill>
                    <a:srgbClr val="FFFFFF"/>
                  </a:solidFill>
                </a:uFill>
                <a:latin typeface="Calibri"/>
              </a:rPr>
              <a:t>Komorbiditelerin</a:t>
            </a:r>
            <a:endParaRPr lang="tr-TR" sz="1100" spc="-1">
              <a:solidFill>
                <a:srgbClr val="000000"/>
              </a:solidFill>
              <a:uFill>
                <a:solidFill>
                  <a:srgbClr val="FFFFFF"/>
                </a:solidFill>
              </a:uFill>
              <a:latin typeface="Arial"/>
            </a:endParaRPr>
          </a:p>
          <a:p>
            <a:pPr>
              <a:lnSpc>
                <a:spcPct val="100000"/>
              </a:lnSpc>
            </a:pPr>
            <a:r>
              <a:rPr lang="tr-TR" sz="1100" b="1" spc="-1">
                <a:solidFill>
                  <a:srgbClr val="000000"/>
                </a:solidFill>
                <a:uFill>
                  <a:solidFill>
                    <a:srgbClr val="FFFFFF"/>
                  </a:solidFill>
                </a:uFill>
                <a:latin typeface="Calibri"/>
              </a:rPr>
              <a:t>        taranması</a:t>
            </a:r>
            <a:endParaRPr lang="tr-TR" sz="1100" spc="-1">
              <a:solidFill>
                <a:srgbClr val="000000"/>
              </a:solidFill>
              <a:uFill>
                <a:solidFill>
                  <a:srgbClr val="FFFFFF"/>
                </a:solidFill>
              </a:uFill>
              <a:latin typeface="Arial"/>
            </a:endParaRPr>
          </a:p>
          <a:p>
            <a:pPr>
              <a:lnSpc>
                <a:spcPct val="100000"/>
              </a:lnSpc>
            </a:pPr>
            <a:endParaRPr lang="tr-TR" sz="1100" spc="-1">
              <a:solidFill>
                <a:srgbClr val="000000"/>
              </a:solidFill>
              <a:uFill>
                <a:solidFill>
                  <a:srgbClr val="FFFFFF"/>
                </a:solidFill>
              </a:uFill>
              <a:latin typeface="Arial"/>
            </a:endParaRPr>
          </a:p>
        </p:txBody>
      </p:sp>
      <p:sp>
        <p:nvSpPr>
          <p:cNvPr id="303" name="CustomShape 10"/>
          <p:cNvSpPr/>
          <p:nvPr/>
        </p:nvSpPr>
        <p:spPr>
          <a:xfrm>
            <a:off x="4653360" y="3985920"/>
            <a:ext cx="1229040" cy="8766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300" spc="-1">
                <a:solidFill>
                  <a:srgbClr val="000000"/>
                </a:solidFill>
                <a:uFill>
                  <a:solidFill>
                    <a:srgbClr val="FFFFFF"/>
                  </a:solidFill>
                </a:uFill>
                <a:latin typeface="Calibri"/>
              </a:rPr>
              <a:t>Yaklaşık 4 ay</a:t>
            </a:r>
            <a:endParaRPr lang="tr-TR" sz="1300" spc="-1">
              <a:solidFill>
                <a:srgbClr val="000000"/>
              </a:solidFill>
              <a:uFill>
                <a:solidFill>
                  <a:srgbClr val="FFFFFF"/>
                </a:solidFill>
              </a:uFill>
              <a:latin typeface="Arial"/>
            </a:endParaRPr>
          </a:p>
          <a:p>
            <a:pPr>
              <a:lnSpc>
                <a:spcPct val="100000"/>
              </a:lnSpc>
            </a:pPr>
            <a:r>
              <a:rPr lang="tr-TR" sz="1300" spc="-1">
                <a:solidFill>
                  <a:srgbClr val="000000"/>
                </a:solidFill>
                <a:uFill>
                  <a:solidFill>
                    <a:srgbClr val="FFFFFF"/>
                  </a:solidFill>
                </a:uFill>
                <a:latin typeface="Calibri"/>
              </a:rPr>
              <a:t> fırsat penceresi</a:t>
            </a:r>
            <a:endParaRPr lang="tr-TR" sz="1300" spc="-1">
              <a:solidFill>
                <a:srgbClr val="000000"/>
              </a:solidFill>
              <a:uFill>
                <a:solidFill>
                  <a:srgbClr val="FFFFFF"/>
                </a:solidFill>
              </a:uFill>
              <a:latin typeface="Arial"/>
            </a:endParaRPr>
          </a:p>
          <a:p>
            <a:pPr>
              <a:lnSpc>
                <a:spcPct val="100000"/>
              </a:lnSpc>
            </a:pPr>
            <a:endParaRPr lang="tr-TR" sz="1300" spc="-1">
              <a:solidFill>
                <a:srgbClr val="000000"/>
              </a:solidFill>
              <a:uFill>
                <a:solidFill>
                  <a:srgbClr val="FFFFFF"/>
                </a:solidFill>
              </a:uFill>
              <a:latin typeface="Arial"/>
            </a:endParaRPr>
          </a:p>
          <a:p>
            <a:pPr>
              <a:lnSpc>
                <a:spcPct val="100000"/>
              </a:lnSpc>
            </a:pPr>
            <a:endParaRPr lang="tr-TR" sz="1300" spc="-1">
              <a:solidFill>
                <a:srgbClr val="000000"/>
              </a:solidFill>
              <a:uFill>
                <a:solidFill>
                  <a:srgbClr val="FFFFFF"/>
                </a:solidFill>
              </a:uFill>
              <a:latin typeface="Arial"/>
            </a:endParaRPr>
          </a:p>
        </p:txBody>
      </p:sp>
      <p:sp>
        <p:nvSpPr>
          <p:cNvPr id="304" name="CustomShape 11"/>
          <p:cNvSpPr/>
          <p:nvPr/>
        </p:nvSpPr>
        <p:spPr>
          <a:xfrm>
            <a:off x="6089040" y="2539800"/>
            <a:ext cx="1042560" cy="2772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100" b="1" spc="-1" dirty="0" err="1">
                <a:solidFill>
                  <a:srgbClr val="000000"/>
                </a:solidFill>
                <a:uFill>
                  <a:solidFill>
                    <a:srgbClr val="FFFFFF"/>
                  </a:solidFill>
                </a:uFill>
                <a:latin typeface="Calibri"/>
              </a:rPr>
              <a:t>Metotreksat</a:t>
            </a:r>
            <a:endParaRPr lang="tr-TR" sz="1100" spc="-1" dirty="0">
              <a:solidFill>
                <a:srgbClr val="000000"/>
              </a:solidFill>
              <a:uFill>
                <a:solidFill>
                  <a:srgbClr val="FFFFFF"/>
                </a:solidFill>
              </a:uFill>
              <a:latin typeface="Arial"/>
            </a:endParaRPr>
          </a:p>
        </p:txBody>
      </p:sp>
      <p:sp>
        <p:nvSpPr>
          <p:cNvPr id="305" name="CustomShape 12"/>
          <p:cNvSpPr/>
          <p:nvPr/>
        </p:nvSpPr>
        <p:spPr>
          <a:xfrm>
            <a:off x="7131600" y="3985920"/>
            <a:ext cx="860040" cy="2520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100" b="1" spc="-1">
                <a:solidFill>
                  <a:srgbClr val="000000"/>
                </a:solidFill>
                <a:uFill>
                  <a:solidFill>
                    <a:srgbClr val="FFFFFF"/>
                  </a:solidFill>
                </a:uFill>
                <a:latin typeface="Calibri"/>
              </a:rPr>
              <a:t>Prednizolon</a:t>
            </a:r>
            <a:endParaRPr lang="tr-TR" sz="1100" spc="-1">
              <a:solidFill>
                <a:srgbClr val="000000"/>
              </a:solidFill>
              <a:uFill>
                <a:solidFill>
                  <a:srgbClr val="FFFFFF"/>
                </a:solidFill>
              </a:uFill>
              <a:latin typeface="Arial"/>
            </a:endParaRPr>
          </a:p>
        </p:txBody>
      </p:sp>
      <p:sp>
        <p:nvSpPr>
          <p:cNvPr id="306" name="CustomShape 13"/>
          <p:cNvSpPr/>
          <p:nvPr/>
        </p:nvSpPr>
        <p:spPr>
          <a:xfrm>
            <a:off x="6587640" y="4646880"/>
            <a:ext cx="1079640" cy="586800"/>
          </a:xfrm>
          <a:prstGeom prst="rect">
            <a:avLst/>
          </a:prstGeom>
          <a:ln>
            <a:solidFill>
              <a:schemeClr val="tx1"/>
            </a:solidFill>
            <a:round/>
          </a:ln>
        </p:spPr>
        <p:style>
          <a:lnRef idx="2">
            <a:schemeClr val="accent3">
              <a:shade val="50000"/>
            </a:schemeClr>
          </a:lnRef>
          <a:fillRef idx="1">
            <a:schemeClr val="accent3"/>
          </a:fillRef>
          <a:effectRef idx="0">
            <a:schemeClr val="accent3"/>
          </a:effectRef>
          <a:fontRef idx="minor"/>
        </p:style>
        <p:txBody>
          <a:bodyPr lIns="84240" tIns="42120" rIns="84240" bIns="42120"/>
          <a:lstStyle/>
          <a:p>
            <a:pPr>
              <a:lnSpc>
                <a:spcPct val="100000"/>
              </a:lnSpc>
            </a:pPr>
            <a:r>
              <a:rPr lang="tr-TR" sz="1100" spc="-1">
                <a:solidFill>
                  <a:srgbClr val="FFFFFF"/>
                </a:solidFill>
                <a:uFill>
                  <a:solidFill>
                    <a:srgbClr val="FFFFFF"/>
                  </a:solidFill>
                </a:uFill>
                <a:latin typeface="Calibri"/>
              </a:rPr>
              <a:t>Remisyon*? </a:t>
            </a:r>
            <a:endParaRPr lang="tr-TR" sz="1100" spc="-1">
              <a:solidFill>
                <a:srgbClr val="000000"/>
              </a:solidFill>
              <a:uFill>
                <a:solidFill>
                  <a:srgbClr val="FFFFFF"/>
                </a:solidFill>
              </a:uFill>
              <a:latin typeface="Arial"/>
            </a:endParaRPr>
          </a:p>
          <a:p>
            <a:pPr>
              <a:lnSpc>
                <a:spcPct val="100000"/>
              </a:lnSpc>
            </a:pPr>
            <a:r>
              <a:rPr lang="tr-TR" sz="1100" spc="-1">
                <a:solidFill>
                  <a:srgbClr val="FFFFFF"/>
                </a:solidFill>
                <a:uFill>
                  <a:solidFill>
                    <a:srgbClr val="FFFFFF"/>
                  </a:solidFill>
                </a:uFill>
                <a:latin typeface="Calibri"/>
              </a:rPr>
              <a:t>Evet/Hayır</a:t>
            </a:r>
            <a:endParaRPr lang="tr-TR" sz="1100" spc="-1">
              <a:solidFill>
                <a:srgbClr val="000000"/>
              </a:solidFill>
              <a:uFill>
                <a:solidFill>
                  <a:srgbClr val="FFFFFF"/>
                </a:solidFill>
              </a:uFill>
              <a:latin typeface="Arial"/>
            </a:endParaRPr>
          </a:p>
          <a:p>
            <a:pPr>
              <a:lnSpc>
                <a:spcPct val="100000"/>
              </a:lnSpc>
            </a:pPr>
            <a:endParaRPr lang="tr-TR" sz="1100" spc="-1">
              <a:solidFill>
                <a:srgbClr val="000000"/>
              </a:solidFill>
              <a:uFill>
                <a:solidFill>
                  <a:srgbClr val="FFFFFF"/>
                </a:solidFill>
              </a:uFill>
              <a:latin typeface="Arial"/>
            </a:endParaRPr>
          </a:p>
        </p:txBody>
      </p:sp>
      <p:sp>
        <p:nvSpPr>
          <p:cNvPr id="307" name="CustomShape 14"/>
          <p:cNvSpPr/>
          <p:nvPr/>
        </p:nvSpPr>
        <p:spPr>
          <a:xfrm>
            <a:off x="5596920" y="1124744"/>
            <a:ext cx="2577960" cy="1224136"/>
          </a:xfrm>
          <a:prstGeom prst="rect">
            <a:avLst/>
          </a:prstGeom>
          <a:solidFill>
            <a:schemeClr val="bg2">
              <a:lumMod val="90000"/>
            </a:schemeClr>
          </a:solidFill>
          <a:ln>
            <a:solidFill>
              <a:schemeClr val="tx1"/>
            </a:solid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1300" b="1" spc="-1" dirty="0">
                <a:solidFill>
                  <a:srgbClr val="000000"/>
                </a:solidFill>
                <a:uFill>
                  <a:solidFill>
                    <a:srgbClr val="FFFFFF"/>
                  </a:solidFill>
                </a:uFill>
                <a:latin typeface="Calibri"/>
              </a:rPr>
              <a:t>Güvenlik Taraması</a:t>
            </a:r>
            <a:endParaRPr lang="tr-TR" sz="13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Karaciğer, Böbrek, Tam kan sayımı</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Hepatit B ve C </a:t>
            </a:r>
            <a:r>
              <a:rPr lang="tr-TR" sz="1100" b="1" spc="-1" dirty="0" err="1">
                <a:solidFill>
                  <a:srgbClr val="000000"/>
                </a:solidFill>
                <a:uFill>
                  <a:solidFill>
                    <a:srgbClr val="FFFFFF"/>
                  </a:solidFill>
                </a:uFill>
                <a:latin typeface="Calibri"/>
              </a:rPr>
              <a:t>serolojisi</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Akciğer hastalığı kanıtı</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Karaciğer hastalığı, alkol kullanımı,   </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gebelik</a:t>
            </a:r>
            <a:endParaRPr lang="tr-TR" sz="1100" spc="-1" dirty="0">
              <a:solidFill>
                <a:srgbClr val="000000"/>
              </a:solidFill>
              <a:uFill>
                <a:solidFill>
                  <a:srgbClr val="FFFFFF"/>
                </a:solidFill>
              </a:uFill>
              <a:latin typeface="Arial"/>
            </a:endParaRPr>
          </a:p>
        </p:txBody>
      </p:sp>
      <p:sp>
        <p:nvSpPr>
          <p:cNvPr id="308" name="CustomShape 15"/>
          <p:cNvSpPr/>
          <p:nvPr/>
        </p:nvSpPr>
        <p:spPr>
          <a:xfrm>
            <a:off x="7181640" y="6670080"/>
            <a:ext cx="1986480" cy="206280"/>
          </a:xfrm>
          <a:prstGeom prst="rect">
            <a:avLst/>
          </a:prstGeom>
          <a:noFill/>
          <a:ln>
            <a:noFill/>
          </a:ln>
        </p:spPr>
        <p:style>
          <a:lnRef idx="0">
            <a:scrgbClr r="0" g="0" b="0"/>
          </a:lnRef>
          <a:fillRef idx="0">
            <a:scrgbClr r="0" g="0" b="0"/>
          </a:fillRef>
          <a:effectRef idx="0">
            <a:scrgbClr r="0" g="0" b="0"/>
          </a:effectRef>
          <a:fontRef idx="minor"/>
        </p:style>
        <p:txBody>
          <a:bodyPr wrap="none" lIns="84240" tIns="42120" rIns="84240" bIns="42120"/>
          <a:lstStyle/>
          <a:p>
            <a:pPr>
              <a:lnSpc>
                <a:spcPct val="100000"/>
              </a:lnSpc>
            </a:pPr>
            <a:r>
              <a:rPr lang="tr-TR" sz="800" u="sng" spc="-1">
                <a:solidFill>
                  <a:srgbClr val="0000FF"/>
                </a:solidFill>
                <a:uFill>
                  <a:solidFill>
                    <a:srgbClr val="FFFFFF"/>
                  </a:solidFill>
                </a:uFill>
                <a:latin typeface="Calibri"/>
                <a:hlinkClick r:id="rId4"/>
              </a:rPr>
              <a:t>Lancet.</a:t>
            </a:r>
            <a:r>
              <a:rPr lang="tr-TR" sz="800" spc="-1">
                <a:solidFill>
                  <a:srgbClr val="000000"/>
                </a:solidFill>
                <a:uFill>
                  <a:solidFill>
                    <a:srgbClr val="FFFFFF"/>
                  </a:solidFill>
                </a:uFill>
                <a:latin typeface="Calibri"/>
              </a:rPr>
              <a:t> 2017 Jun 10;389(10086):2338-2348.</a:t>
            </a:r>
            <a:endParaRPr lang="tr-TR" sz="800" spc="-1">
              <a:solidFill>
                <a:srgbClr val="000000"/>
              </a:solidFill>
              <a:uFill>
                <a:solidFill>
                  <a:srgbClr val="FFFFFF"/>
                </a:solidFill>
              </a:uFill>
              <a:latin typeface="Arial"/>
            </a:endParaRPr>
          </a:p>
        </p:txBody>
      </p:sp>
      <p:sp>
        <p:nvSpPr>
          <p:cNvPr id="309" name="CustomShape 16"/>
          <p:cNvSpPr/>
          <p:nvPr/>
        </p:nvSpPr>
        <p:spPr>
          <a:xfrm>
            <a:off x="5596920" y="5627128"/>
            <a:ext cx="2606040" cy="970224"/>
          </a:xfrm>
          <a:prstGeom prst="rect">
            <a:avLst/>
          </a:prstGeom>
          <a:solidFill>
            <a:schemeClr val="bg2">
              <a:lumMod val="90000"/>
            </a:schemeClr>
          </a:solidFill>
          <a:ln>
            <a:solidFill>
              <a:schemeClr val="tx1"/>
            </a:solidFill>
          </a:ln>
        </p:spPr>
        <p:style>
          <a:lnRef idx="0">
            <a:scrgbClr r="0" g="0" b="0"/>
          </a:lnRef>
          <a:fillRef idx="0">
            <a:scrgbClr r="0" g="0" b="0"/>
          </a:fillRef>
          <a:effectRef idx="0">
            <a:scrgbClr r="0" g="0" b="0"/>
          </a:effectRef>
          <a:fontRef idx="minor"/>
        </p:style>
        <p:txBody>
          <a:bodyPr lIns="84240" tIns="42120" rIns="84240" bIns="42120"/>
          <a:lstStyle/>
          <a:p>
            <a:pPr>
              <a:lnSpc>
                <a:spcPct val="100000"/>
              </a:lnSpc>
            </a:pPr>
            <a:r>
              <a:rPr lang="tr-TR" sz="1100" b="1" spc="-1" dirty="0" err="1">
                <a:solidFill>
                  <a:srgbClr val="000000"/>
                </a:solidFill>
                <a:uFill>
                  <a:solidFill>
                    <a:srgbClr val="FFFFFF"/>
                  </a:solidFill>
                </a:uFill>
                <a:latin typeface="Calibri"/>
              </a:rPr>
              <a:t>Metotreksatı</a:t>
            </a:r>
            <a:r>
              <a:rPr lang="tr-TR" sz="1100" b="1" spc="-1" dirty="0">
                <a:solidFill>
                  <a:srgbClr val="000000"/>
                </a:solidFill>
                <a:uFill>
                  <a:solidFill>
                    <a:srgbClr val="FFFFFF"/>
                  </a:solidFill>
                </a:uFill>
                <a:latin typeface="Calibri"/>
              </a:rPr>
              <a:t> </a:t>
            </a:r>
            <a:r>
              <a:rPr lang="tr-TR" sz="1100" b="1" spc="-1" dirty="0" err="1">
                <a:solidFill>
                  <a:srgbClr val="000000"/>
                </a:solidFill>
                <a:uFill>
                  <a:solidFill>
                    <a:srgbClr val="FFFFFF"/>
                  </a:solidFill>
                </a:uFill>
                <a:latin typeface="Calibri"/>
              </a:rPr>
              <a:t>tolere</a:t>
            </a:r>
            <a:r>
              <a:rPr lang="tr-TR" sz="1100" b="1" spc="-1" dirty="0">
                <a:solidFill>
                  <a:srgbClr val="000000"/>
                </a:solidFill>
                <a:uFill>
                  <a:solidFill>
                    <a:srgbClr val="FFFFFF"/>
                  </a:solidFill>
                </a:uFill>
                <a:latin typeface="Calibri"/>
              </a:rPr>
              <a:t> edemeyen </a:t>
            </a:r>
            <a:endParaRPr lang="tr-TR" sz="1100" spc="-1" dirty="0">
              <a:solidFill>
                <a:srgbClr val="000000"/>
              </a:solidFill>
              <a:uFill>
                <a:solidFill>
                  <a:srgbClr val="FFFFFF"/>
                </a:solidFill>
              </a:uFill>
              <a:latin typeface="Arial"/>
            </a:endParaRPr>
          </a:p>
          <a:p>
            <a:pPr>
              <a:lnSpc>
                <a:spcPct val="100000"/>
              </a:lnSpc>
            </a:pPr>
            <a:r>
              <a:rPr lang="tr-TR" sz="1100" b="1" spc="-1" dirty="0">
                <a:solidFill>
                  <a:srgbClr val="000000"/>
                </a:solidFill>
                <a:uFill>
                  <a:solidFill>
                    <a:srgbClr val="FFFFFF"/>
                  </a:solidFill>
                </a:uFill>
                <a:latin typeface="Calibri"/>
              </a:rPr>
              <a:t>hastalar için alternatifler: </a:t>
            </a:r>
            <a:endParaRPr lang="tr-TR" sz="1100" spc="-1" dirty="0">
              <a:solidFill>
                <a:srgbClr val="000000"/>
              </a:solidFill>
              <a:uFill>
                <a:solidFill>
                  <a:srgbClr val="FFFFFF"/>
                </a:solidFill>
              </a:uFill>
              <a:latin typeface="Arial"/>
            </a:endParaRPr>
          </a:p>
          <a:p>
            <a:pPr marL="420480"/>
            <a:r>
              <a:rPr lang="tr-TR" sz="1100" b="1" spc="-1" dirty="0" err="1">
                <a:solidFill>
                  <a:srgbClr val="000000"/>
                </a:solidFill>
                <a:uFill>
                  <a:solidFill>
                    <a:srgbClr val="FFFFFF"/>
                  </a:solidFill>
                </a:uFill>
                <a:latin typeface="Calibri"/>
              </a:rPr>
              <a:t>Leflunamid</a:t>
            </a:r>
            <a:r>
              <a:rPr lang="tr-TR" sz="1100" b="1" spc="-1" dirty="0">
                <a:solidFill>
                  <a:srgbClr val="000000"/>
                </a:solidFill>
                <a:uFill>
                  <a:solidFill>
                    <a:srgbClr val="FFFFFF"/>
                  </a:solidFill>
                </a:uFill>
                <a:latin typeface="Calibri"/>
              </a:rPr>
              <a:t> </a:t>
            </a:r>
            <a:endParaRPr lang="tr-TR" sz="1100" spc="-1" dirty="0">
              <a:solidFill>
                <a:srgbClr val="000000"/>
              </a:solidFill>
              <a:uFill>
                <a:solidFill>
                  <a:srgbClr val="FFFFFF"/>
                </a:solidFill>
              </a:uFill>
              <a:latin typeface="Arial"/>
            </a:endParaRPr>
          </a:p>
          <a:p>
            <a:pPr marL="420480"/>
            <a:r>
              <a:rPr lang="tr-TR" sz="1100" b="1" spc="-1" dirty="0" err="1">
                <a:solidFill>
                  <a:srgbClr val="000000"/>
                </a:solidFill>
                <a:uFill>
                  <a:solidFill>
                    <a:srgbClr val="FFFFFF"/>
                  </a:solidFill>
                </a:uFill>
                <a:latin typeface="Calibri"/>
              </a:rPr>
              <a:t>Sulfosalazin</a:t>
            </a:r>
            <a:endParaRPr lang="tr-TR" sz="1100" spc="-1" dirty="0">
              <a:solidFill>
                <a:srgbClr val="000000"/>
              </a:solidFill>
              <a:uFill>
                <a:solidFill>
                  <a:srgbClr val="FFFFFF"/>
                </a:solidFill>
              </a:uFill>
              <a:latin typeface="Arial"/>
            </a:endParaRPr>
          </a:p>
        </p:txBody>
      </p:sp>
      <p:sp>
        <p:nvSpPr>
          <p:cNvPr id="19" name="CustomShape 2"/>
          <p:cNvSpPr/>
          <p:nvPr/>
        </p:nvSpPr>
        <p:spPr>
          <a:xfrm rot="16200000">
            <a:off x="-2987589" y="3141924"/>
            <a:ext cx="6422448" cy="343800"/>
          </a:xfrm>
          <a:prstGeom prst="rect">
            <a:avLst/>
          </a:prstGeom>
          <a:ln>
            <a:round/>
          </a:ln>
        </p:spPr>
        <p:style>
          <a:lnRef idx="2">
            <a:schemeClr val="accent5"/>
          </a:lnRef>
          <a:fillRef idx="1">
            <a:schemeClr val="lt1"/>
          </a:fillRef>
          <a:effectRef idx="0">
            <a:schemeClr val="accent5"/>
          </a:effectRef>
          <a:fontRef idx="minor"/>
        </p:style>
        <p:txBody>
          <a:bodyPr lIns="84240" tIns="42120" rIns="84240" bIns="42120"/>
          <a:lstStyle/>
          <a:p>
            <a:pPr algn="ctr">
              <a:lnSpc>
                <a:spcPct val="100000"/>
              </a:lnSpc>
            </a:pPr>
            <a:r>
              <a:rPr lang="tr-TR" sz="1700" spc="-1" dirty="0">
                <a:solidFill>
                  <a:srgbClr val="FF0000"/>
                </a:solidFill>
                <a:uFill>
                  <a:solidFill>
                    <a:srgbClr val="FFFFFF"/>
                  </a:solidFill>
                </a:uFill>
                <a:latin typeface="Calibri"/>
              </a:rPr>
              <a:t>RA TANI VE TEDAVİ YAKLAŞIMI</a:t>
            </a:r>
            <a:endParaRPr lang="tr-TR" sz="1700" spc="-1" dirty="0">
              <a:solidFill>
                <a:srgbClr val="FF0000"/>
              </a:solidFill>
              <a:uFill>
                <a:solidFill>
                  <a:srgbClr val="FFFFFF"/>
                </a:solidFill>
              </a:uFill>
              <a:latin typeface="Arial"/>
            </a:endParaRPr>
          </a:p>
        </p:txBody>
      </p:sp>
    </p:spTree>
    <p:extLst>
      <p:ext uri="{BB962C8B-B14F-4D97-AF65-F5344CB8AC3E}">
        <p14:creationId xmlns="" xmlns:p14="http://schemas.microsoft.com/office/powerpoint/2010/main" val="415922931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42915" y="692698"/>
            <a:ext cx="8258175" cy="5229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67544" y="728768"/>
            <a:ext cx="8172000" cy="6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rPr>
              <a:t>ERKEN RA SEYRİ</a:t>
            </a:r>
          </a:p>
        </p:txBody>
      </p:sp>
      <p:sp>
        <p:nvSpPr>
          <p:cNvPr id="5" name="Metin kutusu 4"/>
          <p:cNvSpPr txBox="1"/>
          <p:nvPr/>
        </p:nvSpPr>
        <p:spPr>
          <a:xfrm>
            <a:off x="5364088" y="6294512"/>
            <a:ext cx="3456384" cy="230832"/>
          </a:xfrm>
          <a:prstGeom prst="rect">
            <a:avLst/>
          </a:prstGeom>
          <a:noFill/>
        </p:spPr>
        <p:txBody>
          <a:bodyPr wrap="square" rtlCol="0">
            <a:spAutoFit/>
          </a:bodyPr>
          <a:lstStyle/>
          <a:p>
            <a:r>
              <a:rPr lang="tr-TR" sz="900" i="1" dirty="0" err="1"/>
              <a:t>Breedveld</a:t>
            </a:r>
            <a:r>
              <a:rPr lang="tr-TR" sz="900" i="1" dirty="0"/>
              <a:t> FC, </a:t>
            </a:r>
            <a:r>
              <a:rPr lang="tr-TR" sz="900" i="1" dirty="0" err="1"/>
              <a:t>Kalden</a:t>
            </a:r>
            <a:r>
              <a:rPr lang="tr-TR" sz="900" i="1" dirty="0"/>
              <a:t> JR. </a:t>
            </a:r>
            <a:r>
              <a:rPr lang="tr-TR" sz="900" i="1" dirty="0" err="1"/>
              <a:t>Ann</a:t>
            </a:r>
            <a:r>
              <a:rPr lang="tr-TR" sz="900" i="1" dirty="0"/>
              <a:t> </a:t>
            </a:r>
            <a:r>
              <a:rPr lang="tr-TR" sz="900" i="1" dirty="0" err="1"/>
              <a:t>Rheum</a:t>
            </a:r>
            <a:r>
              <a:rPr lang="tr-TR" sz="900" i="1" dirty="0"/>
              <a:t> </a:t>
            </a:r>
            <a:r>
              <a:rPr lang="tr-TR" sz="900" i="1" dirty="0" err="1"/>
              <a:t>Dis</a:t>
            </a:r>
            <a:r>
              <a:rPr lang="tr-TR" sz="900" i="1" dirty="0"/>
              <a:t> 2004;63:627-33</a:t>
            </a:r>
            <a:endParaRPr lang="tr-TR" sz="900" dirty="0"/>
          </a:p>
        </p:txBody>
      </p:sp>
    </p:spTree>
    <p:extLst>
      <p:ext uri="{BB962C8B-B14F-4D97-AF65-F5344CB8AC3E}">
        <p14:creationId xmlns="" xmlns:p14="http://schemas.microsoft.com/office/powerpoint/2010/main" val="18887352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140889" y="1726423"/>
            <a:ext cx="8792106" cy="3250415"/>
          </a:xfrm>
          <a:prstGeom prst="rect">
            <a:avLst/>
          </a:prstGeom>
          <a:noFill/>
          <a:ln w="9525">
            <a:noFill/>
            <a:miter lim="800000"/>
            <a:headEnd/>
            <a:tailEnd/>
          </a:ln>
        </p:spPr>
      </p:pic>
      <p:sp>
        <p:nvSpPr>
          <p:cNvPr id="3" name="2 Metin kutusu"/>
          <p:cNvSpPr txBox="1"/>
          <p:nvPr/>
        </p:nvSpPr>
        <p:spPr>
          <a:xfrm>
            <a:off x="1125582" y="404593"/>
            <a:ext cx="6259823" cy="450940"/>
          </a:xfrm>
          <a:prstGeom prst="rect">
            <a:avLst/>
          </a:prstGeom>
          <a:noFill/>
        </p:spPr>
        <p:txBody>
          <a:bodyPr wrap="square" rtlCol="0">
            <a:spAutoFit/>
          </a:bodyPr>
          <a:lstStyle/>
          <a:p>
            <a:pPr algn="ctr"/>
            <a:r>
              <a:rPr lang="tr-TR" sz="2344" dirty="0" err="1">
                <a:solidFill>
                  <a:srgbClr val="FF0000"/>
                </a:solidFill>
                <a:latin typeface="Arial Black" pitchFamily="34" charset="0"/>
              </a:rPr>
              <a:t>RA’da</a:t>
            </a:r>
            <a:r>
              <a:rPr lang="tr-TR" sz="2344" dirty="0">
                <a:solidFill>
                  <a:srgbClr val="FF0000"/>
                </a:solidFill>
                <a:latin typeface="Arial Black" pitchFamily="34" charset="0"/>
              </a:rPr>
              <a:t> DMARD tedavi planlaması</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p:cNvPicPr>
            <a:picLocks noChangeAspect="1" noChangeArrowheads="1"/>
          </p:cNvPicPr>
          <p:nvPr/>
        </p:nvPicPr>
        <p:blipFill>
          <a:blip r:embed="rId2" cstate="print"/>
          <a:srcRect/>
          <a:stretch>
            <a:fillRect/>
          </a:stretch>
        </p:blipFill>
        <p:spPr bwMode="auto">
          <a:xfrm>
            <a:off x="617146" y="1380659"/>
            <a:ext cx="7908157" cy="4791413"/>
          </a:xfrm>
          <a:prstGeom prst="rect">
            <a:avLst/>
          </a:prstGeom>
          <a:noFill/>
          <a:ln w="9525">
            <a:noFill/>
            <a:miter lim="800000"/>
            <a:headEnd/>
            <a:tailEnd/>
          </a:ln>
        </p:spPr>
      </p:pic>
      <p:sp>
        <p:nvSpPr>
          <p:cNvPr id="5" name="4 Metin kutusu"/>
          <p:cNvSpPr txBox="1"/>
          <p:nvPr/>
        </p:nvSpPr>
        <p:spPr>
          <a:xfrm>
            <a:off x="633235" y="826601"/>
            <a:ext cx="8088536" cy="360752"/>
          </a:xfrm>
          <a:prstGeom prst="rect">
            <a:avLst/>
          </a:prstGeom>
          <a:noFill/>
        </p:spPr>
        <p:txBody>
          <a:bodyPr wrap="square" rtlCol="0">
            <a:spAutoFit/>
          </a:bodyPr>
          <a:lstStyle/>
          <a:p>
            <a:r>
              <a:rPr lang="tr-TR" sz="1758" dirty="0" err="1">
                <a:solidFill>
                  <a:srgbClr val="FF0000"/>
                </a:solidFill>
                <a:latin typeface="Arial Black" pitchFamily="34" charset="0"/>
              </a:rPr>
              <a:t>Romatoid</a:t>
            </a:r>
            <a:r>
              <a:rPr lang="tr-TR" sz="1758" dirty="0">
                <a:solidFill>
                  <a:srgbClr val="FF0000"/>
                </a:solidFill>
                <a:latin typeface="Arial Black" pitchFamily="34" charset="0"/>
              </a:rPr>
              <a:t> </a:t>
            </a:r>
            <a:r>
              <a:rPr lang="tr-TR" sz="1758" dirty="0" err="1">
                <a:solidFill>
                  <a:srgbClr val="FF0000"/>
                </a:solidFill>
                <a:latin typeface="Arial Black" pitchFamily="34" charset="0"/>
              </a:rPr>
              <a:t>artritte</a:t>
            </a:r>
            <a:r>
              <a:rPr lang="tr-TR" sz="1758" dirty="0">
                <a:solidFill>
                  <a:srgbClr val="FF0000"/>
                </a:solidFill>
                <a:latin typeface="Arial Black" pitchFamily="34" charset="0"/>
              </a:rPr>
              <a:t> </a:t>
            </a:r>
            <a:r>
              <a:rPr lang="tr-TR" sz="1758" dirty="0" err="1">
                <a:solidFill>
                  <a:srgbClr val="FF0000"/>
                </a:solidFill>
                <a:latin typeface="Arial Black" pitchFamily="34" charset="0"/>
              </a:rPr>
              <a:t>inflamasyon</a:t>
            </a:r>
            <a:r>
              <a:rPr lang="tr-TR" sz="1758" dirty="0">
                <a:solidFill>
                  <a:srgbClr val="FF0000"/>
                </a:solidFill>
                <a:latin typeface="Arial Black" pitchFamily="34" charset="0"/>
              </a:rPr>
              <a:t> ve radyolojik </a:t>
            </a:r>
            <a:r>
              <a:rPr lang="tr-TR" sz="1758" dirty="0" err="1">
                <a:solidFill>
                  <a:srgbClr val="FF0000"/>
                </a:solidFill>
                <a:latin typeface="Arial Black" pitchFamily="34" charset="0"/>
              </a:rPr>
              <a:t>progresyon</a:t>
            </a:r>
            <a:r>
              <a:rPr lang="tr-TR" sz="1758" dirty="0">
                <a:solidFill>
                  <a:srgbClr val="FF0000"/>
                </a:solidFill>
                <a:latin typeface="Arial Black" pitchFamily="34" charset="0"/>
              </a:rPr>
              <a:t> ilişkisi</a:t>
            </a:r>
          </a:p>
        </p:txBody>
      </p:sp>
      <p:sp>
        <p:nvSpPr>
          <p:cNvPr id="6" name="5 Metin kutusu"/>
          <p:cNvSpPr txBox="1"/>
          <p:nvPr/>
        </p:nvSpPr>
        <p:spPr>
          <a:xfrm>
            <a:off x="6611718" y="6368610"/>
            <a:ext cx="2321058" cy="225469"/>
          </a:xfrm>
          <a:prstGeom prst="rect">
            <a:avLst/>
          </a:prstGeom>
          <a:noFill/>
        </p:spPr>
        <p:txBody>
          <a:bodyPr wrap="square" rtlCol="0">
            <a:spAutoFit/>
          </a:bodyPr>
          <a:lstStyle/>
          <a:p>
            <a:r>
              <a:rPr lang="tr-TR" sz="879" dirty="0" err="1">
                <a:latin typeface="Arial Narrow" pitchFamily="34" charset="0"/>
              </a:rPr>
              <a:t>Kirwan</a:t>
            </a:r>
            <a:r>
              <a:rPr lang="tr-TR" sz="879" dirty="0">
                <a:latin typeface="Arial Narrow" pitchFamily="34" charset="0"/>
              </a:rPr>
              <a:t> JR. </a:t>
            </a:r>
            <a:r>
              <a:rPr lang="fi-FI" sz="879" dirty="0">
                <a:latin typeface="Arial Narrow" pitchFamily="34" charset="0"/>
              </a:rPr>
              <a:t>J Rheumatol. 2001 Apr;28(4):881-6</a:t>
            </a:r>
            <a:endParaRPr lang="tr-TR" sz="879" dirty="0">
              <a:latin typeface="Arial Narrow"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CustomShape 1"/>
          <p:cNvSpPr/>
          <p:nvPr/>
        </p:nvSpPr>
        <p:spPr>
          <a:xfrm>
            <a:off x="1137240" y="3501000"/>
            <a:ext cx="1274040" cy="863640"/>
          </a:xfrm>
          <a:prstGeom prst="ellipse">
            <a:avLst/>
          </a:prstGeom>
          <a:solidFill>
            <a:schemeClr val="accent1">
              <a:lumMod val="20000"/>
              <a:lumOff val="8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700" spc="-1">
                <a:solidFill>
                  <a:srgbClr val="000000"/>
                </a:solidFill>
                <a:uFill>
                  <a:solidFill>
                    <a:srgbClr val="FFFFFF"/>
                  </a:solidFill>
                </a:uFill>
                <a:latin typeface="Calibri"/>
              </a:rPr>
              <a:t>RA</a:t>
            </a:r>
            <a:endParaRPr lang="tr-TR" sz="1700" spc="-1">
              <a:solidFill>
                <a:srgbClr val="000000"/>
              </a:solidFill>
              <a:uFill>
                <a:solidFill>
                  <a:srgbClr val="FFFFFF"/>
                </a:solidFill>
              </a:uFill>
              <a:latin typeface="Arial"/>
            </a:endParaRPr>
          </a:p>
        </p:txBody>
      </p:sp>
      <p:sp>
        <p:nvSpPr>
          <p:cNvPr id="246" name="CustomShape 2"/>
          <p:cNvSpPr/>
          <p:nvPr/>
        </p:nvSpPr>
        <p:spPr>
          <a:xfrm rot="18745800">
            <a:off x="649080" y="2373120"/>
            <a:ext cx="825120" cy="863640"/>
          </a:xfrm>
          <a:prstGeom prst="wedgeRoundRectCallout">
            <a:avLst>
              <a:gd name="adj1" fmla="val -11789"/>
              <a:gd name="adj2" fmla="val 104980"/>
              <a:gd name="adj3" fmla="val 16667"/>
            </a:avLst>
          </a:prstGeom>
          <a:solidFill>
            <a:srgbClr val="92D050"/>
          </a:solidFill>
          <a:ln>
            <a:solidFill>
              <a:schemeClr val="accent1">
                <a:lumMod val="20000"/>
                <a:lumOff val="80000"/>
              </a:schemeClr>
            </a:solidFill>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700" spc="-1">
                <a:solidFill>
                  <a:srgbClr val="000000"/>
                </a:solidFill>
                <a:uFill>
                  <a:solidFill>
                    <a:srgbClr val="FFFFFF"/>
                  </a:solidFill>
                </a:uFill>
                <a:latin typeface="Calibri"/>
              </a:rPr>
              <a:t>Erken tanı</a:t>
            </a:r>
            <a:endParaRPr lang="tr-TR" sz="1700" spc="-1">
              <a:solidFill>
                <a:srgbClr val="000000"/>
              </a:solidFill>
              <a:uFill>
                <a:solidFill>
                  <a:srgbClr val="FFFFFF"/>
                </a:solidFill>
              </a:uFill>
              <a:latin typeface="Arial"/>
            </a:endParaRPr>
          </a:p>
        </p:txBody>
      </p:sp>
      <p:sp>
        <p:nvSpPr>
          <p:cNvPr id="247" name="CustomShape 3"/>
          <p:cNvSpPr/>
          <p:nvPr/>
        </p:nvSpPr>
        <p:spPr>
          <a:xfrm rot="14516400">
            <a:off x="288000" y="4314960"/>
            <a:ext cx="835560" cy="937800"/>
          </a:xfrm>
          <a:prstGeom prst="wedgeRoundRectCallout">
            <a:avLst>
              <a:gd name="adj1" fmla="val -10968"/>
              <a:gd name="adj2" fmla="val 108744"/>
              <a:gd name="adj3" fmla="val 16667"/>
            </a:avLst>
          </a:prstGeom>
          <a:solidFill>
            <a:srgbClr val="92D050"/>
          </a:solidFill>
          <a:ln>
            <a:solidFill>
              <a:schemeClr val="accent1">
                <a:lumMod val="20000"/>
                <a:lumOff val="80000"/>
              </a:schemeClr>
            </a:solidFill>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700" spc="-1" dirty="0">
                <a:solidFill>
                  <a:srgbClr val="000000"/>
                </a:solidFill>
                <a:uFill>
                  <a:solidFill>
                    <a:srgbClr val="FFFFFF"/>
                  </a:solidFill>
                </a:uFill>
                <a:latin typeface="Calibri"/>
              </a:rPr>
              <a:t>Erken tedavi</a:t>
            </a:r>
            <a:endParaRPr lang="tr-TR" sz="1700" spc="-1" dirty="0">
              <a:solidFill>
                <a:srgbClr val="000000"/>
              </a:solidFill>
              <a:uFill>
                <a:solidFill>
                  <a:srgbClr val="FFFFFF"/>
                </a:solidFill>
              </a:uFill>
              <a:latin typeface="Arial"/>
            </a:endParaRPr>
          </a:p>
        </p:txBody>
      </p:sp>
      <p:sp>
        <p:nvSpPr>
          <p:cNvPr id="248" name="CustomShape 4"/>
          <p:cNvSpPr/>
          <p:nvPr/>
        </p:nvSpPr>
        <p:spPr>
          <a:xfrm>
            <a:off x="1835640" y="4365000"/>
            <a:ext cx="2232000" cy="675360"/>
          </a:xfrm>
          <a:prstGeom prst="bentConnector3">
            <a:avLst>
              <a:gd name="adj1" fmla="val -351"/>
            </a:avLst>
          </a:prstGeom>
          <a:noFill/>
          <a:ln w="28440">
            <a:solidFill>
              <a:srgbClr val="FF0000"/>
            </a:solidFill>
            <a:round/>
            <a:tailEnd type="arrow" w="med" len="med"/>
          </a:ln>
        </p:spPr>
        <p:style>
          <a:lnRef idx="1">
            <a:schemeClr val="accent1"/>
          </a:lnRef>
          <a:fillRef idx="0">
            <a:schemeClr val="accent1"/>
          </a:fillRef>
          <a:effectRef idx="0">
            <a:schemeClr val="accent1"/>
          </a:effectRef>
          <a:fontRef idx="minor"/>
        </p:style>
      </p:sp>
      <p:sp>
        <p:nvSpPr>
          <p:cNvPr id="249" name="CustomShape 5"/>
          <p:cNvSpPr/>
          <p:nvPr/>
        </p:nvSpPr>
        <p:spPr>
          <a:xfrm flipV="1">
            <a:off x="1835640" y="2853000"/>
            <a:ext cx="2196000" cy="630000"/>
          </a:xfrm>
          <a:prstGeom prst="bentConnector3">
            <a:avLst>
              <a:gd name="adj1" fmla="val 559"/>
            </a:avLst>
          </a:prstGeom>
          <a:noFill/>
          <a:ln w="28440">
            <a:solidFill>
              <a:srgbClr val="FF0000"/>
            </a:solidFill>
            <a:round/>
            <a:tailEnd type="arrow" w="med" len="med"/>
          </a:ln>
        </p:spPr>
        <p:style>
          <a:lnRef idx="1">
            <a:schemeClr val="accent1"/>
          </a:lnRef>
          <a:fillRef idx="0">
            <a:schemeClr val="accent1"/>
          </a:fillRef>
          <a:effectRef idx="0">
            <a:schemeClr val="accent1"/>
          </a:effectRef>
          <a:fontRef idx="minor"/>
        </p:style>
      </p:sp>
      <p:sp>
        <p:nvSpPr>
          <p:cNvPr id="250" name="CustomShape 6"/>
          <p:cNvSpPr/>
          <p:nvPr/>
        </p:nvSpPr>
        <p:spPr>
          <a:xfrm>
            <a:off x="3996000" y="2421000"/>
            <a:ext cx="1484280" cy="863640"/>
          </a:xfrm>
          <a:prstGeom prst="ellipse">
            <a:avLst/>
          </a:prstGeom>
          <a:solidFill>
            <a:schemeClr val="accent1">
              <a:lumMod val="40000"/>
              <a:lumOff val="6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Remisyon</a:t>
            </a:r>
            <a:endParaRPr lang="tr-TR" sz="1100" spc="-1">
              <a:solidFill>
                <a:srgbClr val="000000"/>
              </a:solidFill>
              <a:uFill>
                <a:solidFill>
                  <a:srgbClr val="FFFFFF"/>
                </a:solidFill>
              </a:uFill>
              <a:latin typeface="Arial"/>
            </a:endParaRPr>
          </a:p>
        </p:txBody>
      </p:sp>
      <p:sp>
        <p:nvSpPr>
          <p:cNvPr id="251" name="CustomShape 7"/>
          <p:cNvSpPr/>
          <p:nvPr/>
        </p:nvSpPr>
        <p:spPr>
          <a:xfrm>
            <a:off x="4068000" y="4509000"/>
            <a:ext cx="1511640" cy="863640"/>
          </a:xfrm>
          <a:prstGeom prst="ellipse">
            <a:avLst/>
          </a:prstGeom>
          <a:solidFill>
            <a:schemeClr val="accent1">
              <a:lumMod val="40000"/>
              <a:lumOff val="6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Düşük hastalık akitivesi</a:t>
            </a:r>
            <a:endParaRPr lang="tr-TR" sz="1100" spc="-1">
              <a:solidFill>
                <a:srgbClr val="000000"/>
              </a:solidFill>
              <a:uFill>
                <a:solidFill>
                  <a:srgbClr val="FFFFFF"/>
                </a:solidFill>
              </a:uFill>
              <a:latin typeface="Arial"/>
            </a:endParaRPr>
          </a:p>
        </p:txBody>
      </p:sp>
      <p:sp>
        <p:nvSpPr>
          <p:cNvPr id="252" name="CustomShape 8"/>
          <p:cNvSpPr/>
          <p:nvPr/>
        </p:nvSpPr>
        <p:spPr>
          <a:xfrm>
            <a:off x="2411640" y="3168000"/>
            <a:ext cx="2088000" cy="1512360"/>
          </a:xfrm>
          <a:prstGeom prst="diamond">
            <a:avLst/>
          </a:prstGeom>
          <a:solidFill>
            <a:srgbClr val="FFC000"/>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Her 1-3 ayda bir kompozit ölçümlerle aktiviteyi değerlendir</a:t>
            </a:r>
            <a:endParaRPr lang="tr-TR" sz="1100" spc="-1">
              <a:solidFill>
                <a:srgbClr val="000000"/>
              </a:solidFill>
              <a:uFill>
                <a:solidFill>
                  <a:srgbClr val="FFFFFF"/>
                </a:solidFill>
              </a:uFill>
              <a:latin typeface="Arial"/>
            </a:endParaRPr>
          </a:p>
        </p:txBody>
      </p:sp>
      <p:sp>
        <p:nvSpPr>
          <p:cNvPr id="253" name="CustomShape 9"/>
          <p:cNvSpPr/>
          <p:nvPr/>
        </p:nvSpPr>
        <p:spPr>
          <a:xfrm>
            <a:off x="5612040" y="2842920"/>
            <a:ext cx="1983960" cy="9720"/>
          </a:xfrm>
          <a:custGeom>
            <a:avLst/>
            <a:gdLst/>
            <a:ahLst/>
            <a:cxnLst/>
            <a:rect l="l" t="t" r="r" b="b"/>
            <a:pathLst>
              <a:path w="21600" h="21600">
                <a:moveTo>
                  <a:pt x="0" y="0"/>
                </a:moveTo>
                <a:lnTo>
                  <a:pt x="21600" y="21600"/>
                </a:lnTo>
              </a:path>
            </a:pathLst>
          </a:custGeom>
          <a:noFill/>
          <a:ln w="28440">
            <a:solidFill>
              <a:srgbClr val="FF0000"/>
            </a:solidFill>
            <a:round/>
            <a:tailEnd type="arrow" w="med" len="med"/>
          </a:ln>
        </p:spPr>
        <p:style>
          <a:lnRef idx="1">
            <a:schemeClr val="accent1"/>
          </a:lnRef>
          <a:fillRef idx="0">
            <a:schemeClr val="accent1"/>
          </a:fillRef>
          <a:effectRef idx="0">
            <a:schemeClr val="accent1"/>
          </a:effectRef>
          <a:fontRef idx="minor"/>
        </p:style>
      </p:sp>
      <p:sp>
        <p:nvSpPr>
          <p:cNvPr id="254" name="CustomShape 10"/>
          <p:cNvSpPr/>
          <p:nvPr/>
        </p:nvSpPr>
        <p:spPr>
          <a:xfrm>
            <a:off x="7560360" y="2454480"/>
            <a:ext cx="1439640" cy="836280"/>
          </a:xfrm>
          <a:prstGeom prst="ellipse">
            <a:avLst/>
          </a:prstGeom>
          <a:solidFill>
            <a:schemeClr val="accent1">
              <a:lumMod val="40000"/>
              <a:lumOff val="6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Kalıcı remisyon</a:t>
            </a:r>
            <a:endParaRPr lang="tr-TR" sz="1100" spc="-1">
              <a:solidFill>
                <a:srgbClr val="000000"/>
              </a:solidFill>
              <a:uFill>
                <a:solidFill>
                  <a:srgbClr val="FFFFFF"/>
                </a:solidFill>
              </a:uFill>
              <a:latin typeface="Arial"/>
            </a:endParaRPr>
          </a:p>
        </p:txBody>
      </p:sp>
      <p:sp>
        <p:nvSpPr>
          <p:cNvPr id="255" name="CustomShape 11"/>
          <p:cNvSpPr/>
          <p:nvPr/>
        </p:nvSpPr>
        <p:spPr>
          <a:xfrm flipV="1">
            <a:off x="5580000" y="4925160"/>
            <a:ext cx="2016000" cy="15840"/>
          </a:xfrm>
          <a:custGeom>
            <a:avLst/>
            <a:gdLst/>
            <a:ahLst/>
            <a:cxnLst/>
            <a:rect l="l" t="t" r="r" b="b"/>
            <a:pathLst>
              <a:path w="21600" h="21600">
                <a:moveTo>
                  <a:pt x="0" y="0"/>
                </a:moveTo>
                <a:lnTo>
                  <a:pt x="21600" y="21600"/>
                </a:lnTo>
              </a:path>
            </a:pathLst>
          </a:custGeom>
          <a:noFill/>
          <a:ln w="28440">
            <a:solidFill>
              <a:srgbClr val="FF0000"/>
            </a:solidFill>
            <a:round/>
            <a:tailEnd type="arrow" w="med" len="med"/>
          </a:ln>
        </p:spPr>
        <p:style>
          <a:lnRef idx="1">
            <a:schemeClr val="accent1"/>
          </a:lnRef>
          <a:fillRef idx="0">
            <a:schemeClr val="accent1"/>
          </a:fillRef>
          <a:effectRef idx="0">
            <a:schemeClr val="accent1"/>
          </a:effectRef>
          <a:fontRef idx="minor"/>
        </p:style>
      </p:sp>
      <p:sp>
        <p:nvSpPr>
          <p:cNvPr id="256" name="CustomShape 12"/>
          <p:cNvSpPr/>
          <p:nvPr/>
        </p:nvSpPr>
        <p:spPr>
          <a:xfrm>
            <a:off x="7596360" y="4476960"/>
            <a:ext cx="1367640" cy="896040"/>
          </a:xfrm>
          <a:prstGeom prst="ellipse">
            <a:avLst/>
          </a:prstGeom>
          <a:solidFill>
            <a:schemeClr val="accent1">
              <a:lumMod val="40000"/>
              <a:lumOff val="6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Kalıcı düşük hastalık aktivitesi</a:t>
            </a:r>
            <a:endParaRPr lang="tr-TR" sz="1100" spc="-1">
              <a:solidFill>
                <a:srgbClr val="000000"/>
              </a:solidFill>
              <a:uFill>
                <a:solidFill>
                  <a:srgbClr val="FFFFFF"/>
                </a:solidFill>
              </a:uFill>
              <a:latin typeface="Arial"/>
            </a:endParaRPr>
          </a:p>
        </p:txBody>
      </p:sp>
      <p:sp>
        <p:nvSpPr>
          <p:cNvPr id="257" name="CustomShape 13"/>
          <p:cNvSpPr/>
          <p:nvPr/>
        </p:nvSpPr>
        <p:spPr>
          <a:xfrm>
            <a:off x="5436000" y="3168000"/>
            <a:ext cx="2096280" cy="1440360"/>
          </a:xfrm>
          <a:prstGeom prst="diamond">
            <a:avLst/>
          </a:prstGeom>
          <a:solidFill>
            <a:srgbClr val="FFC000"/>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Her 3 ayda bir aktiviteyi değerlendir</a:t>
            </a:r>
            <a:endParaRPr lang="tr-TR" sz="1100" spc="-1">
              <a:solidFill>
                <a:srgbClr val="000000"/>
              </a:solidFill>
              <a:uFill>
                <a:solidFill>
                  <a:srgbClr val="FFFFFF"/>
                </a:solidFill>
              </a:uFill>
              <a:latin typeface="Arial"/>
            </a:endParaRPr>
          </a:p>
        </p:txBody>
      </p:sp>
      <p:sp>
        <p:nvSpPr>
          <p:cNvPr id="258" name="CustomShape 14"/>
          <p:cNvSpPr/>
          <p:nvPr/>
        </p:nvSpPr>
        <p:spPr>
          <a:xfrm>
            <a:off x="1835640" y="2349000"/>
            <a:ext cx="2052000" cy="431640"/>
          </a:xfrm>
          <a:prstGeom prst="rect">
            <a:avLst/>
          </a:prstGeom>
          <a:solidFill>
            <a:schemeClr val="accent6">
              <a:lumMod val="20000"/>
              <a:lumOff val="8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Hastalık aktivitesine göre tedaviyi ayarla</a:t>
            </a:r>
            <a:endParaRPr lang="tr-TR" sz="1100" spc="-1">
              <a:solidFill>
                <a:srgbClr val="000000"/>
              </a:solidFill>
              <a:uFill>
                <a:solidFill>
                  <a:srgbClr val="FFFFFF"/>
                </a:solidFill>
              </a:uFill>
              <a:latin typeface="Arial"/>
            </a:endParaRPr>
          </a:p>
        </p:txBody>
      </p:sp>
      <p:sp>
        <p:nvSpPr>
          <p:cNvPr id="259" name="CustomShape 15"/>
          <p:cNvSpPr/>
          <p:nvPr/>
        </p:nvSpPr>
        <p:spPr>
          <a:xfrm>
            <a:off x="1835640" y="5157360"/>
            <a:ext cx="2052000" cy="431640"/>
          </a:xfrm>
          <a:prstGeom prst="rect">
            <a:avLst/>
          </a:prstGeom>
          <a:solidFill>
            <a:schemeClr val="accent6">
              <a:lumMod val="20000"/>
              <a:lumOff val="8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Hastalık aktivitesine göre tedaviyi ayarla</a:t>
            </a:r>
            <a:endParaRPr lang="tr-TR" sz="1100" spc="-1">
              <a:solidFill>
                <a:srgbClr val="000000"/>
              </a:solidFill>
              <a:uFill>
                <a:solidFill>
                  <a:srgbClr val="FFFFFF"/>
                </a:solidFill>
              </a:uFill>
              <a:latin typeface="Arial"/>
            </a:endParaRPr>
          </a:p>
        </p:txBody>
      </p:sp>
      <p:sp>
        <p:nvSpPr>
          <p:cNvPr id="260" name="CustomShape 16"/>
          <p:cNvSpPr/>
          <p:nvPr/>
        </p:nvSpPr>
        <p:spPr>
          <a:xfrm>
            <a:off x="5580000" y="2421000"/>
            <a:ext cx="1728000" cy="359640"/>
          </a:xfrm>
          <a:prstGeom prst="rect">
            <a:avLst/>
          </a:prstGeom>
          <a:solidFill>
            <a:schemeClr val="accent6">
              <a:lumMod val="20000"/>
              <a:lumOff val="8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Aktivite varsa tedaviyi ayarla</a:t>
            </a:r>
            <a:endParaRPr lang="tr-TR" sz="1100" spc="-1">
              <a:solidFill>
                <a:srgbClr val="000000"/>
              </a:solidFill>
              <a:uFill>
                <a:solidFill>
                  <a:srgbClr val="FFFFFF"/>
                </a:solidFill>
              </a:uFill>
              <a:latin typeface="Arial"/>
            </a:endParaRPr>
          </a:p>
        </p:txBody>
      </p:sp>
      <p:sp>
        <p:nvSpPr>
          <p:cNvPr id="261" name="CustomShape 17"/>
          <p:cNvSpPr/>
          <p:nvPr/>
        </p:nvSpPr>
        <p:spPr>
          <a:xfrm>
            <a:off x="5652000" y="5013000"/>
            <a:ext cx="1728000" cy="431640"/>
          </a:xfrm>
          <a:prstGeom prst="rect">
            <a:avLst/>
          </a:prstGeom>
          <a:solidFill>
            <a:schemeClr val="accent6">
              <a:lumMod val="20000"/>
              <a:lumOff val="80000"/>
            </a:schemeClr>
          </a:solidFill>
          <a:ln w="3240">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Aktivite varsa tedaviyi ayarla</a:t>
            </a:r>
            <a:endParaRPr lang="tr-TR" sz="1100" spc="-1">
              <a:solidFill>
                <a:srgbClr val="000000"/>
              </a:solidFill>
              <a:uFill>
                <a:solidFill>
                  <a:srgbClr val="FFFFFF"/>
                </a:solidFill>
              </a:uFill>
              <a:latin typeface="Arial"/>
            </a:endParaRPr>
          </a:p>
        </p:txBody>
      </p:sp>
      <p:sp>
        <p:nvSpPr>
          <p:cNvPr id="262" name="CustomShape 18"/>
          <p:cNvSpPr/>
          <p:nvPr/>
        </p:nvSpPr>
        <p:spPr>
          <a:xfrm>
            <a:off x="4572000" y="3317400"/>
            <a:ext cx="409320" cy="1191600"/>
          </a:xfrm>
          <a:prstGeom prst="upDownArrow">
            <a:avLst>
              <a:gd name="adj1" fmla="val 50000"/>
              <a:gd name="adj2" fmla="val 50000"/>
            </a:avLst>
          </a:prstGeom>
          <a:solidFill>
            <a:srgbClr val="FFFF00"/>
          </a:solidFill>
          <a:ln>
            <a:round/>
          </a:ln>
        </p:spPr>
        <p:style>
          <a:lnRef idx="2">
            <a:schemeClr val="accent1">
              <a:shade val="50000"/>
            </a:schemeClr>
          </a:lnRef>
          <a:fillRef idx="1">
            <a:schemeClr val="accent1"/>
          </a:fillRef>
          <a:effectRef idx="0">
            <a:schemeClr val="accent1"/>
          </a:effectRef>
          <a:fontRef idx="minor"/>
        </p:style>
        <p:txBody>
          <a:bodyPr lIns="84240" tIns="42120" rIns="84240" bIns="42120" anchor="ctr"/>
          <a:lstStyle/>
          <a:p>
            <a:pPr algn="ctr">
              <a:lnSpc>
                <a:spcPct val="100000"/>
              </a:lnSpc>
            </a:pPr>
            <a:r>
              <a:rPr lang="tr-TR" sz="1100" spc="-1">
                <a:solidFill>
                  <a:srgbClr val="000000"/>
                </a:solidFill>
                <a:uFill>
                  <a:solidFill>
                    <a:srgbClr val="FFFFFF"/>
                  </a:solidFill>
                </a:uFill>
                <a:latin typeface="Calibri"/>
              </a:rPr>
              <a:t>HEDEF</a:t>
            </a:r>
            <a:endParaRPr lang="tr-TR" sz="1100" spc="-1">
              <a:solidFill>
                <a:srgbClr val="000000"/>
              </a:solidFill>
              <a:uFill>
                <a:solidFill>
                  <a:srgbClr val="FFFFFF"/>
                </a:solidFill>
              </a:uFill>
              <a:latin typeface="Arial"/>
            </a:endParaRPr>
          </a:p>
        </p:txBody>
      </p:sp>
      <p:sp>
        <p:nvSpPr>
          <p:cNvPr id="263" name="TextShape 19"/>
          <p:cNvSpPr txBox="1"/>
          <p:nvPr/>
        </p:nvSpPr>
        <p:spPr>
          <a:xfrm>
            <a:off x="1656000" y="332656"/>
            <a:ext cx="6408000" cy="432000"/>
          </a:xfrm>
          <a:prstGeom prst="rect">
            <a:avLst/>
          </a:prstGeom>
          <a:noFill/>
          <a:ln>
            <a:noFill/>
          </a:ln>
        </p:spPr>
        <p:txBody>
          <a:bodyPr lIns="90000" tIns="45000" rIns="90000" bIns="45000"/>
          <a:lstStyle/>
          <a:p>
            <a:r>
              <a:rPr lang="tr-TR" spc="-1" dirty="0">
                <a:solidFill>
                  <a:srgbClr val="FF0000"/>
                </a:solidFill>
                <a:uFill>
                  <a:solidFill>
                    <a:srgbClr val="FFFFFF"/>
                  </a:solidFill>
                </a:uFill>
                <a:latin typeface="Arial"/>
              </a:rPr>
              <a:t>RA TEDAVİSİNDE HEDEFE YÖNELİK YAKLAŞIM</a:t>
            </a:r>
            <a:endParaRPr lang="tr-TR" spc="-1" dirty="0">
              <a:solidFill>
                <a:srgbClr val="FF0000"/>
              </a:solidFill>
              <a:uFill>
                <a:solidFill>
                  <a:srgbClr val="FFFFFF"/>
                </a:solidFill>
              </a:uFill>
              <a:latin typeface="Arial"/>
              <a:ea typeface="Microsoft YaHei"/>
            </a:endParaRPr>
          </a:p>
        </p:txBody>
      </p:sp>
      <p:pic>
        <p:nvPicPr>
          <p:cNvPr id="21" name="İçerik Yer Tutucusu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408548" y="764658"/>
            <a:ext cx="4452295" cy="1521285"/>
          </a:xfrm>
          <a:prstGeom prst="rect">
            <a:avLst/>
          </a:prstGeom>
        </p:spPr>
      </p:pic>
    </p:spTree>
    <p:extLst>
      <p:ext uri="{BB962C8B-B14F-4D97-AF65-F5344CB8AC3E}">
        <p14:creationId xmlns="" xmlns:p14="http://schemas.microsoft.com/office/powerpoint/2010/main" val="111385933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38150" y="349723"/>
            <a:ext cx="8267700" cy="5743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6372200" y="6366520"/>
            <a:ext cx="2376264" cy="230832"/>
          </a:xfrm>
          <a:prstGeom prst="rect">
            <a:avLst/>
          </a:prstGeom>
          <a:noFill/>
        </p:spPr>
        <p:txBody>
          <a:bodyPr wrap="square" rtlCol="0">
            <a:spAutoFit/>
          </a:bodyPr>
          <a:lstStyle/>
          <a:p>
            <a:r>
              <a:rPr lang="tr-TR" sz="900" i="1" dirty="0" err="1"/>
              <a:t>Grigor</a:t>
            </a:r>
            <a:r>
              <a:rPr lang="tr-TR" sz="900" i="1" dirty="0"/>
              <a:t> C, et al. </a:t>
            </a:r>
            <a:r>
              <a:rPr lang="tr-TR" sz="900" i="1" dirty="0" err="1"/>
              <a:t>Lancet</a:t>
            </a:r>
            <a:r>
              <a:rPr lang="tr-TR" sz="900" i="1" dirty="0"/>
              <a:t> 2004;364:263-9</a:t>
            </a:r>
            <a:endParaRPr lang="tr-TR" sz="900" dirty="0"/>
          </a:p>
        </p:txBody>
      </p:sp>
    </p:spTree>
    <p:extLst>
      <p:ext uri="{BB962C8B-B14F-4D97-AF65-F5344CB8AC3E}">
        <p14:creationId xmlns="" xmlns:p14="http://schemas.microsoft.com/office/powerpoint/2010/main" val="29674141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CustomShape 1"/>
          <p:cNvSpPr/>
          <p:nvPr/>
        </p:nvSpPr>
        <p:spPr>
          <a:xfrm>
            <a:off x="395640" y="269280"/>
            <a:ext cx="8208360" cy="389520"/>
          </a:xfrm>
          <a:prstGeom prst="rect">
            <a:avLst/>
          </a:prstGeom>
          <a:ln>
            <a:round/>
          </a:ln>
        </p:spPr>
        <p:style>
          <a:lnRef idx="2">
            <a:schemeClr val="accent2"/>
          </a:lnRef>
          <a:fillRef idx="1">
            <a:schemeClr val="lt1"/>
          </a:fillRef>
          <a:effectRef idx="0">
            <a:schemeClr val="accent2"/>
          </a:effectRef>
          <a:fontRef idx="minor"/>
        </p:style>
        <p:txBody>
          <a:bodyPr lIns="84240" tIns="42120" rIns="84240" bIns="42120"/>
          <a:lstStyle/>
          <a:p>
            <a:pPr>
              <a:lnSpc>
                <a:spcPct val="100000"/>
              </a:lnSpc>
            </a:pPr>
            <a:r>
              <a:rPr lang="tr-TR" sz="2000" b="1" spc="-1">
                <a:solidFill>
                  <a:srgbClr val="4F81BD"/>
                </a:solidFill>
                <a:uFill>
                  <a:solidFill>
                    <a:srgbClr val="FFFFFF"/>
                  </a:solidFill>
                </a:uFill>
                <a:latin typeface="Arial"/>
              </a:rPr>
              <a:t>ROMATOİD ARTRİTTE  KULLANILAN GÜNCEL TEDAVİ AJANLARI</a:t>
            </a:r>
            <a:endParaRPr lang="tr-TR" sz="2000" spc="-1">
              <a:solidFill>
                <a:srgbClr val="000000"/>
              </a:solidFill>
              <a:uFill>
                <a:solidFill>
                  <a:srgbClr val="FFFFFF"/>
                </a:solidFill>
              </a:uFill>
              <a:latin typeface="Arial"/>
            </a:endParaRPr>
          </a:p>
        </p:txBody>
      </p:sp>
      <p:sp>
        <p:nvSpPr>
          <p:cNvPr id="221" name="CustomShape 2"/>
          <p:cNvSpPr/>
          <p:nvPr/>
        </p:nvSpPr>
        <p:spPr>
          <a:xfrm>
            <a:off x="395640" y="1052640"/>
            <a:ext cx="8424720" cy="560124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700" b="1" spc="-1" dirty="0">
              <a:solidFill>
                <a:srgbClr val="FF0000"/>
              </a:solidFill>
              <a:uFill>
                <a:solidFill>
                  <a:srgbClr val="FFFFFF"/>
                </a:solidFill>
              </a:uFill>
              <a:latin typeface="Calibri"/>
            </a:endParaRPr>
          </a:p>
          <a:p>
            <a:pPr>
              <a:lnSpc>
                <a:spcPct val="100000"/>
              </a:lnSpc>
            </a:pPr>
            <a:r>
              <a:rPr lang="tr-TR" sz="1700" b="1" spc="-1" dirty="0" err="1">
                <a:solidFill>
                  <a:srgbClr val="FF0000"/>
                </a:solidFill>
                <a:uFill>
                  <a:solidFill>
                    <a:srgbClr val="FFFFFF"/>
                  </a:solidFill>
                </a:uFill>
                <a:latin typeface="Calibri"/>
              </a:rPr>
              <a:t>Glukokortikodler</a:t>
            </a:r>
            <a:endParaRPr lang="tr-TR" sz="1700" spc="-1" dirty="0">
              <a:solidFill>
                <a:srgbClr val="000000"/>
              </a:solidFill>
              <a:uFill>
                <a:solidFill>
                  <a:srgbClr val="FFFFFF"/>
                </a:solidFill>
              </a:uFill>
              <a:latin typeface="Arial"/>
            </a:endParaRPr>
          </a:p>
          <a:p>
            <a:pPr>
              <a:lnSpc>
                <a:spcPct val="100000"/>
              </a:lnSpc>
            </a:pPr>
            <a:r>
              <a:rPr lang="tr-TR" sz="1700" spc="-1" dirty="0">
                <a:solidFill>
                  <a:srgbClr val="000000"/>
                </a:solidFill>
                <a:uFill>
                  <a:solidFill>
                    <a:srgbClr val="FFFFFF"/>
                  </a:solidFill>
                </a:uFill>
                <a:latin typeface="Calibri"/>
              </a:rPr>
              <a:t>         </a:t>
            </a:r>
            <a:r>
              <a:rPr lang="tr-TR" sz="1500" spc="-1" dirty="0" err="1">
                <a:solidFill>
                  <a:srgbClr val="000000"/>
                </a:solidFill>
                <a:uFill>
                  <a:solidFill>
                    <a:srgbClr val="FFFFFF"/>
                  </a:solidFill>
                </a:uFill>
                <a:latin typeface="Calibri"/>
              </a:rPr>
              <a:t>Prednizon</a:t>
            </a:r>
            <a:r>
              <a:rPr lang="tr-TR" sz="1500" spc="-1" dirty="0">
                <a:solidFill>
                  <a:srgbClr val="000000"/>
                </a:solidFill>
                <a:uFill>
                  <a:solidFill>
                    <a:srgbClr val="FFFFFF"/>
                  </a:solidFill>
                </a:uFill>
                <a:latin typeface="Calibri"/>
              </a:rPr>
              <a:t>/Metil </a:t>
            </a:r>
            <a:r>
              <a:rPr lang="tr-TR" sz="1500" spc="-1" dirty="0" err="1">
                <a:solidFill>
                  <a:srgbClr val="000000"/>
                </a:solidFill>
                <a:uFill>
                  <a:solidFill>
                    <a:srgbClr val="FFFFFF"/>
                  </a:solidFill>
                </a:uFill>
                <a:latin typeface="Calibri"/>
              </a:rPr>
              <a:t>prednizon</a:t>
            </a:r>
            <a:endParaRPr lang="tr-TR" sz="1500" spc="-1" dirty="0">
              <a:solidFill>
                <a:srgbClr val="000000"/>
              </a:solidFill>
              <a:uFill>
                <a:solidFill>
                  <a:srgbClr val="FFFFFF"/>
                </a:solidFill>
              </a:uFill>
              <a:latin typeface="Arial"/>
            </a:endParaRPr>
          </a:p>
          <a:p>
            <a:pPr>
              <a:lnSpc>
                <a:spcPct val="100000"/>
              </a:lnSpc>
            </a:pPr>
            <a:r>
              <a:rPr lang="tr-TR" sz="1700" b="1" spc="-1" dirty="0">
                <a:solidFill>
                  <a:srgbClr val="FF0000"/>
                </a:solidFill>
                <a:uFill>
                  <a:solidFill>
                    <a:srgbClr val="FFFFFF"/>
                  </a:solidFill>
                </a:uFill>
                <a:latin typeface="Calibri"/>
              </a:rPr>
              <a:t>Konvansiyonel sentetik </a:t>
            </a:r>
            <a:r>
              <a:rPr lang="tr-TR" sz="1700" b="1" spc="-1" dirty="0" err="1">
                <a:solidFill>
                  <a:srgbClr val="FF0000"/>
                </a:solidFill>
                <a:uFill>
                  <a:solidFill>
                    <a:srgbClr val="FFFFFF"/>
                  </a:solidFill>
                </a:uFill>
                <a:latin typeface="Calibri"/>
              </a:rPr>
              <a:t>DMARD’lar</a:t>
            </a:r>
            <a:r>
              <a:rPr lang="tr-TR" sz="1700" b="1" spc="-1" dirty="0">
                <a:solidFill>
                  <a:srgbClr val="FF0000"/>
                </a:solidFill>
                <a:uFill>
                  <a:solidFill>
                    <a:srgbClr val="FFFFFF"/>
                  </a:solidFill>
                </a:uFill>
                <a:latin typeface="Calibri"/>
              </a:rPr>
              <a:t> (</a:t>
            </a:r>
            <a:r>
              <a:rPr lang="tr-TR" sz="1700" b="1" spc="-1" dirty="0" err="1">
                <a:solidFill>
                  <a:srgbClr val="FF0000"/>
                </a:solidFill>
                <a:uFill>
                  <a:solidFill>
                    <a:srgbClr val="FFFFFF"/>
                  </a:solidFill>
                </a:uFill>
                <a:latin typeface="Calibri"/>
              </a:rPr>
              <a:t>csDMARD</a:t>
            </a:r>
            <a:r>
              <a:rPr lang="tr-TR" sz="1700" b="1" spc="-1" dirty="0">
                <a:solidFill>
                  <a:srgbClr val="FF0000"/>
                </a:solidFill>
                <a:uFill>
                  <a:solidFill>
                    <a:srgbClr val="FFFFFF"/>
                  </a:solidFill>
                </a:uFill>
                <a:latin typeface="Calibri"/>
              </a:rPr>
              <a:t>)</a:t>
            </a:r>
            <a:endParaRPr lang="tr-TR" sz="1700" spc="-1" dirty="0">
              <a:solidFill>
                <a:srgbClr val="000000"/>
              </a:solidFill>
              <a:uFill>
                <a:solidFill>
                  <a:srgbClr val="FFFFFF"/>
                </a:solidFill>
              </a:uFill>
              <a:latin typeface="Arial"/>
            </a:endParaRPr>
          </a:p>
          <a:p>
            <a:pPr>
              <a:lnSpc>
                <a:spcPct val="100000"/>
              </a:lnSpc>
            </a:pPr>
            <a:r>
              <a:rPr lang="tr-TR" sz="1500" spc="-1" dirty="0">
                <a:solidFill>
                  <a:srgbClr val="000000"/>
                </a:solidFill>
                <a:uFill>
                  <a:solidFill>
                    <a:srgbClr val="FFFFFF"/>
                  </a:solidFill>
                </a:uFill>
                <a:latin typeface="Calibri"/>
              </a:rPr>
              <a:t>          </a:t>
            </a:r>
            <a:r>
              <a:rPr lang="tr-TR" sz="1500" spc="-1" dirty="0" err="1">
                <a:solidFill>
                  <a:srgbClr val="000000"/>
                </a:solidFill>
                <a:uFill>
                  <a:solidFill>
                    <a:srgbClr val="FFFFFF"/>
                  </a:solidFill>
                </a:uFill>
                <a:latin typeface="Calibri"/>
              </a:rPr>
              <a:t>Metotreksat</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Sülfasalazin</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Leflunomid</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Hidroksiklorokin</a:t>
            </a: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500" spc="-1" dirty="0">
              <a:solidFill>
                <a:srgbClr val="000000"/>
              </a:solidFill>
              <a:uFill>
                <a:solidFill>
                  <a:srgbClr val="FFFFFF"/>
                </a:solidFill>
              </a:uFill>
              <a:latin typeface="Arial"/>
            </a:endParaRPr>
          </a:p>
          <a:p>
            <a:pPr>
              <a:lnSpc>
                <a:spcPct val="100000"/>
              </a:lnSpc>
            </a:pPr>
            <a:endParaRPr lang="tr-TR" sz="1700" b="1" spc="-1" dirty="0">
              <a:solidFill>
                <a:srgbClr val="FF0000"/>
              </a:solidFill>
              <a:uFill>
                <a:solidFill>
                  <a:srgbClr val="FFFFFF"/>
                </a:solidFill>
              </a:uFill>
              <a:latin typeface="Calibri"/>
            </a:endParaRPr>
          </a:p>
          <a:p>
            <a:pPr>
              <a:lnSpc>
                <a:spcPct val="100000"/>
              </a:lnSpc>
            </a:pPr>
            <a:r>
              <a:rPr lang="tr-TR" sz="1700" b="1" spc="-1" dirty="0">
                <a:solidFill>
                  <a:srgbClr val="FF0000"/>
                </a:solidFill>
                <a:uFill>
                  <a:solidFill>
                    <a:srgbClr val="FFFFFF"/>
                  </a:solidFill>
                </a:uFill>
                <a:latin typeface="Calibri"/>
              </a:rPr>
              <a:t>Hedefe yönelik sentetik DMARD (</a:t>
            </a:r>
            <a:r>
              <a:rPr lang="tr-TR" sz="1700" b="1" spc="-1" dirty="0" err="1">
                <a:solidFill>
                  <a:srgbClr val="FF0000"/>
                </a:solidFill>
                <a:uFill>
                  <a:solidFill>
                    <a:srgbClr val="FFFFFF"/>
                  </a:solidFill>
                </a:uFill>
                <a:latin typeface="Calibri"/>
              </a:rPr>
              <a:t>tsDMARD</a:t>
            </a:r>
            <a:r>
              <a:rPr lang="tr-TR" sz="1700" b="1" spc="-1" dirty="0">
                <a:solidFill>
                  <a:srgbClr val="FF0000"/>
                </a:solidFill>
                <a:uFill>
                  <a:solidFill>
                    <a:srgbClr val="FFFFFF"/>
                  </a:solidFill>
                </a:uFill>
                <a:latin typeface="Calibri"/>
              </a:rPr>
              <a:t>)</a:t>
            </a:r>
            <a:endParaRPr lang="tr-TR" sz="17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Tofasitinib</a:t>
            </a:r>
            <a:r>
              <a:rPr lang="tr-TR" sz="1500" spc="-1" dirty="0">
                <a:solidFill>
                  <a:srgbClr val="000000"/>
                </a:solidFill>
                <a:uFill>
                  <a:solidFill>
                    <a:srgbClr val="FFFFFF"/>
                  </a:solidFill>
                </a:uFill>
                <a:latin typeface="Calibri"/>
              </a:rPr>
              <a:t>           </a:t>
            </a:r>
            <a:endParaRPr lang="tr-TR" sz="1500" spc="-1" dirty="0">
              <a:solidFill>
                <a:srgbClr val="000000"/>
              </a:solidFill>
              <a:uFill>
                <a:solidFill>
                  <a:srgbClr val="FFFFFF"/>
                </a:solidFill>
              </a:uFill>
              <a:latin typeface="Arial"/>
            </a:endParaRPr>
          </a:p>
          <a:p>
            <a:pPr marL="420480"/>
            <a:r>
              <a:rPr lang="tr-TR" sz="1500" spc="-1" dirty="0" err="1">
                <a:solidFill>
                  <a:srgbClr val="FF9933"/>
                </a:solidFill>
                <a:uFill>
                  <a:solidFill>
                    <a:srgbClr val="FFFFFF"/>
                  </a:solidFill>
                </a:uFill>
                <a:latin typeface="Calibri"/>
              </a:rPr>
              <a:t>Barisitinib</a:t>
            </a:r>
            <a:r>
              <a:rPr lang="tr-TR" sz="1500" spc="-1" dirty="0">
                <a:solidFill>
                  <a:srgbClr val="FF9933"/>
                </a:solidFill>
                <a:uFill>
                  <a:solidFill>
                    <a:srgbClr val="FFFFFF"/>
                  </a:solidFill>
                </a:uFill>
                <a:latin typeface="Calibri"/>
              </a:rPr>
              <a:t> </a:t>
            </a:r>
            <a:r>
              <a:rPr lang="tr-TR" sz="1500" spc="-1" dirty="0">
                <a:solidFill>
                  <a:srgbClr val="FFC000"/>
                </a:solidFill>
                <a:uFill>
                  <a:solidFill>
                    <a:srgbClr val="FFFFFF"/>
                  </a:solidFill>
                </a:uFill>
                <a:latin typeface="Calibri"/>
              </a:rPr>
              <a:t>   </a:t>
            </a:r>
            <a:r>
              <a:rPr lang="tr-TR" sz="1500" spc="-1" dirty="0">
                <a:solidFill>
                  <a:srgbClr val="000000"/>
                </a:solidFill>
                <a:uFill>
                  <a:solidFill>
                    <a:srgbClr val="FFFFFF"/>
                  </a:solidFill>
                </a:uFill>
                <a:latin typeface="Calibri"/>
              </a:rPr>
              <a:t>                                    JAK inhibitörleri</a:t>
            </a:r>
            <a:endParaRPr lang="tr-TR" sz="1500" spc="-1" dirty="0">
              <a:solidFill>
                <a:srgbClr val="000000"/>
              </a:solidFill>
              <a:uFill>
                <a:solidFill>
                  <a:srgbClr val="FFFFFF"/>
                </a:solidFill>
              </a:uFill>
              <a:latin typeface="Arial"/>
            </a:endParaRPr>
          </a:p>
        </p:txBody>
      </p:sp>
      <p:sp>
        <p:nvSpPr>
          <p:cNvPr id="222" name="CustomShape 3"/>
          <p:cNvSpPr/>
          <p:nvPr/>
        </p:nvSpPr>
        <p:spPr>
          <a:xfrm>
            <a:off x="3244320" y="3789000"/>
            <a:ext cx="182160" cy="1007640"/>
          </a:xfrm>
          <a:prstGeom prst="rightBrace">
            <a:avLst>
              <a:gd name="adj1" fmla="val 8333"/>
              <a:gd name="adj2" fmla="val 50000"/>
            </a:avLst>
          </a:prstGeom>
          <a:noFill/>
          <a:ln>
            <a:solidFill>
              <a:schemeClr val="tx1"/>
            </a:solidFill>
            <a:round/>
          </a:ln>
        </p:spPr>
        <p:style>
          <a:lnRef idx="1">
            <a:schemeClr val="accent1"/>
          </a:lnRef>
          <a:fillRef idx="0">
            <a:schemeClr val="accent1"/>
          </a:fillRef>
          <a:effectRef idx="0">
            <a:schemeClr val="accent1"/>
          </a:effectRef>
          <a:fontRef idx="minor"/>
        </p:style>
      </p:sp>
      <p:sp>
        <p:nvSpPr>
          <p:cNvPr id="223" name="CustomShape 4"/>
          <p:cNvSpPr/>
          <p:nvPr/>
        </p:nvSpPr>
        <p:spPr>
          <a:xfrm>
            <a:off x="3204000" y="6237360"/>
            <a:ext cx="143640" cy="359640"/>
          </a:xfrm>
          <a:prstGeom prst="rightBrace">
            <a:avLst>
              <a:gd name="adj1" fmla="val 8333"/>
              <a:gd name="adj2" fmla="val 50000"/>
            </a:avLst>
          </a:prstGeom>
          <a:noFill/>
          <a:ln>
            <a:solidFill>
              <a:schemeClr val="tx1"/>
            </a:solidFill>
            <a:round/>
          </a:ln>
        </p:spPr>
        <p:style>
          <a:lnRef idx="1">
            <a:schemeClr val="accent1"/>
          </a:lnRef>
          <a:fillRef idx="0">
            <a:schemeClr val="accent1"/>
          </a:fillRef>
          <a:effectRef idx="0">
            <a:schemeClr val="accent1"/>
          </a:effectRef>
          <a:fontRef idx="minor"/>
        </p:style>
      </p:sp>
      <p:sp>
        <p:nvSpPr>
          <p:cNvPr id="224" name="CustomShape 5"/>
          <p:cNvSpPr/>
          <p:nvPr/>
        </p:nvSpPr>
        <p:spPr>
          <a:xfrm>
            <a:off x="323640" y="5805720"/>
            <a:ext cx="8280000" cy="863640"/>
          </a:xfrm>
          <a:prstGeom prst="rect">
            <a:avLst/>
          </a:prstGeom>
          <a:solidFill>
            <a:schemeClr val="accent3">
              <a:lumMod val="40000"/>
              <a:lumOff val="60000"/>
              <a:alpha val="23921"/>
            </a:schemeClr>
          </a:solidFill>
          <a:ln w="25560">
            <a:solidFill>
              <a:srgbClr val="3A5F8B"/>
            </a:solidFill>
            <a:round/>
          </a:ln>
        </p:spPr>
        <p:style>
          <a:lnRef idx="0">
            <a:scrgbClr r="0" g="0" b="0"/>
          </a:lnRef>
          <a:fillRef idx="0">
            <a:scrgbClr r="0" g="0" b="0"/>
          </a:fillRef>
          <a:effectRef idx="0">
            <a:scrgbClr r="0" g="0" b="0"/>
          </a:effectRef>
          <a:fontRef idx="minor"/>
        </p:style>
      </p:sp>
      <p:sp>
        <p:nvSpPr>
          <p:cNvPr id="225" name="CustomShape 6"/>
          <p:cNvSpPr/>
          <p:nvPr/>
        </p:nvSpPr>
        <p:spPr>
          <a:xfrm>
            <a:off x="323640" y="2133000"/>
            <a:ext cx="8280000" cy="1223640"/>
          </a:xfrm>
          <a:prstGeom prst="rect">
            <a:avLst/>
          </a:prstGeom>
          <a:solidFill>
            <a:schemeClr val="accent3">
              <a:lumMod val="20000"/>
              <a:lumOff val="80000"/>
              <a:alpha val="23921"/>
            </a:schemeClr>
          </a:solidFill>
          <a:ln w="25560">
            <a:solidFill>
              <a:srgbClr val="3A5F8B"/>
            </a:solidFill>
            <a:round/>
          </a:ln>
        </p:spPr>
        <p:style>
          <a:lnRef idx="0">
            <a:scrgbClr r="0" g="0" b="0"/>
          </a:lnRef>
          <a:fillRef idx="0">
            <a:scrgbClr r="0" g="0" b="0"/>
          </a:fillRef>
          <a:effectRef idx="0">
            <a:scrgbClr r="0" g="0" b="0"/>
          </a:effectRef>
          <a:fontRef idx="minor"/>
        </p:style>
      </p:sp>
      <p:sp>
        <p:nvSpPr>
          <p:cNvPr id="227" name="CustomShape 8"/>
          <p:cNvSpPr/>
          <p:nvPr/>
        </p:nvSpPr>
        <p:spPr>
          <a:xfrm>
            <a:off x="324000" y="1557216"/>
            <a:ext cx="8279640" cy="575640"/>
          </a:xfrm>
          <a:prstGeom prst="rect">
            <a:avLst/>
          </a:prstGeom>
          <a:solidFill>
            <a:schemeClr val="tx2">
              <a:lumMod val="40000"/>
              <a:lumOff val="60000"/>
              <a:alpha val="23921"/>
            </a:schemeClr>
          </a:solidFill>
          <a:ln w="25560">
            <a:solidFill>
              <a:srgbClr val="3A5F8B"/>
            </a:solidFill>
            <a:round/>
          </a:ln>
        </p:spPr>
        <p:style>
          <a:lnRef idx="0">
            <a:scrgbClr r="0" g="0" b="0"/>
          </a:lnRef>
          <a:fillRef idx="0">
            <a:scrgbClr r="0" g="0" b="0"/>
          </a:fillRef>
          <a:effectRef idx="0">
            <a:scrgbClr r="0" g="0" b="0"/>
          </a:effectRef>
          <a:fontRef idx="minor"/>
        </p:style>
      </p:sp>
      <p:sp>
        <p:nvSpPr>
          <p:cNvPr id="228" name="CustomShape 9"/>
          <p:cNvSpPr/>
          <p:nvPr/>
        </p:nvSpPr>
        <p:spPr>
          <a:xfrm>
            <a:off x="323640" y="3357264"/>
            <a:ext cx="8280000" cy="2448000"/>
          </a:xfrm>
          <a:prstGeom prst="rect">
            <a:avLst/>
          </a:prstGeom>
          <a:solidFill>
            <a:schemeClr val="bg2">
              <a:lumMod val="75000"/>
              <a:alpha val="23921"/>
            </a:schemeClr>
          </a:solidFill>
          <a:ln w="25560">
            <a:solidFill>
              <a:srgbClr val="3A5F8B"/>
            </a:solidFill>
            <a:round/>
          </a:ln>
        </p:spPr>
        <p:style>
          <a:lnRef idx="0">
            <a:scrgbClr r="0" g="0" b="0"/>
          </a:lnRef>
          <a:fillRef idx="0">
            <a:scrgbClr r="0" g="0" b="0"/>
          </a:fillRef>
          <a:effectRef idx="0">
            <a:scrgbClr r="0" g="0" b="0"/>
          </a:effectRef>
          <a:fontRef idx="minor"/>
        </p:style>
        <p:txBody>
          <a:bodyPr wrap="none" lIns="84240" tIns="42120" rIns="84240" bIns="42120" anchor="ctr"/>
          <a:lstStyle/>
          <a:p>
            <a:pPr>
              <a:lnSpc>
                <a:spcPct val="100000"/>
              </a:lnSpc>
            </a:pPr>
            <a:r>
              <a:rPr lang="tr-TR" sz="1700" b="1" spc="-1" dirty="0">
                <a:solidFill>
                  <a:srgbClr val="FF0000"/>
                </a:solidFill>
                <a:uFill>
                  <a:solidFill>
                    <a:srgbClr val="FFFFFF"/>
                  </a:solidFill>
                </a:uFill>
                <a:latin typeface="Calibri"/>
              </a:rPr>
              <a:t>Biyolojik </a:t>
            </a:r>
            <a:r>
              <a:rPr lang="tr-TR" sz="1700" b="1" spc="-1" dirty="0" err="1">
                <a:solidFill>
                  <a:srgbClr val="FF0000"/>
                </a:solidFill>
                <a:uFill>
                  <a:solidFill>
                    <a:srgbClr val="FFFFFF"/>
                  </a:solidFill>
                </a:uFill>
                <a:latin typeface="Calibri"/>
              </a:rPr>
              <a:t>DMARD’lar</a:t>
            </a:r>
            <a:r>
              <a:rPr lang="tr-TR" sz="1700" b="1" spc="-1" dirty="0">
                <a:solidFill>
                  <a:srgbClr val="FF0000"/>
                </a:solidFill>
                <a:uFill>
                  <a:solidFill>
                    <a:srgbClr val="FFFFFF"/>
                  </a:solidFill>
                </a:uFill>
                <a:latin typeface="Calibri"/>
              </a:rPr>
              <a:t> (</a:t>
            </a:r>
            <a:r>
              <a:rPr lang="tr-TR" sz="1700" b="1" spc="-1" dirty="0" err="1">
                <a:solidFill>
                  <a:srgbClr val="FF0000"/>
                </a:solidFill>
                <a:uFill>
                  <a:solidFill>
                    <a:srgbClr val="FFFFFF"/>
                  </a:solidFill>
                </a:uFill>
                <a:latin typeface="Calibri"/>
              </a:rPr>
              <a:t>bDMARD</a:t>
            </a:r>
            <a:r>
              <a:rPr lang="tr-TR" sz="1700" b="1" spc="-1" dirty="0">
                <a:solidFill>
                  <a:srgbClr val="FF0000"/>
                </a:solidFill>
                <a:uFill>
                  <a:solidFill>
                    <a:srgbClr val="FFFFFF"/>
                  </a:solidFill>
                </a:uFill>
                <a:latin typeface="Calibri"/>
              </a:rPr>
              <a:t>)</a:t>
            </a:r>
            <a:endParaRPr lang="tr-TR" sz="17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Etanersept</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İnfliksimab</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Adalimumab</a:t>
            </a:r>
            <a:r>
              <a:rPr lang="tr-TR" sz="1500" spc="-1" dirty="0">
                <a:solidFill>
                  <a:srgbClr val="000000"/>
                </a:solidFill>
                <a:uFill>
                  <a:solidFill>
                    <a:srgbClr val="FFFFFF"/>
                  </a:solidFill>
                </a:uFill>
                <a:latin typeface="Calibri"/>
              </a:rPr>
              <a:t>                                       Anti-TNF biyolojikler</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Sertolizumab</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Golimumab</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Abatasept</a:t>
            </a:r>
            <a:r>
              <a:rPr lang="tr-TR" sz="1500" spc="-1" dirty="0">
                <a:solidFill>
                  <a:srgbClr val="000000"/>
                </a:solidFill>
                <a:uFill>
                  <a:solidFill>
                    <a:srgbClr val="FFFFFF"/>
                  </a:solidFill>
                </a:uFill>
                <a:latin typeface="Calibri"/>
              </a:rPr>
              <a:t>                               ….……CTLA-4-Ig</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Rituksimab</a:t>
            </a:r>
            <a:r>
              <a:rPr lang="tr-TR" sz="1500" spc="-1" dirty="0">
                <a:solidFill>
                  <a:srgbClr val="000000"/>
                </a:solidFill>
                <a:uFill>
                  <a:solidFill>
                    <a:srgbClr val="FFFFFF"/>
                  </a:solidFill>
                </a:uFill>
                <a:latin typeface="Calibri"/>
              </a:rPr>
              <a:t>                            ..……. Anti-CD20 (B lenfosit)</a:t>
            </a:r>
            <a:endParaRPr lang="tr-TR" sz="1500" spc="-1" dirty="0">
              <a:solidFill>
                <a:srgbClr val="000000"/>
              </a:solidFill>
              <a:uFill>
                <a:solidFill>
                  <a:srgbClr val="FFFFFF"/>
                </a:solidFill>
              </a:uFill>
              <a:latin typeface="Arial"/>
            </a:endParaRPr>
          </a:p>
          <a:p>
            <a:pPr marL="420480"/>
            <a:r>
              <a:rPr lang="tr-TR" sz="1500" spc="-1" dirty="0" err="1">
                <a:solidFill>
                  <a:srgbClr val="000000"/>
                </a:solidFill>
                <a:uFill>
                  <a:solidFill>
                    <a:srgbClr val="FFFFFF"/>
                  </a:solidFill>
                </a:uFill>
                <a:latin typeface="Calibri"/>
              </a:rPr>
              <a:t>Tosilizumab</a:t>
            </a:r>
            <a:endParaRPr lang="tr-TR" sz="1500" spc="-1" dirty="0">
              <a:solidFill>
                <a:srgbClr val="000000"/>
              </a:solidFill>
              <a:uFill>
                <a:solidFill>
                  <a:srgbClr val="FFFFFF"/>
                </a:solidFill>
              </a:uFill>
              <a:latin typeface="Arial"/>
            </a:endParaRPr>
          </a:p>
          <a:p>
            <a:pPr marL="420480"/>
            <a:r>
              <a:rPr lang="tr-TR" sz="1500" spc="-1" dirty="0" err="1">
                <a:solidFill>
                  <a:srgbClr val="FF9933"/>
                </a:solidFill>
                <a:uFill>
                  <a:solidFill>
                    <a:srgbClr val="FFFFFF"/>
                  </a:solidFill>
                </a:uFill>
                <a:latin typeface="Calibri"/>
              </a:rPr>
              <a:t>Sarilumab</a:t>
            </a:r>
            <a:r>
              <a:rPr lang="tr-TR" sz="1500" spc="-1" dirty="0">
                <a:solidFill>
                  <a:srgbClr val="FF9933"/>
                </a:solidFill>
                <a:uFill>
                  <a:solidFill>
                    <a:srgbClr val="FFFFFF"/>
                  </a:solidFill>
                </a:uFill>
                <a:latin typeface="Calibri"/>
              </a:rPr>
              <a:t>   </a:t>
            </a:r>
            <a:r>
              <a:rPr lang="tr-TR" sz="1500" spc="-1" dirty="0">
                <a:solidFill>
                  <a:srgbClr val="808080"/>
                </a:solidFill>
                <a:uFill>
                  <a:solidFill>
                    <a:srgbClr val="FFFFFF"/>
                  </a:solidFill>
                </a:uFill>
                <a:latin typeface="Calibri"/>
              </a:rPr>
              <a:t>                                   </a:t>
            </a:r>
            <a:r>
              <a:rPr lang="tr-TR" sz="1500" spc="-1" dirty="0" smtClean="0">
                <a:solidFill>
                  <a:srgbClr val="808080"/>
                </a:solidFill>
                <a:uFill>
                  <a:solidFill>
                    <a:srgbClr val="FFFFFF"/>
                  </a:solidFill>
                </a:uFill>
                <a:latin typeface="Calibri"/>
              </a:rPr>
              <a:t>   </a:t>
            </a:r>
            <a:r>
              <a:rPr lang="tr-TR" sz="1500" spc="-1" dirty="0">
                <a:solidFill>
                  <a:srgbClr val="000000"/>
                </a:solidFill>
                <a:uFill>
                  <a:solidFill>
                    <a:srgbClr val="FFFFFF"/>
                  </a:solidFill>
                </a:uFill>
                <a:latin typeface="Calibri"/>
              </a:rPr>
              <a:t>L-6 Reseptör inhibitörleri</a:t>
            </a:r>
            <a:endParaRPr lang="tr-TR" sz="1500" spc="-1" dirty="0">
              <a:solidFill>
                <a:srgbClr val="000000"/>
              </a:solidFill>
              <a:uFill>
                <a:solidFill>
                  <a:srgbClr val="FFFFFF"/>
                </a:solidFill>
              </a:uFill>
              <a:latin typeface="Arial"/>
            </a:endParaRPr>
          </a:p>
        </p:txBody>
      </p:sp>
      <p:sp>
        <p:nvSpPr>
          <p:cNvPr id="229" name="CustomShape 10"/>
          <p:cNvSpPr/>
          <p:nvPr/>
        </p:nvSpPr>
        <p:spPr>
          <a:xfrm>
            <a:off x="3124080" y="5295960"/>
            <a:ext cx="143640" cy="359640"/>
          </a:xfrm>
          <a:prstGeom prst="rightBrace">
            <a:avLst>
              <a:gd name="adj1" fmla="val 8333"/>
              <a:gd name="adj2" fmla="val 50000"/>
            </a:avLst>
          </a:prstGeom>
          <a:noFill/>
          <a:ln>
            <a:solidFill>
              <a:schemeClr val="tx1"/>
            </a:solidFill>
            <a:round/>
          </a:ln>
        </p:spPr>
        <p:style>
          <a:lnRef idx="1">
            <a:schemeClr val="accent1"/>
          </a:lnRef>
          <a:fillRef idx="0">
            <a:schemeClr val="accent1"/>
          </a:fillRef>
          <a:effectRef idx="0">
            <a:schemeClr val="accent1"/>
          </a:effectRef>
          <a:fontRef idx="minor"/>
        </p:style>
      </p:sp>
      <p:sp>
        <p:nvSpPr>
          <p:cNvPr id="12" name="Metin kutusu 11"/>
          <p:cNvSpPr txBox="1"/>
          <p:nvPr/>
        </p:nvSpPr>
        <p:spPr>
          <a:xfrm>
            <a:off x="323640" y="910463"/>
            <a:ext cx="8280000" cy="646331"/>
          </a:xfrm>
          <a:prstGeom prst="rect">
            <a:avLst/>
          </a:prstGeom>
          <a:solidFill>
            <a:schemeClr val="accent6">
              <a:lumMod val="20000"/>
              <a:lumOff val="80000"/>
            </a:schemeClr>
          </a:solidFill>
          <a:ln w="28575">
            <a:solidFill>
              <a:schemeClr val="accent1"/>
            </a:solidFill>
          </a:ln>
        </p:spPr>
        <p:txBody>
          <a:bodyPr wrap="square" rtlCol="0">
            <a:spAutoFit/>
          </a:bodyPr>
          <a:lstStyle/>
          <a:p>
            <a:pPr>
              <a:lnSpc>
                <a:spcPct val="100000"/>
              </a:lnSpc>
            </a:pPr>
            <a:r>
              <a:rPr lang="tr-TR" sz="1700" b="1" spc="-1" dirty="0" err="1">
                <a:solidFill>
                  <a:srgbClr val="FF0000"/>
                </a:solidFill>
                <a:uFill>
                  <a:solidFill>
                    <a:srgbClr val="FFFFFF"/>
                  </a:solidFill>
                </a:uFill>
                <a:latin typeface="Calibri"/>
              </a:rPr>
              <a:t>Non-Steroid</a:t>
            </a:r>
            <a:r>
              <a:rPr lang="tr-TR" sz="1700" b="1" spc="-1" dirty="0">
                <a:solidFill>
                  <a:srgbClr val="FF0000"/>
                </a:solidFill>
                <a:uFill>
                  <a:solidFill>
                    <a:srgbClr val="FFFFFF"/>
                  </a:solidFill>
                </a:uFill>
                <a:latin typeface="Calibri"/>
              </a:rPr>
              <a:t> </a:t>
            </a:r>
            <a:r>
              <a:rPr lang="tr-TR" sz="1700" b="1" spc="-1" dirty="0" err="1">
                <a:solidFill>
                  <a:srgbClr val="FF0000"/>
                </a:solidFill>
                <a:uFill>
                  <a:solidFill>
                    <a:srgbClr val="FFFFFF"/>
                  </a:solidFill>
                </a:uFill>
                <a:latin typeface="Calibri"/>
              </a:rPr>
              <a:t>Antiinflamatuvar</a:t>
            </a:r>
            <a:r>
              <a:rPr lang="tr-TR" sz="1700" b="1" spc="-1" dirty="0">
                <a:solidFill>
                  <a:srgbClr val="FF0000"/>
                </a:solidFill>
                <a:uFill>
                  <a:solidFill>
                    <a:srgbClr val="FFFFFF"/>
                  </a:solidFill>
                </a:uFill>
                <a:latin typeface="Calibri"/>
              </a:rPr>
              <a:t> İlaçlar (NSAID)</a:t>
            </a:r>
            <a:endParaRPr lang="tr-TR" sz="1700" spc="-1" dirty="0">
              <a:solidFill>
                <a:srgbClr val="FF0000"/>
              </a:solidFill>
              <a:uFill>
                <a:solidFill>
                  <a:srgbClr val="FFFFFF"/>
                </a:solidFill>
              </a:uFill>
            </a:endParaRPr>
          </a:p>
          <a:p>
            <a:pPr>
              <a:lnSpc>
                <a:spcPct val="100000"/>
              </a:lnSpc>
            </a:pPr>
            <a:r>
              <a:rPr lang="tr-TR" spc="-1" dirty="0">
                <a:solidFill>
                  <a:srgbClr val="000000"/>
                </a:solidFill>
                <a:uFill>
                  <a:solidFill>
                    <a:srgbClr val="FFFFFF"/>
                  </a:solidFill>
                </a:uFill>
                <a:latin typeface="Calibri"/>
              </a:rPr>
              <a:t>          </a:t>
            </a:r>
            <a:r>
              <a:rPr lang="tr-TR" sz="1600" spc="-1" dirty="0" err="1">
                <a:solidFill>
                  <a:srgbClr val="000000"/>
                </a:solidFill>
                <a:uFill>
                  <a:solidFill>
                    <a:srgbClr val="FFFFFF"/>
                  </a:solidFill>
                </a:uFill>
                <a:latin typeface="Calibri"/>
              </a:rPr>
              <a:t>Siklooksijenaz</a:t>
            </a:r>
            <a:r>
              <a:rPr lang="tr-TR" sz="1600" spc="-1" dirty="0">
                <a:solidFill>
                  <a:srgbClr val="000000"/>
                </a:solidFill>
                <a:uFill>
                  <a:solidFill>
                    <a:srgbClr val="FFFFFF"/>
                  </a:solidFill>
                </a:uFill>
                <a:latin typeface="Calibri"/>
              </a:rPr>
              <a:t> inhibitörleri</a:t>
            </a:r>
            <a:endParaRPr lang="tr-TR" sz="1600" spc="-1" dirty="0">
              <a:solidFill>
                <a:srgbClr val="000000"/>
              </a:solidFill>
              <a:uFill>
                <a:solidFill>
                  <a:srgbClr val="FFFFFF"/>
                </a:solidFill>
              </a:uFill>
            </a:endParaRPr>
          </a:p>
        </p:txBody>
      </p:sp>
    </p:spTree>
    <p:extLst>
      <p:ext uri="{BB962C8B-B14F-4D97-AF65-F5344CB8AC3E}">
        <p14:creationId xmlns="" xmlns:p14="http://schemas.microsoft.com/office/powerpoint/2010/main" val="38175276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5405954" y="6525344"/>
            <a:ext cx="3414518" cy="230832"/>
          </a:xfrm>
          <a:prstGeom prst="rect">
            <a:avLst/>
          </a:prstGeom>
          <a:noFill/>
        </p:spPr>
        <p:txBody>
          <a:bodyPr wrap="square" rtlCol="0">
            <a:spAutoFit/>
          </a:bodyPr>
          <a:lstStyle/>
          <a:p>
            <a:r>
              <a:rPr lang="tr-TR" sz="900" dirty="0" err="1"/>
              <a:t>Smolen</a:t>
            </a:r>
            <a:r>
              <a:rPr lang="tr-TR" sz="900" dirty="0"/>
              <a:t> JS, et al. </a:t>
            </a:r>
            <a:r>
              <a:rPr lang="tr-TR" sz="900" dirty="0" err="1"/>
              <a:t>Nat</a:t>
            </a:r>
            <a:r>
              <a:rPr lang="tr-TR" sz="900" dirty="0"/>
              <a:t> </a:t>
            </a:r>
            <a:r>
              <a:rPr lang="tr-TR" sz="900" dirty="0" err="1"/>
              <a:t>Rev</a:t>
            </a:r>
            <a:r>
              <a:rPr lang="tr-TR" sz="900" dirty="0"/>
              <a:t> </a:t>
            </a:r>
            <a:r>
              <a:rPr lang="tr-TR" sz="900" dirty="0" err="1"/>
              <a:t>Dis</a:t>
            </a:r>
            <a:r>
              <a:rPr lang="tr-TR" sz="900" dirty="0"/>
              <a:t> </a:t>
            </a:r>
            <a:r>
              <a:rPr lang="tr-TR" sz="900" dirty="0" err="1"/>
              <a:t>Primers</a:t>
            </a:r>
            <a:r>
              <a:rPr lang="tr-TR" sz="900" dirty="0"/>
              <a:t>. 2018 </a:t>
            </a:r>
            <a:r>
              <a:rPr lang="tr-TR" sz="900" dirty="0" err="1"/>
              <a:t>Feb</a:t>
            </a:r>
            <a:r>
              <a:rPr lang="tr-TR" sz="900" dirty="0"/>
              <a:t> 8;4:18001 </a:t>
            </a: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95350" y="19052"/>
            <a:ext cx="6989018" cy="6482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035948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TextShape 1"/>
          <p:cNvSpPr txBox="1"/>
          <p:nvPr/>
        </p:nvSpPr>
        <p:spPr>
          <a:xfrm>
            <a:off x="457200" y="274680"/>
            <a:ext cx="8229240" cy="849600"/>
          </a:xfrm>
          <a:prstGeom prst="rect">
            <a:avLst/>
          </a:prstGeom>
          <a:solidFill>
            <a:srgbClr val="FFFFFF"/>
          </a:solidFill>
          <a:ln w="25560">
            <a:solidFill>
              <a:srgbClr val="C0504D"/>
            </a:solidFill>
            <a:round/>
          </a:ln>
        </p:spPr>
        <p:txBody>
          <a:bodyPr lIns="84240" tIns="42120" rIns="84240" bIns="42120" anchor="ctr"/>
          <a:lstStyle/>
          <a:p>
            <a:pPr algn="ctr">
              <a:lnSpc>
                <a:spcPct val="100000"/>
              </a:lnSpc>
            </a:pPr>
            <a:r>
              <a:rPr lang="tr-TR" sz="4000" spc="-1">
                <a:solidFill>
                  <a:srgbClr val="000000"/>
                </a:solidFill>
                <a:uFill>
                  <a:solidFill>
                    <a:srgbClr val="FFFFFF"/>
                  </a:solidFill>
                </a:uFill>
                <a:latin typeface="Calibri"/>
              </a:rPr>
              <a:t>Glukokortikoidler </a:t>
            </a:r>
          </a:p>
        </p:txBody>
      </p:sp>
      <p:sp>
        <p:nvSpPr>
          <p:cNvPr id="233" name="TextShape 2"/>
          <p:cNvSpPr txBox="1"/>
          <p:nvPr/>
        </p:nvSpPr>
        <p:spPr>
          <a:xfrm>
            <a:off x="323640" y="1484640"/>
            <a:ext cx="8781840" cy="4525560"/>
          </a:xfrm>
          <a:prstGeom prst="rect">
            <a:avLst/>
          </a:prstGeom>
          <a:solidFill>
            <a:srgbClr val="FFFFFF"/>
          </a:solidFill>
          <a:ln w="25560">
            <a:solidFill>
              <a:srgbClr val="4BACC6"/>
            </a:solidFill>
            <a:round/>
          </a:ln>
        </p:spPr>
        <p:txBody>
          <a:bodyPr lIns="84240" tIns="42120" rIns="84240" bIns="42120"/>
          <a:lstStyle/>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Genellikle düşük dozlarda (≤ 10 mg </a:t>
            </a:r>
            <a:r>
              <a:rPr lang="tr-TR" sz="2000" spc="-1" dirty="0" err="1">
                <a:solidFill>
                  <a:srgbClr val="000000"/>
                </a:solidFill>
                <a:uFill>
                  <a:solidFill>
                    <a:srgbClr val="FFFFFF"/>
                  </a:solidFill>
                </a:uFill>
                <a:latin typeface="Calibri"/>
              </a:rPr>
              <a:t>prednisolon</a:t>
            </a:r>
            <a:r>
              <a:rPr lang="tr-TR" sz="2000" spc="-1" dirty="0">
                <a:solidFill>
                  <a:srgbClr val="000000"/>
                </a:solidFill>
                <a:uFill>
                  <a:solidFill>
                    <a:srgbClr val="FFFFFF"/>
                  </a:solidFill>
                </a:uFill>
                <a:latin typeface="Calibri"/>
              </a:rPr>
              <a:t> veya eş değeri) kullanılır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Tedavi </a:t>
            </a:r>
            <a:r>
              <a:rPr lang="tr-TR" sz="2000" spc="-1" dirty="0" err="1">
                <a:solidFill>
                  <a:srgbClr val="000000"/>
                </a:solidFill>
                <a:uFill>
                  <a:solidFill>
                    <a:srgbClr val="FFFFFF"/>
                  </a:solidFill>
                </a:uFill>
                <a:latin typeface="Calibri"/>
              </a:rPr>
              <a:t>başlangıçında</a:t>
            </a:r>
            <a:r>
              <a:rPr lang="tr-TR" sz="2000" spc="-1" dirty="0">
                <a:solidFill>
                  <a:srgbClr val="000000"/>
                </a:solidFill>
                <a:uFill>
                  <a:solidFill>
                    <a:srgbClr val="FFFFFF"/>
                  </a:solidFill>
                </a:uFill>
                <a:latin typeface="Calibri"/>
              </a:rPr>
              <a:t> veya aktivasyonda  verilir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Köprü tedavi</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Hızlı etkilidir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Doz çok yavaş azaltılmalı</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Bazı hastalarda düşük dozlarda (≤5 mg/gün) uzun süre kullanılır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Sabahın erken saatlerinde verilmeli</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Aktif RA hastalarının DMARD tedavilerine </a:t>
            </a:r>
            <a:r>
              <a:rPr lang="tr-TR" sz="2000" spc="-1" dirty="0" err="1">
                <a:solidFill>
                  <a:srgbClr val="000000"/>
                </a:solidFill>
                <a:uFill>
                  <a:solidFill>
                    <a:srgbClr val="FFFFFF"/>
                  </a:solidFill>
                </a:uFill>
                <a:latin typeface="Calibri"/>
              </a:rPr>
              <a:t>modifiye</a:t>
            </a:r>
            <a:r>
              <a:rPr lang="tr-TR" sz="2000" spc="-1" dirty="0">
                <a:solidFill>
                  <a:srgbClr val="000000"/>
                </a:solidFill>
                <a:uFill>
                  <a:solidFill>
                    <a:srgbClr val="FFFFFF"/>
                  </a:solidFill>
                </a:uFill>
                <a:latin typeface="Calibri"/>
              </a:rPr>
              <a:t> salınımlı </a:t>
            </a:r>
            <a:r>
              <a:rPr lang="tr-TR" sz="2000" spc="-1" dirty="0" err="1">
                <a:solidFill>
                  <a:srgbClr val="000000"/>
                </a:solidFill>
                <a:uFill>
                  <a:solidFill>
                    <a:srgbClr val="FFFFFF"/>
                  </a:solidFill>
                </a:uFill>
                <a:latin typeface="Calibri"/>
              </a:rPr>
              <a:t>prednison</a:t>
            </a:r>
            <a:r>
              <a:rPr lang="tr-TR" sz="2000" spc="-1" dirty="0">
                <a:solidFill>
                  <a:srgbClr val="000000"/>
                </a:solidFill>
                <a:uFill>
                  <a:solidFill>
                    <a:srgbClr val="FFFFFF"/>
                  </a:solidFill>
                </a:uFill>
                <a:latin typeface="Calibri"/>
              </a:rPr>
              <a:t> eklenmesi biyolojik tedavi başlanmasını azaltmıştır</a:t>
            </a:r>
            <a:r>
              <a:rPr lang="tr-TR" sz="2000" spc="-1" baseline="20000" dirty="0">
                <a:solidFill>
                  <a:srgbClr val="000000"/>
                </a:solidFill>
                <a:uFill>
                  <a:solidFill>
                    <a:srgbClr val="FFFFFF"/>
                  </a:solidFill>
                </a:uFill>
                <a:latin typeface="Calibri"/>
              </a:rPr>
              <a:t>1</a:t>
            </a:r>
            <a:endParaRPr lang="tr-TR" sz="2000" spc="-1" dirty="0">
              <a:solidFill>
                <a:srgbClr val="000000"/>
              </a:solidFill>
              <a:uFill>
                <a:solidFill>
                  <a:srgbClr val="FFFFFF"/>
                </a:solidFill>
              </a:uFill>
              <a:latin typeface="Calibri"/>
            </a:endParaRPr>
          </a:p>
        </p:txBody>
      </p:sp>
      <p:pic>
        <p:nvPicPr>
          <p:cNvPr id="234" name="Picture 2"/>
          <p:cNvPicPr/>
          <p:nvPr/>
        </p:nvPicPr>
        <p:blipFill>
          <a:blip r:embed="rId2"/>
          <a:stretch/>
        </p:blipFill>
        <p:spPr>
          <a:xfrm>
            <a:off x="5508000" y="2061000"/>
            <a:ext cx="3572280" cy="2160000"/>
          </a:xfrm>
          <a:prstGeom prst="rect">
            <a:avLst/>
          </a:prstGeom>
          <a:ln>
            <a:noFill/>
          </a:ln>
        </p:spPr>
      </p:pic>
      <p:sp>
        <p:nvSpPr>
          <p:cNvPr id="235" name="CustomShape 3"/>
          <p:cNvSpPr/>
          <p:nvPr/>
        </p:nvSpPr>
        <p:spPr>
          <a:xfrm>
            <a:off x="4644000" y="6231600"/>
            <a:ext cx="4032000" cy="29340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normAutofit/>
          </a:bodyPr>
          <a:lstStyle/>
          <a:p>
            <a:pPr>
              <a:spcBef>
                <a:spcPts val="201"/>
              </a:spcBef>
            </a:pPr>
            <a:r>
              <a:rPr lang="tr-TR" sz="1000" spc="-1">
                <a:solidFill>
                  <a:srgbClr val="000000"/>
                </a:solidFill>
                <a:uFill>
                  <a:solidFill>
                    <a:srgbClr val="FFFFFF"/>
                  </a:solidFill>
                </a:uFill>
                <a:latin typeface="Calibri"/>
              </a:rPr>
              <a:t>1. Boers M, Buttgereit F. Rheumatology (Oxford). 2013 Aug;52(8):1435-7</a:t>
            </a:r>
            <a:endParaRPr lang="tr-TR" sz="1000"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316723296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23915" y="332656"/>
            <a:ext cx="7496175" cy="5505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5292080" y="6510536"/>
            <a:ext cx="3672408" cy="230832"/>
          </a:xfrm>
          <a:prstGeom prst="rect">
            <a:avLst/>
          </a:prstGeom>
          <a:noFill/>
        </p:spPr>
        <p:txBody>
          <a:bodyPr wrap="square" rtlCol="0">
            <a:spAutoFit/>
          </a:bodyPr>
          <a:lstStyle/>
          <a:p>
            <a:r>
              <a:rPr lang="tr-TR" sz="900" dirty="0" err="1"/>
              <a:t>Buttgereit</a:t>
            </a:r>
            <a:r>
              <a:rPr lang="tr-TR" sz="900" dirty="0"/>
              <a:t> F, et al. </a:t>
            </a:r>
            <a:r>
              <a:rPr lang="tr-TR" sz="900" dirty="0" err="1"/>
              <a:t>Lancet</a:t>
            </a:r>
            <a:r>
              <a:rPr lang="tr-TR" sz="900" dirty="0"/>
              <a:t>. 2005 </a:t>
            </a:r>
            <a:r>
              <a:rPr lang="tr-TR" sz="900" dirty="0" err="1"/>
              <a:t>Feb</a:t>
            </a:r>
            <a:r>
              <a:rPr lang="tr-TR" sz="900" dirty="0"/>
              <a:t> 26-Mar 4;365(9461):801-3</a:t>
            </a:r>
          </a:p>
        </p:txBody>
      </p:sp>
    </p:spTree>
    <p:extLst>
      <p:ext uri="{BB962C8B-B14F-4D97-AF65-F5344CB8AC3E}">
        <p14:creationId xmlns="" xmlns:p14="http://schemas.microsoft.com/office/powerpoint/2010/main" val="35420793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TextShape 1"/>
          <p:cNvSpPr txBox="1"/>
          <p:nvPr/>
        </p:nvSpPr>
        <p:spPr>
          <a:xfrm>
            <a:off x="395640" y="274680"/>
            <a:ext cx="8352720" cy="561600"/>
          </a:xfrm>
          <a:prstGeom prst="rect">
            <a:avLst/>
          </a:prstGeom>
          <a:solidFill>
            <a:srgbClr val="DCE6F2"/>
          </a:solidFill>
          <a:ln w="25560">
            <a:solidFill>
              <a:srgbClr val="8064A2"/>
            </a:solidFill>
            <a:round/>
          </a:ln>
        </p:spPr>
        <p:txBody>
          <a:bodyPr lIns="84240" tIns="42120" rIns="84240" bIns="42120" anchor="ctr">
            <a:normAutofit fontScale="92500" lnSpcReduction="20000"/>
          </a:bodyPr>
          <a:lstStyle/>
          <a:p>
            <a:pPr algn="ctr">
              <a:lnSpc>
                <a:spcPct val="100000"/>
              </a:lnSpc>
            </a:pPr>
            <a:r>
              <a:rPr lang="tr-TR" sz="4000" spc="-1">
                <a:solidFill>
                  <a:srgbClr val="000000"/>
                </a:solidFill>
                <a:uFill>
                  <a:solidFill>
                    <a:srgbClr val="FFFFFF"/>
                  </a:solidFill>
                </a:uFill>
                <a:latin typeface="Calibri"/>
              </a:rPr>
              <a:t>Glukokortikoid yan etkileri</a:t>
            </a:r>
          </a:p>
        </p:txBody>
      </p:sp>
      <p:sp>
        <p:nvSpPr>
          <p:cNvPr id="237" name="CustomShape 2"/>
          <p:cNvSpPr/>
          <p:nvPr/>
        </p:nvSpPr>
        <p:spPr>
          <a:xfrm>
            <a:off x="395640" y="1268640"/>
            <a:ext cx="1944000" cy="1127160"/>
          </a:xfrm>
          <a:prstGeom prst="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700" spc="-1">
                <a:solidFill>
                  <a:srgbClr val="FF0000"/>
                </a:solidFill>
                <a:uFill>
                  <a:solidFill>
                    <a:srgbClr val="FFFFFF"/>
                  </a:solidFill>
                </a:uFill>
                <a:latin typeface="Calibri"/>
              </a:rPr>
              <a:t>Kardiyovasküler: </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Hipertansiyon</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Kalp yetmezliği</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Su tutulması</a:t>
            </a:r>
            <a:endParaRPr lang="tr-TR" sz="1700" spc="-1">
              <a:solidFill>
                <a:srgbClr val="000000"/>
              </a:solidFill>
              <a:uFill>
                <a:solidFill>
                  <a:srgbClr val="FFFFFF"/>
                </a:solidFill>
              </a:uFill>
              <a:latin typeface="Arial"/>
            </a:endParaRPr>
          </a:p>
        </p:txBody>
      </p:sp>
      <p:sp>
        <p:nvSpPr>
          <p:cNvPr id="238" name="CustomShape 3"/>
          <p:cNvSpPr/>
          <p:nvPr/>
        </p:nvSpPr>
        <p:spPr>
          <a:xfrm>
            <a:off x="395640" y="2781000"/>
            <a:ext cx="1944000" cy="1386360"/>
          </a:xfrm>
          <a:prstGeom prst="rect">
            <a:avLst/>
          </a:prstGeom>
          <a:solidFill>
            <a:schemeClr val="accent3">
              <a:lumMod val="20000"/>
              <a:lumOff val="8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700" spc="-1">
                <a:solidFill>
                  <a:srgbClr val="FF0000"/>
                </a:solidFill>
                <a:uFill>
                  <a:solidFill>
                    <a:srgbClr val="FFFFFF"/>
                  </a:solidFill>
                </a:uFill>
                <a:latin typeface="Calibri"/>
              </a:rPr>
              <a:t>Gastrointestinal:</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Özafajit</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Gastrit</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Peptik ülser</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Pankreatit</a:t>
            </a:r>
            <a:endParaRPr lang="tr-TR" sz="1700" spc="-1">
              <a:solidFill>
                <a:srgbClr val="000000"/>
              </a:solidFill>
              <a:uFill>
                <a:solidFill>
                  <a:srgbClr val="FFFFFF"/>
                </a:solidFill>
              </a:uFill>
              <a:latin typeface="Arial"/>
            </a:endParaRPr>
          </a:p>
        </p:txBody>
      </p:sp>
      <p:sp>
        <p:nvSpPr>
          <p:cNvPr id="239" name="CustomShape 4"/>
          <p:cNvSpPr/>
          <p:nvPr/>
        </p:nvSpPr>
        <p:spPr>
          <a:xfrm>
            <a:off x="2699640" y="1268640"/>
            <a:ext cx="2232000" cy="1904760"/>
          </a:xfrm>
          <a:prstGeom prst="rect">
            <a:avLst/>
          </a:prstGeom>
          <a:solidFill>
            <a:schemeClr val="accent4">
              <a:lumMod val="20000"/>
              <a:lumOff val="8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700" spc="-1">
                <a:solidFill>
                  <a:srgbClr val="FF0000"/>
                </a:solidFill>
                <a:uFill>
                  <a:solidFill>
                    <a:srgbClr val="FFFFFF"/>
                  </a:solidFill>
                </a:uFill>
                <a:latin typeface="Calibri"/>
              </a:rPr>
              <a:t>Nörolojik:</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Psikoz</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Değişken mood durumu</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Baş ağrısı</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Psödotümör</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Disfori/depresyon</a:t>
            </a:r>
            <a:endParaRPr lang="tr-TR" sz="1700" spc="-1">
              <a:solidFill>
                <a:srgbClr val="000000"/>
              </a:solidFill>
              <a:uFill>
                <a:solidFill>
                  <a:srgbClr val="FFFFFF"/>
                </a:solidFill>
              </a:uFill>
              <a:latin typeface="Arial"/>
            </a:endParaRPr>
          </a:p>
        </p:txBody>
      </p:sp>
      <p:sp>
        <p:nvSpPr>
          <p:cNvPr id="240" name="CustomShape 5"/>
          <p:cNvSpPr/>
          <p:nvPr/>
        </p:nvSpPr>
        <p:spPr>
          <a:xfrm>
            <a:off x="2699640" y="3285000"/>
            <a:ext cx="2232000" cy="1127160"/>
          </a:xfrm>
          <a:prstGeom prst="rect">
            <a:avLst/>
          </a:prstGeom>
          <a:solidFill>
            <a:srgbClr val="CCCCCC"/>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700" spc="-1">
                <a:solidFill>
                  <a:srgbClr val="FF0000"/>
                </a:solidFill>
                <a:uFill>
                  <a:solidFill>
                    <a:srgbClr val="FFFFFF"/>
                  </a:solidFill>
                </a:uFill>
                <a:latin typeface="Calibri"/>
              </a:rPr>
              <a:t>Kas-iskelet:</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Avasküler nekroz</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Osteoporoz</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Miyopati</a:t>
            </a:r>
            <a:endParaRPr lang="tr-TR" sz="1700" spc="-1">
              <a:solidFill>
                <a:srgbClr val="000000"/>
              </a:solidFill>
              <a:uFill>
                <a:solidFill>
                  <a:srgbClr val="FFFFFF"/>
                </a:solidFill>
              </a:uFill>
              <a:latin typeface="Arial"/>
            </a:endParaRPr>
          </a:p>
        </p:txBody>
      </p:sp>
      <p:sp>
        <p:nvSpPr>
          <p:cNvPr id="241" name="CustomShape 6"/>
          <p:cNvSpPr/>
          <p:nvPr/>
        </p:nvSpPr>
        <p:spPr>
          <a:xfrm>
            <a:off x="360000" y="4509000"/>
            <a:ext cx="4536000" cy="2163960"/>
          </a:xfrm>
          <a:prstGeom prst="rect">
            <a:avLst/>
          </a:prstGeom>
          <a:solidFill>
            <a:schemeClr val="accent5">
              <a:lumMod val="20000"/>
              <a:lumOff val="8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700" spc="-1">
                <a:solidFill>
                  <a:srgbClr val="FF0000"/>
                </a:solidFill>
                <a:uFill>
                  <a:solidFill>
                    <a:srgbClr val="FFFFFF"/>
                  </a:solidFill>
                </a:uFill>
                <a:latin typeface="Calibri"/>
              </a:rPr>
              <a:t>Dermatolojik:</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Dermal atrofi           </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Akne</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Hirşutizm</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Purpura, ciltte morluklar</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Strialar</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Yara iyileşmesinde gecikme</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Saç dökülmesi</a:t>
            </a:r>
            <a:endParaRPr lang="tr-TR" sz="1700" spc="-1">
              <a:solidFill>
                <a:srgbClr val="000000"/>
              </a:solidFill>
              <a:uFill>
                <a:solidFill>
                  <a:srgbClr val="FFFFFF"/>
                </a:solidFill>
              </a:uFill>
              <a:latin typeface="Arial"/>
            </a:endParaRPr>
          </a:p>
        </p:txBody>
      </p:sp>
      <p:sp>
        <p:nvSpPr>
          <p:cNvPr id="242" name="CustomShape 7"/>
          <p:cNvSpPr/>
          <p:nvPr/>
        </p:nvSpPr>
        <p:spPr>
          <a:xfrm>
            <a:off x="5220000" y="1268640"/>
            <a:ext cx="3528000" cy="1904760"/>
          </a:xfrm>
          <a:prstGeom prst="rect">
            <a:avLst/>
          </a:prstGeom>
          <a:solidFill>
            <a:schemeClr val="accent6">
              <a:lumMod val="40000"/>
              <a:lumOff val="6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700" spc="-1">
                <a:solidFill>
                  <a:srgbClr val="FF0000"/>
                </a:solidFill>
                <a:uFill>
                  <a:solidFill>
                    <a:srgbClr val="FFFFFF"/>
                  </a:solidFill>
                </a:uFill>
                <a:latin typeface="Calibri"/>
              </a:rPr>
              <a:t>Endokrin:</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Hiperlipidemi</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Kilo alımı</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Cushing</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Büyümede gerileme</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Diyabetes mellitus</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Adrenal supresyon</a:t>
            </a:r>
            <a:endParaRPr lang="tr-TR" sz="1700" spc="-1">
              <a:solidFill>
                <a:srgbClr val="000000"/>
              </a:solidFill>
              <a:uFill>
                <a:solidFill>
                  <a:srgbClr val="FFFFFF"/>
                </a:solidFill>
              </a:uFill>
              <a:latin typeface="Arial"/>
            </a:endParaRPr>
          </a:p>
        </p:txBody>
      </p:sp>
      <p:sp>
        <p:nvSpPr>
          <p:cNvPr id="243" name="CustomShape 8"/>
          <p:cNvSpPr/>
          <p:nvPr/>
        </p:nvSpPr>
        <p:spPr>
          <a:xfrm>
            <a:off x="5220000" y="3351240"/>
            <a:ext cx="3528000" cy="1645560"/>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700" spc="-1">
                <a:solidFill>
                  <a:srgbClr val="FF0000"/>
                </a:solidFill>
                <a:uFill>
                  <a:solidFill>
                    <a:srgbClr val="FFFFFF"/>
                  </a:solidFill>
                </a:uFill>
                <a:latin typeface="Calibri"/>
              </a:rPr>
              <a:t>Göz:</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Katarakt</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Glokom</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Pitozis</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Fırsatcı göz enfeksiyonları</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Korioretinopati</a:t>
            </a:r>
            <a:endParaRPr lang="tr-TR" sz="1700" spc="-1">
              <a:solidFill>
                <a:srgbClr val="000000"/>
              </a:solidFill>
              <a:uFill>
                <a:solidFill>
                  <a:srgbClr val="FFFFFF"/>
                </a:solidFill>
              </a:uFill>
              <a:latin typeface="Arial"/>
            </a:endParaRPr>
          </a:p>
        </p:txBody>
      </p:sp>
      <p:sp>
        <p:nvSpPr>
          <p:cNvPr id="244" name="CustomShape 9"/>
          <p:cNvSpPr/>
          <p:nvPr/>
        </p:nvSpPr>
        <p:spPr>
          <a:xfrm>
            <a:off x="5220000" y="5157360"/>
            <a:ext cx="3528000" cy="1386360"/>
          </a:xfrm>
          <a:prstGeom prst="rect">
            <a:avLst/>
          </a:prstGeom>
          <a:solidFill>
            <a:schemeClr val="accent3">
              <a:lumMod val="40000"/>
              <a:lumOff val="6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700" spc="-1">
                <a:solidFill>
                  <a:srgbClr val="FF0000"/>
                </a:solidFill>
                <a:uFill>
                  <a:solidFill>
                    <a:srgbClr val="FFFFFF"/>
                  </a:solidFill>
                </a:uFill>
                <a:latin typeface="Calibri"/>
              </a:rPr>
              <a:t>İmmünolojik: </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Hücresel immünitede baskılanma</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İnfeksiyonlara eğilim</a:t>
            </a:r>
            <a:endParaRPr lang="tr-TR" sz="1700" spc="-1">
              <a:solidFill>
                <a:srgbClr val="000000"/>
              </a:solidFill>
              <a:uFill>
                <a:solidFill>
                  <a:srgbClr val="FFFFFF"/>
                </a:solidFill>
              </a:uFill>
              <a:latin typeface="Arial"/>
            </a:endParaRPr>
          </a:p>
          <a:p>
            <a:pPr marL="285840" indent="-285480">
              <a:buClr>
                <a:srgbClr val="000000"/>
              </a:buClr>
              <a:buFont typeface="Wingdings" charset="2"/>
              <a:buChar char=""/>
            </a:pPr>
            <a:r>
              <a:rPr lang="tr-TR" sz="1700" spc="-1">
                <a:solidFill>
                  <a:srgbClr val="000000"/>
                </a:solidFill>
                <a:uFill>
                  <a:solidFill>
                    <a:srgbClr val="FFFFFF"/>
                  </a:solidFill>
                </a:uFill>
                <a:latin typeface="Calibri"/>
              </a:rPr>
              <a:t>Latent infeksiyonlarda reaktivasyon</a:t>
            </a:r>
            <a:endParaRPr lang="tr-TR" sz="1700"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281653137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750" y="476672"/>
            <a:ext cx="6286500" cy="5467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5940152" y="6510536"/>
            <a:ext cx="2808312" cy="230832"/>
          </a:xfrm>
          <a:prstGeom prst="rect">
            <a:avLst/>
          </a:prstGeom>
          <a:noFill/>
        </p:spPr>
        <p:txBody>
          <a:bodyPr wrap="square" rtlCol="0">
            <a:spAutoFit/>
          </a:bodyPr>
          <a:lstStyle/>
          <a:p>
            <a:r>
              <a:rPr lang="tr-TR" sz="900" i="1" dirty="0" err="1"/>
              <a:t>Saag</a:t>
            </a:r>
            <a:r>
              <a:rPr lang="tr-TR" sz="900" i="1" dirty="0"/>
              <a:t> KG, et al. Am J </a:t>
            </a:r>
            <a:r>
              <a:rPr lang="tr-TR" sz="900" i="1" dirty="0" err="1"/>
              <a:t>Med</a:t>
            </a:r>
            <a:r>
              <a:rPr lang="tr-TR" sz="900" i="1" dirty="0"/>
              <a:t> 1994;96:115-23</a:t>
            </a:r>
            <a:endParaRPr lang="tr-TR" sz="900" dirty="0"/>
          </a:p>
        </p:txBody>
      </p:sp>
    </p:spTree>
    <p:extLst>
      <p:ext uri="{BB962C8B-B14F-4D97-AF65-F5344CB8AC3E}">
        <p14:creationId xmlns="" xmlns:p14="http://schemas.microsoft.com/office/powerpoint/2010/main" val="554823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TextShape 1"/>
          <p:cNvSpPr txBox="1"/>
          <p:nvPr/>
        </p:nvSpPr>
        <p:spPr>
          <a:xfrm>
            <a:off x="457200" y="332640"/>
            <a:ext cx="8229240" cy="1079640"/>
          </a:xfrm>
          <a:prstGeom prst="rect">
            <a:avLst/>
          </a:prstGeom>
          <a:solidFill>
            <a:srgbClr val="FFFFFF"/>
          </a:solidFill>
          <a:ln w="25560">
            <a:solidFill>
              <a:srgbClr val="C0504D"/>
            </a:solidFill>
            <a:round/>
          </a:ln>
        </p:spPr>
        <p:txBody>
          <a:bodyPr lIns="84240" tIns="42120" rIns="84240" bIns="42120" anchor="ctr">
            <a:normAutofit fontScale="92500" lnSpcReduction="20000"/>
          </a:bodyPr>
          <a:lstStyle/>
          <a:p>
            <a:pPr>
              <a:lnSpc>
                <a:spcPct val="100000"/>
              </a:lnSpc>
            </a:pPr>
            <a:r>
              <a:rPr lang="tr-TR" sz="4000" spc="-1" dirty="0" err="1">
                <a:solidFill>
                  <a:srgbClr val="000000"/>
                </a:solidFill>
                <a:uFill>
                  <a:solidFill>
                    <a:srgbClr val="FFFFFF"/>
                  </a:solidFill>
                </a:uFill>
                <a:latin typeface="Calibri"/>
              </a:rPr>
              <a:t>Metotreksat</a:t>
            </a:r>
            <a:r>
              <a:rPr lang="tr-TR" sz="4000" spc="-1" dirty="0">
                <a:solidFill>
                  <a:srgbClr val="000000"/>
                </a:solidFill>
                <a:uFill>
                  <a:solidFill>
                    <a:srgbClr val="FFFFFF"/>
                  </a:solidFill>
                </a:uFill>
                <a:latin typeface="Calibri"/>
              </a:rPr>
              <a:t> (</a:t>
            </a:r>
            <a:r>
              <a:rPr lang="tr-TR" sz="4000" spc="-1" dirty="0" err="1">
                <a:solidFill>
                  <a:srgbClr val="000000"/>
                </a:solidFill>
                <a:uFill>
                  <a:solidFill>
                    <a:srgbClr val="FFFFFF"/>
                  </a:solidFill>
                </a:uFill>
                <a:latin typeface="Calibri"/>
              </a:rPr>
              <a:t>Emthexate</a:t>
            </a:r>
            <a:r>
              <a:rPr lang="tr-TR" sz="4000" spc="-1" dirty="0">
                <a:solidFill>
                  <a:srgbClr val="000000"/>
                </a:solidFill>
                <a:uFill>
                  <a:solidFill>
                    <a:srgbClr val="FFFFFF"/>
                  </a:solidFill>
                </a:uFill>
                <a:latin typeface="Calibri"/>
              </a:rPr>
              <a:t>, </a:t>
            </a:r>
            <a:r>
              <a:rPr lang="tr-TR" sz="4000" spc="-1" dirty="0" err="1">
                <a:solidFill>
                  <a:srgbClr val="000000"/>
                </a:solidFill>
                <a:uFill>
                  <a:solidFill>
                    <a:srgbClr val="FFFFFF"/>
                  </a:solidFill>
                </a:uFill>
                <a:latin typeface="Calibri"/>
              </a:rPr>
              <a:t>Methotrexate</a:t>
            </a:r>
            <a:r>
              <a:rPr lang="tr-TR" sz="4000" spc="-1" dirty="0">
                <a:solidFill>
                  <a:srgbClr val="000000"/>
                </a:solidFill>
                <a:uFill>
                  <a:solidFill>
                    <a:srgbClr val="FFFFFF"/>
                  </a:solidFill>
                </a:uFill>
                <a:latin typeface="Calibri"/>
              </a:rPr>
              <a:t> </a:t>
            </a:r>
            <a:r>
              <a:rPr lang="tr-TR" sz="4000" spc="-1" dirty="0" err="1">
                <a:solidFill>
                  <a:srgbClr val="000000"/>
                </a:solidFill>
                <a:uFill>
                  <a:solidFill>
                    <a:srgbClr val="FFFFFF"/>
                  </a:solidFill>
                </a:uFill>
                <a:latin typeface="Calibri"/>
              </a:rPr>
              <a:t>Ebewe</a:t>
            </a:r>
            <a:r>
              <a:rPr lang="tr-TR" sz="4000" spc="-1" dirty="0">
                <a:solidFill>
                  <a:srgbClr val="000000"/>
                </a:solidFill>
                <a:uFill>
                  <a:solidFill>
                    <a:srgbClr val="FFFFFF"/>
                  </a:solidFill>
                </a:uFill>
                <a:latin typeface="Calibri"/>
              </a:rPr>
              <a:t>, </a:t>
            </a:r>
            <a:r>
              <a:rPr lang="tr-TR" sz="4000" spc="-1" dirty="0" err="1">
                <a:solidFill>
                  <a:srgbClr val="000000"/>
                </a:solidFill>
                <a:uFill>
                  <a:solidFill>
                    <a:srgbClr val="FFFFFF"/>
                  </a:solidFill>
                </a:uFill>
                <a:latin typeface="Calibri"/>
              </a:rPr>
              <a:t>Metoject</a:t>
            </a:r>
            <a:r>
              <a:rPr lang="tr-TR" sz="4000" spc="-1" dirty="0">
                <a:solidFill>
                  <a:srgbClr val="000000"/>
                </a:solidFill>
                <a:uFill>
                  <a:solidFill>
                    <a:srgbClr val="FFFFFF"/>
                  </a:solidFill>
                </a:uFill>
                <a:latin typeface="Calibri"/>
              </a:rPr>
              <a:t>, </a:t>
            </a:r>
            <a:r>
              <a:rPr lang="tr-TR" sz="4000" spc="-1" dirty="0" err="1">
                <a:solidFill>
                  <a:srgbClr val="000000"/>
                </a:solidFill>
                <a:uFill>
                  <a:solidFill>
                    <a:srgbClr val="FFFFFF"/>
                  </a:solidFill>
                </a:uFill>
                <a:latin typeface="Calibri"/>
              </a:rPr>
              <a:t>Metoart</a:t>
            </a:r>
            <a:r>
              <a:rPr lang="tr-TR" sz="4000" spc="-1" dirty="0">
                <a:solidFill>
                  <a:srgbClr val="000000"/>
                </a:solidFill>
                <a:uFill>
                  <a:solidFill>
                    <a:srgbClr val="FFFFFF"/>
                  </a:solidFill>
                </a:uFill>
                <a:latin typeface="Calibri"/>
              </a:rPr>
              <a:t>, </a:t>
            </a:r>
            <a:r>
              <a:rPr lang="tr-TR" sz="4000" spc="-1" dirty="0" err="1">
                <a:solidFill>
                  <a:srgbClr val="000000"/>
                </a:solidFill>
                <a:uFill>
                  <a:solidFill>
                    <a:srgbClr val="FFFFFF"/>
                  </a:solidFill>
                </a:uFill>
                <a:latin typeface="Calibri"/>
              </a:rPr>
              <a:t>Meksratu</a:t>
            </a:r>
            <a:r>
              <a:rPr lang="tr-TR" sz="4000" spc="-1" dirty="0">
                <a:solidFill>
                  <a:srgbClr val="000000"/>
                </a:solidFill>
                <a:uFill>
                  <a:solidFill>
                    <a:srgbClr val="FFFFFF"/>
                  </a:solidFill>
                </a:uFill>
                <a:latin typeface="Calibri"/>
              </a:rPr>
              <a:t>)</a:t>
            </a:r>
          </a:p>
        </p:txBody>
      </p:sp>
      <p:sp>
        <p:nvSpPr>
          <p:cNvPr id="371" name="TextShape 2"/>
          <p:cNvSpPr txBox="1"/>
          <p:nvPr/>
        </p:nvSpPr>
        <p:spPr>
          <a:xfrm>
            <a:off x="457200" y="1600200"/>
            <a:ext cx="8229240" cy="5140800"/>
          </a:xfrm>
          <a:prstGeom prst="rect">
            <a:avLst/>
          </a:prstGeom>
          <a:solidFill>
            <a:srgbClr val="FFFFFF"/>
          </a:solidFill>
          <a:ln w="25560">
            <a:solidFill>
              <a:srgbClr val="4BACC6"/>
            </a:solidFill>
            <a:round/>
          </a:ln>
        </p:spPr>
        <p:txBody>
          <a:bodyPr lIns="84240" tIns="42120" rIns="84240" bIns="42120"/>
          <a:lstStyle/>
          <a:p>
            <a:pPr marL="315360" indent="-315000">
              <a:lnSpc>
                <a:spcPct val="150000"/>
              </a:lnSpc>
              <a:spcBef>
                <a:spcPts val="400"/>
              </a:spcBef>
              <a:buClr>
                <a:srgbClr val="000000"/>
              </a:buClr>
              <a:buFont typeface="Arial"/>
              <a:buChar char="•"/>
            </a:pPr>
            <a:r>
              <a:rPr lang="tr-TR" sz="2000" spc="-1" dirty="0" err="1">
                <a:solidFill>
                  <a:srgbClr val="000000"/>
                </a:solidFill>
                <a:uFill>
                  <a:solidFill>
                    <a:srgbClr val="FFFFFF"/>
                  </a:solidFill>
                </a:uFill>
                <a:latin typeface="Calibri"/>
              </a:rPr>
              <a:t>Folik</a:t>
            </a:r>
            <a:r>
              <a:rPr lang="tr-TR" sz="2000" spc="-1" dirty="0">
                <a:solidFill>
                  <a:srgbClr val="000000"/>
                </a:solidFill>
                <a:uFill>
                  <a:solidFill>
                    <a:srgbClr val="FFFFFF"/>
                  </a:solidFill>
                </a:uFill>
                <a:latin typeface="Calibri"/>
              </a:rPr>
              <a:t> asit analoğu</a:t>
            </a:r>
          </a:p>
          <a:p>
            <a:pPr marL="315360" indent="-315000">
              <a:lnSpc>
                <a:spcPct val="150000"/>
              </a:lnSpc>
              <a:spcBef>
                <a:spcPts val="400"/>
              </a:spcBef>
              <a:buClr>
                <a:srgbClr val="000000"/>
              </a:buClr>
              <a:buFont typeface="Arial"/>
              <a:buChar char="•"/>
            </a:pPr>
            <a:r>
              <a:rPr lang="tr-TR" sz="2000" spc="-1" dirty="0" err="1">
                <a:solidFill>
                  <a:srgbClr val="000000"/>
                </a:solidFill>
                <a:uFill>
                  <a:solidFill>
                    <a:srgbClr val="FFFFFF"/>
                  </a:solidFill>
                </a:uFill>
                <a:latin typeface="Calibri"/>
              </a:rPr>
              <a:t>Dihidrofolat</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redüktaz</a:t>
            </a:r>
            <a:r>
              <a:rPr lang="tr-TR" sz="2000" spc="-1" dirty="0">
                <a:solidFill>
                  <a:srgbClr val="000000"/>
                </a:solidFill>
                <a:uFill>
                  <a:solidFill>
                    <a:srgbClr val="FFFFFF"/>
                  </a:solidFill>
                </a:uFill>
                <a:latin typeface="Calibri"/>
              </a:rPr>
              <a:t> enzimini </a:t>
            </a:r>
            <a:r>
              <a:rPr lang="tr-TR" sz="2000" spc="-1" dirty="0" err="1">
                <a:solidFill>
                  <a:srgbClr val="000000"/>
                </a:solidFill>
                <a:uFill>
                  <a:solidFill>
                    <a:srgbClr val="FFFFFF"/>
                  </a:solidFill>
                </a:uFill>
                <a:latin typeface="Calibri"/>
              </a:rPr>
              <a:t>inhibe</a:t>
            </a:r>
            <a:r>
              <a:rPr lang="tr-TR" sz="2000" spc="-1" dirty="0">
                <a:solidFill>
                  <a:srgbClr val="000000"/>
                </a:solidFill>
                <a:uFill>
                  <a:solidFill>
                    <a:srgbClr val="FFFFFF"/>
                  </a:solidFill>
                </a:uFill>
                <a:latin typeface="Calibri"/>
              </a:rPr>
              <a:t> ederek hücre içi </a:t>
            </a:r>
            <a:r>
              <a:rPr lang="tr-TR" sz="2000" spc="-1" dirty="0" err="1">
                <a:solidFill>
                  <a:srgbClr val="000000"/>
                </a:solidFill>
                <a:uFill>
                  <a:solidFill>
                    <a:srgbClr val="FFFFFF"/>
                  </a:solidFill>
                </a:uFill>
                <a:latin typeface="Calibri"/>
              </a:rPr>
              <a:t>folinik</a:t>
            </a:r>
            <a:r>
              <a:rPr lang="tr-TR" sz="2000" spc="-1" dirty="0">
                <a:solidFill>
                  <a:srgbClr val="000000"/>
                </a:solidFill>
                <a:uFill>
                  <a:solidFill>
                    <a:srgbClr val="FFFFFF"/>
                  </a:solidFill>
                </a:uFill>
                <a:latin typeface="Calibri"/>
              </a:rPr>
              <a:t> asit düzeyini düşürür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Aynı zamanda hücre dışı </a:t>
            </a:r>
            <a:r>
              <a:rPr lang="tr-TR" sz="2000" spc="-1" dirty="0" err="1">
                <a:solidFill>
                  <a:srgbClr val="000000"/>
                </a:solidFill>
                <a:uFill>
                  <a:solidFill>
                    <a:srgbClr val="FFFFFF"/>
                  </a:solidFill>
                </a:uFill>
                <a:latin typeface="Calibri"/>
              </a:rPr>
              <a:t>adenozin</a:t>
            </a:r>
            <a:r>
              <a:rPr lang="tr-TR" sz="2000" spc="-1" dirty="0">
                <a:solidFill>
                  <a:srgbClr val="000000"/>
                </a:solidFill>
                <a:uFill>
                  <a:solidFill>
                    <a:srgbClr val="FFFFFF"/>
                  </a:solidFill>
                </a:uFill>
                <a:latin typeface="Calibri"/>
              </a:rPr>
              <a:t> düzeyini arttırarak </a:t>
            </a:r>
            <a:r>
              <a:rPr lang="tr-TR" sz="2000" spc="-1" dirty="0" err="1">
                <a:solidFill>
                  <a:srgbClr val="000000"/>
                </a:solidFill>
                <a:uFill>
                  <a:solidFill>
                    <a:srgbClr val="FFFFFF"/>
                  </a:solidFill>
                </a:uFill>
                <a:latin typeface="Calibri"/>
              </a:rPr>
              <a:t>antiinflamatuvar</a:t>
            </a:r>
            <a:r>
              <a:rPr lang="tr-TR" sz="2000" spc="-1" dirty="0">
                <a:solidFill>
                  <a:srgbClr val="000000"/>
                </a:solidFill>
                <a:uFill>
                  <a:solidFill>
                    <a:srgbClr val="FFFFFF"/>
                  </a:solidFill>
                </a:uFill>
                <a:latin typeface="Calibri"/>
              </a:rPr>
              <a:t> etki gösterir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Haftada bir gün 7.5 mg başlanıp tedricen arttırılabilir (20-25 mg)</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Total MTX dozu tek seferde verilebileceği gibi iki dozda da verilebilir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&gt;15 mg/hafta dozlarında </a:t>
            </a:r>
            <a:r>
              <a:rPr lang="tr-TR" sz="2000" spc="-1" dirty="0" err="1">
                <a:solidFill>
                  <a:srgbClr val="000000"/>
                </a:solidFill>
                <a:uFill>
                  <a:solidFill>
                    <a:srgbClr val="FFFFFF"/>
                  </a:solidFill>
                </a:uFill>
                <a:latin typeface="Calibri"/>
              </a:rPr>
              <a:t>biyoyararlanım</a:t>
            </a:r>
            <a:r>
              <a:rPr lang="tr-TR" sz="2000" spc="-1" dirty="0">
                <a:solidFill>
                  <a:srgbClr val="000000"/>
                </a:solidFill>
                <a:uFill>
                  <a:solidFill>
                    <a:srgbClr val="FFFFFF"/>
                  </a:solidFill>
                </a:uFill>
                <a:latin typeface="Calibri"/>
              </a:rPr>
              <a:t> düşmektedir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Özellikle &gt;15 mg/hafta dozlarında </a:t>
            </a:r>
            <a:r>
              <a:rPr lang="tr-TR" sz="2000" spc="-1" dirty="0" err="1">
                <a:solidFill>
                  <a:srgbClr val="000000"/>
                </a:solidFill>
                <a:uFill>
                  <a:solidFill>
                    <a:srgbClr val="FFFFFF"/>
                  </a:solidFill>
                </a:uFill>
                <a:latin typeface="Calibri"/>
              </a:rPr>
              <a:t>parenteral</a:t>
            </a:r>
            <a:r>
              <a:rPr lang="tr-TR" sz="2000" spc="-1" dirty="0">
                <a:solidFill>
                  <a:srgbClr val="000000"/>
                </a:solidFill>
                <a:uFill>
                  <a:solidFill>
                    <a:srgbClr val="FFFFFF"/>
                  </a:solidFill>
                </a:uFill>
                <a:latin typeface="Calibri"/>
              </a:rPr>
              <a:t> vermek daha avantajlıdır</a:t>
            </a:r>
          </a:p>
          <a:p>
            <a:pPr marL="315360" indent="-315000">
              <a:lnSpc>
                <a:spcPct val="150000"/>
              </a:lnSpc>
              <a:spcBef>
                <a:spcPts val="400"/>
              </a:spcBef>
              <a:buClr>
                <a:srgbClr val="000000"/>
              </a:buClr>
              <a:buFont typeface="Arial"/>
              <a:buChar char="•"/>
            </a:pPr>
            <a:r>
              <a:rPr lang="tr-TR" sz="2000" spc="-1" dirty="0">
                <a:solidFill>
                  <a:srgbClr val="000000"/>
                </a:solidFill>
                <a:uFill>
                  <a:solidFill>
                    <a:srgbClr val="FFFFFF"/>
                  </a:solidFill>
                </a:uFill>
                <a:latin typeface="Calibri"/>
              </a:rPr>
              <a:t>Gebelikte ve emzirme döneminde </a:t>
            </a:r>
            <a:r>
              <a:rPr lang="tr-TR" sz="2000" spc="-1" dirty="0" err="1">
                <a:solidFill>
                  <a:srgbClr val="000000"/>
                </a:solidFill>
                <a:uFill>
                  <a:solidFill>
                    <a:srgbClr val="FFFFFF"/>
                  </a:solidFill>
                </a:uFill>
                <a:latin typeface="Calibri"/>
              </a:rPr>
              <a:t>kontraendikedir</a:t>
            </a:r>
            <a:endParaRPr lang="tr-TR" sz="2000" spc="-1" dirty="0">
              <a:solidFill>
                <a:srgbClr val="000000"/>
              </a:solidFill>
              <a:uFill>
                <a:solidFill>
                  <a:srgbClr val="FFFFFF"/>
                </a:solidFill>
              </a:uFill>
              <a:latin typeface="Calibri"/>
            </a:endParaRPr>
          </a:p>
        </p:txBody>
      </p:sp>
    </p:spTree>
    <p:extLst>
      <p:ext uri="{BB962C8B-B14F-4D97-AF65-F5344CB8AC3E}">
        <p14:creationId xmlns="" xmlns:p14="http://schemas.microsoft.com/office/powerpoint/2010/main" val="280435130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32431" y="256687"/>
            <a:ext cx="5777751" cy="2444656"/>
          </a:xfrm>
          <a:prstGeom prst="rect">
            <a:avLst/>
          </a:prstGeom>
        </p:spPr>
      </p:pic>
      <p:pic>
        <p:nvPicPr>
          <p:cNvPr id="4" name="Resim 3"/>
          <p:cNvPicPr>
            <a:picLocks noChangeAspect="1"/>
          </p:cNvPicPr>
          <p:nvPr/>
        </p:nvPicPr>
        <p:blipFill>
          <a:blip r:embed="rId3"/>
          <a:stretch>
            <a:fillRect/>
          </a:stretch>
        </p:blipFill>
        <p:spPr>
          <a:xfrm>
            <a:off x="2815873" y="3380632"/>
            <a:ext cx="4858854" cy="2857765"/>
          </a:xfrm>
          <a:prstGeom prst="rect">
            <a:avLst/>
          </a:prstGeom>
        </p:spPr>
      </p:pic>
    </p:spTree>
    <p:extLst>
      <p:ext uri="{BB962C8B-B14F-4D97-AF65-F5344CB8AC3E}">
        <p14:creationId xmlns="" xmlns:p14="http://schemas.microsoft.com/office/powerpoint/2010/main" val="36550049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 name="Picture 3"/>
          <p:cNvPicPr/>
          <p:nvPr/>
        </p:nvPicPr>
        <p:blipFill>
          <a:blip r:embed="rId2"/>
          <a:stretch/>
        </p:blipFill>
        <p:spPr>
          <a:xfrm>
            <a:off x="35640" y="1433160"/>
            <a:ext cx="3960000" cy="4371840"/>
          </a:xfrm>
          <a:prstGeom prst="rect">
            <a:avLst/>
          </a:prstGeom>
          <a:ln w="9360">
            <a:noFill/>
          </a:ln>
        </p:spPr>
      </p:pic>
      <p:pic>
        <p:nvPicPr>
          <p:cNvPr id="376" name="Picture 3"/>
          <p:cNvPicPr/>
          <p:nvPr/>
        </p:nvPicPr>
        <p:blipFill>
          <a:blip r:embed="rId3"/>
          <a:stretch/>
        </p:blipFill>
        <p:spPr>
          <a:xfrm>
            <a:off x="3996000" y="2670840"/>
            <a:ext cx="5112360" cy="2774160"/>
          </a:xfrm>
          <a:prstGeom prst="rect">
            <a:avLst/>
          </a:prstGeom>
          <a:ln>
            <a:noFill/>
          </a:ln>
        </p:spPr>
      </p:pic>
      <p:sp>
        <p:nvSpPr>
          <p:cNvPr id="377" name="CustomShape 1"/>
          <p:cNvSpPr/>
          <p:nvPr/>
        </p:nvSpPr>
        <p:spPr>
          <a:xfrm>
            <a:off x="1403640" y="476640"/>
            <a:ext cx="6912360" cy="349560"/>
          </a:xfrm>
          <a:prstGeom prst="rect">
            <a:avLst/>
          </a:prstGeom>
          <a:solidFill>
            <a:schemeClr val="bg1"/>
          </a:solidFill>
          <a:ln>
            <a:round/>
          </a:ln>
        </p:spPr>
        <p:style>
          <a:lnRef idx="2">
            <a:schemeClr val="accent5"/>
          </a:lnRef>
          <a:fillRef idx="1">
            <a:schemeClr val="lt1"/>
          </a:fillRef>
          <a:effectRef idx="0">
            <a:schemeClr val="accent5"/>
          </a:effectRef>
          <a:fontRef idx="minor"/>
        </p:style>
        <p:txBody>
          <a:bodyPr lIns="90000" tIns="45000" rIns="90000" bIns="45000"/>
          <a:lstStyle/>
          <a:p>
            <a:pPr algn="ctr">
              <a:lnSpc>
                <a:spcPct val="100000"/>
              </a:lnSpc>
            </a:pPr>
            <a:r>
              <a:rPr lang="tr-TR" sz="1700" spc="-1">
                <a:solidFill>
                  <a:srgbClr val="FF0000"/>
                </a:solidFill>
                <a:uFill>
                  <a:solidFill>
                    <a:srgbClr val="FFFFFF"/>
                  </a:solidFill>
                </a:uFill>
                <a:latin typeface="Calibri"/>
              </a:rPr>
              <a:t>MTX ETKİ MEKANİZMASI</a:t>
            </a:r>
            <a:endParaRPr lang="tr-TR" sz="1700"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209305337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 name="Picture 2"/>
          <p:cNvPicPr/>
          <p:nvPr/>
        </p:nvPicPr>
        <p:blipFill>
          <a:blip r:embed="rId3"/>
          <a:stretch/>
        </p:blipFill>
        <p:spPr>
          <a:xfrm>
            <a:off x="467280" y="332640"/>
            <a:ext cx="8136720" cy="6181920"/>
          </a:xfrm>
          <a:prstGeom prst="rect">
            <a:avLst/>
          </a:prstGeom>
          <a:ln>
            <a:noFill/>
          </a:ln>
        </p:spPr>
      </p:pic>
    </p:spTree>
    <p:extLst>
      <p:ext uri="{BB962C8B-B14F-4D97-AF65-F5344CB8AC3E}">
        <p14:creationId xmlns="" xmlns:p14="http://schemas.microsoft.com/office/powerpoint/2010/main" val="178532846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Picture 2"/>
          <p:cNvPicPr/>
          <p:nvPr/>
        </p:nvPicPr>
        <p:blipFill>
          <a:blip r:embed="rId2"/>
          <a:stretch/>
        </p:blipFill>
        <p:spPr>
          <a:xfrm>
            <a:off x="755640" y="260640"/>
            <a:ext cx="6366960" cy="1295640"/>
          </a:xfrm>
          <a:prstGeom prst="rect">
            <a:avLst/>
          </a:prstGeom>
          <a:ln>
            <a:noFill/>
          </a:ln>
        </p:spPr>
      </p:pic>
      <p:pic>
        <p:nvPicPr>
          <p:cNvPr id="266" name="Picture 3"/>
          <p:cNvPicPr/>
          <p:nvPr/>
        </p:nvPicPr>
        <p:blipFill>
          <a:blip r:embed="rId3"/>
          <a:stretch/>
        </p:blipFill>
        <p:spPr>
          <a:xfrm>
            <a:off x="6372000" y="928080"/>
            <a:ext cx="1961640" cy="290880"/>
          </a:xfrm>
          <a:prstGeom prst="rect">
            <a:avLst/>
          </a:prstGeom>
          <a:ln>
            <a:noFill/>
          </a:ln>
        </p:spPr>
      </p:pic>
      <p:pic>
        <p:nvPicPr>
          <p:cNvPr id="267" name="Picture 2"/>
          <p:cNvPicPr/>
          <p:nvPr/>
        </p:nvPicPr>
        <p:blipFill>
          <a:blip r:embed="rId4"/>
          <a:stretch/>
        </p:blipFill>
        <p:spPr>
          <a:xfrm>
            <a:off x="611640" y="2061000"/>
            <a:ext cx="4105440" cy="2376000"/>
          </a:xfrm>
          <a:prstGeom prst="rect">
            <a:avLst/>
          </a:prstGeom>
          <a:ln w="9360">
            <a:solidFill>
              <a:schemeClr val="tx1"/>
            </a:solidFill>
            <a:miter/>
          </a:ln>
        </p:spPr>
      </p:pic>
      <p:sp>
        <p:nvSpPr>
          <p:cNvPr id="268" name="CustomShape 1"/>
          <p:cNvSpPr/>
          <p:nvPr/>
        </p:nvSpPr>
        <p:spPr>
          <a:xfrm>
            <a:off x="1115640" y="5661360"/>
            <a:ext cx="7632360" cy="34380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nSpc>
                <a:spcPct val="100000"/>
              </a:lnSpc>
            </a:pPr>
            <a:r>
              <a:rPr lang="tr-TR" sz="1700" spc="-1">
                <a:solidFill>
                  <a:srgbClr val="FF0000"/>
                </a:solidFill>
                <a:uFill>
                  <a:solidFill>
                    <a:srgbClr val="FFFFFF"/>
                  </a:solidFill>
                </a:uFill>
                <a:latin typeface="Calibri"/>
              </a:rPr>
              <a:t>Biyolojik öncesi hastalar kısa süreli ve yetersiz  MTX almaktadır</a:t>
            </a:r>
            <a:endParaRPr lang="tr-TR" sz="1700" spc="-1">
              <a:solidFill>
                <a:srgbClr val="000000"/>
              </a:solidFill>
              <a:uFill>
                <a:solidFill>
                  <a:srgbClr val="FFFFFF"/>
                </a:solidFill>
              </a:uFill>
              <a:latin typeface="Arial"/>
            </a:endParaRPr>
          </a:p>
        </p:txBody>
      </p:sp>
      <p:pic>
        <p:nvPicPr>
          <p:cNvPr id="269" name="Picture 4"/>
          <p:cNvPicPr/>
          <p:nvPr/>
        </p:nvPicPr>
        <p:blipFill>
          <a:blip r:embed="rId5"/>
          <a:stretch/>
        </p:blipFill>
        <p:spPr>
          <a:xfrm>
            <a:off x="4791600" y="2061000"/>
            <a:ext cx="4244400" cy="2376000"/>
          </a:xfrm>
          <a:prstGeom prst="rect">
            <a:avLst/>
          </a:prstGeom>
          <a:ln w="9360">
            <a:solidFill>
              <a:schemeClr val="tx1"/>
            </a:solidFill>
            <a:miter/>
          </a:ln>
        </p:spPr>
      </p:pic>
    </p:spTree>
    <p:extLst>
      <p:ext uri="{BB962C8B-B14F-4D97-AF65-F5344CB8AC3E}">
        <p14:creationId xmlns="" xmlns:p14="http://schemas.microsoft.com/office/powerpoint/2010/main" val="347158107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 name="Picture 4"/>
          <p:cNvPicPr/>
          <p:nvPr/>
        </p:nvPicPr>
        <p:blipFill>
          <a:blip r:embed="rId2"/>
          <a:stretch/>
        </p:blipFill>
        <p:spPr>
          <a:xfrm>
            <a:off x="323640" y="1628800"/>
            <a:ext cx="8424720" cy="1832400"/>
          </a:xfrm>
          <a:prstGeom prst="rect">
            <a:avLst/>
          </a:prstGeom>
          <a:ln>
            <a:noFill/>
          </a:ln>
        </p:spPr>
      </p:pic>
      <p:sp>
        <p:nvSpPr>
          <p:cNvPr id="373" name="CustomShape 1"/>
          <p:cNvSpPr/>
          <p:nvPr/>
        </p:nvSpPr>
        <p:spPr>
          <a:xfrm>
            <a:off x="323640" y="548640"/>
            <a:ext cx="8568720" cy="821880"/>
          </a:xfrm>
          <a:prstGeom prst="rect">
            <a:avLst/>
          </a:prstGeom>
          <a:ln>
            <a:round/>
          </a:ln>
        </p:spPr>
        <p:style>
          <a:lnRef idx="2">
            <a:schemeClr val="accent2"/>
          </a:lnRef>
          <a:fillRef idx="1">
            <a:schemeClr val="lt1"/>
          </a:fillRef>
          <a:effectRef idx="0">
            <a:schemeClr val="accent2"/>
          </a:effectRef>
          <a:fontRef idx="minor"/>
        </p:style>
        <p:txBody>
          <a:bodyPr lIns="90000" tIns="45000" rIns="90000" bIns="45000"/>
          <a:lstStyle/>
          <a:p>
            <a:pPr>
              <a:lnSpc>
                <a:spcPct val="100000"/>
              </a:lnSpc>
            </a:pPr>
            <a:r>
              <a:rPr lang="tr-TR" sz="2400" spc="-1">
                <a:solidFill>
                  <a:srgbClr val="000000"/>
                </a:solidFill>
                <a:uFill>
                  <a:solidFill>
                    <a:srgbClr val="FFFFFF"/>
                  </a:solidFill>
                </a:uFill>
                <a:latin typeface="Calibri"/>
              </a:rPr>
              <a:t>ETANERSEPT</a:t>
            </a:r>
            <a:r>
              <a:rPr lang="tr-TR" sz="2400" spc="-1" baseline="30000">
                <a:solidFill>
                  <a:srgbClr val="000000"/>
                </a:solidFill>
                <a:uFill>
                  <a:solidFill>
                    <a:srgbClr val="FFFFFF"/>
                  </a:solidFill>
                </a:uFill>
                <a:latin typeface="Calibri"/>
              </a:rPr>
              <a:t>*</a:t>
            </a:r>
            <a:r>
              <a:rPr lang="tr-TR" sz="2400" spc="-1">
                <a:solidFill>
                  <a:srgbClr val="000000"/>
                </a:solidFill>
                <a:uFill>
                  <a:solidFill>
                    <a:srgbClr val="FFFFFF"/>
                  </a:solidFill>
                </a:uFill>
                <a:latin typeface="Calibri"/>
              </a:rPr>
              <a:t>, ADALİMUMAB</a:t>
            </a:r>
            <a:r>
              <a:rPr lang="tr-TR" sz="2400" spc="-1" baseline="30000">
                <a:solidFill>
                  <a:srgbClr val="000000"/>
                </a:solidFill>
                <a:uFill>
                  <a:solidFill>
                    <a:srgbClr val="FFFFFF"/>
                  </a:solidFill>
                </a:uFill>
                <a:latin typeface="Wingdings 2"/>
              </a:rPr>
              <a:t></a:t>
            </a:r>
            <a:r>
              <a:rPr lang="tr-TR" sz="2400" spc="-1" baseline="30000">
                <a:solidFill>
                  <a:srgbClr val="000000"/>
                </a:solidFill>
                <a:uFill>
                  <a:solidFill>
                    <a:srgbClr val="FFFFFF"/>
                  </a:solidFill>
                </a:uFill>
                <a:latin typeface="Calibri"/>
              </a:rPr>
              <a:t> </a:t>
            </a:r>
            <a:r>
              <a:rPr lang="tr-TR" sz="2400" spc="-1">
                <a:solidFill>
                  <a:srgbClr val="000000"/>
                </a:solidFill>
                <a:uFill>
                  <a:solidFill>
                    <a:srgbClr val="FFFFFF"/>
                  </a:solidFill>
                </a:uFill>
                <a:latin typeface="Calibri"/>
              </a:rPr>
              <a:t>VE İNFLİKSİMAB</a:t>
            </a:r>
            <a:r>
              <a:rPr lang="tr-TR" sz="2400" spc="-1" baseline="30000">
                <a:solidFill>
                  <a:srgbClr val="000000"/>
                </a:solidFill>
                <a:uFill>
                  <a:solidFill>
                    <a:srgbClr val="FFFFFF"/>
                  </a:solidFill>
                </a:uFill>
                <a:latin typeface="Calibri"/>
              </a:rPr>
              <a:t>‡</a:t>
            </a:r>
            <a:r>
              <a:rPr lang="tr-TR" sz="2400" spc="-1">
                <a:solidFill>
                  <a:srgbClr val="000000"/>
                </a:solidFill>
                <a:uFill>
                  <a:solidFill>
                    <a:srgbClr val="FFFFFF"/>
                  </a:solidFill>
                </a:uFill>
                <a:latin typeface="Calibri"/>
              </a:rPr>
              <a:t> ÇALIŞMALARINDA MONOTERAPİ OLARAK MTX’IN ETKİSİ</a:t>
            </a:r>
            <a:endParaRPr lang="tr-TR" sz="2400" spc="-1">
              <a:solidFill>
                <a:srgbClr val="000000"/>
              </a:solidFill>
              <a:uFill>
                <a:solidFill>
                  <a:srgbClr val="FFFFFF"/>
                </a:solidFill>
              </a:uFill>
              <a:latin typeface="Arial"/>
            </a:endParaRPr>
          </a:p>
        </p:txBody>
      </p:sp>
      <p:sp>
        <p:nvSpPr>
          <p:cNvPr id="374" name="CustomShape 2"/>
          <p:cNvSpPr/>
          <p:nvPr/>
        </p:nvSpPr>
        <p:spPr>
          <a:xfrm>
            <a:off x="5580112" y="6043320"/>
            <a:ext cx="3432600" cy="547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1000" spc="-1" baseline="30000" dirty="0">
                <a:solidFill>
                  <a:srgbClr val="000000"/>
                </a:solidFill>
                <a:uFill>
                  <a:solidFill>
                    <a:srgbClr val="FFFFFF"/>
                  </a:solidFill>
                </a:uFill>
                <a:latin typeface="Calibri"/>
              </a:rPr>
              <a:t>*</a:t>
            </a:r>
            <a:r>
              <a:rPr lang="tr-TR" sz="1000" spc="-1" dirty="0" err="1">
                <a:solidFill>
                  <a:srgbClr val="000000"/>
                </a:solidFill>
                <a:uFill>
                  <a:solidFill>
                    <a:srgbClr val="FFFFFF"/>
                  </a:solidFill>
                </a:uFill>
                <a:latin typeface="Calibri"/>
              </a:rPr>
              <a:t>Klareskog</a:t>
            </a:r>
            <a:r>
              <a:rPr lang="tr-TR" sz="1000" spc="-1" dirty="0">
                <a:solidFill>
                  <a:srgbClr val="000000"/>
                </a:solidFill>
                <a:uFill>
                  <a:solidFill>
                    <a:srgbClr val="FFFFFF"/>
                  </a:solidFill>
                </a:uFill>
                <a:latin typeface="Calibri"/>
              </a:rPr>
              <a:t> L, et al. </a:t>
            </a:r>
            <a:r>
              <a:rPr lang="tr-TR" sz="1000" spc="-1" dirty="0" err="1">
                <a:solidFill>
                  <a:srgbClr val="000000"/>
                </a:solidFill>
                <a:uFill>
                  <a:solidFill>
                    <a:srgbClr val="FFFFFF"/>
                  </a:solidFill>
                </a:uFill>
                <a:latin typeface="Calibri"/>
              </a:rPr>
              <a:t>Lancet</a:t>
            </a:r>
            <a:r>
              <a:rPr lang="tr-TR" sz="1000" spc="-1" dirty="0">
                <a:solidFill>
                  <a:srgbClr val="000000"/>
                </a:solidFill>
                <a:uFill>
                  <a:solidFill>
                    <a:srgbClr val="FFFFFF"/>
                  </a:solidFill>
                </a:uFill>
                <a:latin typeface="Calibri"/>
              </a:rPr>
              <a:t> 2004; 363:675-681</a:t>
            </a:r>
            <a:endParaRPr lang="tr-TR" sz="1000" spc="-1" dirty="0">
              <a:solidFill>
                <a:srgbClr val="000000"/>
              </a:solidFill>
              <a:uFill>
                <a:solidFill>
                  <a:srgbClr val="FFFFFF"/>
                </a:solidFill>
              </a:uFill>
              <a:latin typeface="Arial"/>
            </a:endParaRPr>
          </a:p>
          <a:p>
            <a:pPr>
              <a:lnSpc>
                <a:spcPct val="100000"/>
              </a:lnSpc>
            </a:pPr>
            <a:r>
              <a:rPr lang="tr-TR" sz="1000" spc="-1" baseline="30000" dirty="0">
                <a:solidFill>
                  <a:srgbClr val="000000"/>
                </a:solidFill>
                <a:uFill>
                  <a:solidFill>
                    <a:srgbClr val="FFFFFF"/>
                  </a:solidFill>
                </a:uFill>
                <a:latin typeface="Wingdings 2"/>
              </a:rPr>
              <a:t></a:t>
            </a:r>
            <a:r>
              <a:rPr lang="tr-TR" sz="1000" spc="-1" baseline="30000" dirty="0">
                <a:solidFill>
                  <a:srgbClr val="000000"/>
                </a:solidFill>
                <a:uFill>
                  <a:solidFill>
                    <a:srgbClr val="FFFFFF"/>
                  </a:solidFill>
                </a:uFill>
                <a:latin typeface="Calibri"/>
              </a:rPr>
              <a:t> </a:t>
            </a:r>
            <a:r>
              <a:rPr lang="tr-TR" sz="1000" spc="-1" dirty="0" err="1">
                <a:solidFill>
                  <a:srgbClr val="000000"/>
                </a:solidFill>
                <a:uFill>
                  <a:solidFill>
                    <a:srgbClr val="FFFFFF"/>
                  </a:solidFill>
                </a:uFill>
                <a:latin typeface="Calibri"/>
              </a:rPr>
              <a:t>Breedveld</a:t>
            </a:r>
            <a:r>
              <a:rPr lang="tr-TR" sz="1000" spc="-1" dirty="0">
                <a:solidFill>
                  <a:srgbClr val="000000"/>
                </a:solidFill>
                <a:uFill>
                  <a:solidFill>
                    <a:srgbClr val="FFFFFF"/>
                  </a:solidFill>
                </a:uFill>
                <a:latin typeface="Calibri"/>
              </a:rPr>
              <a:t> FC, et al. </a:t>
            </a:r>
            <a:r>
              <a:rPr lang="tr-TR" sz="1000" spc="-1" dirty="0" err="1">
                <a:solidFill>
                  <a:srgbClr val="000000"/>
                </a:solidFill>
                <a:uFill>
                  <a:solidFill>
                    <a:srgbClr val="FFFFFF"/>
                  </a:solidFill>
                </a:uFill>
                <a:latin typeface="Calibri"/>
              </a:rPr>
              <a:t>Artritis</a:t>
            </a:r>
            <a:r>
              <a:rPr lang="tr-TR" sz="1000" spc="-1" dirty="0">
                <a:solidFill>
                  <a:srgbClr val="000000"/>
                </a:solidFill>
                <a:uFill>
                  <a:solidFill>
                    <a:srgbClr val="FFFFFF"/>
                  </a:solidFill>
                </a:uFill>
                <a:latin typeface="Calibri"/>
              </a:rPr>
              <a:t> </a:t>
            </a:r>
            <a:r>
              <a:rPr lang="tr-TR" sz="1000" spc="-1" dirty="0" err="1">
                <a:solidFill>
                  <a:srgbClr val="000000"/>
                </a:solidFill>
                <a:uFill>
                  <a:solidFill>
                    <a:srgbClr val="FFFFFF"/>
                  </a:solidFill>
                </a:uFill>
                <a:latin typeface="Calibri"/>
              </a:rPr>
              <a:t>Rheum</a:t>
            </a:r>
            <a:r>
              <a:rPr lang="tr-TR" sz="1000" spc="-1" dirty="0">
                <a:solidFill>
                  <a:srgbClr val="000000"/>
                </a:solidFill>
                <a:uFill>
                  <a:solidFill>
                    <a:srgbClr val="FFFFFF"/>
                  </a:solidFill>
                </a:uFill>
                <a:latin typeface="Calibri"/>
              </a:rPr>
              <a:t>. 2006 Jan;54(1):26-37</a:t>
            </a:r>
            <a:endParaRPr lang="tr-TR" sz="1000" spc="-1" dirty="0">
              <a:solidFill>
                <a:srgbClr val="000000"/>
              </a:solidFill>
              <a:uFill>
                <a:solidFill>
                  <a:srgbClr val="FFFFFF"/>
                </a:solidFill>
              </a:uFill>
              <a:latin typeface="Arial"/>
            </a:endParaRPr>
          </a:p>
          <a:p>
            <a:pPr>
              <a:lnSpc>
                <a:spcPct val="100000"/>
              </a:lnSpc>
            </a:pPr>
            <a:r>
              <a:rPr lang="tr-TR" sz="1000" spc="-1" baseline="30000" dirty="0">
                <a:solidFill>
                  <a:srgbClr val="000000"/>
                </a:solidFill>
                <a:uFill>
                  <a:solidFill>
                    <a:srgbClr val="FFFFFF"/>
                  </a:solidFill>
                </a:uFill>
                <a:latin typeface="Calibri"/>
              </a:rPr>
              <a:t>‡ </a:t>
            </a:r>
            <a:r>
              <a:rPr lang="tr-TR" sz="1000" spc="-1" dirty="0" err="1">
                <a:solidFill>
                  <a:srgbClr val="000000"/>
                </a:solidFill>
                <a:uFill>
                  <a:solidFill>
                    <a:srgbClr val="FFFFFF"/>
                  </a:solidFill>
                </a:uFill>
                <a:latin typeface="Calibri"/>
              </a:rPr>
              <a:t>St</a:t>
            </a:r>
            <a:r>
              <a:rPr lang="tr-TR" sz="1000" spc="-1" dirty="0">
                <a:solidFill>
                  <a:srgbClr val="000000"/>
                </a:solidFill>
                <a:uFill>
                  <a:solidFill>
                    <a:srgbClr val="FFFFFF"/>
                  </a:solidFill>
                </a:uFill>
                <a:latin typeface="Calibri"/>
              </a:rPr>
              <a:t> </a:t>
            </a:r>
            <a:r>
              <a:rPr lang="tr-TR" sz="1000" spc="-1" dirty="0" err="1">
                <a:solidFill>
                  <a:srgbClr val="000000"/>
                </a:solidFill>
                <a:uFill>
                  <a:solidFill>
                    <a:srgbClr val="FFFFFF"/>
                  </a:solidFill>
                </a:uFill>
                <a:latin typeface="Calibri"/>
              </a:rPr>
              <a:t>Clair</a:t>
            </a:r>
            <a:r>
              <a:rPr lang="tr-TR" sz="1000" spc="-1" dirty="0">
                <a:solidFill>
                  <a:srgbClr val="000000"/>
                </a:solidFill>
                <a:uFill>
                  <a:solidFill>
                    <a:srgbClr val="FFFFFF"/>
                  </a:solidFill>
                </a:uFill>
                <a:latin typeface="Calibri"/>
              </a:rPr>
              <a:t> EW, et al. </a:t>
            </a:r>
            <a:r>
              <a:rPr lang="tr-TR" sz="1000" spc="-1" dirty="0" err="1">
                <a:solidFill>
                  <a:srgbClr val="000000"/>
                </a:solidFill>
                <a:uFill>
                  <a:solidFill>
                    <a:srgbClr val="FFFFFF"/>
                  </a:solidFill>
                </a:uFill>
                <a:latin typeface="Calibri"/>
              </a:rPr>
              <a:t>Arthritis</a:t>
            </a:r>
            <a:r>
              <a:rPr lang="tr-TR" sz="1000" spc="-1" dirty="0">
                <a:solidFill>
                  <a:srgbClr val="000000"/>
                </a:solidFill>
                <a:uFill>
                  <a:solidFill>
                    <a:srgbClr val="FFFFFF"/>
                  </a:solidFill>
                </a:uFill>
                <a:latin typeface="Calibri"/>
              </a:rPr>
              <a:t> </a:t>
            </a:r>
            <a:r>
              <a:rPr lang="tr-TR" sz="1000" spc="-1" dirty="0" err="1">
                <a:solidFill>
                  <a:srgbClr val="000000"/>
                </a:solidFill>
                <a:uFill>
                  <a:solidFill>
                    <a:srgbClr val="FFFFFF"/>
                  </a:solidFill>
                </a:uFill>
                <a:latin typeface="Calibri"/>
              </a:rPr>
              <a:t>Rheum</a:t>
            </a:r>
            <a:r>
              <a:rPr lang="tr-TR" sz="1000" spc="-1" dirty="0">
                <a:solidFill>
                  <a:srgbClr val="000000"/>
                </a:solidFill>
                <a:uFill>
                  <a:solidFill>
                    <a:srgbClr val="FFFFFF"/>
                  </a:solidFill>
                </a:uFill>
                <a:latin typeface="Calibri"/>
              </a:rPr>
              <a:t> 2004;50: 3432-3443</a:t>
            </a:r>
            <a:endParaRPr lang="tr-TR" sz="1000" spc="-1" dirty="0">
              <a:solidFill>
                <a:srgbClr val="000000"/>
              </a:solidFill>
              <a:uFill>
                <a:solidFill>
                  <a:srgbClr val="FFFFFF"/>
                </a:solidFill>
              </a:uFill>
              <a:latin typeface="Arial"/>
            </a:endParaRPr>
          </a:p>
        </p:txBody>
      </p:sp>
      <p:sp>
        <p:nvSpPr>
          <p:cNvPr id="5" name="Metin kutusu 4"/>
          <p:cNvSpPr txBox="1"/>
          <p:nvPr/>
        </p:nvSpPr>
        <p:spPr>
          <a:xfrm>
            <a:off x="1547664" y="3645024"/>
            <a:ext cx="2880320" cy="338554"/>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r>
              <a:rPr lang="tr-TR" sz="1600" dirty="0"/>
              <a:t>ACR 20/50/70 yanıt kriterleri</a:t>
            </a:r>
          </a:p>
        </p:txBody>
      </p:sp>
      <p:sp>
        <p:nvSpPr>
          <p:cNvPr id="6" name="Metin kutusu 5"/>
          <p:cNvSpPr txBox="1"/>
          <p:nvPr/>
        </p:nvSpPr>
        <p:spPr>
          <a:xfrm>
            <a:off x="179512" y="4149080"/>
            <a:ext cx="5904656" cy="33855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tr-TR" sz="1600" dirty="0"/>
              <a:t>Tanımlanan kriterlerden %20/%50/%70 düzelme olması</a:t>
            </a:r>
          </a:p>
        </p:txBody>
      </p:sp>
      <p:sp>
        <p:nvSpPr>
          <p:cNvPr id="7" name="Metin kutusu 6"/>
          <p:cNvSpPr txBox="1"/>
          <p:nvPr/>
        </p:nvSpPr>
        <p:spPr>
          <a:xfrm>
            <a:off x="971600" y="4638035"/>
            <a:ext cx="4464496" cy="1815882"/>
          </a:xfrm>
          <a:prstGeom prst="rect">
            <a:avLst/>
          </a:prstGeom>
          <a:solidFill>
            <a:schemeClr val="accent6">
              <a:lumMod val="20000"/>
              <a:lumOff val="80000"/>
            </a:schemeClr>
          </a:solidFill>
        </p:spPr>
        <p:txBody>
          <a:bodyPr wrap="square" rtlCol="0">
            <a:spAutoFit/>
          </a:bodyPr>
          <a:lstStyle/>
          <a:p>
            <a:pPr marL="285750" indent="-285750">
              <a:buFont typeface="Arial" panose="020B0604020202020204" pitchFamily="34" charset="0"/>
              <a:buChar char="•"/>
            </a:pPr>
            <a:r>
              <a:rPr lang="tr-TR" sz="1600" dirty="0"/>
              <a:t>Hassas veya şiş eklemde düzelme ve  </a:t>
            </a:r>
          </a:p>
          <a:p>
            <a:pPr marL="285750" indent="-285750">
              <a:buFont typeface="Arial" panose="020B0604020202020204" pitchFamily="34" charset="0"/>
              <a:buChar char="•"/>
            </a:pPr>
            <a:r>
              <a:rPr lang="tr-TR" sz="1600" dirty="0">
                <a:solidFill>
                  <a:srgbClr val="FF0000"/>
                </a:solidFill>
              </a:rPr>
              <a:t>Aşağıdaki 5 kriterden 3’ünde düzelme</a:t>
            </a:r>
          </a:p>
          <a:p>
            <a:pPr marL="285750" indent="-285750">
              <a:buFont typeface="Wingdings" panose="05000000000000000000" pitchFamily="2" charset="2"/>
              <a:buChar char="Ø"/>
            </a:pPr>
            <a:r>
              <a:rPr lang="tr-TR" sz="1600" dirty="0"/>
              <a:t>Hasta global değerlendirme</a:t>
            </a:r>
          </a:p>
          <a:p>
            <a:pPr marL="285750" indent="-285750">
              <a:buFont typeface="Wingdings" panose="05000000000000000000" pitchFamily="2" charset="2"/>
              <a:buChar char="Ø"/>
            </a:pPr>
            <a:r>
              <a:rPr lang="tr-TR" sz="1600" dirty="0"/>
              <a:t>Doktor global değerlendirme</a:t>
            </a:r>
          </a:p>
          <a:p>
            <a:pPr marL="285750" indent="-285750">
              <a:buFont typeface="Wingdings" panose="05000000000000000000" pitchFamily="2" charset="2"/>
              <a:buChar char="Ø"/>
            </a:pPr>
            <a:r>
              <a:rPr lang="tr-TR" sz="1600" dirty="0"/>
              <a:t>HAQ skoru</a:t>
            </a:r>
          </a:p>
          <a:p>
            <a:pPr marL="285750" indent="-285750">
              <a:buFont typeface="Wingdings" panose="05000000000000000000" pitchFamily="2" charset="2"/>
              <a:buChar char="Ø"/>
            </a:pPr>
            <a:r>
              <a:rPr lang="tr-TR" sz="1600" dirty="0"/>
              <a:t>Görsel analog ağrı skalası</a:t>
            </a:r>
          </a:p>
          <a:p>
            <a:pPr marL="285750" indent="-285750">
              <a:buFont typeface="Wingdings" panose="05000000000000000000" pitchFamily="2" charset="2"/>
              <a:buChar char="Ø"/>
            </a:pPr>
            <a:r>
              <a:rPr lang="tr-TR" sz="1600" dirty="0"/>
              <a:t>ESH veya CRP</a:t>
            </a:r>
          </a:p>
        </p:txBody>
      </p:sp>
    </p:spTree>
    <p:extLst>
      <p:ext uri="{BB962C8B-B14F-4D97-AF65-F5344CB8AC3E}">
        <p14:creationId xmlns="" xmlns:p14="http://schemas.microsoft.com/office/powerpoint/2010/main" val="261725400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932040" y="6305107"/>
            <a:ext cx="3414518" cy="230832"/>
          </a:xfrm>
          <a:prstGeom prst="rect">
            <a:avLst/>
          </a:prstGeom>
          <a:noFill/>
        </p:spPr>
        <p:txBody>
          <a:bodyPr wrap="square" rtlCol="0">
            <a:spAutoFit/>
          </a:bodyPr>
          <a:lstStyle/>
          <a:p>
            <a:r>
              <a:rPr lang="tr-TR" sz="900" dirty="0" err="1"/>
              <a:t>Smolen</a:t>
            </a:r>
            <a:r>
              <a:rPr lang="tr-TR" sz="900" dirty="0"/>
              <a:t> JS, et al. </a:t>
            </a:r>
            <a:r>
              <a:rPr lang="tr-TR" sz="900" dirty="0" err="1"/>
              <a:t>Nat</a:t>
            </a:r>
            <a:r>
              <a:rPr lang="tr-TR" sz="900" dirty="0"/>
              <a:t> </a:t>
            </a:r>
            <a:r>
              <a:rPr lang="tr-TR" sz="900" dirty="0" err="1"/>
              <a:t>Rev</a:t>
            </a:r>
            <a:r>
              <a:rPr lang="tr-TR" sz="900" dirty="0"/>
              <a:t> </a:t>
            </a:r>
            <a:r>
              <a:rPr lang="tr-TR" sz="900" dirty="0" err="1"/>
              <a:t>Dis</a:t>
            </a:r>
            <a:r>
              <a:rPr lang="tr-TR" sz="900" dirty="0"/>
              <a:t> </a:t>
            </a:r>
            <a:r>
              <a:rPr lang="tr-TR" sz="900" dirty="0" err="1"/>
              <a:t>Primers</a:t>
            </a:r>
            <a:r>
              <a:rPr lang="tr-TR" sz="900" dirty="0"/>
              <a:t>. 2018 </a:t>
            </a:r>
            <a:r>
              <a:rPr lang="tr-TR" sz="900" dirty="0" err="1"/>
              <a:t>Feb</a:t>
            </a:r>
            <a:r>
              <a:rPr lang="tr-TR" sz="900" dirty="0"/>
              <a:t> 8;4:18001 </a:t>
            </a:r>
          </a:p>
        </p:txBody>
      </p:sp>
      <p:pic>
        <p:nvPicPr>
          <p:cNvPr id="1638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3036" y="764706"/>
            <a:ext cx="9045468" cy="42187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737218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TextShape 1"/>
          <p:cNvSpPr txBox="1"/>
          <p:nvPr/>
        </p:nvSpPr>
        <p:spPr>
          <a:xfrm>
            <a:off x="457200" y="188640"/>
            <a:ext cx="8229240" cy="849600"/>
          </a:xfrm>
          <a:prstGeom prst="rect">
            <a:avLst/>
          </a:prstGeom>
          <a:solidFill>
            <a:srgbClr val="FFFFFF"/>
          </a:solidFill>
          <a:ln w="25560">
            <a:solidFill>
              <a:srgbClr val="C0504D"/>
            </a:solidFill>
            <a:round/>
          </a:ln>
        </p:spPr>
        <p:txBody>
          <a:bodyPr lIns="84240" tIns="42120" rIns="84240" bIns="42120" anchor="ctr">
            <a:normAutofit/>
          </a:bodyPr>
          <a:lstStyle/>
          <a:p>
            <a:pPr algn="ctr">
              <a:lnSpc>
                <a:spcPct val="100000"/>
              </a:lnSpc>
            </a:pPr>
            <a:r>
              <a:rPr lang="tr-TR" sz="3600" spc="-1">
                <a:solidFill>
                  <a:srgbClr val="000000"/>
                </a:solidFill>
                <a:uFill>
                  <a:solidFill>
                    <a:srgbClr val="FFFFFF"/>
                  </a:solidFill>
                </a:uFill>
                <a:latin typeface="Calibri"/>
              </a:rPr>
              <a:t>MTX yan etkileri</a:t>
            </a:r>
          </a:p>
        </p:txBody>
      </p:sp>
      <p:sp>
        <p:nvSpPr>
          <p:cNvPr id="379" name="TextShape 2"/>
          <p:cNvSpPr txBox="1"/>
          <p:nvPr/>
        </p:nvSpPr>
        <p:spPr>
          <a:xfrm>
            <a:off x="457200" y="1268640"/>
            <a:ext cx="8229240" cy="5256360"/>
          </a:xfrm>
          <a:prstGeom prst="rect">
            <a:avLst/>
          </a:prstGeom>
          <a:solidFill>
            <a:srgbClr val="FFFFFF"/>
          </a:solidFill>
          <a:ln w="25560">
            <a:solidFill>
              <a:srgbClr val="4BACC6"/>
            </a:solidFill>
            <a:round/>
          </a:ln>
        </p:spPr>
        <p:txBody>
          <a:bodyPr lIns="84240" tIns="42120" rIns="84240" bIns="42120">
            <a:normAutofit fontScale="92500" lnSpcReduction="10000"/>
          </a:bodyPr>
          <a:lstStyle/>
          <a:p>
            <a:pPr marL="315360" indent="-315000">
              <a:spcBef>
                <a:spcPts val="439"/>
              </a:spcBef>
              <a:buClr>
                <a:srgbClr val="4F81BD"/>
              </a:buClr>
              <a:buFont typeface="Wingdings" charset="2"/>
              <a:buChar char=""/>
            </a:pPr>
            <a:r>
              <a:rPr lang="tr-TR" sz="2200" spc="-1">
                <a:solidFill>
                  <a:srgbClr val="4F81BD"/>
                </a:solidFill>
                <a:uFill>
                  <a:solidFill>
                    <a:srgbClr val="FFFFFF"/>
                  </a:solidFill>
                </a:uFill>
                <a:latin typeface="Calibri"/>
              </a:rPr>
              <a:t>Gastrointestinal yan etkiler:</a:t>
            </a:r>
            <a:endParaRPr lang="tr-TR" sz="2200" spc="-1">
              <a:solidFill>
                <a:srgbClr val="000000"/>
              </a:solidFill>
              <a:uFill>
                <a:solidFill>
                  <a:srgbClr val="FFFFFF"/>
                </a:solidFill>
              </a:uFill>
              <a:latin typeface="Calibri"/>
            </a:endParaRPr>
          </a:p>
          <a:p>
            <a:pPr marL="315360" indent="-315000">
              <a:spcBef>
                <a:spcPts val="360"/>
              </a:spcBef>
              <a:buClr>
                <a:srgbClr val="000000"/>
              </a:buClr>
              <a:buFont typeface="Wingdings" charset="2"/>
              <a:buChar char=""/>
            </a:pPr>
            <a:r>
              <a:rPr lang="tr-TR" spc="-1">
                <a:solidFill>
                  <a:srgbClr val="000000"/>
                </a:solidFill>
                <a:uFill>
                  <a:solidFill>
                    <a:srgbClr val="FFFFFF"/>
                  </a:solidFill>
                </a:uFill>
                <a:latin typeface="Calibri"/>
              </a:rPr>
              <a:t>Bulantı</a:t>
            </a:r>
          </a:p>
          <a:p>
            <a:pPr marL="315360" indent="-315000">
              <a:spcBef>
                <a:spcPts val="360"/>
              </a:spcBef>
              <a:buClr>
                <a:srgbClr val="000000"/>
              </a:buClr>
              <a:buFont typeface="Wingdings" charset="2"/>
              <a:buChar char=""/>
            </a:pPr>
            <a:r>
              <a:rPr lang="tr-TR" spc="-1">
                <a:solidFill>
                  <a:srgbClr val="000000"/>
                </a:solidFill>
                <a:uFill>
                  <a:solidFill>
                    <a:srgbClr val="FFFFFF"/>
                  </a:solidFill>
                </a:uFill>
                <a:latin typeface="Calibri"/>
              </a:rPr>
              <a:t>Kusma</a:t>
            </a:r>
          </a:p>
          <a:p>
            <a:pPr marL="315360" indent="-315000">
              <a:spcBef>
                <a:spcPts val="360"/>
              </a:spcBef>
              <a:buClr>
                <a:srgbClr val="000000"/>
              </a:buClr>
              <a:buFont typeface="Wingdings" charset="2"/>
              <a:buChar char=""/>
            </a:pPr>
            <a:r>
              <a:rPr lang="tr-TR" spc="-1">
                <a:solidFill>
                  <a:srgbClr val="000000"/>
                </a:solidFill>
                <a:uFill>
                  <a:solidFill>
                    <a:srgbClr val="FFFFFF"/>
                  </a:solidFill>
                </a:uFill>
                <a:latin typeface="Calibri"/>
              </a:rPr>
              <a:t>Stomatit</a:t>
            </a:r>
          </a:p>
          <a:p>
            <a:pPr marL="315360" indent="-315000">
              <a:spcBef>
                <a:spcPts val="439"/>
              </a:spcBef>
              <a:buClr>
                <a:srgbClr val="4F81BD"/>
              </a:buClr>
              <a:buFont typeface="Wingdings" charset="2"/>
              <a:buChar char=""/>
            </a:pPr>
            <a:r>
              <a:rPr lang="tr-TR" sz="2200" spc="-1">
                <a:solidFill>
                  <a:srgbClr val="4F81BD"/>
                </a:solidFill>
                <a:uFill>
                  <a:solidFill>
                    <a:srgbClr val="FFFFFF"/>
                  </a:solidFill>
                </a:uFill>
                <a:latin typeface="Calibri"/>
              </a:rPr>
              <a:t>Hepatotoksisite</a:t>
            </a:r>
            <a:endParaRPr lang="tr-TR" sz="2200" spc="-1">
              <a:solidFill>
                <a:srgbClr val="000000"/>
              </a:solidFill>
              <a:uFill>
                <a:solidFill>
                  <a:srgbClr val="FFFFFF"/>
                </a:solidFill>
              </a:uFill>
              <a:latin typeface="Calibri"/>
            </a:endParaRPr>
          </a:p>
          <a:p>
            <a:pPr marL="315360" indent="-315000">
              <a:spcBef>
                <a:spcPts val="439"/>
              </a:spcBef>
              <a:buClr>
                <a:srgbClr val="4F81BD"/>
              </a:buClr>
              <a:buFont typeface="Wingdings" charset="2"/>
              <a:buChar char=""/>
            </a:pPr>
            <a:r>
              <a:rPr lang="tr-TR" sz="2200" spc="-1">
                <a:solidFill>
                  <a:srgbClr val="4F81BD"/>
                </a:solidFill>
                <a:uFill>
                  <a:solidFill>
                    <a:srgbClr val="FFFFFF"/>
                  </a:solidFill>
                </a:uFill>
                <a:latin typeface="Calibri"/>
              </a:rPr>
              <a:t>Deri döküntüsü</a:t>
            </a:r>
            <a:endParaRPr lang="tr-TR" sz="2200" spc="-1">
              <a:solidFill>
                <a:srgbClr val="000000"/>
              </a:solidFill>
              <a:uFill>
                <a:solidFill>
                  <a:srgbClr val="FFFFFF"/>
                </a:solidFill>
              </a:uFill>
              <a:latin typeface="Calibri"/>
            </a:endParaRPr>
          </a:p>
          <a:p>
            <a:pPr marL="315360" indent="-315000">
              <a:spcBef>
                <a:spcPts val="439"/>
              </a:spcBef>
              <a:buClr>
                <a:srgbClr val="4F81BD"/>
              </a:buClr>
              <a:buFont typeface="Wingdings" charset="2"/>
              <a:buChar char=""/>
            </a:pPr>
            <a:r>
              <a:rPr lang="tr-TR" sz="2200" spc="-1">
                <a:solidFill>
                  <a:srgbClr val="4F81BD"/>
                </a:solidFill>
                <a:uFill>
                  <a:solidFill>
                    <a:srgbClr val="FFFFFF"/>
                  </a:solidFill>
                </a:uFill>
                <a:latin typeface="Calibri"/>
              </a:rPr>
              <a:t>Santral sinir sistemi yan etkileri</a:t>
            </a:r>
            <a:endParaRPr lang="tr-TR" sz="2200" spc="-1">
              <a:solidFill>
                <a:srgbClr val="000000"/>
              </a:solidFill>
              <a:uFill>
                <a:solidFill>
                  <a:srgbClr val="FFFFFF"/>
                </a:solidFill>
              </a:uFill>
              <a:latin typeface="Calibri"/>
            </a:endParaRPr>
          </a:p>
          <a:p>
            <a:pPr marL="315360" indent="-315000">
              <a:spcBef>
                <a:spcPts val="439"/>
              </a:spcBef>
              <a:buClr>
                <a:srgbClr val="000000"/>
              </a:buClr>
              <a:buFont typeface="Wingdings" charset="2"/>
              <a:buChar char=""/>
            </a:pPr>
            <a:r>
              <a:rPr lang="tr-TR" sz="2200" spc="-1">
                <a:solidFill>
                  <a:srgbClr val="000000"/>
                </a:solidFill>
                <a:uFill>
                  <a:solidFill>
                    <a:srgbClr val="FFFFFF"/>
                  </a:solidFill>
                </a:uFill>
                <a:latin typeface="Calibri"/>
              </a:rPr>
              <a:t>Baş ağrısı</a:t>
            </a:r>
          </a:p>
          <a:p>
            <a:pPr marL="315360" indent="-315000">
              <a:spcBef>
                <a:spcPts val="439"/>
              </a:spcBef>
              <a:buClr>
                <a:srgbClr val="000000"/>
              </a:buClr>
              <a:buFont typeface="Wingdings" charset="2"/>
              <a:buChar char=""/>
            </a:pPr>
            <a:r>
              <a:rPr lang="tr-TR" sz="2200" spc="-1">
                <a:solidFill>
                  <a:srgbClr val="000000"/>
                </a:solidFill>
                <a:uFill>
                  <a:solidFill>
                    <a:srgbClr val="FFFFFF"/>
                  </a:solidFill>
                </a:uFill>
                <a:latin typeface="Calibri"/>
              </a:rPr>
              <a:t>kontsantrasyon zorluğu</a:t>
            </a:r>
          </a:p>
          <a:p>
            <a:pPr marL="315360" indent="-315000">
              <a:spcBef>
                <a:spcPts val="439"/>
              </a:spcBef>
              <a:buClr>
                <a:srgbClr val="000000"/>
              </a:buClr>
              <a:buFont typeface="Wingdings" charset="2"/>
              <a:buChar char=""/>
            </a:pPr>
            <a:r>
              <a:rPr lang="tr-TR" sz="2200" spc="-1">
                <a:solidFill>
                  <a:srgbClr val="000000"/>
                </a:solidFill>
                <a:uFill>
                  <a:solidFill>
                    <a:srgbClr val="FFFFFF"/>
                  </a:solidFill>
                </a:uFill>
                <a:latin typeface="Calibri"/>
              </a:rPr>
              <a:t>halsizlik</a:t>
            </a:r>
          </a:p>
          <a:p>
            <a:pPr marL="315360" indent="-315000">
              <a:spcBef>
                <a:spcPts val="439"/>
              </a:spcBef>
              <a:buClr>
                <a:srgbClr val="4F81BD"/>
              </a:buClr>
              <a:buFont typeface="Wingdings" charset="2"/>
              <a:buChar char=""/>
            </a:pPr>
            <a:r>
              <a:rPr lang="tr-TR" sz="2200" spc="-1">
                <a:solidFill>
                  <a:srgbClr val="4F81BD"/>
                </a:solidFill>
                <a:uFill>
                  <a:solidFill>
                    <a:srgbClr val="FFFFFF"/>
                  </a:solidFill>
                </a:uFill>
                <a:latin typeface="Calibri"/>
              </a:rPr>
              <a:t>Saç dökülmesi</a:t>
            </a:r>
            <a:endParaRPr lang="tr-TR" sz="2200" spc="-1">
              <a:solidFill>
                <a:srgbClr val="000000"/>
              </a:solidFill>
              <a:uFill>
                <a:solidFill>
                  <a:srgbClr val="FFFFFF"/>
                </a:solidFill>
              </a:uFill>
              <a:latin typeface="Calibri"/>
            </a:endParaRPr>
          </a:p>
          <a:p>
            <a:pPr marL="315360" indent="-315000">
              <a:spcBef>
                <a:spcPts val="439"/>
              </a:spcBef>
              <a:buClr>
                <a:srgbClr val="4F81BD"/>
              </a:buClr>
              <a:buFont typeface="Wingdings" charset="2"/>
              <a:buChar char=""/>
            </a:pPr>
            <a:r>
              <a:rPr lang="tr-TR" sz="2200" spc="-1">
                <a:solidFill>
                  <a:srgbClr val="4F81BD"/>
                </a:solidFill>
                <a:uFill>
                  <a:solidFill>
                    <a:srgbClr val="FFFFFF"/>
                  </a:solidFill>
                </a:uFill>
                <a:latin typeface="Calibri"/>
              </a:rPr>
              <a:t>Hematolojik yan etkiler</a:t>
            </a:r>
            <a:endParaRPr lang="tr-TR" sz="2200" spc="-1">
              <a:solidFill>
                <a:srgbClr val="000000"/>
              </a:solidFill>
              <a:uFill>
                <a:solidFill>
                  <a:srgbClr val="FFFFFF"/>
                </a:solidFill>
              </a:uFill>
              <a:latin typeface="Calibri"/>
            </a:endParaRPr>
          </a:p>
          <a:p>
            <a:pPr marL="315360" indent="-315000">
              <a:spcBef>
                <a:spcPts val="439"/>
              </a:spcBef>
              <a:buClr>
                <a:srgbClr val="000000"/>
              </a:buClr>
              <a:buFont typeface="Wingdings" charset="2"/>
              <a:buChar char=""/>
            </a:pPr>
            <a:r>
              <a:rPr lang="tr-TR" sz="2200" spc="-1">
                <a:solidFill>
                  <a:srgbClr val="000000"/>
                </a:solidFill>
                <a:uFill>
                  <a:solidFill>
                    <a:srgbClr val="FFFFFF"/>
                  </a:solidFill>
                </a:uFill>
                <a:latin typeface="Calibri"/>
              </a:rPr>
              <a:t>Kemik iliği supresyonu</a:t>
            </a:r>
          </a:p>
          <a:p>
            <a:pPr marL="315360" indent="-315000">
              <a:spcBef>
                <a:spcPts val="439"/>
              </a:spcBef>
              <a:buClr>
                <a:srgbClr val="000000"/>
              </a:buClr>
              <a:buFont typeface="Wingdings" charset="2"/>
              <a:buChar char=""/>
            </a:pPr>
            <a:r>
              <a:rPr lang="tr-TR" sz="2200" spc="-1">
                <a:solidFill>
                  <a:srgbClr val="000000"/>
                </a:solidFill>
                <a:uFill>
                  <a:solidFill>
                    <a:srgbClr val="FFFFFF"/>
                  </a:solidFill>
                </a:uFill>
                <a:latin typeface="Calibri"/>
              </a:rPr>
              <a:t>Makrositoz</a:t>
            </a:r>
          </a:p>
          <a:p>
            <a:pPr marL="315360" indent="-315000">
              <a:spcBef>
                <a:spcPts val="439"/>
              </a:spcBef>
              <a:buClr>
                <a:srgbClr val="4F81BD"/>
              </a:buClr>
              <a:buFont typeface="Wingdings" charset="2"/>
              <a:buChar char=""/>
            </a:pPr>
            <a:r>
              <a:rPr lang="tr-TR" sz="2200" spc="-1">
                <a:solidFill>
                  <a:srgbClr val="4F81BD"/>
                </a:solidFill>
                <a:uFill>
                  <a:solidFill>
                    <a:srgbClr val="FFFFFF"/>
                  </a:solidFill>
                </a:uFill>
                <a:latin typeface="Calibri"/>
              </a:rPr>
              <a:t>Akciğer hasarı</a:t>
            </a:r>
            <a:endParaRPr lang="tr-TR" sz="2200" spc="-1">
              <a:solidFill>
                <a:srgbClr val="000000"/>
              </a:solidFill>
              <a:uFill>
                <a:solidFill>
                  <a:srgbClr val="FFFFFF"/>
                </a:solidFill>
              </a:uFill>
              <a:latin typeface="Calibri"/>
            </a:endParaRPr>
          </a:p>
          <a:p>
            <a:pPr marL="315360" indent="-315000">
              <a:spcBef>
                <a:spcPts val="439"/>
              </a:spcBef>
              <a:buClr>
                <a:srgbClr val="4F81BD"/>
              </a:buClr>
              <a:buFont typeface="Wingdings" charset="2"/>
              <a:buChar char=""/>
            </a:pPr>
            <a:r>
              <a:rPr lang="tr-TR" sz="2200" spc="-1">
                <a:solidFill>
                  <a:srgbClr val="4F81BD"/>
                </a:solidFill>
                <a:uFill>
                  <a:solidFill>
                    <a:srgbClr val="FFFFFF"/>
                  </a:solidFill>
                </a:uFill>
                <a:latin typeface="Calibri"/>
              </a:rPr>
              <a:t>Akselere romatoid nodülosis</a:t>
            </a:r>
            <a:endParaRPr lang="tr-TR" sz="2200" spc="-1">
              <a:solidFill>
                <a:srgbClr val="000000"/>
              </a:solidFill>
              <a:uFill>
                <a:solidFill>
                  <a:srgbClr val="FFFFFF"/>
                </a:solidFill>
              </a:uFill>
              <a:latin typeface="Calibri"/>
            </a:endParaRPr>
          </a:p>
        </p:txBody>
      </p:sp>
    </p:spTree>
    <p:extLst>
      <p:ext uri="{BB962C8B-B14F-4D97-AF65-F5344CB8AC3E}">
        <p14:creationId xmlns="" xmlns:p14="http://schemas.microsoft.com/office/powerpoint/2010/main" val="353537071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TextShape 1"/>
          <p:cNvSpPr txBox="1"/>
          <p:nvPr/>
        </p:nvSpPr>
        <p:spPr>
          <a:xfrm>
            <a:off x="457200" y="432000"/>
            <a:ext cx="4582800" cy="648000"/>
          </a:xfrm>
          <a:prstGeom prst="rect">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z="4000" spc="-1" dirty="0" err="1">
                <a:solidFill>
                  <a:srgbClr val="000000"/>
                </a:solidFill>
                <a:uFill>
                  <a:solidFill>
                    <a:srgbClr val="FFFFFF"/>
                  </a:solidFill>
                </a:uFill>
                <a:latin typeface="Calibri"/>
              </a:rPr>
              <a:t>Folik</a:t>
            </a:r>
            <a:r>
              <a:rPr lang="tr-TR" sz="4000" spc="-1" dirty="0">
                <a:solidFill>
                  <a:srgbClr val="000000"/>
                </a:solidFill>
                <a:uFill>
                  <a:solidFill>
                    <a:srgbClr val="FFFFFF"/>
                  </a:solidFill>
                </a:uFill>
                <a:latin typeface="Calibri"/>
              </a:rPr>
              <a:t> asit </a:t>
            </a:r>
          </a:p>
        </p:txBody>
      </p:sp>
      <p:sp>
        <p:nvSpPr>
          <p:cNvPr id="421" name="TextShape 2"/>
          <p:cNvSpPr txBox="1"/>
          <p:nvPr/>
        </p:nvSpPr>
        <p:spPr>
          <a:xfrm>
            <a:off x="457200" y="1600200"/>
            <a:ext cx="8229240" cy="4132800"/>
          </a:xfrm>
          <a:prstGeom prst="rect">
            <a:avLst/>
          </a:prstGeom>
          <a:ln/>
        </p:spPr>
        <p:style>
          <a:lnRef idx="2">
            <a:schemeClr val="accent5"/>
          </a:lnRef>
          <a:fillRef idx="1">
            <a:schemeClr val="lt1"/>
          </a:fillRef>
          <a:effectRef idx="0">
            <a:schemeClr val="accent5"/>
          </a:effectRef>
          <a:fontRef idx="minor">
            <a:schemeClr val="dk1"/>
          </a:fontRef>
        </p:style>
        <p:txBody>
          <a:bodyPr lIns="84240" tIns="42120" rIns="84240" bIns="42120">
            <a:normAutofit/>
          </a:bodyPr>
          <a:lstStyle/>
          <a:p>
            <a:pPr marL="315360" indent="-315000">
              <a:lnSpc>
                <a:spcPct val="150000"/>
              </a:lnSpc>
              <a:spcBef>
                <a:spcPts val="360"/>
              </a:spcBef>
              <a:buClr>
                <a:srgbClr val="000000"/>
              </a:buClr>
              <a:buFont typeface="Arial"/>
              <a:buChar char="•"/>
            </a:pPr>
            <a:r>
              <a:rPr lang="tr-TR" sz="2000" spc="-1" dirty="0">
                <a:solidFill>
                  <a:srgbClr val="000000"/>
                </a:solidFill>
                <a:uFill>
                  <a:solidFill>
                    <a:srgbClr val="FFFFFF"/>
                  </a:solidFill>
                </a:uFill>
                <a:latin typeface="Calibri" pitchFamily="34" charset="0"/>
                <a:cs typeface="Calibri" pitchFamily="34" charset="0"/>
              </a:rPr>
              <a:t>Klasik olarak MTX verilen günün ertesi gün 5 mg </a:t>
            </a:r>
            <a:r>
              <a:rPr lang="tr-TR" sz="2000" spc="-1" dirty="0" err="1">
                <a:solidFill>
                  <a:srgbClr val="000000"/>
                </a:solidFill>
                <a:uFill>
                  <a:solidFill>
                    <a:srgbClr val="FFFFFF"/>
                  </a:solidFill>
                </a:uFill>
                <a:latin typeface="Calibri" pitchFamily="34" charset="0"/>
                <a:cs typeface="Calibri" pitchFamily="34" charset="0"/>
              </a:rPr>
              <a:t>folik</a:t>
            </a:r>
            <a:r>
              <a:rPr lang="tr-TR" sz="2000" spc="-1" dirty="0">
                <a:solidFill>
                  <a:srgbClr val="000000"/>
                </a:solidFill>
                <a:uFill>
                  <a:solidFill>
                    <a:srgbClr val="FFFFFF"/>
                  </a:solidFill>
                </a:uFill>
                <a:latin typeface="Calibri" pitchFamily="34" charset="0"/>
                <a:cs typeface="Calibri" pitchFamily="34" charset="0"/>
              </a:rPr>
              <a:t> asit verilir</a:t>
            </a:r>
            <a:r>
              <a:rPr lang="tr-TR" sz="2000" spc="-1" baseline="30000" dirty="0">
                <a:solidFill>
                  <a:srgbClr val="000000"/>
                </a:solidFill>
                <a:uFill>
                  <a:solidFill>
                    <a:srgbClr val="FFFFFF"/>
                  </a:solidFill>
                </a:uFill>
                <a:latin typeface="Calibri" pitchFamily="34" charset="0"/>
                <a:cs typeface="Calibri" pitchFamily="34" charset="0"/>
              </a:rPr>
              <a:t>1</a:t>
            </a:r>
            <a:endParaRPr lang="tr-TR" sz="2000" spc="-1" dirty="0">
              <a:solidFill>
                <a:srgbClr val="000000"/>
              </a:solidFill>
              <a:uFill>
                <a:solidFill>
                  <a:srgbClr val="FFFFFF"/>
                </a:solidFill>
              </a:uFill>
              <a:latin typeface="Calibri" pitchFamily="34" charset="0"/>
              <a:cs typeface="Calibri" pitchFamily="34" charset="0"/>
            </a:endParaRPr>
          </a:p>
          <a:p>
            <a:pPr marL="315360" indent="-315000">
              <a:lnSpc>
                <a:spcPct val="150000"/>
              </a:lnSpc>
              <a:spcBef>
                <a:spcPts val="360"/>
              </a:spcBef>
              <a:buClr>
                <a:srgbClr val="000000"/>
              </a:buClr>
              <a:buFont typeface="Arial"/>
              <a:buChar char="•"/>
            </a:pPr>
            <a:r>
              <a:rPr lang="tr-TR" sz="2000" spc="-1" dirty="0" err="1">
                <a:solidFill>
                  <a:srgbClr val="000000"/>
                </a:solidFill>
                <a:uFill>
                  <a:solidFill>
                    <a:srgbClr val="FFFFFF"/>
                  </a:solidFill>
                </a:uFill>
                <a:latin typeface="Calibri" pitchFamily="34" charset="0"/>
                <a:cs typeface="Calibri" pitchFamily="34" charset="0"/>
              </a:rPr>
              <a:t>Folik</a:t>
            </a:r>
            <a:r>
              <a:rPr lang="tr-TR" sz="2000" spc="-1" dirty="0">
                <a:solidFill>
                  <a:srgbClr val="000000"/>
                </a:solidFill>
                <a:uFill>
                  <a:solidFill>
                    <a:srgbClr val="FFFFFF"/>
                  </a:solidFill>
                </a:uFill>
                <a:latin typeface="Calibri" pitchFamily="34" charset="0"/>
                <a:cs typeface="Calibri" pitchFamily="34" charset="0"/>
              </a:rPr>
              <a:t> asit MTX verilen gün dışında herhangi bir gün de verilebilir</a:t>
            </a:r>
          </a:p>
          <a:p>
            <a:pPr marL="315360" indent="-315000">
              <a:lnSpc>
                <a:spcPct val="150000"/>
              </a:lnSpc>
              <a:spcBef>
                <a:spcPts val="360"/>
              </a:spcBef>
              <a:buClr>
                <a:srgbClr val="000000"/>
              </a:buClr>
              <a:buFont typeface="Arial"/>
              <a:buChar char="•"/>
            </a:pPr>
            <a:r>
              <a:rPr lang="tr-TR" sz="2000" spc="-1" dirty="0">
                <a:solidFill>
                  <a:srgbClr val="000000"/>
                </a:solidFill>
                <a:uFill>
                  <a:solidFill>
                    <a:srgbClr val="FFFFFF"/>
                  </a:solidFill>
                </a:uFill>
                <a:latin typeface="Calibri" pitchFamily="34" charset="0"/>
                <a:cs typeface="Calibri" pitchFamily="34" charset="0"/>
              </a:rPr>
              <a:t>Haftada 5 ve 30 mg verilerek yapılan bir </a:t>
            </a:r>
            <a:r>
              <a:rPr lang="tr-TR" sz="2000" spc="-1" dirty="0" err="1">
                <a:solidFill>
                  <a:srgbClr val="000000"/>
                </a:solidFill>
                <a:uFill>
                  <a:solidFill>
                    <a:srgbClr val="FFFFFF"/>
                  </a:solidFill>
                </a:uFill>
                <a:latin typeface="Calibri" pitchFamily="34" charset="0"/>
                <a:cs typeface="Calibri" pitchFamily="34" charset="0"/>
              </a:rPr>
              <a:t>randomize</a:t>
            </a:r>
            <a:r>
              <a:rPr lang="tr-TR" sz="2000" spc="-1" dirty="0">
                <a:solidFill>
                  <a:srgbClr val="000000"/>
                </a:solidFill>
                <a:uFill>
                  <a:solidFill>
                    <a:srgbClr val="FFFFFF"/>
                  </a:solidFill>
                </a:uFill>
                <a:latin typeface="Calibri" pitchFamily="34" charset="0"/>
                <a:cs typeface="Calibri" pitchFamily="34" charset="0"/>
              </a:rPr>
              <a:t> çalışmada, dozlar arasında yan etki açısından fark saptanmamış, ancak 30 mg </a:t>
            </a:r>
            <a:r>
              <a:rPr lang="tr-TR" sz="2000" spc="-1" dirty="0" err="1">
                <a:solidFill>
                  <a:srgbClr val="000000"/>
                </a:solidFill>
                <a:uFill>
                  <a:solidFill>
                    <a:srgbClr val="FFFFFF"/>
                  </a:solidFill>
                </a:uFill>
                <a:latin typeface="Calibri" pitchFamily="34" charset="0"/>
                <a:cs typeface="Calibri" pitchFamily="34" charset="0"/>
              </a:rPr>
              <a:t>folik</a:t>
            </a:r>
            <a:r>
              <a:rPr lang="tr-TR" sz="2000" spc="-1" dirty="0">
                <a:solidFill>
                  <a:srgbClr val="000000"/>
                </a:solidFill>
                <a:uFill>
                  <a:solidFill>
                    <a:srgbClr val="FFFFFF"/>
                  </a:solidFill>
                </a:uFill>
                <a:latin typeface="Calibri" pitchFamily="34" charset="0"/>
                <a:cs typeface="Calibri" pitchFamily="34" charset="0"/>
              </a:rPr>
              <a:t> asit alanlarda DAS28 skoru daha yüksek bulunmuştur</a:t>
            </a:r>
            <a:r>
              <a:rPr lang="tr-TR" sz="2000" spc="-1" baseline="30000" dirty="0">
                <a:solidFill>
                  <a:srgbClr val="000000"/>
                </a:solidFill>
                <a:uFill>
                  <a:solidFill>
                    <a:srgbClr val="FFFFFF"/>
                  </a:solidFill>
                </a:uFill>
                <a:latin typeface="Calibri" pitchFamily="34" charset="0"/>
                <a:cs typeface="Calibri" pitchFamily="34" charset="0"/>
              </a:rPr>
              <a:t>2</a:t>
            </a:r>
            <a:endParaRPr lang="tr-TR" sz="2000" spc="-1" dirty="0">
              <a:solidFill>
                <a:srgbClr val="000000"/>
              </a:solidFill>
              <a:uFill>
                <a:solidFill>
                  <a:srgbClr val="FFFFFF"/>
                </a:solidFill>
              </a:uFill>
              <a:latin typeface="Calibri" pitchFamily="34" charset="0"/>
              <a:cs typeface="Calibri" pitchFamily="34" charset="0"/>
            </a:endParaRPr>
          </a:p>
          <a:p>
            <a:pPr marL="315360" indent="-315000">
              <a:lnSpc>
                <a:spcPct val="150000"/>
              </a:lnSpc>
              <a:spcBef>
                <a:spcPts val="360"/>
              </a:spcBef>
              <a:buClr>
                <a:srgbClr val="000000"/>
              </a:buClr>
              <a:buFont typeface="Arial"/>
              <a:buChar char="•"/>
            </a:pPr>
            <a:r>
              <a:rPr lang="tr-TR" sz="2000" spc="-1" dirty="0">
                <a:solidFill>
                  <a:srgbClr val="000000"/>
                </a:solidFill>
                <a:uFill>
                  <a:solidFill>
                    <a:srgbClr val="FFFFFF"/>
                  </a:solidFill>
                </a:uFill>
                <a:latin typeface="Calibri" pitchFamily="34" charset="0"/>
                <a:cs typeface="Calibri" pitchFamily="34" charset="0"/>
              </a:rPr>
              <a:t>Ön ilaçtır aktif formu </a:t>
            </a:r>
            <a:r>
              <a:rPr lang="tr-TR" sz="2000" spc="-1" dirty="0" err="1">
                <a:solidFill>
                  <a:srgbClr val="000000"/>
                </a:solidFill>
                <a:uFill>
                  <a:solidFill>
                    <a:srgbClr val="FFFFFF"/>
                  </a:solidFill>
                </a:uFill>
                <a:latin typeface="Calibri" pitchFamily="34" charset="0"/>
                <a:cs typeface="Calibri" pitchFamily="34" charset="0"/>
              </a:rPr>
              <a:t>folinik</a:t>
            </a:r>
            <a:r>
              <a:rPr lang="tr-TR" sz="2000" spc="-1" dirty="0">
                <a:solidFill>
                  <a:srgbClr val="000000"/>
                </a:solidFill>
                <a:uFill>
                  <a:solidFill>
                    <a:srgbClr val="FFFFFF"/>
                  </a:solidFill>
                </a:uFill>
                <a:latin typeface="Calibri" pitchFamily="34" charset="0"/>
                <a:cs typeface="Calibri" pitchFamily="34" charset="0"/>
              </a:rPr>
              <a:t> asittir</a:t>
            </a:r>
          </a:p>
          <a:p>
            <a:pPr marL="315360" indent="-315000">
              <a:lnSpc>
                <a:spcPct val="150000"/>
              </a:lnSpc>
              <a:spcBef>
                <a:spcPts val="360"/>
              </a:spcBef>
              <a:buClr>
                <a:srgbClr val="000000"/>
              </a:buClr>
              <a:buFont typeface="Arial"/>
              <a:buChar char="•"/>
            </a:pPr>
            <a:r>
              <a:rPr lang="tr-TR" sz="2000" spc="-1" dirty="0" err="1">
                <a:solidFill>
                  <a:srgbClr val="000000"/>
                </a:solidFill>
                <a:uFill>
                  <a:solidFill>
                    <a:srgbClr val="FFFFFF"/>
                  </a:solidFill>
                </a:uFill>
                <a:latin typeface="Calibri" pitchFamily="34" charset="0"/>
                <a:cs typeface="Calibri" pitchFamily="34" charset="0"/>
              </a:rPr>
              <a:t>Folik</a:t>
            </a:r>
            <a:r>
              <a:rPr lang="tr-TR" sz="2000" spc="-1" dirty="0">
                <a:solidFill>
                  <a:srgbClr val="000000"/>
                </a:solidFill>
                <a:uFill>
                  <a:solidFill>
                    <a:srgbClr val="FFFFFF"/>
                  </a:solidFill>
                </a:uFill>
                <a:latin typeface="Calibri" pitchFamily="34" charset="0"/>
                <a:cs typeface="Calibri" pitchFamily="34" charset="0"/>
              </a:rPr>
              <a:t> asit </a:t>
            </a:r>
            <a:r>
              <a:rPr lang="tr-TR" sz="2000" spc="-1" dirty="0" err="1">
                <a:solidFill>
                  <a:srgbClr val="000000"/>
                </a:solidFill>
                <a:uFill>
                  <a:solidFill>
                    <a:srgbClr val="FFFFFF"/>
                  </a:solidFill>
                </a:uFill>
                <a:latin typeface="Calibri" pitchFamily="34" charset="0"/>
                <a:cs typeface="Calibri" pitchFamily="34" charset="0"/>
              </a:rPr>
              <a:t>MTX’a</a:t>
            </a:r>
            <a:r>
              <a:rPr lang="tr-TR" sz="2000" spc="-1" dirty="0">
                <a:solidFill>
                  <a:srgbClr val="000000"/>
                </a:solidFill>
                <a:uFill>
                  <a:solidFill>
                    <a:srgbClr val="FFFFFF"/>
                  </a:solidFill>
                </a:uFill>
                <a:latin typeface="Calibri" pitchFamily="34" charset="0"/>
                <a:cs typeface="Calibri" pitchFamily="34" charset="0"/>
              </a:rPr>
              <a:t> bağlı yan etkileri azaltmaktadır (bulantı, kusma, karaciğer fonksiyon testlerinde yükseklik, </a:t>
            </a:r>
            <a:r>
              <a:rPr lang="tr-TR" sz="2000" spc="-1" dirty="0" err="1">
                <a:solidFill>
                  <a:srgbClr val="000000"/>
                </a:solidFill>
                <a:uFill>
                  <a:solidFill>
                    <a:srgbClr val="FFFFFF"/>
                  </a:solidFill>
                </a:uFill>
                <a:latin typeface="Calibri" pitchFamily="34" charset="0"/>
                <a:cs typeface="Calibri" pitchFamily="34" charset="0"/>
              </a:rPr>
              <a:t>stomatit</a:t>
            </a:r>
            <a:r>
              <a:rPr lang="tr-TR" sz="2000" spc="-1" dirty="0">
                <a:solidFill>
                  <a:srgbClr val="000000"/>
                </a:solidFill>
                <a:uFill>
                  <a:solidFill>
                    <a:srgbClr val="FFFFFF"/>
                  </a:solidFill>
                </a:uFill>
                <a:latin typeface="Calibri" pitchFamily="34" charset="0"/>
                <a:cs typeface="Calibri" pitchFamily="34" charset="0"/>
              </a:rPr>
              <a:t> gibi)</a:t>
            </a:r>
          </a:p>
          <a:p>
            <a:pPr>
              <a:lnSpc>
                <a:spcPct val="150000"/>
              </a:lnSpc>
              <a:spcBef>
                <a:spcPts val="360"/>
              </a:spcBef>
            </a:pPr>
            <a:endParaRPr lang="tr-TR" sz="2000" spc="-1" dirty="0">
              <a:solidFill>
                <a:srgbClr val="000000"/>
              </a:solidFill>
              <a:uFill>
                <a:solidFill>
                  <a:srgbClr val="FFFFFF"/>
                </a:solidFill>
              </a:uFill>
              <a:latin typeface="Calibri" pitchFamily="34" charset="0"/>
              <a:cs typeface="Calibri" pitchFamily="34" charset="0"/>
            </a:endParaRPr>
          </a:p>
          <a:p>
            <a:pPr>
              <a:spcBef>
                <a:spcPts val="360"/>
              </a:spcBef>
            </a:pPr>
            <a:endParaRPr lang="tr-TR" sz="2000" spc="-1" dirty="0">
              <a:solidFill>
                <a:srgbClr val="000000"/>
              </a:solidFill>
              <a:uFill>
                <a:solidFill>
                  <a:srgbClr val="FFFFFF"/>
                </a:solidFill>
              </a:uFill>
              <a:latin typeface="Calibri" pitchFamily="34" charset="0"/>
              <a:cs typeface="Calibri" pitchFamily="34" charset="0"/>
            </a:endParaRPr>
          </a:p>
        </p:txBody>
      </p:sp>
      <p:pic>
        <p:nvPicPr>
          <p:cNvPr id="422" name="Picture 3"/>
          <p:cNvPicPr/>
          <p:nvPr/>
        </p:nvPicPr>
        <p:blipFill>
          <a:blip r:embed="rId2"/>
          <a:stretch/>
        </p:blipFill>
        <p:spPr>
          <a:xfrm>
            <a:off x="5580000" y="260640"/>
            <a:ext cx="1994040" cy="869760"/>
          </a:xfrm>
          <a:prstGeom prst="rect">
            <a:avLst/>
          </a:prstGeom>
          <a:ln>
            <a:noFill/>
          </a:ln>
        </p:spPr>
      </p:pic>
      <p:sp>
        <p:nvSpPr>
          <p:cNvPr id="423" name="CustomShape 3"/>
          <p:cNvSpPr/>
          <p:nvPr/>
        </p:nvSpPr>
        <p:spPr>
          <a:xfrm>
            <a:off x="6460640" y="6107760"/>
            <a:ext cx="2071800" cy="330480"/>
          </a:xfrm>
          <a:prstGeom prst="rect">
            <a:avLst/>
          </a:prstGeom>
          <a:noFill/>
          <a:ln>
            <a:noFill/>
          </a:ln>
        </p:spPr>
        <p:style>
          <a:lnRef idx="0">
            <a:scrgbClr r="0" g="0" b="0"/>
          </a:lnRef>
          <a:fillRef idx="0">
            <a:scrgbClr r="0" g="0" b="0"/>
          </a:fillRef>
          <a:effectRef idx="0">
            <a:scrgbClr r="0" g="0" b="0"/>
          </a:effectRef>
          <a:fontRef idx="minor"/>
        </p:style>
        <p:txBody>
          <a:bodyPr wrap="none" lIns="82800" tIns="43200" rIns="82800" bIns="43200" anchor="ctr"/>
          <a:lstStyle/>
          <a:p>
            <a:pPr>
              <a:lnSpc>
                <a:spcPct val="100000"/>
              </a:lnSpc>
            </a:pPr>
            <a:r>
              <a:rPr lang="tr-TR" sz="800" spc="-1" dirty="0">
                <a:solidFill>
                  <a:srgbClr val="000000"/>
                </a:solidFill>
                <a:uFill>
                  <a:solidFill>
                    <a:srgbClr val="FFFFFF"/>
                  </a:solidFill>
                </a:uFill>
                <a:latin typeface="Arial"/>
                <a:ea typeface="Arial Unicode MS"/>
              </a:rPr>
              <a:t>1. </a:t>
            </a:r>
            <a:r>
              <a:rPr lang="tr-TR" sz="800" spc="-1" dirty="0" err="1">
                <a:solidFill>
                  <a:srgbClr val="000000"/>
                </a:solidFill>
                <a:uFill>
                  <a:solidFill>
                    <a:srgbClr val="FFFFFF"/>
                  </a:solidFill>
                </a:uFill>
                <a:latin typeface="Arial"/>
                <a:ea typeface="Arial Unicode MS"/>
              </a:rPr>
              <a:t>Whittle</a:t>
            </a:r>
            <a:r>
              <a:rPr lang="tr-TR" sz="800" spc="-1" dirty="0">
                <a:solidFill>
                  <a:srgbClr val="000000"/>
                </a:solidFill>
                <a:uFill>
                  <a:solidFill>
                    <a:srgbClr val="FFFFFF"/>
                  </a:solidFill>
                </a:uFill>
                <a:latin typeface="Arial"/>
                <a:ea typeface="Arial Unicode MS"/>
              </a:rPr>
              <a:t> SL ve ark. </a:t>
            </a:r>
            <a:r>
              <a:rPr lang="tr-TR" sz="800" spc="-1" dirty="0" err="1">
                <a:solidFill>
                  <a:srgbClr val="000000"/>
                </a:solidFill>
                <a:uFill>
                  <a:solidFill>
                    <a:srgbClr val="FFFFFF"/>
                  </a:solidFill>
                </a:uFill>
                <a:latin typeface="Arial"/>
                <a:ea typeface="Arial Unicode MS"/>
              </a:rPr>
              <a:t>Rheumatology</a:t>
            </a:r>
            <a:r>
              <a:rPr lang="tr-TR" sz="800" spc="-1" dirty="0">
                <a:solidFill>
                  <a:srgbClr val="000000"/>
                </a:solidFill>
                <a:uFill>
                  <a:solidFill>
                    <a:srgbClr val="FFFFFF"/>
                  </a:solidFill>
                </a:uFill>
                <a:latin typeface="Arial"/>
                <a:ea typeface="Arial Unicode MS"/>
              </a:rPr>
              <a:t>, 2004.</a:t>
            </a:r>
            <a:endParaRPr lang="tr-TR" sz="800" spc="-1" dirty="0">
              <a:solidFill>
                <a:srgbClr val="000000"/>
              </a:solidFill>
              <a:uFill>
                <a:solidFill>
                  <a:srgbClr val="FFFFFF"/>
                </a:solidFill>
              </a:uFill>
              <a:latin typeface="Arial"/>
            </a:endParaRPr>
          </a:p>
          <a:p>
            <a:pPr>
              <a:lnSpc>
                <a:spcPct val="100000"/>
              </a:lnSpc>
            </a:pPr>
            <a:r>
              <a:rPr lang="tr-TR" sz="800" spc="-1" dirty="0">
                <a:solidFill>
                  <a:srgbClr val="000000"/>
                </a:solidFill>
                <a:uFill>
                  <a:solidFill>
                    <a:srgbClr val="FFFFFF"/>
                  </a:solidFill>
                </a:uFill>
                <a:latin typeface="Arial"/>
                <a:ea typeface="Arial Unicode MS"/>
              </a:rPr>
              <a:t>2. Koh KT ve ark. </a:t>
            </a:r>
            <a:r>
              <a:rPr lang="tr-TR" sz="800" spc="-1" dirty="0" err="1">
                <a:solidFill>
                  <a:srgbClr val="000000"/>
                </a:solidFill>
                <a:uFill>
                  <a:solidFill>
                    <a:srgbClr val="FFFFFF"/>
                  </a:solidFill>
                </a:uFill>
                <a:latin typeface="Arial"/>
                <a:ea typeface="Arial Unicode MS"/>
              </a:rPr>
              <a:t>Reumatismo</a:t>
            </a:r>
            <a:r>
              <a:rPr lang="tr-TR" sz="800" spc="-1" dirty="0">
                <a:solidFill>
                  <a:srgbClr val="000000"/>
                </a:solidFill>
                <a:uFill>
                  <a:solidFill>
                    <a:srgbClr val="FFFFFF"/>
                  </a:solidFill>
                </a:uFill>
                <a:latin typeface="Arial"/>
                <a:ea typeface="Arial Unicode MS"/>
              </a:rPr>
              <a:t>, 2016.</a:t>
            </a:r>
            <a:endParaRPr lang="tr-TR" sz="800" spc="-1" dirty="0">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52090943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Line 1"/>
          <p:cNvSpPr/>
          <p:nvPr/>
        </p:nvSpPr>
        <p:spPr>
          <a:xfrm>
            <a:off x="1907640" y="2636960"/>
            <a:ext cx="360" cy="432000"/>
          </a:xfrm>
          <a:prstGeom prst="line">
            <a:avLst/>
          </a:prstGeom>
          <a:ln w="25560">
            <a:solidFill>
              <a:srgbClr val="4F81BD"/>
            </a:solidFill>
            <a:round/>
          </a:ln>
        </p:spPr>
        <p:style>
          <a:lnRef idx="0">
            <a:scrgbClr r="0" g="0" b="0"/>
          </a:lnRef>
          <a:fillRef idx="0">
            <a:scrgbClr r="0" g="0" b="0"/>
          </a:fillRef>
          <a:effectRef idx="0">
            <a:scrgbClr r="0" g="0" b="0"/>
          </a:effectRef>
          <a:fontRef idx="minor"/>
        </p:style>
      </p:sp>
      <p:sp>
        <p:nvSpPr>
          <p:cNvPr id="381" name="Line 2"/>
          <p:cNvSpPr/>
          <p:nvPr/>
        </p:nvSpPr>
        <p:spPr>
          <a:xfrm>
            <a:off x="6732000" y="2636968"/>
            <a:ext cx="2160" cy="504000"/>
          </a:xfrm>
          <a:prstGeom prst="line">
            <a:avLst/>
          </a:prstGeom>
          <a:ln w="25560">
            <a:solidFill>
              <a:schemeClr val="accent1"/>
            </a:solidFill>
            <a:round/>
          </a:ln>
        </p:spPr>
        <p:style>
          <a:lnRef idx="0">
            <a:scrgbClr r="0" g="0" b="0"/>
          </a:lnRef>
          <a:fillRef idx="0">
            <a:scrgbClr r="0" g="0" b="0"/>
          </a:fillRef>
          <a:effectRef idx="0">
            <a:scrgbClr r="0" g="0" b="0"/>
          </a:effectRef>
          <a:fontRef idx="minor"/>
        </p:style>
      </p:sp>
      <p:sp>
        <p:nvSpPr>
          <p:cNvPr id="382" name="CustomShape 3"/>
          <p:cNvSpPr/>
          <p:nvPr/>
        </p:nvSpPr>
        <p:spPr>
          <a:xfrm>
            <a:off x="2699640" y="1668832"/>
            <a:ext cx="3312000" cy="608040"/>
          </a:xfrm>
          <a:prstGeom prst="roundRect">
            <a:avLst>
              <a:gd name="adj" fmla="val 16667"/>
            </a:avLst>
          </a:prstGeom>
          <a:solidFill>
            <a:schemeClr val="bg2">
              <a:lumMod val="90000"/>
            </a:schemeClr>
          </a:solidFill>
          <a:ln w="25560">
            <a:solidFill>
              <a:srgbClr val="4F81BD"/>
            </a:solidFill>
            <a:round/>
          </a:ln>
        </p:spPr>
        <p:style>
          <a:lnRef idx="0">
            <a:scrgbClr r="0" g="0" b="0"/>
          </a:lnRef>
          <a:fillRef idx="0">
            <a:scrgbClr r="0" g="0" b="0"/>
          </a:fillRef>
          <a:effectRef idx="0">
            <a:scrgbClr r="0" g="0" b="0"/>
          </a:effectRef>
          <a:fontRef idx="minor"/>
        </p:style>
        <p:txBody>
          <a:bodyPr wrap="none" lIns="0" tIns="0" rIns="0" bIns="0" anchor="ctr"/>
          <a:lstStyle/>
          <a:p>
            <a:pPr algn="ctr">
              <a:lnSpc>
                <a:spcPct val="100000"/>
              </a:lnSpc>
            </a:pPr>
            <a:r>
              <a:rPr lang="tr-TR" sz="1400" spc="-1">
                <a:solidFill>
                  <a:srgbClr val="000000"/>
                </a:solidFill>
                <a:uFill>
                  <a:solidFill>
                    <a:srgbClr val="FFFFFF"/>
                  </a:solidFill>
                </a:uFill>
                <a:latin typeface="Arial"/>
              </a:rPr>
              <a:t>Kolon bakterileri (Azo redüktaz)</a:t>
            </a:r>
          </a:p>
        </p:txBody>
      </p:sp>
      <p:sp>
        <p:nvSpPr>
          <p:cNvPr id="383" name="Line 4"/>
          <p:cNvSpPr/>
          <p:nvPr/>
        </p:nvSpPr>
        <p:spPr>
          <a:xfrm flipH="1">
            <a:off x="1907640" y="3624192"/>
            <a:ext cx="2160" cy="452880"/>
          </a:xfrm>
          <a:prstGeom prst="line">
            <a:avLst/>
          </a:prstGeom>
          <a:ln w="25560">
            <a:solidFill>
              <a:srgbClr val="4F81BD"/>
            </a:solidFill>
            <a:round/>
          </a:ln>
        </p:spPr>
        <p:style>
          <a:lnRef idx="0">
            <a:scrgbClr r="0" g="0" b="0"/>
          </a:lnRef>
          <a:fillRef idx="0">
            <a:scrgbClr r="0" g="0" b="0"/>
          </a:fillRef>
          <a:effectRef idx="0">
            <a:scrgbClr r="0" g="0" b="0"/>
          </a:effectRef>
          <a:fontRef idx="minor"/>
        </p:style>
      </p:sp>
      <p:sp>
        <p:nvSpPr>
          <p:cNvPr id="384" name="CustomShape 5"/>
          <p:cNvSpPr/>
          <p:nvPr/>
        </p:nvSpPr>
        <p:spPr>
          <a:xfrm>
            <a:off x="179640" y="5013648"/>
            <a:ext cx="3384000" cy="1007640"/>
          </a:xfrm>
          <a:prstGeom prst="roundRect">
            <a:avLst>
              <a:gd name="adj" fmla="val 16667"/>
            </a:avLst>
          </a:prstGeom>
          <a:solidFill>
            <a:schemeClr val="accent6">
              <a:lumMod val="20000"/>
              <a:lumOff val="80000"/>
            </a:schemeClr>
          </a:solidFill>
          <a:ln w="25560">
            <a:solidFill>
              <a:srgbClr val="4F81BD"/>
            </a:solidFill>
            <a:round/>
          </a:ln>
        </p:spPr>
        <p:style>
          <a:lnRef idx="0">
            <a:scrgbClr r="0" g="0" b="0"/>
          </a:lnRef>
          <a:fillRef idx="0">
            <a:scrgbClr r="0" g="0" b="0"/>
          </a:fillRef>
          <a:effectRef idx="0">
            <a:scrgbClr r="0" g="0" b="0"/>
          </a:effectRef>
          <a:fontRef idx="minor"/>
        </p:style>
        <p:txBody>
          <a:bodyPr wrap="none" lIns="0" tIns="0" rIns="0" bIns="0" anchor="ctr"/>
          <a:lstStyle/>
          <a:p>
            <a:pPr>
              <a:lnSpc>
                <a:spcPct val="100000"/>
              </a:lnSpc>
            </a:pPr>
            <a:endParaRPr lang="tr-TR" spc="-1">
              <a:solidFill>
                <a:srgbClr val="000000"/>
              </a:solidFill>
              <a:uFill>
                <a:solidFill>
                  <a:srgbClr val="FFFFFF"/>
                </a:solidFill>
              </a:uFill>
              <a:latin typeface="Arial"/>
            </a:endParaRPr>
          </a:p>
          <a:p>
            <a:pPr>
              <a:lnSpc>
                <a:spcPct val="100000"/>
              </a:lnSpc>
            </a:pPr>
            <a:r>
              <a:rPr lang="tr-TR" sz="1400" spc="-1">
                <a:solidFill>
                  <a:srgbClr val="000000"/>
                </a:solidFill>
                <a:uFill>
                  <a:solidFill>
                    <a:srgbClr val="FFFFFF"/>
                  </a:solidFill>
                </a:uFill>
                <a:latin typeface="Arial"/>
              </a:rPr>
              <a:t>Sistemik antienflamatuvar etki</a:t>
            </a:r>
          </a:p>
          <a:p>
            <a:pPr>
              <a:lnSpc>
                <a:spcPct val="100000"/>
              </a:lnSpc>
            </a:pPr>
            <a:r>
              <a:rPr lang="tr-TR" sz="1400" spc="-1">
                <a:solidFill>
                  <a:srgbClr val="000000"/>
                </a:solidFill>
                <a:uFill>
                  <a:solidFill>
                    <a:srgbClr val="FFFFFF"/>
                  </a:solidFill>
                </a:uFill>
                <a:latin typeface="Arial"/>
              </a:rPr>
              <a:t>  </a:t>
            </a:r>
            <a:r>
              <a:rPr lang="tr-TR" sz="1400" spc="-1">
                <a:solidFill>
                  <a:srgbClr val="4F81BD"/>
                </a:solidFill>
                <a:uFill>
                  <a:solidFill>
                    <a:srgbClr val="FFFFFF"/>
                  </a:solidFill>
                </a:uFill>
                <a:latin typeface="Arial"/>
              </a:rPr>
              <a:t>-IgM ve IgG yapımını azaltır</a:t>
            </a:r>
            <a:endParaRPr lang="tr-TR" sz="1400" spc="-1">
              <a:solidFill>
                <a:srgbClr val="000000"/>
              </a:solidFill>
              <a:uFill>
                <a:solidFill>
                  <a:srgbClr val="FFFFFF"/>
                </a:solidFill>
              </a:uFill>
              <a:latin typeface="Arial"/>
            </a:endParaRPr>
          </a:p>
          <a:p>
            <a:pPr>
              <a:lnSpc>
                <a:spcPct val="100000"/>
              </a:lnSpc>
            </a:pPr>
            <a:r>
              <a:rPr lang="tr-TR" sz="1400" spc="-1">
                <a:solidFill>
                  <a:srgbClr val="4F81BD"/>
                </a:solidFill>
                <a:uFill>
                  <a:solidFill>
                    <a:srgbClr val="FFFFFF"/>
                  </a:solidFill>
                </a:uFill>
                <a:latin typeface="Arial"/>
              </a:rPr>
              <a:t>   -İL-8 ve MCP-1’i azaltır</a:t>
            </a:r>
            <a:endParaRPr lang="tr-TR" sz="1400" spc="-1">
              <a:solidFill>
                <a:srgbClr val="000000"/>
              </a:solidFill>
              <a:uFill>
                <a:solidFill>
                  <a:srgbClr val="FFFFFF"/>
                </a:solidFill>
              </a:uFill>
              <a:latin typeface="Arial"/>
            </a:endParaRPr>
          </a:p>
          <a:p>
            <a:pPr>
              <a:lnSpc>
                <a:spcPct val="100000"/>
              </a:lnSpc>
            </a:pPr>
            <a:r>
              <a:rPr lang="tr-TR" sz="1400" spc="-1">
                <a:solidFill>
                  <a:srgbClr val="4F81BD"/>
                </a:solidFill>
                <a:uFill>
                  <a:solidFill>
                    <a:srgbClr val="FFFFFF"/>
                  </a:solidFill>
                </a:uFill>
                <a:latin typeface="Arial"/>
              </a:rPr>
              <a:t>   -Anjiogenezisi azaltır</a:t>
            </a:r>
            <a:endParaRPr lang="tr-TR" sz="1400" spc="-1">
              <a:solidFill>
                <a:srgbClr val="000000"/>
              </a:solidFill>
              <a:uFill>
                <a:solidFill>
                  <a:srgbClr val="FFFFFF"/>
                </a:solidFill>
              </a:uFill>
              <a:latin typeface="Arial"/>
            </a:endParaRPr>
          </a:p>
          <a:p>
            <a:pPr algn="ctr">
              <a:spcBef>
                <a:spcPts val="700"/>
              </a:spcBef>
            </a:pPr>
            <a:endParaRPr lang="tr-TR" sz="1400" spc="-1">
              <a:solidFill>
                <a:srgbClr val="000000"/>
              </a:solidFill>
              <a:uFill>
                <a:solidFill>
                  <a:srgbClr val="FFFFFF"/>
                </a:solidFill>
              </a:uFill>
              <a:latin typeface="Arial"/>
            </a:endParaRPr>
          </a:p>
        </p:txBody>
      </p:sp>
      <p:sp>
        <p:nvSpPr>
          <p:cNvPr id="385" name="CustomShape 6"/>
          <p:cNvSpPr/>
          <p:nvPr/>
        </p:nvSpPr>
        <p:spPr>
          <a:xfrm>
            <a:off x="5552280" y="4627280"/>
            <a:ext cx="2331720" cy="601920"/>
          </a:xfrm>
          <a:prstGeom prst="roundRect">
            <a:avLst>
              <a:gd name="adj" fmla="val 16667"/>
            </a:avLst>
          </a:prstGeom>
          <a:solidFill>
            <a:schemeClr val="bg2"/>
          </a:solidFill>
          <a:ln w="25560">
            <a:solidFill>
              <a:srgbClr val="4F81BD"/>
            </a:solidFill>
            <a:round/>
          </a:ln>
        </p:spPr>
        <p:style>
          <a:lnRef idx="0">
            <a:scrgbClr r="0" g="0" b="0"/>
          </a:lnRef>
          <a:fillRef idx="0">
            <a:scrgbClr r="0" g="0" b="0"/>
          </a:fillRef>
          <a:effectRef idx="0">
            <a:scrgbClr r="0" g="0" b="0"/>
          </a:effectRef>
          <a:fontRef idx="minor"/>
        </p:style>
        <p:txBody>
          <a:bodyPr wrap="none" lIns="0" tIns="0" rIns="0" bIns="0" anchor="ctr"/>
          <a:lstStyle/>
          <a:p>
            <a:pPr algn="ctr">
              <a:spcBef>
                <a:spcPts val="700"/>
              </a:spcBef>
            </a:pPr>
            <a:r>
              <a:rPr lang="tr-TR" sz="1400" spc="-1" dirty="0">
                <a:solidFill>
                  <a:srgbClr val="000000"/>
                </a:solidFill>
                <a:uFill>
                  <a:solidFill>
                    <a:srgbClr val="FFFFFF"/>
                  </a:solidFill>
                </a:uFill>
                <a:latin typeface="Arial"/>
              </a:rPr>
              <a:t>Lokal </a:t>
            </a:r>
            <a:r>
              <a:rPr lang="tr-TR" sz="1400" spc="-1" dirty="0" err="1">
                <a:solidFill>
                  <a:srgbClr val="000000"/>
                </a:solidFill>
                <a:uFill>
                  <a:solidFill>
                    <a:srgbClr val="FFFFFF"/>
                  </a:solidFill>
                </a:uFill>
                <a:latin typeface="Arial"/>
              </a:rPr>
              <a:t>antienflamatuvar</a:t>
            </a:r>
            <a:r>
              <a:rPr lang="tr-TR" sz="1400" spc="-1" dirty="0">
                <a:solidFill>
                  <a:srgbClr val="000000"/>
                </a:solidFill>
                <a:uFill>
                  <a:solidFill>
                    <a:srgbClr val="FFFFFF"/>
                  </a:solidFill>
                </a:uFill>
                <a:latin typeface="Arial"/>
              </a:rPr>
              <a:t> etki</a:t>
            </a:r>
          </a:p>
          <a:p>
            <a:pPr algn="ctr">
              <a:spcBef>
                <a:spcPts val="700"/>
              </a:spcBef>
            </a:pPr>
            <a:endParaRPr lang="tr-TR" sz="1400" spc="-1" dirty="0">
              <a:solidFill>
                <a:srgbClr val="000000"/>
              </a:solidFill>
              <a:uFill>
                <a:solidFill>
                  <a:srgbClr val="FFFFFF"/>
                </a:solidFill>
              </a:uFill>
              <a:latin typeface="Arial"/>
            </a:endParaRPr>
          </a:p>
        </p:txBody>
      </p:sp>
      <p:sp>
        <p:nvSpPr>
          <p:cNvPr id="386" name="CustomShape 7"/>
          <p:cNvSpPr/>
          <p:nvPr/>
        </p:nvSpPr>
        <p:spPr>
          <a:xfrm>
            <a:off x="971640" y="4077072"/>
            <a:ext cx="1825560" cy="532440"/>
          </a:xfrm>
          <a:prstGeom prst="roundRect">
            <a:avLst>
              <a:gd name="adj" fmla="val 16667"/>
            </a:avLst>
          </a:prstGeom>
          <a:solidFill>
            <a:schemeClr val="accent2">
              <a:lumMod val="40000"/>
              <a:lumOff val="60000"/>
            </a:schemeClr>
          </a:solidFill>
          <a:ln w="25560">
            <a:solidFill>
              <a:srgbClr val="4F81BD"/>
            </a:solidFill>
            <a:round/>
          </a:ln>
        </p:spPr>
        <p:style>
          <a:lnRef idx="0">
            <a:scrgbClr r="0" g="0" b="0"/>
          </a:lnRef>
          <a:fillRef idx="0">
            <a:scrgbClr r="0" g="0" b="0"/>
          </a:fillRef>
          <a:effectRef idx="0">
            <a:scrgbClr r="0" g="0" b="0"/>
          </a:effectRef>
          <a:fontRef idx="minor"/>
        </p:style>
        <p:txBody>
          <a:bodyPr wrap="none" lIns="0" tIns="0" rIns="0" bIns="0" anchor="ctr"/>
          <a:lstStyle/>
          <a:p>
            <a:pPr algn="ctr">
              <a:spcBef>
                <a:spcPts val="700"/>
              </a:spcBef>
            </a:pPr>
            <a:r>
              <a:rPr lang="tr-TR" sz="1400" spc="-1">
                <a:solidFill>
                  <a:srgbClr val="000000"/>
                </a:solidFill>
                <a:uFill>
                  <a:solidFill>
                    <a:srgbClr val="FFFFFF"/>
                  </a:solidFill>
                </a:uFill>
                <a:latin typeface="Arial"/>
              </a:rPr>
              <a:t>Dolaşım</a:t>
            </a:r>
          </a:p>
        </p:txBody>
      </p:sp>
      <p:sp>
        <p:nvSpPr>
          <p:cNvPr id="387" name="Line 8"/>
          <p:cNvSpPr/>
          <p:nvPr/>
        </p:nvSpPr>
        <p:spPr>
          <a:xfrm>
            <a:off x="6732000" y="3675368"/>
            <a:ext cx="360" cy="905760"/>
          </a:xfrm>
          <a:prstGeom prst="line">
            <a:avLst/>
          </a:prstGeom>
          <a:ln w="25560">
            <a:solidFill>
              <a:srgbClr val="4F81BD"/>
            </a:solidFill>
            <a:round/>
          </a:ln>
        </p:spPr>
        <p:style>
          <a:lnRef idx="0">
            <a:scrgbClr r="0" g="0" b="0"/>
          </a:lnRef>
          <a:fillRef idx="0">
            <a:scrgbClr r="0" g="0" b="0"/>
          </a:fillRef>
          <a:effectRef idx="0">
            <a:scrgbClr r="0" g="0" b="0"/>
          </a:effectRef>
          <a:fontRef idx="minor"/>
        </p:style>
      </p:sp>
      <p:sp>
        <p:nvSpPr>
          <p:cNvPr id="388" name="Line 9"/>
          <p:cNvSpPr/>
          <p:nvPr/>
        </p:nvSpPr>
        <p:spPr>
          <a:xfrm flipV="1">
            <a:off x="1907640" y="2619992"/>
            <a:ext cx="4824360" cy="16920"/>
          </a:xfrm>
          <a:prstGeom prst="line">
            <a:avLst/>
          </a:prstGeom>
          <a:ln w="25560">
            <a:solidFill>
              <a:schemeClr val="accent1"/>
            </a:solidFill>
            <a:round/>
          </a:ln>
        </p:spPr>
        <p:style>
          <a:lnRef idx="0">
            <a:scrgbClr r="0" g="0" b="0"/>
          </a:lnRef>
          <a:fillRef idx="0">
            <a:scrgbClr r="0" g="0" b="0"/>
          </a:fillRef>
          <a:effectRef idx="0">
            <a:scrgbClr r="0" g="0" b="0"/>
          </a:effectRef>
          <a:fontRef idx="minor"/>
        </p:style>
      </p:sp>
      <p:sp>
        <p:nvSpPr>
          <p:cNvPr id="389" name="Line 10"/>
          <p:cNvSpPr/>
          <p:nvPr/>
        </p:nvSpPr>
        <p:spPr>
          <a:xfrm>
            <a:off x="4305960" y="2259984"/>
            <a:ext cx="0" cy="360008"/>
          </a:xfrm>
          <a:prstGeom prst="line">
            <a:avLst/>
          </a:prstGeom>
          <a:ln w="25560">
            <a:solidFill>
              <a:srgbClr val="4F81BD"/>
            </a:solidFill>
            <a:round/>
          </a:ln>
        </p:spPr>
        <p:style>
          <a:lnRef idx="0">
            <a:scrgbClr r="0" g="0" b="0"/>
          </a:lnRef>
          <a:fillRef idx="0">
            <a:scrgbClr r="0" g="0" b="0"/>
          </a:fillRef>
          <a:effectRef idx="0">
            <a:scrgbClr r="0" g="0" b="0"/>
          </a:effectRef>
          <a:fontRef idx="minor"/>
        </p:style>
      </p:sp>
      <p:sp>
        <p:nvSpPr>
          <p:cNvPr id="390" name="CustomShape 11"/>
          <p:cNvSpPr/>
          <p:nvPr/>
        </p:nvSpPr>
        <p:spPr>
          <a:xfrm>
            <a:off x="5796000" y="3108992"/>
            <a:ext cx="1827720" cy="608040"/>
          </a:xfrm>
          <a:prstGeom prst="roundRect">
            <a:avLst>
              <a:gd name="adj" fmla="val 16667"/>
            </a:avLst>
          </a:prstGeom>
          <a:solidFill>
            <a:srgbClr val="CACE8A"/>
          </a:solidFill>
          <a:ln w="25560">
            <a:solidFill>
              <a:schemeClr val="accent1"/>
            </a:solidFill>
            <a:round/>
          </a:ln>
        </p:spPr>
        <p:style>
          <a:lnRef idx="0">
            <a:scrgbClr r="0" g="0" b="0"/>
          </a:lnRef>
          <a:fillRef idx="0">
            <a:scrgbClr r="0" g="0" b="0"/>
          </a:fillRef>
          <a:effectRef idx="0">
            <a:scrgbClr r="0" g="0" b="0"/>
          </a:effectRef>
          <a:fontRef idx="minor"/>
        </p:style>
        <p:txBody>
          <a:bodyPr wrap="none" lIns="0" tIns="0" rIns="0" bIns="0" anchor="ctr"/>
          <a:lstStyle/>
          <a:p>
            <a:pPr algn="ctr">
              <a:spcBef>
                <a:spcPts val="700"/>
              </a:spcBef>
            </a:pPr>
            <a:r>
              <a:rPr lang="tr-TR" sz="1400" spc="-1">
                <a:solidFill>
                  <a:srgbClr val="000000"/>
                </a:solidFill>
                <a:uFill>
                  <a:solidFill>
                    <a:srgbClr val="FFFFFF"/>
                  </a:solidFill>
                </a:uFill>
                <a:latin typeface="Arial"/>
              </a:rPr>
              <a:t>Mesalazin (5-ASA)</a:t>
            </a:r>
          </a:p>
        </p:txBody>
      </p:sp>
      <p:sp>
        <p:nvSpPr>
          <p:cNvPr id="391" name="CustomShape 12"/>
          <p:cNvSpPr/>
          <p:nvPr/>
        </p:nvSpPr>
        <p:spPr>
          <a:xfrm>
            <a:off x="1016088" y="3036984"/>
            <a:ext cx="1827720" cy="608040"/>
          </a:xfrm>
          <a:prstGeom prst="roundRect">
            <a:avLst>
              <a:gd name="adj" fmla="val 16667"/>
            </a:avLst>
          </a:prstGeom>
          <a:solidFill>
            <a:srgbClr val="EAECF2"/>
          </a:solidFill>
          <a:ln w="25560">
            <a:solidFill>
              <a:srgbClr val="4F81BD"/>
            </a:solidFill>
            <a:round/>
          </a:ln>
        </p:spPr>
        <p:style>
          <a:lnRef idx="0">
            <a:scrgbClr r="0" g="0" b="0"/>
          </a:lnRef>
          <a:fillRef idx="0">
            <a:scrgbClr r="0" g="0" b="0"/>
          </a:fillRef>
          <a:effectRef idx="0">
            <a:scrgbClr r="0" g="0" b="0"/>
          </a:effectRef>
          <a:fontRef idx="minor"/>
        </p:style>
        <p:txBody>
          <a:bodyPr wrap="none" lIns="0" tIns="0" rIns="0" bIns="0" anchor="ctr"/>
          <a:lstStyle/>
          <a:p>
            <a:pPr algn="ctr">
              <a:spcBef>
                <a:spcPts val="700"/>
              </a:spcBef>
            </a:pPr>
            <a:r>
              <a:rPr lang="tr-TR" sz="1400" spc="-1" dirty="0" err="1">
                <a:solidFill>
                  <a:srgbClr val="000000"/>
                </a:solidFill>
                <a:uFill>
                  <a:solidFill>
                    <a:srgbClr val="FFFFFF"/>
                  </a:solidFill>
                </a:uFill>
                <a:latin typeface="Arial"/>
              </a:rPr>
              <a:t>Sülfapiridin</a:t>
            </a:r>
            <a:endParaRPr lang="tr-TR" sz="1400" spc="-1" dirty="0">
              <a:solidFill>
                <a:srgbClr val="000000"/>
              </a:solidFill>
              <a:uFill>
                <a:solidFill>
                  <a:srgbClr val="FFFFFF"/>
                </a:solidFill>
              </a:uFill>
              <a:latin typeface="Arial"/>
            </a:endParaRPr>
          </a:p>
        </p:txBody>
      </p:sp>
      <p:sp>
        <p:nvSpPr>
          <p:cNvPr id="392" name="CustomShape 13"/>
          <p:cNvSpPr/>
          <p:nvPr/>
        </p:nvSpPr>
        <p:spPr>
          <a:xfrm>
            <a:off x="3075120" y="804736"/>
            <a:ext cx="2467800" cy="608040"/>
          </a:xfrm>
          <a:prstGeom prst="roundRect">
            <a:avLst>
              <a:gd name="adj" fmla="val 16667"/>
            </a:avLst>
          </a:prstGeom>
          <a:solidFill>
            <a:schemeClr val="accent6">
              <a:lumMod val="40000"/>
              <a:lumOff val="60000"/>
            </a:schemeClr>
          </a:solidFill>
          <a:ln w="25560">
            <a:solidFill>
              <a:srgbClr val="4F81BD"/>
            </a:solidFill>
            <a:round/>
          </a:ln>
        </p:spPr>
        <p:style>
          <a:lnRef idx="0">
            <a:scrgbClr r="0" g="0" b="0"/>
          </a:lnRef>
          <a:fillRef idx="0">
            <a:scrgbClr r="0" g="0" b="0"/>
          </a:fillRef>
          <a:effectRef idx="0">
            <a:scrgbClr r="0" g="0" b="0"/>
          </a:effectRef>
          <a:fontRef idx="minor"/>
        </p:style>
        <p:txBody>
          <a:bodyPr wrap="none" lIns="0" tIns="0" rIns="0" bIns="0" anchor="ctr"/>
          <a:lstStyle/>
          <a:p>
            <a:pPr algn="ctr">
              <a:spcBef>
                <a:spcPts val="700"/>
              </a:spcBef>
            </a:pPr>
            <a:r>
              <a:rPr lang="tr-TR" sz="1400" spc="-1">
                <a:solidFill>
                  <a:srgbClr val="000000"/>
                </a:solidFill>
                <a:uFill>
                  <a:solidFill>
                    <a:srgbClr val="FFFFFF"/>
                  </a:solidFill>
                </a:uFill>
                <a:latin typeface="Arial"/>
              </a:rPr>
              <a:t>Sülfasalazin</a:t>
            </a:r>
          </a:p>
        </p:txBody>
      </p:sp>
      <p:sp>
        <p:nvSpPr>
          <p:cNvPr id="393" name="Line 14"/>
          <p:cNvSpPr/>
          <p:nvPr/>
        </p:nvSpPr>
        <p:spPr>
          <a:xfrm>
            <a:off x="4305960" y="1412776"/>
            <a:ext cx="360" cy="263160"/>
          </a:xfrm>
          <a:prstGeom prst="line">
            <a:avLst/>
          </a:prstGeom>
          <a:ln w="25560">
            <a:solidFill>
              <a:srgbClr val="4F81BD"/>
            </a:solidFill>
            <a:round/>
          </a:ln>
        </p:spPr>
        <p:style>
          <a:lnRef idx="0">
            <a:scrgbClr r="0" g="0" b="0"/>
          </a:lnRef>
          <a:fillRef idx="0">
            <a:scrgbClr r="0" g="0" b="0"/>
          </a:fillRef>
          <a:effectRef idx="0">
            <a:scrgbClr r="0" g="0" b="0"/>
          </a:effectRef>
          <a:fontRef idx="minor"/>
        </p:style>
      </p:sp>
      <p:sp>
        <p:nvSpPr>
          <p:cNvPr id="394" name="Line 15"/>
          <p:cNvSpPr/>
          <p:nvPr/>
        </p:nvSpPr>
        <p:spPr>
          <a:xfrm>
            <a:off x="1861200" y="4631576"/>
            <a:ext cx="360" cy="381600"/>
          </a:xfrm>
          <a:prstGeom prst="line">
            <a:avLst/>
          </a:prstGeom>
          <a:ln w="25560">
            <a:solidFill>
              <a:srgbClr val="4F81BD"/>
            </a:solidFill>
            <a:round/>
          </a:ln>
        </p:spPr>
        <p:style>
          <a:lnRef idx="0">
            <a:scrgbClr r="0" g="0" b="0"/>
          </a:lnRef>
          <a:fillRef idx="0">
            <a:scrgbClr r="0" g="0" b="0"/>
          </a:fillRef>
          <a:effectRef idx="0">
            <a:scrgbClr r="0" g="0" b="0"/>
          </a:effectRef>
          <a:fontRef idx="minor"/>
        </p:style>
      </p:sp>
      <p:sp>
        <p:nvSpPr>
          <p:cNvPr id="17" name="TextShape 1"/>
          <p:cNvSpPr txBox="1"/>
          <p:nvPr/>
        </p:nvSpPr>
        <p:spPr>
          <a:xfrm>
            <a:off x="457200" y="116632"/>
            <a:ext cx="8229240" cy="576064"/>
          </a:xfrm>
          <a:prstGeom prst="rect">
            <a:avLst/>
          </a:prstGeom>
          <a:solidFill>
            <a:srgbClr val="FFFFFF"/>
          </a:solidFill>
          <a:ln w="25560">
            <a:solidFill>
              <a:srgbClr val="C0504D"/>
            </a:solidFill>
            <a:round/>
          </a:ln>
        </p:spPr>
        <p:txBody>
          <a:bodyPr lIns="84240" tIns="42120" rIns="84240" bIns="42120" anchor="ctr">
            <a:normAutofit/>
          </a:bodyPr>
          <a:lstStyle/>
          <a:p>
            <a:pPr algn="ctr">
              <a:lnSpc>
                <a:spcPct val="100000"/>
              </a:lnSpc>
            </a:pPr>
            <a:r>
              <a:rPr lang="tr-TR" sz="3200" spc="-1">
                <a:solidFill>
                  <a:srgbClr val="000000"/>
                </a:solidFill>
                <a:uFill>
                  <a:solidFill>
                    <a:srgbClr val="FFFFFF"/>
                  </a:solidFill>
                </a:uFill>
                <a:latin typeface="Calibri"/>
              </a:rPr>
              <a:t>Sülfasalazin(Salazopyrin-EN 500 mg tab.)</a:t>
            </a:r>
          </a:p>
        </p:txBody>
      </p:sp>
    </p:spTree>
    <p:extLst>
      <p:ext uri="{BB962C8B-B14F-4D97-AF65-F5344CB8AC3E}">
        <p14:creationId xmlns="" xmlns:p14="http://schemas.microsoft.com/office/powerpoint/2010/main" val="414795961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TextShape 1"/>
          <p:cNvSpPr txBox="1"/>
          <p:nvPr/>
        </p:nvSpPr>
        <p:spPr>
          <a:xfrm>
            <a:off x="457200" y="274680"/>
            <a:ext cx="8229240" cy="993600"/>
          </a:xfrm>
          <a:prstGeom prst="rect">
            <a:avLst/>
          </a:prstGeom>
          <a:solidFill>
            <a:srgbClr val="FFFFFF"/>
          </a:solidFill>
          <a:ln w="25560">
            <a:solidFill>
              <a:srgbClr val="C0504D"/>
            </a:solidFill>
            <a:round/>
          </a:ln>
        </p:spPr>
        <p:txBody>
          <a:bodyPr lIns="84240" tIns="42120" rIns="84240" bIns="42120" anchor="ctr">
            <a:normAutofit fontScale="92500"/>
          </a:bodyPr>
          <a:lstStyle/>
          <a:p>
            <a:pPr algn="ctr">
              <a:lnSpc>
                <a:spcPct val="100000"/>
              </a:lnSpc>
            </a:pPr>
            <a:r>
              <a:rPr lang="tr-TR" sz="4000" spc="-1">
                <a:solidFill>
                  <a:srgbClr val="000000"/>
                </a:solidFill>
                <a:uFill>
                  <a:solidFill>
                    <a:srgbClr val="FFFFFF"/>
                  </a:solidFill>
                </a:uFill>
                <a:latin typeface="Calibri"/>
              </a:rPr>
              <a:t>Sülfasalazin(Salazopyrin-EN 500 mg tab.)</a:t>
            </a:r>
          </a:p>
        </p:txBody>
      </p:sp>
      <p:sp>
        <p:nvSpPr>
          <p:cNvPr id="396" name="TextShape 2"/>
          <p:cNvSpPr txBox="1"/>
          <p:nvPr/>
        </p:nvSpPr>
        <p:spPr>
          <a:xfrm>
            <a:off x="457200" y="1556640"/>
            <a:ext cx="8229240" cy="4968704"/>
          </a:xfrm>
          <a:prstGeom prst="rect">
            <a:avLst/>
          </a:prstGeom>
          <a:solidFill>
            <a:srgbClr val="FFFFFF"/>
          </a:solidFill>
          <a:ln w="25560">
            <a:solidFill>
              <a:srgbClr val="4BACC6"/>
            </a:solidFill>
            <a:round/>
          </a:ln>
        </p:spPr>
        <p:txBody>
          <a:bodyPr lIns="84240" tIns="42120" rIns="84240" bIns="42120">
            <a:normAutofit lnSpcReduction="10000"/>
          </a:bodyPr>
          <a:lstStyle/>
          <a:p>
            <a:pPr marL="315360" indent="-315000">
              <a:spcBef>
                <a:spcPts val="400"/>
              </a:spcBef>
              <a:buClr>
                <a:srgbClr val="000000"/>
              </a:buClr>
              <a:buFont typeface="Arial"/>
              <a:buChar char="•"/>
            </a:pPr>
            <a:r>
              <a:rPr lang="tr-TR" sz="2000" spc="-1" dirty="0">
                <a:solidFill>
                  <a:srgbClr val="000000"/>
                </a:solidFill>
                <a:uFill>
                  <a:solidFill>
                    <a:srgbClr val="FFFFFF"/>
                  </a:solidFill>
                </a:uFill>
                <a:latin typeface="Calibri"/>
              </a:rPr>
              <a:t>500 mg olarak başlanır, haftada bir 500 mg arttırılarak  optimal doz 2 gr/</a:t>
            </a:r>
            <a:r>
              <a:rPr lang="tr-TR" sz="2000" spc="-1" dirty="0" err="1">
                <a:solidFill>
                  <a:srgbClr val="000000"/>
                </a:solidFill>
                <a:uFill>
                  <a:solidFill>
                    <a:srgbClr val="FFFFFF"/>
                  </a:solidFill>
                </a:uFill>
                <a:latin typeface="Calibri"/>
              </a:rPr>
              <a:t>gün’e</a:t>
            </a:r>
            <a:r>
              <a:rPr lang="tr-TR" sz="2000" spc="-1" dirty="0">
                <a:solidFill>
                  <a:srgbClr val="000000"/>
                </a:solidFill>
                <a:uFill>
                  <a:solidFill>
                    <a:srgbClr val="FFFFFF"/>
                  </a:solidFill>
                </a:uFill>
                <a:latin typeface="Calibri"/>
              </a:rPr>
              <a:t> çıkılır</a:t>
            </a:r>
          </a:p>
          <a:p>
            <a:pPr marL="315360" indent="-315000">
              <a:spcBef>
                <a:spcPts val="400"/>
              </a:spcBef>
              <a:buClr>
                <a:srgbClr val="000000"/>
              </a:buClr>
              <a:buFont typeface="Arial"/>
              <a:buChar char="•"/>
            </a:pPr>
            <a:r>
              <a:rPr lang="tr-TR" sz="2000" spc="-1" dirty="0">
                <a:solidFill>
                  <a:srgbClr val="000000"/>
                </a:solidFill>
                <a:uFill>
                  <a:solidFill>
                    <a:srgbClr val="FFFFFF"/>
                  </a:solidFill>
                </a:uFill>
                <a:latin typeface="Calibri"/>
              </a:rPr>
              <a:t>3 </a:t>
            </a:r>
            <a:r>
              <a:rPr lang="tr-TR" sz="2000" spc="-1" dirty="0" err="1">
                <a:solidFill>
                  <a:srgbClr val="000000"/>
                </a:solidFill>
                <a:uFill>
                  <a:solidFill>
                    <a:srgbClr val="FFFFFF"/>
                  </a:solidFill>
                </a:uFill>
                <a:latin typeface="Calibri"/>
              </a:rPr>
              <a:t>gram’a</a:t>
            </a:r>
            <a:r>
              <a:rPr lang="tr-TR" sz="2000" spc="-1" dirty="0">
                <a:solidFill>
                  <a:srgbClr val="000000"/>
                </a:solidFill>
                <a:uFill>
                  <a:solidFill>
                    <a:srgbClr val="FFFFFF"/>
                  </a:solidFill>
                </a:uFill>
                <a:latin typeface="Calibri"/>
              </a:rPr>
              <a:t> kadar çıkılabilir</a:t>
            </a:r>
          </a:p>
          <a:p>
            <a:pPr marL="315360" indent="-315000">
              <a:spcBef>
                <a:spcPts val="400"/>
              </a:spcBef>
              <a:buClr>
                <a:srgbClr val="00B0F0"/>
              </a:buClr>
              <a:buFont typeface="Arial"/>
              <a:buChar char="•"/>
            </a:pPr>
            <a:r>
              <a:rPr lang="tr-TR" sz="2000" spc="-1" dirty="0">
                <a:solidFill>
                  <a:srgbClr val="00B0F0"/>
                </a:solidFill>
                <a:uFill>
                  <a:solidFill>
                    <a:srgbClr val="FFFFFF"/>
                  </a:solidFill>
                </a:uFill>
                <a:latin typeface="Calibri"/>
              </a:rPr>
              <a:t>Yan etkiler</a:t>
            </a:r>
            <a:endParaRPr lang="tr-TR" sz="2000" spc="-1" dirty="0">
              <a:solidFill>
                <a:srgbClr val="000000"/>
              </a:solidFill>
              <a:uFill>
                <a:solidFill>
                  <a:srgbClr val="FFFFFF"/>
                </a:solidFill>
              </a:uFill>
              <a:latin typeface="Calibri"/>
            </a:endParaRPr>
          </a:p>
          <a:p>
            <a:pPr marL="683280" lvl="1" indent="-262440">
              <a:spcBef>
                <a:spcPts val="400"/>
              </a:spcBef>
              <a:buClr>
                <a:srgbClr val="000000"/>
              </a:buClr>
              <a:buFont typeface="Arial"/>
              <a:buChar char="–"/>
            </a:pPr>
            <a:r>
              <a:rPr lang="tr-TR" sz="2000" spc="-1" dirty="0">
                <a:solidFill>
                  <a:srgbClr val="000000"/>
                </a:solidFill>
                <a:uFill>
                  <a:solidFill>
                    <a:srgbClr val="FFFFFF"/>
                  </a:solidFill>
                </a:uFill>
                <a:latin typeface="Calibri"/>
              </a:rPr>
              <a:t>Bulantı, kusma, iştahsızlık, ishal, karında huzursuzluk hissi</a:t>
            </a:r>
          </a:p>
          <a:p>
            <a:pPr marL="683280" lvl="1" indent="-262440">
              <a:spcBef>
                <a:spcPts val="400"/>
              </a:spcBef>
              <a:buClr>
                <a:srgbClr val="000000"/>
              </a:buClr>
              <a:buFont typeface="Arial"/>
              <a:buChar char="–"/>
            </a:pPr>
            <a:r>
              <a:rPr lang="tr-TR" sz="2000" spc="-1" dirty="0">
                <a:solidFill>
                  <a:srgbClr val="000000"/>
                </a:solidFill>
                <a:uFill>
                  <a:solidFill>
                    <a:srgbClr val="FFFFFF"/>
                  </a:solidFill>
                </a:uFill>
                <a:latin typeface="Calibri"/>
              </a:rPr>
              <a:t>Baş ağrısı</a:t>
            </a:r>
          </a:p>
          <a:p>
            <a:pPr marL="683280" lvl="1" indent="-262440">
              <a:spcBef>
                <a:spcPts val="400"/>
              </a:spcBef>
              <a:buClr>
                <a:srgbClr val="000000"/>
              </a:buClr>
              <a:buFont typeface="Arial"/>
              <a:buChar char="–"/>
            </a:pPr>
            <a:r>
              <a:rPr lang="tr-TR" sz="2000" spc="-1" dirty="0">
                <a:solidFill>
                  <a:srgbClr val="000000"/>
                </a:solidFill>
                <a:uFill>
                  <a:solidFill>
                    <a:srgbClr val="FFFFFF"/>
                  </a:solidFill>
                </a:uFill>
                <a:latin typeface="Calibri"/>
              </a:rPr>
              <a:t>Deri döküntüsü</a:t>
            </a:r>
          </a:p>
          <a:p>
            <a:pPr marL="683280" lvl="1" indent="-262440">
              <a:spcBef>
                <a:spcPts val="400"/>
              </a:spcBef>
              <a:buClr>
                <a:srgbClr val="000000"/>
              </a:buClr>
              <a:buFont typeface="Arial"/>
              <a:buChar char="–"/>
            </a:pPr>
            <a:r>
              <a:rPr lang="tr-TR" sz="2000" spc="-1" dirty="0" err="1">
                <a:solidFill>
                  <a:srgbClr val="000000"/>
                </a:solidFill>
                <a:uFill>
                  <a:solidFill>
                    <a:srgbClr val="FFFFFF"/>
                  </a:solidFill>
                </a:uFill>
                <a:latin typeface="Calibri"/>
              </a:rPr>
              <a:t>Eozinofilik</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pnömoni</a:t>
            </a:r>
            <a:endParaRPr lang="tr-TR" sz="2000" spc="-1" dirty="0">
              <a:solidFill>
                <a:srgbClr val="000000"/>
              </a:solidFill>
              <a:uFill>
                <a:solidFill>
                  <a:srgbClr val="FFFFFF"/>
                </a:solidFill>
              </a:uFill>
              <a:latin typeface="Calibri"/>
            </a:endParaRPr>
          </a:p>
          <a:p>
            <a:pPr marL="683280" lvl="1" indent="-262440">
              <a:spcBef>
                <a:spcPts val="400"/>
              </a:spcBef>
              <a:buClr>
                <a:srgbClr val="000000"/>
              </a:buClr>
              <a:buFont typeface="Arial"/>
              <a:buChar char="–"/>
            </a:pPr>
            <a:r>
              <a:rPr lang="tr-TR" sz="2000" spc="-1" dirty="0" err="1">
                <a:solidFill>
                  <a:srgbClr val="000000"/>
                </a:solidFill>
                <a:uFill>
                  <a:solidFill>
                    <a:srgbClr val="FFFFFF"/>
                  </a:solidFill>
                </a:uFill>
                <a:latin typeface="Calibri"/>
              </a:rPr>
              <a:t>Lökopeni</a:t>
            </a:r>
            <a:endParaRPr lang="tr-TR" sz="2000" spc="-1" dirty="0">
              <a:solidFill>
                <a:srgbClr val="000000"/>
              </a:solidFill>
              <a:uFill>
                <a:solidFill>
                  <a:srgbClr val="FFFFFF"/>
                </a:solidFill>
              </a:uFill>
              <a:latin typeface="Calibri"/>
            </a:endParaRPr>
          </a:p>
          <a:p>
            <a:pPr marL="683280" lvl="1" indent="-262440">
              <a:spcBef>
                <a:spcPts val="400"/>
              </a:spcBef>
              <a:buClr>
                <a:srgbClr val="000000"/>
              </a:buClr>
              <a:buFont typeface="Arial"/>
              <a:buChar char="–"/>
            </a:pPr>
            <a:r>
              <a:rPr lang="tr-TR" sz="2000" spc="-1" dirty="0" err="1">
                <a:solidFill>
                  <a:srgbClr val="000000"/>
                </a:solidFill>
                <a:uFill>
                  <a:solidFill>
                    <a:srgbClr val="FFFFFF"/>
                  </a:solidFill>
                </a:uFill>
                <a:latin typeface="Calibri"/>
              </a:rPr>
              <a:t>Agranülositoz</a:t>
            </a:r>
            <a:r>
              <a:rPr lang="tr-TR" sz="2000" spc="-1" dirty="0">
                <a:solidFill>
                  <a:srgbClr val="000000"/>
                </a:solidFill>
                <a:uFill>
                  <a:solidFill>
                    <a:srgbClr val="FFFFFF"/>
                  </a:solidFill>
                </a:uFill>
                <a:latin typeface="Calibri"/>
              </a:rPr>
              <a:t> (ateş, boğaz ağrısı-özellikle tedavinin ilk 6 haftasında)</a:t>
            </a:r>
          </a:p>
          <a:p>
            <a:pPr marL="683280" lvl="1" indent="-262440">
              <a:spcBef>
                <a:spcPts val="400"/>
              </a:spcBef>
              <a:buClr>
                <a:srgbClr val="000000"/>
              </a:buClr>
              <a:buFont typeface="Arial"/>
              <a:buChar char="–"/>
            </a:pPr>
            <a:r>
              <a:rPr lang="tr-TR" sz="2000" spc="-1" dirty="0" err="1">
                <a:solidFill>
                  <a:srgbClr val="000000"/>
                </a:solidFill>
                <a:uFill>
                  <a:solidFill>
                    <a:srgbClr val="FFFFFF"/>
                  </a:solidFill>
                </a:uFill>
                <a:latin typeface="Calibri"/>
              </a:rPr>
              <a:t>Hepatotoksisite</a:t>
            </a:r>
            <a:endParaRPr lang="tr-TR" sz="2000" spc="-1" dirty="0">
              <a:solidFill>
                <a:srgbClr val="000000"/>
              </a:solidFill>
              <a:uFill>
                <a:solidFill>
                  <a:srgbClr val="FFFFFF"/>
                </a:solidFill>
              </a:uFill>
              <a:latin typeface="Calibri"/>
            </a:endParaRPr>
          </a:p>
          <a:p>
            <a:pPr marL="683280" lvl="1" indent="-262440">
              <a:spcBef>
                <a:spcPts val="400"/>
              </a:spcBef>
              <a:buClr>
                <a:srgbClr val="000000"/>
              </a:buClr>
              <a:buFont typeface="Arial"/>
              <a:buChar char="–"/>
            </a:pPr>
            <a:r>
              <a:rPr lang="tr-TR" sz="2000" spc="-1" dirty="0" err="1">
                <a:solidFill>
                  <a:srgbClr val="000000"/>
                </a:solidFill>
                <a:uFill>
                  <a:solidFill>
                    <a:srgbClr val="FFFFFF"/>
                  </a:solidFill>
                </a:uFill>
                <a:latin typeface="Calibri"/>
              </a:rPr>
              <a:t>Megaloblastik</a:t>
            </a:r>
            <a:r>
              <a:rPr lang="tr-TR" sz="2000" spc="-1" dirty="0">
                <a:solidFill>
                  <a:srgbClr val="000000"/>
                </a:solidFill>
                <a:uFill>
                  <a:solidFill>
                    <a:srgbClr val="FFFFFF"/>
                  </a:solidFill>
                </a:uFill>
                <a:latin typeface="Calibri"/>
              </a:rPr>
              <a:t> anemi (hücrelere </a:t>
            </a:r>
            <a:r>
              <a:rPr lang="tr-TR" sz="2000" spc="-1" dirty="0" err="1">
                <a:solidFill>
                  <a:srgbClr val="000000"/>
                </a:solidFill>
                <a:uFill>
                  <a:solidFill>
                    <a:srgbClr val="FFFFFF"/>
                  </a:solidFill>
                </a:uFill>
                <a:latin typeface="Calibri"/>
              </a:rPr>
              <a:t>folat</a:t>
            </a:r>
            <a:r>
              <a:rPr lang="tr-TR" sz="2000" spc="-1" dirty="0">
                <a:solidFill>
                  <a:srgbClr val="000000"/>
                </a:solidFill>
                <a:uFill>
                  <a:solidFill>
                    <a:srgbClr val="FFFFFF"/>
                  </a:solidFill>
                </a:uFill>
                <a:latin typeface="Calibri"/>
              </a:rPr>
              <a:t> alınımını azalttığı için)</a:t>
            </a:r>
          </a:p>
          <a:p>
            <a:pPr marL="683280" lvl="1" indent="-262440">
              <a:spcBef>
                <a:spcPts val="400"/>
              </a:spcBef>
              <a:buClr>
                <a:srgbClr val="000000"/>
              </a:buClr>
              <a:buFont typeface="Arial"/>
              <a:buChar char="–"/>
            </a:pPr>
            <a:r>
              <a:rPr lang="tr-TR" sz="2000" spc="-1" dirty="0">
                <a:solidFill>
                  <a:srgbClr val="000000"/>
                </a:solidFill>
                <a:uFill>
                  <a:solidFill>
                    <a:srgbClr val="FFFFFF"/>
                  </a:solidFill>
                </a:uFill>
                <a:latin typeface="Calibri"/>
              </a:rPr>
              <a:t>DRESS sendromu (</a:t>
            </a:r>
            <a:r>
              <a:rPr lang="tr-TR" sz="2000" spc="-1" dirty="0" err="1">
                <a:solidFill>
                  <a:srgbClr val="000000"/>
                </a:solidFill>
                <a:uFill>
                  <a:solidFill>
                    <a:srgbClr val="FFFFFF"/>
                  </a:solidFill>
                </a:uFill>
                <a:latin typeface="Calibri"/>
              </a:rPr>
              <a:t>Drug</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Rash</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with</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Eosinophilia</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and</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Systemic</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Symptoms</a:t>
            </a:r>
            <a:r>
              <a:rPr lang="tr-TR" sz="2000" spc="-1" dirty="0">
                <a:solidFill>
                  <a:srgbClr val="000000"/>
                </a:solidFill>
                <a:uFill>
                  <a:solidFill>
                    <a:srgbClr val="FFFFFF"/>
                  </a:solidFill>
                </a:uFill>
                <a:latin typeface="Calibri"/>
              </a:rPr>
              <a:t>)</a:t>
            </a:r>
          </a:p>
          <a:p>
            <a:pPr marL="683280" lvl="1" indent="-262440">
              <a:spcBef>
                <a:spcPts val="400"/>
              </a:spcBef>
              <a:buClr>
                <a:srgbClr val="000000"/>
              </a:buClr>
              <a:buFont typeface="Arial"/>
              <a:buChar char="–"/>
            </a:pPr>
            <a:r>
              <a:rPr lang="tr-TR" sz="2000" spc="-1" dirty="0">
                <a:solidFill>
                  <a:srgbClr val="000000"/>
                </a:solidFill>
                <a:uFill>
                  <a:solidFill>
                    <a:srgbClr val="FFFFFF"/>
                  </a:solidFill>
                </a:uFill>
                <a:latin typeface="Calibri"/>
              </a:rPr>
              <a:t>Geçici </a:t>
            </a:r>
            <a:r>
              <a:rPr lang="tr-TR" sz="2000" spc="-1" dirty="0" err="1">
                <a:solidFill>
                  <a:srgbClr val="000000"/>
                </a:solidFill>
                <a:uFill>
                  <a:solidFill>
                    <a:srgbClr val="FFFFFF"/>
                  </a:solidFill>
                </a:uFill>
                <a:latin typeface="Calibri"/>
              </a:rPr>
              <a:t>oligospermi</a:t>
            </a:r>
            <a:endParaRPr lang="tr-TR" sz="2000" spc="-1" dirty="0">
              <a:solidFill>
                <a:srgbClr val="000000"/>
              </a:solidFill>
              <a:uFill>
                <a:solidFill>
                  <a:srgbClr val="FFFFFF"/>
                </a:solidFill>
              </a:uFill>
              <a:latin typeface="Calibri"/>
            </a:endParaRPr>
          </a:p>
          <a:p>
            <a:pPr marL="683280" lvl="1" indent="-262440">
              <a:spcBef>
                <a:spcPts val="400"/>
              </a:spcBef>
              <a:buClr>
                <a:srgbClr val="000000"/>
              </a:buClr>
              <a:buFont typeface="Arial"/>
              <a:buChar char="–"/>
            </a:pPr>
            <a:r>
              <a:rPr lang="tr-TR" sz="2000" spc="-1" dirty="0">
                <a:solidFill>
                  <a:srgbClr val="000000"/>
                </a:solidFill>
                <a:uFill>
                  <a:solidFill>
                    <a:srgbClr val="FFFFFF"/>
                  </a:solidFill>
                </a:uFill>
                <a:latin typeface="Calibri"/>
              </a:rPr>
              <a:t>Gebelikte ve emzirme döneminde güvenli </a:t>
            </a:r>
          </a:p>
        </p:txBody>
      </p:sp>
    </p:spTree>
    <p:extLst>
      <p:ext uri="{BB962C8B-B14F-4D97-AF65-F5344CB8AC3E}">
        <p14:creationId xmlns="" xmlns:p14="http://schemas.microsoft.com/office/powerpoint/2010/main" val="368110367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TextShape 1"/>
          <p:cNvSpPr txBox="1"/>
          <p:nvPr/>
        </p:nvSpPr>
        <p:spPr>
          <a:xfrm>
            <a:off x="457200" y="274680"/>
            <a:ext cx="8229240" cy="993600"/>
          </a:xfrm>
          <a:prstGeom prst="rect">
            <a:avLst/>
          </a:prstGeom>
          <a:solidFill>
            <a:srgbClr val="FFFFFF"/>
          </a:solidFill>
          <a:ln w="25560">
            <a:solidFill>
              <a:srgbClr val="C0504D"/>
            </a:solidFill>
            <a:round/>
          </a:ln>
        </p:spPr>
        <p:txBody>
          <a:bodyPr lIns="84240" tIns="42120" rIns="84240" bIns="42120" anchor="ctr">
            <a:normAutofit fontScale="92500"/>
          </a:bodyPr>
          <a:lstStyle/>
          <a:p>
            <a:pPr algn="ctr">
              <a:lnSpc>
                <a:spcPct val="100000"/>
              </a:lnSpc>
            </a:pPr>
            <a:r>
              <a:rPr lang="tr-TR" sz="4000" spc="-1">
                <a:solidFill>
                  <a:srgbClr val="000000"/>
                </a:solidFill>
                <a:uFill>
                  <a:solidFill>
                    <a:srgbClr val="FFFFFF"/>
                  </a:solidFill>
                </a:uFill>
                <a:latin typeface="Calibri"/>
              </a:rPr>
              <a:t>Sülfasalazin(Salazopyrin-EN 500 mg tab.)</a:t>
            </a:r>
          </a:p>
        </p:txBody>
      </p:sp>
      <p:sp>
        <p:nvSpPr>
          <p:cNvPr id="398" name="TextShape 2"/>
          <p:cNvSpPr txBox="1"/>
          <p:nvPr/>
        </p:nvSpPr>
        <p:spPr>
          <a:xfrm>
            <a:off x="457200" y="1556640"/>
            <a:ext cx="8229240" cy="4525560"/>
          </a:xfrm>
          <a:prstGeom prst="rect">
            <a:avLst/>
          </a:prstGeom>
          <a:solidFill>
            <a:srgbClr val="FFFFFF"/>
          </a:solidFill>
          <a:ln w="25560">
            <a:solidFill>
              <a:srgbClr val="4BACC6"/>
            </a:solidFill>
            <a:round/>
          </a:ln>
        </p:spPr>
        <p:txBody>
          <a:bodyPr lIns="84240" tIns="42120" rIns="84240" bIns="42120">
            <a:normAutofit fontScale="92500" lnSpcReduction="10000"/>
          </a:bodyPr>
          <a:lstStyle/>
          <a:p>
            <a:pPr marL="315360" indent="-315000">
              <a:spcBef>
                <a:spcPts val="400"/>
              </a:spcBef>
              <a:buClr>
                <a:srgbClr val="EEECE1"/>
              </a:buClr>
              <a:buFont typeface="Arial"/>
              <a:buChar char="•"/>
            </a:pPr>
            <a:r>
              <a:rPr lang="tr-TR" sz="2000" spc="-1">
                <a:solidFill>
                  <a:srgbClr val="EEECE1"/>
                </a:solidFill>
                <a:uFill>
                  <a:solidFill>
                    <a:srgbClr val="FFFFFF"/>
                  </a:solidFill>
                </a:uFill>
                <a:latin typeface="Calibri"/>
              </a:rPr>
              <a:t>500 mg olarak başlanır, haftada bir 500 mg arttırılarak  optimal doz 2 gr/gün’e çıkılır</a:t>
            </a:r>
            <a:endParaRPr lang="tr-TR" sz="2000" spc="-1">
              <a:solidFill>
                <a:srgbClr val="000000"/>
              </a:solidFill>
              <a:uFill>
                <a:solidFill>
                  <a:srgbClr val="FFFFFF"/>
                </a:solidFill>
              </a:uFill>
              <a:latin typeface="Calibri"/>
            </a:endParaRPr>
          </a:p>
          <a:p>
            <a:pPr marL="315360" indent="-315000">
              <a:spcBef>
                <a:spcPts val="400"/>
              </a:spcBef>
              <a:buClr>
                <a:srgbClr val="EEECE1"/>
              </a:buClr>
              <a:buFont typeface="Arial"/>
              <a:buChar char="•"/>
            </a:pPr>
            <a:r>
              <a:rPr lang="tr-TR" sz="2000" spc="-1">
                <a:solidFill>
                  <a:srgbClr val="EEECE1"/>
                </a:solidFill>
                <a:uFill>
                  <a:solidFill>
                    <a:srgbClr val="FFFFFF"/>
                  </a:solidFill>
                </a:uFill>
                <a:latin typeface="Calibri"/>
              </a:rPr>
              <a:t>3 gram’a kadar çıkılabilir</a:t>
            </a:r>
            <a:endParaRPr lang="tr-TR" sz="2000" spc="-1">
              <a:solidFill>
                <a:srgbClr val="000000"/>
              </a:solidFill>
              <a:uFill>
                <a:solidFill>
                  <a:srgbClr val="FFFFFF"/>
                </a:solidFill>
              </a:uFill>
              <a:latin typeface="Calibri"/>
            </a:endParaRPr>
          </a:p>
          <a:p>
            <a:pPr marL="315360" indent="-315000">
              <a:spcBef>
                <a:spcPts val="400"/>
              </a:spcBef>
              <a:buClr>
                <a:srgbClr val="EEECE1"/>
              </a:buClr>
              <a:buFont typeface="Arial"/>
              <a:buChar char="•"/>
            </a:pPr>
            <a:r>
              <a:rPr lang="tr-TR" sz="2000" spc="-1">
                <a:solidFill>
                  <a:srgbClr val="EEECE1"/>
                </a:solidFill>
                <a:uFill>
                  <a:solidFill>
                    <a:srgbClr val="FFFFFF"/>
                  </a:solidFill>
                </a:uFill>
                <a:latin typeface="Calibri"/>
              </a:rPr>
              <a:t>Yan etkiler</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Bulantı, kusma, iştahsızlık, ishal, karında huzursuzluk hissi</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Baş ağrısı</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Deri döküntüsü</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Eozinofilik pnömoni</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Lökopeni</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Agranülositoz (ateş, boğaz ağrısı-özellikle tedavinin ilk 6 haftasında)</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Hepatotoksisite</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Megaloblastik anemi (hücrelere folat alınımını azalttığı için)</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DRESS sendromu (Drug Rash with Eosinophilia and Systemic Symptoms)</a:t>
            </a:r>
            <a:endParaRPr lang="tr-TR" sz="2000" spc="-1">
              <a:solidFill>
                <a:srgbClr val="000000"/>
              </a:solidFill>
              <a:uFill>
                <a:solidFill>
                  <a:srgbClr val="FFFFFF"/>
                </a:solidFill>
              </a:uFill>
              <a:latin typeface="Calibri"/>
            </a:endParaRPr>
          </a:p>
          <a:p>
            <a:pPr marL="683280" lvl="1" indent="-262440">
              <a:spcBef>
                <a:spcPts val="400"/>
              </a:spcBef>
              <a:buClr>
                <a:srgbClr val="EEECE1"/>
              </a:buClr>
              <a:buFont typeface="Arial"/>
              <a:buChar char="–"/>
            </a:pPr>
            <a:r>
              <a:rPr lang="tr-TR" sz="2000" spc="-1">
                <a:solidFill>
                  <a:srgbClr val="EEECE1"/>
                </a:solidFill>
                <a:uFill>
                  <a:solidFill>
                    <a:srgbClr val="FFFFFF"/>
                  </a:solidFill>
                </a:uFill>
                <a:latin typeface="Calibri"/>
              </a:rPr>
              <a:t>Gebelikte ve emzirme döneminde güvenli </a:t>
            </a:r>
            <a:endParaRPr lang="tr-TR" sz="2000" spc="-1">
              <a:solidFill>
                <a:srgbClr val="000000"/>
              </a:solidFill>
              <a:uFill>
                <a:solidFill>
                  <a:srgbClr val="FFFFFF"/>
                </a:solidFill>
              </a:uFill>
              <a:latin typeface="Calibri"/>
            </a:endParaRPr>
          </a:p>
        </p:txBody>
      </p:sp>
      <p:sp>
        <p:nvSpPr>
          <p:cNvPr id="399" name="CustomShape 3"/>
          <p:cNvSpPr/>
          <p:nvPr/>
        </p:nvSpPr>
        <p:spPr>
          <a:xfrm>
            <a:off x="4572000" y="6237360"/>
            <a:ext cx="4320000" cy="43164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nchor="ctr">
            <a:normAutofit/>
          </a:bodyPr>
          <a:lstStyle/>
          <a:p>
            <a:pPr algn="ctr">
              <a:lnSpc>
                <a:spcPct val="100000"/>
              </a:lnSpc>
            </a:pPr>
            <a:r>
              <a:rPr lang="tr-TR" sz="1000" spc="-1">
                <a:solidFill>
                  <a:srgbClr val="000000"/>
                </a:solidFill>
                <a:uFill>
                  <a:solidFill>
                    <a:srgbClr val="FFFFFF"/>
                  </a:solidFill>
                </a:uFill>
                <a:latin typeface="Calibri"/>
              </a:rPr>
              <a:t>1. Donovan S, et al. Br J Rheumatol 1990;29:201-204.</a:t>
            </a:r>
            <a:endParaRPr lang="tr-TR" sz="1000" spc="-1">
              <a:solidFill>
                <a:srgbClr val="000000"/>
              </a:solidFill>
              <a:uFill>
                <a:solidFill>
                  <a:srgbClr val="FFFFFF"/>
                </a:solidFill>
              </a:uFill>
              <a:latin typeface="Arial"/>
            </a:endParaRPr>
          </a:p>
        </p:txBody>
      </p:sp>
      <p:sp>
        <p:nvSpPr>
          <p:cNvPr id="400" name="CustomShape 4"/>
          <p:cNvSpPr/>
          <p:nvPr/>
        </p:nvSpPr>
        <p:spPr>
          <a:xfrm>
            <a:off x="899640" y="3141000"/>
            <a:ext cx="7272360" cy="516960"/>
          </a:xfrm>
          <a:prstGeom prst="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2800" spc="-1">
                <a:solidFill>
                  <a:srgbClr val="C0504D"/>
                </a:solidFill>
                <a:uFill>
                  <a:solidFill>
                    <a:srgbClr val="FFFFFF"/>
                  </a:solidFill>
                </a:uFill>
                <a:latin typeface="Calibri"/>
              </a:rPr>
              <a:t>Yan etkiye bağlı kesilme oranı %25</a:t>
            </a:r>
            <a:r>
              <a:rPr lang="tr-TR" sz="2800" spc="-1" baseline="20000">
                <a:solidFill>
                  <a:srgbClr val="C0504D"/>
                </a:solidFill>
                <a:uFill>
                  <a:solidFill>
                    <a:srgbClr val="FFFFFF"/>
                  </a:solidFill>
                </a:uFill>
                <a:latin typeface="Calibri"/>
              </a:rPr>
              <a:t>1</a:t>
            </a:r>
            <a:r>
              <a:rPr lang="tr-TR" sz="2800" spc="-1">
                <a:solidFill>
                  <a:srgbClr val="C0504D"/>
                </a:solidFill>
                <a:uFill>
                  <a:solidFill>
                    <a:srgbClr val="FFFFFF"/>
                  </a:solidFill>
                </a:uFill>
                <a:latin typeface="Calibri"/>
              </a:rPr>
              <a:t> </a:t>
            </a:r>
            <a:endParaRPr lang="tr-TR" sz="2800"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253334340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TextShape 1"/>
          <p:cNvSpPr txBox="1"/>
          <p:nvPr/>
        </p:nvSpPr>
        <p:spPr>
          <a:xfrm>
            <a:off x="457200" y="274680"/>
            <a:ext cx="8002800" cy="872640"/>
          </a:xfrm>
          <a:prstGeom prst="rect">
            <a:avLst/>
          </a:prstGeom>
          <a:solidFill>
            <a:srgbClr val="FFFFFF"/>
          </a:solidFill>
          <a:ln w="25560">
            <a:solidFill>
              <a:srgbClr val="C0504D"/>
            </a:solidFill>
            <a:round/>
          </a:ln>
        </p:spPr>
        <p:txBody>
          <a:bodyPr lIns="84240" tIns="42120" rIns="84240" bIns="42120" anchor="ctr">
            <a:normAutofit/>
          </a:bodyPr>
          <a:lstStyle/>
          <a:p>
            <a:pPr algn="ctr">
              <a:lnSpc>
                <a:spcPct val="100000"/>
              </a:lnSpc>
            </a:pPr>
            <a:r>
              <a:rPr lang="tr-TR" sz="3200" spc="-1">
                <a:solidFill>
                  <a:srgbClr val="000000"/>
                </a:solidFill>
                <a:uFill>
                  <a:solidFill>
                    <a:srgbClr val="FFFFFF"/>
                  </a:solidFill>
                </a:uFill>
                <a:latin typeface="Calibri"/>
              </a:rPr>
              <a:t>Leflunomid (Arava, Reumil, Aramid, Ralef)</a:t>
            </a:r>
          </a:p>
        </p:txBody>
      </p:sp>
      <p:sp>
        <p:nvSpPr>
          <p:cNvPr id="402" name="TextShape 2"/>
          <p:cNvSpPr txBox="1"/>
          <p:nvPr/>
        </p:nvSpPr>
        <p:spPr>
          <a:xfrm>
            <a:off x="323640" y="2252880"/>
            <a:ext cx="4104000" cy="3552120"/>
          </a:xfrm>
          <a:prstGeom prst="rect">
            <a:avLst/>
          </a:prstGeom>
          <a:solidFill>
            <a:srgbClr val="FFFFFF"/>
          </a:solidFill>
          <a:ln w="25560">
            <a:solidFill>
              <a:srgbClr val="F79646"/>
            </a:solidFill>
            <a:round/>
          </a:ln>
        </p:spPr>
        <p:txBody>
          <a:bodyPr lIns="84240" tIns="42120" rIns="84240" bIns="42120">
            <a:normAutofit/>
          </a:bodyPr>
          <a:lstStyle/>
          <a:p>
            <a:pPr marL="683280" lvl="1" indent="-262440">
              <a:spcBef>
                <a:spcPts val="360"/>
              </a:spcBef>
              <a:buClr>
                <a:srgbClr val="000000"/>
              </a:buClr>
              <a:buFont typeface="Wingdings" charset="2"/>
              <a:buChar char=""/>
            </a:pPr>
            <a:r>
              <a:rPr lang="tr-TR" spc="-1">
                <a:solidFill>
                  <a:srgbClr val="000000"/>
                </a:solidFill>
                <a:uFill>
                  <a:solidFill>
                    <a:srgbClr val="FFFFFF"/>
                  </a:solidFill>
                </a:uFill>
                <a:latin typeface="Calibri"/>
              </a:rPr>
              <a:t>Adezyon moleküllerini azaltır</a:t>
            </a:r>
          </a:p>
          <a:p>
            <a:pPr marL="683280" lvl="1" indent="-262440">
              <a:spcBef>
                <a:spcPts val="360"/>
              </a:spcBef>
              <a:buClr>
                <a:srgbClr val="000000"/>
              </a:buClr>
              <a:buFont typeface="Wingdings" charset="2"/>
              <a:buChar char=""/>
            </a:pPr>
            <a:r>
              <a:rPr lang="tr-TR" spc="-1">
                <a:solidFill>
                  <a:srgbClr val="000000"/>
                </a:solidFill>
                <a:uFill>
                  <a:solidFill>
                    <a:srgbClr val="FFFFFF"/>
                  </a:solidFill>
                </a:uFill>
                <a:latin typeface="Calibri"/>
              </a:rPr>
              <a:t>Hafıza T hücrelerini baskılar</a:t>
            </a:r>
          </a:p>
          <a:p>
            <a:pPr marL="683280" lvl="1" indent="-262440">
              <a:spcBef>
                <a:spcPts val="360"/>
              </a:spcBef>
              <a:buClr>
                <a:srgbClr val="000000"/>
              </a:buClr>
              <a:buFont typeface="Wingdings" charset="2"/>
              <a:buChar char=""/>
            </a:pPr>
            <a:r>
              <a:rPr lang="tr-TR" spc="-1">
                <a:solidFill>
                  <a:srgbClr val="000000"/>
                </a:solidFill>
                <a:uFill>
                  <a:solidFill>
                    <a:srgbClr val="FFFFFF"/>
                  </a:solidFill>
                </a:uFill>
                <a:latin typeface="Calibri"/>
              </a:rPr>
              <a:t>Dendritik hücrelerin antijen sunumunu baskılar</a:t>
            </a:r>
          </a:p>
          <a:p>
            <a:pPr marL="683280" lvl="1" indent="-262440">
              <a:spcBef>
                <a:spcPts val="360"/>
              </a:spcBef>
              <a:buClr>
                <a:srgbClr val="000000"/>
              </a:buClr>
              <a:buFont typeface="Wingdings" charset="2"/>
              <a:buChar char=""/>
            </a:pPr>
            <a:r>
              <a:rPr lang="tr-TR" spc="-1">
                <a:solidFill>
                  <a:srgbClr val="000000"/>
                </a:solidFill>
                <a:uFill>
                  <a:solidFill>
                    <a:srgbClr val="FFFFFF"/>
                  </a:solidFill>
                </a:uFill>
                <a:latin typeface="Calibri"/>
              </a:rPr>
              <a:t>Nükleer faktör kappa </a:t>
            </a:r>
            <a:r>
              <a:rPr lang="tr-TR" spc="-1">
                <a:solidFill>
                  <a:srgbClr val="000000"/>
                </a:solidFill>
                <a:uFill>
                  <a:solidFill>
                    <a:srgbClr val="FFFFFF"/>
                  </a:solidFill>
                </a:uFill>
                <a:latin typeface="Symbol"/>
              </a:rPr>
              <a:t></a:t>
            </a:r>
            <a:r>
              <a:rPr lang="tr-TR" spc="-1">
                <a:solidFill>
                  <a:srgbClr val="000000"/>
                </a:solidFill>
                <a:uFill>
                  <a:solidFill>
                    <a:srgbClr val="FFFFFF"/>
                  </a:solidFill>
                </a:uFill>
                <a:latin typeface="Calibri"/>
              </a:rPr>
              <a:t>’yı bloke eder</a:t>
            </a:r>
          </a:p>
          <a:p>
            <a:pPr marL="683280" lvl="1" indent="-262440">
              <a:spcBef>
                <a:spcPts val="360"/>
              </a:spcBef>
              <a:buClr>
                <a:srgbClr val="000000"/>
              </a:buClr>
              <a:buFont typeface="Wingdings" charset="2"/>
              <a:buChar char=""/>
            </a:pPr>
            <a:r>
              <a:rPr lang="tr-TR" spc="-1">
                <a:solidFill>
                  <a:srgbClr val="000000"/>
                </a:solidFill>
                <a:uFill>
                  <a:solidFill>
                    <a:srgbClr val="FFFFFF"/>
                  </a:solidFill>
                </a:uFill>
                <a:latin typeface="Calibri"/>
              </a:rPr>
              <a:t>B hücrelerinin İL-4’e cevabını azaltır, İL-10, İL-11 ve İL-2 sentezini inhibe eder </a:t>
            </a:r>
          </a:p>
          <a:p>
            <a:pPr marL="683280" lvl="1" indent="-262440">
              <a:spcBef>
                <a:spcPts val="360"/>
              </a:spcBef>
              <a:buClr>
                <a:srgbClr val="000000"/>
              </a:buClr>
              <a:buFont typeface="Wingdings" charset="2"/>
              <a:buChar char=""/>
            </a:pPr>
            <a:r>
              <a:rPr lang="tr-TR" spc="-1">
                <a:solidFill>
                  <a:srgbClr val="000000"/>
                </a:solidFill>
                <a:uFill>
                  <a:solidFill>
                    <a:srgbClr val="FFFFFF"/>
                  </a:solidFill>
                </a:uFill>
                <a:latin typeface="Calibri"/>
              </a:rPr>
              <a:t>TGF-</a:t>
            </a:r>
            <a:r>
              <a:rPr lang="tr-TR" spc="-1">
                <a:solidFill>
                  <a:srgbClr val="000000"/>
                </a:solidFill>
                <a:uFill>
                  <a:solidFill>
                    <a:srgbClr val="FFFFFF"/>
                  </a:solidFill>
                </a:uFill>
                <a:latin typeface="Symbol"/>
              </a:rPr>
              <a:t></a:t>
            </a:r>
            <a:r>
              <a:rPr lang="tr-TR" spc="-1">
                <a:solidFill>
                  <a:srgbClr val="000000"/>
                </a:solidFill>
                <a:uFill>
                  <a:solidFill>
                    <a:srgbClr val="FFFFFF"/>
                  </a:solidFill>
                </a:uFill>
                <a:latin typeface="Calibri"/>
              </a:rPr>
              <a:t> sentezini artırır</a:t>
            </a:r>
          </a:p>
          <a:p>
            <a:pPr marL="683280" lvl="1" indent="-262440">
              <a:spcBef>
                <a:spcPts val="360"/>
              </a:spcBef>
              <a:buClr>
                <a:srgbClr val="000000"/>
              </a:buClr>
              <a:buFont typeface="Wingdings" charset="2"/>
              <a:buChar char=""/>
            </a:pPr>
            <a:r>
              <a:rPr lang="tr-TR" spc="-1">
                <a:solidFill>
                  <a:srgbClr val="000000"/>
                </a:solidFill>
                <a:uFill>
                  <a:solidFill>
                    <a:srgbClr val="FFFFFF"/>
                  </a:solidFill>
                </a:uFill>
                <a:latin typeface="Calibri"/>
              </a:rPr>
              <a:t>Tirozin kinazları inhibe eder</a:t>
            </a:r>
          </a:p>
          <a:p>
            <a:pPr>
              <a:spcBef>
                <a:spcPts val="360"/>
              </a:spcBef>
            </a:pPr>
            <a:endParaRPr lang="tr-TR" spc="-1">
              <a:solidFill>
                <a:srgbClr val="000000"/>
              </a:solidFill>
              <a:uFill>
                <a:solidFill>
                  <a:srgbClr val="FFFFFF"/>
                </a:solidFill>
              </a:uFill>
              <a:latin typeface="Calibri"/>
            </a:endParaRPr>
          </a:p>
        </p:txBody>
      </p:sp>
      <p:sp>
        <p:nvSpPr>
          <p:cNvPr id="403" name="CustomShape 3"/>
          <p:cNvSpPr/>
          <p:nvPr/>
        </p:nvSpPr>
        <p:spPr>
          <a:xfrm>
            <a:off x="323640" y="1676520"/>
            <a:ext cx="4104000" cy="395280"/>
          </a:xfrm>
          <a:prstGeom prst="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tr-TR" sz="2000" spc="-1">
                <a:solidFill>
                  <a:srgbClr val="FF0000"/>
                </a:solidFill>
                <a:uFill>
                  <a:solidFill>
                    <a:srgbClr val="FFFFFF"/>
                  </a:solidFill>
                </a:uFill>
                <a:latin typeface="Calibri"/>
              </a:rPr>
              <a:t>RA’da etki mekanizmaları:</a:t>
            </a:r>
            <a:endParaRPr lang="tr-TR" sz="2000" spc="-1">
              <a:solidFill>
                <a:srgbClr val="000000"/>
              </a:solidFill>
              <a:uFill>
                <a:solidFill>
                  <a:srgbClr val="FFFFFF"/>
                </a:solidFill>
              </a:uFill>
              <a:latin typeface="Arial"/>
            </a:endParaRPr>
          </a:p>
        </p:txBody>
      </p:sp>
      <p:pic>
        <p:nvPicPr>
          <p:cNvPr id="404" name="Picture 2"/>
          <p:cNvPicPr/>
          <p:nvPr/>
        </p:nvPicPr>
        <p:blipFill>
          <a:blip r:embed="rId2"/>
          <a:stretch/>
        </p:blipFill>
        <p:spPr>
          <a:xfrm>
            <a:off x="4498920" y="1628640"/>
            <a:ext cx="4511160" cy="2304000"/>
          </a:xfrm>
          <a:prstGeom prst="rect">
            <a:avLst/>
          </a:prstGeom>
          <a:ln>
            <a:noFill/>
          </a:ln>
        </p:spPr>
      </p:pic>
      <p:sp>
        <p:nvSpPr>
          <p:cNvPr id="405" name="CustomShape 4"/>
          <p:cNvSpPr/>
          <p:nvPr/>
        </p:nvSpPr>
        <p:spPr>
          <a:xfrm>
            <a:off x="4788000" y="4293000"/>
            <a:ext cx="4222440" cy="1187640"/>
          </a:xfrm>
          <a:prstGeom prst="rect">
            <a:avLst/>
          </a:prstGeom>
          <a:solidFill>
            <a:schemeClr val="bg1"/>
          </a:solidFill>
          <a:ln>
            <a:solidFill>
              <a:srgbClr val="4A7EBB"/>
            </a:solidFill>
            <a:round/>
          </a:ln>
          <a:effectLst>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p:style>
        <p:txBody>
          <a:bodyPr lIns="90000" tIns="45000" rIns="90000" bIns="45000"/>
          <a:lstStyle/>
          <a:p>
            <a:pPr marL="285840" indent="-285480">
              <a:buClr>
                <a:srgbClr val="000000"/>
              </a:buClr>
              <a:buFont typeface="Wingdings" charset="2"/>
              <a:buChar char=""/>
            </a:pPr>
            <a:r>
              <a:rPr lang="tr-TR" spc="-1">
                <a:solidFill>
                  <a:srgbClr val="000000"/>
                </a:solidFill>
                <a:uFill>
                  <a:solidFill>
                    <a:srgbClr val="FFFFFF"/>
                  </a:solidFill>
                </a:uFill>
                <a:latin typeface="Calibri"/>
              </a:rPr>
              <a:t>Dihidroorotat dehidrogenaz (DHODH) enzim inhibisyonu</a:t>
            </a:r>
            <a:endParaRPr lang="tr-TR" spc="-1">
              <a:solidFill>
                <a:srgbClr val="000000"/>
              </a:solidFill>
              <a:uFill>
                <a:solidFill>
                  <a:srgbClr val="FFFFFF"/>
                </a:solidFill>
              </a:uFill>
              <a:latin typeface="Arial"/>
            </a:endParaRPr>
          </a:p>
          <a:p>
            <a:pPr marL="285840" indent="-285480">
              <a:buClr>
                <a:srgbClr val="000000"/>
              </a:buClr>
              <a:buFont typeface="Arial"/>
              <a:buChar char="•"/>
            </a:pPr>
            <a:r>
              <a:rPr lang="tr-TR" spc="-1">
                <a:solidFill>
                  <a:srgbClr val="000000"/>
                </a:solidFill>
                <a:uFill>
                  <a:solidFill>
                    <a:srgbClr val="FFFFFF"/>
                  </a:solidFill>
                </a:uFill>
                <a:latin typeface="Calibri"/>
              </a:rPr>
              <a:t>Primidin sentezinde inhibisyon</a:t>
            </a:r>
            <a:endParaRPr lang="tr-TR" spc="-1">
              <a:solidFill>
                <a:srgbClr val="000000"/>
              </a:solidFill>
              <a:uFill>
                <a:solidFill>
                  <a:srgbClr val="FFFFFF"/>
                </a:solidFill>
              </a:uFill>
              <a:latin typeface="Arial"/>
            </a:endParaRPr>
          </a:p>
          <a:p>
            <a:pPr marL="285840" indent="-285480">
              <a:buClr>
                <a:srgbClr val="000000"/>
              </a:buClr>
              <a:buFont typeface="Arial"/>
              <a:buChar char="•"/>
            </a:pPr>
            <a:r>
              <a:rPr lang="tr-TR" spc="-1">
                <a:solidFill>
                  <a:srgbClr val="000000"/>
                </a:solidFill>
                <a:uFill>
                  <a:solidFill>
                    <a:srgbClr val="FFFFFF"/>
                  </a:solidFill>
                </a:uFill>
                <a:latin typeface="Calibri"/>
              </a:rPr>
              <a:t>20 mg/gün</a:t>
            </a:r>
            <a:endParaRPr lang="tr-TR"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35868900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TextShape 1"/>
          <p:cNvSpPr txBox="1"/>
          <p:nvPr/>
        </p:nvSpPr>
        <p:spPr>
          <a:xfrm>
            <a:off x="457200" y="476640"/>
            <a:ext cx="8229240" cy="791640"/>
          </a:xfrm>
          <a:prstGeom prst="rect">
            <a:avLst/>
          </a:prstGeom>
          <a:solidFill>
            <a:srgbClr val="FFFFFF"/>
          </a:solidFill>
          <a:ln w="25560">
            <a:solidFill>
              <a:srgbClr val="C0504D"/>
            </a:solidFill>
            <a:round/>
          </a:ln>
        </p:spPr>
        <p:txBody>
          <a:bodyPr lIns="84240" tIns="42120" rIns="84240" bIns="42120" anchor="ctr"/>
          <a:lstStyle/>
          <a:p>
            <a:pPr algn="ctr">
              <a:lnSpc>
                <a:spcPct val="100000"/>
              </a:lnSpc>
            </a:pPr>
            <a:r>
              <a:rPr lang="tr-TR" sz="4000" spc="-1">
                <a:solidFill>
                  <a:srgbClr val="000000"/>
                </a:solidFill>
                <a:uFill>
                  <a:solidFill>
                    <a:srgbClr val="FFFFFF"/>
                  </a:solidFill>
                </a:uFill>
                <a:latin typeface="Calibri"/>
              </a:rPr>
              <a:t>Leflunomid</a:t>
            </a:r>
          </a:p>
        </p:txBody>
      </p:sp>
      <p:pic>
        <p:nvPicPr>
          <p:cNvPr id="407" name="Picture 2"/>
          <p:cNvPicPr/>
          <p:nvPr/>
        </p:nvPicPr>
        <p:blipFill>
          <a:blip r:embed="rId2"/>
          <a:stretch/>
        </p:blipFill>
        <p:spPr>
          <a:xfrm>
            <a:off x="115200" y="1709640"/>
            <a:ext cx="4384440" cy="3159000"/>
          </a:xfrm>
          <a:prstGeom prst="rect">
            <a:avLst/>
          </a:prstGeom>
          <a:ln>
            <a:noFill/>
          </a:ln>
        </p:spPr>
      </p:pic>
      <p:pic>
        <p:nvPicPr>
          <p:cNvPr id="408" name="Picture 3"/>
          <p:cNvPicPr/>
          <p:nvPr/>
        </p:nvPicPr>
        <p:blipFill>
          <a:blip r:embed="rId3"/>
          <a:stretch/>
        </p:blipFill>
        <p:spPr>
          <a:xfrm>
            <a:off x="4582080" y="1700280"/>
            <a:ext cx="4381920" cy="3168720"/>
          </a:xfrm>
          <a:prstGeom prst="rect">
            <a:avLst/>
          </a:prstGeom>
          <a:ln>
            <a:noFill/>
          </a:ln>
        </p:spPr>
      </p:pic>
    </p:spTree>
    <p:extLst>
      <p:ext uri="{BB962C8B-B14F-4D97-AF65-F5344CB8AC3E}">
        <p14:creationId xmlns="" xmlns:p14="http://schemas.microsoft.com/office/powerpoint/2010/main" val="179675191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CustomShape 1"/>
          <p:cNvSpPr/>
          <p:nvPr/>
        </p:nvSpPr>
        <p:spPr>
          <a:xfrm>
            <a:off x="457200" y="344520"/>
            <a:ext cx="8434800" cy="923760"/>
          </a:xfrm>
          <a:prstGeom prst="rect">
            <a:avLst/>
          </a:prstGeom>
          <a:ln>
            <a:round/>
          </a:ln>
        </p:spPr>
        <p:style>
          <a:lnRef idx="2">
            <a:schemeClr val="accent2"/>
          </a:lnRef>
          <a:fillRef idx="1">
            <a:schemeClr val="lt1"/>
          </a:fillRef>
          <a:effectRef idx="0">
            <a:schemeClr val="accent2"/>
          </a:effectRef>
          <a:fontRef idx="minor"/>
        </p:style>
        <p:txBody>
          <a:bodyPr lIns="90000" tIns="45000" rIns="90000" bIns="45000"/>
          <a:lstStyle/>
          <a:p>
            <a:pPr algn="ctr">
              <a:lnSpc>
                <a:spcPct val="100000"/>
              </a:lnSpc>
            </a:pPr>
            <a:r>
              <a:rPr lang="tr-TR" sz="4000" spc="-1">
                <a:solidFill>
                  <a:srgbClr val="000000"/>
                </a:solidFill>
                <a:uFill>
                  <a:solidFill>
                    <a:srgbClr val="FFFFFF"/>
                  </a:solidFill>
                </a:uFill>
                <a:latin typeface="Calibri"/>
              </a:rPr>
              <a:t>Leflunomid yan etkileri</a:t>
            </a:r>
            <a:endParaRPr lang="tr-TR" sz="4000" spc="-1">
              <a:solidFill>
                <a:srgbClr val="000000"/>
              </a:solidFill>
              <a:uFill>
                <a:solidFill>
                  <a:srgbClr val="FFFFFF"/>
                </a:solidFill>
              </a:uFill>
              <a:latin typeface="Arial"/>
            </a:endParaRPr>
          </a:p>
        </p:txBody>
      </p:sp>
      <p:sp>
        <p:nvSpPr>
          <p:cNvPr id="410" name="CustomShape 2"/>
          <p:cNvSpPr/>
          <p:nvPr/>
        </p:nvSpPr>
        <p:spPr>
          <a:xfrm>
            <a:off x="457200" y="1484784"/>
            <a:ext cx="8507160" cy="5112568"/>
          </a:xfrm>
          <a:prstGeom prst="rect">
            <a:avLst/>
          </a:prstGeom>
          <a:ln>
            <a:round/>
          </a:ln>
        </p:spPr>
        <p:style>
          <a:lnRef idx="2">
            <a:schemeClr val="accent5"/>
          </a:lnRef>
          <a:fillRef idx="1">
            <a:schemeClr val="lt1"/>
          </a:fillRef>
          <a:effectRef idx="0">
            <a:schemeClr val="accent5"/>
          </a:effectRef>
          <a:fontRef idx="minor"/>
        </p:style>
        <p:txBody>
          <a:bodyPr lIns="90000" tIns="45000" rIns="90000" bIns="45000"/>
          <a:lstStyle/>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Bulantı, kusma</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İştah kaybı</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İshal</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Saç dökülmesi</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Ciltte döküntü, </a:t>
            </a:r>
            <a:r>
              <a:rPr lang="tr-TR" sz="2000" spc="-1" dirty="0" err="1">
                <a:solidFill>
                  <a:srgbClr val="000000"/>
                </a:solidFill>
                <a:uFill>
                  <a:solidFill>
                    <a:srgbClr val="FFFFFF"/>
                  </a:solidFill>
                </a:uFill>
                <a:latin typeface="Calibri"/>
              </a:rPr>
              <a:t>toksik</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epidermal</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nekroliz</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err="1">
                <a:solidFill>
                  <a:srgbClr val="000000"/>
                </a:solidFill>
                <a:uFill>
                  <a:solidFill>
                    <a:srgbClr val="FFFFFF"/>
                  </a:solidFill>
                </a:uFill>
                <a:latin typeface="Calibri"/>
              </a:rPr>
              <a:t>KCFT’de</a:t>
            </a:r>
            <a:r>
              <a:rPr lang="tr-TR" sz="2000" spc="-1" dirty="0">
                <a:solidFill>
                  <a:srgbClr val="000000"/>
                </a:solidFill>
                <a:uFill>
                  <a:solidFill>
                    <a:srgbClr val="FFFFFF"/>
                  </a:solidFill>
                </a:uFill>
                <a:latin typeface="Calibri"/>
              </a:rPr>
              <a:t> yükselme, </a:t>
            </a:r>
            <a:r>
              <a:rPr lang="tr-TR" sz="2000" spc="-1" dirty="0" err="1">
                <a:solidFill>
                  <a:srgbClr val="000000"/>
                </a:solidFill>
                <a:uFill>
                  <a:solidFill>
                    <a:srgbClr val="FFFFFF"/>
                  </a:solidFill>
                </a:uFill>
                <a:latin typeface="Calibri"/>
              </a:rPr>
              <a:t>MTX’le</a:t>
            </a:r>
            <a:r>
              <a:rPr lang="tr-TR" sz="2000" spc="-1" dirty="0">
                <a:solidFill>
                  <a:srgbClr val="000000"/>
                </a:solidFill>
                <a:uFill>
                  <a:solidFill>
                    <a:srgbClr val="FFFFFF"/>
                  </a:solidFill>
                </a:uFill>
                <a:latin typeface="Calibri"/>
              </a:rPr>
              <a:t> birlikte verildiğinde daha sık</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Kemik iliği </a:t>
            </a:r>
            <a:r>
              <a:rPr lang="tr-TR" sz="2000" spc="-1" dirty="0" err="1">
                <a:solidFill>
                  <a:srgbClr val="000000"/>
                </a:solidFill>
                <a:uFill>
                  <a:solidFill>
                    <a:srgbClr val="FFFFFF"/>
                  </a:solidFill>
                </a:uFill>
                <a:latin typeface="Calibri"/>
              </a:rPr>
              <a:t>supresyonu</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Enfeksiyonlara eğilim</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err="1">
                <a:solidFill>
                  <a:srgbClr val="000000"/>
                </a:solidFill>
                <a:uFill>
                  <a:solidFill>
                    <a:srgbClr val="FFFFFF"/>
                  </a:solidFill>
                </a:uFill>
                <a:latin typeface="Calibri"/>
              </a:rPr>
              <a:t>Periferik</a:t>
            </a:r>
            <a:r>
              <a:rPr lang="tr-TR" sz="2000" spc="-1" dirty="0">
                <a:solidFill>
                  <a:srgbClr val="000000"/>
                </a:solidFill>
                <a:uFill>
                  <a:solidFill>
                    <a:srgbClr val="FFFFFF"/>
                  </a:solidFill>
                </a:uFill>
                <a:latin typeface="Calibri"/>
              </a:rPr>
              <a:t> </a:t>
            </a:r>
            <a:r>
              <a:rPr lang="tr-TR" sz="2000" spc="-1" dirty="0" err="1">
                <a:solidFill>
                  <a:srgbClr val="000000"/>
                </a:solidFill>
                <a:uFill>
                  <a:solidFill>
                    <a:srgbClr val="FFFFFF"/>
                  </a:solidFill>
                </a:uFill>
                <a:latin typeface="Calibri"/>
              </a:rPr>
              <a:t>nöropati</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Nadiren kilo kaybı, hipertansiyon</a:t>
            </a:r>
            <a:endParaRPr lang="tr-TR" sz="2000" spc="-1" dirty="0">
              <a:solidFill>
                <a:srgbClr val="000000"/>
              </a:solidFill>
              <a:uFill>
                <a:solidFill>
                  <a:srgbClr val="FFFFFF"/>
                </a:solidFill>
              </a:uFill>
              <a:latin typeface="Arial"/>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Ciltte kaşıntı, döküntü</a:t>
            </a: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Mümkünse doğurganlık çağındaki kadınlara verilmemeli</a:t>
            </a: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Gebelikte ve emzirme döneminde </a:t>
            </a:r>
            <a:r>
              <a:rPr lang="tr-TR" sz="2000" spc="-1" dirty="0" err="1">
                <a:solidFill>
                  <a:srgbClr val="000000"/>
                </a:solidFill>
                <a:uFill>
                  <a:solidFill>
                    <a:srgbClr val="FFFFFF"/>
                  </a:solidFill>
                </a:uFill>
                <a:latin typeface="Calibri"/>
              </a:rPr>
              <a:t>kontraendike</a:t>
            </a:r>
            <a:endParaRPr lang="tr-TR" sz="2000" spc="-1" dirty="0">
              <a:solidFill>
                <a:srgbClr val="000000"/>
              </a:solidFill>
              <a:uFill>
                <a:solidFill>
                  <a:srgbClr val="FFFFFF"/>
                </a:solidFill>
              </a:uFill>
              <a:latin typeface="Calibri"/>
            </a:endParaRPr>
          </a:p>
          <a:p>
            <a:pPr marL="315360" indent="-315000">
              <a:spcBef>
                <a:spcPts val="400"/>
              </a:spcBef>
              <a:buClr>
                <a:srgbClr val="000000"/>
              </a:buClr>
              <a:buFont typeface="Wingdings" charset="2"/>
              <a:buChar char=""/>
            </a:pPr>
            <a:r>
              <a:rPr lang="tr-TR" sz="2000" spc="-1" dirty="0">
                <a:solidFill>
                  <a:srgbClr val="000000"/>
                </a:solidFill>
                <a:uFill>
                  <a:solidFill>
                    <a:srgbClr val="FFFFFF"/>
                  </a:solidFill>
                </a:uFill>
                <a:latin typeface="Calibri"/>
              </a:rPr>
              <a:t>Gebelik planlayanlarda 2 yıl önceden kesilmeli veya arındırma yapılmalı</a:t>
            </a:r>
            <a:endParaRPr lang="tr-TR" sz="2000" spc="-1" dirty="0">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119933969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TextShape 1"/>
          <p:cNvSpPr txBox="1"/>
          <p:nvPr/>
        </p:nvSpPr>
        <p:spPr>
          <a:xfrm>
            <a:off x="457200" y="274680"/>
            <a:ext cx="8229240" cy="993600"/>
          </a:xfrm>
          <a:prstGeom prst="rect">
            <a:avLst/>
          </a:prstGeom>
          <a:solidFill>
            <a:srgbClr val="FFFFFF"/>
          </a:solidFill>
          <a:ln w="25560">
            <a:solidFill>
              <a:srgbClr val="C0504D"/>
            </a:solidFill>
            <a:round/>
          </a:ln>
        </p:spPr>
        <p:txBody>
          <a:bodyPr lIns="84240" tIns="42120" rIns="84240" bIns="42120" anchor="ctr"/>
          <a:lstStyle/>
          <a:p>
            <a:pPr algn="ctr">
              <a:lnSpc>
                <a:spcPct val="100000"/>
              </a:lnSpc>
            </a:pPr>
            <a:r>
              <a:rPr lang="tr-TR" sz="4000" spc="-1">
                <a:solidFill>
                  <a:srgbClr val="000000"/>
                </a:solidFill>
                <a:uFill>
                  <a:solidFill>
                    <a:srgbClr val="FFFFFF"/>
                  </a:solidFill>
                </a:uFill>
                <a:latin typeface="Calibri"/>
              </a:rPr>
              <a:t>Hidroksiklorokin (Plaquanil, Quensyl)</a:t>
            </a:r>
          </a:p>
        </p:txBody>
      </p:sp>
      <p:sp>
        <p:nvSpPr>
          <p:cNvPr id="414" name="CustomShape 2"/>
          <p:cNvSpPr/>
          <p:nvPr/>
        </p:nvSpPr>
        <p:spPr>
          <a:xfrm>
            <a:off x="457200" y="1600200"/>
            <a:ext cx="8229240" cy="3916800"/>
          </a:xfrm>
          <a:prstGeom prst="rect">
            <a:avLst/>
          </a:prstGeom>
          <a:ln>
            <a:round/>
          </a:ln>
        </p:spPr>
        <p:style>
          <a:lnRef idx="2">
            <a:schemeClr val="accent5"/>
          </a:lnRef>
          <a:fillRef idx="1">
            <a:schemeClr val="lt1"/>
          </a:fillRef>
          <a:effectRef idx="0">
            <a:schemeClr val="accent5"/>
          </a:effectRef>
          <a:fontRef idx="minor"/>
        </p:style>
        <p:txBody>
          <a:bodyPr lIns="84240" tIns="42120" rIns="84240" bIns="42120">
            <a:normAutofit/>
          </a:bodyPr>
          <a:lstStyle/>
          <a:p>
            <a:pPr marL="343080" indent="-342720">
              <a:lnSpc>
                <a:spcPct val="73000"/>
              </a:lnSpc>
              <a:spcBef>
                <a:spcPts val="360"/>
              </a:spcBef>
              <a:buClr>
                <a:srgbClr val="000000"/>
              </a:buClr>
              <a:buFont typeface="Arial"/>
              <a:buChar char="•"/>
            </a:pPr>
            <a:r>
              <a:rPr lang="tr-TR" spc="-1">
                <a:solidFill>
                  <a:srgbClr val="000000"/>
                </a:solidFill>
                <a:uFill>
                  <a:solidFill>
                    <a:srgbClr val="FFFFFF"/>
                  </a:solidFill>
                </a:uFill>
                <a:latin typeface="Calibri"/>
              </a:rPr>
              <a:t>Yan etkisi en az olan konvansiyonel sentetik DMARD’tır</a:t>
            </a:r>
            <a:endParaRPr lang="tr-TR" spc="-1">
              <a:solidFill>
                <a:srgbClr val="000000"/>
              </a:solidFill>
              <a:uFill>
                <a:solidFill>
                  <a:srgbClr val="FFFFFF"/>
                </a:solidFill>
              </a:uFill>
              <a:latin typeface="Arial"/>
            </a:endParaRPr>
          </a:p>
          <a:p>
            <a:pPr>
              <a:lnSpc>
                <a:spcPct val="73000"/>
              </a:lnSpc>
              <a:spcBef>
                <a:spcPts val="360"/>
              </a:spcBef>
            </a:pPr>
            <a:endParaRPr lang="tr-TR" spc="-1">
              <a:solidFill>
                <a:srgbClr val="000000"/>
              </a:solidFill>
              <a:uFill>
                <a:solidFill>
                  <a:srgbClr val="FFFFFF"/>
                </a:solidFill>
              </a:uFill>
              <a:latin typeface="Arial"/>
            </a:endParaRPr>
          </a:p>
          <a:p>
            <a:pPr marL="343080" indent="-342720">
              <a:lnSpc>
                <a:spcPct val="73000"/>
              </a:lnSpc>
              <a:spcBef>
                <a:spcPts val="360"/>
              </a:spcBef>
              <a:buClr>
                <a:srgbClr val="000000"/>
              </a:buClr>
              <a:buFont typeface="Arial"/>
              <a:buChar char="•"/>
            </a:pPr>
            <a:r>
              <a:rPr lang="tr-TR" spc="-1">
                <a:solidFill>
                  <a:srgbClr val="000000"/>
                </a:solidFill>
                <a:uFill>
                  <a:solidFill>
                    <a:srgbClr val="FFFFFF"/>
                  </a:solidFill>
                </a:uFill>
                <a:latin typeface="Calibri"/>
              </a:rPr>
              <a:t>5 mg /kg dozunda (200-400 mg/gün) kullanılır</a:t>
            </a:r>
            <a:endParaRPr lang="tr-TR" spc="-1">
              <a:solidFill>
                <a:srgbClr val="000000"/>
              </a:solidFill>
              <a:uFill>
                <a:solidFill>
                  <a:srgbClr val="FFFFFF"/>
                </a:solidFill>
              </a:uFill>
              <a:latin typeface="Arial"/>
            </a:endParaRPr>
          </a:p>
          <a:p>
            <a:pPr>
              <a:lnSpc>
                <a:spcPct val="73000"/>
              </a:lnSpc>
              <a:spcBef>
                <a:spcPts val="360"/>
              </a:spcBef>
            </a:pPr>
            <a:endParaRPr lang="tr-TR" spc="-1">
              <a:solidFill>
                <a:srgbClr val="000000"/>
              </a:solidFill>
              <a:uFill>
                <a:solidFill>
                  <a:srgbClr val="FFFFFF"/>
                </a:solidFill>
              </a:uFill>
              <a:latin typeface="Arial"/>
            </a:endParaRPr>
          </a:p>
          <a:p>
            <a:pPr marL="343080" indent="-342720">
              <a:lnSpc>
                <a:spcPct val="73000"/>
              </a:lnSpc>
              <a:spcBef>
                <a:spcPts val="360"/>
              </a:spcBef>
              <a:buClr>
                <a:srgbClr val="000000"/>
              </a:buClr>
              <a:buFont typeface="Arial"/>
              <a:buChar char="•"/>
            </a:pPr>
            <a:r>
              <a:rPr lang="tr-TR" spc="-1">
                <a:solidFill>
                  <a:srgbClr val="000000"/>
                </a:solidFill>
                <a:uFill>
                  <a:solidFill>
                    <a:srgbClr val="FFFFFF"/>
                  </a:solidFill>
                </a:uFill>
                <a:latin typeface="Calibri"/>
              </a:rPr>
              <a:t>Bazik yapıda olup lizozomun fonksiyonlarını etkiler</a:t>
            </a:r>
            <a:endParaRPr lang="tr-TR" spc="-1">
              <a:solidFill>
                <a:srgbClr val="000000"/>
              </a:solidFill>
              <a:uFill>
                <a:solidFill>
                  <a:srgbClr val="FFFFFF"/>
                </a:solidFill>
              </a:uFill>
              <a:latin typeface="Arial"/>
            </a:endParaRPr>
          </a:p>
          <a:p>
            <a:pPr marL="743040" lvl="1" indent="-285480">
              <a:lnSpc>
                <a:spcPct val="73000"/>
              </a:lnSpc>
              <a:spcBef>
                <a:spcPts val="340"/>
              </a:spcBef>
              <a:buClr>
                <a:srgbClr val="00B0F0"/>
              </a:buClr>
              <a:buFont typeface="Arial"/>
              <a:buChar char="–"/>
            </a:pPr>
            <a:r>
              <a:rPr lang="tr-TR" sz="1700" spc="-1">
                <a:solidFill>
                  <a:srgbClr val="00B0F0"/>
                </a:solidFill>
                <a:uFill>
                  <a:solidFill>
                    <a:srgbClr val="FFFFFF"/>
                  </a:solidFill>
                </a:uFill>
                <a:latin typeface="Calibri"/>
              </a:rPr>
              <a:t>Sitokin yapımında azalma yapar</a:t>
            </a:r>
            <a:endParaRPr lang="tr-TR" sz="1700" spc="-1">
              <a:solidFill>
                <a:srgbClr val="000000"/>
              </a:solidFill>
              <a:uFill>
                <a:solidFill>
                  <a:srgbClr val="FFFFFF"/>
                </a:solidFill>
              </a:uFill>
              <a:latin typeface="Arial"/>
            </a:endParaRPr>
          </a:p>
          <a:p>
            <a:pPr marL="743040" lvl="1" indent="-285480">
              <a:lnSpc>
                <a:spcPct val="73000"/>
              </a:lnSpc>
              <a:spcBef>
                <a:spcPts val="340"/>
              </a:spcBef>
              <a:buClr>
                <a:srgbClr val="00B0F0"/>
              </a:buClr>
              <a:buFont typeface="Arial"/>
              <a:buChar char="–"/>
            </a:pPr>
            <a:r>
              <a:rPr lang="tr-TR" sz="1700" spc="-1">
                <a:solidFill>
                  <a:srgbClr val="00B0F0"/>
                </a:solidFill>
                <a:uFill>
                  <a:solidFill>
                    <a:srgbClr val="FFFFFF"/>
                  </a:solidFill>
                </a:uFill>
                <a:latin typeface="Calibri"/>
              </a:rPr>
              <a:t>Antijenik peptidlerin MHC molekülü ile sunumunu inhibe eder</a:t>
            </a:r>
            <a:endParaRPr lang="tr-TR" sz="1700" spc="-1">
              <a:solidFill>
                <a:srgbClr val="000000"/>
              </a:solidFill>
              <a:uFill>
                <a:solidFill>
                  <a:srgbClr val="FFFFFF"/>
                </a:solidFill>
              </a:uFill>
              <a:latin typeface="Arial"/>
            </a:endParaRPr>
          </a:p>
          <a:p>
            <a:pPr marL="743040" lvl="1" indent="-285480">
              <a:lnSpc>
                <a:spcPct val="73000"/>
              </a:lnSpc>
              <a:spcBef>
                <a:spcPts val="340"/>
              </a:spcBef>
              <a:buClr>
                <a:srgbClr val="00B0F0"/>
              </a:buClr>
              <a:buFont typeface="Arial"/>
              <a:buChar char="–"/>
            </a:pPr>
            <a:r>
              <a:rPr lang="tr-TR" sz="1700" spc="-1">
                <a:solidFill>
                  <a:srgbClr val="00B0F0"/>
                </a:solidFill>
                <a:uFill>
                  <a:solidFill>
                    <a:srgbClr val="FFFFFF"/>
                  </a:solidFill>
                </a:uFill>
                <a:latin typeface="Calibri"/>
              </a:rPr>
              <a:t>B hücre antijen reseptörü ve TLR9 stimülasyonunu inhibe eder</a:t>
            </a:r>
            <a:endParaRPr lang="tr-TR" sz="1700" spc="-1">
              <a:solidFill>
                <a:srgbClr val="000000"/>
              </a:solidFill>
              <a:uFill>
                <a:solidFill>
                  <a:srgbClr val="FFFFFF"/>
                </a:solidFill>
              </a:uFill>
              <a:latin typeface="Arial"/>
            </a:endParaRPr>
          </a:p>
          <a:p>
            <a:pPr>
              <a:lnSpc>
                <a:spcPct val="73000"/>
              </a:lnSpc>
              <a:spcBef>
                <a:spcPts val="340"/>
              </a:spcBef>
            </a:pPr>
            <a:endParaRPr lang="tr-TR" sz="1700" spc="-1">
              <a:solidFill>
                <a:srgbClr val="000000"/>
              </a:solidFill>
              <a:uFill>
                <a:solidFill>
                  <a:srgbClr val="FFFFFF"/>
                </a:solidFill>
              </a:uFill>
              <a:latin typeface="Arial"/>
            </a:endParaRPr>
          </a:p>
          <a:p>
            <a:pPr marL="343080" indent="-342720">
              <a:lnSpc>
                <a:spcPct val="73000"/>
              </a:lnSpc>
              <a:spcBef>
                <a:spcPts val="360"/>
              </a:spcBef>
              <a:buClr>
                <a:srgbClr val="000000"/>
              </a:buClr>
              <a:buFont typeface="Arial"/>
              <a:buChar char="•"/>
            </a:pPr>
            <a:r>
              <a:rPr lang="tr-TR" spc="-1">
                <a:solidFill>
                  <a:srgbClr val="000000"/>
                </a:solidFill>
                <a:uFill>
                  <a:solidFill>
                    <a:srgbClr val="FFFFFF"/>
                  </a:solidFill>
                </a:uFill>
                <a:latin typeface="Calibri"/>
              </a:rPr>
              <a:t>Gastrointestinal, cilt, SSS ve göz yan etkileri olabilir</a:t>
            </a:r>
            <a:endParaRPr lang="tr-TR" spc="-1">
              <a:solidFill>
                <a:srgbClr val="000000"/>
              </a:solidFill>
              <a:uFill>
                <a:solidFill>
                  <a:srgbClr val="FFFFFF"/>
                </a:solidFill>
              </a:uFill>
              <a:latin typeface="Arial"/>
            </a:endParaRPr>
          </a:p>
          <a:p>
            <a:pPr>
              <a:lnSpc>
                <a:spcPct val="73000"/>
              </a:lnSpc>
              <a:spcBef>
                <a:spcPts val="360"/>
              </a:spcBef>
            </a:pPr>
            <a:endParaRPr lang="tr-TR" spc="-1">
              <a:solidFill>
                <a:srgbClr val="000000"/>
              </a:solidFill>
              <a:uFill>
                <a:solidFill>
                  <a:srgbClr val="FFFFFF"/>
                </a:solidFill>
              </a:uFill>
              <a:latin typeface="Arial"/>
            </a:endParaRPr>
          </a:p>
          <a:p>
            <a:pPr marL="343080" indent="-342720">
              <a:lnSpc>
                <a:spcPct val="73000"/>
              </a:lnSpc>
              <a:spcBef>
                <a:spcPts val="360"/>
              </a:spcBef>
              <a:buClr>
                <a:srgbClr val="000000"/>
              </a:buClr>
              <a:buFont typeface="Arial"/>
              <a:buChar char="•"/>
            </a:pPr>
            <a:r>
              <a:rPr lang="tr-TR" spc="-1">
                <a:solidFill>
                  <a:srgbClr val="000000"/>
                </a:solidFill>
                <a:uFill>
                  <a:solidFill>
                    <a:srgbClr val="FFFFFF"/>
                  </a:solidFill>
                </a:uFill>
                <a:latin typeface="Calibri"/>
              </a:rPr>
              <a:t> Hastaların cilt renginde koyulaşma yapabilir</a:t>
            </a:r>
            <a:endParaRPr lang="tr-TR" spc="-1">
              <a:solidFill>
                <a:srgbClr val="000000"/>
              </a:solidFill>
              <a:uFill>
                <a:solidFill>
                  <a:srgbClr val="FFFFFF"/>
                </a:solidFill>
              </a:uFill>
              <a:latin typeface="Arial"/>
            </a:endParaRPr>
          </a:p>
          <a:p>
            <a:pPr>
              <a:lnSpc>
                <a:spcPct val="73000"/>
              </a:lnSpc>
              <a:spcBef>
                <a:spcPts val="360"/>
              </a:spcBef>
            </a:pPr>
            <a:endParaRPr lang="tr-TR" spc="-1">
              <a:solidFill>
                <a:srgbClr val="000000"/>
              </a:solidFill>
              <a:uFill>
                <a:solidFill>
                  <a:srgbClr val="FFFFFF"/>
                </a:solidFill>
              </a:uFill>
              <a:latin typeface="Arial"/>
            </a:endParaRPr>
          </a:p>
          <a:p>
            <a:pPr marL="343080" indent="-342720">
              <a:lnSpc>
                <a:spcPct val="73000"/>
              </a:lnSpc>
              <a:spcBef>
                <a:spcPts val="360"/>
              </a:spcBef>
              <a:buClr>
                <a:srgbClr val="000000"/>
              </a:buClr>
              <a:buFont typeface="Arial"/>
              <a:buChar char="•"/>
            </a:pPr>
            <a:r>
              <a:rPr lang="tr-TR" spc="-1">
                <a:solidFill>
                  <a:srgbClr val="000000"/>
                </a:solidFill>
                <a:uFill>
                  <a:solidFill>
                    <a:srgbClr val="FFFFFF"/>
                  </a:solidFill>
                </a:uFill>
                <a:latin typeface="Calibri"/>
              </a:rPr>
              <a:t>Göze yan etkisi (retinopati) nedeniyle yılda bir göz muayenesi yapılmalıdır</a:t>
            </a:r>
            <a:endParaRPr lang="tr-TR"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189698682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CustomShape 1"/>
          <p:cNvSpPr/>
          <p:nvPr/>
        </p:nvSpPr>
        <p:spPr>
          <a:xfrm>
            <a:off x="6294271" y="6454877"/>
            <a:ext cx="2734323" cy="29340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nSpc>
                <a:spcPct val="90000"/>
              </a:lnSpc>
            </a:pPr>
            <a:r>
              <a:rPr lang="tr-TR" sz="900" dirty="0" err="1"/>
              <a:t>Smolen</a:t>
            </a:r>
            <a:r>
              <a:rPr lang="tr-TR" sz="900" dirty="0"/>
              <a:t> JS, et al. </a:t>
            </a:r>
            <a:r>
              <a:rPr lang="tr-TR" sz="900" dirty="0" err="1"/>
              <a:t>Ann</a:t>
            </a:r>
            <a:r>
              <a:rPr lang="tr-TR" sz="900" dirty="0"/>
              <a:t> </a:t>
            </a:r>
            <a:r>
              <a:rPr lang="tr-TR" sz="900" dirty="0" err="1"/>
              <a:t>Rheum</a:t>
            </a:r>
            <a:r>
              <a:rPr lang="tr-TR" sz="900" dirty="0"/>
              <a:t> </a:t>
            </a:r>
            <a:r>
              <a:rPr lang="tr-TR" sz="900" dirty="0" err="1"/>
              <a:t>Dis</a:t>
            </a:r>
            <a:r>
              <a:rPr lang="tr-TR" sz="900" dirty="0"/>
              <a:t>. 2023 Jan;82(1):3-18. </a:t>
            </a:r>
            <a:endParaRPr lang="tr-TR" sz="900" spc="-1" dirty="0">
              <a:solidFill>
                <a:srgbClr val="000000"/>
              </a:solidFill>
              <a:uFill>
                <a:solidFill>
                  <a:srgbClr val="FFFFFF"/>
                </a:solidFill>
              </a:uFill>
              <a:latin typeface="Arial"/>
            </a:endParaRPr>
          </a:p>
        </p:txBody>
      </p:sp>
      <p:sp>
        <p:nvSpPr>
          <p:cNvPr id="442" name="CustomShape 2"/>
          <p:cNvSpPr/>
          <p:nvPr/>
        </p:nvSpPr>
        <p:spPr>
          <a:xfrm>
            <a:off x="250920" y="405360"/>
            <a:ext cx="8533800" cy="595080"/>
          </a:xfrm>
          <a:prstGeom prst="rect">
            <a:avLst/>
          </a:prstGeom>
          <a:ln>
            <a:round/>
          </a:ln>
        </p:spPr>
        <p:style>
          <a:lnRef idx="2">
            <a:schemeClr val="accent2"/>
          </a:lnRef>
          <a:fillRef idx="1">
            <a:schemeClr val="lt1"/>
          </a:fillRef>
          <a:effectRef idx="0">
            <a:schemeClr val="accent2"/>
          </a:effectRef>
          <a:fontRef idx="minor"/>
        </p:style>
        <p:txBody>
          <a:bodyPr lIns="76680" tIns="38520" rIns="76680" bIns="38520"/>
          <a:lstStyle/>
          <a:p>
            <a:pPr algn="ctr">
              <a:lnSpc>
                <a:spcPct val="100000"/>
              </a:lnSpc>
            </a:pPr>
            <a:r>
              <a:rPr lang="tr-TR" sz="3400" spc="-1" dirty="0">
                <a:solidFill>
                  <a:srgbClr val="000000"/>
                </a:solidFill>
                <a:uFill>
                  <a:solidFill>
                    <a:srgbClr val="FFFFFF"/>
                  </a:solidFill>
                </a:uFill>
                <a:latin typeface="Calibri"/>
              </a:rPr>
              <a:t>EULAR 2022 RA TEDAVİ ÖNERİLERİ</a:t>
            </a:r>
            <a:endParaRPr lang="tr-TR" sz="3400" spc="-1" dirty="0">
              <a:solidFill>
                <a:srgbClr val="000000"/>
              </a:solidFill>
              <a:uFill>
                <a:solidFill>
                  <a:srgbClr val="FFFFFF"/>
                </a:solidFill>
              </a:uFill>
              <a:latin typeface="Arial"/>
            </a:endParaRPr>
          </a:p>
        </p:txBody>
      </p:sp>
      <p:pic>
        <p:nvPicPr>
          <p:cNvPr id="2" name="Resim 1"/>
          <p:cNvPicPr>
            <a:picLocks noChangeAspect="1"/>
          </p:cNvPicPr>
          <p:nvPr/>
        </p:nvPicPr>
        <p:blipFill>
          <a:blip r:embed="rId2"/>
          <a:stretch>
            <a:fillRect/>
          </a:stretch>
        </p:blipFill>
        <p:spPr>
          <a:xfrm>
            <a:off x="630320" y="1094253"/>
            <a:ext cx="7501629" cy="4859264"/>
          </a:xfrm>
          <a:prstGeom prst="rect">
            <a:avLst/>
          </a:prstGeom>
        </p:spPr>
      </p:pic>
    </p:spTree>
    <p:extLst>
      <p:ext uri="{BB962C8B-B14F-4D97-AF65-F5344CB8AC3E}">
        <p14:creationId xmlns="" xmlns:p14="http://schemas.microsoft.com/office/powerpoint/2010/main" val="165140117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CustomShape 1"/>
          <p:cNvSpPr/>
          <p:nvPr/>
        </p:nvSpPr>
        <p:spPr>
          <a:xfrm>
            <a:off x="467640" y="260640"/>
            <a:ext cx="8317080" cy="595080"/>
          </a:xfrm>
          <a:prstGeom prst="rect">
            <a:avLst/>
          </a:prstGeom>
          <a:ln>
            <a:round/>
          </a:ln>
        </p:spPr>
        <p:style>
          <a:lnRef idx="2">
            <a:schemeClr val="accent2"/>
          </a:lnRef>
          <a:fillRef idx="1">
            <a:schemeClr val="lt1"/>
          </a:fillRef>
          <a:effectRef idx="0">
            <a:schemeClr val="accent2"/>
          </a:effectRef>
          <a:fontRef idx="minor"/>
        </p:style>
        <p:txBody>
          <a:bodyPr lIns="76680" tIns="38520" rIns="76680" bIns="38520"/>
          <a:lstStyle/>
          <a:p>
            <a:pPr algn="ctr">
              <a:lnSpc>
                <a:spcPct val="100000"/>
              </a:lnSpc>
            </a:pPr>
            <a:r>
              <a:rPr lang="tr-TR" sz="3400" spc="-1" dirty="0">
                <a:solidFill>
                  <a:srgbClr val="000000"/>
                </a:solidFill>
                <a:uFill>
                  <a:solidFill>
                    <a:srgbClr val="FFFFFF"/>
                  </a:solidFill>
                </a:uFill>
                <a:latin typeface="Calibri"/>
              </a:rPr>
              <a:t>EULAR 2022 RA TEDAVİ ÖNERİLERİ</a:t>
            </a:r>
            <a:endParaRPr lang="tr-TR" sz="3400" spc="-1" dirty="0">
              <a:solidFill>
                <a:srgbClr val="000000"/>
              </a:solidFill>
              <a:uFill>
                <a:solidFill>
                  <a:srgbClr val="FFFFFF"/>
                </a:solidFill>
              </a:uFill>
              <a:latin typeface="Arial"/>
            </a:endParaRPr>
          </a:p>
        </p:txBody>
      </p:sp>
      <p:sp>
        <p:nvSpPr>
          <p:cNvPr id="444" name="CustomShape 2"/>
          <p:cNvSpPr/>
          <p:nvPr/>
        </p:nvSpPr>
        <p:spPr>
          <a:xfrm>
            <a:off x="2411640" y="1124640"/>
            <a:ext cx="3456000" cy="395280"/>
          </a:xfrm>
          <a:prstGeom prst="rect">
            <a:avLst/>
          </a:prstGeom>
          <a:ln>
            <a:round/>
          </a:ln>
        </p:spPr>
        <p:style>
          <a:lnRef idx="2">
            <a:schemeClr val="accent3"/>
          </a:lnRef>
          <a:fillRef idx="1">
            <a:schemeClr val="lt1"/>
          </a:fillRef>
          <a:effectRef idx="0">
            <a:schemeClr val="accent3"/>
          </a:effectRef>
          <a:fontRef idx="minor"/>
        </p:style>
        <p:txBody>
          <a:bodyPr lIns="90000" tIns="45000" rIns="90000" bIns="45000"/>
          <a:lstStyle/>
          <a:p>
            <a:pPr algn="ctr">
              <a:lnSpc>
                <a:spcPct val="100000"/>
              </a:lnSpc>
            </a:pPr>
            <a:r>
              <a:rPr lang="tr-TR" sz="2000" spc="-1">
                <a:solidFill>
                  <a:srgbClr val="000000"/>
                </a:solidFill>
                <a:uFill>
                  <a:solidFill>
                    <a:srgbClr val="FFFFFF"/>
                  </a:solidFill>
                </a:uFill>
                <a:latin typeface="Calibri"/>
              </a:rPr>
              <a:t>GENEL PRENSİPLER</a:t>
            </a:r>
            <a:endParaRPr lang="tr-TR" sz="2000" spc="-1">
              <a:solidFill>
                <a:srgbClr val="000000"/>
              </a:solidFill>
              <a:uFill>
                <a:solidFill>
                  <a:srgbClr val="FFFFFF"/>
                </a:solidFill>
              </a:uFill>
              <a:latin typeface="Arial"/>
            </a:endParaRPr>
          </a:p>
        </p:txBody>
      </p:sp>
      <p:sp>
        <p:nvSpPr>
          <p:cNvPr id="445" name="TextShape 3"/>
          <p:cNvSpPr txBox="1"/>
          <p:nvPr/>
        </p:nvSpPr>
        <p:spPr>
          <a:xfrm>
            <a:off x="303120" y="1864800"/>
            <a:ext cx="8538840" cy="3652200"/>
          </a:xfrm>
          <a:prstGeom prst="rect">
            <a:avLst/>
          </a:prstGeom>
          <a:solidFill>
            <a:srgbClr val="FFFFFF"/>
          </a:solidFill>
          <a:ln w="25560">
            <a:solidFill>
              <a:srgbClr val="4BACC6"/>
            </a:solidFill>
            <a:round/>
          </a:ln>
        </p:spPr>
        <p:txBody>
          <a:bodyPr lIns="84240" tIns="42120" rIns="84240" bIns="42120"/>
          <a:lstStyle/>
          <a:p>
            <a:pPr marL="420480" indent="-420120">
              <a:lnSpc>
                <a:spcPct val="120000"/>
              </a:lnSpc>
              <a:spcBef>
                <a:spcPts val="400"/>
              </a:spcBef>
              <a:spcAft>
                <a:spcPts val="1103"/>
              </a:spcAft>
              <a:buClr>
                <a:srgbClr val="000000"/>
              </a:buClr>
              <a:buFont typeface="Calibri"/>
              <a:buAutoNum type="alphaUcPeriod"/>
            </a:pPr>
            <a:r>
              <a:rPr lang="tr-TR" sz="2000" spc="-1">
                <a:solidFill>
                  <a:srgbClr val="000000"/>
                </a:solidFill>
                <a:uFill>
                  <a:solidFill>
                    <a:srgbClr val="FFFFFF"/>
                  </a:solidFill>
                </a:uFill>
                <a:latin typeface="Calibri"/>
                <a:ea typeface="ＭＳ Ｐゴシック"/>
              </a:rPr>
              <a:t>RA hastalarını tedavi ederken mümkün olan en iyi bakım amaçlanmalı, tedavi hasta ve romatologun ortak kararı ile olmalıdır.</a:t>
            </a:r>
            <a:endParaRPr lang="tr-TR" sz="2000" spc="-1">
              <a:solidFill>
                <a:srgbClr val="000000"/>
              </a:solidFill>
              <a:uFill>
                <a:solidFill>
                  <a:srgbClr val="FFFFFF"/>
                </a:solidFill>
              </a:uFill>
              <a:latin typeface="Calibri"/>
            </a:endParaRPr>
          </a:p>
          <a:p>
            <a:pPr marL="420480" indent="-420120">
              <a:lnSpc>
                <a:spcPct val="120000"/>
              </a:lnSpc>
              <a:spcBef>
                <a:spcPts val="400"/>
              </a:spcBef>
              <a:spcAft>
                <a:spcPts val="1103"/>
              </a:spcAft>
              <a:buClr>
                <a:srgbClr val="000000"/>
              </a:buClr>
              <a:buFont typeface="Calibri"/>
              <a:buAutoNum type="alphaUcPeriod"/>
            </a:pPr>
            <a:r>
              <a:rPr lang="tr-TR" sz="2000" spc="-1">
                <a:solidFill>
                  <a:srgbClr val="000000"/>
                </a:solidFill>
                <a:uFill>
                  <a:solidFill>
                    <a:srgbClr val="FFFFFF"/>
                  </a:solidFill>
                </a:uFill>
                <a:latin typeface="Calibri"/>
                <a:ea typeface="ＭＳ Ｐゴシック"/>
              </a:rPr>
              <a:t>Tedavi kararları hastalık aktivitesine , yapısal hasarda ilerleme, komorbiditeler ve güvenlilik gibi hasta ile ilgili durumlara dayanmalıdır.</a:t>
            </a:r>
            <a:endParaRPr lang="tr-TR" sz="2000" spc="-1">
              <a:solidFill>
                <a:srgbClr val="000000"/>
              </a:solidFill>
              <a:uFill>
                <a:solidFill>
                  <a:srgbClr val="FFFFFF"/>
                </a:solidFill>
              </a:uFill>
              <a:latin typeface="Calibri"/>
            </a:endParaRPr>
          </a:p>
          <a:p>
            <a:pPr marL="420480" indent="-420120">
              <a:lnSpc>
                <a:spcPct val="120000"/>
              </a:lnSpc>
              <a:spcBef>
                <a:spcPts val="400"/>
              </a:spcBef>
              <a:spcAft>
                <a:spcPts val="1103"/>
              </a:spcAft>
              <a:buClr>
                <a:srgbClr val="000000"/>
              </a:buClr>
              <a:buFont typeface="Calibri"/>
              <a:buAutoNum type="alphaUcPeriod"/>
            </a:pPr>
            <a:r>
              <a:rPr lang="tr-TR" sz="2000" spc="-1">
                <a:solidFill>
                  <a:srgbClr val="000000"/>
                </a:solidFill>
                <a:uFill>
                  <a:solidFill>
                    <a:srgbClr val="FFFFFF"/>
                  </a:solidFill>
                </a:uFill>
                <a:latin typeface="Calibri"/>
                <a:ea typeface="ＭＳ Ｐゴシック"/>
              </a:rPr>
              <a:t>RA hastalarının tedavisinden primer sorumlu uzmanlar romatologlardır</a:t>
            </a:r>
            <a:endParaRPr lang="tr-TR" sz="2000" spc="-1">
              <a:solidFill>
                <a:srgbClr val="000000"/>
              </a:solidFill>
              <a:uFill>
                <a:solidFill>
                  <a:srgbClr val="FFFFFF"/>
                </a:solidFill>
              </a:uFill>
              <a:latin typeface="Calibri"/>
            </a:endParaRPr>
          </a:p>
          <a:p>
            <a:pPr marL="420480" indent="-420120">
              <a:lnSpc>
                <a:spcPct val="120000"/>
              </a:lnSpc>
              <a:spcBef>
                <a:spcPts val="400"/>
              </a:spcBef>
              <a:spcAft>
                <a:spcPts val="1103"/>
              </a:spcAft>
              <a:buClr>
                <a:srgbClr val="000000"/>
              </a:buClr>
              <a:buFont typeface="Calibri"/>
              <a:buAutoNum type="alphaUcPeriod"/>
            </a:pPr>
            <a:r>
              <a:rPr lang="tr-TR" sz="2000" spc="-1">
                <a:solidFill>
                  <a:srgbClr val="000000"/>
                </a:solidFill>
                <a:uFill>
                  <a:solidFill>
                    <a:srgbClr val="FFFFFF"/>
                  </a:solidFill>
                </a:uFill>
                <a:latin typeface="Calibri"/>
                <a:ea typeface="ＭＳ Ｐゴシック"/>
              </a:rPr>
              <a:t>RA bireysel, medikal ve toplumsal maliyetleri yüksek bir hastalıktır ve romatolog tedaviyi düzenlerken bunları dikkate almalıdır</a:t>
            </a:r>
            <a:endParaRPr lang="tr-TR" sz="2000" spc="-1">
              <a:solidFill>
                <a:srgbClr val="000000"/>
              </a:solidFill>
              <a:uFill>
                <a:solidFill>
                  <a:srgbClr val="FFFFFF"/>
                </a:solidFill>
              </a:uFill>
              <a:latin typeface="Calibri"/>
            </a:endParaRPr>
          </a:p>
          <a:p>
            <a:pPr>
              <a:lnSpc>
                <a:spcPct val="120000"/>
              </a:lnSpc>
              <a:spcBef>
                <a:spcPts val="400"/>
              </a:spcBef>
              <a:spcAft>
                <a:spcPts val="1103"/>
              </a:spcAft>
            </a:pPr>
            <a:endParaRPr lang="tr-TR" sz="2000" spc="-1">
              <a:solidFill>
                <a:srgbClr val="000000"/>
              </a:solidFill>
              <a:uFill>
                <a:solidFill>
                  <a:srgbClr val="FFFFFF"/>
                </a:solidFill>
              </a:uFill>
              <a:latin typeface="Calibri"/>
            </a:endParaRPr>
          </a:p>
        </p:txBody>
      </p:sp>
      <p:sp>
        <p:nvSpPr>
          <p:cNvPr id="6" name="CustomShape 1"/>
          <p:cNvSpPr/>
          <p:nvPr/>
        </p:nvSpPr>
        <p:spPr>
          <a:xfrm>
            <a:off x="6294271" y="6454877"/>
            <a:ext cx="2734323" cy="29340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nSpc>
                <a:spcPct val="90000"/>
              </a:lnSpc>
            </a:pPr>
            <a:r>
              <a:rPr lang="tr-TR" sz="900" dirty="0" err="1"/>
              <a:t>Smolen</a:t>
            </a:r>
            <a:r>
              <a:rPr lang="tr-TR" sz="900" dirty="0"/>
              <a:t> JS, et al. </a:t>
            </a:r>
            <a:r>
              <a:rPr lang="tr-TR" sz="900" dirty="0" err="1"/>
              <a:t>Ann</a:t>
            </a:r>
            <a:r>
              <a:rPr lang="tr-TR" sz="900" dirty="0"/>
              <a:t> </a:t>
            </a:r>
            <a:r>
              <a:rPr lang="tr-TR" sz="900" dirty="0" err="1"/>
              <a:t>Rheum</a:t>
            </a:r>
            <a:r>
              <a:rPr lang="tr-TR" sz="900" dirty="0"/>
              <a:t> </a:t>
            </a:r>
            <a:r>
              <a:rPr lang="tr-TR" sz="900" dirty="0" err="1"/>
              <a:t>Dis</a:t>
            </a:r>
            <a:r>
              <a:rPr lang="tr-TR" sz="900" dirty="0"/>
              <a:t>. 2023 Jan;82(1):3-18. </a:t>
            </a:r>
            <a:endParaRPr lang="tr-TR" sz="900" spc="-1" dirty="0">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55407460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CustomShape 2"/>
          <p:cNvSpPr/>
          <p:nvPr/>
        </p:nvSpPr>
        <p:spPr>
          <a:xfrm>
            <a:off x="251640" y="260640"/>
            <a:ext cx="8784720" cy="595080"/>
          </a:xfrm>
          <a:prstGeom prst="rect">
            <a:avLst/>
          </a:prstGeom>
          <a:ln>
            <a:round/>
          </a:ln>
        </p:spPr>
        <p:style>
          <a:lnRef idx="2">
            <a:schemeClr val="accent2"/>
          </a:lnRef>
          <a:fillRef idx="1">
            <a:schemeClr val="lt1"/>
          </a:fillRef>
          <a:effectRef idx="0">
            <a:schemeClr val="accent2"/>
          </a:effectRef>
          <a:fontRef idx="minor"/>
        </p:style>
        <p:txBody>
          <a:bodyPr lIns="76680" tIns="38520" rIns="76680" bIns="38520"/>
          <a:lstStyle/>
          <a:p>
            <a:pPr algn="ctr">
              <a:lnSpc>
                <a:spcPct val="100000"/>
              </a:lnSpc>
            </a:pPr>
            <a:r>
              <a:rPr lang="tr-TR" sz="3400" spc="-1" dirty="0">
                <a:solidFill>
                  <a:srgbClr val="000000"/>
                </a:solidFill>
                <a:uFill>
                  <a:solidFill>
                    <a:srgbClr val="FFFFFF"/>
                  </a:solidFill>
                </a:uFill>
                <a:latin typeface="Calibri"/>
              </a:rPr>
              <a:t>EULAR 2022 RA TEDAVİ ALGORİTMASI</a:t>
            </a:r>
            <a:endParaRPr lang="tr-TR" sz="3400" spc="-1" dirty="0">
              <a:solidFill>
                <a:srgbClr val="000000"/>
              </a:solidFill>
              <a:uFill>
                <a:solidFill>
                  <a:srgbClr val="FFFFFF"/>
                </a:solidFill>
              </a:uFill>
              <a:latin typeface="Arial"/>
            </a:endParaRPr>
          </a:p>
        </p:txBody>
      </p:sp>
      <p:pic>
        <p:nvPicPr>
          <p:cNvPr id="2" name="Resim 1"/>
          <p:cNvPicPr>
            <a:picLocks noChangeAspect="1"/>
          </p:cNvPicPr>
          <p:nvPr/>
        </p:nvPicPr>
        <p:blipFill>
          <a:blip r:embed="rId2"/>
          <a:stretch>
            <a:fillRect/>
          </a:stretch>
        </p:blipFill>
        <p:spPr>
          <a:xfrm>
            <a:off x="233884" y="971628"/>
            <a:ext cx="8784720" cy="5242745"/>
          </a:xfrm>
          <a:prstGeom prst="rect">
            <a:avLst/>
          </a:prstGeom>
        </p:spPr>
      </p:pic>
      <p:sp>
        <p:nvSpPr>
          <p:cNvPr id="6" name="CustomShape 1"/>
          <p:cNvSpPr/>
          <p:nvPr/>
        </p:nvSpPr>
        <p:spPr>
          <a:xfrm>
            <a:off x="6294271" y="6508145"/>
            <a:ext cx="2734323" cy="29340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nSpc>
                <a:spcPct val="90000"/>
              </a:lnSpc>
            </a:pPr>
            <a:r>
              <a:rPr lang="tr-TR" sz="900" dirty="0" err="1"/>
              <a:t>Smolen</a:t>
            </a:r>
            <a:r>
              <a:rPr lang="tr-TR" sz="900" dirty="0"/>
              <a:t> JS, et al. </a:t>
            </a:r>
            <a:r>
              <a:rPr lang="tr-TR" sz="900" dirty="0" err="1"/>
              <a:t>Ann</a:t>
            </a:r>
            <a:r>
              <a:rPr lang="tr-TR" sz="900" dirty="0"/>
              <a:t> </a:t>
            </a:r>
            <a:r>
              <a:rPr lang="tr-TR" sz="900" dirty="0" err="1"/>
              <a:t>Rheum</a:t>
            </a:r>
            <a:r>
              <a:rPr lang="tr-TR" sz="900" dirty="0"/>
              <a:t> </a:t>
            </a:r>
            <a:r>
              <a:rPr lang="tr-TR" sz="900" dirty="0" err="1"/>
              <a:t>Dis</a:t>
            </a:r>
            <a:r>
              <a:rPr lang="tr-TR" sz="900" dirty="0"/>
              <a:t>. 2023 Jan;82(1):3-18. </a:t>
            </a:r>
            <a:endParaRPr lang="tr-TR" sz="900" spc="-1" dirty="0">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174584123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 name="CustomShape 2"/>
          <p:cNvSpPr/>
          <p:nvPr/>
        </p:nvSpPr>
        <p:spPr>
          <a:xfrm>
            <a:off x="179640" y="260640"/>
            <a:ext cx="8876520" cy="595080"/>
          </a:xfrm>
          <a:prstGeom prst="rect">
            <a:avLst/>
          </a:prstGeom>
          <a:ln>
            <a:round/>
          </a:ln>
        </p:spPr>
        <p:style>
          <a:lnRef idx="2">
            <a:schemeClr val="accent2"/>
          </a:lnRef>
          <a:fillRef idx="1">
            <a:schemeClr val="lt1"/>
          </a:fillRef>
          <a:effectRef idx="0">
            <a:schemeClr val="accent2"/>
          </a:effectRef>
          <a:fontRef idx="minor"/>
        </p:style>
        <p:txBody>
          <a:bodyPr lIns="76680" tIns="38520" rIns="76680" bIns="38520"/>
          <a:lstStyle/>
          <a:p>
            <a:pPr algn="ctr">
              <a:lnSpc>
                <a:spcPct val="100000"/>
              </a:lnSpc>
            </a:pPr>
            <a:r>
              <a:rPr lang="tr-TR" sz="3400" spc="-1" dirty="0">
                <a:solidFill>
                  <a:srgbClr val="000000"/>
                </a:solidFill>
                <a:uFill>
                  <a:solidFill>
                    <a:srgbClr val="FFFFFF"/>
                  </a:solidFill>
                </a:uFill>
                <a:latin typeface="Calibri"/>
              </a:rPr>
              <a:t>EULAR 2022 RA TEDAVİ ALGORİTMASI</a:t>
            </a:r>
            <a:endParaRPr lang="tr-TR" sz="3400" spc="-1" dirty="0">
              <a:solidFill>
                <a:srgbClr val="000000"/>
              </a:solidFill>
              <a:uFill>
                <a:solidFill>
                  <a:srgbClr val="FFFFFF"/>
                </a:solidFill>
              </a:uFill>
              <a:latin typeface="Arial"/>
            </a:endParaRPr>
          </a:p>
        </p:txBody>
      </p:sp>
      <p:pic>
        <p:nvPicPr>
          <p:cNvPr id="2" name="Resim 1"/>
          <p:cNvPicPr>
            <a:picLocks noChangeAspect="1"/>
          </p:cNvPicPr>
          <p:nvPr/>
        </p:nvPicPr>
        <p:blipFill>
          <a:blip r:embed="rId2"/>
          <a:stretch>
            <a:fillRect/>
          </a:stretch>
        </p:blipFill>
        <p:spPr>
          <a:xfrm>
            <a:off x="144129" y="1322184"/>
            <a:ext cx="8876520" cy="4511944"/>
          </a:xfrm>
          <a:prstGeom prst="rect">
            <a:avLst/>
          </a:prstGeom>
        </p:spPr>
      </p:pic>
      <p:sp>
        <p:nvSpPr>
          <p:cNvPr id="6" name="CustomShape 1"/>
          <p:cNvSpPr/>
          <p:nvPr/>
        </p:nvSpPr>
        <p:spPr>
          <a:xfrm>
            <a:off x="6294271" y="6499267"/>
            <a:ext cx="2734323" cy="29340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nSpc>
                <a:spcPct val="90000"/>
              </a:lnSpc>
            </a:pPr>
            <a:r>
              <a:rPr lang="tr-TR" sz="900" dirty="0" err="1"/>
              <a:t>Smolen</a:t>
            </a:r>
            <a:r>
              <a:rPr lang="tr-TR" sz="900" dirty="0"/>
              <a:t> JS, et al. </a:t>
            </a:r>
            <a:r>
              <a:rPr lang="tr-TR" sz="900" dirty="0" err="1"/>
              <a:t>Ann</a:t>
            </a:r>
            <a:r>
              <a:rPr lang="tr-TR" sz="900" dirty="0"/>
              <a:t> </a:t>
            </a:r>
            <a:r>
              <a:rPr lang="tr-TR" sz="900" dirty="0" err="1"/>
              <a:t>Rheum</a:t>
            </a:r>
            <a:r>
              <a:rPr lang="tr-TR" sz="900" dirty="0"/>
              <a:t> </a:t>
            </a:r>
            <a:r>
              <a:rPr lang="tr-TR" sz="900" dirty="0" err="1"/>
              <a:t>Dis</a:t>
            </a:r>
            <a:r>
              <a:rPr lang="tr-TR" sz="900" dirty="0"/>
              <a:t>. 2023 Jan;82(1):3-18. </a:t>
            </a:r>
            <a:endParaRPr lang="tr-TR" sz="900" spc="-1" dirty="0">
              <a:solidFill>
                <a:srgbClr val="000000"/>
              </a:solidFill>
              <a:uFill>
                <a:solidFill>
                  <a:srgbClr val="FFFFFF"/>
                </a:solidFill>
              </a:uFill>
              <a:latin typeface="Arial"/>
            </a:endParaRPr>
          </a:p>
        </p:txBody>
      </p:sp>
      <p:sp>
        <p:nvSpPr>
          <p:cNvPr id="3" name="Oval 2">
            <a:extLst>
              <a:ext uri="{FF2B5EF4-FFF2-40B4-BE49-F238E27FC236}">
                <a16:creationId xmlns="" xmlns:a16="http://schemas.microsoft.com/office/drawing/2014/main" id="{B51FC902-71F8-E0F8-265C-170065A02E20}"/>
              </a:ext>
            </a:extLst>
          </p:cNvPr>
          <p:cNvSpPr/>
          <p:nvPr/>
        </p:nvSpPr>
        <p:spPr>
          <a:xfrm>
            <a:off x="1905001" y="1752600"/>
            <a:ext cx="2447924" cy="143827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 xmlns:p14="http://schemas.microsoft.com/office/powerpoint/2010/main" val="125307027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95313" y="1534437"/>
            <a:ext cx="8814639" cy="4003033"/>
          </a:xfrm>
          <a:prstGeom prst="rect">
            <a:avLst/>
          </a:prstGeom>
        </p:spPr>
      </p:pic>
      <p:sp>
        <p:nvSpPr>
          <p:cNvPr id="5" name="CustomShape 2"/>
          <p:cNvSpPr/>
          <p:nvPr/>
        </p:nvSpPr>
        <p:spPr>
          <a:xfrm>
            <a:off x="179640" y="260640"/>
            <a:ext cx="8876520" cy="595080"/>
          </a:xfrm>
          <a:prstGeom prst="rect">
            <a:avLst/>
          </a:prstGeom>
          <a:ln>
            <a:round/>
          </a:ln>
        </p:spPr>
        <p:style>
          <a:lnRef idx="2">
            <a:schemeClr val="accent2"/>
          </a:lnRef>
          <a:fillRef idx="1">
            <a:schemeClr val="lt1"/>
          </a:fillRef>
          <a:effectRef idx="0">
            <a:schemeClr val="accent2"/>
          </a:effectRef>
          <a:fontRef idx="minor"/>
        </p:style>
        <p:txBody>
          <a:bodyPr lIns="76680" tIns="38520" rIns="76680" bIns="38520"/>
          <a:lstStyle/>
          <a:p>
            <a:pPr algn="ctr">
              <a:lnSpc>
                <a:spcPct val="100000"/>
              </a:lnSpc>
            </a:pPr>
            <a:r>
              <a:rPr lang="tr-TR" sz="3400" spc="-1" dirty="0">
                <a:solidFill>
                  <a:srgbClr val="000000"/>
                </a:solidFill>
                <a:uFill>
                  <a:solidFill>
                    <a:srgbClr val="FFFFFF"/>
                  </a:solidFill>
                </a:uFill>
                <a:latin typeface="Calibri"/>
              </a:rPr>
              <a:t>EULAR 2022 RA TEDAVİ ALGORİTMASI</a:t>
            </a:r>
            <a:endParaRPr lang="tr-TR" sz="3400" spc="-1" dirty="0">
              <a:solidFill>
                <a:srgbClr val="000000"/>
              </a:solidFill>
              <a:uFill>
                <a:solidFill>
                  <a:srgbClr val="FFFFFF"/>
                </a:solidFill>
              </a:uFill>
              <a:latin typeface="Arial"/>
            </a:endParaRPr>
          </a:p>
        </p:txBody>
      </p:sp>
      <p:sp>
        <p:nvSpPr>
          <p:cNvPr id="6" name="CustomShape 1"/>
          <p:cNvSpPr/>
          <p:nvPr/>
        </p:nvSpPr>
        <p:spPr>
          <a:xfrm>
            <a:off x="6294271" y="6454877"/>
            <a:ext cx="2734323" cy="293400"/>
          </a:xfrm>
          <a:prstGeom prst="rect">
            <a:avLst/>
          </a:prstGeom>
          <a:noFill/>
          <a:ln>
            <a:noFill/>
          </a:ln>
        </p:spPr>
        <p:style>
          <a:lnRef idx="0">
            <a:scrgbClr r="0" g="0" b="0"/>
          </a:lnRef>
          <a:fillRef idx="0">
            <a:scrgbClr r="0" g="0" b="0"/>
          </a:fillRef>
          <a:effectRef idx="0">
            <a:scrgbClr r="0" g="0" b="0"/>
          </a:effectRef>
          <a:fontRef idx="minor"/>
        </p:style>
        <p:txBody>
          <a:bodyPr lIns="84240" tIns="42120" rIns="84240" bIns="42120"/>
          <a:lstStyle/>
          <a:p>
            <a:pPr>
              <a:lnSpc>
                <a:spcPct val="90000"/>
              </a:lnSpc>
            </a:pPr>
            <a:r>
              <a:rPr lang="tr-TR" sz="900" dirty="0" err="1"/>
              <a:t>Smolen</a:t>
            </a:r>
            <a:r>
              <a:rPr lang="tr-TR" sz="900" dirty="0"/>
              <a:t> JS, et al. </a:t>
            </a:r>
            <a:r>
              <a:rPr lang="tr-TR" sz="900" dirty="0" err="1"/>
              <a:t>Ann</a:t>
            </a:r>
            <a:r>
              <a:rPr lang="tr-TR" sz="900" dirty="0"/>
              <a:t> </a:t>
            </a:r>
            <a:r>
              <a:rPr lang="tr-TR" sz="900" dirty="0" err="1"/>
              <a:t>Rheum</a:t>
            </a:r>
            <a:r>
              <a:rPr lang="tr-TR" sz="900" dirty="0"/>
              <a:t> </a:t>
            </a:r>
            <a:r>
              <a:rPr lang="tr-TR" sz="900" dirty="0" err="1"/>
              <a:t>Dis</a:t>
            </a:r>
            <a:r>
              <a:rPr lang="tr-TR" sz="900" dirty="0"/>
              <a:t>. 2023 Jan;82(1):3-18. </a:t>
            </a:r>
            <a:endParaRPr lang="tr-TR" sz="900" spc="-1" dirty="0">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305759607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 name="Picture 3"/>
          <p:cNvPicPr/>
          <p:nvPr/>
        </p:nvPicPr>
        <p:blipFill>
          <a:blip r:embed="rId2"/>
          <a:stretch/>
        </p:blipFill>
        <p:spPr>
          <a:xfrm>
            <a:off x="385920" y="1248480"/>
            <a:ext cx="8372160" cy="5276520"/>
          </a:xfrm>
          <a:prstGeom prst="rect">
            <a:avLst/>
          </a:prstGeom>
          <a:ln>
            <a:noFill/>
          </a:ln>
        </p:spPr>
      </p:pic>
      <p:sp>
        <p:nvSpPr>
          <p:cNvPr id="466" name="CustomShape 1"/>
          <p:cNvSpPr/>
          <p:nvPr/>
        </p:nvSpPr>
        <p:spPr>
          <a:xfrm>
            <a:off x="467640" y="620640"/>
            <a:ext cx="8290440" cy="343800"/>
          </a:xfrm>
          <a:prstGeom prst="rect">
            <a:avLst/>
          </a:prstGeom>
          <a:solidFill>
            <a:schemeClr val="accent1"/>
          </a:solidFill>
          <a:ln>
            <a:round/>
          </a:ln>
        </p:spPr>
        <p:style>
          <a:lnRef idx="2">
            <a:schemeClr val="accent2"/>
          </a:lnRef>
          <a:fillRef idx="1">
            <a:schemeClr val="lt1"/>
          </a:fillRef>
          <a:effectRef idx="0">
            <a:schemeClr val="accent2"/>
          </a:effectRef>
          <a:fontRef idx="minor"/>
        </p:style>
        <p:txBody>
          <a:bodyPr lIns="84240" tIns="42120" rIns="84240" bIns="42120"/>
          <a:lstStyle/>
          <a:p>
            <a:pPr>
              <a:lnSpc>
                <a:spcPct val="100000"/>
              </a:lnSpc>
            </a:pPr>
            <a:r>
              <a:rPr lang="tr-TR" sz="1700" spc="-1">
                <a:solidFill>
                  <a:srgbClr val="FFFFFF"/>
                </a:solidFill>
                <a:uFill>
                  <a:solidFill>
                    <a:srgbClr val="FFFFFF"/>
                  </a:solidFill>
                </a:uFill>
                <a:latin typeface="Calibri"/>
              </a:rPr>
              <a:t>RA TAKİBİNDE AKTİVİTE VE REMİSYON TANIMLARINDA KULLANILAN ÖLÇÜTLER</a:t>
            </a:r>
            <a:endParaRPr lang="tr-TR" sz="1700" spc="-1">
              <a:solidFill>
                <a:srgbClr val="000000"/>
              </a:solidFill>
              <a:uFill>
                <a:solidFill>
                  <a:srgbClr val="FFFFFF"/>
                </a:solidFill>
              </a:uFill>
              <a:latin typeface="Arial"/>
            </a:endParaRPr>
          </a:p>
        </p:txBody>
      </p:sp>
      <p:sp>
        <p:nvSpPr>
          <p:cNvPr id="4" name="TextShape 3"/>
          <p:cNvSpPr txBox="1"/>
          <p:nvPr/>
        </p:nvSpPr>
        <p:spPr>
          <a:xfrm>
            <a:off x="5688480" y="6594856"/>
            <a:ext cx="3204000" cy="218520"/>
          </a:xfrm>
          <a:prstGeom prst="rect">
            <a:avLst/>
          </a:prstGeom>
          <a:noFill/>
          <a:ln>
            <a:noFill/>
          </a:ln>
        </p:spPr>
        <p:txBody>
          <a:bodyPr lIns="90000" tIns="45000" rIns="90000" bIns="45000"/>
          <a:lstStyle/>
          <a:p>
            <a:r>
              <a:rPr lang="tr-TR" sz="900" spc="-1" dirty="0">
                <a:solidFill>
                  <a:srgbClr val="000000"/>
                </a:solidFill>
                <a:uFill>
                  <a:solidFill>
                    <a:srgbClr val="FFFFFF"/>
                  </a:solidFill>
                </a:uFill>
                <a:latin typeface="Arial"/>
              </a:rPr>
              <a:t>Singh JA, et </a:t>
            </a:r>
            <a:r>
              <a:rPr lang="tr-TR" sz="900" spc="-1" dirty="0" err="1">
                <a:solidFill>
                  <a:srgbClr val="000000"/>
                </a:solidFill>
                <a:uFill>
                  <a:solidFill>
                    <a:srgbClr val="FFFFFF"/>
                  </a:solidFill>
                </a:uFill>
                <a:latin typeface="Arial"/>
              </a:rPr>
              <a:t>al.Arthritis</a:t>
            </a:r>
            <a:r>
              <a:rPr lang="tr-TR" sz="900" spc="-1" dirty="0">
                <a:solidFill>
                  <a:srgbClr val="000000"/>
                </a:solidFill>
                <a:uFill>
                  <a:solidFill>
                    <a:srgbClr val="FFFFFF"/>
                  </a:solidFill>
                </a:uFill>
                <a:latin typeface="Arial"/>
              </a:rPr>
              <a:t> </a:t>
            </a:r>
            <a:r>
              <a:rPr lang="tr-TR" sz="900" spc="-1" dirty="0" err="1">
                <a:solidFill>
                  <a:srgbClr val="000000"/>
                </a:solidFill>
                <a:uFill>
                  <a:solidFill>
                    <a:srgbClr val="FFFFFF"/>
                  </a:solidFill>
                </a:uFill>
                <a:latin typeface="Arial"/>
              </a:rPr>
              <a:t>Rheumatol</a:t>
            </a:r>
            <a:r>
              <a:rPr lang="tr-TR" sz="900" spc="-1" dirty="0">
                <a:solidFill>
                  <a:srgbClr val="000000"/>
                </a:solidFill>
                <a:uFill>
                  <a:solidFill>
                    <a:srgbClr val="FFFFFF"/>
                  </a:solidFill>
                </a:uFill>
                <a:latin typeface="Arial"/>
              </a:rPr>
              <a:t>. 2016 Jan;68(1):1-26 </a:t>
            </a:r>
          </a:p>
        </p:txBody>
      </p:sp>
    </p:spTree>
    <p:extLst>
      <p:ext uri="{BB962C8B-B14F-4D97-AF65-F5344CB8AC3E}">
        <p14:creationId xmlns="" xmlns:p14="http://schemas.microsoft.com/office/powerpoint/2010/main" val="216747640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 name="Picture 3"/>
          <p:cNvPicPr/>
          <p:nvPr/>
        </p:nvPicPr>
        <p:blipFill>
          <a:blip r:embed="rId2"/>
          <a:stretch/>
        </p:blipFill>
        <p:spPr>
          <a:xfrm>
            <a:off x="385920" y="1248480"/>
            <a:ext cx="8372160" cy="5276520"/>
          </a:xfrm>
          <a:prstGeom prst="rect">
            <a:avLst/>
          </a:prstGeom>
          <a:ln>
            <a:noFill/>
          </a:ln>
        </p:spPr>
      </p:pic>
      <p:sp>
        <p:nvSpPr>
          <p:cNvPr id="466" name="CustomShape 1"/>
          <p:cNvSpPr/>
          <p:nvPr/>
        </p:nvSpPr>
        <p:spPr>
          <a:xfrm>
            <a:off x="467640" y="620640"/>
            <a:ext cx="8290440" cy="343800"/>
          </a:xfrm>
          <a:prstGeom prst="rect">
            <a:avLst/>
          </a:prstGeom>
          <a:solidFill>
            <a:schemeClr val="accent1"/>
          </a:solidFill>
          <a:ln>
            <a:round/>
          </a:ln>
        </p:spPr>
        <p:style>
          <a:lnRef idx="2">
            <a:schemeClr val="accent2"/>
          </a:lnRef>
          <a:fillRef idx="1">
            <a:schemeClr val="lt1"/>
          </a:fillRef>
          <a:effectRef idx="0">
            <a:schemeClr val="accent2"/>
          </a:effectRef>
          <a:fontRef idx="minor"/>
        </p:style>
        <p:txBody>
          <a:bodyPr lIns="84240" tIns="42120" rIns="84240" bIns="42120"/>
          <a:lstStyle/>
          <a:p>
            <a:pPr>
              <a:lnSpc>
                <a:spcPct val="100000"/>
              </a:lnSpc>
            </a:pPr>
            <a:r>
              <a:rPr lang="tr-TR" sz="1700" spc="-1">
                <a:solidFill>
                  <a:srgbClr val="FFFFFF"/>
                </a:solidFill>
                <a:uFill>
                  <a:solidFill>
                    <a:srgbClr val="FFFFFF"/>
                  </a:solidFill>
                </a:uFill>
                <a:latin typeface="Calibri"/>
              </a:rPr>
              <a:t>RA TAKİBİNDE AKTİVİTE VE REMİSYON TANIMLARINDA KULLANILAN ÖLÇÜTLER</a:t>
            </a:r>
            <a:endParaRPr lang="tr-TR" sz="1700" spc="-1">
              <a:solidFill>
                <a:srgbClr val="000000"/>
              </a:solidFill>
              <a:uFill>
                <a:solidFill>
                  <a:srgbClr val="FFFFFF"/>
                </a:solidFill>
              </a:uFill>
              <a:latin typeface="Arial"/>
            </a:endParaRPr>
          </a:p>
        </p:txBody>
      </p:sp>
      <p:sp>
        <p:nvSpPr>
          <p:cNvPr id="3" name="Metin kutusu 2"/>
          <p:cNvSpPr txBox="1"/>
          <p:nvPr/>
        </p:nvSpPr>
        <p:spPr>
          <a:xfrm>
            <a:off x="611560" y="4581128"/>
            <a:ext cx="7848872" cy="900000"/>
          </a:xfrm>
          <a:prstGeom prst="rect">
            <a:avLst/>
          </a:prstGeom>
          <a:noFill/>
          <a:ln w="28575">
            <a:solidFill>
              <a:srgbClr val="FF0000"/>
            </a:solidFill>
          </a:ln>
        </p:spPr>
        <p:txBody>
          <a:bodyPr wrap="square" rtlCol="0">
            <a:spAutoFit/>
          </a:bodyPr>
          <a:lstStyle/>
          <a:p>
            <a:endParaRPr lang="tr-TR" dirty="0"/>
          </a:p>
        </p:txBody>
      </p:sp>
      <p:sp>
        <p:nvSpPr>
          <p:cNvPr id="5" name="TextShape 3"/>
          <p:cNvSpPr txBox="1"/>
          <p:nvPr/>
        </p:nvSpPr>
        <p:spPr>
          <a:xfrm>
            <a:off x="5328000" y="6594856"/>
            <a:ext cx="3204000" cy="218520"/>
          </a:xfrm>
          <a:prstGeom prst="rect">
            <a:avLst/>
          </a:prstGeom>
          <a:noFill/>
          <a:ln>
            <a:noFill/>
          </a:ln>
        </p:spPr>
        <p:txBody>
          <a:bodyPr lIns="90000" tIns="45000" rIns="90000" bIns="45000"/>
          <a:lstStyle/>
          <a:p>
            <a:r>
              <a:rPr lang="tr-TR" sz="900" spc="-1" dirty="0">
                <a:solidFill>
                  <a:srgbClr val="000000"/>
                </a:solidFill>
                <a:uFill>
                  <a:solidFill>
                    <a:srgbClr val="FFFFFF"/>
                  </a:solidFill>
                </a:uFill>
                <a:latin typeface="Arial"/>
              </a:rPr>
              <a:t>Singh JA, et </a:t>
            </a:r>
            <a:r>
              <a:rPr lang="tr-TR" sz="900" spc="-1" dirty="0" err="1">
                <a:solidFill>
                  <a:srgbClr val="000000"/>
                </a:solidFill>
                <a:uFill>
                  <a:solidFill>
                    <a:srgbClr val="FFFFFF"/>
                  </a:solidFill>
                </a:uFill>
                <a:latin typeface="Arial"/>
              </a:rPr>
              <a:t>al.Arthritis</a:t>
            </a:r>
            <a:r>
              <a:rPr lang="tr-TR" sz="900" spc="-1" dirty="0">
                <a:solidFill>
                  <a:srgbClr val="000000"/>
                </a:solidFill>
                <a:uFill>
                  <a:solidFill>
                    <a:srgbClr val="FFFFFF"/>
                  </a:solidFill>
                </a:uFill>
                <a:latin typeface="Arial"/>
              </a:rPr>
              <a:t> </a:t>
            </a:r>
            <a:r>
              <a:rPr lang="tr-TR" sz="900" spc="-1" dirty="0" err="1">
                <a:solidFill>
                  <a:srgbClr val="000000"/>
                </a:solidFill>
                <a:uFill>
                  <a:solidFill>
                    <a:srgbClr val="FFFFFF"/>
                  </a:solidFill>
                </a:uFill>
                <a:latin typeface="Arial"/>
              </a:rPr>
              <a:t>Rheumatol</a:t>
            </a:r>
            <a:r>
              <a:rPr lang="tr-TR" sz="900" spc="-1" dirty="0">
                <a:solidFill>
                  <a:srgbClr val="000000"/>
                </a:solidFill>
                <a:uFill>
                  <a:solidFill>
                    <a:srgbClr val="FFFFFF"/>
                  </a:solidFill>
                </a:uFill>
                <a:latin typeface="Arial"/>
              </a:rPr>
              <a:t>. 2016 Jan;68(1):1-26 </a:t>
            </a:r>
          </a:p>
        </p:txBody>
      </p:sp>
    </p:spTree>
    <p:extLst>
      <p:ext uri="{BB962C8B-B14F-4D97-AF65-F5344CB8AC3E}">
        <p14:creationId xmlns="" xmlns:p14="http://schemas.microsoft.com/office/powerpoint/2010/main" val="82050762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CustomShape 1"/>
          <p:cNvSpPr/>
          <p:nvPr/>
        </p:nvSpPr>
        <p:spPr>
          <a:xfrm>
            <a:off x="502200" y="908720"/>
            <a:ext cx="7921800" cy="603000"/>
          </a:xfrm>
          <a:prstGeom prst="rect">
            <a:avLst/>
          </a:prstGeom>
          <a:ln/>
        </p:spPr>
        <p:style>
          <a:lnRef idx="2">
            <a:schemeClr val="accent5"/>
          </a:lnRef>
          <a:fillRef idx="1">
            <a:schemeClr val="lt1"/>
          </a:fillRef>
          <a:effectRef idx="0">
            <a:schemeClr val="accent5"/>
          </a:effectRef>
          <a:fontRef idx="minor">
            <a:schemeClr val="dk1"/>
          </a:fontRef>
        </p:style>
        <p:txBody>
          <a:bodyPr lIns="84240" tIns="42120" rIns="84240" bIns="42120"/>
          <a:lstStyle/>
          <a:p>
            <a:pPr>
              <a:lnSpc>
                <a:spcPct val="100000"/>
              </a:lnSpc>
            </a:pPr>
            <a:r>
              <a:rPr lang="tr-TR" spc="-1" dirty="0">
                <a:solidFill>
                  <a:srgbClr val="FF0000"/>
                </a:solidFill>
                <a:uFill>
                  <a:solidFill>
                    <a:srgbClr val="FFFFFF"/>
                  </a:solidFill>
                </a:uFill>
                <a:latin typeface="Calibri"/>
              </a:rPr>
              <a:t>DMARD tedavisi alan RA hastalarında tam kan sayımı, </a:t>
            </a:r>
            <a:r>
              <a:rPr lang="tr-TR" spc="-1" dirty="0" err="1">
                <a:solidFill>
                  <a:srgbClr val="FF0000"/>
                </a:solidFill>
                <a:uFill>
                  <a:solidFill>
                    <a:srgbClr val="FFFFFF"/>
                  </a:solidFill>
                </a:uFill>
                <a:latin typeface="Calibri"/>
              </a:rPr>
              <a:t>transaminaz</a:t>
            </a:r>
            <a:r>
              <a:rPr lang="tr-TR" spc="-1" dirty="0">
                <a:solidFill>
                  <a:srgbClr val="FF0000"/>
                </a:solidFill>
                <a:uFill>
                  <a:solidFill>
                    <a:srgbClr val="FFFFFF"/>
                  </a:solidFill>
                </a:uFill>
                <a:latin typeface="Calibri"/>
              </a:rPr>
              <a:t> ve </a:t>
            </a:r>
            <a:r>
              <a:rPr lang="tr-TR" spc="-1" dirty="0" err="1">
                <a:solidFill>
                  <a:srgbClr val="FF0000"/>
                </a:solidFill>
                <a:uFill>
                  <a:solidFill>
                    <a:srgbClr val="FFFFFF"/>
                  </a:solidFill>
                </a:uFill>
                <a:latin typeface="Calibri"/>
              </a:rPr>
              <a:t>kreatinin</a:t>
            </a:r>
            <a:r>
              <a:rPr lang="tr-TR" spc="-1" dirty="0">
                <a:solidFill>
                  <a:srgbClr val="FF0000"/>
                </a:solidFill>
                <a:uFill>
                  <a:solidFill>
                    <a:srgbClr val="FFFFFF"/>
                  </a:solidFill>
                </a:uFill>
                <a:latin typeface="Calibri"/>
              </a:rPr>
              <a:t>  düzeylerinin önerilen takip aralığı</a:t>
            </a:r>
            <a:endParaRPr lang="tr-TR" spc="-1" dirty="0">
              <a:solidFill>
                <a:srgbClr val="FF0000"/>
              </a:solidFill>
              <a:uFill>
                <a:solidFill>
                  <a:srgbClr val="FFFFFF"/>
                </a:solidFill>
              </a:uFill>
              <a:latin typeface="Arial"/>
            </a:endParaRPr>
          </a:p>
        </p:txBody>
      </p:sp>
      <p:sp>
        <p:nvSpPr>
          <p:cNvPr id="490" name="CustomShape 2"/>
          <p:cNvSpPr/>
          <p:nvPr/>
        </p:nvSpPr>
        <p:spPr>
          <a:xfrm>
            <a:off x="502200" y="3069000"/>
            <a:ext cx="1872000" cy="343800"/>
          </a:xfrm>
          <a:prstGeom prst="rect">
            <a:avLst/>
          </a:prstGeom>
          <a:solidFill>
            <a:schemeClr val="accent1"/>
          </a:solidFill>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a:solidFill>
                  <a:srgbClr val="000000"/>
                </a:solidFill>
                <a:uFill>
                  <a:solidFill>
                    <a:srgbClr val="FFFFFF"/>
                  </a:solidFill>
                </a:uFill>
                <a:latin typeface="Calibri"/>
              </a:rPr>
              <a:t>Tedavi</a:t>
            </a:r>
            <a:endParaRPr lang="tr-TR" sz="1700" spc="-1">
              <a:solidFill>
                <a:srgbClr val="000000"/>
              </a:solidFill>
              <a:uFill>
                <a:solidFill>
                  <a:srgbClr val="FFFFFF"/>
                </a:solidFill>
              </a:uFill>
              <a:latin typeface="Arial"/>
            </a:endParaRPr>
          </a:p>
        </p:txBody>
      </p:sp>
      <p:sp>
        <p:nvSpPr>
          <p:cNvPr id="491" name="CustomShape 3"/>
          <p:cNvSpPr/>
          <p:nvPr/>
        </p:nvSpPr>
        <p:spPr>
          <a:xfrm>
            <a:off x="2637360" y="3069000"/>
            <a:ext cx="2078280" cy="343800"/>
          </a:xfrm>
          <a:prstGeom prst="rect">
            <a:avLst/>
          </a:prstGeom>
          <a:solidFill>
            <a:schemeClr val="accent1"/>
          </a:solidFill>
          <a:ln>
            <a:round/>
          </a:ln>
        </p:spPr>
        <p:style>
          <a:lnRef idx="2">
            <a:schemeClr val="accent4"/>
          </a:lnRef>
          <a:fillRef idx="1">
            <a:schemeClr val="lt1"/>
          </a:fillRef>
          <a:effectRef idx="0">
            <a:schemeClr val="accent4"/>
          </a:effectRef>
          <a:fontRef idx="minor"/>
        </p:style>
        <p:txBody>
          <a:bodyPr lIns="84240" tIns="42120" rIns="84240" bIns="42120"/>
          <a:lstStyle/>
          <a:p>
            <a:pPr algn="ctr">
              <a:lnSpc>
                <a:spcPct val="100000"/>
              </a:lnSpc>
            </a:pPr>
            <a:r>
              <a:rPr lang="tr-TR" sz="1700" spc="-1">
                <a:solidFill>
                  <a:srgbClr val="000000"/>
                </a:solidFill>
                <a:uFill>
                  <a:solidFill>
                    <a:srgbClr val="FFFFFF"/>
                  </a:solidFill>
                </a:uFill>
                <a:latin typeface="Calibri"/>
              </a:rPr>
              <a:t>&lt;3 ay</a:t>
            </a:r>
            <a:endParaRPr lang="tr-TR" sz="1700" spc="-1">
              <a:solidFill>
                <a:srgbClr val="000000"/>
              </a:solidFill>
              <a:uFill>
                <a:solidFill>
                  <a:srgbClr val="FFFFFF"/>
                </a:solidFill>
              </a:uFill>
              <a:latin typeface="Arial"/>
            </a:endParaRPr>
          </a:p>
        </p:txBody>
      </p:sp>
      <p:sp>
        <p:nvSpPr>
          <p:cNvPr id="492" name="CustomShape 4"/>
          <p:cNvSpPr/>
          <p:nvPr/>
        </p:nvSpPr>
        <p:spPr>
          <a:xfrm>
            <a:off x="4912408" y="3065040"/>
            <a:ext cx="1531800" cy="343800"/>
          </a:xfrm>
          <a:prstGeom prst="rect">
            <a:avLst/>
          </a:prstGeom>
          <a:solidFill>
            <a:schemeClr val="accent1"/>
          </a:solidFill>
          <a:ln>
            <a:round/>
          </a:ln>
        </p:spPr>
        <p:style>
          <a:lnRef idx="2">
            <a:schemeClr val="accent4"/>
          </a:lnRef>
          <a:fillRef idx="1">
            <a:schemeClr val="lt1"/>
          </a:fillRef>
          <a:effectRef idx="0">
            <a:schemeClr val="accent4"/>
          </a:effectRef>
          <a:fontRef idx="minor"/>
        </p:style>
        <p:txBody>
          <a:bodyPr lIns="84240" tIns="42120" rIns="84240" bIns="42120"/>
          <a:lstStyle/>
          <a:p>
            <a:pPr algn="ctr">
              <a:lnSpc>
                <a:spcPct val="100000"/>
              </a:lnSpc>
            </a:pPr>
            <a:r>
              <a:rPr lang="tr-TR" sz="1700" spc="-1">
                <a:solidFill>
                  <a:srgbClr val="000000"/>
                </a:solidFill>
                <a:uFill>
                  <a:solidFill>
                    <a:srgbClr val="FFFFFF"/>
                  </a:solidFill>
                </a:uFill>
                <a:latin typeface="Calibri"/>
              </a:rPr>
              <a:t>3-6 ay</a:t>
            </a:r>
            <a:endParaRPr lang="tr-TR" sz="1700" spc="-1">
              <a:solidFill>
                <a:srgbClr val="000000"/>
              </a:solidFill>
              <a:uFill>
                <a:solidFill>
                  <a:srgbClr val="FFFFFF"/>
                </a:solidFill>
              </a:uFill>
              <a:latin typeface="Arial"/>
            </a:endParaRPr>
          </a:p>
        </p:txBody>
      </p:sp>
      <p:sp>
        <p:nvSpPr>
          <p:cNvPr id="493" name="CustomShape 5"/>
          <p:cNvSpPr/>
          <p:nvPr/>
        </p:nvSpPr>
        <p:spPr>
          <a:xfrm>
            <a:off x="6732360" y="3069000"/>
            <a:ext cx="1656000" cy="343800"/>
          </a:xfrm>
          <a:prstGeom prst="rect">
            <a:avLst/>
          </a:prstGeom>
          <a:solidFill>
            <a:schemeClr val="accent1"/>
          </a:solidFill>
          <a:ln>
            <a:round/>
          </a:ln>
        </p:spPr>
        <p:style>
          <a:lnRef idx="2">
            <a:schemeClr val="accent4"/>
          </a:lnRef>
          <a:fillRef idx="1">
            <a:schemeClr val="lt1"/>
          </a:fillRef>
          <a:effectRef idx="0">
            <a:schemeClr val="accent4"/>
          </a:effectRef>
          <a:fontRef idx="minor"/>
        </p:style>
        <p:txBody>
          <a:bodyPr lIns="84240" tIns="42120" rIns="84240" bIns="42120"/>
          <a:lstStyle/>
          <a:p>
            <a:pPr algn="ctr">
              <a:lnSpc>
                <a:spcPct val="100000"/>
              </a:lnSpc>
            </a:pPr>
            <a:r>
              <a:rPr lang="tr-TR" sz="1700" spc="-1">
                <a:solidFill>
                  <a:srgbClr val="000000"/>
                </a:solidFill>
                <a:uFill>
                  <a:solidFill>
                    <a:srgbClr val="FFFFFF"/>
                  </a:solidFill>
                </a:uFill>
                <a:latin typeface="Calibri"/>
              </a:rPr>
              <a:t>&gt;6 ay</a:t>
            </a:r>
            <a:endParaRPr lang="tr-TR" sz="1700" spc="-1">
              <a:solidFill>
                <a:srgbClr val="000000"/>
              </a:solidFill>
              <a:uFill>
                <a:solidFill>
                  <a:srgbClr val="FFFFFF"/>
                </a:solidFill>
              </a:uFill>
              <a:latin typeface="Arial"/>
            </a:endParaRPr>
          </a:p>
        </p:txBody>
      </p:sp>
      <p:sp>
        <p:nvSpPr>
          <p:cNvPr id="494" name="CustomShape 6"/>
          <p:cNvSpPr/>
          <p:nvPr/>
        </p:nvSpPr>
        <p:spPr>
          <a:xfrm>
            <a:off x="2627640" y="2421000"/>
            <a:ext cx="5760360" cy="343800"/>
          </a:xfrm>
          <a:prstGeom prst="rect">
            <a:avLst/>
          </a:prstGeom>
          <a:solidFill>
            <a:srgbClr val="FFC000"/>
          </a:solidFill>
          <a:ln>
            <a:round/>
          </a:ln>
        </p:spPr>
        <p:style>
          <a:lnRef idx="2">
            <a:schemeClr val="accent3"/>
          </a:lnRef>
          <a:fillRef idx="1">
            <a:schemeClr val="lt1"/>
          </a:fillRef>
          <a:effectRef idx="0">
            <a:schemeClr val="accent3"/>
          </a:effectRef>
          <a:fontRef idx="minor"/>
        </p:style>
        <p:txBody>
          <a:bodyPr lIns="84240" tIns="42120" rIns="84240" bIns="42120"/>
          <a:lstStyle/>
          <a:p>
            <a:pPr algn="ctr">
              <a:lnSpc>
                <a:spcPct val="100000"/>
              </a:lnSpc>
            </a:pPr>
            <a:r>
              <a:rPr lang="tr-TR" sz="1700" spc="-1">
                <a:solidFill>
                  <a:srgbClr val="000000"/>
                </a:solidFill>
                <a:uFill>
                  <a:solidFill>
                    <a:srgbClr val="FFFFFF"/>
                  </a:solidFill>
                </a:uFill>
                <a:latin typeface="Calibri"/>
              </a:rPr>
              <a:t>Takip aralığı</a:t>
            </a:r>
            <a:endParaRPr lang="tr-TR" sz="1700" spc="-1">
              <a:solidFill>
                <a:srgbClr val="000000"/>
              </a:solidFill>
              <a:uFill>
                <a:solidFill>
                  <a:srgbClr val="FFFFFF"/>
                </a:solidFill>
              </a:uFill>
              <a:latin typeface="Arial"/>
            </a:endParaRPr>
          </a:p>
        </p:txBody>
      </p:sp>
      <p:sp>
        <p:nvSpPr>
          <p:cNvPr id="495" name="CustomShape 7"/>
          <p:cNvSpPr/>
          <p:nvPr/>
        </p:nvSpPr>
        <p:spPr>
          <a:xfrm>
            <a:off x="467640" y="3573000"/>
            <a:ext cx="1909080" cy="37476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a:solidFill>
                  <a:srgbClr val="000000"/>
                </a:solidFill>
                <a:uFill>
                  <a:solidFill>
                    <a:srgbClr val="FFFFFF"/>
                  </a:solidFill>
                </a:uFill>
                <a:latin typeface="Calibri"/>
              </a:rPr>
              <a:t>Hidroksiklorokin              </a:t>
            </a:r>
            <a:endParaRPr lang="tr-TR" sz="1700" spc="-1">
              <a:solidFill>
                <a:srgbClr val="000000"/>
              </a:solidFill>
              <a:uFill>
                <a:solidFill>
                  <a:srgbClr val="FFFFFF"/>
                </a:solidFill>
              </a:uFill>
              <a:latin typeface="Arial"/>
            </a:endParaRPr>
          </a:p>
        </p:txBody>
      </p:sp>
      <p:sp>
        <p:nvSpPr>
          <p:cNvPr id="496" name="CustomShape 8"/>
          <p:cNvSpPr/>
          <p:nvPr/>
        </p:nvSpPr>
        <p:spPr>
          <a:xfrm>
            <a:off x="2627640" y="3603960"/>
            <a:ext cx="208800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a:solidFill>
                  <a:srgbClr val="000000"/>
                </a:solidFill>
                <a:uFill>
                  <a:solidFill>
                    <a:srgbClr val="FFFFFF"/>
                  </a:solidFill>
                </a:uFill>
                <a:latin typeface="Calibri"/>
              </a:rPr>
              <a:t>Sadece başlangıçta</a:t>
            </a:r>
            <a:endParaRPr lang="tr-TR" sz="1700" spc="-1">
              <a:solidFill>
                <a:srgbClr val="000000"/>
              </a:solidFill>
              <a:uFill>
                <a:solidFill>
                  <a:srgbClr val="FFFFFF"/>
                </a:solidFill>
              </a:uFill>
              <a:latin typeface="Arial"/>
            </a:endParaRPr>
          </a:p>
        </p:txBody>
      </p:sp>
      <p:sp>
        <p:nvSpPr>
          <p:cNvPr id="497" name="CustomShape 9"/>
          <p:cNvSpPr/>
          <p:nvPr/>
        </p:nvSpPr>
        <p:spPr>
          <a:xfrm>
            <a:off x="2637360" y="4056840"/>
            <a:ext cx="207828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a:solidFill>
                  <a:srgbClr val="000000"/>
                </a:solidFill>
                <a:uFill>
                  <a:solidFill>
                    <a:srgbClr val="FFFFFF"/>
                  </a:solidFill>
                </a:uFill>
                <a:latin typeface="Calibri"/>
              </a:rPr>
              <a:t>2-4 hafta</a:t>
            </a:r>
            <a:endParaRPr lang="tr-TR" sz="1700" spc="-1">
              <a:solidFill>
                <a:srgbClr val="000000"/>
              </a:solidFill>
              <a:uFill>
                <a:solidFill>
                  <a:srgbClr val="FFFFFF"/>
                </a:solidFill>
              </a:uFill>
              <a:latin typeface="Arial"/>
            </a:endParaRPr>
          </a:p>
        </p:txBody>
      </p:sp>
      <p:sp>
        <p:nvSpPr>
          <p:cNvPr id="498" name="CustomShape 10"/>
          <p:cNvSpPr/>
          <p:nvPr/>
        </p:nvSpPr>
        <p:spPr>
          <a:xfrm>
            <a:off x="2637360" y="4581000"/>
            <a:ext cx="207828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dirty="0">
                <a:solidFill>
                  <a:srgbClr val="000000"/>
                </a:solidFill>
                <a:uFill>
                  <a:solidFill>
                    <a:srgbClr val="FFFFFF"/>
                  </a:solidFill>
                </a:uFill>
                <a:latin typeface="Calibri"/>
              </a:rPr>
              <a:t>2-4 hafta</a:t>
            </a:r>
            <a:endParaRPr lang="tr-TR" sz="1700" spc="-1" dirty="0">
              <a:solidFill>
                <a:srgbClr val="000000"/>
              </a:solidFill>
              <a:uFill>
                <a:solidFill>
                  <a:srgbClr val="FFFFFF"/>
                </a:solidFill>
              </a:uFill>
              <a:latin typeface="Arial"/>
            </a:endParaRPr>
          </a:p>
        </p:txBody>
      </p:sp>
      <p:sp>
        <p:nvSpPr>
          <p:cNvPr id="499" name="CustomShape 11"/>
          <p:cNvSpPr/>
          <p:nvPr/>
        </p:nvSpPr>
        <p:spPr>
          <a:xfrm>
            <a:off x="2637360" y="5157360"/>
            <a:ext cx="2078280" cy="31284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500" spc="-1">
                <a:solidFill>
                  <a:srgbClr val="000000"/>
                </a:solidFill>
                <a:uFill>
                  <a:solidFill>
                    <a:srgbClr val="FFFFFF"/>
                  </a:solidFill>
                </a:uFill>
                <a:latin typeface="Calibri"/>
              </a:rPr>
              <a:t>2-4 hafta</a:t>
            </a:r>
            <a:endParaRPr lang="tr-TR" sz="1500" spc="-1">
              <a:solidFill>
                <a:srgbClr val="000000"/>
              </a:solidFill>
              <a:uFill>
                <a:solidFill>
                  <a:srgbClr val="FFFFFF"/>
                </a:solidFill>
              </a:uFill>
              <a:latin typeface="Arial"/>
            </a:endParaRPr>
          </a:p>
        </p:txBody>
      </p:sp>
      <p:sp>
        <p:nvSpPr>
          <p:cNvPr id="500" name="CustomShape 12"/>
          <p:cNvSpPr/>
          <p:nvPr/>
        </p:nvSpPr>
        <p:spPr>
          <a:xfrm>
            <a:off x="467640" y="4056840"/>
            <a:ext cx="190908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dirty="0" err="1">
                <a:solidFill>
                  <a:srgbClr val="000000"/>
                </a:solidFill>
                <a:uFill>
                  <a:solidFill>
                    <a:srgbClr val="FFFFFF"/>
                  </a:solidFill>
                </a:uFill>
                <a:latin typeface="Calibri"/>
              </a:rPr>
              <a:t>Leflunomid</a:t>
            </a:r>
            <a:r>
              <a:rPr lang="tr-TR" sz="1700" spc="-1" dirty="0">
                <a:solidFill>
                  <a:srgbClr val="000000"/>
                </a:solidFill>
                <a:uFill>
                  <a:solidFill>
                    <a:srgbClr val="FFFFFF"/>
                  </a:solidFill>
                </a:uFill>
                <a:latin typeface="Calibri"/>
              </a:rPr>
              <a:t>              </a:t>
            </a:r>
            <a:endParaRPr lang="tr-TR" sz="1700" spc="-1" dirty="0">
              <a:solidFill>
                <a:srgbClr val="000000"/>
              </a:solidFill>
              <a:uFill>
                <a:solidFill>
                  <a:srgbClr val="FFFFFF"/>
                </a:solidFill>
              </a:uFill>
              <a:latin typeface="Arial"/>
            </a:endParaRPr>
          </a:p>
        </p:txBody>
      </p:sp>
      <p:sp>
        <p:nvSpPr>
          <p:cNvPr id="501" name="CustomShape 13"/>
          <p:cNvSpPr/>
          <p:nvPr/>
        </p:nvSpPr>
        <p:spPr>
          <a:xfrm>
            <a:off x="467640" y="4581128"/>
            <a:ext cx="190908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a:solidFill>
                  <a:srgbClr val="000000"/>
                </a:solidFill>
                <a:uFill>
                  <a:solidFill>
                    <a:srgbClr val="FFFFFF"/>
                  </a:solidFill>
                </a:uFill>
                <a:latin typeface="Calibri"/>
              </a:rPr>
              <a:t>Metotreksat              </a:t>
            </a:r>
            <a:endParaRPr lang="tr-TR" sz="1700" spc="-1">
              <a:solidFill>
                <a:srgbClr val="000000"/>
              </a:solidFill>
              <a:uFill>
                <a:solidFill>
                  <a:srgbClr val="FFFFFF"/>
                </a:solidFill>
              </a:uFill>
              <a:latin typeface="Arial"/>
            </a:endParaRPr>
          </a:p>
        </p:txBody>
      </p:sp>
      <p:sp>
        <p:nvSpPr>
          <p:cNvPr id="502" name="CustomShape 14"/>
          <p:cNvSpPr/>
          <p:nvPr/>
        </p:nvSpPr>
        <p:spPr>
          <a:xfrm>
            <a:off x="467640" y="5148000"/>
            <a:ext cx="190908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a:solidFill>
                  <a:srgbClr val="000000"/>
                </a:solidFill>
                <a:uFill>
                  <a:solidFill>
                    <a:srgbClr val="FFFFFF"/>
                  </a:solidFill>
                </a:uFill>
                <a:latin typeface="Calibri"/>
              </a:rPr>
              <a:t>Sulfasalazin              </a:t>
            </a:r>
            <a:endParaRPr lang="tr-TR" sz="1700" spc="-1">
              <a:solidFill>
                <a:srgbClr val="000000"/>
              </a:solidFill>
              <a:uFill>
                <a:solidFill>
                  <a:srgbClr val="FFFFFF"/>
                </a:solidFill>
              </a:uFill>
              <a:latin typeface="Arial"/>
            </a:endParaRPr>
          </a:p>
        </p:txBody>
      </p:sp>
      <p:sp>
        <p:nvSpPr>
          <p:cNvPr id="503" name="CustomShape 15"/>
          <p:cNvSpPr/>
          <p:nvPr/>
        </p:nvSpPr>
        <p:spPr>
          <a:xfrm>
            <a:off x="4912408" y="4056840"/>
            <a:ext cx="153180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dirty="0">
                <a:solidFill>
                  <a:srgbClr val="000000"/>
                </a:solidFill>
                <a:uFill>
                  <a:solidFill>
                    <a:srgbClr val="FFFFFF"/>
                  </a:solidFill>
                </a:uFill>
                <a:latin typeface="Calibri"/>
              </a:rPr>
              <a:t>4-8 hafta</a:t>
            </a:r>
            <a:endParaRPr lang="tr-TR" sz="1700" spc="-1" dirty="0">
              <a:solidFill>
                <a:srgbClr val="000000"/>
              </a:solidFill>
              <a:uFill>
                <a:solidFill>
                  <a:srgbClr val="FFFFFF"/>
                </a:solidFill>
              </a:uFill>
              <a:latin typeface="Arial"/>
            </a:endParaRPr>
          </a:p>
        </p:txBody>
      </p:sp>
      <p:sp>
        <p:nvSpPr>
          <p:cNvPr id="504" name="CustomShape 16"/>
          <p:cNvSpPr/>
          <p:nvPr/>
        </p:nvSpPr>
        <p:spPr>
          <a:xfrm>
            <a:off x="4912408" y="4597368"/>
            <a:ext cx="153180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dirty="0">
                <a:solidFill>
                  <a:srgbClr val="000000"/>
                </a:solidFill>
                <a:uFill>
                  <a:solidFill>
                    <a:srgbClr val="FFFFFF"/>
                  </a:solidFill>
                </a:uFill>
                <a:latin typeface="Calibri"/>
              </a:rPr>
              <a:t>4-8 hafta</a:t>
            </a:r>
            <a:endParaRPr lang="tr-TR" sz="1700" spc="-1" dirty="0">
              <a:solidFill>
                <a:srgbClr val="000000"/>
              </a:solidFill>
              <a:uFill>
                <a:solidFill>
                  <a:srgbClr val="FFFFFF"/>
                </a:solidFill>
              </a:uFill>
              <a:latin typeface="Arial"/>
            </a:endParaRPr>
          </a:p>
        </p:txBody>
      </p:sp>
      <p:sp>
        <p:nvSpPr>
          <p:cNvPr id="505" name="CustomShape 17"/>
          <p:cNvSpPr/>
          <p:nvPr/>
        </p:nvSpPr>
        <p:spPr>
          <a:xfrm>
            <a:off x="4912408" y="5148000"/>
            <a:ext cx="153180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dirty="0">
                <a:solidFill>
                  <a:srgbClr val="000000"/>
                </a:solidFill>
                <a:uFill>
                  <a:solidFill>
                    <a:srgbClr val="FFFFFF"/>
                  </a:solidFill>
                </a:uFill>
                <a:latin typeface="Calibri"/>
              </a:rPr>
              <a:t>4-8 hafta</a:t>
            </a:r>
            <a:endParaRPr lang="tr-TR" sz="1700" spc="-1" dirty="0">
              <a:solidFill>
                <a:srgbClr val="000000"/>
              </a:solidFill>
              <a:uFill>
                <a:solidFill>
                  <a:srgbClr val="FFFFFF"/>
                </a:solidFill>
              </a:uFill>
              <a:latin typeface="Arial"/>
            </a:endParaRPr>
          </a:p>
        </p:txBody>
      </p:sp>
      <p:sp>
        <p:nvSpPr>
          <p:cNvPr id="506" name="CustomShape 18"/>
          <p:cNvSpPr/>
          <p:nvPr/>
        </p:nvSpPr>
        <p:spPr>
          <a:xfrm>
            <a:off x="6732360" y="4056840"/>
            <a:ext cx="1692000" cy="3546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dirty="0">
                <a:solidFill>
                  <a:srgbClr val="000000"/>
                </a:solidFill>
                <a:uFill>
                  <a:solidFill>
                    <a:srgbClr val="FFFFFF"/>
                  </a:solidFill>
                </a:uFill>
                <a:latin typeface="Calibri"/>
              </a:rPr>
              <a:t>12 hafta</a:t>
            </a:r>
            <a:endParaRPr lang="tr-TR" sz="1700" spc="-1" dirty="0">
              <a:solidFill>
                <a:srgbClr val="000000"/>
              </a:solidFill>
              <a:uFill>
                <a:solidFill>
                  <a:srgbClr val="FFFFFF"/>
                </a:solidFill>
              </a:uFill>
              <a:latin typeface="Arial"/>
            </a:endParaRPr>
          </a:p>
        </p:txBody>
      </p:sp>
      <p:sp>
        <p:nvSpPr>
          <p:cNvPr id="507" name="CustomShape 19"/>
          <p:cNvSpPr/>
          <p:nvPr/>
        </p:nvSpPr>
        <p:spPr>
          <a:xfrm>
            <a:off x="6732360" y="4597368"/>
            <a:ext cx="169200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dirty="0">
                <a:solidFill>
                  <a:srgbClr val="000000"/>
                </a:solidFill>
                <a:uFill>
                  <a:solidFill>
                    <a:srgbClr val="FFFFFF"/>
                  </a:solidFill>
                </a:uFill>
                <a:latin typeface="Calibri"/>
              </a:rPr>
              <a:t>12 hafta</a:t>
            </a:r>
            <a:endParaRPr lang="tr-TR" sz="1700" spc="-1" dirty="0">
              <a:solidFill>
                <a:srgbClr val="000000"/>
              </a:solidFill>
              <a:uFill>
                <a:solidFill>
                  <a:srgbClr val="FFFFFF"/>
                </a:solidFill>
              </a:uFill>
              <a:latin typeface="Arial"/>
            </a:endParaRPr>
          </a:p>
        </p:txBody>
      </p:sp>
      <p:sp>
        <p:nvSpPr>
          <p:cNvPr id="508" name="CustomShape 20"/>
          <p:cNvSpPr/>
          <p:nvPr/>
        </p:nvSpPr>
        <p:spPr>
          <a:xfrm>
            <a:off x="6732360" y="5148000"/>
            <a:ext cx="1692000" cy="34380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nSpc>
                <a:spcPct val="100000"/>
              </a:lnSpc>
            </a:pPr>
            <a:r>
              <a:rPr lang="tr-TR" sz="1700" spc="-1">
                <a:solidFill>
                  <a:srgbClr val="000000"/>
                </a:solidFill>
                <a:uFill>
                  <a:solidFill>
                    <a:srgbClr val="FFFFFF"/>
                  </a:solidFill>
                </a:uFill>
                <a:latin typeface="Calibri"/>
              </a:rPr>
              <a:t>12 hafta</a:t>
            </a:r>
            <a:endParaRPr lang="tr-TR" sz="1700" spc="-1">
              <a:solidFill>
                <a:srgbClr val="000000"/>
              </a:solidFill>
              <a:uFill>
                <a:solidFill>
                  <a:srgbClr val="FFFFFF"/>
                </a:solidFill>
              </a:uFill>
              <a:latin typeface="Arial"/>
            </a:endParaRPr>
          </a:p>
        </p:txBody>
      </p:sp>
      <p:sp>
        <p:nvSpPr>
          <p:cNvPr id="22" name="TextShape 3"/>
          <p:cNvSpPr txBox="1"/>
          <p:nvPr/>
        </p:nvSpPr>
        <p:spPr>
          <a:xfrm>
            <a:off x="5400448" y="6336360"/>
            <a:ext cx="3204000" cy="218520"/>
          </a:xfrm>
          <a:prstGeom prst="rect">
            <a:avLst/>
          </a:prstGeom>
          <a:noFill/>
          <a:ln>
            <a:noFill/>
          </a:ln>
        </p:spPr>
        <p:txBody>
          <a:bodyPr lIns="90000" tIns="45000" rIns="90000" bIns="45000"/>
          <a:lstStyle/>
          <a:p>
            <a:r>
              <a:rPr lang="tr-TR" sz="900" spc="-1" dirty="0">
                <a:solidFill>
                  <a:srgbClr val="000000"/>
                </a:solidFill>
                <a:uFill>
                  <a:solidFill>
                    <a:srgbClr val="FFFFFF"/>
                  </a:solidFill>
                </a:uFill>
                <a:latin typeface="Arial"/>
              </a:rPr>
              <a:t>Singh JA, et </a:t>
            </a:r>
            <a:r>
              <a:rPr lang="tr-TR" sz="900" spc="-1" dirty="0" err="1">
                <a:solidFill>
                  <a:srgbClr val="000000"/>
                </a:solidFill>
                <a:uFill>
                  <a:solidFill>
                    <a:srgbClr val="FFFFFF"/>
                  </a:solidFill>
                </a:uFill>
                <a:latin typeface="Arial"/>
              </a:rPr>
              <a:t>al.Arthritis</a:t>
            </a:r>
            <a:r>
              <a:rPr lang="tr-TR" sz="900" spc="-1" dirty="0">
                <a:solidFill>
                  <a:srgbClr val="000000"/>
                </a:solidFill>
                <a:uFill>
                  <a:solidFill>
                    <a:srgbClr val="FFFFFF"/>
                  </a:solidFill>
                </a:uFill>
                <a:latin typeface="Arial"/>
              </a:rPr>
              <a:t> </a:t>
            </a:r>
            <a:r>
              <a:rPr lang="tr-TR" sz="900" spc="-1" dirty="0" err="1">
                <a:solidFill>
                  <a:srgbClr val="000000"/>
                </a:solidFill>
                <a:uFill>
                  <a:solidFill>
                    <a:srgbClr val="FFFFFF"/>
                  </a:solidFill>
                </a:uFill>
                <a:latin typeface="Arial"/>
              </a:rPr>
              <a:t>Rheumatol</a:t>
            </a:r>
            <a:r>
              <a:rPr lang="tr-TR" sz="900" spc="-1" dirty="0">
                <a:solidFill>
                  <a:srgbClr val="000000"/>
                </a:solidFill>
                <a:uFill>
                  <a:solidFill>
                    <a:srgbClr val="FFFFFF"/>
                  </a:solidFill>
                </a:uFill>
                <a:latin typeface="Arial"/>
              </a:rPr>
              <a:t>. 2016 Jan;68(1):1-26 </a:t>
            </a:r>
          </a:p>
        </p:txBody>
      </p:sp>
    </p:spTree>
    <p:extLst>
      <p:ext uri="{BB962C8B-B14F-4D97-AF65-F5344CB8AC3E}">
        <p14:creationId xmlns="" xmlns:p14="http://schemas.microsoft.com/office/powerpoint/2010/main" val="166605964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 name="CustomShape 1"/>
          <p:cNvSpPr/>
          <p:nvPr/>
        </p:nvSpPr>
        <p:spPr>
          <a:xfrm>
            <a:off x="611640" y="260640"/>
            <a:ext cx="7992360" cy="333720"/>
          </a:xfrm>
          <a:prstGeom prst="rect">
            <a:avLst/>
          </a:prstGeom>
          <a:ln>
            <a:round/>
          </a:ln>
        </p:spPr>
        <p:style>
          <a:lnRef idx="2">
            <a:schemeClr val="accent2"/>
          </a:lnRef>
          <a:fillRef idx="1">
            <a:schemeClr val="lt1"/>
          </a:fillRef>
          <a:effectRef idx="0">
            <a:schemeClr val="accent2"/>
          </a:effectRef>
          <a:fontRef idx="minor"/>
        </p:style>
        <p:txBody>
          <a:bodyPr lIns="90000" tIns="45000" rIns="90000" bIns="45000"/>
          <a:lstStyle/>
          <a:p>
            <a:pPr algn="ctr">
              <a:lnSpc>
                <a:spcPct val="100000"/>
              </a:lnSpc>
            </a:pPr>
            <a:r>
              <a:rPr lang="tr-TR" sz="1600" spc="-1" dirty="0" smtClean="0">
                <a:solidFill>
                  <a:srgbClr val="000000"/>
                </a:solidFill>
                <a:uFill>
                  <a:solidFill>
                    <a:srgbClr val="FFFFFF"/>
                  </a:solidFill>
                </a:uFill>
                <a:latin typeface="Calibri"/>
              </a:rPr>
              <a:t>BİYOLOJİK </a:t>
            </a:r>
            <a:r>
              <a:rPr lang="tr-TR" sz="1600" spc="-1" dirty="0">
                <a:solidFill>
                  <a:srgbClr val="000000"/>
                </a:solidFill>
                <a:uFill>
                  <a:solidFill>
                    <a:srgbClr val="FFFFFF"/>
                  </a:solidFill>
                </a:uFill>
                <a:latin typeface="Calibri"/>
              </a:rPr>
              <a:t>VEYA </a:t>
            </a:r>
            <a:r>
              <a:rPr lang="tr-TR" sz="1600" spc="-1" dirty="0" smtClean="0">
                <a:solidFill>
                  <a:srgbClr val="000000"/>
                </a:solidFill>
                <a:uFill>
                  <a:solidFill>
                    <a:srgbClr val="FFFFFF"/>
                  </a:solidFill>
                </a:uFill>
                <a:latin typeface="Calibri"/>
              </a:rPr>
              <a:t>HEDEFE YÖNELİK SENTETİK DMARD </a:t>
            </a:r>
            <a:r>
              <a:rPr lang="tr-TR" sz="1600" spc="-1" dirty="0">
                <a:solidFill>
                  <a:srgbClr val="000000"/>
                </a:solidFill>
                <a:uFill>
                  <a:solidFill>
                    <a:srgbClr val="FFFFFF"/>
                  </a:solidFill>
                </a:uFill>
                <a:latin typeface="Calibri"/>
              </a:rPr>
              <a:t>TEDAVİSİ İÇİN  TBC TARAMA ALGORİTMASI</a:t>
            </a:r>
            <a:endParaRPr lang="tr-TR" sz="1600" spc="-1" dirty="0">
              <a:solidFill>
                <a:srgbClr val="000000"/>
              </a:solidFill>
              <a:uFill>
                <a:solidFill>
                  <a:srgbClr val="FFFFFF"/>
                </a:solidFill>
              </a:uFill>
              <a:latin typeface="Arial"/>
            </a:endParaRPr>
          </a:p>
        </p:txBody>
      </p:sp>
      <p:pic>
        <p:nvPicPr>
          <p:cNvPr id="510" name="Picture 2"/>
          <p:cNvPicPr/>
          <p:nvPr/>
        </p:nvPicPr>
        <p:blipFill>
          <a:blip r:embed="rId2"/>
          <a:stretch/>
        </p:blipFill>
        <p:spPr>
          <a:xfrm>
            <a:off x="1547640" y="671040"/>
            <a:ext cx="6165360" cy="6141960"/>
          </a:xfrm>
          <a:prstGeom prst="rect">
            <a:avLst/>
          </a:prstGeom>
          <a:ln>
            <a:noFill/>
          </a:ln>
        </p:spPr>
      </p:pic>
      <p:sp>
        <p:nvSpPr>
          <p:cNvPr id="4" name="TextShape 2"/>
          <p:cNvSpPr txBox="1"/>
          <p:nvPr/>
        </p:nvSpPr>
        <p:spPr>
          <a:xfrm>
            <a:off x="5827666" y="6566821"/>
            <a:ext cx="3204000" cy="218520"/>
          </a:xfrm>
          <a:prstGeom prst="rect">
            <a:avLst/>
          </a:prstGeom>
          <a:noFill/>
          <a:ln>
            <a:noFill/>
          </a:ln>
        </p:spPr>
        <p:txBody>
          <a:bodyPr lIns="90000" tIns="45000" rIns="90000" bIns="45000"/>
          <a:lstStyle/>
          <a:p>
            <a:r>
              <a:rPr lang="tr-TR" sz="900" b="0" strike="noStrike" spc="-1">
                <a:solidFill>
                  <a:srgbClr val="000000"/>
                </a:solidFill>
                <a:uFill>
                  <a:solidFill>
                    <a:srgbClr val="FFFFFF"/>
                  </a:solidFill>
                </a:uFill>
                <a:latin typeface="Arial"/>
              </a:rPr>
              <a:t>Singh JA, et al.Arthritis Rheumatol. 2016 Jan;68(1):1-26 </a:t>
            </a:r>
          </a:p>
        </p:txBody>
      </p:sp>
    </p:spTree>
    <p:extLst>
      <p:ext uri="{BB962C8B-B14F-4D97-AF65-F5344CB8AC3E}">
        <p14:creationId xmlns="" xmlns:p14="http://schemas.microsoft.com/office/powerpoint/2010/main" val="39139348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1" name="Picture 2"/>
          <p:cNvPicPr/>
          <p:nvPr/>
        </p:nvPicPr>
        <p:blipFill>
          <a:blip r:embed="rId2"/>
          <a:stretch/>
        </p:blipFill>
        <p:spPr>
          <a:xfrm>
            <a:off x="2471760" y="581040"/>
            <a:ext cx="4200120" cy="5695560"/>
          </a:xfrm>
          <a:prstGeom prst="rect">
            <a:avLst/>
          </a:prstGeom>
          <a:ln>
            <a:noFill/>
          </a:ln>
        </p:spPr>
      </p:pic>
    </p:spTree>
    <p:extLst>
      <p:ext uri="{BB962C8B-B14F-4D97-AF65-F5344CB8AC3E}">
        <p14:creationId xmlns="" xmlns:p14="http://schemas.microsoft.com/office/powerpoint/2010/main" val="428154990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7452320" y="3645026"/>
            <a:ext cx="1008376" cy="276999"/>
          </a:xfrm>
          <a:prstGeom prst="rect">
            <a:avLst/>
          </a:prstGeom>
          <a:solidFill>
            <a:schemeClr val="accent6">
              <a:lumMod val="20000"/>
              <a:lumOff val="80000"/>
            </a:schemeClr>
          </a:solidFill>
        </p:spPr>
        <p:txBody>
          <a:bodyPr wrap="square" rtlCol="0">
            <a:spAutoFit/>
          </a:bodyPr>
          <a:lstStyle/>
          <a:p>
            <a:pPr algn="ctr"/>
            <a:r>
              <a:rPr lang="tr-TR" sz="1200" dirty="0"/>
              <a:t>9 ay INH</a:t>
            </a:r>
          </a:p>
        </p:txBody>
      </p:sp>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6200000">
            <a:off x="783751" y="909512"/>
            <a:ext cx="6831618" cy="5065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6" name="Düz Ok Bağlayıcısı 5"/>
          <p:cNvCxnSpPr/>
          <p:nvPr/>
        </p:nvCxnSpPr>
        <p:spPr>
          <a:xfrm>
            <a:off x="6444208" y="3789040"/>
            <a:ext cx="1008112"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8512510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600"/>
            <a:ext cx="8229240" cy="995160"/>
          </a:xfrm>
        </p:spPr>
        <p:style>
          <a:lnRef idx="2">
            <a:schemeClr val="accent5"/>
          </a:lnRef>
          <a:fillRef idx="1">
            <a:schemeClr val="lt1"/>
          </a:fillRef>
          <a:effectRef idx="0">
            <a:schemeClr val="accent5"/>
          </a:effectRef>
          <a:fontRef idx="minor">
            <a:schemeClr val="dk1"/>
          </a:fontRef>
        </p:style>
        <p:txBody>
          <a:bodyPr/>
          <a:lstStyle/>
          <a:p>
            <a:pPr algn="ctr"/>
            <a:r>
              <a:rPr lang="tr-TR" sz="3600" dirty="0">
                <a:solidFill>
                  <a:srgbClr val="FF0000"/>
                </a:solidFill>
              </a:rPr>
              <a:t>RA TEDAVİSİNİN İZLEMİ</a:t>
            </a:r>
          </a:p>
        </p:txBody>
      </p:sp>
    </p:spTree>
    <p:extLst>
      <p:ext uri="{BB962C8B-B14F-4D97-AF65-F5344CB8AC3E}">
        <p14:creationId xmlns="" xmlns:p14="http://schemas.microsoft.com/office/powerpoint/2010/main" val="29413953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Picture 3"/>
          <p:cNvPicPr/>
          <p:nvPr/>
        </p:nvPicPr>
        <p:blipFill>
          <a:blip r:embed="rId2"/>
          <a:stretch/>
        </p:blipFill>
        <p:spPr>
          <a:xfrm>
            <a:off x="1403640" y="4149080"/>
            <a:ext cx="5256592" cy="2636136"/>
          </a:xfrm>
          <a:prstGeom prst="rect">
            <a:avLst/>
          </a:prstGeom>
          <a:ln>
            <a:noFill/>
          </a:ln>
        </p:spPr>
      </p:pic>
      <p:sp>
        <p:nvSpPr>
          <p:cNvPr id="231" name="CustomShape 1"/>
          <p:cNvSpPr/>
          <p:nvPr/>
        </p:nvSpPr>
        <p:spPr>
          <a:xfrm>
            <a:off x="1043608" y="44624"/>
            <a:ext cx="6476760" cy="414160"/>
          </a:xfrm>
          <a:prstGeom prst="rect">
            <a:avLst/>
          </a:prstGeom>
          <a:ln>
            <a:round/>
          </a:ln>
        </p:spPr>
        <p:style>
          <a:lnRef idx="2">
            <a:schemeClr val="accent4"/>
          </a:lnRef>
          <a:fillRef idx="1">
            <a:schemeClr val="lt1"/>
          </a:fillRef>
          <a:effectRef idx="0">
            <a:schemeClr val="accent4"/>
          </a:effectRef>
          <a:fontRef idx="minor"/>
        </p:style>
        <p:txBody>
          <a:bodyPr lIns="84240" tIns="42120" rIns="84240" bIns="42120"/>
          <a:lstStyle/>
          <a:p>
            <a:pPr algn="ctr">
              <a:lnSpc>
                <a:spcPct val="100000"/>
              </a:lnSpc>
            </a:pPr>
            <a:r>
              <a:rPr lang="tr-TR" sz="2200" spc="-1">
                <a:solidFill>
                  <a:srgbClr val="FF0000"/>
                </a:solidFill>
                <a:uFill>
                  <a:solidFill>
                    <a:srgbClr val="FFFFFF"/>
                  </a:solidFill>
                </a:uFill>
                <a:latin typeface="Calibri"/>
              </a:rPr>
              <a:t>SİGARAYA HAYIR</a:t>
            </a:r>
            <a:endParaRPr lang="tr-TR" sz="2200" spc="-1">
              <a:solidFill>
                <a:srgbClr val="000000"/>
              </a:solidFill>
              <a:uFill>
                <a:solidFill>
                  <a:srgbClr val="FFFFFF"/>
                </a:solidFill>
              </a:uFill>
              <a:latin typeface="Arial"/>
            </a:endParaRPr>
          </a:p>
        </p:txBody>
      </p:sp>
      <p:pic>
        <p:nvPicPr>
          <p:cNvPr id="4" name="İçerik Yer Tutucusu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49894" y="548680"/>
            <a:ext cx="6258410" cy="3505372"/>
          </a:xfrm>
          <a:prstGeom prst="rect">
            <a:avLst/>
          </a:prstGeom>
        </p:spPr>
      </p:pic>
    </p:spTree>
    <p:extLst>
      <p:ext uri="{BB962C8B-B14F-4D97-AF65-F5344CB8AC3E}">
        <p14:creationId xmlns="" xmlns:p14="http://schemas.microsoft.com/office/powerpoint/2010/main" val="252396113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txBox="1"/>
          <p:nvPr/>
        </p:nvSpPr>
        <p:spPr>
          <a:xfrm>
            <a:off x="1475656" y="274680"/>
            <a:ext cx="5832648" cy="778056"/>
          </a:xfrm>
          <a:prstGeom prst="rect">
            <a:avLst/>
          </a:prstGeom>
          <a:ln/>
        </p:spPr>
        <p:style>
          <a:lnRef idx="2">
            <a:schemeClr val="accent3"/>
          </a:lnRef>
          <a:fillRef idx="1">
            <a:schemeClr val="lt1"/>
          </a:fillRef>
          <a:effectRef idx="0">
            <a:schemeClr val="accent3"/>
          </a:effectRef>
          <a:fontRef idx="minor">
            <a:schemeClr val="dk1"/>
          </a:fontRef>
        </p:style>
        <p:txBody>
          <a:bodyPr lIns="84240" tIns="42120" rIns="84240" bIns="42120" anchor="ctr">
            <a:normAutofit/>
          </a:bodyPr>
          <a:lstStyle/>
          <a:p>
            <a:pPr algn="ctr">
              <a:lnSpc>
                <a:spcPct val="100000"/>
              </a:lnSpc>
            </a:pPr>
            <a:r>
              <a:rPr lang="tr-TR" sz="3600" spc="-1" dirty="0">
                <a:solidFill>
                  <a:srgbClr val="000000"/>
                </a:solidFill>
                <a:uFill>
                  <a:solidFill>
                    <a:srgbClr val="FFFFFF"/>
                  </a:solidFill>
                </a:uFill>
                <a:latin typeface="Calibri"/>
              </a:rPr>
              <a:t>Sorgula ve kayıt altına al</a:t>
            </a:r>
          </a:p>
        </p:txBody>
      </p:sp>
      <p:sp>
        <p:nvSpPr>
          <p:cNvPr id="275" name="CustomShape 2"/>
          <p:cNvSpPr/>
          <p:nvPr/>
        </p:nvSpPr>
        <p:spPr>
          <a:xfrm>
            <a:off x="1475656" y="1340768"/>
            <a:ext cx="5832648" cy="432048"/>
          </a:xfrm>
          <a:prstGeom prst="rect">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pc="-1" dirty="0">
                <a:solidFill>
                  <a:srgbClr val="00B0F0"/>
                </a:solidFill>
                <a:uFill>
                  <a:solidFill>
                    <a:srgbClr val="FFFFFF"/>
                  </a:solidFill>
                </a:uFill>
                <a:latin typeface="Calibri"/>
              </a:rPr>
              <a:t>Hepatit paneli (Anti-HCV, </a:t>
            </a:r>
            <a:r>
              <a:rPr lang="tr-TR" spc="-1" dirty="0" err="1">
                <a:solidFill>
                  <a:srgbClr val="00B0F0"/>
                </a:solidFill>
                <a:uFill>
                  <a:solidFill>
                    <a:srgbClr val="FFFFFF"/>
                  </a:solidFill>
                </a:uFill>
                <a:latin typeface="Calibri"/>
              </a:rPr>
              <a:t>HBsAg</a:t>
            </a:r>
            <a:r>
              <a:rPr lang="tr-TR" spc="-1" dirty="0">
                <a:solidFill>
                  <a:srgbClr val="00B0F0"/>
                </a:solidFill>
                <a:uFill>
                  <a:solidFill>
                    <a:srgbClr val="FFFFFF"/>
                  </a:solidFill>
                </a:uFill>
                <a:latin typeface="Calibri"/>
              </a:rPr>
              <a:t>, Anti-HBS, Anti-</a:t>
            </a:r>
            <a:r>
              <a:rPr lang="tr-TR" spc="-1" dirty="0" err="1">
                <a:solidFill>
                  <a:srgbClr val="00B0F0"/>
                </a:solidFill>
                <a:uFill>
                  <a:solidFill>
                    <a:srgbClr val="FFFFFF"/>
                  </a:solidFill>
                </a:uFill>
                <a:latin typeface="Calibri"/>
              </a:rPr>
              <a:t>HBcIgG</a:t>
            </a:r>
            <a:r>
              <a:rPr lang="tr-TR" spc="-1" dirty="0">
                <a:solidFill>
                  <a:srgbClr val="00B0F0"/>
                </a:solidFill>
                <a:uFill>
                  <a:solidFill>
                    <a:srgbClr val="FFFFFF"/>
                  </a:solidFill>
                </a:uFill>
                <a:latin typeface="Calibri"/>
              </a:rPr>
              <a:t>)</a:t>
            </a:r>
            <a:endParaRPr lang="tr-TR" spc="-1" dirty="0">
              <a:solidFill>
                <a:srgbClr val="00B0F0"/>
              </a:solidFill>
              <a:uFill>
                <a:solidFill>
                  <a:srgbClr val="FFFFFF"/>
                </a:solidFill>
              </a:uFill>
              <a:latin typeface="Arial"/>
            </a:endParaRPr>
          </a:p>
        </p:txBody>
      </p:sp>
      <p:sp>
        <p:nvSpPr>
          <p:cNvPr id="276" name="CustomShape 3"/>
          <p:cNvSpPr/>
          <p:nvPr/>
        </p:nvSpPr>
        <p:spPr>
          <a:xfrm>
            <a:off x="1475656" y="2132856"/>
            <a:ext cx="5832648" cy="432048"/>
          </a:xfrm>
          <a:prstGeom prst="rect">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pc="-1" dirty="0">
                <a:solidFill>
                  <a:srgbClr val="00B0F0"/>
                </a:solidFill>
                <a:uFill>
                  <a:solidFill>
                    <a:srgbClr val="FFFFFF"/>
                  </a:solidFill>
                </a:uFill>
                <a:latin typeface="Calibri"/>
              </a:rPr>
              <a:t>Kanser öyküsü (Solid , </a:t>
            </a:r>
            <a:r>
              <a:rPr lang="tr-TR" spc="-1" dirty="0" err="1">
                <a:solidFill>
                  <a:srgbClr val="00B0F0"/>
                </a:solidFill>
                <a:uFill>
                  <a:solidFill>
                    <a:srgbClr val="FFFFFF"/>
                  </a:solidFill>
                </a:uFill>
                <a:latin typeface="Calibri"/>
              </a:rPr>
              <a:t>lenfoproliferatif</a:t>
            </a:r>
            <a:r>
              <a:rPr lang="tr-TR" spc="-1" dirty="0">
                <a:solidFill>
                  <a:srgbClr val="00B0F0"/>
                </a:solidFill>
                <a:uFill>
                  <a:solidFill>
                    <a:srgbClr val="FFFFFF"/>
                  </a:solidFill>
                </a:uFill>
                <a:latin typeface="Calibri"/>
              </a:rPr>
              <a:t>, cilt) </a:t>
            </a:r>
            <a:endParaRPr lang="tr-TR" spc="-1" dirty="0">
              <a:solidFill>
                <a:srgbClr val="00B0F0"/>
              </a:solidFill>
              <a:uFill>
                <a:solidFill>
                  <a:srgbClr val="FFFFFF"/>
                </a:solidFill>
              </a:uFill>
              <a:latin typeface="Arial"/>
            </a:endParaRPr>
          </a:p>
        </p:txBody>
      </p:sp>
      <p:sp>
        <p:nvSpPr>
          <p:cNvPr id="277" name="CustomShape 4"/>
          <p:cNvSpPr/>
          <p:nvPr/>
        </p:nvSpPr>
        <p:spPr>
          <a:xfrm>
            <a:off x="1475656" y="2996952"/>
            <a:ext cx="5832648" cy="432048"/>
          </a:xfrm>
          <a:prstGeom prst="rect">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pc="-1" dirty="0">
                <a:solidFill>
                  <a:srgbClr val="00B0F0"/>
                </a:solidFill>
                <a:uFill>
                  <a:solidFill>
                    <a:srgbClr val="FFFFFF"/>
                  </a:solidFill>
                </a:uFill>
                <a:latin typeface="Calibri"/>
              </a:rPr>
              <a:t>Aşı durumu </a:t>
            </a:r>
            <a:endParaRPr lang="tr-TR" spc="-1" dirty="0">
              <a:solidFill>
                <a:srgbClr val="00B0F0"/>
              </a:solidFill>
              <a:uFill>
                <a:solidFill>
                  <a:srgbClr val="FFFFFF"/>
                </a:solidFill>
              </a:uFill>
              <a:latin typeface="Arial"/>
            </a:endParaRPr>
          </a:p>
        </p:txBody>
      </p:sp>
      <p:sp>
        <p:nvSpPr>
          <p:cNvPr id="278" name="CustomShape 5"/>
          <p:cNvSpPr/>
          <p:nvPr/>
        </p:nvSpPr>
        <p:spPr>
          <a:xfrm>
            <a:off x="1475656" y="3789040"/>
            <a:ext cx="5832648" cy="504056"/>
          </a:xfrm>
          <a:prstGeom prst="rect">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pc="-1" dirty="0">
                <a:solidFill>
                  <a:srgbClr val="00B0F0"/>
                </a:solidFill>
                <a:uFill>
                  <a:solidFill>
                    <a:srgbClr val="FFFFFF"/>
                  </a:solidFill>
                </a:uFill>
                <a:latin typeface="Calibri"/>
              </a:rPr>
              <a:t>Kalp yetmezliği</a:t>
            </a:r>
            <a:endParaRPr lang="tr-TR" spc="-1" dirty="0">
              <a:solidFill>
                <a:srgbClr val="00B0F0"/>
              </a:solidFill>
              <a:uFill>
                <a:solidFill>
                  <a:srgbClr val="FFFFFF"/>
                </a:solidFill>
              </a:uFill>
              <a:latin typeface="Arial"/>
            </a:endParaRPr>
          </a:p>
        </p:txBody>
      </p:sp>
      <p:sp>
        <p:nvSpPr>
          <p:cNvPr id="279" name="CustomShape 6"/>
          <p:cNvSpPr/>
          <p:nvPr/>
        </p:nvSpPr>
        <p:spPr>
          <a:xfrm>
            <a:off x="1475656" y="4653136"/>
            <a:ext cx="5832648" cy="432048"/>
          </a:xfrm>
          <a:prstGeom prst="rect">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pc="-1" dirty="0">
                <a:solidFill>
                  <a:srgbClr val="00B0F0"/>
                </a:solidFill>
                <a:uFill>
                  <a:solidFill>
                    <a:srgbClr val="FFFFFF"/>
                  </a:solidFill>
                </a:uFill>
                <a:latin typeface="Calibri"/>
              </a:rPr>
              <a:t>Akciğer hastalığı</a:t>
            </a:r>
            <a:endParaRPr lang="tr-TR" spc="-1" dirty="0">
              <a:solidFill>
                <a:srgbClr val="00B0F0"/>
              </a:solidFill>
              <a:uFill>
                <a:solidFill>
                  <a:srgbClr val="FFFFFF"/>
                </a:solidFill>
              </a:uFill>
              <a:latin typeface="Arial"/>
            </a:endParaRPr>
          </a:p>
        </p:txBody>
      </p:sp>
      <p:sp>
        <p:nvSpPr>
          <p:cNvPr id="280" name="CustomShape 7"/>
          <p:cNvSpPr/>
          <p:nvPr/>
        </p:nvSpPr>
        <p:spPr>
          <a:xfrm>
            <a:off x="1475656" y="5373216"/>
            <a:ext cx="5832648" cy="432048"/>
          </a:xfrm>
          <a:prstGeom prst="rect">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pc="-1" dirty="0">
                <a:solidFill>
                  <a:srgbClr val="00B0F0"/>
                </a:solidFill>
                <a:uFill>
                  <a:solidFill>
                    <a:srgbClr val="FFFFFF"/>
                  </a:solidFill>
                </a:uFill>
                <a:latin typeface="Calibri"/>
              </a:rPr>
              <a:t>Karaciğer hastalığı</a:t>
            </a:r>
            <a:endParaRPr lang="tr-TR" spc="-1" dirty="0">
              <a:solidFill>
                <a:srgbClr val="00B0F0"/>
              </a:solidFill>
              <a:uFill>
                <a:solidFill>
                  <a:srgbClr val="FFFFFF"/>
                </a:solidFill>
              </a:uFill>
              <a:latin typeface="Arial"/>
            </a:endParaRPr>
          </a:p>
        </p:txBody>
      </p:sp>
      <p:sp>
        <p:nvSpPr>
          <p:cNvPr id="4" name="Metin kutusu 3"/>
          <p:cNvSpPr txBox="1"/>
          <p:nvPr/>
        </p:nvSpPr>
        <p:spPr>
          <a:xfrm>
            <a:off x="1475656" y="6021288"/>
            <a:ext cx="583264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pc="-1" dirty="0" err="1">
                <a:solidFill>
                  <a:srgbClr val="00B0F0"/>
                </a:solidFill>
                <a:uFill>
                  <a:solidFill>
                    <a:srgbClr val="FFFFFF"/>
                  </a:solidFill>
                </a:uFill>
                <a:latin typeface="Calibri"/>
              </a:rPr>
              <a:t>Kardiyovasküler</a:t>
            </a:r>
            <a:r>
              <a:rPr lang="tr-TR" spc="-1" dirty="0">
                <a:solidFill>
                  <a:srgbClr val="00B0F0"/>
                </a:solidFill>
                <a:uFill>
                  <a:solidFill>
                    <a:srgbClr val="FFFFFF"/>
                  </a:solidFill>
                </a:uFill>
                <a:latin typeface="Calibri"/>
              </a:rPr>
              <a:t> risk faktörleri</a:t>
            </a:r>
          </a:p>
        </p:txBody>
      </p:sp>
    </p:spTree>
    <p:extLst>
      <p:ext uri="{BB962C8B-B14F-4D97-AF65-F5344CB8AC3E}">
        <p14:creationId xmlns="" xmlns:p14="http://schemas.microsoft.com/office/powerpoint/2010/main" val="263247623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TextShape 1"/>
          <p:cNvSpPr txBox="1"/>
          <p:nvPr/>
        </p:nvSpPr>
        <p:spPr>
          <a:xfrm>
            <a:off x="2123640" y="404664"/>
            <a:ext cx="4896360" cy="720080"/>
          </a:xfrm>
          <a:prstGeom prst="rect">
            <a:avLst/>
          </a:prstGeom>
          <a:ln/>
        </p:spPr>
        <p:style>
          <a:lnRef idx="2">
            <a:schemeClr val="accent3"/>
          </a:lnRef>
          <a:fillRef idx="1">
            <a:schemeClr val="lt1"/>
          </a:fillRef>
          <a:effectRef idx="0">
            <a:schemeClr val="accent3"/>
          </a:effectRef>
          <a:fontRef idx="minor">
            <a:schemeClr val="dk1"/>
          </a:fontRef>
        </p:style>
        <p:txBody>
          <a:bodyPr lIns="84240" tIns="42120" rIns="84240" bIns="42120" anchor="ctr"/>
          <a:lstStyle/>
          <a:p>
            <a:pPr algn="ctr">
              <a:lnSpc>
                <a:spcPct val="100000"/>
              </a:lnSpc>
            </a:pPr>
            <a:r>
              <a:rPr lang="tr-TR" sz="4000" spc="-1" dirty="0">
                <a:solidFill>
                  <a:srgbClr val="000000"/>
                </a:solidFill>
                <a:uFill>
                  <a:solidFill>
                    <a:srgbClr val="FFFFFF"/>
                  </a:solidFill>
                </a:uFill>
                <a:latin typeface="Calibri"/>
              </a:rPr>
              <a:t>Her </a:t>
            </a:r>
            <a:r>
              <a:rPr lang="tr-TR" sz="4000" spc="-1" dirty="0" err="1">
                <a:solidFill>
                  <a:srgbClr val="000000"/>
                </a:solidFill>
                <a:uFill>
                  <a:solidFill>
                    <a:srgbClr val="FFFFFF"/>
                  </a:solidFill>
                </a:uFill>
                <a:latin typeface="Calibri"/>
              </a:rPr>
              <a:t>vizitte</a:t>
            </a:r>
            <a:endParaRPr lang="tr-TR" sz="4000" spc="-1" dirty="0">
              <a:solidFill>
                <a:srgbClr val="000000"/>
              </a:solidFill>
              <a:uFill>
                <a:solidFill>
                  <a:srgbClr val="FFFFFF"/>
                </a:solidFill>
              </a:uFill>
              <a:latin typeface="Calibri"/>
            </a:endParaRPr>
          </a:p>
        </p:txBody>
      </p:sp>
      <p:sp>
        <p:nvSpPr>
          <p:cNvPr id="282" name="CustomShape 2"/>
          <p:cNvSpPr/>
          <p:nvPr/>
        </p:nvSpPr>
        <p:spPr>
          <a:xfrm>
            <a:off x="2123640" y="1484784"/>
            <a:ext cx="4896360" cy="647640"/>
          </a:xfrm>
          <a:prstGeom prst="roundRect">
            <a:avLst>
              <a:gd name="adj" fmla="val 16667"/>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z="1700" spc="-1">
                <a:solidFill>
                  <a:srgbClr val="00B0F0"/>
                </a:solidFill>
                <a:uFill>
                  <a:solidFill>
                    <a:srgbClr val="FFFFFF"/>
                  </a:solidFill>
                </a:uFill>
                <a:latin typeface="Calibri"/>
              </a:rPr>
              <a:t>AST, ALT, Hemogram, Kreatinin, Sedimentasyon, CRP</a:t>
            </a:r>
            <a:endParaRPr lang="tr-TR" sz="1700" spc="-1">
              <a:solidFill>
                <a:srgbClr val="00B0F0"/>
              </a:solidFill>
              <a:uFill>
                <a:solidFill>
                  <a:srgbClr val="FFFFFF"/>
                </a:solidFill>
              </a:uFill>
              <a:latin typeface="Arial"/>
            </a:endParaRPr>
          </a:p>
        </p:txBody>
      </p:sp>
      <p:sp>
        <p:nvSpPr>
          <p:cNvPr id="283" name="CustomShape 3"/>
          <p:cNvSpPr/>
          <p:nvPr/>
        </p:nvSpPr>
        <p:spPr>
          <a:xfrm>
            <a:off x="2123640" y="2420888"/>
            <a:ext cx="4896360" cy="575984"/>
          </a:xfrm>
          <a:prstGeom prst="roundRect">
            <a:avLst>
              <a:gd name="adj" fmla="val 16667"/>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z="1700" spc="-1">
                <a:solidFill>
                  <a:srgbClr val="00B0F0"/>
                </a:solidFill>
                <a:uFill>
                  <a:solidFill>
                    <a:srgbClr val="FFFFFF"/>
                  </a:solidFill>
                </a:uFill>
                <a:latin typeface="Calibri"/>
              </a:rPr>
              <a:t>Gebelik isteği</a:t>
            </a:r>
            <a:endParaRPr lang="tr-TR" sz="1700" spc="-1">
              <a:solidFill>
                <a:srgbClr val="00B0F0"/>
              </a:solidFill>
              <a:uFill>
                <a:solidFill>
                  <a:srgbClr val="FFFFFF"/>
                </a:solidFill>
              </a:uFill>
              <a:latin typeface="Arial"/>
            </a:endParaRPr>
          </a:p>
        </p:txBody>
      </p:sp>
      <p:sp>
        <p:nvSpPr>
          <p:cNvPr id="284" name="CustomShape 4"/>
          <p:cNvSpPr/>
          <p:nvPr/>
        </p:nvSpPr>
        <p:spPr>
          <a:xfrm>
            <a:off x="2123640" y="3284984"/>
            <a:ext cx="4896360" cy="576112"/>
          </a:xfrm>
          <a:prstGeom prst="roundRect">
            <a:avLst>
              <a:gd name="adj" fmla="val 16667"/>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z="1700" spc="-1" dirty="0">
                <a:solidFill>
                  <a:srgbClr val="00B0F0"/>
                </a:solidFill>
                <a:uFill>
                  <a:solidFill>
                    <a:srgbClr val="FFFFFF"/>
                  </a:solidFill>
                </a:uFill>
                <a:latin typeface="Calibri"/>
              </a:rPr>
              <a:t>Sigara</a:t>
            </a:r>
            <a:endParaRPr lang="tr-TR" sz="1700" spc="-1" dirty="0">
              <a:solidFill>
                <a:srgbClr val="00B0F0"/>
              </a:solidFill>
              <a:uFill>
                <a:solidFill>
                  <a:srgbClr val="FFFFFF"/>
                </a:solidFill>
              </a:uFill>
              <a:latin typeface="Arial"/>
            </a:endParaRPr>
          </a:p>
        </p:txBody>
      </p:sp>
      <p:sp>
        <p:nvSpPr>
          <p:cNvPr id="285" name="CustomShape 5"/>
          <p:cNvSpPr/>
          <p:nvPr/>
        </p:nvSpPr>
        <p:spPr>
          <a:xfrm>
            <a:off x="2123640" y="5085608"/>
            <a:ext cx="4896360" cy="575640"/>
          </a:xfrm>
          <a:prstGeom prst="roundRect">
            <a:avLst>
              <a:gd name="adj" fmla="val 16667"/>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z="1700" spc="-1">
                <a:solidFill>
                  <a:srgbClr val="00B0F0"/>
                </a:solidFill>
                <a:uFill>
                  <a:solidFill>
                    <a:srgbClr val="FFFFFF"/>
                  </a:solidFill>
                </a:uFill>
                <a:latin typeface="Calibri"/>
              </a:rPr>
              <a:t>Ağız hijyeni</a:t>
            </a:r>
            <a:endParaRPr lang="tr-TR" sz="1700" spc="-1">
              <a:solidFill>
                <a:srgbClr val="00B0F0"/>
              </a:solidFill>
              <a:uFill>
                <a:solidFill>
                  <a:srgbClr val="FFFFFF"/>
                </a:solidFill>
              </a:uFill>
              <a:latin typeface="Arial"/>
            </a:endParaRPr>
          </a:p>
        </p:txBody>
      </p:sp>
      <p:sp>
        <p:nvSpPr>
          <p:cNvPr id="286" name="CustomShape 6"/>
          <p:cNvSpPr/>
          <p:nvPr/>
        </p:nvSpPr>
        <p:spPr>
          <a:xfrm>
            <a:off x="2123640" y="4221088"/>
            <a:ext cx="4896360" cy="575640"/>
          </a:xfrm>
          <a:prstGeom prst="roundRect">
            <a:avLst>
              <a:gd name="adj" fmla="val 16667"/>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z="1700" spc="-1" dirty="0">
                <a:solidFill>
                  <a:srgbClr val="00B0F0"/>
                </a:solidFill>
                <a:uFill>
                  <a:solidFill>
                    <a:srgbClr val="FFFFFF"/>
                  </a:solidFill>
                </a:uFill>
                <a:latin typeface="Calibri"/>
              </a:rPr>
              <a:t>Alkol</a:t>
            </a:r>
            <a:endParaRPr lang="tr-TR" sz="1700" spc="-1" dirty="0">
              <a:solidFill>
                <a:srgbClr val="00B0F0"/>
              </a:solidFill>
              <a:uFill>
                <a:solidFill>
                  <a:srgbClr val="FFFFFF"/>
                </a:solidFill>
              </a:uFill>
              <a:latin typeface="Arial"/>
            </a:endParaRPr>
          </a:p>
        </p:txBody>
      </p:sp>
      <p:sp>
        <p:nvSpPr>
          <p:cNvPr id="8" name="CustomShape 5"/>
          <p:cNvSpPr/>
          <p:nvPr/>
        </p:nvSpPr>
        <p:spPr>
          <a:xfrm>
            <a:off x="2123728" y="5877696"/>
            <a:ext cx="4896360" cy="575640"/>
          </a:xfrm>
          <a:prstGeom prst="roundRect">
            <a:avLst>
              <a:gd name="adj" fmla="val 16667"/>
            </a:avLst>
          </a:prstGeom>
          <a:ln/>
        </p:spPr>
        <p:style>
          <a:lnRef idx="2">
            <a:schemeClr val="accent2"/>
          </a:lnRef>
          <a:fillRef idx="1">
            <a:schemeClr val="lt1"/>
          </a:fillRef>
          <a:effectRef idx="0">
            <a:schemeClr val="accent2"/>
          </a:effectRef>
          <a:fontRef idx="minor">
            <a:schemeClr val="dk1"/>
          </a:fontRef>
        </p:style>
        <p:txBody>
          <a:bodyPr lIns="84240" tIns="42120" rIns="84240" bIns="42120" anchor="ctr"/>
          <a:lstStyle/>
          <a:p>
            <a:pPr algn="ctr">
              <a:lnSpc>
                <a:spcPct val="100000"/>
              </a:lnSpc>
            </a:pPr>
            <a:r>
              <a:rPr lang="tr-TR" sz="1700" spc="-1" dirty="0">
                <a:solidFill>
                  <a:srgbClr val="00B0F0"/>
                </a:solidFill>
                <a:uFill>
                  <a:solidFill>
                    <a:srgbClr val="FFFFFF"/>
                  </a:solidFill>
                </a:uFill>
                <a:latin typeface="Calibri"/>
              </a:rPr>
              <a:t>Aktivite </a:t>
            </a:r>
            <a:endParaRPr lang="tr-TR" sz="1700" spc="-1" dirty="0">
              <a:solidFill>
                <a:srgbClr val="00B0F0"/>
              </a:solidFill>
              <a:uFill>
                <a:solidFill>
                  <a:srgbClr val="FFFFFF"/>
                </a:solidFill>
              </a:uFill>
              <a:latin typeface="Arial"/>
            </a:endParaRPr>
          </a:p>
        </p:txBody>
      </p:sp>
    </p:spTree>
    <p:extLst>
      <p:ext uri="{BB962C8B-B14F-4D97-AF65-F5344CB8AC3E}">
        <p14:creationId xmlns="" xmlns:p14="http://schemas.microsoft.com/office/powerpoint/2010/main" val="277582002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117555" y="427149"/>
            <a:ext cx="8945772" cy="6080186"/>
          </a:xfrm>
          <a:prstGeom prst="rect">
            <a:avLst/>
          </a:prstGeom>
        </p:spPr>
      </p:pic>
    </p:spTree>
    <p:extLst>
      <p:ext uri="{BB962C8B-B14F-4D97-AF65-F5344CB8AC3E}">
        <p14:creationId xmlns="" xmlns:p14="http://schemas.microsoft.com/office/powerpoint/2010/main" val="393728414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TextShape 1"/>
          <p:cNvSpPr txBox="1"/>
          <p:nvPr/>
        </p:nvSpPr>
        <p:spPr>
          <a:xfrm>
            <a:off x="457200" y="188640"/>
            <a:ext cx="8229240" cy="935640"/>
          </a:xfrm>
          <a:prstGeom prst="rect">
            <a:avLst/>
          </a:prstGeom>
          <a:solidFill>
            <a:srgbClr val="FFFFFF"/>
          </a:solidFill>
          <a:ln w="25560">
            <a:solidFill>
              <a:srgbClr val="C0504D"/>
            </a:solidFill>
            <a:round/>
          </a:ln>
        </p:spPr>
        <p:txBody>
          <a:bodyPr lIns="84240" tIns="42120" rIns="84240" bIns="42120" anchor="ctr"/>
          <a:lstStyle/>
          <a:p>
            <a:pPr algn="ctr">
              <a:lnSpc>
                <a:spcPct val="100000"/>
              </a:lnSpc>
            </a:pPr>
            <a:r>
              <a:rPr lang="tr-TR" sz="4000" spc="-1">
                <a:solidFill>
                  <a:srgbClr val="000000"/>
                </a:solidFill>
                <a:uFill>
                  <a:solidFill>
                    <a:srgbClr val="FFFFFF"/>
                  </a:solidFill>
                </a:uFill>
                <a:latin typeface="Calibri"/>
              </a:rPr>
              <a:t>SAĞLIK UYGULAMA TEBLİĞİ (SUT)</a:t>
            </a:r>
          </a:p>
        </p:txBody>
      </p:sp>
      <p:sp>
        <p:nvSpPr>
          <p:cNvPr id="487" name="TextShape 2"/>
          <p:cNvSpPr txBox="1"/>
          <p:nvPr/>
        </p:nvSpPr>
        <p:spPr>
          <a:xfrm>
            <a:off x="457200" y="1917000"/>
            <a:ext cx="8229240" cy="4525560"/>
          </a:xfrm>
          <a:prstGeom prst="rect">
            <a:avLst/>
          </a:prstGeom>
          <a:solidFill>
            <a:srgbClr val="FFFFFF"/>
          </a:solidFill>
          <a:ln w="25560">
            <a:solidFill>
              <a:srgbClr val="4BACC6"/>
            </a:solidFill>
            <a:round/>
          </a:ln>
        </p:spPr>
        <p:txBody>
          <a:bodyPr lIns="84240" tIns="42120" rIns="84240" bIns="42120"/>
          <a:lstStyle/>
          <a:p>
            <a:pPr marL="315360" indent="-315000">
              <a:lnSpc>
                <a:spcPct val="170000"/>
              </a:lnSpc>
              <a:spcBef>
                <a:spcPts val="360"/>
              </a:spcBef>
              <a:buClr>
                <a:srgbClr val="000000"/>
              </a:buClr>
              <a:buFont typeface="Arial"/>
              <a:buChar char="•"/>
            </a:pPr>
            <a:r>
              <a:rPr lang="tr-TR" b="1" spc="-1">
                <a:solidFill>
                  <a:srgbClr val="000000"/>
                </a:solidFill>
                <a:uFill>
                  <a:solidFill>
                    <a:srgbClr val="FFFFFF"/>
                  </a:solidFill>
                </a:uFill>
                <a:latin typeface="Calibri"/>
              </a:rPr>
              <a:t>Romatoid artrit, </a:t>
            </a:r>
            <a:r>
              <a:rPr lang="tr-TR" spc="-1">
                <a:solidFill>
                  <a:srgbClr val="000000"/>
                </a:solidFill>
                <a:uFill>
                  <a:solidFill>
                    <a:srgbClr val="FFFFFF"/>
                  </a:solidFill>
                </a:uFill>
                <a:latin typeface="Calibri"/>
              </a:rPr>
              <a:t>çölyak hastalığı, kronik inflamatuar barsak hastalığı (crohn hastalığı veya ülseratif kolit), ankilozan spondilit, hipertiroidi, hipogonadizm, hipopituitarizm, anoreksia nevroza, kronik obstrüktif akciğer hastalığı, tip I diyabet, cushing sendromu ve primer hiperparatiroidizmde, uzun süreli </a:t>
            </a:r>
            <a:r>
              <a:rPr lang="tr-TR" b="1" spc="-1">
                <a:solidFill>
                  <a:srgbClr val="000000"/>
                </a:solidFill>
                <a:uFill>
                  <a:solidFill>
                    <a:srgbClr val="FFFFFF"/>
                  </a:solidFill>
                </a:uFill>
                <a:latin typeface="Calibri"/>
              </a:rPr>
              <a:t>(en az 3 ay) ve &gt; 5mg/gün sistemik kortikosteroid kullanımı olan</a:t>
            </a:r>
            <a:r>
              <a:rPr lang="tr-TR" spc="-1">
                <a:solidFill>
                  <a:srgbClr val="000000"/>
                </a:solidFill>
                <a:uFill>
                  <a:solidFill>
                    <a:srgbClr val="FFFFFF"/>
                  </a:solidFill>
                </a:uFill>
                <a:latin typeface="Calibri"/>
              </a:rPr>
              <a:t>, kanser tedavisi alan veya organ nakli uygulanmış hastalarda; sekonder gelişen osteoporozda KMY ölçümünde lomber total (L1-4 veya L2-4) veya femur total veya femur boynu KMY ölçümünde “T” değerlerinden herhangi birinin </a:t>
            </a:r>
            <a:r>
              <a:rPr lang="tr-TR" b="1" spc="-1">
                <a:solidFill>
                  <a:srgbClr val="000000"/>
                </a:solidFill>
                <a:uFill>
                  <a:solidFill>
                    <a:srgbClr val="FFFFFF"/>
                  </a:solidFill>
                </a:uFill>
                <a:latin typeface="Calibri"/>
              </a:rPr>
              <a:t>-1 veya daha düşük olması </a:t>
            </a:r>
            <a:r>
              <a:rPr lang="tr-TR" spc="-1">
                <a:solidFill>
                  <a:srgbClr val="000000"/>
                </a:solidFill>
                <a:uFill>
                  <a:solidFill>
                    <a:srgbClr val="FFFFFF"/>
                  </a:solidFill>
                </a:uFill>
                <a:latin typeface="Calibri"/>
              </a:rPr>
              <a:t>durumunda, (primer hastalığını da belirtir sağlık raporu ile birlikte) reçetelenir.</a:t>
            </a:r>
          </a:p>
        </p:txBody>
      </p:sp>
      <p:sp>
        <p:nvSpPr>
          <p:cNvPr id="488" name="CustomShape 3"/>
          <p:cNvSpPr/>
          <p:nvPr/>
        </p:nvSpPr>
        <p:spPr>
          <a:xfrm>
            <a:off x="2267640" y="1340640"/>
            <a:ext cx="3744000" cy="395280"/>
          </a:xfrm>
          <a:prstGeom prst="rect">
            <a:avLst/>
          </a:prstGeom>
          <a:ln>
            <a:round/>
          </a:ln>
        </p:spPr>
        <p:style>
          <a:lnRef idx="2">
            <a:schemeClr val="accent3"/>
          </a:lnRef>
          <a:fillRef idx="1">
            <a:schemeClr val="lt1"/>
          </a:fillRef>
          <a:effectRef idx="0">
            <a:schemeClr val="accent3"/>
          </a:effectRef>
          <a:fontRef idx="minor"/>
        </p:style>
        <p:txBody>
          <a:bodyPr lIns="90000" tIns="45000" rIns="90000" bIns="45000"/>
          <a:lstStyle/>
          <a:p>
            <a:pPr algn="ctr">
              <a:lnSpc>
                <a:spcPct val="100000"/>
              </a:lnSpc>
            </a:pPr>
            <a:r>
              <a:rPr lang="tr-TR" sz="2000" spc="-1">
                <a:solidFill>
                  <a:srgbClr val="000000"/>
                </a:solidFill>
                <a:uFill>
                  <a:solidFill>
                    <a:srgbClr val="FFFFFF"/>
                  </a:solidFill>
                </a:uFill>
                <a:latin typeface="Calibri"/>
              </a:rPr>
              <a:t>BİFOSFONAT</a:t>
            </a:r>
            <a:endParaRPr lang="tr-TR" sz="2000" spc="-1">
              <a:solidFill>
                <a:srgbClr val="000000"/>
              </a:solidFill>
              <a:uFill>
                <a:solidFill>
                  <a:srgbClr val="FFFFFF"/>
                </a:solidFill>
              </a:uFill>
              <a:latin typeface="Arial"/>
            </a:endParaRPr>
          </a:p>
        </p:txBody>
      </p:sp>
    </p:spTree>
    <p:extLst>
      <p:ext uri="{BB962C8B-B14F-4D97-AF65-F5344CB8AC3E}">
        <p14:creationId xmlns="" xmlns:p14="http://schemas.microsoft.com/office/powerpoint/2010/main" val="303636662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7504" y="81347"/>
            <a:ext cx="5256584" cy="67120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801669" y="3"/>
            <a:ext cx="3306837" cy="66693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5940152" y="6597352"/>
            <a:ext cx="3168352" cy="230832"/>
          </a:xfrm>
          <a:prstGeom prst="rect">
            <a:avLst/>
          </a:prstGeom>
          <a:noFill/>
        </p:spPr>
        <p:txBody>
          <a:bodyPr wrap="square" rtlCol="0">
            <a:spAutoFit/>
          </a:bodyPr>
          <a:lstStyle/>
          <a:p>
            <a:r>
              <a:rPr lang="tr-TR" sz="900" dirty="0" err="1"/>
              <a:t>Sparks</a:t>
            </a:r>
            <a:r>
              <a:rPr lang="tr-TR" sz="900" dirty="0"/>
              <a:t> JA</a:t>
            </a:r>
            <a:r>
              <a:rPr lang="sv-SE" sz="900" dirty="0"/>
              <a:t>Ann Intern Med.</a:t>
            </a:r>
            <a:r>
              <a:rPr lang="tr-TR" sz="900" dirty="0"/>
              <a:t> </a:t>
            </a:r>
            <a:r>
              <a:rPr lang="sv-SE" sz="900" dirty="0"/>
              <a:t>2019 Jan 1;170(1):ITC1-ITC16</a:t>
            </a:r>
            <a:r>
              <a:rPr lang="tr-TR" sz="900" dirty="0"/>
              <a:t>. </a:t>
            </a:r>
          </a:p>
        </p:txBody>
      </p:sp>
    </p:spTree>
    <p:extLst>
      <p:ext uri="{BB962C8B-B14F-4D97-AF65-F5344CB8AC3E}">
        <p14:creationId xmlns="" xmlns:p14="http://schemas.microsoft.com/office/powerpoint/2010/main" val="26148954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2000" y="1734203"/>
            <a:ext cx="4417408" cy="248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5448556" y="4859868"/>
            <a:ext cx="2664296" cy="369332"/>
          </a:xfrm>
          <a:prstGeom prst="rect">
            <a:avLst/>
          </a:prstGeom>
          <a:noFill/>
        </p:spPr>
        <p:txBody>
          <a:bodyPr wrap="square" rtlCol="0">
            <a:spAutoFit/>
          </a:bodyPr>
          <a:lstStyle/>
          <a:p>
            <a:pPr algn="ctr"/>
            <a:r>
              <a:rPr lang="tr-TR" dirty="0"/>
              <a:t>Diyet</a:t>
            </a:r>
          </a:p>
        </p:txBody>
      </p:sp>
      <p:sp>
        <p:nvSpPr>
          <p:cNvPr id="3" name="Metin kutusu 2"/>
          <p:cNvSpPr txBox="1"/>
          <p:nvPr/>
        </p:nvSpPr>
        <p:spPr>
          <a:xfrm>
            <a:off x="827584" y="4878452"/>
            <a:ext cx="2808312" cy="369332"/>
          </a:xfrm>
          <a:prstGeom prst="rect">
            <a:avLst/>
          </a:prstGeom>
          <a:noFill/>
        </p:spPr>
        <p:txBody>
          <a:bodyPr wrap="square" rtlCol="0">
            <a:spAutoFit/>
          </a:bodyPr>
          <a:lstStyle/>
          <a:p>
            <a:pPr algn="ctr"/>
            <a:r>
              <a:rPr lang="tr-TR" dirty="0"/>
              <a:t>Egzersiz</a:t>
            </a:r>
          </a:p>
        </p:txBody>
      </p:sp>
      <p:pic>
        <p:nvPicPr>
          <p:cNvPr id="6" name="İçerik Yer Tutucusu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39554" y="1484787"/>
            <a:ext cx="3910799" cy="2952327"/>
          </a:xfrm>
          <a:prstGeom prst="rect">
            <a:avLst/>
          </a:prstGeom>
        </p:spPr>
      </p:pic>
    </p:spTree>
    <p:extLst>
      <p:ext uri="{BB962C8B-B14F-4D97-AF65-F5344CB8AC3E}">
        <p14:creationId xmlns="" xmlns:p14="http://schemas.microsoft.com/office/powerpoint/2010/main" val="385905297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55576" y="173320"/>
            <a:ext cx="7488000" cy="46182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23528" y="4777055"/>
            <a:ext cx="7920880" cy="20363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707904" y="44626"/>
            <a:ext cx="2088232" cy="1244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2962847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P4061595"/>
          <p:cNvPicPr>
            <a:picLocks noGrp="1" noChangeAspect="1" noChangeArrowheads="1"/>
          </p:cNvPicPr>
          <p:nvPr>
            <p:ph sz="quarter" idx="4294967295"/>
          </p:nvPr>
        </p:nvPicPr>
        <p:blipFill>
          <a:blip r:embed="rId2"/>
          <a:srcRect/>
          <a:stretch>
            <a:fillRect/>
          </a:stretch>
        </p:blipFill>
        <p:spPr>
          <a:xfrm>
            <a:off x="431750" y="940149"/>
            <a:ext cx="7740650" cy="4937125"/>
          </a:xfrm>
        </p:spPr>
      </p:pic>
      <p:sp>
        <p:nvSpPr>
          <p:cNvPr id="3" name="Metin kutusu 2"/>
          <p:cNvSpPr txBox="1"/>
          <p:nvPr/>
        </p:nvSpPr>
        <p:spPr>
          <a:xfrm>
            <a:off x="5364088" y="6309320"/>
            <a:ext cx="2808312" cy="369332"/>
          </a:xfrm>
          <a:prstGeom prst="rect">
            <a:avLst/>
          </a:prstGeom>
          <a:noFill/>
        </p:spPr>
        <p:txBody>
          <a:bodyPr wrap="square" rtlCol="0">
            <a:spAutoFit/>
          </a:bodyPr>
          <a:lstStyle/>
          <a:p>
            <a:r>
              <a:rPr lang="tr-TR" altLang="tr-TR" dirty="0">
                <a:solidFill>
                  <a:srgbClr val="FF0000"/>
                </a:solidFill>
                <a:latin typeface="Bookman Old Style" pitchFamily="18" charset="0"/>
              </a:rPr>
              <a:t>Teşekkürler…</a:t>
            </a:r>
            <a:endParaRPr lang="tr-TR" dirty="0"/>
          </a:p>
        </p:txBody>
      </p:sp>
    </p:spTree>
    <p:extLst>
      <p:ext uri="{BB962C8B-B14F-4D97-AF65-F5344CB8AC3E}">
        <p14:creationId xmlns="" xmlns:p14="http://schemas.microsoft.com/office/powerpoint/2010/main" val="109168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8198</TotalTime>
  <Words>2684</Words>
  <Application>Microsoft Office PowerPoint</Application>
  <PresentationFormat>Ekran Gösterisi (4:3)</PresentationFormat>
  <Paragraphs>574</Paragraphs>
  <Slides>80</Slides>
  <Notes>13</Notes>
  <HiddenSlides>0</HiddenSlides>
  <MMClips>0</MMClips>
  <ScaleCrop>false</ScaleCrop>
  <HeadingPairs>
    <vt:vector size="6" baseType="variant">
      <vt:variant>
        <vt:lpstr>Tema</vt:lpstr>
      </vt:variant>
      <vt:variant>
        <vt:i4>1</vt:i4>
      </vt:variant>
      <vt:variant>
        <vt:lpstr>Katıştırılmış OLE Hizmet Programları</vt:lpstr>
      </vt:variant>
      <vt:variant>
        <vt:i4>2</vt:i4>
      </vt:variant>
      <vt:variant>
        <vt:lpstr>Slayt Başlıkları</vt:lpstr>
      </vt:variant>
      <vt:variant>
        <vt:i4>80</vt:i4>
      </vt:variant>
    </vt:vector>
  </HeadingPairs>
  <TitlesOfParts>
    <vt:vector size="83" baseType="lpstr">
      <vt:lpstr>Office Teması</vt:lpstr>
      <vt:lpstr>Photo Editor Photo</vt:lpstr>
      <vt:lpstr>Arbeitsblatt</vt:lpstr>
      <vt:lpstr>Slayt 1</vt:lpstr>
      <vt:lpstr>Slayt 2</vt:lpstr>
      <vt:lpstr>Slayt 3</vt:lpstr>
      <vt:lpstr>Slayt 4</vt:lpstr>
      <vt:lpstr>LABORATUVAR İNCELEME</vt:lpstr>
      <vt:lpstr>Artritin 5N1K’sı</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Romatoid Faktör</vt:lpstr>
      <vt:lpstr>Anti-CCP (ACPA) Antikorları</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RA TEDAVİSİNİN İZLEMİ</vt:lpstr>
      <vt:lpstr>Slayt 72</vt:lpstr>
      <vt:lpstr>Slayt 73</vt:lpstr>
      <vt:lpstr>Slayt 74</vt:lpstr>
      <vt:lpstr>Slayt 75</vt:lpstr>
      <vt:lpstr>Slayt 76</vt:lpstr>
      <vt:lpstr>Slayt 77</vt:lpstr>
      <vt:lpstr>Slayt 78</vt:lpstr>
      <vt:lpstr>Slayt 79</vt:lpstr>
      <vt:lpstr>Slayt 80</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AbbVie</dc:creator>
  <cp:lastModifiedBy>User</cp:lastModifiedBy>
  <cp:revision>708</cp:revision>
  <cp:lastPrinted>2018-03-08T15:04:01Z</cp:lastPrinted>
  <dcterms:created xsi:type="dcterms:W3CDTF">2017-12-21T17:28:03Z</dcterms:created>
  <dcterms:modified xsi:type="dcterms:W3CDTF">2023-03-04T04:55:59Z</dcterms:modified>
</cp:coreProperties>
</file>