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7" r:id="rId2"/>
    <p:sldId id="261" r:id="rId3"/>
    <p:sldId id="352" r:id="rId4"/>
    <p:sldId id="258" r:id="rId5"/>
    <p:sldId id="262" r:id="rId6"/>
    <p:sldId id="263" r:id="rId7"/>
    <p:sldId id="264" r:id="rId8"/>
    <p:sldId id="265" r:id="rId9"/>
    <p:sldId id="266" r:id="rId10"/>
    <p:sldId id="267" r:id="rId11"/>
    <p:sldId id="268" r:id="rId12"/>
    <p:sldId id="269" r:id="rId13"/>
    <p:sldId id="270" r:id="rId14"/>
    <p:sldId id="273" r:id="rId15"/>
    <p:sldId id="274" r:id="rId16"/>
    <p:sldId id="272" r:id="rId17"/>
    <p:sldId id="275" r:id="rId18"/>
    <p:sldId id="276" r:id="rId19"/>
    <p:sldId id="277" r:id="rId20"/>
    <p:sldId id="278" r:id="rId21"/>
    <p:sldId id="279" r:id="rId22"/>
    <p:sldId id="280" r:id="rId23"/>
    <p:sldId id="292" r:id="rId24"/>
    <p:sldId id="293" r:id="rId25"/>
    <p:sldId id="294" r:id="rId26"/>
    <p:sldId id="295" r:id="rId27"/>
    <p:sldId id="296" r:id="rId28"/>
    <p:sldId id="297" r:id="rId29"/>
    <p:sldId id="298" r:id="rId30"/>
    <p:sldId id="303" r:id="rId31"/>
    <p:sldId id="300" r:id="rId32"/>
    <p:sldId id="302" r:id="rId33"/>
    <p:sldId id="281" r:id="rId34"/>
    <p:sldId id="282" r:id="rId35"/>
    <p:sldId id="283" r:id="rId36"/>
    <p:sldId id="285" r:id="rId37"/>
    <p:sldId id="286" r:id="rId38"/>
    <p:sldId id="287" r:id="rId39"/>
    <p:sldId id="288" r:id="rId40"/>
    <p:sldId id="289" r:id="rId41"/>
    <p:sldId id="290" r:id="rId42"/>
    <p:sldId id="304" r:id="rId43"/>
    <p:sldId id="305" r:id="rId44"/>
    <p:sldId id="306" r:id="rId45"/>
    <p:sldId id="307" r:id="rId46"/>
    <p:sldId id="308" r:id="rId47"/>
    <p:sldId id="309" r:id="rId48"/>
    <p:sldId id="313" r:id="rId49"/>
    <p:sldId id="310" r:id="rId50"/>
    <p:sldId id="311" r:id="rId51"/>
    <p:sldId id="312" r:id="rId52"/>
    <p:sldId id="314" r:id="rId53"/>
    <p:sldId id="324" r:id="rId54"/>
    <p:sldId id="325" r:id="rId55"/>
    <p:sldId id="326" r:id="rId56"/>
    <p:sldId id="327" r:id="rId57"/>
    <p:sldId id="328" r:id="rId58"/>
    <p:sldId id="329" r:id="rId59"/>
    <p:sldId id="330" r:id="rId60"/>
    <p:sldId id="331" r:id="rId61"/>
    <p:sldId id="332" r:id="rId62"/>
    <p:sldId id="315" r:id="rId63"/>
    <p:sldId id="316" r:id="rId64"/>
    <p:sldId id="317" r:id="rId65"/>
    <p:sldId id="318" r:id="rId66"/>
    <p:sldId id="319" r:id="rId67"/>
    <p:sldId id="333" r:id="rId68"/>
    <p:sldId id="320" r:id="rId69"/>
    <p:sldId id="321" r:id="rId70"/>
    <p:sldId id="322" r:id="rId71"/>
    <p:sldId id="32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8" r:id="rId86"/>
    <p:sldId id="350" r:id="rId87"/>
    <p:sldId id="351" r:id="rId88"/>
  </p:sldIdLst>
  <p:sldSz cx="9144000" cy="5143500" type="screen16x9"/>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82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676" y="-6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C68422-CF99-4679-BC4B-4F405080A4A9}" type="datetimeFigureOut">
              <a:rPr lang="tr-TR" smtClean="0"/>
              <a:t>3.03.2023</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7A4CA0-8AFB-46DF-B00E-A5BD1F6A346B}" type="slidenum">
              <a:rPr lang="tr-TR" smtClean="0"/>
              <a:t>‹#›</a:t>
            </a:fld>
            <a:endParaRPr lang="tr-TR"/>
          </a:p>
        </p:txBody>
      </p:sp>
    </p:spTree>
    <p:extLst>
      <p:ext uri="{BB962C8B-B14F-4D97-AF65-F5344CB8AC3E}">
        <p14:creationId xmlns:p14="http://schemas.microsoft.com/office/powerpoint/2010/main" val="1810712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Soft </a:t>
            </a:r>
            <a:r>
              <a:rPr lang="en-US" sz="1200" b="0" i="0" u="none" strike="noStrike" kern="1200" baseline="0" dirty="0" err="1" smtClean="0">
                <a:solidFill>
                  <a:schemeClr val="tx1"/>
                </a:solidFill>
                <a:latin typeface="+mn-lt"/>
                <a:ea typeface="+mn-ea"/>
                <a:cs typeface="+mn-cs"/>
              </a:rPr>
              <a:t>hypopyon</a:t>
            </a:r>
            <a:r>
              <a:rPr lang="en-US" sz="1200" b="0" i="0" u="none" strike="noStrike" kern="1200" baseline="0" dirty="0" smtClean="0">
                <a:solidFill>
                  <a:schemeClr val="tx1"/>
                </a:solidFill>
                <a:latin typeface="+mn-lt"/>
                <a:ea typeface="+mn-ea"/>
                <a:cs typeface="+mn-cs"/>
              </a:rPr>
              <a:t> (a) that moves freely (b) with head movements (red arrow) is seen in a patient with </a:t>
            </a:r>
            <a:r>
              <a:rPr lang="en-US" sz="1200" b="0" i="0" u="none" strike="noStrike" kern="1200" baseline="0" dirty="0" err="1" smtClean="0">
                <a:solidFill>
                  <a:schemeClr val="tx1"/>
                </a:solidFill>
                <a:latin typeface="+mn-lt"/>
                <a:ea typeface="+mn-ea"/>
                <a:cs typeface="+mn-cs"/>
              </a:rPr>
              <a:t>Behçet’s</a:t>
            </a:r>
            <a:r>
              <a:rPr lang="en-US" sz="1200" b="0" i="0" u="none" strike="noStrike" kern="1200" baseline="0" dirty="0" smtClean="0">
                <a:solidFill>
                  <a:schemeClr val="tx1"/>
                </a:solidFill>
                <a:latin typeface="+mn-lt"/>
                <a:ea typeface="+mn-ea"/>
                <a:cs typeface="+mn-cs"/>
              </a:rPr>
              <a:t> uveitis. Note that the eye is white despite </a:t>
            </a:r>
            <a:r>
              <a:rPr lang="en-US" sz="1200" b="0" i="0" u="none" strike="noStrike" kern="1200" baseline="0" dirty="0" err="1" smtClean="0">
                <a:solidFill>
                  <a:schemeClr val="tx1"/>
                </a:solidFill>
                <a:latin typeface="+mn-lt"/>
                <a:ea typeface="+mn-ea"/>
                <a:cs typeface="+mn-cs"/>
              </a:rPr>
              <a:t>hypopyon</a:t>
            </a:r>
            <a:r>
              <a:rPr lang="en-US" sz="1200" b="0" i="0" u="none" strike="noStrike" kern="1200" baseline="0" dirty="0" smtClean="0">
                <a:solidFill>
                  <a:schemeClr val="tx1"/>
                </a:solidFill>
                <a:latin typeface="+mn-lt"/>
                <a:ea typeface="+mn-ea"/>
                <a:cs typeface="+mn-cs"/>
              </a:rPr>
              <a:t> </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35</a:t>
            </a:fld>
            <a:endParaRPr lang="tr-TR"/>
          </a:p>
        </p:txBody>
      </p:sp>
    </p:spTree>
    <p:extLst>
      <p:ext uri="{BB962C8B-B14F-4D97-AF65-F5344CB8AC3E}">
        <p14:creationId xmlns:p14="http://schemas.microsoft.com/office/powerpoint/2010/main" val="196949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Diffuse </a:t>
            </a:r>
            <a:r>
              <a:rPr lang="en-US" sz="1200" b="0" i="0" u="none" strike="noStrike" kern="1200" baseline="0" dirty="0" err="1" smtClean="0">
                <a:solidFill>
                  <a:schemeClr val="tx1"/>
                </a:solidFill>
                <a:latin typeface="+mn-lt"/>
                <a:ea typeface="+mn-ea"/>
                <a:cs typeface="+mn-cs"/>
              </a:rPr>
              <a:t>vitritis</a:t>
            </a:r>
            <a:r>
              <a:rPr lang="en-US" sz="1200" b="0" i="0" u="none" strike="noStrike" kern="1200" baseline="0" dirty="0" smtClean="0">
                <a:solidFill>
                  <a:schemeClr val="tx1"/>
                </a:solidFill>
                <a:latin typeface="+mn-lt"/>
                <a:ea typeface="+mn-ea"/>
                <a:cs typeface="+mn-cs"/>
              </a:rPr>
              <a:t> and vitreous haze are observed in two different </a:t>
            </a:r>
            <a:r>
              <a:rPr lang="en-US" sz="1200" b="0" i="0" u="none" strike="noStrike" kern="1200" baseline="0" dirty="0" err="1" smtClean="0">
                <a:solidFill>
                  <a:schemeClr val="tx1"/>
                </a:solidFill>
                <a:latin typeface="+mn-lt"/>
                <a:ea typeface="+mn-ea"/>
                <a:cs typeface="+mn-cs"/>
              </a:rPr>
              <a:t>Behçet’s</a:t>
            </a:r>
            <a:r>
              <a:rPr lang="en-US" sz="1200" b="0" i="0" u="none" strike="noStrike" kern="1200" baseline="0" dirty="0" smtClean="0">
                <a:solidFill>
                  <a:schemeClr val="tx1"/>
                </a:solidFill>
                <a:latin typeface="+mn-lt"/>
                <a:ea typeface="+mn-ea"/>
                <a:cs typeface="+mn-cs"/>
              </a:rPr>
              <a:t> uveitis patients. In the first patient (a), the optic disc is hyperemic and there is a small retinitis focus (white arrow) at the posterior pole. In the other patient (b), the vitreous haze is very dense and the optic disc (black arrow) and ghost vessels below (blue arrows) are barely discernible </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36</a:t>
            </a:fld>
            <a:endParaRPr lang="tr-TR"/>
          </a:p>
        </p:txBody>
      </p:sp>
    </p:spTree>
    <p:extLst>
      <p:ext uri="{BB962C8B-B14F-4D97-AF65-F5344CB8AC3E}">
        <p14:creationId xmlns:p14="http://schemas.microsoft.com/office/powerpoint/2010/main" val="2392386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Different patients exhibit </a:t>
            </a:r>
            <a:r>
              <a:rPr lang="en-US" sz="1200" b="0" i="0" u="none" strike="noStrike" kern="1200" baseline="0" dirty="0" err="1" smtClean="0">
                <a:solidFill>
                  <a:schemeClr val="tx1"/>
                </a:solidFill>
                <a:latin typeface="+mn-lt"/>
                <a:ea typeface="+mn-ea"/>
                <a:cs typeface="+mn-cs"/>
              </a:rPr>
              <a:t>perivenous</a:t>
            </a:r>
            <a:r>
              <a:rPr lang="en-US" sz="1200" b="0" i="0" u="none" strike="noStrike" kern="1200" baseline="0" dirty="0" smtClean="0">
                <a:solidFill>
                  <a:schemeClr val="tx1"/>
                </a:solidFill>
                <a:latin typeface="+mn-lt"/>
                <a:ea typeface="+mn-ea"/>
                <a:cs typeface="+mn-cs"/>
              </a:rPr>
              <a:t> white sheathing (a, b, yellow arrows), hemorrhagic occlusive vasculitis at the posterior pole and associated hemorrhage in the </a:t>
            </a:r>
            <a:r>
              <a:rPr lang="en-US" sz="1200" b="0" i="0" u="none" strike="noStrike" kern="1200" baseline="0" dirty="0" err="1" smtClean="0">
                <a:solidFill>
                  <a:schemeClr val="tx1"/>
                </a:solidFill>
                <a:latin typeface="+mn-lt"/>
                <a:ea typeface="+mn-ea"/>
                <a:cs typeface="+mn-cs"/>
              </a:rPr>
              <a:t>papillomacular</a:t>
            </a:r>
            <a:r>
              <a:rPr lang="en-US" sz="1200" b="0" i="0" u="none" strike="noStrike" kern="1200" baseline="0" dirty="0" smtClean="0">
                <a:solidFill>
                  <a:schemeClr val="tx1"/>
                </a:solidFill>
                <a:latin typeface="+mn-lt"/>
                <a:ea typeface="+mn-ea"/>
                <a:cs typeface="+mn-cs"/>
              </a:rPr>
              <a:t> bundle (c, white arrow), and hemorrhage and exudates in the inferior macular region (d, white arrow)</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37</a:t>
            </a:fld>
            <a:endParaRPr lang="tr-TR"/>
          </a:p>
        </p:txBody>
      </p:sp>
    </p:spTree>
    <p:extLst>
      <p:ext uri="{BB962C8B-B14F-4D97-AF65-F5344CB8AC3E}">
        <p14:creationId xmlns:p14="http://schemas.microsoft.com/office/powerpoint/2010/main" val="1203274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i="0" u="none" strike="noStrike" kern="1200" baseline="0" dirty="0" err="1" smtClean="0">
                <a:solidFill>
                  <a:schemeClr val="tx1"/>
                </a:solidFill>
                <a:latin typeface="+mn-lt"/>
                <a:ea typeface="+mn-ea"/>
                <a:cs typeface="+mn-cs"/>
              </a:rPr>
              <a:t>Posterior</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uveitis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Vitreous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tyndall</a:t>
            </a:r>
            <a:r>
              <a:rPr lang="tr-TR" sz="1200" b="0" i="0" u="none" strike="noStrike" kern="1200" baseline="0" dirty="0" smtClean="0">
                <a:solidFill>
                  <a:schemeClr val="tx1"/>
                </a:solidFill>
                <a:latin typeface="+mn-lt"/>
                <a:ea typeface="+mn-ea"/>
                <a:cs typeface="+mn-cs"/>
              </a:rPr>
              <a:t> (</a:t>
            </a:r>
            <a:r>
              <a:rPr lang="tr-TR" sz="1200" b="1" i="0" u="none" strike="noStrike" kern="1200" baseline="0" dirty="0" smtClean="0">
                <a:solidFill>
                  <a:schemeClr val="tx1"/>
                </a:solidFill>
                <a:latin typeface="+mn-lt"/>
                <a:ea typeface="+mn-ea"/>
                <a:cs typeface="+mn-cs"/>
              </a:rPr>
              <a:t>A</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fluorescein</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angiography</a:t>
            </a:r>
            <a:r>
              <a:rPr lang="tr-TR" sz="1200" b="0" i="0" u="none" strike="noStrike" kern="1200" baseline="0" dirty="0" smtClean="0">
                <a:solidFill>
                  <a:schemeClr val="tx1"/>
                </a:solidFill>
                <a:latin typeface="+mn-lt"/>
                <a:ea typeface="+mn-ea"/>
                <a:cs typeface="+mn-cs"/>
              </a:rPr>
              <a:t> of a </a:t>
            </a:r>
            <a:r>
              <a:rPr lang="tr-TR" sz="1200" b="0" i="0" u="none" strike="noStrike" kern="1200" baseline="0" dirty="0" err="1" smtClean="0">
                <a:solidFill>
                  <a:schemeClr val="tx1"/>
                </a:solidFill>
                <a:latin typeface="+mn-lt"/>
                <a:ea typeface="+mn-ea"/>
                <a:cs typeface="+mn-cs"/>
              </a:rPr>
              <a:t>patient</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with</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retinal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vasculitis</a:t>
            </a:r>
            <a:r>
              <a:rPr lang="tr-TR" sz="1200" b="0" i="0" u="none" strike="noStrike" kern="1200" baseline="0" dirty="0" smtClean="0">
                <a:solidFill>
                  <a:schemeClr val="tx1"/>
                </a:solidFill>
                <a:latin typeface="+mn-lt"/>
                <a:ea typeface="+mn-ea"/>
                <a:cs typeface="+mn-cs"/>
              </a:rPr>
              <a:t> (</a:t>
            </a:r>
            <a:r>
              <a:rPr lang="tr-TR" sz="1200" b="1" i="0" u="none" strike="noStrike" kern="1200" baseline="0" dirty="0" smtClean="0">
                <a:solidFill>
                  <a:schemeClr val="tx1"/>
                </a:solidFill>
                <a:latin typeface="+mn-lt"/>
                <a:ea typeface="+mn-ea"/>
                <a:cs typeface="+mn-cs"/>
              </a:rPr>
              <a:t>B</a:t>
            </a:r>
            <a:r>
              <a:rPr lang="tr-TR" sz="1200" b="0" i="0" u="none" strike="noStrike" kern="1200" baseline="0" dirty="0" smtClean="0">
                <a:solidFill>
                  <a:schemeClr val="tx1"/>
                </a:solidFill>
                <a:latin typeface="+mn-lt"/>
                <a:ea typeface="+mn-ea"/>
                <a:cs typeface="+mn-cs"/>
              </a:rPr>
              <a:t>).</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38</a:t>
            </a:fld>
            <a:endParaRPr lang="tr-TR"/>
          </a:p>
        </p:txBody>
      </p:sp>
    </p:spTree>
    <p:extLst>
      <p:ext uri="{BB962C8B-B14F-4D97-AF65-F5344CB8AC3E}">
        <p14:creationId xmlns:p14="http://schemas.microsoft.com/office/powerpoint/2010/main" val="4177876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i="0" u="none" strike="noStrike" kern="1200" baseline="0" dirty="0" err="1" smtClean="0">
                <a:solidFill>
                  <a:schemeClr val="tx1"/>
                </a:solidFill>
                <a:latin typeface="+mn-lt"/>
                <a:ea typeface="+mn-ea"/>
                <a:cs typeface="+mn-cs"/>
              </a:rPr>
              <a:t>Branch</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retinal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vein</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occlusion</a:t>
            </a:r>
            <a:r>
              <a:rPr lang="tr-TR" sz="1200" b="0" i="0" u="none" strike="noStrike" kern="1200" baseline="0" dirty="0" smtClean="0">
                <a:solidFill>
                  <a:schemeClr val="tx1"/>
                </a:solidFill>
                <a:latin typeface="+mn-lt"/>
                <a:ea typeface="+mn-ea"/>
                <a:cs typeface="+mn-cs"/>
              </a:rPr>
              <a:t> (a) </a:t>
            </a:r>
            <a:r>
              <a:rPr lang="tr-TR" sz="1200" b="0" i="0" u="none" strike="noStrike" kern="1200" baseline="0" dirty="0" err="1" smtClean="0">
                <a:solidFill>
                  <a:schemeClr val="tx1"/>
                </a:solidFill>
                <a:latin typeface="+mn-lt"/>
                <a:ea typeface="+mn-ea"/>
                <a:cs typeface="+mn-cs"/>
              </a:rPr>
              <a:t>and</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central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retinal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vein</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occlusion</a:t>
            </a:r>
            <a:r>
              <a:rPr lang="tr-TR" sz="1200" b="0" i="0" u="none" strike="noStrike" kern="1200" baseline="0" dirty="0" smtClean="0">
                <a:solidFill>
                  <a:schemeClr val="tx1"/>
                </a:solidFill>
                <a:latin typeface="+mn-lt"/>
                <a:ea typeface="+mn-ea"/>
                <a:cs typeface="+mn-cs"/>
              </a:rPr>
              <a:t> (b) </a:t>
            </a:r>
            <a:r>
              <a:rPr lang="tr-TR" sz="1200" b="0" i="0" u="none" strike="noStrike" kern="1200" baseline="0" dirty="0" err="1" smtClean="0">
                <a:solidFill>
                  <a:schemeClr val="tx1"/>
                </a:solidFill>
                <a:latin typeface="+mn-lt"/>
                <a:ea typeface="+mn-ea"/>
                <a:cs typeface="+mn-cs"/>
              </a:rPr>
              <a:t>due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to</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occlusive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retinal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vasculitis</a:t>
            </a:r>
            <a:r>
              <a:rPr lang="tr-TR" sz="1200" b="0" i="0" u="none" strike="noStrike" kern="1200" baseline="0" dirty="0" smtClean="0">
                <a:solidFill>
                  <a:schemeClr val="tx1"/>
                </a:solidFill>
                <a:latin typeface="+mn-lt"/>
                <a:ea typeface="+mn-ea"/>
                <a:cs typeface="+mn-cs"/>
              </a:rPr>
              <a:t> in </a:t>
            </a:r>
            <a:r>
              <a:rPr lang="tr-TR" sz="1200" b="0" i="0" u="none" strike="noStrike" kern="1200" baseline="0" dirty="0" err="1" smtClean="0">
                <a:solidFill>
                  <a:schemeClr val="tx1"/>
                </a:solidFill>
                <a:latin typeface="+mn-lt"/>
                <a:ea typeface="+mn-ea"/>
                <a:cs typeface="+mn-cs"/>
              </a:rPr>
              <a:t>two</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different</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Behçet’s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patients</a:t>
            </a:r>
            <a:r>
              <a:rPr lang="tr-TR" sz="1200" b="0" i="0" u="none" strike="noStrike" kern="1200" baseline="0" dirty="0" smtClean="0">
                <a:solidFill>
                  <a:schemeClr val="tx1"/>
                </a:solidFill>
                <a:latin typeface="+mn-lt"/>
                <a:ea typeface="+mn-ea"/>
                <a:cs typeface="+mn-cs"/>
              </a:rPr>
              <a:t> </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39</a:t>
            </a:fld>
            <a:endParaRPr lang="tr-TR"/>
          </a:p>
        </p:txBody>
      </p:sp>
    </p:spTree>
    <p:extLst>
      <p:ext uri="{BB962C8B-B14F-4D97-AF65-F5344CB8AC3E}">
        <p14:creationId xmlns:p14="http://schemas.microsoft.com/office/powerpoint/2010/main" val="481049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i="0" u="none" strike="noStrike" kern="1200" baseline="0" dirty="0" err="1" smtClean="0">
                <a:solidFill>
                  <a:schemeClr val="tx1"/>
                </a:solidFill>
                <a:latin typeface="+mn-lt"/>
                <a:ea typeface="+mn-ea"/>
                <a:cs typeface="+mn-cs"/>
              </a:rPr>
              <a:t>Fluorescein</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angiography</a:t>
            </a:r>
            <a:r>
              <a:rPr lang="tr-TR" sz="1200" b="0" i="0" u="none" strike="noStrike" kern="1200" baseline="0" dirty="0" smtClean="0">
                <a:solidFill>
                  <a:schemeClr val="tx1"/>
                </a:solidFill>
                <a:latin typeface="+mn-lt"/>
                <a:ea typeface="+mn-ea"/>
                <a:cs typeface="+mn-cs"/>
              </a:rPr>
              <a:t> of a </a:t>
            </a:r>
            <a:r>
              <a:rPr lang="tr-TR" sz="1200" b="0" i="0" u="none" strike="noStrike" kern="1200" baseline="0" dirty="0" err="1" smtClean="0">
                <a:solidFill>
                  <a:schemeClr val="tx1"/>
                </a:solidFill>
                <a:latin typeface="+mn-lt"/>
                <a:ea typeface="+mn-ea"/>
                <a:cs typeface="+mn-cs"/>
              </a:rPr>
              <a:t>Behçet’s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patient</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with</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no</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clinically</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apparent</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retinal</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vasculitis</a:t>
            </a:r>
            <a:r>
              <a:rPr lang="tr-TR" sz="1200" b="0" i="0" u="none" strike="noStrike" kern="1200" baseline="0" dirty="0" smtClean="0">
                <a:solidFill>
                  <a:schemeClr val="tx1"/>
                </a:solidFill>
                <a:latin typeface="+mn-lt"/>
                <a:ea typeface="+mn-ea"/>
                <a:cs typeface="+mn-cs"/>
              </a:rPr>
              <a:t> on </a:t>
            </a:r>
            <a:r>
              <a:rPr lang="tr-TR" sz="1200" b="0" i="0" u="none" strike="noStrike" kern="1200" baseline="0" dirty="0" err="1" smtClean="0">
                <a:solidFill>
                  <a:schemeClr val="tx1"/>
                </a:solidFill>
                <a:latin typeface="+mn-lt"/>
                <a:ea typeface="+mn-ea"/>
                <a:cs typeface="+mn-cs"/>
              </a:rPr>
              <a:t>color</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fundus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photograph</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shows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optic</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disc</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staining</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macular</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edema</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and</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diffuse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capillary</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and</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vascular</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leakage</a:t>
            </a:r>
            <a:r>
              <a:rPr lang="tr-TR" sz="1200" b="0" i="0" u="none" strike="noStrike" kern="1200" baseline="0" dirty="0" smtClean="0">
                <a:solidFill>
                  <a:schemeClr val="tx1"/>
                </a:solidFill>
                <a:latin typeface="+mn-lt"/>
                <a:ea typeface="+mn-ea"/>
                <a:cs typeface="+mn-cs"/>
              </a:rPr>
              <a:t> </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40</a:t>
            </a:fld>
            <a:endParaRPr lang="tr-TR"/>
          </a:p>
        </p:txBody>
      </p:sp>
    </p:spTree>
    <p:extLst>
      <p:ext uri="{BB962C8B-B14F-4D97-AF65-F5344CB8AC3E}">
        <p14:creationId xmlns:p14="http://schemas.microsoft.com/office/powerpoint/2010/main" val="3168253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4. Resim </a:t>
            </a:r>
            <a:r>
              <a:rPr lang="en-US" dirty="0" smtClean="0"/>
              <a:t>Neck, thoracic, and abdominal collaterals in a BD patient with long-standing vena cava superior thrombosis.</a:t>
            </a:r>
            <a:endParaRPr lang="tr-TR" dirty="0" smtClean="0"/>
          </a:p>
          <a:p>
            <a:r>
              <a:rPr lang="tr-TR" dirty="0" smtClean="0"/>
              <a:t>3.</a:t>
            </a:r>
            <a:r>
              <a:rPr lang="tr-TR" baseline="0" dirty="0" smtClean="0"/>
              <a:t> resim</a:t>
            </a:r>
            <a:r>
              <a:rPr lang="en-US" sz="1200" b="1" i="0" u="none" strike="noStrike" kern="1200" baseline="0" dirty="0" smtClean="0">
                <a:solidFill>
                  <a:schemeClr val="tx1"/>
                </a:solidFill>
                <a:latin typeface="+mn-lt"/>
                <a:ea typeface="+mn-ea"/>
                <a:cs typeface="+mn-cs"/>
              </a:rPr>
              <a:t>c </a:t>
            </a:r>
            <a:r>
              <a:rPr lang="en-US" sz="1200" b="0" i="0" u="none" strike="noStrike" kern="1200" baseline="0" dirty="0" smtClean="0">
                <a:solidFill>
                  <a:schemeClr val="tx1"/>
                </a:solidFill>
                <a:latin typeface="+mn-lt"/>
                <a:ea typeface="+mn-ea"/>
                <a:cs typeface="+mn-cs"/>
              </a:rPr>
              <a:t>| Thorax of a 26‑year-old male with juvenile-onset </a:t>
            </a:r>
            <a:r>
              <a:rPr lang="en-US" sz="1200" b="0" i="0" u="none" strike="noStrike" kern="1200" baseline="0" dirty="0" err="1" smtClean="0">
                <a:solidFill>
                  <a:schemeClr val="tx1"/>
                </a:solidFill>
                <a:latin typeface="+mn-lt"/>
                <a:ea typeface="+mn-ea"/>
                <a:cs typeface="+mn-cs"/>
              </a:rPr>
              <a:t>Behçet</a:t>
            </a:r>
            <a:r>
              <a:rPr lang="en-US" sz="1200" b="0" i="0" u="none" strike="noStrike" kern="1200" baseline="0" dirty="0" smtClean="0">
                <a:solidFill>
                  <a:schemeClr val="tx1"/>
                </a:solidFill>
                <a:latin typeface="+mn-lt"/>
                <a:ea typeface="+mn-ea"/>
                <a:cs typeface="+mn-cs"/>
              </a:rPr>
              <a:t> syndrome who presented with ascites, abdominal pain and fever. The hepatic segment of the inferior vena cava and all three hepatic veins were occluded with thrombi. Intensive immunosuppressive treatment resolved most of the symptoms, although he subsequently developed bilateral </a:t>
            </a:r>
            <a:r>
              <a:rPr lang="en-US" sz="1200" b="0" i="0" u="none" strike="noStrike" kern="1200" baseline="0" dirty="0" err="1" smtClean="0">
                <a:solidFill>
                  <a:schemeClr val="tx1"/>
                </a:solidFill>
                <a:latin typeface="+mn-lt"/>
                <a:ea typeface="+mn-ea"/>
                <a:cs typeface="+mn-cs"/>
              </a:rPr>
              <a:t>gynaecomastia</a:t>
            </a:r>
            <a:r>
              <a:rPr lang="en-US" sz="1200" b="0" i="0" u="none" strike="noStrike" kern="1200" baseline="0" dirty="0" smtClean="0">
                <a:solidFill>
                  <a:schemeClr val="tx1"/>
                </a:solidFill>
                <a:latin typeface="+mn-lt"/>
                <a:ea typeface="+mn-ea"/>
                <a:cs typeface="+mn-cs"/>
              </a:rPr>
              <a:t> and diffuse abdominal </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45</a:t>
            </a:fld>
            <a:endParaRPr lang="tr-TR"/>
          </a:p>
        </p:txBody>
      </p:sp>
    </p:spTree>
    <p:extLst>
      <p:ext uri="{BB962C8B-B14F-4D97-AF65-F5344CB8AC3E}">
        <p14:creationId xmlns:p14="http://schemas.microsoft.com/office/powerpoint/2010/main" val="3691286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Fig. 3. Pulmonary artery aneurysms.</a:t>
            </a:r>
          </a:p>
          <a:p>
            <a:r>
              <a:rPr lang="en-US" sz="1200" b="0" i="0" u="none" strike="noStrike" kern="1200" baseline="0" dirty="0" smtClean="0">
                <a:solidFill>
                  <a:schemeClr val="tx1"/>
                </a:solidFill>
                <a:latin typeface="+mn-lt"/>
                <a:ea typeface="+mn-ea"/>
                <a:cs typeface="+mn-cs"/>
              </a:rPr>
              <a:t>(a) Chest radiograph shows a mass like area of increased opacity in the right </a:t>
            </a:r>
            <a:r>
              <a:rPr lang="en-US" sz="1200" b="0" i="0" u="none" strike="noStrike" kern="1200" baseline="0" dirty="0" err="1" smtClean="0">
                <a:solidFill>
                  <a:schemeClr val="tx1"/>
                </a:solidFill>
                <a:latin typeface="+mn-lt"/>
                <a:ea typeface="+mn-ea"/>
                <a:cs typeface="+mn-cs"/>
              </a:rPr>
              <a:t>infrahilar</a:t>
            </a:r>
            <a:endParaRPr lang="en-US" sz="1200" b="0" i="0" u="none" strike="noStrike" kern="1200" baseline="0" dirty="0" smtClean="0">
              <a:solidFill>
                <a:schemeClr val="tx1"/>
              </a:solidFill>
              <a:latin typeface="+mn-lt"/>
              <a:ea typeface="+mn-ea"/>
              <a:cs typeface="+mn-cs"/>
            </a:endParaRPr>
          </a:p>
          <a:p>
            <a:r>
              <a:rPr lang="tr-TR" sz="1200" b="0" i="0" u="none" strike="noStrike" kern="1200" baseline="0" dirty="0" err="1" smtClean="0">
                <a:solidFill>
                  <a:schemeClr val="tx1"/>
                </a:solidFill>
                <a:latin typeface="+mn-lt"/>
                <a:ea typeface="+mn-ea"/>
                <a:cs typeface="+mn-cs"/>
              </a:rPr>
              <a:t>region</a:t>
            </a:r>
            <a:r>
              <a:rPr lang="tr-TR"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(b) Axial contrast-enhanced CT shows the bilateral pulmonary arteries aneurysms in</a:t>
            </a:r>
          </a:p>
          <a:p>
            <a:r>
              <a:rPr lang="en-US" sz="1200" b="0" i="0" u="none" strike="noStrike" kern="1200" baseline="0" dirty="0" smtClean="0">
                <a:solidFill>
                  <a:schemeClr val="tx1"/>
                </a:solidFill>
                <a:latin typeface="+mn-lt"/>
                <a:ea typeface="+mn-ea"/>
                <a:cs typeface="+mn-cs"/>
              </a:rPr>
              <a:t>lower lobes (arrows). A low-attenuated filling defect (arrowhead) is seen in the right</a:t>
            </a:r>
          </a:p>
          <a:p>
            <a:r>
              <a:rPr lang="tr-TR" sz="1200" b="0" i="0" u="none" strike="noStrike" kern="1200" baseline="0" dirty="0" err="1" smtClean="0">
                <a:solidFill>
                  <a:schemeClr val="tx1"/>
                </a:solidFill>
                <a:latin typeface="+mn-lt"/>
                <a:ea typeface="+mn-ea"/>
                <a:cs typeface="+mn-cs"/>
              </a:rPr>
              <a:t>ventricle</a:t>
            </a:r>
            <a:r>
              <a:rPr lang="tr-TR"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Figure 1: A 45-year-old woman with chronic cough, dyspnea, and hemoptysis. She had no family history of </a:t>
            </a:r>
            <a:r>
              <a:rPr lang="en-US" sz="1200" b="0" i="0" u="none" strike="noStrike" kern="1200" baseline="0" dirty="0" err="1" smtClean="0">
                <a:solidFill>
                  <a:schemeClr val="tx1"/>
                </a:solidFill>
                <a:latin typeface="+mn-lt"/>
                <a:ea typeface="+mn-ea"/>
                <a:cs typeface="+mn-cs"/>
              </a:rPr>
              <a:t>Behçet’s</a:t>
            </a:r>
            <a:r>
              <a:rPr lang="en-US" sz="1200" b="0" i="0" u="none" strike="noStrike" kern="1200" baseline="0" dirty="0" smtClean="0">
                <a:solidFill>
                  <a:schemeClr val="tx1"/>
                </a:solidFill>
                <a:latin typeface="+mn-lt"/>
                <a:ea typeface="+mn-ea"/>
                <a:cs typeface="+mn-cs"/>
              </a:rPr>
              <a:t> disease or familial</a:t>
            </a:r>
          </a:p>
          <a:p>
            <a:r>
              <a:rPr lang="en-US" sz="1200" b="0" i="0" u="none" strike="noStrike" kern="1200" baseline="0" dirty="0" smtClean="0">
                <a:solidFill>
                  <a:schemeClr val="tx1"/>
                </a:solidFill>
                <a:latin typeface="+mn-lt"/>
                <a:ea typeface="+mn-ea"/>
                <a:cs typeface="+mn-cs"/>
              </a:rPr>
              <a:t>vascular disorder. (a) Chest radiograph showing a focal right </a:t>
            </a:r>
            <a:r>
              <a:rPr lang="en-US" sz="1200" b="0" i="0" u="none" strike="noStrike" kern="1200" baseline="0" dirty="0" err="1" smtClean="0">
                <a:solidFill>
                  <a:schemeClr val="tx1"/>
                </a:solidFill>
                <a:latin typeface="+mn-lt"/>
                <a:ea typeface="+mn-ea"/>
                <a:cs typeface="+mn-cs"/>
              </a:rPr>
              <a:t>paratracheal</a:t>
            </a:r>
            <a:r>
              <a:rPr lang="en-US" sz="1200" b="0" i="0" u="none" strike="noStrike" kern="1200" baseline="0" dirty="0" smtClean="0">
                <a:solidFill>
                  <a:schemeClr val="tx1"/>
                </a:solidFill>
                <a:latin typeface="+mn-lt"/>
                <a:ea typeface="+mn-ea"/>
                <a:cs typeface="+mn-cs"/>
              </a:rPr>
              <a:t> mass (white arrow). (b) Axial contrast-enhanced chest CT scan</a:t>
            </a:r>
          </a:p>
          <a:p>
            <a:r>
              <a:rPr lang="en-US" sz="1200" b="0" i="0" u="none" strike="noStrike" kern="1200" baseline="0" dirty="0" smtClean="0">
                <a:solidFill>
                  <a:schemeClr val="tx1"/>
                </a:solidFill>
                <a:latin typeface="+mn-lt"/>
                <a:ea typeface="+mn-ea"/>
                <a:cs typeface="+mn-cs"/>
              </a:rPr>
              <a:t>(mediastinal window) at the level of the thoracic inlet showing a mass with curvilinear calcification (white arrow). (c) Coronal </a:t>
            </a:r>
            <a:r>
              <a:rPr lang="en-US" sz="1200" b="0" i="0" u="none" strike="noStrike" kern="1200" baseline="0" dirty="0" err="1" smtClean="0">
                <a:solidFill>
                  <a:schemeClr val="tx1"/>
                </a:solidFill>
                <a:latin typeface="+mn-lt"/>
                <a:ea typeface="+mn-ea"/>
                <a:cs typeface="+mn-cs"/>
              </a:rPr>
              <a:t>contrastenhanced</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chest </a:t>
            </a:r>
            <a:r>
              <a:rPr lang="en-US" sz="1200" b="0" i="0" u="none" strike="noStrike" kern="1200" baseline="0" dirty="0" err="1" smtClean="0">
                <a:solidFill>
                  <a:schemeClr val="tx1"/>
                </a:solidFill>
                <a:latin typeface="+mn-lt"/>
                <a:ea typeface="+mn-ea"/>
                <a:cs typeface="+mn-cs"/>
              </a:rPr>
              <a:t>CTscan</a:t>
            </a:r>
            <a:r>
              <a:rPr lang="en-US" sz="1200" b="0" i="0" u="none" strike="noStrike" kern="1200" baseline="0" dirty="0" smtClean="0">
                <a:solidFill>
                  <a:schemeClr val="tx1"/>
                </a:solidFill>
                <a:latin typeface="+mn-lt"/>
                <a:ea typeface="+mn-ea"/>
                <a:cs typeface="+mn-cs"/>
              </a:rPr>
              <a:t> (mediastinal window) showing a round mass (white arrow) in contact with the right subclavian artery (arrow head).</a:t>
            </a:r>
          </a:p>
          <a:p>
            <a:r>
              <a:rPr lang="en-US" sz="1200" b="0" i="0" u="none" strike="noStrike" kern="1200" baseline="0" dirty="0" smtClean="0">
                <a:solidFill>
                  <a:schemeClr val="tx1"/>
                </a:solidFill>
                <a:latin typeface="+mn-lt"/>
                <a:ea typeface="+mn-ea"/>
                <a:cs typeface="+mn-cs"/>
              </a:rPr>
              <a:t>Curvilinear calcification is visible in the wall of the mass. (d) Coronal maximum-intensity projection magnetic resonance angiography</a:t>
            </a:r>
          </a:p>
          <a:p>
            <a:r>
              <a:rPr lang="en-US" sz="1200" b="0" i="0" u="none" strike="noStrike" kern="1200" baseline="0" dirty="0" smtClean="0">
                <a:solidFill>
                  <a:schemeClr val="tx1"/>
                </a:solidFill>
                <a:latin typeface="+mn-lt"/>
                <a:ea typeface="+mn-ea"/>
                <a:cs typeface="+mn-cs"/>
              </a:rPr>
              <a:t>image showing a saccular aneurysm at the right subclavian artery (white arrow). )e diagnosis of </a:t>
            </a:r>
            <a:r>
              <a:rPr lang="en-US" sz="1200" b="0" i="0" u="none" strike="noStrike" kern="1200" baseline="0" dirty="0" err="1" smtClean="0">
                <a:solidFill>
                  <a:schemeClr val="tx1"/>
                </a:solidFill>
                <a:latin typeface="+mn-lt"/>
                <a:ea typeface="+mn-ea"/>
                <a:cs typeface="+mn-cs"/>
              </a:rPr>
              <a:t>Behçet’s</a:t>
            </a:r>
            <a:r>
              <a:rPr lang="en-US" sz="1200" b="0" i="0" u="none" strike="noStrike" kern="1200" baseline="0" dirty="0" smtClean="0">
                <a:solidFill>
                  <a:schemeClr val="tx1"/>
                </a:solidFill>
                <a:latin typeface="+mn-lt"/>
                <a:ea typeface="+mn-ea"/>
                <a:cs typeface="+mn-cs"/>
              </a:rPr>
              <a:t> disease was made after histopathological</a:t>
            </a:r>
          </a:p>
          <a:p>
            <a:r>
              <a:rPr lang="en-US" sz="1200" b="0" i="0" u="none" strike="noStrike" kern="1200" baseline="0" dirty="0" smtClean="0">
                <a:solidFill>
                  <a:schemeClr val="tx1"/>
                </a:solidFill>
                <a:latin typeface="+mn-lt"/>
                <a:ea typeface="+mn-ea"/>
                <a:cs typeface="+mn-cs"/>
              </a:rPr>
              <a:t>examination of the resected specimen following surgery. (e) Histopathology of resected subclavian arterial aneurysm.</a:t>
            </a:r>
          </a:p>
          <a:p>
            <a:r>
              <a:rPr lang="en-US" sz="1200" b="0" i="0" u="none" strike="noStrike" kern="1200" baseline="0" dirty="0" smtClean="0">
                <a:solidFill>
                  <a:schemeClr val="tx1"/>
                </a:solidFill>
                <a:latin typeface="+mn-lt"/>
                <a:ea typeface="+mn-ea"/>
                <a:cs typeface="+mn-cs"/>
              </a:rPr>
              <a:t>Hematoxylin-eosin, magnification x40. Chronic inflammatory process containing lymphocyte infiltration was detected in the adventitia that</a:t>
            </a:r>
          </a:p>
          <a:p>
            <a:r>
              <a:rPr lang="en-US" sz="1200" b="0" i="0" u="none" strike="noStrike" kern="1200" baseline="0" dirty="0" smtClean="0">
                <a:solidFill>
                  <a:schemeClr val="tx1"/>
                </a:solidFill>
                <a:latin typeface="+mn-lt"/>
                <a:ea typeface="+mn-ea"/>
                <a:cs typeface="+mn-cs"/>
              </a:rPr>
              <a:t>was compatible with diagnosis of </a:t>
            </a:r>
            <a:r>
              <a:rPr lang="en-US" sz="1200" b="0" i="0" u="none" strike="noStrike" kern="1200" baseline="0" dirty="0" err="1" smtClean="0">
                <a:solidFill>
                  <a:schemeClr val="tx1"/>
                </a:solidFill>
                <a:latin typeface="+mn-lt"/>
                <a:ea typeface="+mn-ea"/>
                <a:cs typeface="+mn-cs"/>
              </a:rPr>
              <a:t>Behçet’s</a:t>
            </a:r>
            <a:r>
              <a:rPr lang="en-US" sz="1200" b="0" i="0" u="none" strike="noStrike" kern="1200" baseline="0" dirty="0" smtClean="0">
                <a:solidFill>
                  <a:schemeClr val="tx1"/>
                </a:solidFill>
                <a:latin typeface="+mn-lt"/>
                <a:ea typeface="+mn-ea"/>
                <a:cs typeface="+mn-cs"/>
              </a:rPr>
              <a:t> disease.</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46</a:t>
            </a:fld>
            <a:endParaRPr lang="tr-TR"/>
          </a:p>
        </p:txBody>
      </p:sp>
    </p:spTree>
    <p:extLst>
      <p:ext uri="{BB962C8B-B14F-4D97-AF65-F5344CB8AC3E}">
        <p14:creationId xmlns:p14="http://schemas.microsoft.com/office/powerpoint/2010/main" val="3752606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Angio</a:t>
            </a:r>
            <a:r>
              <a:rPr lang="en-US" sz="1200" b="0" i="0" u="none" strike="noStrike" kern="1200" baseline="0" dirty="0" smtClean="0">
                <a:solidFill>
                  <a:schemeClr val="tx1"/>
                </a:solidFill>
                <a:latin typeface="+mn-lt"/>
                <a:ea typeface="+mn-ea"/>
                <a:cs typeface="+mn-cs"/>
              </a:rPr>
              <a:t>-MRI MIP reconstructions in BD patient that show aneurysm of thoracic aorta.</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47</a:t>
            </a:fld>
            <a:endParaRPr lang="tr-TR"/>
          </a:p>
        </p:txBody>
      </p:sp>
    </p:spTree>
    <p:extLst>
      <p:ext uri="{BB962C8B-B14F-4D97-AF65-F5344CB8AC3E}">
        <p14:creationId xmlns:p14="http://schemas.microsoft.com/office/powerpoint/2010/main" val="133887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Intracardiac</a:t>
            </a:r>
            <a:r>
              <a:rPr lang="en-US" sz="1200" b="0" i="0" u="none" strike="noStrike" kern="1200" baseline="0" dirty="0" smtClean="0">
                <a:solidFill>
                  <a:schemeClr val="tx1"/>
                </a:solidFill>
                <a:latin typeface="+mn-lt"/>
                <a:ea typeface="+mn-ea"/>
                <a:cs typeface="+mn-cs"/>
              </a:rPr>
              <a:t> thrombus. A contrast-enhanced chest CT</a:t>
            </a:r>
          </a:p>
          <a:p>
            <a:r>
              <a:rPr lang="en-US" sz="1200" b="0" i="0" u="none" strike="noStrike" kern="1200" baseline="0" dirty="0" smtClean="0">
                <a:solidFill>
                  <a:schemeClr val="tx1"/>
                </a:solidFill>
                <a:latin typeface="+mn-lt"/>
                <a:ea typeface="+mn-ea"/>
                <a:cs typeface="+mn-cs"/>
              </a:rPr>
              <a:t>scan demonstrates a low attenuating mass-like lesion (white arrow)</a:t>
            </a:r>
          </a:p>
          <a:p>
            <a:r>
              <a:rPr lang="en-US" sz="1200" b="0" i="0" u="none" strike="noStrike" kern="1200" baseline="0" dirty="0" smtClean="0">
                <a:solidFill>
                  <a:schemeClr val="tx1"/>
                </a:solidFill>
                <a:latin typeface="+mn-lt"/>
                <a:ea typeface="+mn-ea"/>
                <a:cs typeface="+mn-cs"/>
              </a:rPr>
              <a:t>in the left atrium without enhancement, pathologically proven an</a:t>
            </a:r>
          </a:p>
          <a:p>
            <a:r>
              <a:rPr lang="tr-TR" sz="1200" b="0" i="0" u="none" strike="noStrike" kern="1200" baseline="0" dirty="0" err="1" smtClean="0">
                <a:solidFill>
                  <a:schemeClr val="tx1"/>
                </a:solidFill>
                <a:latin typeface="+mn-lt"/>
                <a:ea typeface="+mn-ea"/>
                <a:cs typeface="+mn-cs"/>
              </a:rPr>
              <a:t>organized</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clot</a:t>
            </a:r>
            <a:endParaRPr lang="tr-TR" sz="1200" b="0" i="0" u="none" strike="noStrike" kern="1200" baseline="0" dirty="0" smtClean="0">
              <a:solidFill>
                <a:schemeClr val="tx1"/>
              </a:solidFill>
              <a:latin typeface="+mn-lt"/>
              <a:ea typeface="+mn-ea"/>
              <a:cs typeface="+mn-cs"/>
            </a:endParaRPr>
          </a:p>
          <a:p>
            <a:r>
              <a:rPr lang="tr-TR" sz="1200" b="0" i="0" u="none" strike="noStrike" kern="1200" baseline="0" dirty="0" err="1" smtClean="0">
                <a:solidFill>
                  <a:schemeClr val="tx1"/>
                </a:solidFill>
                <a:latin typeface="+mn-lt"/>
                <a:ea typeface="+mn-ea"/>
                <a:cs typeface="+mn-cs"/>
              </a:rPr>
              <a:t>Intracardiac</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Thrombus</a:t>
            </a:r>
            <a:r>
              <a:rPr lang="tr-TR"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A contrast-enhanced thoracic CT scan demonstrates a low attenuating mass-like lesion</a:t>
            </a:r>
          </a:p>
          <a:p>
            <a:r>
              <a:rPr lang="en-US" sz="1200" b="0" i="0" u="none" strike="noStrike" kern="1200" baseline="0" dirty="0" smtClean="0">
                <a:solidFill>
                  <a:schemeClr val="tx1"/>
                </a:solidFill>
                <a:latin typeface="+mn-lt"/>
                <a:ea typeface="+mn-ea"/>
                <a:cs typeface="+mn-cs"/>
              </a:rPr>
              <a:t>(white arrow) in right atrium without enhancement, pathologically proven an organized</a:t>
            </a:r>
          </a:p>
          <a:p>
            <a:r>
              <a:rPr lang="tr-TR" sz="1200" b="0" i="0" u="none" strike="noStrike" kern="1200" baseline="0" dirty="0" err="1" smtClean="0">
                <a:solidFill>
                  <a:schemeClr val="tx1"/>
                </a:solidFill>
                <a:latin typeface="+mn-lt"/>
                <a:ea typeface="+mn-ea"/>
                <a:cs typeface="+mn-cs"/>
              </a:rPr>
              <a:t>clot</a:t>
            </a:r>
            <a:r>
              <a:rPr lang="tr-TR" sz="1200" b="0" i="0" u="none" strike="noStrike" kern="1200" baseline="0" dirty="0" smtClean="0">
                <a:solidFill>
                  <a:schemeClr val="tx1"/>
                </a:solidFill>
                <a:latin typeface="+mn-lt"/>
                <a:ea typeface="+mn-ea"/>
                <a:cs typeface="+mn-cs"/>
              </a:rPr>
              <a:t>.</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50</a:t>
            </a:fld>
            <a:endParaRPr lang="tr-TR"/>
          </a:p>
        </p:txBody>
      </p:sp>
    </p:spTree>
    <p:extLst>
      <p:ext uri="{BB962C8B-B14F-4D97-AF65-F5344CB8AC3E}">
        <p14:creationId xmlns:p14="http://schemas.microsoft.com/office/powerpoint/2010/main" val="2871702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1" i="1" u="none" strike="noStrike" kern="1200" baseline="0" dirty="0" smtClean="0">
                <a:solidFill>
                  <a:schemeClr val="tx1"/>
                </a:solidFill>
                <a:latin typeface="+mn-lt"/>
                <a:ea typeface="+mn-ea"/>
                <a:cs typeface="+mn-cs"/>
              </a:rPr>
              <a:t>Figure 3: </a:t>
            </a:r>
            <a:r>
              <a:rPr lang="en-US" sz="1200" b="1" i="0" u="none" strike="noStrike" kern="1200" baseline="0" dirty="0" smtClean="0">
                <a:solidFill>
                  <a:schemeClr val="tx1"/>
                </a:solidFill>
                <a:latin typeface="+mn-lt"/>
                <a:ea typeface="+mn-ea"/>
                <a:cs typeface="+mn-cs"/>
              </a:rPr>
              <a:t>Large </a:t>
            </a:r>
            <a:r>
              <a:rPr lang="en-US" sz="1200" b="1" i="0" u="none" strike="noStrike" kern="1200" baseline="0" dirty="0" err="1" smtClean="0">
                <a:solidFill>
                  <a:schemeClr val="tx1"/>
                </a:solidFill>
                <a:latin typeface="+mn-lt"/>
                <a:ea typeface="+mn-ea"/>
                <a:cs typeface="+mn-cs"/>
              </a:rPr>
              <a:t>tumefactive</a:t>
            </a:r>
            <a:r>
              <a:rPr lang="en-US" sz="1200" b="1" i="0" u="none" strike="noStrike" kern="1200" baseline="0" dirty="0" smtClean="0">
                <a:solidFill>
                  <a:schemeClr val="tx1"/>
                </a:solidFill>
                <a:latin typeface="+mn-lt"/>
                <a:ea typeface="+mn-ea"/>
                <a:cs typeface="+mn-cs"/>
              </a:rPr>
              <a:t> lesion involving the right hemisphere and causing mass eff </a:t>
            </a:r>
            <a:r>
              <a:rPr lang="en-US" sz="1200" b="1" i="0" u="none" strike="noStrike" kern="1200" baseline="0" dirty="0" err="1" smtClean="0">
                <a:solidFill>
                  <a:schemeClr val="tx1"/>
                </a:solidFill>
                <a:latin typeface="+mn-lt"/>
                <a:ea typeface="+mn-ea"/>
                <a:cs typeface="+mn-cs"/>
              </a:rPr>
              <a:t>ect</a:t>
            </a:r>
            <a:r>
              <a:rPr lang="en-US" sz="1200" b="1" i="0" u="none" strike="noStrike" kern="1200" baseline="0" dirty="0" smtClean="0">
                <a:solidFill>
                  <a:schemeClr val="tx1"/>
                </a:solidFill>
                <a:latin typeface="+mn-lt"/>
                <a:ea typeface="+mn-ea"/>
                <a:cs typeface="+mn-cs"/>
              </a:rPr>
              <a:t> and</a:t>
            </a:r>
          </a:p>
          <a:p>
            <a:r>
              <a:rPr lang="tr-TR" sz="1200" b="1" i="0" u="none" strike="noStrike" kern="1200" baseline="0" dirty="0" err="1" smtClean="0">
                <a:solidFill>
                  <a:schemeClr val="tx1"/>
                </a:solidFill>
                <a:latin typeface="+mn-lt"/>
                <a:ea typeface="+mn-ea"/>
                <a:cs typeface="+mn-cs"/>
              </a:rPr>
              <a:t>midline</a:t>
            </a:r>
            <a:r>
              <a:rPr lang="tr-TR" sz="1200" b="1" i="0" u="none" strike="noStrike" kern="1200" baseline="0" dirty="0" smtClean="0">
                <a:solidFill>
                  <a:schemeClr val="tx1"/>
                </a:solidFill>
                <a:latin typeface="+mn-lt"/>
                <a:ea typeface="+mn-ea"/>
                <a:cs typeface="+mn-cs"/>
              </a:rPr>
              <a:t> </a:t>
            </a:r>
            <a:r>
              <a:rPr lang="tr-TR" sz="1200" b="1" i="0" u="none" strike="noStrike" kern="1200" baseline="0" dirty="0" err="1" smtClean="0">
                <a:solidFill>
                  <a:schemeClr val="tx1"/>
                </a:solidFill>
                <a:latin typeface="+mn-lt"/>
                <a:ea typeface="+mn-ea"/>
                <a:cs typeface="+mn-cs"/>
              </a:rPr>
              <a:t>shift</a:t>
            </a:r>
            <a:endParaRPr lang="tr-TR"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T2-weighted axial MRI. (B) T1-weighted axial MRI after intravenous paramagnetic contrast agent showing</a:t>
            </a:r>
          </a:p>
          <a:p>
            <a:r>
              <a:rPr lang="tr-TR" sz="1200" b="0" i="0" u="none" strike="noStrike" kern="1200" baseline="0" dirty="0" err="1" smtClean="0">
                <a:solidFill>
                  <a:schemeClr val="tx1"/>
                </a:solidFill>
                <a:latin typeface="+mn-lt"/>
                <a:ea typeface="+mn-ea"/>
                <a:cs typeface="+mn-cs"/>
              </a:rPr>
              <a:t>enhancement</a:t>
            </a:r>
            <a:r>
              <a:rPr lang="tr-TR" sz="1200" b="0" i="0" u="none" strike="noStrike" kern="1200" baseline="0" dirty="0" smtClean="0">
                <a:solidFill>
                  <a:schemeClr val="tx1"/>
                </a:solidFill>
                <a:latin typeface="+mn-lt"/>
                <a:ea typeface="+mn-ea"/>
                <a:cs typeface="+mn-cs"/>
              </a:rPr>
              <a:t> of </a:t>
            </a:r>
            <a:r>
              <a:rPr lang="tr-TR" sz="1200" b="0" i="0" u="none" strike="noStrike" kern="1200" baseline="0" dirty="0" err="1" smtClean="0">
                <a:solidFill>
                  <a:schemeClr val="tx1"/>
                </a:solidFill>
                <a:latin typeface="+mn-lt"/>
                <a:ea typeface="+mn-ea"/>
                <a:cs typeface="+mn-cs"/>
              </a:rPr>
              <a:t>the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lesion</a:t>
            </a:r>
            <a:r>
              <a:rPr lang="tr-TR" sz="1200" b="0" i="0" u="none" strike="noStrike" kern="1200" baseline="0" dirty="0" smtClean="0">
                <a:solidFill>
                  <a:schemeClr val="tx1"/>
                </a:solidFill>
                <a:latin typeface="+mn-lt"/>
                <a:ea typeface="+mn-ea"/>
                <a:cs typeface="+mn-cs"/>
              </a:rPr>
              <a:t>.</a:t>
            </a:r>
          </a:p>
          <a:p>
            <a:r>
              <a:rPr lang="tr-TR" sz="1200" b="1" i="1" u="none" strike="noStrike" kern="1200" baseline="0" dirty="0" smtClean="0">
                <a:solidFill>
                  <a:schemeClr val="tx1"/>
                </a:solidFill>
                <a:latin typeface="+mn-lt"/>
                <a:ea typeface="+mn-ea"/>
                <a:cs typeface="+mn-cs"/>
              </a:rPr>
              <a:t>Panel</a:t>
            </a:r>
            <a:r>
              <a:rPr lang="en-US" sz="1200" b="1" i="1" u="none" strike="noStrike" kern="1200" baseline="0" dirty="0" smtClean="0">
                <a:solidFill>
                  <a:schemeClr val="tx1"/>
                </a:solidFill>
                <a:latin typeface="+mn-lt"/>
                <a:ea typeface="+mn-ea"/>
                <a:cs typeface="+mn-cs"/>
              </a:rPr>
              <a:t>Figure 2: </a:t>
            </a:r>
            <a:r>
              <a:rPr lang="en-US" sz="1200" b="1" i="0" u="none" strike="noStrike" kern="1200" baseline="0" dirty="0" smtClean="0">
                <a:solidFill>
                  <a:schemeClr val="tx1"/>
                </a:solidFill>
                <a:latin typeface="+mn-lt"/>
                <a:ea typeface="+mn-ea"/>
                <a:cs typeface="+mn-cs"/>
              </a:rPr>
              <a:t>Right-sided transverse venous sinus thrombosis in a patient with non-parenchymal neuro-</a:t>
            </a:r>
            <a:r>
              <a:rPr lang="en-US" sz="1200" b="1" i="0" u="none" strike="noStrike" kern="1200" baseline="0" dirty="0" err="1" smtClean="0">
                <a:solidFill>
                  <a:schemeClr val="tx1"/>
                </a:solidFill>
                <a:latin typeface="+mn-lt"/>
                <a:ea typeface="+mn-ea"/>
                <a:cs typeface="+mn-cs"/>
              </a:rPr>
              <a:t>Behçet’s</a:t>
            </a:r>
            <a:endParaRPr lang="en-US" sz="1200" b="1" i="0" u="none" strike="noStrike" kern="1200" baseline="0" dirty="0" smtClean="0">
              <a:solidFill>
                <a:schemeClr val="tx1"/>
              </a:solidFill>
              <a:latin typeface="+mn-lt"/>
              <a:ea typeface="+mn-ea"/>
              <a:cs typeface="+mn-cs"/>
            </a:endParaRPr>
          </a:p>
          <a:p>
            <a:r>
              <a:rPr lang="tr-TR" sz="1200" b="1" i="0" u="none" strike="noStrike" kern="1200" baseline="0" dirty="0" err="1" smtClean="0">
                <a:solidFill>
                  <a:schemeClr val="tx1"/>
                </a:solidFill>
                <a:latin typeface="+mn-lt"/>
                <a:ea typeface="+mn-ea"/>
                <a:cs typeface="+mn-cs"/>
              </a:rPr>
              <a:t>disease</a:t>
            </a:r>
            <a:endParaRPr lang="tr-TR"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Axial T1-weighted MRI of lesion. (B) Magnetic resonance </a:t>
            </a:r>
            <a:r>
              <a:rPr lang="en-US" sz="1200" b="0" i="0" u="none" strike="noStrike" kern="1200" baseline="0" dirty="0" err="1" smtClean="0">
                <a:solidFill>
                  <a:schemeClr val="tx1"/>
                </a:solidFill>
                <a:latin typeface="+mn-lt"/>
                <a:ea typeface="+mn-ea"/>
                <a:cs typeface="+mn-cs"/>
              </a:rPr>
              <a:t>venogram</a:t>
            </a:r>
            <a:r>
              <a:rPr lang="en-US" sz="1200" b="0" i="0" u="none" strike="noStrike" kern="1200" baseline="0" dirty="0" smtClean="0">
                <a:solidFill>
                  <a:schemeClr val="tx1"/>
                </a:solidFill>
                <a:latin typeface="+mn-lt"/>
                <a:ea typeface="+mn-ea"/>
                <a:cs typeface="+mn-cs"/>
              </a:rPr>
              <a:t> of the same lesion.</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52</a:t>
            </a:fld>
            <a:endParaRPr lang="tr-TR"/>
          </a:p>
        </p:txBody>
      </p:sp>
    </p:spTree>
    <p:extLst>
      <p:ext uri="{BB962C8B-B14F-4D97-AF65-F5344CB8AC3E}">
        <p14:creationId xmlns:p14="http://schemas.microsoft.com/office/powerpoint/2010/main" val="202182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Gastrointestinal lesions in BD. a </a:t>
            </a:r>
            <a:r>
              <a:rPr lang="en-US" sz="1200" b="0" i="0" u="none" strike="noStrike" kern="1200" baseline="0" dirty="0" err="1" smtClean="0">
                <a:solidFill>
                  <a:schemeClr val="tx1"/>
                </a:solidFill>
                <a:latin typeface="+mn-lt"/>
                <a:ea typeface="+mn-ea"/>
                <a:cs typeface="+mn-cs"/>
              </a:rPr>
              <a:t>A</a:t>
            </a:r>
            <a:r>
              <a:rPr lang="en-US" sz="1200" b="0" i="0" u="none" strike="noStrike" kern="1200" baseline="0" dirty="0" smtClean="0">
                <a:solidFill>
                  <a:schemeClr val="tx1"/>
                </a:solidFill>
                <a:latin typeface="+mn-lt"/>
                <a:ea typeface="+mn-ea"/>
                <a:cs typeface="+mn-cs"/>
              </a:rPr>
              <a:t> typical giant oval-shaped</a:t>
            </a:r>
          </a:p>
          <a:p>
            <a:r>
              <a:rPr lang="en-US" sz="1200" b="0" i="0" u="none" strike="noStrike" kern="1200" baseline="0" dirty="0" smtClean="0">
                <a:solidFill>
                  <a:schemeClr val="tx1"/>
                </a:solidFill>
                <a:latin typeface="+mn-lt"/>
                <a:ea typeface="+mn-ea"/>
                <a:cs typeface="+mn-cs"/>
              </a:rPr>
              <a:t>deep punched-out ulcer in the ileocecal area. b An atypical </a:t>
            </a:r>
            <a:r>
              <a:rPr lang="en-US" sz="1200" b="0" i="0" u="none" strike="noStrike" kern="1200" baseline="0" dirty="0" err="1" smtClean="0">
                <a:solidFill>
                  <a:schemeClr val="tx1"/>
                </a:solidFill>
                <a:latin typeface="+mn-lt"/>
                <a:ea typeface="+mn-ea"/>
                <a:cs typeface="+mn-cs"/>
              </a:rPr>
              <a:t>ovalshaped</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ulcer in the middle part of the esophagus in a patient with</a:t>
            </a:r>
          </a:p>
          <a:p>
            <a:r>
              <a:rPr lang="en-US" sz="1200" b="0" i="0" u="none" strike="noStrike" kern="1200" baseline="0" dirty="0" smtClean="0">
                <a:solidFill>
                  <a:schemeClr val="tx1"/>
                </a:solidFill>
                <a:latin typeface="+mn-lt"/>
                <a:ea typeface="+mn-ea"/>
                <a:cs typeface="+mn-cs"/>
              </a:rPr>
              <a:t>intestinal BD. c A discrete ulcer in the small intestine detected by</a:t>
            </a:r>
          </a:p>
          <a:p>
            <a:r>
              <a:rPr lang="en-US" sz="1200" b="0" i="0" u="none" strike="noStrike" kern="1200" baseline="0" dirty="0" smtClean="0">
                <a:solidFill>
                  <a:schemeClr val="tx1"/>
                </a:solidFill>
                <a:latin typeface="+mn-lt"/>
                <a:ea typeface="+mn-ea"/>
                <a:cs typeface="+mn-cs"/>
              </a:rPr>
              <a:t>capsule endoscopy in a MDS patient associated with trisomy 8</a:t>
            </a:r>
            <a:endParaRPr lang="tr-TR" sz="1200" b="0" i="0" u="none" strike="noStrike" kern="1200" baseline="0" dirty="0" smtClean="0">
              <a:solidFill>
                <a:schemeClr val="tx1"/>
              </a:solidFill>
              <a:latin typeface="+mn-lt"/>
              <a:ea typeface="+mn-ea"/>
              <a:cs typeface="+mn-cs"/>
            </a:endParaRPr>
          </a:p>
          <a:p>
            <a:r>
              <a:rPr lang="tr-TR" sz="1200" b="0" i="0" u="none" strike="noStrike" kern="1200" baseline="0" dirty="0" err="1" smtClean="0">
                <a:solidFill>
                  <a:schemeClr val="tx1"/>
                </a:solidFill>
                <a:latin typeface="+mn-lt"/>
                <a:ea typeface="+mn-ea"/>
                <a:cs typeface="+mn-cs"/>
              </a:rPr>
              <a:t>Ulcers</a:t>
            </a:r>
            <a:r>
              <a:rPr lang="tr-TR" sz="1200" b="0" i="0" u="none" strike="noStrike" kern="1200" baseline="0" dirty="0" smtClean="0">
                <a:solidFill>
                  <a:schemeClr val="tx1"/>
                </a:solidFill>
                <a:latin typeface="+mn-lt"/>
                <a:ea typeface="+mn-ea"/>
                <a:cs typeface="+mn-cs"/>
              </a:rPr>
              <a:t> in GI BD. (A) </a:t>
            </a:r>
            <a:r>
              <a:rPr lang="tr-TR" sz="1200" b="0" i="0" u="none" strike="noStrike" kern="1200" baseline="0" dirty="0" err="1" smtClean="0">
                <a:solidFill>
                  <a:schemeClr val="tx1"/>
                </a:solidFill>
                <a:latin typeface="+mn-lt"/>
                <a:ea typeface="+mn-ea"/>
                <a:cs typeface="+mn-cs"/>
              </a:rPr>
              <a:t>Aphthous</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ulcer</a:t>
            </a:r>
            <a:r>
              <a:rPr lang="tr-TR" sz="1200" b="0" i="0" u="none" strike="noStrike" kern="1200" baseline="0" dirty="0" smtClean="0">
                <a:solidFill>
                  <a:schemeClr val="tx1"/>
                </a:solidFill>
                <a:latin typeface="+mn-lt"/>
                <a:ea typeface="+mn-ea"/>
                <a:cs typeface="+mn-cs"/>
              </a:rPr>
              <a:t>. (B) </a:t>
            </a:r>
            <a:r>
              <a:rPr lang="tr-TR" sz="1200" b="0" i="0" u="none" strike="noStrike" kern="1200" baseline="0" dirty="0" err="1" smtClean="0">
                <a:solidFill>
                  <a:schemeClr val="tx1"/>
                </a:solidFill>
                <a:latin typeface="+mn-lt"/>
                <a:ea typeface="+mn-ea"/>
                <a:cs typeface="+mn-cs"/>
              </a:rPr>
              <a:t>Large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deep</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geographic</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ulcer</a:t>
            </a:r>
            <a:r>
              <a:rPr lang="tr-TR" sz="1200" b="0" i="0" u="none" strike="noStrike" kern="1200" baseline="0" dirty="0" smtClean="0">
                <a:solidFill>
                  <a:schemeClr val="tx1"/>
                </a:solidFill>
                <a:latin typeface="+mn-lt"/>
                <a:ea typeface="+mn-ea"/>
                <a:cs typeface="+mn-cs"/>
              </a:rPr>
              <a:t>. (C) </a:t>
            </a:r>
            <a:r>
              <a:rPr lang="tr-TR" sz="1200" b="0" i="0" u="none" strike="noStrike" kern="1200" baseline="0" dirty="0" err="1" smtClean="0">
                <a:solidFill>
                  <a:schemeClr val="tx1"/>
                </a:solidFill>
                <a:latin typeface="+mn-lt"/>
                <a:ea typeface="+mn-ea"/>
                <a:cs typeface="+mn-cs"/>
              </a:rPr>
              <a:t>Large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deep</a:t>
            </a:r>
            <a:endParaRPr lang="tr-TR" sz="1200" b="0" i="0" u="none" strike="noStrike" kern="1200" baseline="0" dirty="0" smtClean="0">
              <a:solidFill>
                <a:schemeClr val="tx1"/>
              </a:solidFill>
              <a:latin typeface="+mn-lt"/>
              <a:ea typeface="+mn-ea"/>
              <a:cs typeface="+mn-cs"/>
            </a:endParaRPr>
          </a:p>
          <a:p>
            <a:r>
              <a:rPr lang="tr-TR" sz="1200" b="0" i="0" u="none" strike="noStrike" kern="1200" baseline="0" dirty="0" err="1" smtClean="0">
                <a:solidFill>
                  <a:schemeClr val="tx1"/>
                </a:solidFill>
                <a:latin typeface="+mn-lt"/>
                <a:ea typeface="+mn-ea"/>
                <a:cs typeface="+mn-cs"/>
              </a:rPr>
              <a:t>volcano-type</a:t>
            </a:r>
            <a:r>
              <a:rPr lang="tr-TR" sz="1200" b="0" i="0" u="none" strike="noStrike" kern="1200" baseline="0" dirty="0" smtClean="0">
                <a:solidFill>
                  <a:schemeClr val="tx1"/>
                </a:solidFill>
                <a:latin typeface="+mn-lt"/>
                <a:ea typeface="+mn-ea"/>
                <a:cs typeface="+mn-cs"/>
              </a:rPr>
              <a:t> </a:t>
            </a:r>
            <a:r>
              <a:rPr lang="tr-TR" sz="1200" b="0" i="0" u="none" strike="noStrike" kern="1200" baseline="0" dirty="0" err="1" smtClean="0">
                <a:solidFill>
                  <a:schemeClr val="tx1"/>
                </a:solidFill>
                <a:latin typeface="+mn-lt"/>
                <a:ea typeface="+mn-ea"/>
                <a:cs typeface="+mn-cs"/>
              </a:rPr>
              <a:t>ulcer</a:t>
            </a:r>
            <a:r>
              <a:rPr lang="tr-TR" sz="1200" b="0" i="0" u="none" strike="noStrike" kern="1200" baseline="0" dirty="0" smtClean="0">
                <a:solidFill>
                  <a:schemeClr val="tx1"/>
                </a:solidFill>
                <a:latin typeface="+mn-lt"/>
                <a:ea typeface="+mn-ea"/>
                <a:cs typeface="+mn-cs"/>
              </a:rPr>
              <a:t>.</a:t>
            </a:r>
            <a:endParaRPr lang="tr-TR" dirty="0"/>
          </a:p>
        </p:txBody>
      </p:sp>
      <p:sp>
        <p:nvSpPr>
          <p:cNvPr id="4" name="Slayt Numarası Yer Tutucusu 3"/>
          <p:cNvSpPr>
            <a:spLocks noGrp="1"/>
          </p:cNvSpPr>
          <p:nvPr>
            <p:ph type="sldNum" sz="quarter" idx="10"/>
          </p:nvPr>
        </p:nvSpPr>
        <p:spPr/>
        <p:txBody>
          <a:bodyPr/>
          <a:lstStyle/>
          <a:p>
            <a:fld id="{FA7A4CA0-8AFB-46DF-B00E-A5BD1F6A346B}" type="slidenum">
              <a:rPr lang="tr-TR" smtClean="0"/>
              <a:t>54</a:t>
            </a:fld>
            <a:endParaRPr lang="tr-TR"/>
          </a:p>
        </p:txBody>
      </p:sp>
    </p:spTree>
    <p:extLst>
      <p:ext uri="{BB962C8B-B14F-4D97-AF65-F5344CB8AC3E}">
        <p14:creationId xmlns:p14="http://schemas.microsoft.com/office/powerpoint/2010/main" val="2787782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597819"/>
            <a:ext cx="7772400" cy="1102519"/>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3305176"/>
            <a:ext cx="7772400" cy="1021556"/>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1" y="204787"/>
            <a:ext cx="3008313" cy="871538"/>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3600450"/>
            <a:ext cx="5486400" cy="425054"/>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05979"/>
            <a:ext cx="2057400" cy="4388644"/>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05979"/>
            <a:ext cx="6019800" cy="43886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3.03.2023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3.03.2023</a:t>
            </a:fld>
            <a:endParaRPr lang="tr-TR"/>
          </a:p>
        </p:txBody>
      </p:sp>
      <p:sp>
        <p:nvSpPr>
          <p:cNvPr id="5" name="4 Altbilgi Yer Tutucusu"/>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555776" y="1059582"/>
            <a:ext cx="6480720" cy="1174527"/>
          </a:xfrm>
        </p:spPr>
        <p:txBody>
          <a:bodyPr>
            <a:noAutofit/>
          </a:bodyPr>
          <a:lstStyle/>
          <a:p>
            <a:r>
              <a:rPr lang="tr-TR" dirty="0" smtClean="0">
                <a:solidFill>
                  <a:srgbClr val="FF0000"/>
                </a:solidFill>
              </a:rPr>
              <a:t>BEHÇET HASTALIĞI</a:t>
            </a:r>
            <a:endParaRPr lang="tr-TR" dirty="0">
              <a:solidFill>
                <a:srgbClr val="FF0000"/>
              </a:solidFill>
            </a:endParaRPr>
          </a:p>
        </p:txBody>
      </p:sp>
      <p:sp>
        <p:nvSpPr>
          <p:cNvPr id="3" name="Alt Başlık 2"/>
          <p:cNvSpPr>
            <a:spLocks noGrp="1"/>
          </p:cNvSpPr>
          <p:nvPr>
            <p:ph type="subTitle" idx="1"/>
          </p:nvPr>
        </p:nvSpPr>
        <p:spPr>
          <a:xfrm>
            <a:off x="1331640" y="3520390"/>
            <a:ext cx="6696744" cy="1296144"/>
          </a:xfrm>
        </p:spPr>
        <p:txBody>
          <a:bodyPr>
            <a:normAutofit lnSpcReduction="10000"/>
          </a:bodyPr>
          <a:lstStyle/>
          <a:p>
            <a:r>
              <a:rPr lang="tr-TR" sz="1800" dirty="0" smtClean="0">
                <a:solidFill>
                  <a:schemeClr val="tx1"/>
                </a:solidFill>
              </a:rPr>
              <a:t>Doç. Dr. Cem ÖZİŞLER</a:t>
            </a:r>
          </a:p>
          <a:p>
            <a:r>
              <a:rPr lang="tr-TR" sz="1800" dirty="0" smtClean="0">
                <a:solidFill>
                  <a:schemeClr val="tx1"/>
                </a:solidFill>
              </a:rPr>
              <a:t>Sağlık Bilimleri Üniversitesi</a:t>
            </a:r>
          </a:p>
          <a:p>
            <a:r>
              <a:rPr lang="tr-TR" sz="1800" dirty="0" smtClean="0">
                <a:solidFill>
                  <a:schemeClr val="tx1"/>
                </a:solidFill>
              </a:rPr>
              <a:t>Ankara Etlik Şehir Hastanesi, </a:t>
            </a:r>
            <a:r>
              <a:rPr lang="tr-TR" sz="1800" dirty="0" err="1" smtClean="0">
                <a:solidFill>
                  <a:schemeClr val="tx1"/>
                </a:solidFill>
              </a:rPr>
              <a:t>Romatoloji</a:t>
            </a:r>
            <a:r>
              <a:rPr lang="tr-TR" sz="1800" dirty="0" smtClean="0">
                <a:solidFill>
                  <a:schemeClr val="tx1"/>
                </a:solidFill>
              </a:rPr>
              <a:t> Kliniği</a:t>
            </a:r>
          </a:p>
          <a:p>
            <a:r>
              <a:rPr lang="tr-TR" sz="1800" dirty="0" smtClean="0">
                <a:solidFill>
                  <a:schemeClr val="tx1"/>
                </a:solidFill>
              </a:rPr>
              <a:t>04.03.2022</a:t>
            </a:r>
          </a:p>
          <a:p>
            <a:endParaRPr lang="tr-TR" dirty="0">
              <a:solidFill>
                <a:schemeClr val="tx1"/>
              </a:solidFill>
            </a:endParaRPr>
          </a:p>
        </p:txBody>
      </p:sp>
      <p:pic>
        <p:nvPicPr>
          <p:cNvPr id="1026" name="Picture 2" descr="https://www.sbu.edu.tr/Images/log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2" y="3305865"/>
            <a:ext cx="1800202" cy="172519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Ankara Etlik Şehir Hastanesi (@etliksehirhast) / Twit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2207" y="3305865"/>
            <a:ext cx="1725195" cy="17251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Behcet- Hulusi-1889-1948.jpg"/>
          <p:cNvPicPr>
            <a:picLocks noChangeAspect="1" noChangeArrowheads="1"/>
          </p:cNvPicPr>
          <p:nvPr/>
        </p:nvPicPr>
        <p:blipFill>
          <a:blip r:embed="rId4" cstate="print"/>
          <a:srcRect/>
          <a:stretch>
            <a:fillRect/>
          </a:stretch>
        </p:blipFill>
        <p:spPr>
          <a:xfrm>
            <a:off x="0" y="0"/>
            <a:ext cx="2483768" cy="2820532"/>
          </a:xfrm>
          <a:prstGeom prst="rect">
            <a:avLst/>
          </a:prstGeom>
          <a:noFill/>
          <a:ln/>
        </p:spPr>
      </p:pic>
    </p:spTree>
    <p:extLst>
      <p:ext uri="{BB962C8B-B14F-4D97-AF65-F5344CB8AC3E}">
        <p14:creationId xmlns:p14="http://schemas.microsoft.com/office/powerpoint/2010/main" val="3823704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27534"/>
            <a:ext cx="8496944" cy="3967089"/>
          </a:xfrm>
        </p:spPr>
        <p:txBody>
          <a:bodyPr>
            <a:normAutofit/>
          </a:bodyPr>
          <a:lstStyle/>
          <a:p>
            <a:pPr>
              <a:lnSpc>
                <a:spcPct val="170000"/>
              </a:lnSpc>
            </a:pPr>
            <a:r>
              <a:rPr lang="tr-TR" sz="1500" dirty="0"/>
              <a:t>Behçet </a:t>
            </a:r>
            <a:r>
              <a:rPr lang="tr-TR" sz="1500" dirty="0" smtClean="0"/>
              <a:t>Hastalığı/Sendromu (BH/BS), </a:t>
            </a:r>
            <a:r>
              <a:rPr lang="tr-TR" sz="1500" dirty="0"/>
              <a:t>öngörülemeyen </a:t>
            </a:r>
            <a:r>
              <a:rPr lang="tr-TR" sz="1500" dirty="0" err="1"/>
              <a:t>nüks</a:t>
            </a:r>
            <a:r>
              <a:rPr lang="tr-TR" sz="1500" dirty="0"/>
              <a:t> ve </a:t>
            </a:r>
            <a:r>
              <a:rPr lang="tr-TR" sz="1500" dirty="0" err="1"/>
              <a:t>remisyon</a:t>
            </a:r>
            <a:r>
              <a:rPr lang="tr-TR" sz="1500" dirty="0"/>
              <a:t> dönemleri olan, çok çeşitli klinik tutulumlarla karakterize</a:t>
            </a:r>
            <a:r>
              <a:rPr lang="tr-TR" sz="1500" dirty="0" smtClean="0"/>
              <a:t>, </a:t>
            </a:r>
            <a:r>
              <a:rPr lang="tr-TR" sz="1500" dirty="0" err="1" smtClean="0"/>
              <a:t>etyolojisi</a:t>
            </a:r>
            <a:r>
              <a:rPr lang="tr-TR" sz="1500" dirty="0" smtClean="0"/>
              <a:t> bilinmeyen, </a:t>
            </a:r>
            <a:r>
              <a:rPr lang="tr-TR" sz="1500" dirty="0"/>
              <a:t>nadir </a:t>
            </a:r>
            <a:r>
              <a:rPr lang="tr-TR" sz="1500" dirty="0" smtClean="0"/>
              <a:t>görülen sistemik bir hastalık/</a:t>
            </a:r>
            <a:r>
              <a:rPr lang="tr-TR" sz="1500" dirty="0" err="1" smtClean="0"/>
              <a:t>vaskülittir</a:t>
            </a:r>
            <a:r>
              <a:rPr lang="tr-TR" sz="1500" dirty="0" smtClean="0"/>
              <a:t>.</a:t>
            </a:r>
          </a:p>
          <a:p>
            <a:pPr>
              <a:lnSpc>
                <a:spcPct val="170000"/>
              </a:lnSpc>
            </a:pPr>
            <a:endParaRPr lang="tr-TR" sz="1500" dirty="0" smtClean="0"/>
          </a:p>
          <a:p>
            <a:pPr>
              <a:lnSpc>
                <a:spcPct val="170000"/>
              </a:lnSpc>
            </a:pPr>
            <a:r>
              <a:rPr lang="tr-TR" sz="1500" dirty="0" smtClean="0"/>
              <a:t>Farklı </a:t>
            </a:r>
            <a:r>
              <a:rPr lang="tr-TR" sz="1500" dirty="0"/>
              <a:t>klinik </a:t>
            </a:r>
            <a:r>
              <a:rPr lang="tr-TR" sz="1500" dirty="0" smtClean="0"/>
              <a:t>belirtiler aynı hastada </a:t>
            </a:r>
            <a:r>
              <a:rPr lang="tr-TR" sz="1500" dirty="0"/>
              <a:t>tek başına </a:t>
            </a:r>
            <a:r>
              <a:rPr lang="tr-TR" sz="1500" dirty="0" smtClean="0"/>
              <a:t>veya bir </a:t>
            </a:r>
            <a:r>
              <a:rPr lang="tr-TR" sz="1500" dirty="0"/>
              <a:t>arada bulunabilir</a:t>
            </a:r>
            <a:r>
              <a:rPr lang="tr-TR" sz="1500" dirty="0" smtClean="0"/>
              <a:t>.</a:t>
            </a:r>
          </a:p>
          <a:p>
            <a:pPr>
              <a:lnSpc>
                <a:spcPct val="170000"/>
              </a:lnSpc>
            </a:pPr>
            <a:endParaRPr lang="tr-TR" sz="1500" dirty="0" smtClean="0"/>
          </a:p>
          <a:p>
            <a:pPr>
              <a:lnSpc>
                <a:spcPct val="170000"/>
              </a:lnSpc>
            </a:pPr>
            <a:r>
              <a:rPr lang="tr-TR" sz="1500" dirty="0"/>
              <a:t>Revize </a:t>
            </a:r>
            <a:r>
              <a:rPr lang="tr-TR" sz="1500" dirty="0" err="1"/>
              <a:t>Chapel</a:t>
            </a:r>
            <a:r>
              <a:rPr lang="tr-TR" sz="1500" dirty="0"/>
              <a:t> </a:t>
            </a:r>
            <a:r>
              <a:rPr lang="tr-TR" sz="1500" dirty="0" err="1"/>
              <a:t>Hill</a:t>
            </a:r>
            <a:r>
              <a:rPr lang="tr-TR" sz="1500" dirty="0"/>
              <a:t> Uzlaşı Konferansı'nda BH, her boyutta hem </a:t>
            </a:r>
            <a:r>
              <a:rPr lang="tr-TR" sz="1500" dirty="0" err="1"/>
              <a:t>arteriyel</a:t>
            </a:r>
            <a:r>
              <a:rPr lang="tr-TR" sz="1500" dirty="0"/>
              <a:t> hem de </a:t>
            </a:r>
            <a:r>
              <a:rPr lang="tr-TR" sz="1500" dirty="0" err="1"/>
              <a:t>venöz</a:t>
            </a:r>
            <a:r>
              <a:rPr lang="tr-TR" sz="1500" dirty="0"/>
              <a:t> damarların </a:t>
            </a:r>
            <a:r>
              <a:rPr lang="tr-TR" sz="1500" dirty="0" smtClean="0"/>
              <a:t>tutabilmesi nedeniyle değişken-damar </a:t>
            </a:r>
            <a:r>
              <a:rPr lang="tr-TR" sz="1500" dirty="0" err="1"/>
              <a:t>vasküliti</a:t>
            </a:r>
            <a:r>
              <a:rPr lang="tr-TR" sz="1500" dirty="0"/>
              <a:t> olarak tanımlandı.</a:t>
            </a:r>
          </a:p>
        </p:txBody>
      </p:sp>
      <p:sp>
        <p:nvSpPr>
          <p:cNvPr id="4" name="Metin kutusu 3"/>
          <p:cNvSpPr txBox="1"/>
          <p:nvPr/>
        </p:nvSpPr>
        <p:spPr>
          <a:xfrm>
            <a:off x="5580112" y="4700173"/>
            <a:ext cx="3563888" cy="430887"/>
          </a:xfrm>
          <a:prstGeom prst="rect">
            <a:avLst/>
          </a:prstGeom>
          <a:noFill/>
        </p:spPr>
        <p:txBody>
          <a:bodyPr wrap="square" rtlCol="0">
            <a:spAutoFit/>
          </a:bodyPr>
          <a:lstStyle/>
          <a:p>
            <a:r>
              <a:rPr lang="tr-TR" sz="1100" dirty="0" err="1"/>
              <a:t>Alibaz-Oner</a:t>
            </a:r>
            <a:r>
              <a:rPr lang="tr-TR" sz="1100" dirty="0"/>
              <a:t> F</a:t>
            </a:r>
            <a:r>
              <a:rPr lang="tr-TR" sz="1100" dirty="0" smtClean="0"/>
              <a:t>, et </a:t>
            </a:r>
            <a:r>
              <a:rPr lang="tr-TR" sz="1100" dirty="0" err="1" smtClean="0"/>
              <a:t>al.Diagnostics</a:t>
            </a:r>
            <a:r>
              <a:rPr lang="tr-TR" sz="1100" dirty="0" smtClean="0"/>
              <a:t> (Basel</a:t>
            </a:r>
            <a:r>
              <a:rPr lang="tr-TR" sz="1100" dirty="0"/>
              <a:t>). </a:t>
            </a:r>
            <a:r>
              <a:rPr lang="tr-TR" sz="1100" dirty="0" smtClean="0"/>
              <a:t>2022:23;13:41.</a:t>
            </a:r>
          </a:p>
          <a:p>
            <a:r>
              <a:rPr lang="tr-TR" sz="1100" dirty="0" err="1"/>
              <a:t>Mattioli</a:t>
            </a:r>
            <a:r>
              <a:rPr lang="tr-TR" sz="1100" dirty="0"/>
              <a:t> I, </a:t>
            </a:r>
            <a:r>
              <a:rPr lang="tr-TR" sz="1100" dirty="0" err="1" smtClean="0"/>
              <a:t>ert</a:t>
            </a:r>
            <a:r>
              <a:rPr lang="tr-TR" sz="1100" dirty="0" smtClean="0"/>
              <a:t> </a:t>
            </a:r>
            <a:r>
              <a:rPr lang="tr-TR" sz="1100" dirty="0" err="1" smtClean="0"/>
              <a:t>al.Front</a:t>
            </a:r>
            <a:r>
              <a:rPr lang="tr-TR" sz="1100" dirty="0" smtClean="0"/>
              <a:t> </a:t>
            </a:r>
            <a:r>
              <a:rPr lang="tr-TR" sz="1100" dirty="0" err="1"/>
              <a:t>Med</a:t>
            </a:r>
            <a:r>
              <a:rPr lang="tr-TR" sz="1100" dirty="0"/>
              <a:t> (</a:t>
            </a:r>
            <a:r>
              <a:rPr lang="tr-TR" sz="1100" dirty="0" err="1"/>
              <a:t>Lausanne</a:t>
            </a:r>
            <a:r>
              <a:rPr lang="tr-TR" sz="1100" dirty="0"/>
              <a:t>). </a:t>
            </a:r>
            <a:r>
              <a:rPr lang="tr-TR" sz="1100" dirty="0" smtClean="0"/>
              <a:t>2021:8;8:713052</a:t>
            </a:r>
            <a:r>
              <a:rPr lang="tr-TR" sz="1100" dirty="0"/>
              <a:t>. </a:t>
            </a:r>
          </a:p>
        </p:txBody>
      </p:sp>
    </p:spTree>
    <p:extLst>
      <p:ext uri="{BB962C8B-B14F-4D97-AF65-F5344CB8AC3E}">
        <p14:creationId xmlns:p14="http://schemas.microsoft.com/office/powerpoint/2010/main" val="3224308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23479"/>
            <a:ext cx="8640960" cy="4819966"/>
          </a:xfrm>
        </p:spPr>
        <p:txBody>
          <a:bodyPr>
            <a:normAutofit/>
          </a:bodyPr>
          <a:lstStyle/>
          <a:p>
            <a:pPr>
              <a:lnSpc>
                <a:spcPct val="170000"/>
              </a:lnSpc>
            </a:pPr>
            <a:r>
              <a:rPr lang="tr-TR" sz="1500" dirty="0" smtClean="0"/>
              <a:t>BH yaşam kalitesini olumsuz yönde etkileyen, hasta ve toplum için çok önemli ekonomik yük oluşturan bir hastalıktır. </a:t>
            </a:r>
          </a:p>
          <a:p>
            <a:pPr>
              <a:lnSpc>
                <a:spcPct val="170000"/>
              </a:lnSpc>
            </a:pPr>
            <a:endParaRPr lang="tr-TR" sz="1500" dirty="0" smtClean="0"/>
          </a:p>
          <a:p>
            <a:pPr>
              <a:lnSpc>
                <a:spcPct val="170000"/>
              </a:lnSpc>
            </a:pPr>
            <a:r>
              <a:rPr lang="tr-TR" sz="1500" dirty="0" smtClean="0"/>
              <a:t>Özellikle genç erkekler için yüksek </a:t>
            </a:r>
            <a:r>
              <a:rPr lang="tr-TR" sz="1500" dirty="0" err="1" smtClean="0"/>
              <a:t>mortalite</a:t>
            </a:r>
            <a:r>
              <a:rPr lang="tr-TR" sz="1500" dirty="0" smtClean="0"/>
              <a:t> ve </a:t>
            </a:r>
            <a:r>
              <a:rPr lang="tr-TR" sz="1500" dirty="0" err="1" smtClean="0"/>
              <a:t>morbidite</a:t>
            </a:r>
            <a:r>
              <a:rPr lang="tr-TR" sz="1500" dirty="0" smtClean="0"/>
              <a:t> ile ilişkilidir. </a:t>
            </a:r>
          </a:p>
          <a:p>
            <a:pPr>
              <a:lnSpc>
                <a:spcPct val="170000"/>
              </a:lnSpc>
            </a:pPr>
            <a:r>
              <a:rPr lang="tr-TR" sz="1500" dirty="0" err="1" smtClean="0"/>
              <a:t>BH’nda</a:t>
            </a:r>
            <a:r>
              <a:rPr lang="tr-TR" sz="1500" dirty="0" smtClean="0"/>
              <a:t> ölümün en sık nedenleri; büyük damar, nörolojik, GIS ve kardiyak </a:t>
            </a:r>
            <a:r>
              <a:rPr lang="tr-TR" sz="1500" dirty="0" err="1" smtClean="0"/>
              <a:t>tutulumlarlarıdır</a:t>
            </a:r>
            <a:r>
              <a:rPr lang="tr-TR" sz="1500" dirty="0" smtClean="0"/>
              <a:t>. </a:t>
            </a:r>
          </a:p>
          <a:p>
            <a:pPr>
              <a:lnSpc>
                <a:spcPct val="170000"/>
              </a:lnSpc>
            </a:pPr>
            <a:endParaRPr lang="tr-TR" sz="1500" dirty="0" smtClean="0"/>
          </a:p>
          <a:p>
            <a:pPr>
              <a:lnSpc>
                <a:spcPct val="170000"/>
              </a:lnSpc>
            </a:pPr>
            <a:r>
              <a:rPr lang="tr-TR" sz="1500" dirty="0" smtClean="0"/>
              <a:t>Hastalığın </a:t>
            </a:r>
            <a:r>
              <a:rPr lang="tr-TR" sz="1500" dirty="0" err="1"/>
              <a:t>m</a:t>
            </a:r>
            <a:r>
              <a:rPr lang="tr-TR" sz="1500" dirty="0" err="1" smtClean="0"/>
              <a:t>ortalite</a:t>
            </a:r>
            <a:r>
              <a:rPr lang="tr-TR" sz="1500" dirty="0" smtClean="0"/>
              <a:t> oranları ile </a:t>
            </a:r>
            <a:r>
              <a:rPr lang="tr-TR" sz="1500" dirty="0" err="1" smtClean="0"/>
              <a:t>mukokütanöz</a:t>
            </a:r>
            <a:r>
              <a:rPr lang="tr-TR" sz="1500" dirty="0" smtClean="0"/>
              <a:t>, </a:t>
            </a:r>
            <a:r>
              <a:rPr lang="tr-TR" sz="1500" dirty="0" err="1" smtClean="0"/>
              <a:t>artiküler</a:t>
            </a:r>
            <a:r>
              <a:rPr lang="tr-TR" sz="1500" dirty="0" smtClean="0"/>
              <a:t> ve göz tutulumlarının ciddiyeti zamanla azalma göstermektedir.</a:t>
            </a:r>
          </a:p>
          <a:p>
            <a:pPr>
              <a:lnSpc>
                <a:spcPct val="170000"/>
              </a:lnSpc>
            </a:pPr>
            <a:endParaRPr lang="tr-TR" sz="1500" dirty="0" smtClean="0"/>
          </a:p>
          <a:p>
            <a:pPr>
              <a:lnSpc>
                <a:spcPct val="170000"/>
              </a:lnSpc>
            </a:pPr>
            <a:r>
              <a:rPr lang="tr-TR" sz="1500" dirty="0" smtClean="0"/>
              <a:t>Bununla birlikte bazı majör organ tutulumları (büyük damar, nörolojik ve GIS gibi) hastalığın daha geç dönemlerinde ortaya çıkabilmektedir. </a:t>
            </a:r>
          </a:p>
        </p:txBody>
      </p:sp>
      <p:sp>
        <p:nvSpPr>
          <p:cNvPr id="4" name="Metin kutusu 3"/>
          <p:cNvSpPr txBox="1"/>
          <p:nvPr/>
        </p:nvSpPr>
        <p:spPr>
          <a:xfrm>
            <a:off x="6084168" y="4743390"/>
            <a:ext cx="3037854" cy="400110"/>
          </a:xfrm>
          <a:prstGeom prst="rect">
            <a:avLst/>
          </a:prstGeom>
          <a:noFill/>
        </p:spPr>
        <p:txBody>
          <a:bodyPr wrap="square" rtlCol="0">
            <a:spAutoFit/>
          </a:bodyPr>
          <a:lstStyle/>
          <a:p>
            <a:r>
              <a:rPr lang="tr-TR" sz="1000" dirty="0" smtClean="0"/>
              <a:t>Yazıcı H, et al. </a:t>
            </a:r>
            <a:r>
              <a:rPr lang="tr-TR" sz="1000" dirty="0"/>
              <a:t>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a:p>
            <a:r>
              <a:rPr lang="tr-TR" sz="1000" dirty="0" smtClean="0"/>
              <a:t>Alpsoy E, et al. </a:t>
            </a:r>
            <a:r>
              <a:rPr lang="de-DE" sz="1000" dirty="0"/>
              <a:t>Am J </a:t>
            </a:r>
            <a:r>
              <a:rPr lang="de-DE" sz="1000" dirty="0" err="1"/>
              <a:t>Clin</a:t>
            </a:r>
            <a:r>
              <a:rPr lang="de-DE" sz="1000" dirty="0"/>
              <a:t> </a:t>
            </a:r>
            <a:r>
              <a:rPr lang="de-DE" sz="1000" dirty="0" err="1"/>
              <a:t>Dermatol</a:t>
            </a:r>
            <a:r>
              <a:rPr lang="de-DE" sz="1000" dirty="0"/>
              <a:t>. </a:t>
            </a:r>
            <a:r>
              <a:rPr lang="de-DE" sz="1000" dirty="0" smtClean="0"/>
              <a:t>2021;22:477-502.</a:t>
            </a:r>
            <a:endParaRPr lang="tr-TR" sz="1000" dirty="0" smtClean="0"/>
          </a:p>
        </p:txBody>
      </p:sp>
    </p:spTree>
    <p:extLst>
      <p:ext uri="{BB962C8B-B14F-4D97-AF65-F5344CB8AC3E}">
        <p14:creationId xmlns:p14="http://schemas.microsoft.com/office/powerpoint/2010/main" val="836333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51920" y="33483"/>
            <a:ext cx="4629200" cy="594051"/>
          </a:xfrm>
        </p:spPr>
        <p:txBody>
          <a:bodyPr>
            <a:normAutofit fontScale="90000"/>
          </a:bodyPr>
          <a:lstStyle/>
          <a:p>
            <a:r>
              <a:rPr lang="tr-TR" sz="3400" dirty="0" smtClean="0">
                <a:solidFill>
                  <a:srgbClr val="FF0000"/>
                </a:solidFill>
              </a:rPr>
              <a:t>Tarihçe</a:t>
            </a:r>
            <a:endParaRPr lang="tr-TR" sz="3400" dirty="0">
              <a:solidFill>
                <a:srgbClr val="FF0000"/>
              </a:solidFill>
            </a:endParaRPr>
          </a:p>
        </p:txBody>
      </p:sp>
      <p:pic>
        <p:nvPicPr>
          <p:cNvPr id="4" name="Picture 6" descr="12a"/>
          <p:cNvPicPr>
            <a:picLocks noGrp="1" noChangeAspect="1" noChangeArrowheads="1"/>
          </p:cNvPicPr>
          <p:nvPr>
            <p:ph idx="1"/>
          </p:nvPr>
        </p:nvPicPr>
        <p:blipFill>
          <a:blip r:embed="rId2" cstate="print">
            <a:lum bright="24000" contrast="12000"/>
            <a:grayscl/>
          </a:blip>
          <a:srcRect l="13905" t="18549" r="18561" b="18864"/>
          <a:stretch>
            <a:fillRect/>
          </a:stretch>
        </p:blipFill>
        <p:spPr bwMode="auto">
          <a:xfrm>
            <a:off x="-1" y="195486"/>
            <a:ext cx="3563889" cy="4736564"/>
          </a:xfrm>
          <a:prstGeom prst="rect">
            <a:avLst/>
          </a:prstGeom>
          <a:noFill/>
        </p:spPr>
      </p:pic>
      <p:sp>
        <p:nvSpPr>
          <p:cNvPr id="5" name="Dikdörtgen 4"/>
          <p:cNvSpPr/>
          <p:nvPr/>
        </p:nvSpPr>
        <p:spPr>
          <a:xfrm>
            <a:off x="3707904" y="627534"/>
            <a:ext cx="5436096" cy="4293483"/>
          </a:xfrm>
          <a:prstGeom prst="rect">
            <a:avLst/>
          </a:prstGeom>
        </p:spPr>
        <p:txBody>
          <a:bodyPr wrap="square">
            <a:spAutoFit/>
          </a:bodyPr>
          <a:lstStyle/>
          <a:p>
            <a:pPr>
              <a:lnSpc>
                <a:spcPct val="150000"/>
              </a:lnSpc>
            </a:pPr>
            <a:r>
              <a:rPr lang="tr-TR" sz="1400" dirty="0"/>
              <a:t>Prof. Dr. Hulusi Behçet oral </a:t>
            </a:r>
            <a:r>
              <a:rPr lang="tr-TR" sz="1400" dirty="0" err="1"/>
              <a:t>aftöz</a:t>
            </a:r>
            <a:r>
              <a:rPr lang="tr-TR" sz="1400" dirty="0"/>
              <a:t> ülser, </a:t>
            </a:r>
            <a:r>
              <a:rPr lang="tr-TR" sz="1400" dirty="0" err="1"/>
              <a:t>genital</a:t>
            </a:r>
            <a:r>
              <a:rPr lang="tr-TR" sz="1400" dirty="0"/>
              <a:t> </a:t>
            </a:r>
            <a:r>
              <a:rPr lang="tr-TR" sz="1400" dirty="0" err="1"/>
              <a:t>ülserasyon</a:t>
            </a:r>
            <a:r>
              <a:rPr lang="tr-TR" sz="1400" dirty="0"/>
              <a:t> ve </a:t>
            </a:r>
            <a:r>
              <a:rPr lang="tr-TR" sz="1400" dirty="0" err="1"/>
              <a:t>hipopiyonlu</a:t>
            </a:r>
            <a:r>
              <a:rPr lang="tr-TR" sz="1400" dirty="0"/>
              <a:t> </a:t>
            </a:r>
            <a:r>
              <a:rPr lang="tr-TR" sz="1400" dirty="0" err="1"/>
              <a:t>üveiti</a:t>
            </a:r>
            <a:r>
              <a:rPr lang="tr-TR" sz="1400" dirty="0"/>
              <a:t> olan 3 hastayı tespit etti. Bu hastaları yıllarca takip etti.  </a:t>
            </a:r>
            <a:endParaRPr lang="tr-TR" sz="1400" dirty="0" smtClean="0"/>
          </a:p>
          <a:p>
            <a:pPr>
              <a:lnSpc>
                <a:spcPct val="150000"/>
              </a:lnSpc>
            </a:pPr>
            <a:endParaRPr lang="tr-TR" sz="1400" dirty="0"/>
          </a:p>
          <a:p>
            <a:pPr>
              <a:lnSpc>
                <a:spcPct val="150000"/>
              </a:lnSpc>
            </a:pPr>
            <a:r>
              <a:rPr lang="tr-TR" sz="1400" dirty="0"/>
              <a:t>1937’de bir Alman tıp dergisinde </a:t>
            </a:r>
            <a:r>
              <a:rPr lang="de-DE" sz="1400" dirty="0"/>
              <a:t>(Dermatologische</a:t>
            </a:r>
            <a:r>
              <a:rPr lang="tr-TR" sz="1400" dirty="0"/>
              <a:t> </a:t>
            </a:r>
            <a:r>
              <a:rPr lang="de-DE" sz="1400" dirty="0"/>
              <a:t>Wochenschrift</a:t>
            </a:r>
            <a:r>
              <a:rPr lang="tr-TR" sz="1400" dirty="0"/>
              <a:t>) ilk makalesinde hastalığı ‘</a:t>
            </a:r>
            <a:r>
              <a:rPr lang="tr-TR" sz="1400" dirty="0" err="1"/>
              <a:t>triple</a:t>
            </a:r>
            <a:r>
              <a:rPr lang="tr-TR" sz="1400" dirty="0"/>
              <a:t> </a:t>
            </a:r>
            <a:r>
              <a:rPr lang="tr-TR" sz="1400" dirty="0" err="1"/>
              <a:t>symptom</a:t>
            </a:r>
            <a:r>
              <a:rPr lang="tr-TR" sz="1400" dirty="0"/>
              <a:t> </a:t>
            </a:r>
            <a:r>
              <a:rPr lang="tr-TR" sz="1400" dirty="0" err="1"/>
              <a:t>complex</a:t>
            </a:r>
            <a:r>
              <a:rPr lang="tr-TR" sz="1400" dirty="0"/>
              <a:t>’ adı altında yayınlandı. Aynı yıl Paris’te bir dermatoloji toplantısında sundu. </a:t>
            </a:r>
            <a:endParaRPr lang="tr-TR" sz="1400" dirty="0" smtClean="0"/>
          </a:p>
          <a:p>
            <a:pPr>
              <a:lnSpc>
                <a:spcPct val="150000"/>
              </a:lnSpc>
            </a:pPr>
            <a:endParaRPr lang="tr-TR" sz="1400" dirty="0"/>
          </a:p>
          <a:p>
            <a:pPr>
              <a:lnSpc>
                <a:spcPct val="150000"/>
              </a:lnSpc>
            </a:pPr>
            <a:r>
              <a:rPr lang="tr-TR" sz="1400" dirty="0"/>
              <a:t>1947 yılında </a:t>
            </a:r>
            <a:r>
              <a:rPr lang="tr-TR" sz="1400" dirty="0" err="1"/>
              <a:t>Genova’da</a:t>
            </a:r>
            <a:r>
              <a:rPr lang="tr-TR" sz="1400" dirty="0"/>
              <a:t> bir toplantıda Prof. </a:t>
            </a:r>
            <a:r>
              <a:rPr lang="tr-TR" sz="1400" dirty="0" err="1"/>
              <a:t>Mischner</a:t>
            </a:r>
            <a:r>
              <a:rPr lang="tr-TR" sz="1400" dirty="0"/>
              <a:t> tarafından bu </a:t>
            </a:r>
            <a:r>
              <a:rPr lang="tr-TR" sz="1400" dirty="0" err="1"/>
              <a:t>komplex</a:t>
            </a:r>
            <a:r>
              <a:rPr lang="tr-TR" sz="1400" dirty="0"/>
              <a:t> için ‘</a:t>
            </a:r>
            <a:r>
              <a:rPr lang="tr-TR" sz="1400" dirty="0" err="1"/>
              <a:t>Morbus</a:t>
            </a:r>
            <a:r>
              <a:rPr lang="tr-TR" sz="1400" dirty="0"/>
              <a:t> </a:t>
            </a:r>
            <a:r>
              <a:rPr lang="tr-TR" sz="1400" dirty="0" err="1"/>
              <a:t>Behcet</a:t>
            </a:r>
            <a:r>
              <a:rPr lang="tr-TR" sz="1400" dirty="0"/>
              <a:t>’ ismi önerildi</a:t>
            </a:r>
            <a:r>
              <a:rPr lang="tr-TR" sz="1400" dirty="0" smtClean="0"/>
              <a:t>.</a:t>
            </a:r>
          </a:p>
          <a:p>
            <a:pPr>
              <a:lnSpc>
                <a:spcPct val="150000"/>
              </a:lnSpc>
            </a:pPr>
            <a:endParaRPr lang="tr-TR" sz="1400" dirty="0"/>
          </a:p>
          <a:p>
            <a:pPr>
              <a:lnSpc>
                <a:spcPct val="150000"/>
              </a:lnSpc>
            </a:pPr>
            <a:r>
              <a:rPr lang="tr-TR" sz="1400" dirty="0"/>
              <a:t>Sonraki yıllarda Uluslararası Behçet Hastalığı topluluğu kurulmuştur ve halen iki yılda bir uluslararası Behçet Hastalığı Konferansı düzenlenmektedir.</a:t>
            </a:r>
          </a:p>
        </p:txBody>
      </p:sp>
    </p:spTree>
    <p:extLst>
      <p:ext uri="{BB962C8B-B14F-4D97-AF65-F5344CB8AC3E}">
        <p14:creationId xmlns:p14="http://schemas.microsoft.com/office/powerpoint/2010/main" val="3733542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471"/>
            <a:ext cx="8229600" cy="576063"/>
          </a:xfrm>
        </p:spPr>
        <p:txBody>
          <a:bodyPr>
            <a:normAutofit/>
          </a:bodyPr>
          <a:lstStyle/>
          <a:p>
            <a:r>
              <a:rPr lang="tr-TR" sz="2800" dirty="0" smtClean="0">
                <a:solidFill>
                  <a:srgbClr val="FF0000"/>
                </a:solidFill>
              </a:rPr>
              <a:t>Epidemiyoloji </a:t>
            </a:r>
            <a:endParaRPr lang="tr-TR" sz="2800" dirty="0">
              <a:solidFill>
                <a:srgbClr val="FF0000"/>
              </a:solidFill>
            </a:endParaRPr>
          </a:p>
        </p:txBody>
      </p:sp>
      <p:sp>
        <p:nvSpPr>
          <p:cNvPr id="3" name="İçerik Yer Tutucusu 2"/>
          <p:cNvSpPr>
            <a:spLocks noGrp="1"/>
          </p:cNvSpPr>
          <p:nvPr>
            <p:ph idx="1"/>
          </p:nvPr>
        </p:nvSpPr>
        <p:spPr>
          <a:xfrm>
            <a:off x="179512" y="771550"/>
            <a:ext cx="8856984" cy="3960440"/>
          </a:xfrm>
        </p:spPr>
        <p:txBody>
          <a:bodyPr>
            <a:normAutofit/>
          </a:bodyPr>
          <a:lstStyle/>
          <a:p>
            <a:pPr>
              <a:lnSpc>
                <a:spcPct val="170000"/>
              </a:lnSpc>
            </a:pPr>
            <a:r>
              <a:rPr lang="tr-TR" sz="1500" dirty="0" err="1" smtClean="0"/>
              <a:t>BS’nun</a:t>
            </a:r>
            <a:r>
              <a:rPr lang="tr-TR" sz="1500" dirty="0" smtClean="0"/>
              <a:t> </a:t>
            </a:r>
            <a:r>
              <a:rPr lang="tr-TR" sz="1500" dirty="0"/>
              <a:t>sınıflandırılmasının ve tanımlanmasının karmaşıklığının altında yatan </a:t>
            </a:r>
            <a:r>
              <a:rPr lang="tr-TR" sz="1500" dirty="0" smtClean="0"/>
              <a:t>önemli </a:t>
            </a:r>
            <a:r>
              <a:rPr lang="tr-TR" sz="1500" dirty="0"/>
              <a:t>bir husus, hastalık ekspresyonundaki bölgesel farklılıklardır</a:t>
            </a:r>
            <a:r>
              <a:rPr lang="tr-TR" sz="1500" dirty="0" smtClean="0"/>
              <a:t>.</a:t>
            </a:r>
          </a:p>
          <a:p>
            <a:pPr>
              <a:lnSpc>
                <a:spcPct val="170000"/>
              </a:lnSpc>
            </a:pPr>
            <a:endParaRPr lang="tr-TR" sz="1500" dirty="0" smtClean="0"/>
          </a:p>
          <a:p>
            <a:pPr>
              <a:lnSpc>
                <a:spcPct val="170000"/>
              </a:lnSpc>
            </a:pPr>
            <a:r>
              <a:rPr lang="es-ES" sz="1500" dirty="0" smtClean="0"/>
              <a:t>B</a:t>
            </a:r>
            <a:r>
              <a:rPr lang="tr-TR" sz="1500" dirty="0" smtClean="0"/>
              <a:t>H</a:t>
            </a:r>
            <a:r>
              <a:rPr lang="es-ES" sz="1500" dirty="0" smtClean="0"/>
              <a:t> </a:t>
            </a:r>
            <a:r>
              <a:rPr lang="es-ES" sz="1500" dirty="0"/>
              <a:t>belirgin bir coğrafi dağılıma sahiptir</a:t>
            </a:r>
            <a:r>
              <a:rPr lang="es-ES" sz="1500" dirty="0" smtClean="0"/>
              <a:t>.</a:t>
            </a:r>
            <a:endParaRPr lang="tr-TR" sz="1500" dirty="0" smtClean="0"/>
          </a:p>
          <a:p>
            <a:pPr>
              <a:lnSpc>
                <a:spcPct val="170000"/>
              </a:lnSpc>
            </a:pPr>
            <a:r>
              <a:rPr lang="tr-TR" sz="1500" dirty="0" smtClean="0"/>
              <a:t>Akdeniz </a:t>
            </a:r>
            <a:r>
              <a:rPr lang="tr-TR" sz="1500" dirty="0"/>
              <a:t>havzası ve Doğu Asya </a:t>
            </a:r>
            <a:r>
              <a:rPr lang="tr-TR" sz="1500" dirty="0" smtClean="0"/>
              <a:t>çevresindeki </a:t>
            </a:r>
            <a:r>
              <a:rPr lang="tr-TR" sz="1500" dirty="0"/>
              <a:t>Japonya, Kore ve </a:t>
            </a:r>
            <a:r>
              <a:rPr lang="tr-TR" sz="1500" dirty="0" smtClean="0"/>
              <a:t>Çin gibi </a:t>
            </a:r>
            <a:r>
              <a:rPr lang="tr-TR" sz="1500" dirty="0"/>
              <a:t>ülkelerde daha yaygındır</a:t>
            </a:r>
            <a:r>
              <a:rPr lang="tr-TR" sz="1500" dirty="0" smtClean="0"/>
              <a:t>.</a:t>
            </a:r>
          </a:p>
          <a:p>
            <a:pPr>
              <a:lnSpc>
                <a:spcPct val="170000"/>
              </a:lnSpc>
            </a:pPr>
            <a:r>
              <a:rPr lang="tr-TR" sz="1500" dirty="0" smtClean="0"/>
              <a:t>Bu nedenle tarihi </a:t>
            </a:r>
            <a:r>
              <a:rPr lang="tr-TR" sz="1600" b="1" i="1" dirty="0" smtClean="0">
                <a:solidFill>
                  <a:srgbClr val="FF0000"/>
                </a:solidFill>
              </a:rPr>
              <a:t>İpek Yolu </a:t>
            </a:r>
            <a:r>
              <a:rPr lang="tr-TR" sz="1500" dirty="0" smtClean="0"/>
              <a:t>hastalığı olarak da anılır. </a:t>
            </a:r>
          </a:p>
          <a:p>
            <a:pPr>
              <a:lnSpc>
                <a:spcPct val="170000"/>
              </a:lnSpc>
            </a:pPr>
            <a:endParaRPr lang="tr-TR" sz="1500" dirty="0" smtClean="0"/>
          </a:p>
          <a:p>
            <a:pPr>
              <a:lnSpc>
                <a:spcPct val="170000"/>
              </a:lnSpc>
            </a:pPr>
            <a:r>
              <a:rPr lang="tr-TR" sz="1500" dirty="0"/>
              <a:t>Ancak, son zamanlarda insan göçündeki artışlarla birlikte </a:t>
            </a:r>
            <a:r>
              <a:rPr lang="tr-TR" sz="1500" dirty="0" smtClean="0"/>
              <a:t>BS ile </a:t>
            </a:r>
            <a:r>
              <a:rPr lang="tr-TR" sz="1500" dirty="0"/>
              <a:t>ilgili farkındalığın artması bu görüşü değiştiriyor.</a:t>
            </a:r>
          </a:p>
          <a:p>
            <a:endParaRPr lang="tr-TR" dirty="0"/>
          </a:p>
        </p:txBody>
      </p:sp>
      <p:sp>
        <p:nvSpPr>
          <p:cNvPr id="4" name="Metin kutusu 3"/>
          <p:cNvSpPr txBox="1"/>
          <p:nvPr/>
        </p:nvSpPr>
        <p:spPr>
          <a:xfrm>
            <a:off x="5796136" y="4700173"/>
            <a:ext cx="3347864" cy="430887"/>
          </a:xfrm>
          <a:prstGeom prst="rect">
            <a:avLst/>
          </a:prstGeom>
          <a:noFill/>
        </p:spPr>
        <p:txBody>
          <a:bodyPr wrap="square" rtlCol="0">
            <a:spAutoFit/>
          </a:bodyPr>
          <a:lstStyle/>
          <a:p>
            <a:r>
              <a:rPr lang="tr-TR" sz="1100" dirty="0" err="1"/>
              <a:t>Alibaz-Oner</a:t>
            </a:r>
            <a:r>
              <a:rPr lang="tr-TR" sz="1100" dirty="0"/>
              <a:t> F</a:t>
            </a:r>
            <a:r>
              <a:rPr lang="tr-TR" sz="1100" dirty="0" smtClean="0"/>
              <a:t>, et </a:t>
            </a:r>
            <a:r>
              <a:rPr lang="tr-TR" sz="1100" dirty="0" err="1" smtClean="0"/>
              <a:t>al.Diagnostics</a:t>
            </a:r>
            <a:r>
              <a:rPr lang="tr-TR" sz="1100" dirty="0" smtClean="0"/>
              <a:t> (Basel</a:t>
            </a:r>
            <a:r>
              <a:rPr lang="tr-TR" sz="1100" dirty="0"/>
              <a:t>). </a:t>
            </a:r>
            <a:r>
              <a:rPr lang="tr-TR" sz="1100" dirty="0" smtClean="0"/>
              <a:t>2022:23;13:41.</a:t>
            </a:r>
          </a:p>
          <a:p>
            <a:r>
              <a:rPr lang="tr-TR" sz="1100" dirty="0"/>
              <a:t>Yazıcı H, et al.  </a:t>
            </a:r>
            <a:r>
              <a:rPr lang="tr-TR" sz="1100" dirty="0" err="1"/>
              <a:t>Nat</a:t>
            </a:r>
            <a:r>
              <a:rPr lang="tr-TR" sz="1100" dirty="0"/>
              <a:t> </a:t>
            </a:r>
            <a:r>
              <a:rPr lang="tr-TR" sz="1100" dirty="0" err="1"/>
              <a:t>Rev</a:t>
            </a:r>
            <a:r>
              <a:rPr lang="tr-TR" sz="1100" dirty="0"/>
              <a:t> </a:t>
            </a:r>
            <a:r>
              <a:rPr lang="tr-TR" sz="1100" dirty="0" err="1"/>
              <a:t>Rheumatol</a:t>
            </a:r>
            <a:r>
              <a:rPr lang="tr-TR" sz="1100" dirty="0"/>
              <a:t>. 2018 ;</a:t>
            </a:r>
            <a:r>
              <a:rPr lang="tr-TR" sz="1100" dirty="0" smtClean="0"/>
              <a:t>14:107-119</a:t>
            </a:r>
            <a:endParaRPr lang="tr-TR" sz="1100" dirty="0"/>
          </a:p>
        </p:txBody>
      </p:sp>
    </p:spTree>
    <p:extLst>
      <p:ext uri="{BB962C8B-B14F-4D97-AF65-F5344CB8AC3E}">
        <p14:creationId xmlns:p14="http://schemas.microsoft.com/office/powerpoint/2010/main" val="4019650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0"/>
            <a:ext cx="8496944" cy="4881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6228184" y="4881890"/>
            <a:ext cx="2915816" cy="246221"/>
          </a:xfrm>
          <a:prstGeom prst="rect">
            <a:avLst/>
          </a:prstGeom>
          <a:noFill/>
        </p:spPr>
        <p:txBody>
          <a:bodyPr wrap="square" rtlCol="0">
            <a:spAutoFit/>
          </a:bodyPr>
          <a:lstStyle/>
          <a:p>
            <a:r>
              <a:rPr lang="tr-TR" sz="1000" dirty="0" smtClean="0"/>
              <a:t>Yazıcı </a:t>
            </a:r>
            <a:r>
              <a:rPr lang="tr-TR" sz="1000" dirty="0"/>
              <a:t>H, et al. </a:t>
            </a:r>
            <a:r>
              <a:rPr lang="tr-TR" sz="1000" dirty="0" err="1" smtClean="0"/>
              <a:t>Nat</a:t>
            </a:r>
            <a:r>
              <a:rPr lang="tr-TR" sz="1000" dirty="0" smtClean="0"/>
              <a:t> </a:t>
            </a:r>
            <a:r>
              <a:rPr lang="tr-TR" sz="1000" dirty="0" err="1"/>
              <a:t>Rev</a:t>
            </a:r>
            <a:r>
              <a:rPr lang="tr-TR" sz="1000" dirty="0"/>
              <a:t> </a:t>
            </a:r>
            <a:r>
              <a:rPr lang="tr-TR" sz="1000" dirty="0" err="1"/>
              <a:t>Rheumatol</a:t>
            </a:r>
            <a:r>
              <a:rPr lang="tr-TR" sz="1000" dirty="0" smtClean="0"/>
              <a:t>. </a:t>
            </a:r>
            <a:r>
              <a:rPr lang="tr-TR" sz="1000" dirty="0"/>
              <a:t>2018 ;</a:t>
            </a:r>
            <a:r>
              <a:rPr lang="tr-TR" sz="1000" dirty="0" smtClean="0"/>
              <a:t>14:107-119</a:t>
            </a:r>
            <a:endParaRPr lang="tr-TR" sz="1000" dirty="0"/>
          </a:p>
        </p:txBody>
      </p:sp>
    </p:spTree>
    <p:extLst>
      <p:ext uri="{BB962C8B-B14F-4D97-AF65-F5344CB8AC3E}">
        <p14:creationId xmlns:p14="http://schemas.microsoft.com/office/powerpoint/2010/main" val="1156120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99542"/>
            <a:ext cx="8784976" cy="4104456"/>
          </a:xfrm>
        </p:spPr>
        <p:txBody>
          <a:bodyPr>
            <a:normAutofit/>
          </a:bodyPr>
          <a:lstStyle/>
          <a:p>
            <a:pPr>
              <a:lnSpc>
                <a:spcPct val="170000"/>
              </a:lnSpc>
            </a:pPr>
            <a:r>
              <a:rPr lang="tr-TR" sz="1500" dirty="0" smtClean="0"/>
              <a:t>BH her yaşta </a:t>
            </a:r>
            <a:r>
              <a:rPr lang="tr-TR" sz="1500" dirty="0"/>
              <a:t>görülebilmekle </a:t>
            </a:r>
            <a:r>
              <a:rPr lang="tr-TR" sz="1500" dirty="0" smtClean="0"/>
              <a:t>birlikte, sıklıkla </a:t>
            </a:r>
            <a:r>
              <a:rPr lang="tr-TR" sz="1500" dirty="0"/>
              <a:t>yaşamın ikinci ve üçüncü </a:t>
            </a:r>
            <a:r>
              <a:rPr lang="tr-TR" sz="1500" dirty="0" err="1"/>
              <a:t>dekatlarında</a:t>
            </a:r>
            <a:r>
              <a:rPr lang="tr-TR" sz="1500" dirty="0"/>
              <a:t> başlar ve ilerleyen yaşlarda azalan hastalık aktivitesi ile </a:t>
            </a:r>
            <a:r>
              <a:rPr lang="tr-TR" sz="1500" dirty="0" smtClean="0"/>
              <a:t>tekrarlayan-düzelen bir </a:t>
            </a:r>
            <a:r>
              <a:rPr lang="tr-TR" sz="1500" dirty="0"/>
              <a:t>seyir gösterir</a:t>
            </a:r>
            <a:r>
              <a:rPr lang="tr-TR" sz="1500" dirty="0" smtClean="0"/>
              <a:t>.</a:t>
            </a:r>
          </a:p>
          <a:p>
            <a:pPr>
              <a:lnSpc>
                <a:spcPct val="170000"/>
              </a:lnSpc>
            </a:pPr>
            <a:endParaRPr lang="tr-TR" sz="1500" dirty="0" smtClean="0"/>
          </a:p>
          <a:p>
            <a:pPr>
              <a:lnSpc>
                <a:spcPct val="170000"/>
              </a:lnSpc>
            </a:pPr>
            <a:r>
              <a:rPr lang="tr-TR" sz="1500" dirty="0" smtClean="0"/>
              <a:t>Çalışmalarda genellikle erkeklerde daha sık görüldüğü belirtilmekle birlikte eşit oranda görüldüğünü belirten yayınlar da vardır.  </a:t>
            </a:r>
          </a:p>
          <a:p>
            <a:pPr>
              <a:lnSpc>
                <a:spcPct val="170000"/>
              </a:lnSpc>
            </a:pPr>
            <a:endParaRPr lang="tr-TR" sz="1500" dirty="0" smtClean="0"/>
          </a:p>
          <a:p>
            <a:pPr>
              <a:lnSpc>
                <a:spcPct val="170000"/>
              </a:lnSpc>
            </a:pPr>
            <a:r>
              <a:rPr lang="tr-TR" sz="1500" dirty="0"/>
              <a:t>Erkek </a:t>
            </a:r>
            <a:r>
              <a:rPr lang="tr-TR" sz="1500" dirty="0" smtClean="0"/>
              <a:t>hastalarda</a:t>
            </a:r>
            <a:r>
              <a:rPr lang="tr-TR" sz="1500" dirty="0"/>
              <a:t>, özellikle 25 yaşından küçüklerde hastalık seyri daha şiddetlidir.</a:t>
            </a:r>
          </a:p>
        </p:txBody>
      </p:sp>
      <p:sp>
        <p:nvSpPr>
          <p:cNvPr id="4" name="Metin kutusu 3"/>
          <p:cNvSpPr txBox="1"/>
          <p:nvPr/>
        </p:nvSpPr>
        <p:spPr>
          <a:xfrm>
            <a:off x="5220072" y="4731990"/>
            <a:ext cx="3923928" cy="430887"/>
          </a:xfrm>
          <a:prstGeom prst="rect">
            <a:avLst/>
          </a:prstGeom>
          <a:noFill/>
        </p:spPr>
        <p:txBody>
          <a:bodyPr wrap="square" rtlCol="0">
            <a:spAutoFit/>
          </a:bodyPr>
          <a:lstStyle/>
          <a:p>
            <a:r>
              <a:rPr lang="tr-TR" sz="1100" dirty="0" err="1"/>
              <a:t>Davatchi</a:t>
            </a:r>
            <a:r>
              <a:rPr lang="tr-TR" sz="1100" dirty="0"/>
              <a:t> F</a:t>
            </a:r>
            <a:r>
              <a:rPr lang="tr-TR" sz="1100" dirty="0" smtClean="0"/>
              <a:t>, et al. </a:t>
            </a:r>
            <a:r>
              <a:rPr lang="tr-TR" sz="1100" dirty="0"/>
              <a:t> </a:t>
            </a:r>
            <a:r>
              <a:rPr lang="tr-TR" sz="1100" dirty="0" err="1"/>
              <a:t>Expert</a:t>
            </a:r>
            <a:r>
              <a:rPr lang="tr-TR" sz="1100" dirty="0"/>
              <a:t> </a:t>
            </a:r>
            <a:r>
              <a:rPr lang="tr-TR" sz="1100" dirty="0" err="1"/>
              <a:t>Rev</a:t>
            </a:r>
            <a:r>
              <a:rPr lang="tr-TR" sz="1100" dirty="0"/>
              <a:t> </a:t>
            </a:r>
            <a:r>
              <a:rPr lang="tr-TR" sz="1100" dirty="0" err="1"/>
              <a:t>Clin</a:t>
            </a:r>
            <a:r>
              <a:rPr lang="tr-TR" sz="1100" dirty="0"/>
              <a:t> </a:t>
            </a:r>
            <a:r>
              <a:rPr lang="tr-TR" sz="1100" dirty="0" err="1"/>
              <a:t>Immunol</a:t>
            </a:r>
            <a:r>
              <a:rPr lang="tr-TR" sz="1100" dirty="0"/>
              <a:t>. 2017 Jan;13(1):57-65</a:t>
            </a:r>
            <a:r>
              <a:rPr lang="tr-TR" sz="1100" dirty="0" smtClean="0"/>
              <a:t>.</a:t>
            </a:r>
          </a:p>
          <a:p>
            <a:r>
              <a:rPr lang="tr-TR" sz="1100" dirty="0" err="1"/>
              <a:t>Alibaz-Oner</a:t>
            </a:r>
            <a:r>
              <a:rPr lang="tr-TR" sz="1100" dirty="0"/>
              <a:t> F, et </a:t>
            </a:r>
            <a:r>
              <a:rPr lang="tr-TR" sz="1100" dirty="0" err="1"/>
              <a:t>al.Diagnostics</a:t>
            </a:r>
            <a:r>
              <a:rPr lang="tr-TR" sz="1100" dirty="0"/>
              <a:t> (Basel). 2022:23;13:41</a:t>
            </a:r>
            <a:r>
              <a:rPr lang="tr-TR" sz="1100" dirty="0" smtClean="0"/>
              <a:t>.</a:t>
            </a:r>
            <a:endParaRPr lang="tr-TR" sz="1100" dirty="0"/>
          </a:p>
        </p:txBody>
      </p:sp>
    </p:spTree>
    <p:extLst>
      <p:ext uri="{BB962C8B-B14F-4D97-AF65-F5344CB8AC3E}">
        <p14:creationId xmlns:p14="http://schemas.microsoft.com/office/powerpoint/2010/main" val="3570646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6161"/>
            <a:ext cx="5760640" cy="5085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7236296" y="4731990"/>
            <a:ext cx="1907704" cy="400110"/>
          </a:xfrm>
          <a:prstGeom prst="rect">
            <a:avLst/>
          </a:prstGeom>
          <a:noFill/>
        </p:spPr>
        <p:txBody>
          <a:bodyPr wrap="square" rtlCol="0">
            <a:spAutoFit/>
          </a:bodyPr>
          <a:lstStyle/>
          <a:p>
            <a:r>
              <a:rPr lang="tr-TR" sz="1000" dirty="0" err="1"/>
              <a:t>Davatchi</a:t>
            </a:r>
            <a:r>
              <a:rPr lang="tr-TR" sz="1000" dirty="0"/>
              <a:t> F</a:t>
            </a:r>
            <a:r>
              <a:rPr lang="tr-TR" sz="1000" dirty="0" smtClean="0"/>
              <a:t>, et al. </a:t>
            </a:r>
            <a:r>
              <a:rPr lang="tr-TR" sz="1000" dirty="0"/>
              <a:t> </a:t>
            </a:r>
            <a:r>
              <a:rPr lang="tr-TR" sz="1000" dirty="0" err="1"/>
              <a:t>Expert</a:t>
            </a:r>
            <a:r>
              <a:rPr lang="tr-TR" sz="1000" dirty="0"/>
              <a:t> </a:t>
            </a:r>
            <a:r>
              <a:rPr lang="tr-TR" sz="1000" dirty="0" err="1"/>
              <a:t>Rev</a:t>
            </a:r>
            <a:r>
              <a:rPr lang="tr-TR" sz="1000" dirty="0"/>
              <a:t> </a:t>
            </a:r>
            <a:r>
              <a:rPr lang="tr-TR" sz="1000" dirty="0" err="1" smtClean="0"/>
              <a:t>Clin</a:t>
            </a:r>
            <a:endParaRPr lang="tr-TR" sz="1000" dirty="0" smtClean="0"/>
          </a:p>
          <a:p>
            <a:r>
              <a:rPr lang="tr-TR" sz="1000" dirty="0" err="1" smtClean="0"/>
              <a:t>Immunol</a:t>
            </a:r>
            <a:r>
              <a:rPr lang="tr-TR" sz="1000" dirty="0"/>
              <a:t>. </a:t>
            </a:r>
            <a:r>
              <a:rPr lang="tr-TR" sz="1000" dirty="0" smtClean="0"/>
              <a:t>2017 </a:t>
            </a:r>
            <a:r>
              <a:rPr lang="tr-TR" sz="1000" dirty="0"/>
              <a:t>Jan;13(1):57-65</a:t>
            </a:r>
            <a:r>
              <a:rPr lang="tr-TR" sz="1000" dirty="0" smtClean="0"/>
              <a:t>.</a:t>
            </a:r>
          </a:p>
        </p:txBody>
      </p:sp>
    </p:spTree>
    <p:extLst>
      <p:ext uri="{BB962C8B-B14F-4D97-AF65-F5344CB8AC3E}">
        <p14:creationId xmlns:p14="http://schemas.microsoft.com/office/powerpoint/2010/main" val="4222472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627535"/>
          </a:xfrm>
        </p:spPr>
        <p:txBody>
          <a:bodyPr>
            <a:normAutofit/>
          </a:bodyPr>
          <a:lstStyle/>
          <a:p>
            <a:r>
              <a:rPr lang="tr-TR" sz="2800" dirty="0" err="1" smtClean="0">
                <a:solidFill>
                  <a:srgbClr val="FF0000"/>
                </a:solidFill>
              </a:rPr>
              <a:t>Etyoloji</a:t>
            </a:r>
            <a:r>
              <a:rPr lang="tr-TR" sz="2800" dirty="0" smtClean="0">
                <a:solidFill>
                  <a:srgbClr val="FF0000"/>
                </a:solidFill>
              </a:rPr>
              <a:t> ve </a:t>
            </a:r>
            <a:r>
              <a:rPr lang="tr-TR" sz="2800" dirty="0" err="1" smtClean="0">
                <a:solidFill>
                  <a:srgbClr val="FF0000"/>
                </a:solidFill>
              </a:rPr>
              <a:t>patogenez</a:t>
            </a:r>
            <a:endParaRPr lang="tr-TR" sz="2800" dirty="0">
              <a:solidFill>
                <a:srgbClr val="FF0000"/>
              </a:solidFill>
            </a:endParaRPr>
          </a:p>
        </p:txBody>
      </p:sp>
      <p:sp>
        <p:nvSpPr>
          <p:cNvPr id="3" name="İçerik Yer Tutucusu 2"/>
          <p:cNvSpPr>
            <a:spLocks noGrp="1"/>
          </p:cNvSpPr>
          <p:nvPr>
            <p:ph idx="1"/>
          </p:nvPr>
        </p:nvSpPr>
        <p:spPr>
          <a:xfrm>
            <a:off x="107504" y="699542"/>
            <a:ext cx="8712968" cy="4156506"/>
          </a:xfrm>
        </p:spPr>
        <p:txBody>
          <a:bodyPr>
            <a:normAutofit fontScale="47500" lnSpcReduction="20000"/>
          </a:bodyPr>
          <a:lstStyle/>
          <a:p>
            <a:pPr>
              <a:lnSpc>
                <a:spcPct val="170000"/>
              </a:lnSpc>
            </a:pPr>
            <a:r>
              <a:rPr lang="tr-TR" dirty="0"/>
              <a:t>BS, </a:t>
            </a:r>
            <a:r>
              <a:rPr lang="tr-TR" dirty="0" err="1"/>
              <a:t>etiyopatogenezi</a:t>
            </a:r>
            <a:r>
              <a:rPr lang="tr-TR" dirty="0"/>
              <a:t> tam olarak </a:t>
            </a:r>
            <a:r>
              <a:rPr lang="tr-TR" dirty="0" smtClean="0"/>
              <a:t>bilinmeyen, </a:t>
            </a:r>
            <a:r>
              <a:rPr lang="tr-TR" dirty="0" err="1"/>
              <a:t>multifaktöriyel</a:t>
            </a:r>
            <a:r>
              <a:rPr lang="tr-TR" dirty="0"/>
              <a:t> bir hastalık olarak </a:t>
            </a:r>
            <a:r>
              <a:rPr lang="tr-TR" dirty="0" smtClean="0"/>
              <a:t>tanımlanabilir.</a:t>
            </a:r>
          </a:p>
          <a:p>
            <a:pPr marL="0" indent="0">
              <a:lnSpc>
                <a:spcPct val="170000"/>
              </a:lnSpc>
              <a:buNone/>
            </a:pPr>
            <a:endParaRPr lang="tr-TR" dirty="0" smtClean="0"/>
          </a:p>
          <a:p>
            <a:pPr>
              <a:lnSpc>
                <a:spcPct val="170000"/>
              </a:lnSpc>
            </a:pPr>
            <a:r>
              <a:rPr lang="tr-TR" dirty="0" smtClean="0"/>
              <a:t>Tipik </a:t>
            </a:r>
            <a:r>
              <a:rPr lang="tr-TR" dirty="0"/>
              <a:t>coğrafi dağılımı ve </a:t>
            </a:r>
            <a:r>
              <a:rPr lang="tr-TR" dirty="0" smtClean="0"/>
              <a:t>HLA-B 51 </a:t>
            </a:r>
            <a:r>
              <a:rPr lang="tr-TR" dirty="0"/>
              <a:t>ile güçlü ilişkisi gibi bazı kendine özgü özellikler göstermesine rağmen, hastalığın başlamasının ve ilerlemesinin ardındaki neden </a:t>
            </a:r>
            <a:r>
              <a:rPr lang="tr-TR" dirty="0" smtClean="0"/>
              <a:t>hala </a:t>
            </a:r>
            <a:r>
              <a:rPr lang="tr-TR" dirty="0"/>
              <a:t>tam olarak anlaşılamamıştır. </a:t>
            </a:r>
            <a:endParaRPr lang="tr-TR" dirty="0" smtClean="0"/>
          </a:p>
          <a:p>
            <a:pPr>
              <a:lnSpc>
                <a:spcPct val="170000"/>
              </a:lnSpc>
            </a:pPr>
            <a:endParaRPr lang="tr-TR" dirty="0" smtClean="0"/>
          </a:p>
          <a:p>
            <a:pPr>
              <a:lnSpc>
                <a:spcPct val="170000"/>
              </a:lnSpc>
            </a:pPr>
            <a:r>
              <a:rPr lang="tr-TR" dirty="0" smtClean="0"/>
              <a:t>Genetik, HLA </a:t>
            </a:r>
            <a:r>
              <a:rPr lang="tr-TR" dirty="0"/>
              <a:t>ve HLA olmayan </a:t>
            </a:r>
            <a:r>
              <a:rPr lang="tr-TR" dirty="0" err="1"/>
              <a:t>predispozan</a:t>
            </a:r>
            <a:r>
              <a:rPr lang="tr-TR" dirty="0"/>
              <a:t> </a:t>
            </a:r>
            <a:r>
              <a:rPr lang="tr-TR" dirty="0" smtClean="0"/>
              <a:t>faktörler </a:t>
            </a:r>
            <a:r>
              <a:rPr lang="tr-TR" dirty="0"/>
              <a:t>ve </a:t>
            </a:r>
            <a:r>
              <a:rPr lang="tr-TR" dirty="0" err="1"/>
              <a:t>epigenetik</a:t>
            </a:r>
            <a:r>
              <a:rPr lang="tr-TR" dirty="0"/>
              <a:t> etkinin yanı sıra, çevresel faktörler de hastalığın </a:t>
            </a:r>
            <a:r>
              <a:rPr lang="tr-TR" dirty="0" err="1"/>
              <a:t>patogenezinde</a:t>
            </a:r>
            <a:r>
              <a:rPr lang="tr-TR" dirty="0"/>
              <a:t> önemli bir rol </a:t>
            </a:r>
            <a:r>
              <a:rPr lang="tr-TR" dirty="0" smtClean="0"/>
              <a:t>oynar. </a:t>
            </a:r>
          </a:p>
          <a:p>
            <a:pPr>
              <a:lnSpc>
                <a:spcPct val="170000"/>
              </a:lnSpc>
            </a:pPr>
            <a:endParaRPr lang="tr-TR" dirty="0"/>
          </a:p>
          <a:p>
            <a:pPr>
              <a:lnSpc>
                <a:spcPct val="170000"/>
              </a:lnSpc>
            </a:pPr>
            <a:r>
              <a:rPr lang="tr-TR" dirty="0" smtClean="0"/>
              <a:t>Bunlar </a:t>
            </a:r>
            <a:r>
              <a:rPr lang="tr-TR" dirty="0"/>
              <a:t>arasında </a:t>
            </a:r>
            <a:r>
              <a:rPr lang="tr-TR" dirty="0" err="1"/>
              <a:t>enfeksiyöz</a:t>
            </a:r>
            <a:r>
              <a:rPr lang="tr-TR" dirty="0"/>
              <a:t> ajanlar (hem bakteriyel hem de </a:t>
            </a:r>
            <a:r>
              <a:rPr lang="tr-TR" dirty="0" err="1"/>
              <a:t>viral</a:t>
            </a:r>
            <a:r>
              <a:rPr lang="tr-TR" dirty="0"/>
              <a:t>) ve spesifik </a:t>
            </a:r>
            <a:r>
              <a:rPr lang="tr-TR" dirty="0" err="1"/>
              <a:t>mikrobiyom</a:t>
            </a:r>
            <a:r>
              <a:rPr lang="tr-TR" dirty="0"/>
              <a:t> değişiklikleri, </a:t>
            </a:r>
            <a:r>
              <a:rPr lang="tr-TR" dirty="0" smtClean="0"/>
              <a:t>BS </a:t>
            </a:r>
            <a:r>
              <a:rPr lang="tr-TR" dirty="0" err="1" smtClean="0"/>
              <a:t>patogenezi</a:t>
            </a:r>
            <a:r>
              <a:rPr lang="tr-TR" dirty="0" smtClean="0"/>
              <a:t> ile özellikle </a:t>
            </a:r>
            <a:r>
              <a:rPr lang="tr-TR" dirty="0"/>
              <a:t>ilgili kabul edilir</a:t>
            </a:r>
            <a:r>
              <a:rPr lang="tr-TR" dirty="0" smtClean="0"/>
              <a:t>.</a:t>
            </a:r>
          </a:p>
        </p:txBody>
      </p:sp>
      <p:sp>
        <p:nvSpPr>
          <p:cNvPr id="4" name="Metin kutusu 3"/>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4121458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71550"/>
            <a:ext cx="8712968" cy="4104456"/>
          </a:xfrm>
        </p:spPr>
        <p:txBody>
          <a:bodyPr>
            <a:normAutofit/>
          </a:bodyPr>
          <a:lstStyle/>
          <a:p>
            <a:pPr>
              <a:lnSpc>
                <a:spcPct val="170000"/>
              </a:lnSpc>
            </a:pPr>
            <a:r>
              <a:rPr lang="tr-TR" sz="1500" dirty="0" smtClean="0"/>
              <a:t>BS, </a:t>
            </a:r>
            <a:r>
              <a:rPr lang="tr-TR" sz="1500" dirty="0"/>
              <a:t>T- ve </a:t>
            </a:r>
            <a:r>
              <a:rPr lang="tr-TR" sz="1500" dirty="0" smtClean="0"/>
              <a:t>B- hücre </a:t>
            </a:r>
            <a:r>
              <a:rPr lang="tr-TR" sz="1500" dirty="0"/>
              <a:t>anormal tepkilerini gösteren kanıtların ışığında, onlarca yıldır </a:t>
            </a:r>
            <a:r>
              <a:rPr lang="tr-TR" sz="1500" dirty="0" err="1"/>
              <a:t>otoimmün</a:t>
            </a:r>
            <a:r>
              <a:rPr lang="tr-TR" sz="1500" dirty="0"/>
              <a:t> hastalıklar arasında yer </a:t>
            </a:r>
            <a:r>
              <a:rPr lang="tr-TR" sz="1500" dirty="0" smtClean="0"/>
              <a:t>almıştır. </a:t>
            </a:r>
          </a:p>
          <a:p>
            <a:pPr>
              <a:lnSpc>
                <a:spcPct val="170000"/>
              </a:lnSpc>
            </a:pPr>
            <a:endParaRPr lang="tr-TR" sz="1500" dirty="0" smtClean="0"/>
          </a:p>
          <a:p>
            <a:pPr>
              <a:lnSpc>
                <a:spcPct val="170000"/>
              </a:lnSpc>
            </a:pPr>
            <a:endParaRPr lang="tr-TR" sz="1500" dirty="0" smtClean="0"/>
          </a:p>
          <a:p>
            <a:pPr>
              <a:lnSpc>
                <a:spcPct val="170000"/>
              </a:lnSpc>
            </a:pPr>
            <a:r>
              <a:rPr lang="tr-TR" sz="1500" dirty="0" smtClean="0"/>
              <a:t>Ancak, BS </a:t>
            </a:r>
            <a:r>
              <a:rPr lang="tr-TR" sz="1500" dirty="0"/>
              <a:t>ile diğer </a:t>
            </a:r>
            <a:r>
              <a:rPr lang="tr-TR" sz="1500" dirty="0" err="1"/>
              <a:t>otoimmün</a:t>
            </a:r>
            <a:r>
              <a:rPr lang="tr-TR" sz="1500" dirty="0"/>
              <a:t> hastalıklar arasında, hastalık ifadesinde cinsiyet farklılıkları ve diğer </a:t>
            </a:r>
            <a:r>
              <a:rPr lang="tr-TR" sz="1500" dirty="0" err="1"/>
              <a:t>otoimmün</a:t>
            </a:r>
            <a:r>
              <a:rPr lang="tr-TR" sz="1500" dirty="0"/>
              <a:t> hastalıklarla </a:t>
            </a:r>
            <a:r>
              <a:rPr lang="tr-TR" sz="1500" dirty="0" err="1"/>
              <a:t>komorbidite</a:t>
            </a:r>
            <a:r>
              <a:rPr lang="tr-TR" sz="1500" dirty="0"/>
              <a:t> olmaması gibi bazı klinik olarak önemli farklılıklar da kaydedilmiştir.</a:t>
            </a:r>
          </a:p>
        </p:txBody>
      </p:sp>
      <p:sp>
        <p:nvSpPr>
          <p:cNvPr id="4" name="Metin kutusu 3"/>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1722148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32285"/>
            <a:ext cx="8640960" cy="4111105"/>
          </a:xfrm>
        </p:spPr>
        <p:txBody>
          <a:bodyPr>
            <a:normAutofit/>
          </a:bodyPr>
          <a:lstStyle/>
          <a:p>
            <a:pPr>
              <a:lnSpc>
                <a:spcPct val="170000"/>
              </a:lnSpc>
            </a:pPr>
            <a:r>
              <a:rPr lang="tr-TR" sz="1500" dirty="0" smtClean="0"/>
              <a:t>Tekrarlayan </a:t>
            </a:r>
            <a:r>
              <a:rPr lang="tr-TR" sz="1500" dirty="0" err="1"/>
              <a:t>mukokutanöz</a:t>
            </a:r>
            <a:r>
              <a:rPr lang="tr-TR" sz="1500" dirty="0"/>
              <a:t> lezyonlar ve antijene özgü T-hücresi veya </a:t>
            </a:r>
            <a:r>
              <a:rPr lang="tr-TR" sz="1500" dirty="0" err="1"/>
              <a:t>otoantikor</a:t>
            </a:r>
            <a:r>
              <a:rPr lang="tr-TR" sz="1500" dirty="0"/>
              <a:t> yanıtları olmaksızın </a:t>
            </a:r>
            <a:r>
              <a:rPr lang="tr-TR" sz="1500" dirty="0" err="1"/>
              <a:t>inflamasyon</a:t>
            </a:r>
            <a:r>
              <a:rPr lang="tr-TR" sz="1500" dirty="0"/>
              <a:t> atakları nedeniyle, BS ayrıca </a:t>
            </a:r>
            <a:r>
              <a:rPr lang="tr-TR" sz="1500" dirty="0" err="1"/>
              <a:t>otoinflamatuar</a:t>
            </a:r>
            <a:r>
              <a:rPr lang="tr-TR" sz="1500" dirty="0"/>
              <a:t> bozukluklar </a:t>
            </a:r>
            <a:r>
              <a:rPr lang="tr-TR" sz="1500" dirty="0" smtClean="0"/>
              <a:t>arasında da </a:t>
            </a:r>
            <a:r>
              <a:rPr lang="tr-TR" sz="1500" dirty="0"/>
              <a:t>sınıflandırılmıştır. </a:t>
            </a:r>
            <a:endParaRPr lang="tr-TR" sz="1500" dirty="0" smtClean="0"/>
          </a:p>
          <a:p>
            <a:pPr>
              <a:lnSpc>
                <a:spcPct val="170000"/>
              </a:lnSpc>
            </a:pPr>
            <a:endParaRPr lang="tr-TR" sz="1500" dirty="0" smtClean="0"/>
          </a:p>
          <a:p>
            <a:pPr>
              <a:lnSpc>
                <a:spcPct val="170000"/>
              </a:lnSpc>
            </a:pPr>
            <a:endParaRPr lang="tr-TR" sz="1500" dirty="0"/>
          </a:p>
          <a:p>
            <a:pPr>
              <a:lnSpc>
                <a:spcPct val="170000"/>
              </a:lnSpc>
            </a:pPr>
            <a:r>
              <a:rPr lang="tr-TR" sz="1500" dirty="0" err="1" smtClean="0"/>
              <a:t>Otoinflamatuar</a:t>
            </a:r>
            <a:r>
              <a:rPr lang="tr-TR" sz="1500" dirty="0" smtClean="0"/>
              <a:t> </a:t>
            </a:r>
            <a:r>
              <a:rPr lang="tr-TR" sz="1500" dirty="0"/>
              <a:t>hastalıklardan farklı </a:t>
            </a:r>
            <a:r>
              <a:rPr lang="tr-TR" sz="1500" dirty="0" smtClean="0"/>
              <a:t>olarak, BS, IL-1'i </a:t>
            </a:r>
            <a:r>
              <a:rPr lang="tr-TR" sz="1500" dirty="0"/>
              <a:t>hedefleyen tedavilere hafif yanıt verir, genellikle çocukluk çağında başlamaz ve yüksek </a:t>
            </a:r>
            <a:r>
              <a:rPr lang="tr-TR" sz="1500" dirty="0" err="1"/>
              <a:t>nötrofilik</a:t>
            </a:r>
            <a:r>
              <a:rPr lang="tr-TR" sz="1500" dirty="0"/>
              <a:t> </a:t>
            </a:r>
            <a:r>
              <a:rPr lang="tr-TR" sz="1500" dirty="0" err="1"/>
              <a:t>vaskülitik</a:t>
            </a:r>
            <a:r>
              <a:rPr lang="tr-TR" sz="1500" dirty="0"/>
              <a:t> tutuluma sahiptir. </a:t>
            </a:r>
          </a:p>
        </p:txBody>
      </p:sp>
      <p:sp>
        <p:nvSpPr>
          <p:cNvPr id="5" name="Metin kutusu 4"/>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41090451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71550"/>
            <a:ext cx="8435280" cy="3823073"/>
          </a:xfrm>
        </p:spPr>
        <p:txBody>
          <a:bodyPr>
            <a:normAutofit/>
          </a:bodyPr>
          <a:lstStyle/>
          <a:p>
            <a:pPr>
              <a:lnSpc>
                <a:spcPct val="170000"/>
              </a:lnSpc>
            </a:pPr>
            <a:r>
              <a:rPr lang="tr-TR" sz="1500" dirty="0" smtClean="0"/>
              <a:t>Son </a:t>
            </a:r>
            <a:r>
              <a:rPr lang="tr-TR" sz="1500" dirty="0"/>
              <a:t>yıllarda, klinik çalışmalar </a:t>
            </a:r>
            <a:r>
              <a:rPr lang="tr-TR" sz="1500" dirty="0" err="1"/>
              <a:t>spondiloartropatiler</a:t>
            </a:r>
            <a:r>
              <a:rPr lang="tr-TR" sz="1500" dirty="0"/>
              <a:t> (</a:t>
            </a:r>
            <a:r>
              <a:rPr lang="tr-TR" sz="1500" dirty="0" err="1"/>
              <a:t>SpA</a:t>
            </a:r>
            <a:r>
              <a:rPr lang="tr-TR" sz="1500" dirty="0"/>
              <a:t>) ile olası bir benzerliğe ışık tutarak, BS kavramını bir insan majör </a:t>
            </a:r>
            <a:r>
              <a:rPr lang="tr-TR" sz="1500" dirty="0" err="1"/>
              <a:t>histokompatibilite</a:t>
            </a:r>
            <a:r>
              <a:rPr lang="tr-TR" sz="1500" dirty="0"/>
              <a:t> kompleksi (MHC)-I-</a:t>
            </a:r>
            <a:r>
              <a:rPr lang="tr-TR" sz="1500" dirty="0" err="1"/>
              <a:t>opatisi</a:t>
            </a:r>
            <a:r>
              <a:rPr lang="tr-TR" sz="1500" dirty="0"/>
              <a:t> olarak tanıtmıştır. </a:t>
            </a:r>
            <a:endParaRPr lang="tr-TR" sz="1500" dirty="0" smtClean="0"/>
          </a:p>
          <a:p>
            <a:pPr>
              <a:lnSpc>
                <a:spcPct val="170000"/>
              </a:lnSpc>
            </a:pPr>
            <a:endParaRPr lang="tr-TR" sz="1500" dirty="0" smtClean="0"/>
          </a:p>
          <a:p>
            <a:pPr>
              <a:lnSpc>
                <a:spcPct val="170000"/>
              </a:lnSpc>
            </a:pPr>
            <a:endParaRPr lang="tr-TR" sz="1500" dirty="0" smtClean="0"/>
          </a:p>
          <a:p>
            <a:pPr>
              <a:lnSpc>
                <a:spcPct val="170000"/>
              </a:lnSpc>
            </a:pPr>
            <a:r>
              <a:rPr lang="tr-TR" sz="1500" dirty="0" smtClean="0"/>
              <a:t>Bu </a:t>
            </a:r>
            <a:r>
              <a:rPr lang="tr-TR" sz="1500" dirty="0"/>
              <a:t>benzerlik, spesifik insan lökosit antijeni (HLA) sınıf I gruplarının, yani HLA-B51 ve HLA-B27'nin ve sırasıyla BS ve </a:t>
            </a:r>
            <a:r>
              <a:rPr lang="tr-TR" sz="1500" dirty="0" err="1"/>
              <a:t>SpA'nın</a:t>
            </a:r>
            <a:r>
              <a:rPr lang="tr-TR" sz="1500" dirty="0"/>
              <a:t> gelişimi ile desteklenir.</a:t>
            </a:r>
          </a:p>
        </p:txBody>
      </p:sp>
      <p:sp>
        <p:nvSpPr>
          <p:cNvPr id="4" name="Metin kutusu 3"/>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729480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960" y="195486"/>
            <a:ext cx="793048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6156176" y="4897279"/>
            <a:ext cx="2987824" cy="246221"/>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p:txBody>
      </p:sp>
    </p:spTree>
    <p:extLst>
      <p:ext uri="{BB962C8B-B14F-4D97-AF65-F5344CB8AC3E}">
        <p14:creationId xmlns:p14="http://schemas.microsoft.com/office/powerpoint/2010/main" val="2215135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3508"/>
            <a:ext cx="8373616" cy="686034"/>
          </a:xfrm>
        </p:spPr>
        <p:txBody>
          <a:bodyPr>
            <a:normAutofit/>
          </a:bodyPr>
          <a:lstStyle/>
          <a:p>
            <a:r>
              <a:rPr lang="tr-TR" sz="2800" dirty="0" smtClean="0">
                <a:solidFill>
                  <a:srgbClr val="FF0000"/>
                </a:solidFill>
              </a:rPr>
              <a:t>HLA-B51</a:t>
            </a:r>
            <a:endParaRPr lang="tr-TR" sz="2800" dirty="0">
              <a:solidFill>
                <a:srgbClr val="FF0000"/>
              </a:solidFill>
            </a:endParaRPr>
          </a:p>
        </p:txBody>
      </p:sp>
      <p:sp>
        <p:nvSpPr>
          <p:cNvPr id="3" name="İçerik Yer Tutucusu 2"/>
          <p:cNvSpPr>
            <a:spLocks noGrp="1"/>
          </p:cNvSpPr>
          <p:nvPr>
            <p:ph idx="1"/>
          </p:nvPr>
        </p:nvSpPr>
        <p:spPr>
          <a:xfrm>
            <a:off x="179512" y="627534"/>
            <a:ext cx="8784976" cy="4320480"/>
          </a:xfrm>
        </p:spPr>
        <p:txBody>
          <a:bodyPr>
            <a:normAutofit/>
          </a:bodyPr>
          <a:lstStyle/>
          <a:p>
            <a:pPr>
              <a:lnSpc>
                <a:spcPct val="170000"/>
              </a:lnSpc>
            </a:pPr>
            <a:r>
              <a:rPr lang="tr-TR" sz="1500" dirty="0" err="1" smtClean="0"/>
              <a:t>BS'nin</a:t>
            </a:r>
            <a:r>
              <a:rPr lang="tr-TR" sz="1500" dirty="0" smtClean="0"/>
              <a:t> </a:t>
            </a:r>
            <a:r>
              <a:rPr lang="tr-TR" sz="1500" dirty="0"/>
              <a:t>coğrafi dağılımı her zaman hastalığa genetik bir yatkınlığı ima etmiştir. </a:t>
            </a:r>
            <a:endParaRPr lang="tr-TR" sz="1500" dirty="0" smtClean="0"/>
          </a:p>
          <a:p>
            <a:pPr>
              <a:lnSpc>
                <a:spcPct val="170000"/>
              </a:lnSpc>
            </a:pPr>
            <a:endParaRPr lang="tr-TR" sz="1500" dirty="0" smtClean="0"/>
          </a:p>
          <a:p>
            <a:pPr>
              <a:lnSpc>
                <a:spcPct val="170000"/>
              </a:lnSpc>
            </a:pPr>
            <a:r>
              <a:rPr lang="tr-TR" sz="1500" dirty="0" smtClean="0"/>
              <a:t>HLA-B51, özellikle antik </a:t>
            </a:r>
            <a:r>
              <a:rPr lang="tr-TR" sz="1500" dirty="0"/>
              <a:t>İpek Yolu boyunca, </a:t>
            </a:r>
            <a:r>
              <a:rPr lang="tr-TR" sz="1500" dirty="0" err="1"/>
              <a:t>BS'nin</a:t>
            </a:r>
            <a:r>
              <a:rPr lang="tr-TR" sz="1500" dirty="0"/>
              <a:t> altında yatan baskın genetik duyarlılık faktörü olarak tanımlanmıştır. </a:t>
            </a:r>
            <a:endParaRPr lang="tr-TR" sz="1500" dirty="0" smtClean="0"/>
          </a:p>
          <a:p>
            <a:pPr>
              <a:lnSpc>
                <a:spcPct val="170000"/>
              </a:lnSpc>
            </a:pPr>
            <a:endParaRPr lang="tr-TR" sz="1500" dirty="0" smtClean="0"/>
          </a:p>
          <a:p>
            <a:pPr>
              <a:lnSpc>
                <a:spcPct val="170000"/>
              </a:lnSpc>
            </a:pPr>
            <a:r>
              <a:rPr lang="tr-TR" sz="1500" dirty="0" smtClean="0"/>
              <a:t>Bununla </a:t>
            </a:r>
            <a:r>
              <a:rPr lang="tr-TR" sz="1500" dirty="0"/>
              <a:t>birlikte</a:t>
            </a:r>
            <a:r>
              <a:rPr lang="tr-TR" sz="1500" dirty="0" smtClean="0"/>
              <a:t>, </a:t>
            </a:r>
            <a:r>
              <a:rPr lang="tr-TR" sz="1500" dirty="0"/>
              <a:t>BS </a:t>
            </a:r>
            <a:r>
              <a:rPr lang="tr-TR" sz="1500" dirty="0" err="1"/>
              <a:t>prevalansının</a:t>
            </a:r>
            <a:r>
              <a:rPr lang="tr-TR" sz="1500" dirty="0"/>
              <a:t> çok daha düşük olmasına </a:t>
            </a:r>
            <a:r>
              <a:rPr lang="tr-TR" sz="1500" dirty="0" smtClean="0"/>
              <a:t>rağmen, İtalyanlar ve Portekizliler gibi bazı </a:t>
            </a:r>
            <a:r>
              <a:rPr lang="tr-TR" sz="1500" dirty="0"/>
              <a:t>etnik gruplarda HLA-B51'in sıklığı</a:t>
            </a:r>
            <a:r>
              <a:rPr lang="tr-TR" sz="1500" dirty="0" smtClean="0"/>
              <a:t>, </a:t>
            </a:r>
            <a:r>
              <a:rPr lang="tr-TR" sz="1500" dirty="0"/>
              <a:t>İpek Yolu bölgelerindekine </a:t>
            </a:r>
            <a:r>
              <a:rPr lang="tr-TR" sz="1500" dirty="0" smtClean="0"/>
              <a:t>benzer şekildedir.</a:t>
            </a:r>
          </a:p>
          <a:p>
            <a:pPr>
              <a:lnSpc>
                <a:spcPct val="170000"/>
              </a:lnSpc>
            </a:pPr>
            <a:endParaRPr lang="tr-TR" sz="1500" dirty="0"/>
          </a:p>
          <a:p>
            <a:pPr>
              <a:lnSpc>
                <a:spcPct val="170000"/>
              </a:lnSpc>
            </a:pPr>
            <a:r>
              <a:rPr lang="tr-TR" sz="1500" dirty="0" smtClean="0"/>
              <a:t>Bu </a:t>
            </a:r>
            <a:r>
              <a:rPr lang="tr-TR" sz="1500" dirty="0"/>
              <a:t>da bilinmeyen çevresel faktörlerin HLA-B51 </a:t>
            </a:r>
            <a:r>
              <a:rPr lang="tr-TR" sz="1500" dirty="0" err="1"/>
              <a:t>alelleri</a:t>
            </a:r>
            <a:r>
              <a:rPr lang="tr-TR" sz="1500" dirty="0"/>
              <a:t> ile etkileşerek BS gelişimine yol açabileceğini öne sürüyor. </a:t>
            </a:r>
            <a:endParaRPr lang="tr-TR" sz="1500" dirty="0" smtClean="0"/>
          </a:p>
        </p:txBody>
      </p:sp>
      <p:sp>
        <p:nvSpPr>
          <p:cNvPr id="4" name="Metin kutusu 3"/>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1146999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71550"/>
            <a:ext cx="8568952" cy="3168352"/>
          </a:xfrm>
        </p:spPr>
        <p:txBody>
          <a:bodyPr>
            <a:normAutofit fontScale="70000" lnSpcReduction="20000"/>
          </a:bodyPr>
          <a:lstStyle/>
          <a:p>
            <a:pPr>
              <a:lnSpc>
                <a:spcPct val="170000"/>
              </a:lnSpc>
            </a:pPr>
            <a:r>
              <a:rPr lang="tr-TR" sz="2100" dirty="0" smtClean="0"/>
              <a:t>HLA-B51 </a:t>
            </a:r>
            <a:r>
              <a:rPr lang="tr-TR" sz="2100" dirty="0"/>
              <a:t>sergileyen deneklerin, taşıyıcı olmayanlara kıyasla 5 kat daha fazla BS riskine sahip </a:t>
            </a:r>
            <a:r>
              <a:rPr lang="tr-TR" sz="2100" dirty="0" smtClean="0"/>
              <a:t>olduğu </a:t>
            </a:r>
            <a:r>
              <a:rPr lang="tr-TR" sz="2100" dirty="0" smtClean="0"/>
              <a:t>gösterilmiştir</a:t>
            </a:r>
            <a:r>
              <a:rPr lang="tr-TR" sz="2100" dirty="0"/>
              <a:t>. </a:t>
            </a:r>
            <a:endParaRPr lang="tr-TR" sz="2100" dirty="0" smtClean="0"/>
          </a:p>
          <a:p>
            <a:pPr>
              <a:lnSpc>
                <a:spcPct val="170000"/>
              </a:lnSpc>
            </a:pPr>
            <a:endParaRPr lang="tr-TR" sz="2100" dirty="0"/>
          </a:p>
          <a:p>
            <a:pPr>
              <a:lnSpc>
                <a:spcPct val="170000"/>
              </a:lnSpc>
            </a:pPr>
            <a:r>
              <a:rPr lang="tr-TR" sz="2100" dirty="0"/>
              <a:t>HLA-B51, BS ile en yakından ilişkili olduğu bilinen genetik faktör olmasına rağmen, genetik riskin &lt;%20'sinden sorumludur. </a:t>
            </a:r>
            <a:endParaRPr lang="tr-TR" sz="2100" dirty="0" smtClean="0"/>
          </a:p>
          <a:p>
            <a:pPr>
              <a:lnSpc>
                <a:spcPct val="170000"/>
              </a:lnSpc>
            </a:pPr>
            <a:endParaRPr lang="tr-TR" sz="2100" dirty="0"/>
          </a:p>
          <a:p>
            <a:pPr>
              <a:lnSpc>
                <a:spcPct val="170000"/>
              </a:lnSpc>
            </a:pPr>
            <a:r>
              <a:rPr lang="tr-TR" sz="2100" dirty="0"/>
              <a:t>Öte yandan, Behçet sendromunun endemik olduğu bölgelerde bile HLA‑B*51 sıklığı ~%60'tır ve diğer bölgelerde çok daha düşüktür. </a:t>
            </a:r>
            <a:endParaRPr lang="tr-TR" sz="2100" dirty="0" smtClean="0"/>
          </a:p>
          <a:p>
            <a:pPr>
              <a:lnSpc>
                <a:spcPct val="170000"/>
              </a:lnSpc>
            </a:pPr>
            <a:endParaRPr lang="tr-TR" dirty="0"/>
          </a:p>
          <a:p>
            <a:endParaRPr lang="tr-TR" dirty="0"/>
          </a:p>
        </p:txBody>
      </p:sp>
      <p:sp>
        <p:nvSpPr>
          <p:cNvPr id="5" name="Metin kutusu 4"/>
          <p:cNvSpPr txBox="1"/>
          <p:nvPr/>
        </p:nvSpPr>
        <p:spPr>
          <a:xfrm>
            <a:off x="6084168" y="4743390"/>
            <a:ext cx="3059832" cy="400110"/>
          </a:xfrm>
          <a:prstGeom prst="rect">
            <a:avLst/>
          </a:prstGeom>
          <a:noFill/>
        </p:spPr>
        <p:txBody>
          <a:bodyPr wrap="square" rtlCol="0">
            <a:spAutoFit/>
          </a:bodyPr>
          <a:lstStyle/>
          <a:p>
            <a:r>
              <a:rPr lang="tr-TR" sz="1000" dirty="0" err="1"/>
              <a:t>Mattioli</a:t>
            </a:r>
            <a:r>
              <a:rPr lang="tr-TR" sz="1000" dirty="0"/>
              <a:t> I, </a:t>
            </a:r>
            <a:r>
              <a:rPr lang="tr-TR" sz="1000" dirty="0" smtClean="0"/>
              <a:t>et al. </a:t>
            </a:r>
            <a:r>
              <a:rPr lang="tr-TR" sz="1000" dirty="0"/>
              <a:t>Front </a:t>
            </a:r>
            <a:r>
              <a:rPr lang="tr-TR" sz="1000" dirty="0" err="1"/>
              <a:t>Med</a:t>
            </a:r>
            <a:r>
              <a:rPr lang="tr-TR" sz="1000" dirty="0"/>
              <a:t> (</a:t>
            </a:r>
            <a:r>
              <a:rPr lang="tr-TR" sz="1000" dirty="0" err="1"/>
              <a:t>Lausanne</a:t>
            </a:r>
            <a:r>
              <a:rPr lang="tr-TR" sz="1000" dirty="0"/>
              <a:t>). </a:t>
            </a:r>
            <a:r>
              <a:rPr lang="tr-TR" sz="1000" dirty="0" smtClean="0"/>
              <a:t>2021;8:713052.</a:t>
            </a:r>
          </a:p>
          <a:p>
            <a:r>
              <a:rPr lang="tr-TR" sz="1000" dirty="0"/>
              <a:t>Yazıcı 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1559456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3479"/>
            <a:ext cx="8784976" cy="4889216"/>
          </a:xfrm>
          <a:prstGeom prst="rect">
            <a:avLst/>
          </a:prstGeom>
          <a:solidFill>
            <a:schemeClr val="accent1"/>
          </a:solidFill>
          <a:ln>
            <a:noFill/>
          </a:ln>
          <a:extLst/>
        </p:spPr>
      </p:pic>
      <p:sp>
        <p:nvSpPr>
          <p:cNvPr id="5" name="Metin kutusu 4"/>
          <p:cNvSpPr txBox="1"/>
          <p:nvPr/>
        </p:nvSpPr>
        <p:spPr>
          <a:xfrm>
            <a:off x="6444208" y="4897279"/>
            <a:ext cx="2699792" cy="230832"/>
          </a:xfrm>
          <a:prstGeom prst="rect">
            <a:avLst/>
          </a:prstGeom>
          <a:noFill/>
        </p:spPr>
        <p:txBody>
          <a:bodyPr wrap="square" rtlCol="0">
            <a:spAutoFit/>
          </a:bodyPr>
          <a:lstStyle/>
          <a:p>
            <a:r>
              <a:rPr lang="tr-TR" sz="900" dirty="0" err="1"/>
              <a:t>Mattioli</a:t>
            </a:r>
            <a:r>
              <a:rPr lang="tr-TR" sz="900" dirty="0"/>
              <a:t> I, </a:t>
            </a:r>
            <a:r>
              <a:rPr lang="tr-TR" sz="900" dirty="0" smtClean="0"/>
              <a:t>et al. </a:t>
            </a:r>
            <a:r>
              <a:rPr lang="tr-TR" sz="900" dirty="0"/>
              <a:t>Front </a:t>
            </a:r>
            <a:r>
              <a:rPr lang="tr-TR" sz="900" dirty="0" err="1"/>
              <a:t>Med</a:t>
            </a:r>
            <a:r>
              <a:rPr lang="tr-TR" sz="900" dirty="0"/>
              <a:t> (</a:t>
            </a:r>
            <a:r>
              <a:rPr lang="tr-TR" sz="900" dirty="0" err="1"/>
              <a:t>Lausanne</a:t>
            </a:r>
            <a:r>
              <a:rPr lang="tr-TR" sz="900" dirty="0"/>
              <a:t>). </a:t>
            </a:r>
            <a:r>
              <a:rPr lang="tr-TR" sz="900" dirty="0" smtClean="0"/>
              <a:t>2021;8:713052</a:t>
            </a:r>
          </a:p>
        </p:txBody>
      </p:sp>
    </p:spTree>
    <p:extLst>
      <p:ext uri="{BB962C8B-B14F-4D97-AF65-F5344CB8AC3E}">
        <p14:creationId xmlns:p14="http://schemas.microsoft.com/office/powerpoint/2010/main" val="3066338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211710"/>
            <a:ext cx="8229600" cy="857250"/>
          </a:xfrm>
        </p:spPr>
        <p:txBody>
          <a:bodyPr>
            <a:normAutofit/>
          </a:bodyPr>
          <a:lstStyle/>
          <a:p>
            <a:r>
              <a:rPr lang="tr-TR" sz="4800" dirty="0" smtClean="0">
                <a:solidFill>
                  <a:srgbClr val="FF0000"/>
                </a:solidFill>
              </a:rPr>
              <a:t>KLİNİK ÖZELLİKLER</a:t>
            </a:r>
            <a:endParaRPr lang="tr-TR" sz="4800" dirty="0">
              <a:solidFill>
                <a:srgbClr val="FF0000"/>
              </a:solidFill>
            </a:endParaRPr>
          </a:p>
        </p:txBody>
      </p:sp>
    </p:spTree>
    <p:extLst>
      <p:ext uri="{BB962C8B-B14F-4D97-AF65-F5344CB8AC3E}">
        <p14:creationId xmlns:p14="http://schemas.microsoft.com/office/powerpoint/2010/main" val="975257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0"/>
            <a:ext cx="8229600" cy="576064"/>
          </a:xfrm>
        </p:spPr>
        <p:txBody>
          <a:bodyPr>
            <a:normAutofit/>
          </a:bodyPr>
          <a:lstStyle/>
          <a:p>
            <a:r>
              <a:rPr lang="tr-TR" sz="2800" dirty="0" smtClean="0">
                <a:solidFill>
                  <a:srgbClr val="FF0000"/>
                </a:solidFill>
              </a:rPr>
              <a:t>Oral (</a:t>
            </a:r>
            <a:r>
              <a:rPr lang="tr-TR" sz="2800" dirty="0" err="1" smtClean="0">
                <a:solidFill>
                  <a:srgbClr val="FF0000"/>
                </a:solidFill>
              </a:rPr>
              <a:t>Aftöz</a:t>
            </a:r>
            <a:r>
              <a:rPr lang="tr-TR" sz="2800" dirty="0" smtClean="0">
                <a:solidFill>
                  <a:srgbClr val="FF0000"/>
                </a:solidFill>
              </a:rPr>
              <a:t>) Ülserler</a:t>
            </a:r>
            <a:endParaRPr lang="tr-TR" sz="2800" dirty="0">
              <a:solidFill>
                <a:srgbClr val="FF0000"/>
              </a:solidFill>
            </a:endParaRPr>
          </a:p>
        </p:txBody>
      </p:sp>
      <p:sp>
        <p:nvSpPr>
          <p:cNvPr id="3" name="İçerik Yer Tutucusu 2"/>
          <p:cNvSpPr>
            <a:spLocks noGrp="1"/>
          </p:cNvSpPr>
          <p:nvPr>
            <p:ph idx="1"/>
          </p:nvPr>
        </p:nvSpPr>
        <p:spPr>
          <a:xfrm>
            <a:off x="179512" y="699542"/>
            <a:ext cx="8568952" cy="4190042"/>
          </a:xfrm>
        </p:spPr>
        <p:txBody>
          <a:bodyPr>
            <a:normAutofit fontScale="47500" lnSpcReduction="20000"/>
          </a:bodyPr>
          <a:lstStyle/>
          <a:p>
            <a:pPr>
              <a:lnSpc>
                <a:spcPct val="170000"/>
              </a:lnSpc>
            </a:pPr>
            <a:r>
              <a:rPr lang="tr-TR" dirty="0" smtClean="0"/>
              <a:t>Hastaların </a:t>
            </a:r>
            <a:r>
              <a:rPr lang="tr-TR" dirty="0"/>
              <a:t>%95-97'sinde görülür ve genellikle </a:t>
            </a:r>
            <a:r>
              <a:rPr lang="tr-TR" dirty="0" smtClean="0"/>
              <a:t>ilk klinik belirtidir</a:t>
            </a:r>
            <a:r>
              <a:rPr lang="tr-TR" dirty="0"/>
              <a:t>. </a:t>
            </a:r>
            <a:endParaRPr lang="tr-TR" dirty="0" smtClean="0"/>
          </a:p>
          <a:p>
            <a:pPr>
              <a:lnSpc>
                <a:spcPct val="170000"/>
              </a:lnSpc>
            </a:pPr>
            <a:r>
              <a:rPr lang="tr-TR" dirty="0" smtClean="0"/>
              <a:t>Tanıdan </a:t>
            </a:r>
            <a:r>
              <a:rPr lang="tr-TR" dirty="0"/>
              <a:t>ortalama 6-7 yıl önce </a:t>
            </a:r>
            <a:r>
              <a:rPr lang="tr-TR" dirty="0" smtClean="0"/>
              <a:t>başlar.</a:t>
            </a:r>
          </a:p>
          <a:p>
            <a:pPr>
              <a:lnSpc>
                <a:spcPct val="170000"/>
              </a:lnSpc>
            </a:pPr>
            <a:r>
              <a:rPr lang="tr-TR" dirty="0" smtClean="0"/>
              <a:t>Boyutlarına </a:t>
            </a:r>
            <a:r>
              <a:rPr lang="tr-TR" dirty="0"/>
              <a:t>ve sayılarına göre minör, majör veya </a:t>
            </a:r>
            <a:r>
              <a:rPr lang="tr-TR" dirty="0" err="1"/>
              <a:t>herpetiform</a:t>
            </a:r>
            <a:r>
              <a:rPr lang="tr-TR" dirty="0"/>
              <a:t> olarak sınıflandırılabilir</a:t>
            </a:r>
            <a:r>
              <a:rPr lang="tr-TR" dirty="0" smtClean="0"/>
              <a:t>.</a:t>
            </a:r>
          </a:p>
          <a:p>
            <a:pPr>
              <a:lnSpc>
                <a:spcPct val="170000"/>
              </a:lnSpc>
            </a:pPr>
            <a:endParaRPr lang="tr-TR" dirty="0" smtClean="0"/>
          </a:p>
          <a:p>
            <a:pPr>
              <a:lnSpc>
                <a:spcPct val="170000"/>
              </a:lnSpc>
            </a:pPr>
            <a:r>
              <a:rPr lang="tr-TR" dirty="0"/>
              <a:t>Minör </a:t>
            </a:r>
            <a:r>
              <a:rPr lang="tr-TR" dirty="0" smtClean="0"/>
              <a:t>oral ülserler </a:t>
            </a:r>
            <a:r>
              <a:rPr lang="tr-TR" dirty="0"/>
              <a:t>en sık görülen </a:t>
            </a:r>
            <a:r>
              <a:rPr lang="tr-TR" dirty="0" smtClean="0"/>
              <a:t>tiptir (%</a:t>
            </a:r>
            <a:r>
              <a:rPr lang="tr-TR" dirty="0"/>
              <a:t>80-85), küçük (&lt;1 cm), 1-2 hafta içinde iz bırakmadan </a:t>
            </a:r>
            <a:r>
              <a:rPr lang="tr-TR" dirty="0" smtClean="0"/>
              <a:t>iyileşirler.</a:t>
            </a:r>
          </a:p>
          <a:p>
            <a:pPr>
              <a:lnSpc>
                <a:spcPct val="170000"/>
              </a:lnSpc>
            </a:pPr>
            <a:r>
              <a:rPr lang="tr-TR" dirty="0" smtClean="0"/>
              <a:t>Majör oral ülserler </a:t>
            </a:r>
            <a:r>
              <a:rPr lang="tr-TR" dirty="0"/>
              <a:t>daha az görülür (%10-15). Morfolojik olarak minör </a:t>
            </a:r>
            <a:r>
              <a:rPr lang="tr-TR" dirty="0" smtClean="0"/>
              <a:t>olanlara </a:t>
            </a:r>
            <a:r>
              <a:rPr lang="tr-TR" dirty="0"/>
              <a:t>benzerler, ancak daha büyük (&gt; 1 cm), daha derin ve daha ağrılıdırlar. </a:t>
            </a:r>
            <a:endParaRPr lang="tr-TR" dirty="0" smtClean="0"/>
          </a:p>
          <a:p>
            <a:pPr>
              <a:lnSpc>
                <a:spcPct val="170000"/>
              </a:lnSpc>
            </a:pPr>
            <a:r>
              <a:rPr lang="tr-TR" dirty="0" smtClean="0"/>
              <a:t>Majör oral ülserler </a:t>
            </a:r>
            <a:r>
              <a:rPr lang="tr-TR" dirty="0"/>
              <a:t>daha uzun </a:t>
            </a:r>
            <a:r>
              <a:rPr lang="tr-TR" dirty="0" smtClean="0"/>
              <a:t>sürer, sıklıkla </a:t>
            </a:r>
            <a:r>
              <a:rPr lang="tr-TR" dirty="0"/>
              <a:t>yara izi ve doku kaybıyla iyileşir. </a:t>
            </a:r>
            <a:endParaRPr lang="tr-TR" dirty="0" smtClean="0"/>
          </a:p>
          <a:p>
            <a:pPr>
              <a:lnSpc>
                <a:spcPct val="170000"/>
              </a:lnSpc>
            </a:pPr>
            <a:r>
              <a:rPr lang="tr-TR" dirty="0" smtClean="0"/>
              <a:t>En </a:t>
            </a:r>
            <a:r>
              <a:rPr lang="tr-TR" dirty="0"/>
              <a:t>nadir formu olan </a:t>
            </a:r>
            <a:r>
              <a:rPr lang="tr-TR" dirty="0" err="1"/>
              <a:t>herpetiform</a:t>
            </a:r>
            <a:r>
              <a:rPr lang="tr-TR" dirty="0"/>
              <a:t> </a:t>
            </a:r>
            <a:r>
              <a:rPr lang="tr-TR" dirty="0" smtClean="0"/>
              <a:t>oral ülserler </a:t>
            </a:r>
            <a:r>
              <a:rPr lang="tr-TR" dirty="0"/>
              <a:t>(%5), 1–3 mm boyutlarında ve 10–100 adettir. </a:t>
            </a:r>
          </a:p>
        </p:txBody>
      </p:sp>
      <p:sp>
        <p:nvSpPr>
          <p:cNvPr id="4" name="Metin kutusu 3"/>
          <p:cNvSpPr txBox="1"/>
          <p:nvPr/>
        </p:nvSpPr>
        <p:spPr>
          <a:xfrm>
            <a:off x="6444208" y="4635669"/>
            <a:ext cx="2691300" cy="507831"/>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a:p>
            <a:r>
              <a:rPr lang="tr-TR" sz="900" dirty="0"/>
              <a:t>Yazıcı 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a:t>Alpsoy </a:t>
            </a:r>
            <a:r>
              <a:rPr lang="tr-TR" sz="900" dirty="0" smtClean="0"/>
              <a:t>E, et al. </a:t>
            </a:r>
            <a:r>
              <a:rPr lang="tr-TR" sz="900" dirty="0" err="1"/>
              <a:t>Am</a:t>
            </a:r>
            <a:r>
              <a:rPr lang="tr-TR" sz="900" dirty="0"/>
              <a:t> J </a:t>
            </a:r>
            <a:r>
              <a:rPr lang="tr-TR" sz="900" dirty="0" err="1"/>
              <a:t>Clin</a:t>
            </a:r>
            <a:r>
              <a:rPr lang="tr-TR" sz="900" dirty="0"/>
              <a:t> </a:t>
            </a:r>
            <a:r>
              <a:rPr lang="tr-TR" sz="900" dirty="0" err="1"/>
              <a:t>Dermatol</a:t>
            </a:r>
            <a:r>
              <a:rPr lang="tr-TR" sz="900" dirty="0"/>
              <a:t>. </a:t>
            </a:r>
            <a:r>
              <a:rPr lang="tr-TR" sz="900" dirty="0" smtClean="0"/>
              <a:t>2021;22:477-502</a:t>
            </a:r>
            <a:endParaRPr lang="tr-TR" sz="900" dirty="0"/>
          </a:p>
        </p:txBody>
      </p:sp>
    </p:spTree>
    <p:extLst>
      <p:ext uri="{BB962C8B-B14F-4D97-AF65-F5344CB8AC3E}">
        <p14:creationId xmlns:p14="http://schemas.microsoft.com/office/powerpoint/2010/main" val="3966028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83518"/>
            <a:ext cx="8640960" cy="3528392"/>
          </a:xfrm>
        </p:spPr>
        <p:txBody>
          <a:bodyPr>
            <a:normAutofit fontScale="47500" lnSpcReduction="20000"/>
          </a:bodyPr>
          <a:lstStyle/>
          <a:p>
            <a:pPr marL="0" indent="0">
              <a:lnSpc>
                <a:spcPct val="170000"/>
              </a:lnSpc>
              <a:buNone/>
            </a:pPr>
            <a:endParaRPr lang="tr-TR" dirty="0" smtClean="0"/>
          </a:p>
          <a:p>
            <a:pPr>
              <a:lnSpc>
                <a:spcPct val="170000"/>
              </a:lnSpc>
            </a:pPr>
            <a:r>
              <a:rPr lang="tr-TR" dirty="0" smtClean="0"/>
              <a:t>Lokal </a:t>
            </a:r>
            <a:r>
              <a:rPr lang="tr-TR" dirty="0"/>
              <a:t>travma, belirli besin türleri, </a:t>
            </a:r>
            <a:r>
              <a:rPr lang="tr-TR" dirty="0" err="1" smtClean="0"/>
              <a:t>mensturasyon</a:t>
            </a:r>
            <a:r>
              <a:rPr lang="tr-TR" dirty="0" smtClean="0"/>
              <a:t> dönemi</a:t>
            </a:r>
            <a:r>
              <a:rPr lang="tr-TR" dirty="0" smtClean="0"/>
              <a:t> </a:t>
            </a:r>
            <a:r>
              <a:rPr lang="tr-TR" dirty="0"/>
              <a:t>ve sigarayı bırakma tetikleyici faktörler olarak tanımlanmaktadır. </a:t>
            </a:r>
            <a:endParaRPr lang="tr-TR" dirty="0" smtClean="0"/>
          </a:p>
          <a:p>
            <a:pPr>
              <a:lnSpc>
                <a:spcPct val="170000"/>
              </a:lnSpc>
            </a:pPr>
            <a:endParaRPr lang="tr-TR" dirty="0" smtClean="0"/>
          </a:p>
          <a:p>
            <a:pPr>
              <a:lnSpc>
                <a:spcPct val="170000"/>
              </a:lnSpc>
            </a:pPr>
            <a:r>
              <a:rPr lang="tr-TR" dirty="0" smtClean="0"/>
              <a:t>Erken dönemde </a:t>
            </a:r>
            <a:r>
              <a:rPr lang="tr-TR" dirty="0"/>
              <a:t>oral </a:t>
            </a:r>
            <a:r>
              <a:rPr lang="tr-TR" dirty="0" err="1"/>
              <a:t>ülserasyon</a:t>
            </a:r>
            <a:r>
              <a:rPr lang="tr-TR" dirty="0"/>
              <a:t> ataklarının sık görülmesinin, erkek hastalarda majör organ tutulumunun gelişimini öngördüğü bulunmuştur. </a:t>
            </a:r>
            <a:endParaRPr lang="tr-TR" dirty="0" smtClean="0"/>
          </a:p>
          <a:p>
            <a:pPr>
              <a:lnSpc>
                <a:spcPct val="170000"/>
              </a:lnSpc>
            </a:pPr>
            <a:endParaRPr lang="tr-TR" dirty="0" smtClean="0"/>
          </a:p>
          <a:p>
            <a:pPr>
              <a:lnSpc>
                <a:spcPct val="170000"/>
              </a:lnSpc>
            </a:pPr>
            <a:r>
              <a:rPr lang="tr-TR" dirty="0" smtClean="0"/>
              <a:t>Oral ülserler, </a:t>
            </a:r>
            <a:r>
              <a:rPr lang="tr-TR" dirty="0"/>
              <a:t>hastalık başlangıcından yıllar sonra gelişmeye devam eder, ancak diğer tüm belirtiler genellikle düzelir.</a:t>
            </a:r>
          </a:p>
          <a:p>
            <a:endParaRPr lang="tr-TR" dirty="0"/>
          </a:p>
        </p:txBody>
      </p:sp>
      <p:sp>
        <p:nvSpPr>
          <p:cNvPr id="4" name="Metin kutusu 3"/>
          <p:cNvSpPr txBox="1"/>
          <p:nvPr/>
        </p:nvSpPr>
        <p:spPr>
          <a:xfrm>
            <a:off x="6444208" y="4635669"/>
            <a:ext cx="2721706" cy="507831"/>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a:p>
            <a:r>
              <a:rPr lang="tr-TR" sz="900" dirty="0"/>
              <a:t>Yazıcı 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a:t>Alpsoy </a:t>
            </a:r>
            <a:r>
              <a:rPr lang="tr-TR" sz="900" dirty="0" smtClean="0"/>
              <a:t>E, et al. </a:t>
            </a:r>
            <a:r>
              <a:rPr lang="tr-TR" sz="900" dirty="0" err="1"/>
              <a:t>Am</a:t>
            </a:r>
            <a:r>
              <a:rPr lang="tr-TR" sz="900" dirty="0"/>
              <a:t> J </a:t>
            </a:r>
            <a:r>
              <a:rPr lang="tr-TR" sz="900" dirty="0" err="1"/>
              <a:t>Clin</a:t>
            </a:r>
            <a:r>
              <a:rPr lang="tr-TR" sz="900" dirty="0"/>
              <a:t> </a:t>
            </a:r>
            <a:r>
              <a:rPr lang="tr-TR" sz="900" dirty="0" err="1"/>
              <a:t>Dermatol</a:t>
            </a:r>
            <a:r>
              <a:rPr lang="tr-TR" sz="900" dirty="0"/>
              <a:t>. </a:t>
            </a:r>
            <a:r>
              <a:rPr lang="tr-TR" sz="900" dirty="0" smtClean="0"/>
              <a:t>2021;22:477-502</a:t>
            </a:r>
            <a:endParaRPr lang="tr-TR" sz="900" dirty="0"/>
          </a:p>
        </p:txBody>
      </p:sp>
    </p:spTree>
    <p:extLst>
      <p:ext uri="{BB962C8B-B14F-4D97-AF65-F5344CB8AC3E}">
        <p14:creationId xmlns:p14="http://schemas.microsoft.com/office/powerpoint/2010/main" val="539778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019" y="2427734"/>
            <a:ext cx="3010157" cy="2715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646" y="-7062"/>
            <a:ext cx="3203848" cy="2434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7062"/>
            <a:ext cx="3131841" cy="243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6156176" y="4681836"/>
            <a:ext cx="2998782" cy="461665"/>
          </a:xfrm>
          <a:prstGeom prst="rect">
            <a:avLst/>
          </a:prstGeom>
          <a:noFill/>
        </p:spPr>
        <p:txBody>
          <a:bodyPr wrap="square" rtlCol="0">
            <a:spAutoFit/>
          </a:bodyPr>
          <a:lstStyle/>
          <a:p>
            <a:r>
              <a:rPr lang="tr-TR" sz="800" dirty="0" smtClean="0"/>
              <a:t>Alpsoy E, et al. </a:t>
            </a:r>
            <a:r>
              <a:rPr lang="tr-TR" sz="800" dirty="0" err="1"/>
              <a:t>Am</a:t>
            </a:r>
            <a:r>
              <a:rPr lang="tr-TR" sz="800" dirty="0"/>
              <a:t> J </a:t>
            </a:r>
            <a:r>
              <a:rPr lang="tr-TR" sz="800" dirty="0" err="1"/>
              <a:t>Clin</a:t>
            </a:r>
            <a:r>
              <a:rPr lang="tr-TR" sz="800" dirty="0"/>
              <a:t> </a:t>
            </a:r>
            <a:r>
              <a:rPr lang="tr-TR" sz="800" dirty="0" err="1"/>
              <a:t>Dermatol</a:t>
            </a:r>
            <a:r>
              <a:rPr lang="tr-TR" sz="800" dirty="0"/>
              <a:t>. </a:t>
            </a:r>
            <a:r>
              <a:rPr lang="tr-TR" sz="800" dirty="0" smtClean="0"/>
              <a:t>2021;22:477-502</a:t>
            </a:r>
          </a:p>
          <a:p>
            <a:r>
              <a:rPr lang="tr-TR" sz="800" dirty="0" err="1"/>
              <a:t>Manfredini</a:t>
            </a:r>
            <a:r>
              <a:rPr lang="tr-TR" sz="800" dirty="0"/>
              <a:t> M</a:t>
            </a:r>
            <a:r>
              <a:rPr lang="tr-TR" sz="800" dirty="0" smtClean="0"/>
              <a:t>, et al. </a:t>
            </a:r>
            <a:r>
              <a:rPr lang="tr-TR" sz="800" dirty="0" err="1"/>
              <a:t>Dermatol</a:t>
            </a:r>
            <a:r>
              <a:rPr lang="tr-TR" sz="800" dirty="0"/>
              <a:t> </a:t>
            </a:r>
            <a:r>
              <a:rPr lang="tr-TR" sz="800" dirty="0" err="1"/>
              <a:t>Pract</a:t>
            </a:r>
            <a:r>
              <a:rPr lang="tr-TR" sz="800" dirty="0"/>
              <a:t> </a:t>
            </a:r>
            <a:r>
              <a:rPr lang="tr-TR" sz="800" dirty="0" smtClean="0"/>
              <a:t>Concept.2021:1;11: e2021099</a:t>
            </a:r>
          </a:p>
          <a:p>
            <a:r>
              <a:rPr lang="en-US" sz="800" dirty="0" err="1"/>
              <a:t>Alpsoy</a:t>
            </a:r>
            <a:r>
              <a:rPr lang="en-US" sz="800" dirty="0"/>
              <a:t> E. </a:t>
            </a:r>
            <a:r>
              <a:rPr lang="en-US" sz="800" dirty="0" smtClean="0"/>
              <a:t> </a:t>
            </a:r>
            <a:r>
              <a:rPr lang="en-US" sz="800" dirty="0"/>
              <a:t>J </a:t>
            </a:r>
            <a:r>
              <a:rPr lang="en-US" sz="800" dirty="0" err="1"/>
              <a:t>Dermatol</a:t>
            </a:r>
            <a:r>
              <a:rPr lang="en-US" sz="800" dirty="0"/>
              <a:t>. </a:t>
            </a:r>
            <a:r>
              <a:rPr lang="en-US" sz="800" dirty="0" smtClean="0"/>
              <a:t>2016;43:620-32</a:t>
            </a:r>
            <a:r>
              <a:rPr lang="en-US" sz="800" dirty="0"/>
              <a:t>.</a:t>
            </a:r>
            <a:endParaRPr lang="tr-TR" sz="800" dirty="0"/>
          </a:p>
        </p:txBody>
      </p:sp>
      <p:pic>
        <p:nvPicPr>
          <p:cNvPr id="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7" y="2446239"/>
            <a:ext cx="3137632" cy="2697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6565" y="0"/>
            <a:ext cx="2759081" cy="242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34017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598"/>
            <a:ext cx="8229600" cy="565571"/>
          </a:xfrm>
        </p:spPr>
        <p:txBody>
          <a:bodyPr>
            <a:normAutofit/>
          </a:bodyPr>
          <a:lstStyle/>
          <a:p>
            <a:r>
              <a:rPr lang="tr-TR" sz="2800" dirty="0" err="1" smtClean="0">
                <a:solidFill>
                  <a:srgbClr val="FF0000"/>
                </a:solidFill>
              </a:rPr>
              <a:t>Genital</a:t>
            </a:r>
            <a:r>
              <a:rPr lang="tr-TR" sz="2800" dirty="0" smtClean="0">
                <a:solidFill>
                  <a:srgbClr val="FF0000"/>
                </a:solidFill>
              </a:rPr>
              <a:t> Ülser</a:t>
            </a:r>
            <a:endParaRPr lang="tr-TR" sz="2800" dirty="0">
              <a:solidFill>
                <a:srgbClr val="FF0000"/>
              </a:solidFill>
            </a:endParaRPr>
          </a:p>
        </p:txBody>
      </p:sp>
      <p:sp>
        <p:nvSpPr>
          <p:cNvPr id="3" name="İçerik Yer Tutucusu 2"/>
          <p:cNvSpPr>
            <a:spLocks noGrp="1"/>
          </p:cNvSpPr>
          <p:nvPr>
            <p:ph idx="1"/>
          </p:nvPr>
        </p:nvSpPr>
        <p:spPr>
          <a:xfrm>
            <a:off x="179512" y="555526"/>
            <a:ext cx="8784976" cy="4392488"/>
          </a:xfrm>
        </p:spPr>
        <p:txBody>
          <a:bodyPr>
            <a:normAutofit fontScale="47500" lnSpcReduction="20000"/>
          </a:bodyPr>
          <a:lstStyle/>
          <a:p>
            <a:pPr>
              <a:lnSpc>
                <a:spcPct val="170000"/>
              </a:lnSpc>
            </a:pPr>
            <a:r>
              <a:rPr lang="tr-TR" sz="2900" dirty="0" err="1" smtClean="0"/>
              <a:t>BH'nin</a:t>
            </a:r>
            <a:r>
              <a:rPr lang="tr-TR" sz="2900" dirty="0" smtClean="0"/>
              <a:t> en spesifik </a:t>
            </a:r>
            <a:r>
              <a:rPr lang="tr-TR" sz="2900" dirty="0"/>
              <a:t>(%95) </a:t>
            </a:r>
            <a:r>
              <a:rPr lang="tr-TR" sz="2900" dirty="0" err="1"/>
              <a:t>mukokutanöz</a:t>
            </a:r>
            <a:r>
              <a:rPr lang="tr-TR" sz="2900" dirty="0"/>
              <a:t> </a:t>
            </a:r>
            <a:r>
              <a:rPr lang="tr-TR" sz="2900" dirty="0" smtClean="0"/>
              <a:t>bulgusudur.</a:t>
            </a:r>
          </a:p>
          <a:p>
            <a:pPr>
              <a:lnSpc>
                <a:spcPct val="170000"/>
              </a:lnSpc>
            </a:pPr>
            <a:r>
              <a:rPr lang="tr-TR" sz="2900" dirty="0" smtClean="0"/>
              <a:t>Hastalarının </a:t>
            </a:r>
            <a:r>
              <a:rPr lang="tr-TR" sz="2900" dirty="0"/>
              <a:t>%50-85'inde görülür. </a:t>
            </a:r>
            <a:endParaRPr lang="tr-TR" sz="2900" dirty="0" smtClean="0"/>
          </a:p>
          <a:p>
            <a:pPr>
              <a:lnSpc>
                <a:spcPct val="170000"/>
              </a:lnSpc>
            </a:pPr>
            <a:r>
              <a:rPr lang="tr-TR" sz="2900" dirty="0" smtClean="0"/>
              <a:t>Klinik görünümleri oral ülserlere </a:t>
            </a:r>
            <a:r>
              <a:rPr lang="tr-TR" sz="2900" dirty="0"/>
              <a:t>benzer, nekrotik veya sarımsı bir zarla kaplı oval veya yuvarlak ülserlerdir. </a:t>
            </a:r>
          </a:p>
          <a:p>
            <a:pPr>
              <a:lnSpc>
                <a:spcPct val="170000"/>
              </a:lnSpc>
            </a:pPr>
            <a:r>
              <a:rPr lang="tr-TR" sz="2900" dirty="0" smtClean="0"/>
              <a:t>Oral ülserlere göre daha </a:t>
            </a:r>
            <a:r>
              <a:rPr lang="tr-TR" sz="2900" dirty="0"/>
              <a:t>az tekrar eder. </a:t>
            </a:r>
            <a:endParaRPr lang="tr-TR" sz="2900" dirty="0" smtClean="0"/>
          </a:p>
          <a:p>
            <a:pPr>
              <a:lnSpc>
                <a:spcPct val="170000"/>
              </a:lnSpc>
            </a:pPr>
            <a:r>
              <a:rPr lang="tr-TR" sz="2900" dirty="0" err="1" smtClean="0"/>
              <a:t>Soliter</a:t>
            </a:r>
            <a:r>
              <a:rPr lang="tr-TR" sz="2900" dirty="0" smtClean="0"/>
              <a:t> </a:t>
            </a:r>
            <a:r>
              <a:rPr lang="tr-TR" sz="2900" dirty="0"/>
              <a:t>veya </a:t>
            </a:r>
            <a:r>
              <a:rPr lang="tr-TR" sz="2900" dirty="0" err="1"/>
              <a:t>multipl</a:t>
            </a:r>
            <a:r>
              <a:rPr lang="tr-TR" sz="2900" dirty="0"/>
              <a:t> </a:t>
            </a:r>
            <a:r>
              <a:rPr lang="tr-TR" sz="2900" dirty="0" smtClean="0"/>
              <a:t>olabilirler. </a:t>
            </a:r>
          </a:p>
          <a:p>
            <a:pPr>
              <a:lnSpc>
                <a:spcPct val="170000"/>
              </a:lnSpc>
            </a:pPr>
            <a:endParaRPr lang="tr-TR" sz="2900" dirty="0" smtClean="0"/>
          </a:p>
          <a:p>
            <a:pPr>
              <a:lnSpc>
                <a:spcPct val="170000"/>
              </a:lnSpc>
            </a:pPr>
            <a:r>
              <a:rPr lang="tr-TR" sz="2900" dirty="0" smtClean="0"/>
              <a:t>Erkeklerde en sık </a:t>
            </a:r>
            <a:r>
              <a:rPr lang="tr-TR" sz="2900" dirty="0" err="1" smtClean="0"/>
              <a:t>skrotumda</a:t>
            </a:r>
            <a:r>
              <a:rPr lang="tr-TR" sz="2900" dirty="0" smtClean="0"/>
              <a:t>, kadınlarda </a:t>
            </a:r>
            <a:r>
              <a:rPr lang="tr-TR" sz="2900" dirty="0" err="1" smtClean="0"/>
              <a:t>labiumlarda</a:t>
            </a:r>
            <a:r>
              <a:rPr lang="tr-TR" sz="2900" dirty="0" smtClean="0"/>
              <a:t> </a:t>
            </a:r>
            <a:r>
              <a:rPr lang="tr-TR" sz="2900" dirty="0"/>
              <a:t>lokalizedirler</a:t>
            </a:r>
            <a:r>
              <a:rPr lang="tr-TR" sz="2900" dirty="0" smtClean="0"/>
              <a:t>.</a:t>
            </a:r>
          </a:p>
          <a:p>
            <a:pPr>
              <a:lnSpc>
                <a:spcPct val="170000"/>
              </a:lnSpc>
            </a:pPr>
            <a:r>
              <a:rPr lang="tr-TR" sz="2900" dirty="0" smtClean="0"/>
              <a:t>Belirgin </a:t>
            </a:r>
            <a:r>
              <a:rPr lang="tr-TR" sz="2900" dirty="0"/>
              <a:t>ağrıya, </a:t>
            </a:r>
            <a:r>
              <a:rPr lang="tr-TR" sz="2900" dirty="0" err="1" smtClean="0"/>
              <a:t>disparoniye</a:t>
            </a:r>
            <a:r>
              <a:rPr lang="tr-TR" sz="2900" dirty="0" smtClean="0"/>
              <a:t>, idrara </a:t>
            </a:r>
            <a:r>
              <a:rPr lang="tr-TR" sz="2900" dirty="0"/>
              <a:t>çıkma ve fiziksel aktivitede belirgin zorluğa neden olabilir</a:t>
            </a:r>
            <a:r>
              <a:rPr lang="tr-TR" sz="2900" dirty="0" smtClean="0"/>
              <a:t>.</a:t>
            </a:r>
          </a:p>
          <a:p>
            <a:pPr>
              <a:lnSpc>
                <a:spcPct val="170000"/>
              </a:lnSpc>
            </a:pPr>
            <a:r>
              <a:rPr lang="tr-TR" sz="2900" dirty="0" smtClean="0"/>
              <a:t>Genellikle </a:t>
            </a:r>
            <a:r>
              <a:rPr lang="tr-TR" sz="2900" dirty="0"/>
              <a:t>2-4 haftada </a:t>
            </a:r>
            <a:r>
              <a:rPr lang="tr-TR" sz="2900" dirty="0" smtClean="0"/>
              <a:t>iyileşirler. </a:t>
            </a:r>
          </a:p>
          <a:p>
            <a:pPr>
              <a:lnSpc>
                <a:spcPct val="170000"/>
              </a:lnSpc>
            </a:pPr>
            <a:r>
              <a:rPr lang="tr-TR" sz="2900" dirty="0" smtClean="0"/>
              <a:t>Daha </a:t>
            </a:r>
            <a:r>
              <a:rPr lang="tr-TR" sz="2900" dirty="0"/>
              <a:t>derin konumlarından dolayı </a:t>
            </a:r>
            <a:r>
              <a:rPr lang="tr-TR" sz="2900" dirty="0" err="1" smtClean="0"/>
              <a:t>skar</a:t>
            </a:r>
            <a:r>
              <a:rPr lang="tr-TR" sz="2900" dirty="0" smtClean="0"/>
              <a:t> yaygın </a:t>
            </a:r>
            <a:r>
              <a:rPr lang="tr-TR" sz="2900" dirty="0"/>
              <a:t>bir sekeldir. </a:t>
            </a:r>
            <a:endParaRPr lang="tr-TR" sz="2900" dirty="0" smtClean="0"/>
          </a:p>
          <a:p>
            <a:pPr>
              <a:lnSpc>
                <a:spcPct val="170000"/>
              </a:lnSpc>
            </a:pPr>
            <a:r>
              <a:rPr lang="tr-TR" sz="2900" dirty="0" smtClean="0"/>
              <a:t>Bu </a:t>
            </a:r>
            <a:r>
              <a:rPr lang="tr-TR" sz="2900" dirty="0"/>
              <a:t>nedenle, BH tanısında aktif ülserler kadar önceki ülserlerin </a:t>
            </a:r>
            <a:r>
              <a:rPr lang="tr-TR" sz="2900" dirty="0" err="1"/>
              <a:t>skarlarının</a:t>
            </a:r>
            <a:r>
              <a:rPr lang="tr-TR" sz="2900" dirty="0"/>
              <a:t> araştırılması çok </a:t>
            </a:r>
            <a:r>
              <a:rPr lang="tr-TR" sz="2900" dirty="0" smtClean="0"/>
              <a:t>önemlidir</a:t>
            </a:r>
            <a:r>
              <a:rPr lang="tr-TR" sz="2900" dirty="0" smtClean="0">
                <a:solidFill>
                  <a:srgbClr val="FF0000"/>
                </a:solidFill>
              </a:rPr>
              <a:t>!!!</a:t>
            </a:r>
            <a:r>
              <a:rPr lang="tr-TR" sz="2900" dirty="0" smtClean="0"/>
              <a:t>.</a:t>
            </a:r>
          </a:p>
          <a:p>
            <a:pPr marL="0" indent="0">
              <a:buNone/>
            </a:pPr>
            <a:endParaRPr lang="tr-TR" dirty="0"/>
          </a:p>
        </p:txBody>
      </p:sp>
      <p:sp>
        <p:nvSpPr>
          <p:cNvPr id="4" name="Metin kutusu 3"/>
          <p:cNvSpPr txBox="1"/>
          <p:nvPr/>
        </p:nvSpPr>
        <p:spPr>
          <a:xfrm>
            <a:off x="6444208" y="4635669"/>
            <a:ext cx="2721706" cy="507831"/>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a:p>
            <a:r>
              <a:rPr lang="en-US" sz="900" dirty="0" err="1"/>
              <a:t>Alpsoy</a:t>
            </a:r>
            <a:r>
              <a:rPr lang="en-US" sz="900" dirty="0"/>
              <a:t> E.  J </a:t>
            </a:r>
            <a:r>
              <a:rPr lang="en-US" sz="900" dirty="0" err="1"/>
              <a:t>Dermatol</a:t>
            </a:r>
            <a:r>
              <a:rPr lang="en-US" sz="900" dirty="0"/>
              <a:t>. 2016;43:620-32.</a:t>
            </a:r>
            <a:endParaRPr lang="tr-TR" sz="900" dirty="0"/>
          </a:p>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2225119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275855" cy="2643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6162" y="0"/>
            <a:ext cx="2956152" cy="2643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3" y="2643758"/>
            <a:ext cx="3096344" cy="2479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2314" y="13407"/>
            <a:ext cx="2891686" cy="2630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p:cNvSpPr txBox="1"/>
          <p:nvPr/>
        </p:nvSpPr>
        <p:spPr>
          <a:xfrm>
            <a:off x="5918626" y="4733416"/>
            <a:ext cx="3136111" cy="400110"/>
          </a:xfrm>
          <a:prstGeom prst="rect">
            <a:avLst/>
          </a:prstGeom>
          <a:noFill/>
        </p:spPr>
        <p:txBody>
          <a:bodyPr wrap="square" rtlCol="0">
            <a:spAutoFit/>
          </a:bodyPr>
          <a:lstStyle/>
          <a:p>
            <a:r>
              <a:rPr lang="tr-TR" sz="1000" dirty="0" smtClean="0"/>
              <a:t>Alpsoy E, et al. </a:t>
            </a:r>
            <a:r>
              <a:rPr lang="tr-TR" sz="1000" dirty="0" err="1" smtClean="0"/>
              <a:t>Am</a:t>
            </a:r>
            <a:r>
              <a:rPr lang="tr-TR" sz="1000" dirty="0" smtClean="0"/>
              <a:t> J </a:t>
            </a:r>
            <a:r>
              <a:rPr lang="tr-TR" sz="1000" dirty="0" err="1" smtClean="0"/>
              <a:t>Clin</a:t>
            </a:r>
            <a:r>
              <a:rPr lang="tr-TR" sz="1000" dirty="0" smtClean="0"/>
              <a:t> </a:t>
            </a:r>
            <a:r>
              <a:rPr lang="tr-TR" sz="1000" dirty="0" err="1" smtClean="0"/>
              <a:t>Dermatol</a:t>
            </a:r>
            <a:r>
              <a:rPr lang="tr-TR" sz="1000" dirty="0" smtClean="0"/>
              <a:t>. 2021;22:477-502</a:t>
            </a:r>
          </a:p>
          <a:p>
            <a:r>
              <a:rPr lang="tr-TR" sz="1000" dirty="0" err="1" smtClean="0"/>
              <a:t>Hatemi</a:t>
            </a:r>
            <a:r>
              <a:rPr lang="tr-TR" sz="1000" dirty="0" smtClean="0"/>
              <a:t> G, et al. </a:t>
            </a:r>
            <a:r>
              <a:rPr lang="tr-TR" sz="1000" dirty="0" err="1"/>
              <a:t>Rheum</a:t>
            </a:r>
            <a:r>
              <a:rPr lang="tr-TR" sz="1000" dirty="0"/>
              <a:t> </a:t>
            </a:r>
            <a:r>
              <a:rPr lang="tr-TR" sz="1000" dirty="0" err="1"/>
              <a:t>Dis</a:t>
            </a:r>
            <a:r>
              <a:rPr lang="tr-TR" sz="1000" dirty="0"/>
              <a:t> </a:t>
            </a:r>
            <a:r>
              <a:rPr lang="tr-TR" sz="1000" dirty="0" err="1"/>
              <a:t>Clin</a:t>
            </a:r>
            <a:r>
              <a:rPr lang="tr-TR" sz="1000" dirty="0"/>
              <a:t> N </a:t>
            </a:r>
            <a:r>
              <a:rPr lang="tr-TR" sz="1000" dirty="0" err="1"/>
              <a:t>Am</a:t>
            </a:r>
            <a:r>
              <a:rPr lang="tr-TR" sz="1000" dirty="0"/>
              <a:t> </a:t>
            </a:r>
            <a:r>
              <a:rPr lang="tr-TR" sz="1000" dirty="0" smtClean="0"/>
              <a:t>39 </a:t>
            </a:r>
            <a:r>
              <a:rPr lang="tr-TR" sz="1000" dirty="0"/>
              <a:t>(2013) 245–261</a:t>
            </a:r>
          </a:p>
        </p:txBody>
      </p:sp>
    </p:spTree>
    <p:extLst>
      <p:ext uri="{BB962C8B-B14F-4D97-AF65-F5344CB8AC3E}">
        <p14:creationId xmlns:p14="http://schemas.microsoft.com/office/powerpoint/2010/main" val="25465180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1"/>
            <a:ext cx="8229600" cy="576064"/>
          </a:xfrm>
        </p:spPr>
        <p:txBody>
          <a:bodyPr>
            <a:normAutofit/>
          </a:bodyPr>
          <a:lstStyle/>
          <a:p>
            <a:r>
              <a:rPr lang="tr-TR" sz="2800" dirty="0" smtClean="0">
                <a:solidFill>
                  <a:srgbClr val="FF0000"/>
                </a:solidFill>
              </a:rPr>
              <a:t>Deri Bulguları</a:t>
            </a:r>
            <a:endParaRPr lang="tr-TR" sz="2800" dirty="0">
              <a:solidFill>
                <a:srgbClr val="FF0000"/>
              </a:solidFill>
            </a:endParaRPr>
          </a:p>
        </p:txBody>
      </p:sp>
      <p:sp>
        <p:nvSpPr>
          <p:cNvPr id="3" name="İçerik Yer Tutucusu 2"/>
          <p:cNvSpPr>
            <a:spLocks noGrp="1"/>
          </p:cNvSpPr>
          <p:nvPr>
            <p:ph idx="1"/>
          </p:nvPr>
        </p:nvSpPr>
        <p:spPr>
          <a:xfrm>
            <a:off x="251520" y="555526"/>
            <a:ext cx="8712968" cy="4464496"/>
          </a:xfrm>
        </p:spPr>
        <p:txBody>
          <a:bodyPr>
            <a:normAutofit fontScale="47500" lnSpcReduction="20000"/>
          </a:bodyPr>
          <a:lstStyle/>
          <a:p>
            <a:pPr marL="0" indent="0">
              <a:lnSpc>
                <a:spcPct val="220000"/>
              </a:lnSpc>
              <a:buNone/>
            </a:pPr>
            <a:r>
              <a:rPr lang="tr-TR" dirty="0" smtClean="0">
                <a:solidFill>
                  <a:srgbClr val="FF0000"/>
                </a:solidFill>
              </a:rPr>
              <a:t>       </a:t>
            </a:r>
            <a:r>
              <a:rPr lang="tr-TR" sz="3800" dirty="0" smtClean="0">
                <a:solidFill>
                  <a:srgbClr val="FF0000"/>
                </a:solidFill>
              </a:rPr>
              <a:t>1. </a:t>
            </a:r>
            <a:r>
              <a:rPr lang="tr-TR" sz="3800" dirty="0" err="1" smtClean="0">
                <a:solidFill>
                  <a:srgbClr val="FF0000"/>
                </a:solidFill>
              </a:rPr>
              <a:t>Eritema</a:t>
            </a:r>
            <a:r>
              <a:rPr lang="tr-TR" sz="3800" dirty="0" smtClean="0">
                <a:solidFill>
                  <a:srgbClr val="FF0000"/>
                </a:solidFill>
              </a:rPr>
              <a:t> </a:t>
            </a:r>
            <a:r>
              <a:rPr lang="tr-TR" sz="3800" dirty="0" err="1" smtClean="0">
                <a:solidFill>
                  <a:srgbClr val="FF0000"/>
                </a:solidFill>
              </a:rPr>
              <a:t>Nodozum</a:t>
            </a:r>
            <a:r>
              <a:rPr lang="tr-TR" sz="3800" dirty="0" smtClean="0">
                <a:solidFill>
                  <a:srgbClr val="FF0000"/>
                </a:solidFill>
              </a:rPr>
              <a:t> Benzeri Lezyonlar (ENBL):</a:t>
            </a:r>
          </a:p>
          <a:p>
            <a:pPr>
              <a:lnSpc>
                <a:spcPct val="220000"/>
              </a:lnSpc>
            </a:pPr>
            <a:r>
              <a:rPr lang="tr-TR" dirty="0" smtClean="0"/>
              <a:t>Özellikle alt </a:t>
            </a:r>
            <a:r>
              <a:rPr lang="tr-TR" dirty="0" err="1" smtClean="0"/>
              <a:t>ekstremite</a:t>
            </a:r>
            <a:r>
              <a:rPr lang="tr-TR" dirty="0" smtClean="0"/>
              <a:t> ve </a:t>
            </a:r>
            <a:r>
              <a:rPr lang="tr-TR" dirty="0"/>
              <a:t>sıklıkla bacaklarda yerleşen kırmızı, ağrılı, </a:t>
            </a:r>
            <a:r>
              <a:rPr lang="tr-TR" dirty="0" err="1"/>
              <a:t>eritemli</a:t>
            </a:r>
            <a:r>
              <a:rPr lang="tr-TR" dirty="0"/>
              <a:t>, ülserleşmeyen nodüllerdir. </a:t>
            </a:r>
            <a:endParaRPr lang="tr-TR" dirty="0" smtClean="0"/>
          </a:p>
          <a:p>
            <a:pPr>
              <a:lnSpc>
                <a:spcPct val="220000"/>
              </a:lnSpc>
            </a:pPr>
            <a:r>
              <a:rPr lang="tr-TR" dirty="0" smtClean="0"/>
              <a:t>Hastaların </a:t>
            </a:r>
            <a:r>
              <a:rPr lang="tr-TR" dirty="0"/>
              <a:t>yaklaşık %50'sinde görülürler ve kadınlarda daha </a:t>
            </a:r>
            <a:r>
              <a:rPr lang="tr-TR" dirty="0" smtClean="0"/>
              <a:t>sıktır. </a:t>
            </a:r>
          </a:p>
          <a:p>
            <a:pPr>
              <a:lnSpc>
                <a:spcPct val="220000"/>
              </a:lnSpc>
            </a:pPr>
            <a:r>
              <a:rPr lang="tr-TR" dirty="0" smtClean="0"/>
              <a:t>Klasik </a:t>
            </a:r>
            <a:r>
              <a:rPr lang="tr-TR" dirty="0" err="1"/>
              <a:t>EN'den</a:t>
            </a:r>
            <a:r>
              <a:rPr lang="tr-TR" dirty="0"/>
              <a:t> </a:t>
            </a:r>
            <a:r>
              <a:rPr lang="tr-TR" dirty="0" err="1"/>
              <a:t>histopatolojik</a:t>
            </a:r>
            <a:r>
              <a:rPr lang="tr-TR" dirty="0"/>
              <a:t> özelliklerle ayrılır</a:t>
            </a:r>
            <a:r>
              <a:rPr lang="tr-TR" dirty="0" smtClean="0"/>
              <a:t>.</a:t>
            </a:r>
          </a:p>
          <a:p>
            <a:pPr>
              <a:lnSpc>
                <a:spcPct val="220000"/>
              </a:lnSpc>
            </a:pPr>
            <a:r>
              <a:rPr lang="tr-TR" dirty="0" err="1" smtClean="0"/>
              <a:t>BH'nin</a:t>
            </a:r>
            <a:r>
              <a:rPr lang="tr-TR" dirty="0" smtClean="0"/>
              <a:t> </a:t>
            </a:r>
            <a:r>
              <a:rPr lang="tr-TR" dirty="0"/>
              <a:t>diğer </a:t>
            </a:r>
            <a:r>
              <a:rPr lang="tr-TR" dirty="0" err="1"/>
              <a:t>kutanöz</a:t>
            </a:r>
            <a:r>
              <a:rPr lang="tr-TR" dirty="0"/>
              <a:t> semptomları </a:t>
            </a:r>
            <a:r>
              <a:rPr lang="tr-TR" dirty="0" smtClean="0"/>
              <a:t>gibi, </a:t>
            </a:r>
            <a:r>
              <a:rPr lang="tr-TR" dirty="0" err="1" smtClean="0"/>
              <a:t>nötrofilik</a:t>
            </a:r>
            <a:r>
              <a:rPr lang="tr-TR" dirty="0" smtClean="0"/>
              <a:t> </a:t>
            </a:r>
            <a:r>
              <a:rPr lang="tr-TR" dirty="0" err="1"/>
              <a:t>vasküler</a:t>
            </a:r>
            <a:r>
              <a:rPr lang="tr-TR" dirty="0"/>
              <a:t> reaksiyon veya </a:t>
            </a:r>
            <a:r>
              <a:rPr lang="tr-TR" dirty="0" err="1"/>
              <a:t>vaskülit</a:t>
            </a:r>
            <a:r>
              <a:rPr lang="tr-TR" dirty="0"/>
              <a:t> görülür. </a:t>
            </a:r>
            <a:endParaRPr lang="tr-TR" dirty="0" smtClean="0"/>
          </a:p>
          <a:p>
            <a:pPr>
              <a:lnSpc>
                <a:spcPct val="220000"/>
              </a:lnSpc>
            </a:pPr>
            <a:r>
              <a:rPr lang="tr-TR" dirty="0" smtClean="0"/>
              <a:t>Ateş</a:t>
            </a:r>
            <a:r>
              <a:rPr lang="tr-TR" dirty="0"/>
              <a:t>, halsizlik ve </a:t>
            </a:r>
            <a:r>
              <a:rPr lang="tr-TR" dirty="0" err="1"/>
              <a:t>artralji</a:t>
            </a:r>
            <a:r>
              <a:rPr lang="tr-TR" dirty="0"/>
              <a:t> gibi sistemik semptomlar eşlik eder</a:t>
            </a:r>
            <a:r>
              <a:rPr lang="tr-TR" dirty="0" smtClean="0"/>
              <a:t>.</a:t>
            </a:r>
          </a:p>
          <a:p>
            <a:pPr>
              <a:lnSpc>
                <a:spcPct val="220000"/>
              </a:lnSpc>
            </a:pPr>
            <a:r>
              <a:rPr lang="tr-TR" dirty="0" smtClean="0"/>
              <a:t>Genellikle </a:t>
            </a:r>
            <a:r>
              <a:rPr lang="tr-TR" dirty="0" err="1"/>
              <a:t>postinflamatuar</a:t>
            </a:r>
            <a:r>
              <a:rPr lang="tr-TR" dirty="0"/>
              <a:t> </a:t>
            </a:r>
            <a:r>
              <a:rPr lang="tr-TR" dirty="0" err="1"/>
              <a:t>hiperpigmentasyona</a:t>
            </a:r>
            <a:r>
              <a:rPr lang="tr-TR" dirty="0"/>
              <a:t> neden olarak 2-4 hafta içinde </a:t>
            </a:r>
            <a:r>
              <a:rPr lang="tr-TR" dirty="0" smtClean="0"/>
              <a:t>iyileşir.</a:t>
            </a:r>
          </a:p>
          <a:p>
            <a:pPr>
              <a:lnSpc>
                <a:spcPct val="220000"/>
              </a:lnSpc>
            </a:pPr>
            <a:r>
              <a:rPr lang="tr-TR" dirty="0" smtClean="0"/>
              <a:t>Ancak</a:t>
            </a:r>
            <a:r>
              <a:rPr lang="tr-TR" dirty="0"/>
              <a:t>, </a:t>
            </a:r>
            <a:r>
              <a:rPr lang="tr-TR" dirty="0" err="1"/>
              <a:t>nüks</a:t>
            </a:r>
            <a:r>
              <a:rPr lang="tr-TR" dirty="0"/>
              <a:t> yaygındır. </a:t>
            </a:r>
          </a:p>
        </p:txBody>
      </p:sp>
      <p:sp>
        <p:nvSpPr>
          <p:cNvPr id="4" name="Metin kutusu 3"/>
          <p:cNvSpPr txBox="1"/>
          <p:nvPr/>
        </p:nvSpPr>
        <p:spPr>
          <a:xfrm>
            <a:off x="6444208" y="4786631"/>
            <a:ext cx="2721706" cy="3693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endParaRPr lang="tr-TR" sz="900" dirty="0"/>
          </a:p>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3250674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70125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116373" y="663540"/>
            <a:ext cx="5143500"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7524328" y="4743390"/>
            <a:ext cx="1619672" cy="400110"/>
          </a:xfrm>
          <a:prstGeom prst="rect">
            <a:avLst/>
          </a:prstGeom>
          <a:noFill/>
        </p:spPr>
        <p:txBody>
          <a:bodyPr wrap="square" rtlCol="0">
            <a:spAutoFit/>
          </a:bodyPr>
          <a:lstStyle/>
          <a:p>
            <a:r>
              <a:rPr lang="tr-TR" sz="1000" dirty="0" smtClean="0"/>
              <a:t>Alpsoy E, et al. </a:t>
            </a:r>
            <a:r>
              <a:rPr lang="tr-TR" sz="1000" dirty="0" err="1" smtClean="0"/>
              <a:t>Am</a:t>
            </a:r>
            <a:r>
              <a:rPr lang="tr-TR" sz="1000" dirty="0" smtClean="0"/>
              <a:t> J </a:t>
            </a:r>
            <a:r>
              <a:rPr lang="tr-TR" sz="1000" dirty="0" err="1" smtClean="0"/>
              <a:t>Clin</a:t>
            </a:r>
            <a:r>
              <a:rPr lang="tr-TR" sz="1000" dirty="0" smtClean="0"/>
              <a:t> </a:t>
            </a:r>
          </a:p>
          <a:p>
            <a:r>
              <a:rPr lang="tr-TR" sz="1000" dirty="0" err="1" smtClean="0"/>
              <a:t>Dermatol</a:t>
            </a:r>
            <a:r>
              <a:rPr lang="tr-TR" sz="1000" dirty="0" smtClean="0"/>
              <a:t>. 2021;22:477-502</a:t>
            </a:r>
          </a:p>
        </p:txBody>
      </p:sp>
    </p:spTree>
    <p:extLst>
      <p:ext uri="{BB962C8B-B14F-4D97-AF65-F5344CB8AC3E}">
        <p14:creationId xmlns:p14="http://schemas.microsoft.com/office/powerpoint/2010/main" val="23037319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435"/>
            <a:ext cx="8784976" cy="5020022"/>
          </a:xfrm>
        </p:spPr>
        <p:txBody>
          <a:bodyPr>
            <a:normAutofit fontScale="47500" lnSpcReduction="20000"/>
          </a:bodyPr>
          <a:lstStyle/>
          <a:p>
            <a:pPr marL="0" indent="0">
              <a:lnSpc>
                <a:spcPct val="220000"/>
              </a:lnSpc>
              <a:buNone/>
            </a:pPr>
            <a:r>
              <a:rPr lang="tr-TR" sz="3800" dirty="0" smtClean="0">
                <a:solidFill>
                  <a:srgbClr val="FF0000"/>
                </a:solidFill>
              </a:rPr>
              <a:t>      2. </a:t>
            </a:r>
            <a:r>
              <a:rPr lang="tr-TR" sz="3800" dirty="0" err="1" smtClean="0">
                <a:solidFill>
                  <a:srgbClr val="FF0000"/>
                </a:solidFill>
              </a:rPr>
              <a:t>Papülopüstüler</a:t>
            </a:r>
            <a:r>
              <a:rPr lang="tr-TR" sz="3800" dirty="0" smtClean="0">
                <a:solidFill>
                  <a:srgbClr val="FF0000"/>
                </a:solidFill>
              </a:rPr>
              <a:t> </a:t>
            </a:r>
            <a:r>
              <a:rPr lang="tr-TR" sz="3800" dirty="0">
                <a:solidFill>
                  <a:srgbClr val="FF0000"/>
                </a:solidFill>
              </a:rPr>
              <a:t>Lezyonlar </a:t>
            </a:r>
            <a:endParaRPr lang="tr-TR" sz="3800" dirty="0" smtClean="0">
              <a:solidFill>
                <a:srgbClr val="FF0000"/>
              </a:solidFill>
            </a:endParaRPr>
          </a:p>
          <a:p>
            <a:pPr>
              <a:lnSpc>
                <a:spcPct val="220000"/>
              </a:lnSpc>
            </a:pPr>
            <a:r>
              <a:rPr lang="tr-TR" dirty="0" err="1" smtClean="0"/>
              <a:t>Folikülit</a:t>
            </a:r>
            <a:r>
              <a:rPr lang="tr-TR" dirty="0" smtClean="0"/>
              <a:t> </a:t>
            </a:r>
            <a:r>
              <a:rPr lang="tr-TR" dirty="0"/>
              <a:t>veya </a:t>
            </a:r>
            <a:r>
              <a:rPr lang="tr-TR" dirty="0" err="1"/>
              <a:t>eritematöz</a:t>
            </a:r>
            <a:r>
              <a:rPr lang="tr-TR" dirty="0"/>
              <a:t> zemin üzerinde akne benzeri steril püstüller ile </a:t>
            </a:r>
            <a:r>
              <a:rPr lang="tr-TR" dirty="0" smtClean="0"/>
              <a:t>karakterize, </a:t>
            </a:r>
            <a:r>
              <a:rPr lang="tr-TR" dirty="0"/>
              <a:t>hastalığın en yaygın (%65-96) deri bulgularıdır</a:t>
            </a:r>
            <a:r>
              <a:rPr lang="tr-TR" dirty="0" smtClean="0"/>
              <a:t>.</a:t>
            </a:r>
          </a:p>
          <a:p>
            <a:pPr>
              <a:lnSpc>
                <a:spcPct val="170000"/>
              </a:lnSpc>
            </a:pPr>
            <a:endParaRPr lang="tr-TR" dirty="0" smtClean="0"/>
          </a:p>
          <a:p>
            <a:pPr>
              <a:lnSpc>
                <a:spcPct val="170000"/>
              </a:lnSpc>
            </a:pPr>
            <a:r>
              <a:rPr lang="tr-TR" dirty="0"/>
              <a:t>En sık gövde, alt </a:t>
            </a:r>
            <a:r>
              <a:rPr lang="tr-TR" dirty="0" err="1"/>
              <a:t>ekstremiteler</a:t>
            </a:r>
            <a:r>
              <a:rPr lang="tr-TR" dirty="0"/>
              <a:t> ve yüzde </a:t>
            </a:r>
            <a:r>
              <a:rPr lang="tr-TR" dirty="0" smtClean="0"/>
              <a:t>yerleşirler.</a:t>
            </a:r>
          </a:p>
          <a:p>
            <a:pPr>
              <a:lnSpc>
                <a:spcPct val="170000"/>
              </a:lnSpc>
            </a:pPr>
            <a:r>
              <a:rPr lang="tr-TR" dirty="0" err="1" smtClean="0"/>
              <a:t>Paterji</a:t>
            </a:r>
            <a:r>
              <a:rPr lang="tr-TR" dirty="0" smtClean="0"/>
              <a:t> </a:t>
            </a:r>
            <a:r>
              <a:rPr lang="tr-TR" dirty="0"/>
              <a:t>pozitifliği ve </a:t>
            </a:r>
            <a:r>
              <a:rPr lang="tr-TR" dirty="0" err="1"/>
              <a:t>artriti</a:t>
            </a:r>
            <a:r>
              <a:rPr lang="tr-TR" dirty="0"/>
              <a:t> olan hastalarda daha sık görülür.</a:t>
            </a:r>
          </a:p>
          <a:p>
            <a:pPr>
              <a:lnSpc>
                <a:spcPct val="170000"/>
              </a:lnSpc>
            </a:pPr>
            <a:endParaRPr lang="tr-TR" dirty="0" smtClean="0"/>
          </a:p>
          <a:p>
            <a:pPr>
              <a:lnSpc>
                <a:spcPct val="170000"/>
              </a:lnSpc>
            </a:pPr>
            <a:r>
              <a:rPr lang="tr-TR" dirty="0"/>
              <a:t>PPL varlığında BH tanısı alan hastalarda </a:t>
            </a:r>
            <a:r>
              <a:rPr lang="tr-TR" dirty="0" smtClean="0"/>
              <a:t>akne </a:t>
            </a:r>
            <a:r>
              <a:rPr lang="tr-TR" dirty="0" err="1"/>
              <a:t>vulgaris</a:t>
            </a:r>
            <a:r>
              <a:rPr lang="tr-TR" dirty="0"/>
              <a:t> veya </a:t>
            </a:r>
            <a:r>
              <a:rPr lang="tr-TR" dirty="0" err="1"/>
              <a:t>folikülitten</a:t>
            </a:r>
            <a:r>
              <a:rPr lang="tr-TR" dirty="0"/>
              <a:t> </a:t>
            </a:r>
            <a:r>
              <a:rPr lang="tr-TR" dirty="0" smtClean="0"/>
              <a:t>ayrım </a:t>
            </a:r>
            <a:r>
              <a:rPr lang="tr-TR" dirty="0"/>
              <a:t>kritiktir</a:t>
            </a:r>
            <a:r>
              <a:rPr lang="tr-TR" dirty="0" smtClean="0"/>
              <a:t>.</a:t>
            </a:r>
          </a:p>
          <a:p>
            <a:pPr>
              <a:lnSpc>
                <a:spcPct val="170000"/>
              </a:lnSpc>
            </a:pPr>
            <a:r>
              <a:rPr lang="tr-TR" dirty="0"/>
              <a:t>Böyle bir durumda, </a:t>
            </a:r>
            <a:r>
              <a:rPr lang="tr-TR" dirty="0" err="1" smtClean="0"/>
              <a:t>PPL'den</a:t>
            </a:r>
            <a:r>
              <a:rPr lang="tr-TR" dirty="0" smtClean="0"/>
              <a:t> </a:t>
            </a:r>
            <a:r>
              <a:rPr lang="tr-TR" dirty="0"/>
              <a:t>biyopsi alınmasını ve </a:t>
            </a:r>
            <a:r>
              <a:rPr lang="tr-TR" dirty="0" err="1"/>
              <a:t>histopatolojik</a:t>
            </a:r>
            <a:r>
              <a:rPr lang="tr-TR" dirty="0"/>
              <a:t> olarak </a:t>
            </a:r>
            <a:r>
              <a:rPr lang="tr-TR" dirty="0" err="1"/>
              <a:t>vasküler</a:t>
            </a:r>
            <a:r>
              <a:rPr lang="tr-TR" dirty="0"/>
              <a:t> reaksiyon veya </a:t>
            </a:r>
            <a:r>
              <a:rPr lang="tr-TR" dirty="0" err="1"/>
              <a:t>vaskülit</a:t>
            </a:r>
            <a:r>
              <a:rPr lang="tr-TR" dirty="0"/>
              <a:t> varlığının doğrulanmasını </a:t>
            </a:r>
            <a:r>
              <a:rPr lang="tr-TR" dirty="0" smtClean="0"/>
              <a:t>öneren yayınlar var.</a:t>
            </a:r>
          </a:p>
          <a:p>
            <a:pPr>
              <a:lnSpc>
                <a:spcPct val="170000"/>
              </a:lnSpc>
            </a:pPr>
            <a:endParaRPr lang="tr-TR" dirty="0" smtClean="0"/>
          </a:p>
        </p:txBody>
      </p:sp>
      <p:sp>
        <p:nvSpPr>
          <p:cNvPr id="4" name="Metin kutusu 3"/>
          <p:cNvSpPr txBox="1"/>
          <p:nvPr/>
        </p:nvSpPr>
        <p:spPr>
          <a:xfrm>
            <a:off x="6444208" y="4786631"/>
            <a:ext cx="2721706" cy="3693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endParaRPr lang="tr-TR" sz="900" dirty="0"/>
          </a:p>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2113467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627534"/>
            <a:ext cx="4499992"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7534"/>
            <a:ext cx="4572000" cy="3672408"/>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6438666" y="4902047"/>
            <a:ext cx="2721706" cy="230832"/>
          </a:xfrm>
          <a:prstGeom prst="rect">
            <a:avLst/>
          </a:prstGeom>
          <a:noFill/>
        </p:spPr>
        <p:txBody>
          <a:bodyPr wrap="square" rtlCol="0">
            <a:spAutoFit/>
          </a:bodyPr>
          <a:lstStyle/>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3044329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51471"/>
            <a:ext cx="8568952" cy="4968552"/>
          </a:xfrm>
        </p:spPr>
        <p:txBody>
          <a:bodyPr>
            <a:normAutofit fontScale="47500" lnSpcReduction="20000"/>
          </a:bodyPr>
          <a:lstStyle/>
          <a:p>
            <a:pPr marL="0" indent="0">
              <a:lnSpc>
                <a:spcPct val="220000"/>
              </a:lnSpc>
              <a:buNone/>
            </a:pPr>
            <a:r>
              <a:rPr lang="tr-TR" sz="3800" dirty="0" smtClean="0">
                <a:solidFill>
                  <a:srgbClr val="FF0000"/>
                </a:solidFill>
              </a:rPr>
              <a:t>      3. </a:t>
            </a:r>
            <a:r>
              <a:rPr lang="tr-TR" sz="3800" dirty="0" err="1" smtClean="0">
                <a:solidFill>
                  <a:srgbClr val="FF0000"/>
                </a:solidFill>
              </a:rPr>
              <a:t>Yüzeyel</a:t>
            </a:r>
            <a:r>
              <a:rPr lang="tr-TR" sz="3800" dirty="0" smtClean="0">
                <a:solidFill>
                  <a:srgbClr val="FF0000"/>
                </a:solidFill>
              </a:rPr>
              <a:t> </a:t>
            </a:r>
            <a:r>
              <a:rPr lang="tr-TR" sz="3800" dirty="0" err="1" smtClean="0">
                <a:solidFill>
                  <a:srgbClr val="FF0000"/>
                </a:solidFill>
              </a:rPr>
              <a:t>Trombofilebit</a:t>
            </a:r>
            <a:endParaRPr lang="tr-TR" sz="3800" dirty="0" smtClean="0">
              <a:solidFill>
                <a:srgbClr val="FF0000"/>
              </a:solidFill>
            </a:endParaRPr>
          </a:p>
          <a:p>
            <a:pPr>
              <a:lnSpc>
                <a:spcPct val="220000"/>
              </a:lnSpc>
            </a:pPr>
            <a:r>
              <a:rPr lang="tr-TR" sz="2900" dirty="0" smtClean="0"/>
              <a:t>Hastalarının </a:t>
            </a:r>
            <a:r>
              <a:rPr lang="tr-TR" sz="2900" dirty="0"/>
              <a:t>%10-20'sinde görülür ve </a:t>
            </a:r>
            <a:r>
              <a:rPr lang="tr-TR" sz="2900" dirty="0" smtClean="0"/>
              <a:t>erkeklerde daha </a:t>
            </a:r>
            <a:r>
              <a:rPr lang="tr-TR" sz="2900" dirty="0"/>
              <a:t>sıktır. </a:t>
            </a:r>
            <a:endParaRPr lang="tr-TR" sz="2900" dirty="0" smtClean="0"/>
          </a:p>
          <a:p>
            <a:pPr>
              <a:lnSpc>
                <a:spcPct val="170000"/>
              </a:lnSpc>
            </a:pPr>
            <a:r>
              <a:rPr lang="tr-TR" sz="2900" dirty="0" smtClean="0"/>
              <a:t>Alt </a:t>
            </a:r>
            <a:r>
              <a:rPr lang="tr-TR" sz="2900" dirty="0" err="1" smtClean="0"/>
              <a:t>ekstremitenin</a:t>
            </a:r>
            <a:r>
              <a:rPr lang="tr-TR" sz="2900" dirty="0" smtClean="0"/>
              <a:t> </a:t>
            </a:r>
            <a:r>
              <a:rPr lang="tr-TR" sz="2900" dirty="0" err="1" smtClean="0"/>
              <a:t>yüzeyel</a:t>
            </a:r>
            <a:r>
              <a:rPr lang="tr-TR" sz="2900" dirty="0" smtClean="0"/>
              <a:t> </a:t>
            </a:r>
            <a:r>
              <a:rPr lang="tr-TR" sz="2900" dirty="0" err="1" smtClean="0"/>
              <a:t>trombofilebiti</a:t>
            </a:r>
            <a:r>
              <a:rPr lang="tr-TR" sz="2900" dirty="0" smtClean="0"/>
              <a:t> </a:t>
            </a:r>
            <a:r>
              <a:rPr lang="tr-TR" sz="2900" dirty="0"/>
              <a:t>hastalığın en yaygın </a:t>
            </a:r>
            <a:r>
              <a:rPr lang="tr-TR" sz="2900" dirty="0" err="1"/>
              <a:t>venöz</a:t>
            </a:r>
            <a:r>
              <a:rPr lang="tr-TR" sz="2900" dirty="0"/>
              <a:t> tutulumudur. </a:t>
            </a:r>
            <a:endParaRPr lang="tr-TR" sz="2900" dirty="0" smtClean="0"/>
          </a:p>
          <a:p>
            <a:pPr>
              <a:lnSpc>
                <a:spcPct val="170000"/>
              </a:lnSpc>
            </a:pPr>
            <a:r>
              <a:rPr lang="tr-TR" sz="2900" dirty="0" smtClean="0"/>
              <a:t>Klinik </a:t>
            </a:r>
            <a:r>
              <a:rPr lang="tr-TR" sz="2900" dirty="0"/>
              <a:t>olarak </a:t>
            </a:r>
            <a:r>
              <a:rPr lang="tr-TR" sz="2900" dirty="0" smtClean="0"/>
              <a:t>ENBL ile </a:t>
            </a:r>
            <a:r>
              <a:rPr lang="tr-TR" sz="2900" dirty="0"/>
              <a:t>karışabilir. Her iki lezyonda da ağrılı deri altı </a:t>
            </a:r>
            <a:r>
              <a:rPr lang="tr-TR" sz="2900" dirty="0" err="1"/>
              <a:t>eritematöz</a:t>
            </a:r>
            <a:r>
              <a:rPr lang="tr-TR" sz="2900" dirty="0"/>
              <a:t> nodüller görülür. </a:t>
            </a:r>
            <a:endParaRPr lang="tr-TR" sz="2900" dirty="0" smtClean="0"/>
          </a:p>
          <a:p>
            <a:pPr>
              <a:lnSpc>
                <a:spcPct val="170000"/>
              </a:lnSpc>
            </a:pPr>
            <a:r>
              <a:rPr lang="tr-TR" sz="2900" dirty="0" err="1" smtClean="0"/>
              <a:t>ENBL’den</a:t>
            </a:r>
            <a:r>
              <a:rPr lang="tr-TR" sz="2900" dirty="0" smtClean="0"/>
              <a:t> </a:t>
            </a:r>
            <a:r>
              <a:rPr lang="tr-TR" sz="2900" dirty="0"/>
              <a:t>farklı </a:t>
            </a:r>
            <a:r>
              <a:rPr lang="tr-TR" sz="2900" dirty="0" smtClean="0"/>
              <a:t>olarak, </a:t>
            </a:r>
            <a:r>
              <a:rPr lang="tr-TR" sz="2900" dirty="0" err="1" smtClean="0"/>
              <a:t>yüzeyel</a:t>
            </a:r>
            <a:r>
              <a:rPr lang="tr-TR" sz="2900" dirty="0" smtClean="0"/>
              <a:t> </a:t>
            </a:r>
            <a:r>
              <a:rPr lang="tr-TR" sz="2900" dirty="0" err="1" smtClean="0"/>
              <a:t>trombofilebit</a:t>
            </a:r>
            <a:r>
              <a:rPr lang="tr-TR" sz="2900" dirty="0" smtClean="0"/>
              <a:t> </a:t>
            </a:r>
            <a:r>
              <a:rPr lang="tr-TR" sz="2900" dirty="0" err="1" smtClean="0"/>
              <a:t>ven</a:t>
            </a:r>
            <a:r>
              <a:rPr lang="tr-TR" sz="2900" dirty="0" smtClean="0"/>
              <a:t> </a:t>
            </a:r>
            <a:r>
              <a:rPr lang="tr-TR" sz="2900" dirty="0"/>
              <a:t>izini takip eden lineer bir dağılım gösterir. </a:t>
            </a:r>
            <a:r>
              <a:rPr lang="tr-TR" sz="2900" dirty="0" err="1"/>
              <a:t>Tromboz</a:t>
            </a:r>
            <a:r>
              <a:rPr lang="tr-TR" sz="2900" dirty="0"/>
              <a:t> ve skleroz nedeniyle ip benzeri bir sertlik </a:t>
            </a:r>
            <a:r>
              <a:rPr lang="tr-TR" sz="2900" dirty="0" err="1"/>
              <a:t>palpe</a:t>
            </a:r>
            <a:r>
              <a:rPr lang="tr-TR" sz="2900" dirty="0"/>
              <a:t> edilebilir. </a:t>
            </a:r>
            <a:endParaRPr lang="tr-TR" sz="2900" dirty="0" smtClean="0"/>
          </a:p>
          <a:p>
            <a:pPr>
              <a:lnSpc>
                <a:spcPct val="170000"/>
              </a:lnSpc>
            </a:pPr>
            <a:endParaRPr lang="tr-TR" sz="2900" dirty="0" smtClean="0"/>
          </a:p>
          <a:p>
            <a:pPr>
              <a:lnSpc>
                <a:spcPct val="170000"/>
              </a:lnSpc>
            </a:pPr>
            <a:r>
              <a:rPr lang="tr-TR" sz="2900" dirty="0" smtClean="0"/>
              <a:t>Ancak </a:t>
            </a:r>
            <a:r>
              <a:rPr lang="tr-TR" sz="2900" dirty="0"/>
              <a:t>kısa bir </a:t>
            </a:r>
            <a:r>
              <a:rPr lang="tr-TR" sz="2900" dirty="0" err="1"/>
              <a:t>ven</a:t>
            </a:r>
            <a:r>
              <a:rPr lang="tr-TR" sz="2900" dirty="0"/>
              <a:t> </a:t>
            </a:r>
            <a:r>
              <a:rPr lang="tr-TR" sz="2900" dirty="0" err="1"/>
              <a:t>segmenti</a:t>
            </a:r>
            <a:r>
              <a:rPr lang="tr-TR" sz="2900" dirty="0"/>
              <a:t> etkilendiğinde klinik ayrım mümkün olmayabilir. </a:t>
            </a:r>
            <a:endParaRPr lang="tr-TR" sz="2900" dirty="0" smtClean="0"/>
          </a:p>
          <a:p>
            <a:pPr>
              <a:lnSpc>
                <a:spcPct val="170000"/>
              </a:lnSpc>
            </a:pPr>
            <a:r>
              <a:rPr lang="tr-TR" sz="2900" dirty="0" err="1" smtClean="0"/>
              <a:t>Dermal</a:t>
            </a:r>
            <a:r>
              <a:rPr lang="tr-TR" sz="2900" dirty="0" smtClean="0"/>
              <a:t> </a:t>
            </a:r>
            <a:r>
              <a:rPr lang="tr-TR" sz="2900" dirty="0"/>
              <a:t>ultrasonografi iki durumu ayırt etmede faydalı olabilir. </a:t>
            </a:r>
            <a:r>
              <a:rPr lang="tr-TR" sz="2900" dirty="0" smtClean="0"/>
              <a:t> </a:t>
            </a:r>
            <a:r>
              <a:rPr lang="tr-TR" sz="2900" dirty="0" err="1" smtClean="0"/>
              <a:t>Yüzeyel</a:t>
            </a:r>
            <a:r>
              <a:rPr lang="tr-TR" sz="2900" dirty="0" smtClean="0"/>
              <a:t> </a:t>
            </a:r>
            <a:r>
              <a:rPr lang="tr-TR" sz="2900" dirty="0" err="1" smtClean="0"/>
              <a:t>trombofilebitte</a:t>
            </a:r>
            <a:r>
              <a:rPr lang="tr-TR" sz="2900" dirty="0" smtClean="0"/>
              <a:t> </a:t>
            </a:r>
            <a:r>
              <a:rPr lang="tr-TR" sz="2900" dirty="0" err="1" smtClean="0"/>
              <a:t>hipoekoik</a:t>
            </a:r>
            <a:r>
              <a:rPr lang="tr-TR" sz="2900" dirty="0" smtClean="0"/>
              <a:t> </a:t>
            </a:r>
            <a:r>
              <a:rPr lang="tr-TR" sz="2900" dirty="0" err="1"/>
              <a:t>patern</a:t>
            </a:r>
            <a:r>
              <a:rPr lang="tr-TR" sz="2900" dirty="0"/>
              <a:t> görülürken, </a:t>
            </a:r>
            <a:r>
              <a:rPr lang="tr-TR" sz="2900" dirty="0" smtClean="0"/>
              <a:t>ENBL de </a:t>
            </a:r>
            <a:r>
              <a:rPr lang="tr-TR" sz="2900" dirty="0" err="1" smtClean="0"/>
              <a:t>hiperekoik</a:t>
            </a:r>
            <a:r>
              <a:rPr lang="tr-TR" sz="2900" dirty="0" smtClean="0"/>
              <a:t> </a:t>
            </a:r>
            <a:r>
              <a:rPr lang="tr-TR" sz="2900" dirty="0" err="1"/>
              <a:t>patern</a:t>
            </a:r>
            <a:r>
              <a:rPr lang="tr-TR" sz="2900" dirty="0"/>
              <a:t> görülür. </a:t>
            </a:r>
            <a:endParaRPr lang="tr-TR" sz="2900" dirty="0" smtClean="0"/>
          </a:p>
          <a:p>
            <a:pPr>
              <a:lnSpc>
                <a:spcPct val="170000"/>
              </a:lnSpc>
            </a:pPr>
            <a:r>
              <a:rPr lang="tr-TR" sz="2900" dirty="0" err="1" smtClean="0"/>
              <a:t>Yüzeyel</a:t>
            </a:r>
            <a:r>
              <a:rPr lang="tr-TR" sz="2900" dirty="0" smtClean="0"/>
              <a:t> </a:t>
            </a:r>
            <a:r>
              <a:rPr lang="tr-TR" sz="2900" dirty="0" err="1" smtClean="0"/>
              <a:t>trombofilebit</a:t>
            </a:r>
            <a:r>
              <a:rPr lang="tr-TR" sz="2900" dirty="0" smtClean="0"/>
              <a:t> </a:t>
            </a:r>
            <a:r>
              <a:rPr lang="tr-TR" sz="2900" dirty="0"/>
              <a:t>diğer </a:t>
            </a:r>
            <a:r>
              <a:rPr lang="tr-TR" sz="2900" dirty="0" err="1"/>
              <a:t>vasküler</a:t>
            </a:r>
            <a:r>
              <a:rPr lang="tr-TR" sz="2900" dirty="0"/>
              <a:t> tutulum türleri (derin </a:t>
            </a:r>
            <a:r>
              <a:rPr lang="tr-TR" sz="2900" dirty="0" err="1"/>
              <a:t>ven</a:t>
            </a:r>
            <a:r>
              <a:rPr lang="tr-TR" sz="2900" dirty="0"/>
              <a:t> </a:t>
            </a:r>
            <a:r>
              <a:rPr lang="tr-TR" sz="2900" dirty="0" err="1"/>
              <a:t>trombozu</a:t>
            </a:r>
            <a:r>
              <a:rPr lang="tr-TR" sz="2900" dirty="0"/>
              <a:t> ve dural sinüs </a:t>
            </a:r>
            <a:r>
              <a:rPr lang="tr-TR" sz="2900" dirty="0" err="1"/>
              <a:t>trombozu</a:t>
            </a:r>
            <a:r>
              <a:rPr lang="tr-TR" sz="2900" dirty="0"/>
              <a:t>) ile ilişkili olabileceğinden </a:t>
            </a:r>
            <a:r>
              <a:rPr lang="tr-TR" sz="2900" dirty="0" err="1"/>
              <a:t>prognostik</a:t>
            </a:r>
            <a:r>
              <a:rPr lang="tr-TR" sz="2900" dirty="0"/>
              <a:t> öneme sahiptir.</a:t>
            </a:r>
          </a:p>
        </p:txBody>
      </p:sp>
      <p:sp>
        <p:nvSpPr>
          <p:cNvPr id="4" name="Metin kutusu 3"/>
          <p:cNvSpPr txBox="1"/>
          <p:nvPr/>
        </p:nvSpPr>
        <p:spPr>
          <a:xfrm>
            <a:off x="6444208" y="4786631"/>
            <a:ext cx="2721706" cy="3693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endParaRPr lang="tr-TR" sz="900" dirty="0"/>
          </a:p>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6417431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987574"/>
            <a:ext cx="4572000" cy="331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İlgili resi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76606"/>
            <a:ext cx="4499992" cy="3314200"/>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6447366" y="4902047"/>
            <a:ext cx="2721706" cy="230832"/>
          </a:xfrm>
          <a:prstGeom prst="rect">
            <a:avLst/>
          </a:prstGeom>
          <a:noFill/>
        </p:spPr>
        <p:txBody>
          <a:bodyPr wrap="square" rtlCol="0">
            <a:spAutoFit/>
          </a:bodyPr>
          <a:lstStyle/>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2797343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95486"/>
            <a:ext cx="8640960" cy="4464496"/>
          </a:xfrm>
        </p:spPr>
        <p:txBody>
          <a:bodyPr>
            <a:normAutofit fontScale="47500" lnSpcReduction="20000"/>
          </a:bodyPr>
          <a:lstStyle/>
          <a:p>
            <a:pPr>
              <a:lnSpc>
                <a:spcPct val="220000"/>
              </a:lnSpc>
            </a:pPr>
            <a:r>
              <a:rPr lang="tr-TR" sz="3800" dirty="0" smtClean="0">
                <a:solidFill>
                  <a:srgbClr val="FF0000"/>
                </a:solidFill>
              </a:rPr>
              <a:t>4. Diğer Cilt Lezyonları</a:t>
            </a:r>
          </a:p>
          <a:p>
            <a:pPr>
              <a:lnSpc>
                <a:spcPct val="220000"/>
              </a:lnSpc>
            </a:pPr>
            <a:r>
              <a:rPr lang="tr-TR" dirty="0" err="1"/>
              <a:t>Ekstragenital</a:t>
            </a:r>
            <a:r>
              <a:rPr lang="tr-TR" dirty="0"/>
              <a:t> </a:t>
            </a:r>
            <a:r>
              <a:rPr lang="tr-TR" dirty="0" smtClean="0"/>
              <a:t>ülser nadirdir </a:t>
            </a:r>
            <a:r>
              <a:rPr lang="tr-TR" dirty="0"/>
              <a:t>(%3</a:t>
            </a:r>
            <a:r>
              <a:rPr lang="tr-TR" dirty="0" smtClean="0"/>
              <a:t>).</a:t>
            </a:r>
          </a:p>
          <a:p>
            <a:pPr>
              <a:lnSpc>
                <a:spcPct val="170000"/>
              </a:lnSpc>
            </a:pPr>
            <a:r>
              <a:rPr lang="tr-TR" dirty="0" smtClean="0"/>
              <a:t>Sıklıkla </a:t>
            </a:r>
            <a:r>
              <a:rPr lang="tr-TR" dirty="0" err="1" smtClean="0"/>
              <a:t>aksilla</a:t>
            </a:r>
            <a:r>
              <a:rPr lang="tr-TR" dirty="0" smtClean="0"/>
              <a:t>, </a:t>
            </a:r>
            <a:r>
              <a:rPr lang="tr-TR" dirty="0"/>
              <a:t>uyluk, meme, boyun, </a:t>
            </a:r>
            <a:r>
              <a:rPr lang="tr-TR" dirty="0" err="1" smtClean="0"/>
              <a:t>inguinal</a:t>
            </a:r>
            <a:r>
              <a:rPr lang="tr-TR" dirty="0" smtClean="0"/>
              <a:t> bölgede </a:t>
            </a:r>
            <a:r>
              <a:rPr lang="tr-TR" dirty="0"/>
              <a:t>görülür. </a:t>
            </a:r>
            <a:endParaRPr lang="tr-TR" dirty="0" smtClean="0"/>
          </a:p>
          <a:p>
            <a:pPr>
              <a:lnSpc>
                <a:spcPct val="170000"/>
              </a:lnSpc>
            </a:pPr>
            <a:r>
              <a:rPr lang="tr-TR" dirty="0" smtClean="0"/>
              <a:t>Tekrarlayan </a:t>
            </a:r>
            <a:r>
              <a:rPr lang="tr-TR" dirty="0"/>
              <a:t>bir seyri </a:t>
            </a:r>
            <a:r>
              <a:rPr lang="tr-TR" dirty="0" smtClean="0"/>
              <a:t>vardır </a:t>
            </a:r>
            <a:r>
              <a:rPr lang="tr-TR" dirty="0"/>
              <a:t>ve </a:t>
            </a:r>
            <a:r>
              <a:rPr lang="tr-TR" dirty="0" err="1" smtClean="0"/>
              <a:t>skar</a:t>
            </a:r>
            <a:r>
              <a:rPr lang="tr-TR" dirty="0" smtClean="0"/>
              <a:t> bırakarak iyileşir.</a:t>
            </a:r>
          </a:p>
          <a:p>
            <a:pPr>
              <a:lnSpc>
                <a:spcPct val="170000"/>
              </a:lnSpc>
            </a:pPr>
            <a:endParaRPr lang="tr-TR" dirty="0" smtClean="0"/>
          </a:p>
          <a:p>
            <a:pPr>
              <a:lnSpc>
                <a:spcPct val="170000"/>
              </a:lnSpc>
            </a:pPr>
            <a:r>
              <a:rPr lang="tr-TR" dirty="0"/>
              <a:t>Bacak </a:t>
            </a:r>
            <a:r>
              <a:rPr lang="tr-TR" dirty="0" smtClean="0"/>
              <a:t>ülserleri, </a:t>
            </a:r>
            <a:r>
              <a:rPr lang="tr-TR" dirty="0"/>
              <a:t>derin </a:t>
            </a:r>
            <a:r>
              <a:rPr lang="tr-TR" dirty="0" err="1"/>
              <a:t>ven</a:t>
            </a:r>
            <a:r>
              <a:rPr lang="tr-TR" dirty="0"/>
              <a:t> </a:t>
            </a:r>
            <a:r>
              <a:rPr lang="tr-TR" dirty="0" err="1"/>
              <a:t>trombozu</a:t>
            </a:r>
            <a:r>
              <a:rPr lang="tr-TR" dirty="0"/>
              <a:t> ile ilişkilendirilebilir</a:t>
            </a:r>
            <a:r>
              <a:rPr lang="tr-TR" dirty="0" smtClean="0"/>
              <a:t>.</a:t>
            </a:r>
          </a:p>
          <a:p>
            <a:pPr>
              <a:lnSpc>
                <a:spcPct val="170000"/>
              </a:lnSpc>
            </a:pPr>
            <a:endParaRPr lang="tr-TR" dirty="0" smtClean="0"/>
          </a:p>
          <a:p>
            <a:pPr>
              <a:lnSpc>
                <a:spcPct val="170000"/>
              </a:lnSpc>
            </a:pPr>
            <a:r>
              <a:rPr lang="tr-TR" dirty="0"/>
              <a:t>Daha seyrek olarak, </a:t>
            </a:r>
            <a:r>
              <a:rPr lang="tr-TR" dirty="0" err="1"/>
              <a:t>piyoderma</a:t>
            </a:r>
            <a:r>
              <a:rPr lang="tr-TR" dirty="0"/>
              <a:t> </a:t>
            </a:r>
            <a:r>
              <a:rPr lang="tr-TR" dirty="0" err="1"/>
              <a:t>gangrenozum</a:t>
            </a:r>
            <a:r>
              <a:rPr lang="tr-TR" dirty="0"/>
              <a:t> benzeri lezyonlar, </a:t>
            </a:r>
            <a:r>
              <a:rPr lang="tr-TR" dirty="0" err="1"/>
              <a:t>palpabl</a:t>
            </a:r>
            <a:r>
              <a:rPr lang="tr-TR" dirty="0"/>
              <a:t> </a:t>
            </a:r>
            <a:r>
              <a:rPr lang="tr-TR" dirty="0" err="1"/>
              <a:t>purpura</a:t>
            </a:r>
            <a:r>
              <a:rPr lang="tr-TR" dirty="0"/>
              <a:t>, </a:t>
            </a:r>
            <a:r>
              <a:rPr lang="tr-TR" dirty="0" err="1"/>
              <a:t>nekrotizan</a:t>
            </a:r>
            <a:r>
              <a:rPr lang="tr-TR" dirty="0"/>
              <a:t> </a:t>
            </a:r>
            <a:r>
              <a:rPr lang="tr-TR" dirty="0" err="1"/>
              <a:t>büllöz</a:t>
            </a:r>
            <a:r>
              <a:rPr lang="tr-TR" dirty="0"/>
              <a:t> </a:t>
            </a:r>
            <a:r>
              <a:rPr lang="tr-TR" dirty="0" err="1" smtClean="0"/>
              <a:t>vaskülit</a:t>
            </a:r>
            <a:r>
              <a:rPr lang="tr-TR" dirty="0" smtClean="0"/>
              <a:t>, </a:t>
            </a:r>
            <a:r>
              <a:rPr lang="tr-TR" dirty="0" err="1" smtClean="0"/>
              <a:t>pernio</a:t>
            </a:r>
            <a:r>
              <a:rPr lang="tr-TR" dirty="0" smtClean="0"/>
              <a:t> </a:t>
            </a:r>
            <a:r>
              <a:rPr lang="tr-TR" dirty="0"/>
              <a:t>benzeri </a:t>
            </a:r>
            <a:r>
              <a:rPr lang="tr-TR" dirty="0" smtClean="0"/>
              <a:t>lezyonlar ve </a:t>
            </a:r>
            <a:r>
              <a:rPr lang="tr-TR" dirty="0" err="1"/>
              <a:t>poliarteritis</a:t>
            </a:r>
            <a:r>
              <a:rPr lang="tr-TR" dirty="0"/>
              <a:t> </a:t>
            </a:r>
            <a:r>
              <a:rPr lang="tr-TR" dirty="0" err="1"/>
              <a:t>nodoza</a:t>
            </a:r>
            <a:r>
              <a:rPr lang="tr-TR" dirty="0"/>
              <a:t> benzeri </a:t>
            </a:r>
            <a:r>
              <a:rPr lang="tr-TR" dirty="0" smtClean="0"/>
              <a:t>lezyonlar gibi </a:t>
            </a:r>
            <a:r>
              <a:rPr lang="tr-TR" dirty="0"/>
              <a:t>farklı </a:t>
            </a:r>
            <a:r>
              <a:rPr lang="tr-TR" dirty="0" err="1"/>
              <a:t>kutanöz</a:t>
            </a:r>
            <a:r>
              <a:rPr lang="tr-TR" dirty="0"/>
              <a:t> </a:t>
            </a:r>
            <a:r>
              <a:rPr lang="tr-TR" dirty="0" err="1"/>
              <a:t>vaskülitik</a:t>
            </a:r>
            <a:r>
              <a:rPr lang="tr-TR" dirty="0"/>
              <a:t> lezyonlar bildirilmiştir.</a:t>
            </a:r>
          </a:p>
        </p:txBody>
      </p:sp>
      <p:sp>
        <p:nvSpPr>
          <p:cNvPr id="4" name="Metin kutusu 3"/>
          <p:cNvSpPr txBox="1"/>
          <p:nvPr/>
        </p:nvSpPr>
        <p:spPr>
          <a:xfrm>
            <a:off x="6447366" y="4902047"/>
            <a:ext cx="2721706" cy="230832"/>
          </a:xfrm>
          <a:prstGeom prst="rect">
            <a:avLst/>
          </a:prstGeom>
          <a:noFill/>
        </p:spPr>
        <p:txBody>
          <a:bodyPr wrap="square" rtlCol="0">
            <a:spAutoFit/>
          </a:bodyPr>
          <a:lstStyle/>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endParaRPr lang="tr-TR" sz="900" dirty="0"/>
          </a:p>
        </p:txBody>
      </p:sp>
    </p:spTree>
    <p:extLst>
      <p:ext uri="{BB962C8B-B14F-4D97-AF65-F5344CB8AC3E}">
        <p14:creationId xmlns:p14="http://schemas.microsoft.com/office/powerpoint/2010/main" val="28594098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7534"/>
            <a:ext cx="4283967"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627533"/>
            <a:ext cx="4788024" cy="3600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6460055" y="4774168"/>
            <a:ext cx="2721706" cy="369332"/>
          </a:xfrm>
          <a:prstGeom prst="rect">
            <a:avLst/>
          </a:prstGeom>
          <a:noFill/>
        </p:spPr>
        <p:txBody>
          <a:bodyPr wrap="square" rtlCol="0">
            <a:spAutoFit/>
          </a:bodyPr>
          <a:lstStyle/>
          <a:p>
            <a:r>
              <a:rPr lang="tr-TR" sz="900" dirty="0" smtClean="0"/>
              <a:t>Alpsoy E, et al. </a:t>
            </a:r>
            <a:r>
              <a:rPr lang="tr-TR" sz="900" dirty="0" err="1" smtClean="0"/>
              <a:t>Am</a:t>
            </a:r>
            <a:r>
              <a:rPr lang="tr-TR" sz="900" dirty="0" smtClean="0"/>
              <a:t> J </a:t>
            </a:r>
            <a:r>
              <a:rPr lang="tr-TR" sz="900" dirty="0" err="1" smtClean="0"/>
              <a:t>Clin</a:t>
            </a:r>
            <a:r>
              <a:rPr lang="tr-TR" sz="900" dirty="0" smtClean="0"/>
              <a:t> </a:t>
            </a:r>
            <a:r>
              <a:rPr lang="tr-TR" sz="900" dirty="0" err="1" smtClean="0"/>
              <a:t>Dermatol</a:t>
            </a:r>
            <a:r>
              <a:rPr lang="tr-TR" sz="900" dirty="0" smtClean="0"/>
              <a:t>. 2021;22:477-502</a:t>
            </a:r>
          </a:p>
          <a:p>
            <a:r>
              <a:rPr lang="tr-TR" sz="900" i="1" dirty="0" smtClean="0"/>
              <a:t>Alpsoy E. TÜRKDERM </a:t>
            </a:r>
            <a:r>
              <a:rPr lang="tr-TR" sz="900" i="1" dirty="0"/>
              <a:t>2003; 37: 92-99</a:t>
            </a:r>
            <a:endParaRPr lang="tr-TR" sz="900" dirty="0"/>
          </a:p>
        </p:txBody>
      </p:sp>
    </p:spTree>
    <p:extLst>
      <p:ext uri="{BB962C8B-B14F-4D97-AF65-F5344CB8AC3E}">
        <p14:creationId xmlns:p14="http://schemas.microsoft.com/office/powerpoint/2010/main" val="34651674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1"/>
            <a:ext cx="8229600" cy="576064"/>
          </a:xfrm>
        </p:spPr>
        <p:txBody>
          <a:bodyPr>
            <a:normAutofit/>
          </a:bodyPr>
          <a:lstStyle/>
          <a:p>
            <a:r>
              <a:rPr lang="tr-TR" sz="2500" dirty="0" err="1" smtClean="0">
                <a:solidFill>
                  <a:srgbClr val="FF0000"/>
                </a:solidFill>
              </a:rPr>
              <a:t>Paterji</a:t>
            </a:r>
            <a:r>
              <a:rPr lang="tr-TR" sz="2500" dirty="0" smtClean="0">
                <a:solidFill>
                  <a:srgbClr val="FF0000"/>
                </a:solidFill>
              </a:rPr>
              <a:t> Testi (Reaksiyonu/Fenomeni)</a:t>
            </a:r>
            <a:endParaRPr lang="tr-TR" sz="2500" dirty="0">
              <a:solidFill>
                <a:srgbClr val="FF0000"/>
              </a:solidFill>
            </a:endParaRPr>
          </a:p>
        </p:txBody>
      </p:sp>
      <p:sp>
        <p:nvSpPr>
          <p:cNvPr id="3" name="İçerik Yer Tutucusu 2"/>
          <p:cNvSpPr>
            <a:spLocks noGrp="1"/>
          </p:cNvSpPr>
          <p:nvPr>
            <p:ph idx="1"/>
          </p:nvPr>
        </p:nvSpPr>
        <p:spPr>
          <a:xfrm>
            <a:off x="179512" y="627534"/>
            <a:ext cx="8712968" cy="4392488"/>
          </a:xfrm>
        </p:spPr>
        <p:txBody>
          <a:bodyPr>
            <a:normAutofit fontScale="92500"/>
          </a:bodyPr>
          <a:lstStyle/>
          <a:p>
            <a:pPr>
              <a:lnSpc>
                <a:spcPct val="200000"/>
              </a:lnSpc>
            </a:pPr>
            <a:r>
              <a:rPr lang="tr-TR" sz="1400" dirty="0" smtClean="0"/>
              <a:t>BH </a:t>
            </a:r>
            <a:r>
              <a:rPr lang="tr-TR" sz="1400" dirty="0"/>
              <a:t>için mevcut olan tek tanısal testtir</a:t>
            </a:r>
            <a:r>
              <a:rPr lang="tr-TR" sz="1400" dirty="0" smtClean="0"/>
              <a:t>.</a:t>
            </a:r>
          </a:p>
          <a:p>
            <a:pPr>
              <a:lnSpc>
                <a:spcPct val="200000"/>
              </a:lnSpc>
            </a:pPr>
            <a:r>
              <a:rPr lang="tr-TR" sz="1400" dirty="0" smtClean="0"/>
              <a:t>İğne </a:t>
            </a:r>
            <a:r>
              <a:rPr lang="tr-TR" sz="1400" dirty="0"/>
              <a:t>kaynaklı travmaya karşı bir </a:t>
            </a:r>
            <a:r>
              <a:rPr lang="tr-TR" sz="1400" dirty="0" err="1" smtClean="0"/>
              <a:t>hiper-reaktivite</a:t>
            </a:r>
            <a:r>
              <a:rPr lang="tr-TR" sz="1400" dirty="0" smtClean="0"/>
              <a:t> </a:t>
            </a:r>
            <a:r>
              <a:rPr lang="tr-TR" sz="1400" dirty="0"/>
              <a:t>yanıtıdır</a:t>
            </a:r>
            <a:r>
              <a:rPr lang="tr-TR" sz="1400" dirty="0" smtClean="0"/>
              <a:t>.</a:t>
            </a:r>
          </a:p>
          <a:p>
            <a:pPr>
              <a:lnSpc>
                <a:spcPct val="200000"/>
              </a:lnSpc>
            </a:pPr>
            <a:r>
              <a:rPr lang="tr-TR" sz="1400" dirty="0" smtClean="0"/>
              <a:t>Eldeki veriler, hem </a:t>
            </a:r>
            <a:r>
              <a:rPr lang="tr-TR" sz="1400" dirty="0"/>
              <a:t>doğal hem de </a:t>
            </a:r>
            <a:r>
              <a:rPr lang="tr-TR" sz="1400" dirty="0" err="1"/>
              <a:t>adaptif</a:t>
            </a:r>
            <a:r>
              <a:rPr lang="tr-TR" sz="1400" dirty="0"/>
              <a:t> bağışıklık sisteminin </a:t>
            </a:r>
            <a:r>
              <a:rPr lang="tr-TR" sz="1400" dirty="0" err="1" smtClean="0"/>
              <a:t>polimorfonükleerler</a:t>
            </a:r>
            <a:r>
              <a:rPr lang="tr-TR" sz="1400" dirty="0" smtClean="0"/>
              <a:t> </a:t>
            </a:r>
            <a:r>
              <a:rPr lang="tr-TR" sz="1400" dirty="0"/>
              <a:t>ve T-hücrelerinin aracılık ettiği bir </a:t>
            </a:r>
            <a:r>
              <a:rPr lang="tr-TR" sz="1400" dirty="0" err="1"/>
              <a:t>inflamatuar</a:t>
            </a:r>
            <a:r>
              <a:rPr lang="tr-TR" sz="1400" dirty="0"/>
              <a:t> yanıtla aktivasyonuna işaret etmektedir</a:t>
            </a:r>
            <a:r>
              <a:rPr lang="tr-TR" sz="1400" dirty="0" smtClean="0"/>
              <a:t>.</a:t>
            </a:r>
          </a:p>
          <a:p>
            <a:pPr>
              <a:lnSpc>
                <a:spcPct val="200000"/>
              </a:lnSpc>
            </a:pPr>
            <a:endParaRPr lang="tr-TR" sz="1400" dirty="0" smtClean="0"/>
          </a:p>
          <a:p>
            <a:pPr>
              <a:lnSpc>
                <a:spcPct val="200000"/>
              </a:lnSpc>
            </a:pPr>
            <a:r>
              <a:rPr lang="tr-TR" sz="1400" dirty="0" err="1"/>
              <a:t>Paterji</a:t>
            </a:r>
            <a:r>
              <a:rPr lang="tr-TR" sz="1400" dirty="0"/>
              <a:t> testinin metodolojisi konusunda fikir birliği olmamasına rağmen, </a:t>
            </a:r>
            <a:r>
              <a:rPr lang="tr-TR" sz="1400" dirty="0" smtClean="0"/>
              <a:t>4-6 </a:t>
            </a:r>
            <a:r>
              <a:rPr lang="tr-TR" sz="1400" dirty="0"/>
              <a:t>adet keskin veya körelmiş </a:t>
            </a:r>
            <a:r>
              <a:rPr lang="tr-TR" sz="1400" dirty="0" smtClean="0"/>
              <a:t>20</a:t>
            </a:r>
            <a:r>
              <a:rPr lang="tr-TR" sz="1400" dirty="0" smtClean="0"/>
              <a:t> </a:t>
            </a:r>
            <a:r>
              <a:rPr lang="tr-TR" sz="1400" dirty="0" err="1"/>
              <a:t>gauge</a:t>
            </a:r>
            <a:r>
              <a:rPr lang="tr-TR" sz="1400" dirty="0"/>
              <a:t> </a:t>
            </a:r>
            <a:r>
              <a:rPr lang="tr-TR" sz="1400" dirty="0" smtClean="0"/>
              <a:t>iğneler bir </a:t>
            </a:r>
            <a:r>
              <a:rPr lang="tr-TR" sz="1400" dirty="0"/>
              <a:t>antiseptik ile temizlendikten sonra her iki ön kolun tüysüz derisine dik veya eğik olarak sokulur</a:t>
            </a:r>
            <a:r>
              <a:rPr lang="tr-TR" sz="1400" dirty="0" smtClean="0"/>
              <a:t>.</a:t>
            </a:r>
          </a:p>
          <a:p>
            <a:pPr>
              <a:lnSpc>
                <a:spcPct val="200000"/>
              </a:lnSpc>
            </a:pPr>
            <a:r>
              <a:rPr lang="tr-TR" sz="1400" dirty="0" err="1" smtClean="0"/>
              <a:t>Paterji</a:t>
            </a:r>
            <a:r>
              <a:rPr lang="tr-TR" sz="1400" dirty="0" smtClean="0"/>
              <a:t> pozitifliği,</a:t>
            </a:r>
            <a:r>
              <a:rPr lang="tr-TR" sz="1400" dirty="0"/>
              <a:t> 24-48 saat sonra</a:t>
            </a:r>
            <a:r>
              <a:rPr lang="tr-TR" sz="1400" dirty="0" smtClean="0"/>
              <a:t> </a:t>
            </a:r>
            <a:r>
              <a:rPr lang="tr-TR" sz="1400" dirty="0"/>
              <a:t>2 mm çapında </a:t>
            </a:r>
            <a:r>
              <a:rPr lang="tr-TR" sz="1400" dirty="0" err="1"/>
              <a:t>eritematöz</a:t>
            </a:r>
            <a:r>
              <a:rPr lang="tr-TR" sz="1400" dirty="0"/>
              <a:t> </a:t>
            </a:r>
            <a:r>
              <a:rPr lang="tr-TR" sz="1400" dirty="0" err="1"/>
              <a:t>papül</a:t>
            </a:r>
            <a:r>
              <a:rPr lang="tr-TR" sz="1400" dirty="0"/>
              <a:t> veya </a:t>
            </a:r>
            <a:r>
              <a:rPr lang="tr-TR" sz="1400" dirty="0" smtClean="0"/>
              <a:t>püstül </a:t>
            </a:r>
            <a:r>
              <a:rPr lang="tr-TR" sz="1400" dirty="0"/>
              <a:t>varlığı olarak tanımlanır. </a:t>
            </a:r>
            <a:endParaRPr lang="tr-TR" sz="1400" dirty="0" smtClean="0"/>
          </a:p>
          <a:p>
            <a:pPr>
              <a:lnSpc>
                <a:spcPct val="200000"/>
              </a:lnSpc>
            </a:pPr>
            <a:r>
              <a:rPr lang="tr-TR" sz="1400" dirty="0"/>
              <a:t>Kullanılan iğnelerin fiziksel özellikleri, iğne sayısı, erkek cinsiyet, aktif hastalık gibi çok çeşitli faktörlerden etkilenir. </a:t>
            </a:r>
          </a:p>
          <a:p>
            <a:pPr>
              <a:lnSpc>
                <a:spcPct val="200000"/>
              </a:lnSpc>
            </a:pPr>
            <a:r>
              <a:rPr lang="tr-TR" sz="1400" dirty="0"/>
              <a:t>Pozitiflik oranının %7,7 ile %84 arasında değiştiği bildirilmektedir. </a:t>
            </a:r>
          </a:p>
        </p:txBody>
      </p:sp>
      <p:sp>
        <p:nvSpPr>
          <p:cNvPr id="4" name="Metin kutusu 3"/>
          <p:cNvSpPr txBox="1"/>
          <p:nvPr/>
        </p:nvSpPr>
        <p:spPr>
          <a:xfrm>
            <a:off x="6444208" y="4786631"/>
            <a:ext cx="2721706" cy="3693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endParaRPr lang="tr-TR" sz="900" dirty="0"/>
          </a:p>
          <a:p>
            <a:r>
              <a:rPr lang="tr-TR" sz="900" dirty="0"/>
              <a:t>Ergun </a:t>
            </a:r>
            <a:r>
              <a:rPr lang="tr-TR" sz="900" dirty="0" smtClean="0"/>
              <a:t>T. Front </a:t>
            </a:r>
            <a:r>
              <a:rPr lang="tr-TR" sz="900" dirty="0" err="1"/>
              <a:t>Med</a:t>
            </a:r>
            <a:r>
              <a:rPr lang="tr-TR" sz="900" dirty="0"/>
              <a:t> (</a:t>
            </a:r>
            <a:r>
              <a:rPr lang="tr-TR" sz="900" dirty="0" err="1"/>
              <a:t>Lausanne</a:t>
            </a:r>
            <a:r>
              <a:rPr lang="tr-TR" sz="900" dirty="0"/>
              <a:t>). </a:t>
            </a:r>
            <a:r>
              <a:rPr lang="tr-TR" sz="900" dirty="0" smtClean="0"/>
              <a:t>2021:25;8:639404</a:t>
            </a:r>
            <a:r>
              <a:rPr lang="tr-TR" sz="900" dirty="0"/>
              <a:t>.</a:t>
            </a:r>
          </a:p>
        </p:txBody>
      </p:sp>
    </p:spTree>
    <p:extLst>
      <p:ext uri="{BB962C8B-B14F-4D97-AF65-F5344CB8AC3E}">
        <p14:creationId xmlns:p14="http://schemas.microsoft.com/office/powerpoint/2010/main" val="27957605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77" y="-1"/>
            <a:ext cx="4109679" cy="2859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9783"/>
            <a:ext cx="4139952" cy="225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012049" y="23975"/>
            <a:ext cx="3240360" cy="5023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etin kutusu 6"/>
          <p:cNvSpPr txBox="1"/>
          <p:nvPr/>
        </p:nvSpPr>
        <p:spPr>
          <a:xfrm>
            <a:off x="6444208" y="4786631"/>
            <a:ext cx="2721706" cy="507831"/>
          </a:xfrm>
          <a:prstGeom prst="rect">
            <a:avLst/>
          </a:prstGeom>
          <a:noFill/>
        </p:spPr>
        <p:txBody>
          <a:bodyPr wrap="square" rtlCol="0">
            <a:spAutoFit/>
          </a:bodyPr>
          <a:lstStyle/>
          <a:p>
            <a:r>
              <a:rPr lang="tr-TR" sz="900" dirty="0" smtClean="0"/>
              <a:t>Ergun T. Front </a:t>
            </a:r>
            <a:r>
              <a:rPr lang="tr-TR" sz="900" dirty="0" err="1"/>
              <a:t>Med</a:t>
            </a:r>
            <a:r>
              <a:rPr lang="tr-TR" sz="900" dirty="0"/>
              <a:t> (</a:t>
            </a:r>
            <a:r>
              <a:rPr lang="tr-TR" sz="900" dirty="0" err="1"/>
              <a:t>Lausanne</a:t>
            </a:r>
            <a:r>
              <a:rPr lang="tr-TR" sz="900" dirty="0"/>
              <a:t>). </a:t>
            </a:r>
            <a:r>
              <a:rPr lang="tr-TR" sz="900" dirty="0" smtClean="0"/>
              <a:t>2021:25;8:639404.</a:t>
            </a:r>
          </a:p>
          <a:p>
            <a:r>
              <a:rPr lang="tr-TR" sz="900" dirty="0"/>
              <a:t>Alpsoy E, et al. </a:t>
            </a:r>
            <a:r>
              <a:rPr lang="tr-TR" sz="900" dirty="0" err="1"/>
              <a:t>Am</a:t>
            </a:r>
            <a:r>
              <a:rPr lang="tr-TR" sz="900" dirty="0"/>
              <a:t> J </a:t>
            </a:r>
            <a:r>
              <a:rPr lang="tr-TR" sz="900" dirty="0" err="1"/>
              <a:t>Clin</a:t>
            </a:r>
            <a:r>
              <a:rPr lang="tr-TR" sz="900" dirty="0"/>
              <a:t> </a:t>
            </a:r>
            <a:r>
              <a:rPr lang="tr-TR" sz="900" dirty="0" err="1"/>
              <a:t>Dermatol</a:t>
            </a:r>
            <a:r>
              <a:rPr lang="tr-TR" sz="900" dirty="0"/>
              <a:t>. 2021;22:477-502</a:t>
            </a:r>
          </a:p>
          <a:p>
            <a:endParaRPr lang="tr-TR" sz="900" dirty="0"/>
          </a:p>
        </p:txBody>
      </p:sp>
    </p:spTree>
    <p:extLst>
      <p:ext uri="{BB962C8B-B14F-4D97-AF65-F5344CB8AC3E}">
        <p14:creationId xmlns:p14="http://schemas.microsoft.com/office/powerpoint/2010/main" val="20583981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627533"/>
          </a:xfrm>
        </p:spPr>
        <p:txBody>
          <a:bodyPr>
            <a:normAutofit/>
          </a:bodyPr>
          <a:lstStyle/>
          <a:p>
            <a:r>
              <a:rPr lang="tr-TR" sz="2800" dirty="0" smtClean="0">
                <a:solidFill>
                  <a:srgbClr val="FF0000"/>
                </a:solidFill>
              </a:rPr>
              <a:t>Göz Tutulumu</a:t>
            </a:r>
            <a:endParaRPr lang="tr-TR" sz="2800" dirty="0">
              <a:solidFill>
                <a:srgbClr val="FF0000"/>
              </a:solidFill>
            </a:endParaRPr>
          </a:p>
        </p:txBody>
      </p:sp>
      <p:sp>
        <p:nvSpPr>
          <p:cNvPr id="3" name="İçerik Yer Tutucusu 2"/>
          <p:cNvSpPr>
            <a:spLocks noGrp="1"/>
          </p:cNvSpPr>
          <p:nvPr>
            <p:ph idx="1"/>
          </p:nvPr>
        </p:nvSpPr>
        <p:spPr>
          <a:xfrm>
            <a:off x="179512" y="699542"/>
            <a:ext cx="8784976" cy="4320480"/>
          </a:xfrm>
        </p:spPr>
        <p:txBody>
          <a:bodyPr>
            <a:normAutofit/>
          </a:bodyPr>
          <a:lstStyle/>
          <a:p>
            <a:pPr>
              <a:lnSpc>
                <a:spcPct val="150000"/>
              </a:lnSpc>
            </a:pPr>
            <a:r>
              <a:rPr lang="tr-TR" sz="1400" dirty="0" err="1" smtClean="0"/>
              <a:t>BH'de</a:t>
            </a:r>
            <a:r>
              <a:rPr lang="tr-TR" sz="1400" dirty="0" smtClean="0"/>
              <a:t> </a:t>
            </a:r>
            <a:r>
              <a:rPr lang="tr-TR" sz="1400" dirty="0" err="1"/>
              <a:t>morbiditenin</a:t>
            </a:r>
            <a:r>
              <a:rPr lang="tr-TR" sz="1400" dirty="0"/>
              <a:t> ana nedenlerinden biridir</a:t>
            </a:r>
            <a:r>
              <a:rPr lang="tr-TR" sz="1400" dirty="0" smtClean="0"/>
              <a:t>.</a:t>
            </a:r>
          </a:p>
          <a:p>
            <a:pPr>
              <a:lnSpc>
                <a:spcPct val="150000"/>
              </a:lnSpc>
            </a:pPr>
            <a:r>
              <a:rPr lang="tr-TR" sz="1400" dirty="0" smtClean="0"/>
              <a:t>Hastaların </a:t>
            </a:r>
            <a:r>
              <a:rPr lang="tr-TR" sz="1400" dirty="0"/>
              <a:t>%50 kadarında görülür ve genellikle iki taraflıdır. </a:t>
            </a:r>
            <a:endParaRPr lang="tr-TR" sz="1400" dirty="0" smtClean="0"/>
          </a:p>
          <a:p>
            <a:pPr>
              <a:lnSpc>
                <a:spcPct val="150000"/>
              </a:lnSpc>
            </a:pPr>
            <a:r>
              <a:rPr lang="tr-TR" sz="1400" dirty="0" err="1" smtClean="0"/>
              <a:t>Bilateral</a:t>
            </a:r>
            <a:r>
              <a:rPr lang="tr-TR" sz="1400" dirty="0"/>
              <a:t>, tekrarlayan, </a:t>
            </a:r>
            <a:r>
              <a:rPr lang="tr-TR" sz="1400" dirty="0" err="1"/>
              <a:t>granülomatöz</a:t>
            </a:r>
            <a:r>
              <a:rPr lang="tr-TR" sz="1400" dirty="0"/>
              <a:t> olmayan </a:t>
            </a:r>
            <a:r>
              <a:rPr lang="tr-TR" sz="1400" dirty="0" err="1"/>
              <a:t>panüveit</a:t>
            </a:r>
            <a:r>
              <a:rPr lang="tr-TR" sz="1400" dirty="0"/>
              <a:t> ve </a:t>
            </a:r>
            <a:r>
              <a:rPr lang="tr-TR" sz="1400" dirty="0" err="1"/>
              <a:t>retinal</a:t>
            </a:r>
            <a:r>
              <a:rPr lang="tr-TR" sz="1400" dirty="0"/>
              <a:t> </a:t>
            </a:r>
            <a:r>
              <a:rPr lang="tr-TR" sz="1400" dirty="0" err="1"/>
              <a:t>vaskülit</a:t>
            </a:r>
            <a:r>
              <a:rPr lang="tr-TR" sz="1400" dirty="0"/>
              <a:t> ile karakterizedir. </a:t>
            </a:r>
            <a:endParaRPr lang="tr-TR" sz="1400" dirty="0" smtClean="0"/>
          </a:p>
          <a:p>
            <a:pPr>
              <a:lnSpc>
                <a:spcPct val="150000"/>
              </a:lnSpc>
            </a:pPr>
            <a:r>
              <a:rPr lang="tr-TR" sz="1400" dirty="0" smtClean="0"/>
              <a:t>İzole </a:t>
            </a:r>
            <a:r>
              <a:rPr lang="tr-TR" sz="1400" dirty="0"/>
              <a:t>ön </a:t>
            </a:r>
            <a:r>
              <a:rPr lang="tr-TR" sz="1400" dirty="0" err="1"/>
              <a:t>üveit</a:t>
            </a:r>
            <a:r>
              <a:rPr lang="tr-TR" sz="1400" dirty="0"/>
              <a:t> ve tek taraflı tutulum nadirdir. </a:t>
            </a:r>
            <a:endParaRPr lang="tr-TR" sz="1400" dirty="0" smtClean="0"/>
          </a:p>
          <a:p>
            <a:pPr>
              <a:lnSpc>
                <a:spcPct val="150000"/>
              </a:lnSpc>
            </a:pPr>
            <a:r>
              <a:rPr lang="tr-TR" sz="1400" dirty="0" smtClean="0"/>
              <a:t>Vakaların </a:t>
            </a:r>
            <a:r>
              <a:rPr lang="tr-TR" sz="1400" dirty="0"/>
              <a:t>%50-93'ünde arka </a:t>
            </a:r>
            <a:r>
              <a:rPr lang="tr-TR" sz="1400" dirty="0" err="1"/>
              <a:t>segment</a:t>
            </a:r>
            <a:r>
              <a:rPr lang="tr-TR" sz="1400" dirty="0"/>
              <a:t> tutulumu bildirilmiştir. </a:t>
            </a:r>
            <a:endParaRPr lang="tr-TR" sz="1400" dirty="0" smtClean="0"/>
          </a:p>
          <a:p>
            <a:pPr>
              <a:lnSpc>
                <a:spcPct val="150000"/>
              </a:lnSpc>
            </a:pPr>
            <a:endParaRPr lang="tr-TR" sz="1400" dirty="0" smtClean="0"/>
          </a:p>
          <a:p>
            <a:pPr>
              <a:lnSpc>
                <a:spcPct val="150000"/>
              </a:lnSpc>
            </a:pPr>
            <a:r>
              <a:rPr lang="tr-TR" sz="1400" dirty="0" smtClean="0"/>
              <a:t>Tekrarlayan </a:t>
            </a:r>
            <a:r>
              <a:rPr lang="tr-TR" sz="1400" dirty="0"/>
              <a:t>arka </a:t>
            </a:r>
            <a:r>
              <a:rPr lang="tr-TR" sz="1400" dirty="0" err="1"/>
              <a:t>üveit</a:t>
            </a:r>
            <a:r>
              <a:rPr lang="tr-TR" sz="1400" dirty="0"/>
              <a:t> </a:t>
            </a:r>
            <a:r>
              <a:rPr lang="tr-TR" sz="1400" dirty="0" smtClean="0"/>
              <a:t>atakları, </a:t>
            </a:r>
            <a:r>
              <a:rPr lang="tr-TR" sz="1400" dirty="0"/>
              <a:t>ciddi </a:t>
            </a:r>
            <a:r>
              <a:rPr lang="tr-TR" sz="1400" dirty="0" err="1"/>
              <a:t>retinal</a:t>
            </a:r>
            <a:r>
              <a:rPr lang="tr-TR" sz="1400" dirty="0"/>
              <a:t> hasara ve kalıcı görme kaybına neden olabilir</a:t>
            </a:r>
            <a:r>
              <a:rPr lang="tr-TR" sz="1400" dirty="0" smtClean="0"/>
              <a:t>.</a:t>
            </a:r>
          </a:p>
          <a:p>
            <a:pPr>
              <a:lnSpc>
                <a:spcPct val="150000"/>
              </a:lnSpc>
            </a:pPr>
            <a:r>
              <a:rPr lang="tr-TR" sz="1400" dirty="0" smtClean="0"/>
              <a:t>Bu </a:t>
            </a:r>
            <a:r>
              <a:rPr lang="tr-TR" sz="1400" dirty="0"/>
              <a:t>nedenle arka </a:t>
            </a:r>
            <a:r>
              <a:rPr lang="tr-TR" sz="1400" dirty="0" err="1"/>
              <a:t>segment</a:t>
            </a:r>
            <a:r>
              <a:rPr lang="tr-TR" sz="1400" dirty="0"/>
              <a:t> tutulumunun tanınması </a:t>
            </a:r>
            <a:r>
              <a:rPr lang="tr-TR" sz="1400" dirty="0" err="1"/>
              <a:t>prognostik</a:t>
            </a:r>
            <a:r>
              <a:rPr lang="tr-TR" sz="1400" dirty="0"/>
              <a:t> </a:t>
            </a:r>
            <a:r>
              <a:rPr lang="tr-TR" sz="1400" dirty="0" smtClean="0"/>
              <a:t>değere </a:t>
            </a:r>
            <a:r>
              <a:rPr lang="tr-TR" sz="1400" dirty="0"/>
              <a:t>sahiptir. </a:t>
            </a:r>
            <a:endParaRPr lang="tr-TR" sz="1400" dirty="0" smtClean="0"/>
          </a:p>
          <a:p>
            <a:pPr>
              <a:lnSpc>
                <a:spcPct val="150000"/>
              </a:lnSpc>
            </a:pPr>
            <a:r>
              <a:rPr lang="tr-TR" sz="1400" dirty="0" smtClean="0"/>
              <a:t>Behçet </a:t>
            </a:r>
            <a:r>
              <a:rPr lang="tr-TR" sz="1400" dirty="0" err="1" smtClean="0"/>
              <a:t>üveiti</a:t>
            </a:r>
            <a:r>
              <a:rPr lang="tr-TR" sz="1400" dirty="0" smtClean="0"/>
              <a:t>, </a:t>
            </a:r>
            <a:r>
              <a:rPr lang="tr-TR" sz="1400" dirty="0"/>
              <a:t>alevlenmeler ve </a:t>
            </a:r>
            <a:r>
              <a:rPr lang="tr-TR" sz="1400" dirty="0" err="1"/>
              <a:t>remisyonlarla</a:t>
            </a:r>
            <a:r>
              <a:rPr lang="tr-TR" sz="1400" dirty="0"/>
              <a:t> karakterizedir. </a:t>
            </a:r>
            <a:endParaRPr lang="tr-TR" sz="1400" dirty="0" smtClean="0"/>
          </a:p>
          <a:p>
            <a:pPr>
              <a:lnSpc>
                <a:spcPct val="150000"/>
              </a:lnSpc>
            </a:pPr>
            <a:r>
              <a:rPr lang="tr-TR" sz="1400" dirty="0" smtClean="0"/>
              <a:t>Ani</a:t>
            </a:r>
            <a:r>
              <a:rPr lang="tr-TR" sz="1400" dirty="0"/>
              <a:t>, şiddetli atakları takiben </a:t>
            </a:r>
            <a:r>
              <a:rPr lang="tr-TR" sz="1400" dirty="0" err="1"/>
              <a:t>spontan</a:t>
            </a:r>
            <a:r>
              <a:rPr lang="tr-TR" sz="1400" dirty="0"/>
              <a:t>, kademeli </a:t>
            </a:r>
            <a:r>
              <a:rPr lang="tr-TR" sz="1400" dirty="0" err="1"/>
              <a:t>remisyon</a:t>
            </a:r>
            <a:r>
              <a:rPr lang="tr-TR" sz="1400" dirty="0"/>
              <a:t> dönemleri </a:t>
            </a:r>
            <a:r>
              <a:rPr lang="tr-TR" sz="1400" dirty="0" smtClean="0"/>
              <a:t>Behçet </a:t>
            </a:r>
            <a:r>
              <a:rPr lang="tr-TR" sz="1400" dirty="0" err="1" smtClean="0"/>
              <a:t>üveitini</a:t>
            </a:r>
            <a:r>
              <a:rPr lang="tr-TR" sz="1400" dirty="0" smtClean="0"/>
              <a:t> düşündüren </a:t>
            </a:r>
            <a:r>
              <a:rPr lang="tr-TR" sz="1400" dirty="0"/>
              <a:t>önemli bulgulardır. </a:t>
            </a:r>
            <a:endParaRPr lang="tr-TR" sz="1400" dirty="0" smtClean="0"/>
          </a:p>
        </p:txBody>
      </p:sp>
      <p:sp>
        <p:nvSpPr>
          <p:cNvPr id="5" name="Metin kutusu 4"/>
          <p:cNvSpPr txBox="1"/>
          <p:nvPr/>
        </p:nvSpPr>
        <p:spPr>
          <a:xfrm>
            <a:off x="6300192" y="4635669"/>
            <a:ext cx="2843808" cy="507831"/>
          </a:xfrm>
          <a:prstGeom prst="rect">
            <a:avLst/>
          </a:prstGeom>
          <a:noFill/>
        </p:spPr>
        <p:txBody>
          <a:bodyPr wrap="square" rtlCol="0">
            <a:spAutoFit/>
          </a:bodyPr>
          <a:lstStyle/>
          <a:p>
            <a:r>
              <a:rPr lang="tr-TR" sz="900" dirty="0" smtClean="0"/>
              <a:t>Yazıcı </a:t>
            </a:r>
            <a:r>
              <a:rPr lang="tr-TR" sz="900" dirty="0"/>
              <a:t>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err="1"/>
              <a:t>Alibaz-Oner</a:t>
            </a:r>
            <a:r>
              <a:rPr lang="tr-TR" sz="900" dirty="0"/>
              <a:t> F, et </a:t>
            </a:r>
            <a:r>
              <a:rPr lang="tr-TR" sz="900" dirty="0" err="1"/>
              <a:t>al.Diagnostics</a:t>
            </a:r>
            <a:r>
              <a:rPr lang="tr-TR" sz="900" dirty="0"/>
              <a:t> (Basel). </a:t>
            </a:r>
            <a:r>
              <a:rPr lang="tr-TR" sz="900" dirty="0" smtClean="0"/>
              <a:t>2022:23;13:41</a:t>
            </a:r>
          </a:p>
          <a:p>
            <a:r>
              <a:rPr lang="tr-TR" sz="900" dirty="0"/>
              <a:t>Çakar </a:t>
            </a:r>
            <a:r>
              <a:rPr lang="tr-TR" sz="900" dirty="0" err="1"/>
              <a:t>Özdal</a:t>
            </a:r>
            <a:r>
              <a:rPr lang="tr-TR" sz="900" dirty="0"/>
              <a:t> P. </a:t>
            </a:r>
            <a:r>
              <a:rPr lang="tr-TR" sz="900" dirty="0" err="1" smtClean="0"/>
              <a:t>Turk</a:t>
            </a:r>
            <a:r>
              <a:rPr lang="tr-TR" sz="900" dirty="0" smtClean="0"/>
              <a:t> </a:t>
            </a:r>
            <a:r>
              <a:rPr lang="tr-TR" sz="900" dirty="0"/>
              <a:t>J </a:t>
            </a:r>
            <a:r>
              <a:rPr lang="tr-TR" sz="900" dirty="0" err="1"/>
              <a:t>Ophthalmol</a:t>
            </a:r>
            <a:r>
              <a:rPr lang="tr-TR" sz="900" dirty="0"/>
              <a:t>. 2020 </a:t>
            </a:r>
            <a:r>
              <a:rPr lang="tr-TR" sz="900" dirty="0" smtClean="0"/>
              <a:t> 27;50:169-182</a:t>
            </a:r>
            <a:r>
              <a:rPr lang="tr-TR" sz="900" dirty="0"/>
              <a:t>.</a:t>
            </a:r>
          </a:p>
        </p:txBody>
      </p:sp>
    </p:spTree>
    <p:extLst>
      <p:ext uri="{BB962C8B-B14F-4D97-AF65-F5344CB8AC3E}">
        <p14:creationId xmlns:p14="http://schemas.microsoft.com/office/powerpoint/2010/main" val="28149727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83518"/>
            <a:ext cx="8568952" cy="4248473"/>
          </a:xfrm>
        </p:spPr>
        <p:txBody>
          <a:bodyPr>
            <a:noAutofit/>
          </a:bodyPr>
          <a:lstStyle/>
          <a:p>
            <a:pPr>
              <a:lnSpc>
                <a:spcPct val="200000"/>
              </a:lnSpc>
            </a:pPr>
            <a:r>
              <a:rPr lang="tr-TR" sz="1500" dirty="0"/>
              <a:t>Düz tabakalı </a:t>
            </a:r>
            <a:r>
              <a:rPr lang="tr-TR" sz="1500" dirty="0" err="1"/>
              <a:t>hipopyon</a:t>
            </a:r>
            <a:r>
              <a:rPr lang="tr-TR" sz="1500" dirty="0"/>
              <a:t> (gözün ön kamarasında lökosit </a:t>
            </a:r>
            <a:r>
              <a:rPr lang="tr-TR" sz="1500" dirty="0" err="1"/>
              <a:t>eksüdası</a:t>
            </a:r>
            <a:r>
              <a:rPr lang="tr-TR" sz="1500" dirty="0"/>
              <a:t>), retina kanamalı </a:t>
            </a:r>
            <a:r>
              <a:rPr lang="tr-TR" sz="1500" dirty="0" err="1"/>
              <a:t>yüzeyel</a:t>
            </a:r>
            <a:r>
              <a:rPr lang="tr-TR" sz="1500" dirty="0"/>
              <a:t> </a:t>
            </a:r>
            <a:r>
              <a:rPr lang="tr-TR" sz="1500" dirty="0" err="1"/>
              <a:t>retinal</a:t>
            </a:r>
            <a:r>
              <a:rPr lang="tr-TR" sz="1500" dirty="0"/>
              <a:t> </a:t>
            </a:r>
            <a:r>
              <a:rPr lang="tr-TR" sz="1500" dirty="0" err="1"/>
              <a:t>infiltratlar</a:t>
            </a:r>
            <a:r>
              <a:rPr lang="tr-TR" sz="1500" dirty="0"/>
              <a:t>, </a:t>
            </a:r>
            <a:r>
              <a:rPr lang="tr-TR" sz="1500" dirty="0" err="1"/>
              <a:t>vitreus</a:t>
            </a:r>
            <a:r>
              <a:rPr lang="tr-TR" sz="1500" dirty="0"/>
              <a:t> bulanıklığı ile </a:t>
            </a:r>
            <a:r>
              <a:rPr lang="tr-TR" sz="1500" dirty="0" err="1"/>
              <a:t>retinal</a:t>
            </a:r>
            <a:r>
              <a:rPr lang="tr-TR" sz="1500" dirty="0"/>
              <a:t> </a:t>
            </a:r>
            <a:r>
              <a:rPr lang="tr-TR" sz="1500" dirty="0" err="1"/>
              <a:t>ven</a:t>
            </a:r>
            <a:r>
              <a:rPr lang="tr-TR" sz="1500" dirty="0"/>
              <a:t> dal tıkanıklığı gibi lezyonlar Behçet </a:t>
            </a:r>
            <a:r>
              <a:rPr lang="tr-TR" sz="1500" dirty="0" err="1" smtClean="0"/>
              <a:t>üveiti</a:t>
            </a:r>
            <a:r>
              <a:rPr lang="tr-TR" sz="1500" dirty="0" smtClean="0"/>
              <a:t> </a:t>
            </a:r>
            <a:r>
              <a:rPr lang="tr-TR" sz="1500" dirty="0"/>
              <a:t>için </a:t>
            </a:r>
            <a:r>
              <a:rPr lang="tr-TR" sz="1500" dirty="0" err="1"/>
              <a:t>patognomonik</a:t>
            </a:r>
            <a:r>
              <a:rPr lang="tr-TR" sz="1500" dirty="0"/>
              <a:t> olarak tanımlanmıştır. </a:t>
            </a:r>
          </a:p>
          <a:p>
            <a:pPr>
              <a:lnSpc>
                <a:spcPct val="200000"/>
              </a:lnSpc>
            </a:pPr>
            <a:endParaRPr lang="tr-TR" sz="1500" dirty="0" smtClean="0"/>
          </a:p>
          <a:p>
            <a:pPr>
              <a:lnSpc>
                <a:spcPct val="200000"/>
              </a:lnSpc>
            </a:pPr>
            <a:r>
              <a:rPr lang="tr-TR" sz="1500" dirty="0" smtClean="0"/>
              <a:t>Optik </a:t>
            </a:r>
            <a:r>
              <a:rPr lang="tr-TR" sz="1500" dirty="0" err="1" smtClean="0"/>
              <a:t>koherens</a:t>
            </a:r>
            <a:r>
              <a:rPr lang="tr-TR" sz="1500" dirty="0" smtClean="0"/>
              <a:t> </a:t>
            </a:r>
            <a:r>
              <a:rPr lang="tr-TR" sz="1500" dirty="0"/>
              <a:t>tomografi (OCT) ve </a:t>
            </a:r>
            <a:r>
              <a:rPr lang="tr-TR" sz="1500" dirty="0" err="1" smtClean="0"/>
              <a:t>fundus</a:t>
            </a:r>
            <a:r>
              <a:rPr lang="tr-TR" sz="1500" dirty="0" smtClean="0"/>
              <a:t> </a:t>
            </a:r>
            <a:r>
              <a:rPr lang="tr-TR" sz="1500" dirty="0" err="1" smtClean="0"/>
              <a:t>floresein</a:t>
            </a:r>
            <a:r>
              <a:rPr lang="tr-TR" sz="1500" dirty="0" smtClean="0"/>
              <a:t> </a:t>
            </a:r>
            <a:r>
              <a:rPr lang="tr-TR" sz="1500" dirty="0"/>
              <a:t>anjiyografi gibi özel görüntüleme teknikleri, hastalık aktivitesinin teşhisinde ve değerlendirilmesinde faydalı araçlar haline </a:t>
            </a:r>
            <a:r>
              <a:rPr lang="tr-TR" sz="1500" dirty="0" smtClean="0"/>
              <a:t>gelmiştir.</a:t>
            </a:r>
          </a:p>
          <a:p>
            <a:pPr marL="0" indent="0">
              <a:lnSpc>
                <a:spcPct val="170000"/>
              </a:lnSpc>
              <a:buNone/>
            </a:pPr>
            <a:endParaRPr lang="tr-TR" sz="1500" dirty="0" smtClean="0"/>
          </a:p>
        </p:txBody>
      </p:sp>
      <p:sp>
        <p:nvSpPr>
          <p:cNvPr id="5" name="Metin kutusu 4"/>
          <p:cNvSpPr txBox="1"/>
          <p:nvPr/>
        </p:nvSpPr>
        <p:spPr>
          <a:xfrm>
            <a:off x="6235677" y="4897279"/>
            <a:ext cx="2937730" cy="246221"/>
          </a:xfrm>
          <a:prstGeom prst="rect">
            <a:avLst/>
          </a:prstGeom>
          <a:noFill/>
        </p:spPr>
        <p:txBody>
          <a:bodyPr wrap="square" rtlCol="0">
            <a:spAutoFit/>
          </a:bodyPr>
          <a:lstStyle/>
          <a:p>
            <a:r>
              <a:rPr lang="tr-TR" sz="1000" dirty="0" smtClean="0"/>
              <a:t>Yazıcı </a:t>
            </a:r>
            <a:r>
              <a:rPr lang="tr-TR" sz="1000" dirty="0"/>
              <a:t>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3114724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1" y="627534"/>
            <a:ext cx="9135299"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5724128" y="4866501"/>
            <a:ext cx="3440432" cy="276999"/>
          </a:xfrm>
          <a:prstGeom prst="rect">
            <a:avLst/>
          </a:prstGeom>
          <a:noFill/>
        </p:spPr>
        <p:txBody>
          <a:bodyPr wrap="square" rtlCol="0">
            <a:spAutoFit/>
          </a:bodyPr>
          <a:lstStyle/>
          <a:p>
            <a:r>
              <a:rPr lang="tr-TR" sz="1200" dirty="0" smtClean="0"/>
              <a:t>Çakar </a:t>
            </a:r>
            <a:r>
              <a:rPr lang="tr-TR" sz="1200" dirty="0" err="1"/>
              <a:t>Özdal</a:t>
            </a:r>
            <a:r>
              <a:rPr lang="tr-TR" sz="1200" dirty="0"/>
              <a:t> </a:t>
            </a:r>
            <a:r>
              <a:rPr lang="tr-TR" sz="1200" dirty="0" smtClean="0"/>
              <a:t>P. </a:t>
            </a:r>
            <a:r>
              <a:rPr lang="tr-TR" sz="1200" dirty="0" err="1" smtClean="0"/>
              <a:t>Turk</a:t>
            </a:r>
            <a:r>
              <a:rPr lang="tr-TR" sz="1200" dirty="0" smtClean="0"/>
              <a:t> </a:t>
            </a:r>
            <a:r>
              <a:rPr lang="tr-TR" sz="1200" dirty="0"/>
              <a:t>J </a:t>
            </a:r>
            <a:r>
              <a:rPr lang="tr-TR" sz="1200" dirty="0" err="1"/>
              <a:t>Ophthalmol</a:t>
            </a:r>
            <a:r>
              <a:rPr lang="tr-TR" sz="1200" dirty="0"/>
              <a:t>. 2020;50:169-182 </a:t>
            </a:r>
          </a:p>
        </p:txBody>
      </p:sp>
    </p:spTree>
    <p:extLst>
      <p:ext uri="{BB962C8B-B14F-4D97-AF65-F5344CB8AC3E}">
        <p14:creationId xmlns:p14="http://schemas.microsoft.com/office/powerpoint/2010/main" val="36026195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39502"/>
            <a:ext cx="9073008"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5724128" y="4866501"/>
            <a:ext cx="3440432" cy="276999"/>
          </a:xfrm>
          <a:prstGeom prst="rect">
            <a:avLst/>
          </a:prstGeom>
          <a:noFill/>
        </p:spPr>
        <p:txBody>
          <a:bodyPr wrap="square" rtlCol="0">
            <a:spAutoFit/>
          </a:bodyPr>
          <a:lstStyle/>
          <a:p>
            <a:r>
              <a:rPr lang="tr-TR" sz="1200" dirty="0" smtClean="0"/>
              <a:t>Çakar </a:t>
            </a:r>
            <a:r>
              <a:rPr lang="tr-TR" sz="1200" dirty="0" err="1"/>
              <a:t>Özdal</a:t>
            </a:r>
            <a:r>
              <a:rPr lang="tr-TR" sz="1200" dirty="0"/>
              <a:t> </a:t>
            </a:r>
            <a:r>
              <a:rPr lang="tr-TR" sz="1200" dirty="0" smtClean="0"/>
              <a:t>P. </a:t>
            </a:r>
            <a:r>
              <a:rPr lang="tr-TR" sz="1200" dirty="0" err="1" smtClean="0"/>
              <a:t>Turk</a:t>
            </a:r>
            <a:r>
              <a:rPr lang="tr-TR" sz="1200" dirty="0" smtClean="0"/>
              <a:t> </a:t>
            </a:r>
            <a:r>
              <a:rPr lang="tr-TR" sz="1200" dirty="0"/>
              <a:t>J </a:t>
            </a:r>
            <a:r>
              <a:rPr lang="tr-TR" sz="1200" dirty="0" err="1"/>
              <a:t>Ophthalmol</a:t>
            </a:r>
            <a:r>
              <a:rPr lang="tr-TR" sz="1200" dirty="0"/>
              <a:t>. 2020;50:169-182 </a:t>
            </a:r>
          </a:p>
        </p:txBody>
      </p:sp>
    </p:spTree>
    <p:extLst>
      <p:ext uri="{BB962C8B-B14F-4D97-AF65-F5344CB8AC3E}">
        <p14:creationId xmlns:p14="http://schemas.microsoft.com/office/powerpoint/2010/main" val="26642050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0"/>
            <a:ext cx="684076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7596334" y="4743390"/>
            <a:ext cx="1572527" cy="369332"/>
          </a:xfrm>
          <a:prstGeom prst="rect">
            <a:avLst/>
          </a:prstGeom>
          <a:noFill/>
        </p:spPr>
        <p:txBody>
          <a:bodyPr wrap="square" rtlCol="0">
            <a:spAutoFit/>
          </a:bodyPr>
          <a:lstStyle/>
          <a:p>
            <a:r>
              <a:rPr lang="tr-TR" sz="900" dirty="0" smtClean="0"/>
              <a:t>Çakar </a:t>
            </a:r>
            <a:r>
              <a:rPr lang="tr-TR" sz="900" dirty="0" err="1"/>
              <a:t>Özdal</a:t>
            </a:r>
            <a:r>
              <a:rPr lang="tr-TR" sz="900" dirty="0"/>
              <a:t> </a:t>
            </a:r>
            <a:r>
              <a:rPr lang="tr-TR" sz="900" dirty="0" smtClean="0"/>
              <a:t>P. </a:t>
            </a:r>
            <a:r>
              <a:rPr lang="tr-TR" sz="900" dirty="0" err="1" smtClean="0"/>
              <a:t>Turk</a:t>
            </a:r>
            <a:r>
              <a:rPr lang="tr-TR" sz="900" dirty="0" smtClean="0"/>
              <a:t> </a:t>
            </a:r>
            <a:r>
              <a:rPr lang="tr-TR" sz="900" dirty="0"/>
              <a:t>J </a:t>
            </a:r>
            <a:endParaRPr lang="tr-TR" sz="900" dirty="0" smtClean="0"/>
          </a:p>
          <a:p>
            <a:r>
              <a:rPr lang="tr-TR" sz="900" dirty="0" err="1" smtClean="0"/>
              <a:t>Ophthalmol</a:t>
            </a:r>
            <a:r>
              <a:rPr lang="tr-TR" sz="900" dirty="0"/>
              <a:t> </a:t>
            </a:r>
            <a:r>
              <a:rPr lang="tr-TR" sz="900" dirty="0" smtClean="0"/>
              <a:t>2020;50:169-82 </a:t>
            </a:r>
            <a:endParaRPr lang="tr-TR" sz="900" dirty="0"/>
          </a:p>
        </p:txBody>
      </p:sp>
    </p:spTree>
    <p:extLst>
      <p:ext uri="{BB962C8B-B14F-4D97-AF65-F5344CB8AC3E}">
        <p14:creationId xmlns:p14="http://schemas.microsoft.com/office/powerpoint/2010/main" val="17510588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7534"/>
            <a:ext cx="9144000"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5580112" y="4859001"/>
            <a:ext cx="3563888" cy="276999"/>
          </a:xfrm>
          <a:prstGeom prst="rect">
            <a:avLst/>
          </a:prstGeom>
          <a:noFill/>
        </p:spPr>
        <p:txBody>
          <a:bodyPr wrap="square" rtlCol="0">
            <a:spAutoFit/>
          </a:bodyPr>
          <a:lstStyle/>
          <a:p>
            <a:r>
              <a:rPr lang="tr-TR" sz="1200" dirty="0" smtClean="0"/>
              <a:t>C</a:t>
            </a:r>
            <a:r>
              <a:rPr lang="tr-TR" sz="1200" dirty="0"/>
              <a:t>. </a:t>
            </a:r>
            <a:r>
              <a:rPr lang="tr-TR" sz="1200" dirty="0" err="1"/>
              <a:t>Posarelli</a:t>
            </a:r>
            <a:r>
              <a:rPr lang="tr-TR" sz="1200" dirty="0"/>
              <a:t> et al.</a:t>
            </a:r>
            <a:r>
              <a:rPr lang="en-US" sz="1200" i="1" dirty="0" err="1" smtClean="0"/>
              <a:t>Clin</a:t>
            </a:r>
            <a:r>
              <a:rPr lang="en-US" sz="1200" i="1" dirty="0" smtClean="0"/>
              <a:t> </a:t>
            </a:r>
            <a:r>
              <a:rPr lang="en-US" sz="1200" i="1" dirty="0" err="1"/>
              <a:t>Exp</a:t>
            </a:r>
            <a:r>
              <a:rPr lang="en-US" sz="1200" i="1" dirty="0"/>
              <a:t> </a:t>
            </a:r>
            <a:r>
              <a:rPr lang="en-US" sz="1200" i="1" dirty="0" err="1"/>
              <a:t>Rheumatol</a:t>
            </a:r>
            <a:r>
              <a:rPr lang="en-US" sz="1200" i="1" dirty="0"/>
              <a:t> </a:t>
            </a:r>
            <a:r>
              <a:rPr lang="en-US" sz="1200" i="1" dirty="0" smtClean="0"/>
              <a:t>2020;38: </a:t>
            </a:r>
            <a:r>
              <a:rPr lang="en-US" sz="1200" i="1" dirty="0"/>
              <a:t>S86-S93. </a:t>
            </a:r>
            <a:endParaRPr lang="tr-TR" sz="1200" dirty="0"/>
          </a:p>
        </p:txBody>
      </p:sp>
    </p:spTree>
    <p:extLst>
      <p:ext uri="{BB962C8B-B14F-4D97-AF65-F5344CB8AC3E}">
        <p14:creationId xmlns:p14="http://schemas.microsoft.com/office/powerpoint/2010/main" val="34364446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78" y="411510"/>
            <a:ext cx="9045496"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5724128" y="4866501"/>
            <a:ext cx="3440432" cy="276999"/>
          </a:xfrm>
          <a:prstGeom prst="rect">
            <a:avLst/>
          </a:prstGeom>
          <a:noFill/>
        </p:spPr>
        <p:txBody>
          <a:bodyPr wrap="square" rtlCol="0">
            <a:spAutoFit/>
          </a:bodyPr>
          <a:lstStyle/>
          <a:p>
            <a:r>
              <a:rPr lang="tr-TR" sz="1200" dirty="0" smtClean="0"/>
              <a:t>Çakar </a:t>
            </a:r>
            <a:r>
              <a:rPr lang="tr-TR" sz="1200" dirty="0" err="1"/>
              <a:t>Özdal</a:t>
            </a:r>
            <a:r>
              <a:rPr lang="tr-TR" sz="1200" dirty="0"/>
              <a:t> </a:t>
            </a:r>
            <a:r>
              <a:rPr lang="tr-TR" sz="1200" dirty="0" smtClean="0"/>
              <a:t>P. </a:t>
            </a:r>
            <a:r>
              <a:rPr lang="tr-TR" sz="1200" dirty="0" err="1" smtClean="0"/>
              <a:t>Turk</a:t>
            </a:r>
            <a:r>
              <a:rPr lang="tr-TR" sz="1200" dirty="0" smtClean="0"/>
              <a:t> </a:t>
            </a:r>
            <a:r>
              <a:rPr lang="tr-TR" sz="1200" dirty="0"/>
              <a:t>J </a:t>
            </a:r>
            <a:r>
              <a:rPr lang="tr-TR" sz="1200" dirty="0" err="1"/>
              <a:t>Ophthalmol</a:t>
            </a:r>
            <a:r>
              <a:rPr lang="tr-TR" sz="1200" dirty="0"/>
              <a:t>. 2020;50:169-182 </a:t>
            </a:r>
          </a:p>
        </p:txBody>
      </p:sp>
    </p:spTree>
    <p:extLst>
      <p:ext uri="{BB962C8B-B14F-4D97-AF65-F5344CB8AC3E}">
        <p14:creationId xmlns:p14="http://schemas.microsoft.com/office/powerpoint/2010/main" val="23586056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486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5724128" y="4866501"/>
            <a:ext cx="3440432" cy="276999"/>
          </a:xfrm>
          <a:prstGeom prst="rect">
            <a:avLst/>
          </a:prstGeom>
          <a:noFill/>
        </p:spPr>
        <p:txBody>
          <a:bodyPr wrap="square" rtlCol="0">
            <a:spAutoFit/>
          </a:bodyPr>
          <a:lstStyle/>
          <a:p>
            <a:r>
              <a:rPr lang="tr-TR" sz="1200" dirty="0" smtClean="0"/>
              <a:t>Çakar </a:t>
            </a:r>
            <a:r>
              <a:rPr lang="tr-TR" sz="1200" dirty="0" err="1"/>
              <a:t>Özdal</a:t>
            </a:r>
            <a:r>
              <a:rPr lang="tr-TR" sz="1200" dirty="0"/>
              <a:t> </a:t>
            </a:r>
            <a:r>
              <a:rPr lang="tr-TR" sz="1200" dirty="0" smtClean="0"/>
              <a:t>P. </a:t>
            </a:r>
            <a:r>
              <a:rPr lang="tr-TR" sz="1200" dirty="0" err="1" smtClean="0"/>
              <a:t>Turk</a:t>
            </a:r>
            <a:r>
              <a:rPr lang="tr-TR" sz="1200" dirty="0" smtClean="0"/>
              <a:t> </a:t>
            </a:r>
            <a:r>
              <a:rPr lang="tr-TR" sz="1200" dirty="0"/>
              <a:t>J </a:t>
            </a:r>
            <a:r>
              <a:rPr lang="tr-TR" sz="1200" dirty="0" err="1"/>
              <a:t>Ophthalmol</a:t>
            </a:r>
            <a:r>
              <a:rPr lang="tr-TR" sz="1200" dirty="0"/>
              <a:t>. 2020;50:169-182 </a:t>
            </a:r>
          </a:p>
        </p:txBody>
      </p:sp>
    </p:spTree>
    <p:extLst>
      <p:ext uri="{BB962C8B-B14F-4D97-AF65-F5344CB8AC3E}">
        <p14:creationId xmlns:p14="http://schemas.microsoft.com/office/powerpoint/2010/main" val="38857112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0"/>
            <a:ext cx="8229600" cy="627534"/>
          </a:xfrm>
        </p:spPr>
        <p:txBody>
          <a:bodyPr>
            <a:normAutofit/>
          </a:bodyPr>
          <a:lstStyle/>
          <a:p>
            <a:r>
              <a:rPr lang="tr-TR" sz="2800" dirty="0" err="1" smtClean="0">
                <a:solidFill>
                  <a:srgbClr val="FF0000"/>
                </a:solidFill>
              </a:rPr>
              <a:t>Vasküler</a:t>
            </a:r>
            <a:r>
              <a:rPr lang="tr-TR" sz="2800" dirty="0" smtClean="0">
                <a:solidFill>
                  <a:srgbClr val="FF0000"/>
                </a:solidFill>
              </a:rPr>
              <a:t> Tutulum</a:t>
            </a:r>
            <a:endParaRPr lang="tr-TR" sz="2800" dirty="0">
              <a:solidFill>
                <a:srgbClr val="FF0000"/>
              </a:solidFill>
            </a:endParaRPr>
          </a:p>
        </p:txBody>
      </p:sp>
      <p:sp>
        <p:nvSpPr>
          <p:cNvPr id="3" name="İçerik Yer Tutucusu 2"/>
          <p:cNvSpPr>
            <a:spLocks noGrp="1"/>
          </p:cNvSpPr>
          <p:nvPr>
            <p:ph idx="1"/>
          </p:nvPr>
        </p:nvSpPr>
        <p:spPr>
          <a:xfrm>
            <a:off x="251520" y="771550"/>
            <a:ext cx="8568952" cy="4320480"/>
          </a:xfrm>
        </p:spPr>
        <p:txBody>
          <a:bodyPr>
            <a:normAutofit/>
          </a:bodyPr>
          <a:lstStyle/>
          <a:p>
            <a:pPr>
              <a:lnSpc>
                <a:spcPct val="200000"/>
              </a:lnSpc>
            </a:pPr>
            <a:r>
              <a:rPr lang="tr-TR" sz="1400" dirty="0" smtClean="0"/>
              <a:t>Hastaların </a:t>
            </a:r>
            <a:r>
              <a:rPr lang="tr-TR" sz="1400" dirty="0"/>
              <a:t>%40'a varan kısmında görülür. </a:t>
            </a:r>
          </a:p>
          <a:p>
            <a:pPr>
              <a:lnSpc>
                <a:spcPct val="200000"/>
              </a:lnSpc>
            </a:pPr>
            <a:r>
              <a:rPr lang="tr-TR" sz="1400" dirty="0" smtClean="0"/>
              <a:t>Özellikle </a:t>
            </a:r>
            <a:r>
              <a:rPr lang="tr-TR" sz="1400" dirty="0"/>
              <a:t>genç erkeklerde </a:t>
            </a:r>
            <a:r>
              <a:rPr lang="tr-TR" sz="1400" dirty="0" err="1"/>
              <a:t>mortalite</a:t>
            </a:r>
            <a:r>
              <a:rPr lang="tr-TR" sz="1400" dirty="0"/>
              <a:t> ve </a:t>
            </a:r>
            <a:r>
              <a:rPr lang="tr-TR" sz="1400" dirty="0" err="1"/>
              <a:t>morbiditenin</a:t>
            </a:r>
            <a:r>
              <a:rPr lang="tr-TR" sz="1400" dirty="0"/>
              <a:t> ana nedenlerinden biridir. </a:t>
            </a:r>
            <a:endParaRPr lang="tr-TR" sz="1400" dirty="0" smtClean="0"/>
          </a:p>
          <a:p>
            <a:pPr>
              <a:lnSpc>
                <a:spcPct val="200000"/>
              </a:lnSpc>
            </a:pPr>
            <a:r>
              <a:rPr lang="tr-TR" sz="1400" dirty="0" smtClean="0"/>
              <a:t>Hem </a:t>
            </a:r>
            <a:r>
              <a:rPr lang="tr-TR" sz="1400" dirty="0" err="1"/>
              <a:t>arteriyel</a:t>
            </a:r>
            <a:r>
              <a:rPr lang="tr-TR" sz="1400" dirty="0"/>
              <a:t> hem de </a:t>
            </a:r>
            <a:r>
              <a:rPr lang="tr-TR" sz="1400" dirty="0" err="1"/>
              <a:t>venöz</a:t>
            </a:r>
            <a:r>
              <a:rPr lang="tr-TR" sz="1400" dirty="0"/>
              <a:t> sistemde her büyüklükteki damar tutulabilir. </a:t>
            </a:r>
            <a:endParaRPr lang="tr-TR" sz="1400" dirty="0" smtClean="0"/>
          </a:p>
          <a:p>
            <a:pPr>
              <a:lnSpc>
                <a:spcPct val="200000"/>
              </a:lnSpc>
            </a:pPr>
            <a:r>
              <a:rPr lang="tr-TR" sz="1400" dirty="0" smtClean="0"/>
              <a:t>Ana </a:t>
            </a:r>
            <a:r>
              <a:rPr lang="tr-TR" sz="1400" dirty="0"/>
              <a:t>damar tutulum tipleri </a:t>
            </a:r>
            <a:r>
              <a:rPr lang="tr-TR" sz="1400" dirty="0" err="1"/>
              <a:t>ven</a:t>
            </a:r>
            <a:r>
              <a:rPr lang="tr-TR" sz="1400" dirty="0"/>
              <a:t> </a:t>
            </a:r>
            <a:r>
              <a:rPr lang="tr-TR" sz="1400" dirty="0" err="1"/>
              <a:t>trombozları</a:t>
            </a:r>
            <a:r>
              <a:rPr lang="tr-TR" sz="1400" dirty="0"/>
              <a:t>, </a:t>
            </a:r>
            <a:r>
              <a:rPr lang="tr-TR" sz="1400" dirty="0" err="1"/>
              <a:t>arteriyel</a:t>
            </a:r>
            <a:r>
              <a:rPr lang="tr-TR" sz="1400" dirty="0"/>
              <a:t> tıkanıklıklar ve </a:t>
            </a:r>
            <a:r>
              <a:rPr lang="tr-TR" sz="1400" dirty="0" err="1"/>
              <a:t>arteriyel</a:t>
            </a:r>
            <a:r>
              <a:rPr lang="tr-TR" sz="1400" dirty="0"/>
              <a:t> anevrizmalardır. </a:t>
            </a:r>
            <a:endParaRPr lang="tr-TR" sz="1400" dirty="0" smtClean="0"/>
          </a:p>
          <a:p>
            <a:pPr>
              <a:lnSpc>
                <a:spcPct val="200000"/>
              </a:lnSpc>
            </a:pPr>
            <a:r>
              <a:rPr lang="tr-TR" sz="1400" dirty="0" err="1" smtClean="0"/>
              <a:t>Venöz</a:t>
            </a:r>
            <a:r>
              <a:rPr lang="tr-TR" sz="1400" dirty="0" smtClean="0"/>
              <a:t> </a:t>
            </a:r>
            <a:r>
              <a:rPr lang="tr-TR" sz="1400" dirty="0"/>
              <a:t>tutulumun </a:t>
            </a:r>
            <a:r>
              <a:rPr lang="tr-TR" sz="1400" dirty="0" err="1"/>
              <a:t>arteriyel</a:t>
            </a:r>
            <a:r>
              <a:rPr lang="tr-TR" sz="1400" dirty="0"/>
              <a:t> tutuluma göre daha yaygın olduğu bildirilmektedir (%80'e kadar</a:t>
            </a:r>
            <a:r>
              <a:rPr lang="tr-TR" sz="1400" dirty="0" smtClean="0"/>
              <a:t>).</a:t>
            </a:r>
          </a:p>
          <a:p>
            <a:pPr>
              <a:lnSpc>
                <a:spcPct val="200000"/>
              </a:lnSpc>
            </a:pPr>
            <a:r>
              <a:rPr lang="tr-TR" sz="1400" dirty="0" smtClean="0"/>
              <a:t>Alt </a:t>
            </a:r>
            <a:r>
              <a:rPr lang="tr-TR" sz="1400" dirty="0" err="1"/>
              <a:t>ekstremitede</a:t>
            </a:r>
            <a:r>
              <a:rPr lang="tr-TR" sz="1400" dirty="0"/>
              <a:t> derin </a:t>
            </a:r>
            <a:r>
              <a:rPr lang="tr-TR" sz="1400" dirty="0" err="1"/>
              <a:t>ven</a:t>
            </a:r>
            <a:r>
              <a:rPr lang="tr-TR" sz="1400" dirty="0"/>
              <a:t> </a:t>
            </a:r>
            <a:r>
              <a:rPr lang="tr-TR" sz="1400" dirty="0" err="1"/>
              <a:t>trombozu</a:t>
            </a:r>
            <a:r>
              <a:rPr lang="tr-TR" sz="1400" dirty="0"/>
              <a:t> damar tutulumunun en sık görülen </a:t>
            </a:r>
            <a:r>
              <a:rPr lang="tr-TR" sz="1400" dirty="0" smtClean="0"/>
              <a:t>şeklidir</a:t>
            </a:r>
            <a:r>
              <a:rPr lang="tr-TR" sz="1400" dirty="0"/>
              <a:t> ve ciddi post-</a:t>
            </a:r>
            <a:r>
              <a:rPr lang="tr-TR" sz="1400" dirty="0" err="1"/>
              <a:t>trombotik</a:t>
            </a:r>
            <a:r>
              <a:rPr lang="tr-TR" sz="1400" dirty="0"/>
              <a:t> sendroma ve </a:t>
            </a:r>
            <a:r>
              <a:rPr lang="tr-TR" sz="1400" dirty="0" err="1"/>
              <a:t>venöz</a:t>
            </a:r>
            <a:r>
              <a:rPr lang="tr-TR" sz="1400" dirty="0"/>
              <a:t> </a:t>
            </a:r>
            <a:r>
              <a:rPr lang="tr-TR" sz="1400" dirty="0" err="1"/>
              <a:t>klodikasyona</a:t>
            </a:r>
            <a:r>
              <a:rPr lang="tr-TR" sz="1400" dirty="0"/>
              <a:t> yol açar</a:t>
            </a:r>
            <a:r>
              <a:rPr lang="tr-TR" sz="1400" dirty="0" smtClean="0"/>
              <a:t>.</a:t>
            </a:r>
          </a:p>
        </p:txBody>
      </p:sp>
      <p:sp>
        <p:nvSpPr>
          <p:cNvPr id="4" name="Metin kutusu 3"/>
          <p:cNvSpPr txBox="1"/>
          <p:nvPr/>
        </p:nvSpPr>
        <p:spPr>
          <a:xfrm>
            <a:off x="6300192" y="4653171"/>
            <a:ext cx="2843808" cy="507831"/>
          </a:xfrm>
          <a:prstGeom prst="rect">
            <a:avLst/>
          </a:prstGeom>
          <a:noFill/>
        </p:spPr>
        <p:txBody>
          <a:bodyPr wrap="square" rtlCol="0">
            <a:spAutoFit/>
          </a:bodyPr>
          <a:lstStyle/>
          <a:p>
            <a:r>
              <a:rPr lang="tr-TR" sz="900" dirty="0" smtClean="0"/>
              <a:t>Yazıcı </a:t>
            </a:r>
            <a:r>
              <a:rPr lang="tr-TR" sz="900" dirty="0"/>
              <a:t>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err="1"/>
              <a:t>Alibaz-Oner</a:t>
            </a:r>
            <a:r>
              <a:rPr lang="tr-TR" sz="900" dirty="0"/>
              <a:t> F, et </a:t>
            </a:r>
            <a:r>
              <a:rPr lang="tr-TR" sz="900" dirty="0" err="1"/>
              <a:t>al.Diagnostics</a:t>
            </a:r>
            <a:r>
              <a:rPr lang="tr-TR" sz="900" dirty="0"/>
              <a:t> (Basel). </a:t>
            </a:r>
            <a:r>
              <a:rPr lang="tr-TR" sz="900" dirty="0" smtClean="0"/>
              <a:t>2022:23;13:41</a:t>
            </a:r>
          </a:p>
          <a:p>
            <a:r>
              <a:rPr lang="tr-TR" sz="900" dirty="0" err="1"/>
              <a:t>Hatemi</a:t>
            </a:r>
            <a:r>
              <a:rPr lang="tr-TR" sz="900" dirty="0"/>
              <a:t> G, et al. </a:t>
            </a:r>
            <a:r>
              <a:rPr lang="tr-TR" sz="900" dirty="0" err="1"/>
              <a:t>Rheum</a:t>
            </a:r>
            <a:r>
              <a:rPr lang="tr-TR" sz="900" dirty="0"/>
              <a:t> </a:t>
            </a:r>
            <a:r>
              <a:rPr lang="tr-TR" sz="900" dirty="0" err="1"/>
              <a:t>Dis</a:t>
            </a:r>
            <a:r>
              <a:rPr lang="tr-TR" sz="900" dirty="0"/>
              <a:t> </a:t>
            </a:r>
            <a:r>
              <a:rPr lang="tr-TR" sz="900" dirty="0" err="1"/>
              <a:t>Clin</a:t>
            </a:r>
            <a:r>
              <a:rPr lang="tr-TR" sz="900" dirty="0"/>
              <a:t> N </a:t>
            </a:r>
            <a:r>
              <a:rPr lang="tr-TR" sz="900" dirty="0" err="1"/>
              <a:t>Am</a:t>
            </a:r>
            <a:r>
              <a:rPr lang="tr-TR" sz="900" dirty="0"/>
              <a:t> 39 (2013) </a:t>
            </a:r>
            <a:r>
              <a:rPr lang="tr-TR" sz="900" dirty="0" smtClean="0"/>
              <a:t>245–261</a:t>
            </a:r>
            <a:endParaRPr lang="tr-TR" sz="900" dirty="0"/>
          </a:p>
        </p:txBody>
      </p:sp>
    </p:spTree>
    <p:extLst>
      <p:ext uri="{BB962C8B-B14F-4D97-AF65-F5344CB8AC3E}">
        <p14:creationId xmlns:p14="http://schemas.microsoft.com/office/powerpoint/2010/main" val="2867414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11510"/>
            <a:ext cx="8424936" cy="4464496"/>
          </a:xfrm>
        </p:spPr>
        <p:txBody>
          <a:bodyPr>
            <a:normAutofit/>
          </a:bodyPr>
          <a:lstStyle/>
          <a:p>
            <a:pPr>
              <a:lnSpc>
                <a:spcPct val="170000"/>
              </a:lnSpc>
            </a:pPr>
            <a:r>
              <a:rPr lang="tr-TR" sz="1400" dirty="0"/>
              <a:t>Daha ileri yaşlarda (≥40 yaş) ortaya çıkan </a:t>
            </a:r>
            <a:r>
              <a:rPr lang="tr-TR" sz="1400" dirty="0" err="1"/>
              <a:t>pulmoner</a:t>
            </a:r>
            <a:r>
              <a:rPr lang="tr-TR" sz="1400" dirty="0"/>
              <a:t> olmayan arter hastalığı dışında, </a:t>
            </a:r>
            <a:r>
              <a:rPr lang="tr-TR" sz="1400" dirty="0" smtClean="0"/>
              <a:t>hastaların </a:t>
            </a:r>
            <a:r>
              <a:rPr lang="tr-TR" sz="1400" dirty="0"/>
              <a:t>%75'i ilk </a:t>
            </a:r>
            <a:r>
              <a:rPr lang="tr-TR" sz="1400" dirty="0" err="1"/>
              <a:t>vasküler</a:t>
            </a:r>
            <a:r>
              <a:rPr lang="tr-TR" sz="1400" dirty="0"/>
              <a:t> olayı hastalığın başlangıcından sonraki 5 yıl içinde yaşar</a:t>
            </a:r>
            <a:r>
              <a:rPr lang="tr-TR" sz="1400" dirty="0" smtClean="0"/>
              <a:t>.</a:t>
            </a:r>
          </a:p>
          <a:p>
            <a:pPr>
              <a:lnSpc>
                <a:spcPct val="170000"/>
              </a:lnSpc>
            </a:pPr>
            <a:r>
              <a:rPr lang="tr-TR" sz="1400" dirty="0" err="1" smtClean="0"/>
              <a:t>Vasküler</a:t>
            </a:r>
            <a:r>
              <a:rPr lang="tr-TR" sz="1400" dirty="0" smtClean="0"/>
              <a:t> </a:t>
            </a:r>
            <a:r>
              <a:rPr lang="tr-TR" sz="1400" dirty="0"/>
              <a:t>olayların kümülatif </a:t>
            </a:r>
            <a:r>
              <a:rPr lang="tr-TR" sz="1400" dirty="0" err="1"/>
              <a:t>nüks</a:t>
            </a:r>
            <a:r>
              <a:rPr lang="tr-TR" sz="1400" dirty="0"/>
              <a:t> oranı 2 yılda %23, 5 yılda %38 olarak </a:t>
            </a:r>
            <a:r>
              <a:rPr lang="tr-TR" sz="1400" dirty="0" smtClean="0"/>
              <a:t>bulunmuştur.</a:t>
            </a:r>
          </a:p>
          <a:p>
            <a:pPr>
              <a:lnSpc>
                <a:spcPct val="170000"/>
              </a:lnSpc>
            </a:pPr>
            <a:r>
              <a:rPr lang="tr-TR" sz="1400" dirty="0" err="1"/>
              <a:t>BS'nin</a:t>
            </a:r>
            <a:r>
              <a:rPr lang="tr-TR" sz="1400" dirty="0"/>
              <a:t> en ölümcül tezahürü, yaklaşık %25 ila %30'luk bir ölüm oranı taşıyan </a:t>
            </a:r>
            <a:r>
              <a:rPr lang="tr-TR" sz="1400" dirty="0" err="1"/>
              <a:t>pulmoner</a:t>
            </a:r>
            <a:r>
              <a:rPr lang="tr-TR" sz="1400" dirty="0"/>
              <a:t> arter anevrizmasıdır</a:t>
            </a:r>
            <a:r>
              <a:rPr lang="tr-TR" sz="1400" dirty="0" smtClean="0"/>
              <a:t>.</a:t>
            </a:r>
          </a:p>
          <a:p>
            <a:pPr>
              <a:lnSpc>
                <a:spcPct val="170000"/>
              </a:lnSpc>
            </a:pPr>
            <a:endParaRPr lang="tr-TR" sz="1400" dirty="0" smtClean="0"/>
          </a:p>
          <a:p>
            <a:pPr>
              <a:lnSpc>
                <a:spcPct val="170000"/>
              </a:lnSpc>
            </a:pPr>
            <a:r>
              <a:rPr lang="tr-TR" sz="1400" dirty="0" smtClean="0"/>
              <a:t>Anevrizmalar aorta ve diğer </a:t>
            </a:r>
            <a:r>
              <a:rPr lang="tr-TR" sz="1400" dirty="0" err="1" smtClean="0"/>
              <a:t>periferik</a:t>
            </a:r>
            <a:r>
              <a:rPr lang="tr-TR" sz="1400" dirty="0" smtClean="0"/>
              <a:t> </a:t>
            </a:r>
            <a:r>
              <a:rPr lang="tr-TR" sz="1400" dirty="0" err="1" smtClean="0"/>
              <a:t>arteryel</a:t>
            </a:r>
            <a:r>
              <a:rPr lang="tr-TR" sz="1400" dirty="0" smtClean="0"/>
              <a:t> alanlarda da görülebilir. </a:t>
            </a:r>
          </a:p>
          <a:p>
            <a:pPr>
              <a:lnSpc>
                <a:spcPct val="170000"/>
              </a:lnSpc>
            </a:pPr>
            <a:r>
              <a:rPr lang="tr-TR" sz="1400" dirty="0" smtClean="0"/>
              <a:t>Bazılarında anevrizmalara </a:t>
            </a:r>
            <a:r>
              <a:rPr lang="tr-TR" sz="1400" dirty="0" err="1" smtClean="0"/>
              <a:t>tromboz</a:t>
            </a:r>
            <a:r>
              <a:rPr lang="tr-TR" sz="1400" dirty="0" smtClean="0"/>
              <a:t> da eşlik edebilir.</a:t>
            </a:r>
          </a:p>
          <a:p>
            <a:pPr>
              <a:lnSpc>
                <a:spcPct val="170000"/>
              </a:lnSpc>
            </a:pPr>
            <a:r>
              <a:rPr lang="tr-TR" sz="1400" dirty="0" err="1"/>
              <a:t>İmmünsüpresif</a:t>
            </a:r>
            <a:r>
              <a:rPr lang="tr-TR" sz="1400" dirty="0"/>
              <a:t> tedavi alan hastaların ~%70'inde anevrizmalar veya </a:t>
            </a:r>
            <a:r>
              <a:rPr lang="tr-TR" sz="1400" dirty="0" err="1"/>
              <a:t>trombozlar</a:t>
            </a:r>
            <a:r>
              <a:rPr lang="tr-TR" sz="1400" dirty="0"/>
              <a:t> gerileyebilir</a:t>
            </a:r>
            <a:r>
              <a:rPr lang="tr-TR" sz="1400" dirty="0" smtClean="0"/>
              <a:t>.</a:t>
            </a:r>
          </a:p>
          <a:p>
            <a:pPr>
              <a:lnSpc>
                <a:spcPct val="170000"/>
              </a:lnSpc>
            </a:pPr>
            <a:r>
              <a:rPr lang="tr-TR" sz="1400" dirty="0"/>
              <a:t>Hastalık aktivitesinin sıkı kontrolüne, sık </a:t>
            </a:r>
            <a:r>
              <a:rPr lang="tr-TR" sz="1400" dirty="0" err="1" smtClean="0"/>
              <a:t>vizitlere</a:t>
            </a:r>
            <a:r>
              <a:rPr lang="tr-TR" sz="1400" dirty="0" smtClean="0"/>
              <a:t> </a:t>
            </a:r>
            <a:r>
              <a:rPr lang="tr-TR" sz="1400" dirty="0"/>
              <a:t>ve agresif tedaviye rağmen 7 yılda </a:t>
            </a:r>
            <a:r>
              <a:rPr lang="tr-TR" sz="1400" dirty="0" err="1"/>
              <a:t>nüks</a:t>
            </a:r>
            <a:r>
              <a:rPr lang="tr-TR" sz="1400" dirty="0"/>
              <a:t> oranı ~%20 ve ölüm oranı ~%25'tir.</a:t>
            </a:r>
          </a:p>
        </p:txBody>
      </p:sp>
      <p:sp>
        <p:nvSpPr>
          <p:cNvPr id="5" name="Metin kutusu 4"/>
          <p:cNvSpPr txBox="1"/>
          <p:nvPr/>
        </p:nvSpPr>
        <p:spPr>
          <a:xfrm>
            <a:off x="6300192" y="4653171"/>
            <a:ext cx="2843808" cy="507831"/>
          </a:xfrm>
          <a:prstGeom prst="rect">
            <a:avLst/>
          </a:prstGeom>
          <a:noFill/>
        </p:spPr>
        <p:txBody>
          <a:bodyPr wrap="square" rtlCol="0">
            <a:spAutoFit/>
          </a:bodyPr>
          <a:lstStyle/>
          <a:p>
            <a:r>
              <a:rPr lang="tr-TR" sz="900" dirty="0" smtClean="0"/>
              <a:t>Yazıcı </a:t>
            </a:r>
            <a:r>
              <a:rPr lang="tr-TR" sz="900" dirty="0"/>
              <a:t>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err="1"/>
              <a:t>Alibaz-Oner</a:t>
            </a:r>
            <a:r>
              <a:rPr lang="tr-TR" sz="900" dirty="0"/>
              <a:t> F, et </a:t>
            </a:r>
            <a:r>
              <a:rPr lang="tr-TR" sz="900" dirty="0" err="1"/>
              <a:t>al.Diagnostics</a:t>
            </a:r>
            <a:r>
              <a:rPr lang="tr-TR" sz="900" dirty="0"/>
              <a:t> (Basel). </a:t>
            </a:r>
            <a:r>
              <a:rPr lang="tr-TR" sz="900" dirty="0" smtClean="0"/>
              <a:t>2022:23;13:41</a:t>
            </a:r>
          </a:p>
          <a:p>
            <a:r>
              <a:rPr lang="tr-TR" sz="900" dirty="0" err="1"/>
              <a:t>Hatemi</a:t>
            </a:r>
            <a:r>
              <a:rPr lang="tr-TR" sz="900" dirty="0"/>
              <a:t> G, et al. </a:t>
            </a:r>
            <a:r>
              <a:rPr lang="tr-TR" sz="900" dirty="0" err="1"/>
              <a:t>Rheum</a:t>
            </a:r>
            <a:r>
              <a:rPr lang="tr-TR" sz="900" dirty="0"/>
              <a:t> </a:t>
            </a:r>
            <a:r>
              <a:rPr lang="tr-TR" sz="900" dirty="0" err="1"/>
              <a:t>Dis</a:t>
            </a:r>
            <a:r>
              <a:rPr lang="tr-TR" sz="900" dirty="0"/>
              <a:t> </a:t>
            </a:r>
            <a:r>
              <a:rPr lang="tr-TR" sz="900" dirty="0" err="1"/>
              <a:t>Clin</a:t>
            </a:r>
            <a:r>
              <a:rPr lang="tr-TR" sz="900" dirty="0"/>
              <a:t> N </a:t>
            </a:r>
            <a:r>
              <a:rPr lang="tr-TR" sz="900" dirty="0" err="1"/>
              <a:t>Am</a:t>
            </a:r>
            <a:r>
              <a:rPr lang="tr-TR" sz="900" dirty="0"/>
              <a:t> 39 (2013) </a:t>
            </a:r>
            <a:r>
              <a:rPr lang="tr-TR" sz="900" dirty="0" smtClean="0"/>
              <a:t>245–261</a:t>
            </a:r>
            <a:endParaRPr lang="tr-TR" sz="900" dirty="0"/>
          </a:p>
        </p:txBody>
      </p:sp>
    </p:spTree>
    <p:extLst>
      <p:ext uri="{BB962C8B-B14F-4D97-AF65-F5344CB8AC3E}">
        <p14:creationId xmlns:p14="http://schemas.microsoft.com/office/powerpoint/2010/main" val="33689383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8793"/>
            <a:ext cx="8892480" cy="468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5364088" y="4862795"/>
            <a:ext cx="3760012" cy="261610"/>
          </a:xfrm>
          <a:prstGeom prst="rect">
            <a:avLst/>
          </a:prstGeom>
          <a:noFill/>
        </p:spPr>
        <p:txBody>
          <a:bodyPr wrap="square" rtlCol="0">
            <a:spAutoFit/>
          </a:bodyPr>
          <a:lstStyle/>
          <a:p>
            <a:r>
              <a:rPr lang="en-US" sz="1100" dirty="0" err="1"/>
              <a:t>Seyahi</a:t>
            </a:r>
            <a:r>
              <a:rPr lang="en-US" sz="1100" dirty="0"/>
              <a:t> E. </a:t>
            </a:r>
            <a:r>
              <a:rPr lang="en-US" sz="1100" dirty="0" smtClean="0"/>
              <a:t>Best </a:t>
            </a:r>
            <a:r>
              <a:rPr lang="en-US" sz="1100" dirty="0" err="1"/>
              <a:t>Pract</a:t>
            </a:r>
            <a:r>
              <a:rPr lang="en-US" sz="1100" dirty="0"/>
              <a:t> Res </a:t>
            </a:r>
            <a:r>
              <a:rPr lang="en-US" sz="1100" dirty="0" err="1"/>
              <a:t>Clin</a:t>
            </a:r>
            <a:r>
              <a:rPr lang="en-US" sz="1100" dirty="0"/>
              <a:t> </a:t>
            </a:r>
            <a:r>
              <a:rPr lang="en-US" sz="1100" dirty="0" err="1"/>
              <a:t>Rheumatol</a:t>
            </a:r>
            <a:r>
              <a:rPr lang="en-US" sz="1100" dirty="0"/>
              <a:t>. </a:t>
            </a:r>
            <a:r>
              <a:rPr lang="en-US" sz="1100" dirty="0" smtClean="0"/>
              <a:t>2016;30(2</a:t>
            </a:r>
            <a:r>
              <a:rPr lang="en-US" sz="1100" dirty="0"/>
              <a:t>):279-295.</a:t>
            </a:r>
            <a:endParaRPr lang="tr-TR" sz="1100" dirty="0"/>
          </a:p>
        </p:txBody>
      </p:sp>
    </p:spTree>
    <p:extLst>
      <p:ext uri="{BB962C8B-B14F-4D97-AF65-F5344CB8AC3E}">
        <p14:creationId xmlns:p14="http://schemas.microsoft.com/office/powerpoint/2010/main" val="37669134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a:p>
        </p:txBody>
      </p:sp>
      <p:pic>
        <p:nvPicPr>
          <p:cNvPr id="4" name="Picture 4" descr="deep venous thrombosis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000250" y="-2000250"/>
            <a:ext cx="51435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1403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1" y="175022"/>
            <a:ext cx="2933389" cy="2139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23478"/>
            <a:ext cx="3203848" cy="4382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2" y="2558518"/>
            <a:ext cx="2923084" cy="1954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123479"/>
            <a:ext cx="2901900" cy="4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Metin kutusu 7"/>
          <p:cNvSpPr txBox="1"/>
          <p:nvPr/>
        </p:nvSpPr>
        <p:spPr>
          <a:xfrm>
            <a:off x="6097381" y="4629696"/>
            <a:ext cx="3076960" cy="507831"/>
          </a:xfrm>
          <a:prstGeom prst="rect">
            <a:avLst/>
          </a:prstGeom>
          <a:noFill/>
        </p:spPr>
        <p:txBody>
          <a:bodyPr wrap="square" rtlCol="0">
            <a:spAutoFit/>
          </a:bodyPr>
          <a:lstStyle/>
          <a:p>
            <a:r>
              <a:rPr lang="en-US" sz="900" dirty="0" err="1"/>
              <a:t>Seyahi</a:t>
            </a:r>
            <a:r>
              <a:rPr lang="en-US" sz="900" dirty="0"/>
              <a:t> E. </a:t>
            </a:r>
            <a:r>
              <a:rPr lang="en-US" sz="900" dirty="0" smtClean="0"/>
              <a:t>Best </a:t>
            </a:r>
            <a:r>
              <a:rPr lang="en-US" sz="900" dirty="0" err="1"/>
              <a:t>Pract</a:t>
            </a:r>
            <a:r>
              <a:rPr lang="en-US" sz="900" dirty="0"/>
              <a:t> Res </a:t>
            </a:r>
            <a:r>
              <a:rPr lang="en-US" sz="900" dirty="0" err="1"/>
              <a:t>Clin</a:t>
            </a:r>
            <a:r>
              <a:rPr lang="en-US" sz="900" dirty="0"/>
              <a:t> </a:t>
            </a:r>
            <a:r>
              <a:rPr lang="en-US" sz="900" dirty="0" err="1"/>
              <a:t>Rheumatol</a:t>
            </a:r>
            <a:r>
              <a:rPr lang="en-US" sz="900" dirty="0"/>
              <a:t>. </a:t>
            </a:r>
            <a:r>
              <a:rPr lang="en-US" sz="900" dirty="0" smtClean="0"/>
              <a:t>2016;30(2</a:t>
            </a:r>
            <a:r>
              <a:rPr lang="en-US" sz="900" dirty="0"/>
              <a:t>):279-295</a:t>
            </a:r>
            <a:r>
              <a:rPr lang="en-US" sz="900" dirty="0" smtClean="0"/>
              <a:t>.</a:t>
            </a:r>
            <a:endParaRPr lang="tr-TR" sz="900" dirty="0" smtClean="0"/>
          </a:p>
          <a:p>
            <a:r>
              <a:rPr lang="tr-TR" sz="900" dirty="0"/>
              <a:t>Yazıcı 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a:t>Alpsoy E, et al. </a:t>
            </a:r>
            <a:r>
              <a:rPr lang="tr-TR" sz="900" dirty="0" err="1"/>
              <a:t>Am</a:t>
            </a:r>
            <a:r>
              <a:rPr lang="tr-TR" sz="900" dirty="0"/>
              <a:t> J </a:t>
            </a:r>
            <a:r>
              <a:rPr lang="tr-TR" sz="900" dirty="0" err="1"/>
              <a:t>Clin</a:t>
            </a:r>
            <a:r>
              <a:rPr lang="tr-TR" sz="900" dirty="0"/>
              <a:t> </a:t>
            </a:r>
            <a:r>
              <a:rPr lang="tr-TR" sz="900" dirty="0" err="1"/>
              <a:t>Dermatol</a:t>
            </a:r>
            <a:r>
              <a:rPr lang="tr-TR" sz="900" dirty="0"/>
              <a:t>. </a:t>
            </a:r>
            <a:r>
              <a:rPr lang="tr-TR" sz="900" dirty="0" smtClean="0"/>
              <a:t>2021;22:477-502</a:t>
            </a:r>
            <a:endParaRPr lang="tr-TR" sz="900" dirty="0"/>
          </a:p>
        </p:txBody>
      </p:sp>
    </p:spTree>
    <p:extLst>
      <p:ext uri="{BB962C8B-B14F-4D97-AF65-F5344CB8AC3E}">
        <p14:creationId xmlns:p14="http://schemas.microsoft.com/office/powerpoint/2010/main" val="40884210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131840"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6084168" y="4821556"/>
            <a:ext cx="3059832" cy="400110"/>
          </a:xfrm>
          <a:prstGeom prst="rect">
            <a:avLst/>
          </a:prstGeom>
          <a:noFill/>
        </p:spPr>
        <p:txBody>
          <a:bodyPr wrap="square" rtlCol="0">
            <a:spAutoFit/>
          </a:bodyPr>
          <a:lstStyle/>
          <a:p>
            <a:r>
              <a:rPr lang="tr-TR" sz="1000" dirty="0" err="1"/>
              <a:t>Mehdipoor</a:t>
            </a:r>
            <a:r>
              <a:rPr lang="tr-TR" sz="1000" dirty="0"/>
              <a:t> </a:t>
            </a:r>
            <a:r>
              <a:rPr lang="tr-TR" sz="1000" dirty="0" smtClean="0"/>
              <a:t>G, et al. </a:t>
            </a:r>
            <a:r>
              <a:rPr lang="tr-TR" sz="1000" dirty="0" err="1" smtClean="0"/>
              <a:t>Eur</a:t>
            </a:r>
            <a:r>
              <a:rPr lang="tr-TR" sz="1000" dirty="0" smtClean="0"/>
              <a:t> </a:t>
            </a:r>
            <a:r>
              <a:rPr lang="tr-TR" sz="1000" dirty="0"/>
              <a:t>J </a:t>
            </a:r>
            <a:r>
              <a:rPr lang="tr-TR" sz="1000" dirty="0" err="1"/>
              <a:t>Radiol</a:t>
            </a:r>
            <a:r>
              <a:rPr lang="tr-TR" sz="1000" dirty="0"/>
              <a:t>. 2018 Jan;98:214-225</a:t>
            </a:r>
            <a:r>
              <a:rPr lang="tr-TR" sz="1000" dirty="0" smtClean="0"/>
              <a:t>.</a:t>
            </a:r>
          </a:p>
          <a:p>
            <a:r>
              <a:rPr lang="tr-TR" sz="1000" dirty="0"/>
              <a:t>Ödev K, </a:t>
            </a:r>
            <a:r>
              <a:rPr lang="tr-TR" sz="1000" dirty="0" smtClean="0"/>
              <a:t>et al. </a:t>
            </a:r>
            <a:r>
              <a:rPr lang="tr-TR" sz="1000" dirty="0"/>
              <a:t>Can </a:t>
            </a:r>
            <a:r>
              <a:rPr lang="tr-TR" sz="1000" dirty="0" err="1"/>
              <a:t>Respir</a:t>
            </a:r>
            <a:r>
              <a:rPr lang="tr-TR" sz="1000" dirty="0"/>
              <a:t> J. </a:t>
            </a:r>
            <a:r>
              <a:rPr lang="tr-TR" sz="1000" dirty="0" smtClean="0"/>
              <a:t>202028;2020:4649081</a:t>
            </a:r>
            <a:r>
              <a:rPr lang="tr-TR" sz="1000" dirty="0"/>
              <a:t>. </a:t>
            </a: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10616"/>
            <a:ext cx="5760640" cy="4836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88905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55"/>
            <a:ext cx="9118832" cy="4862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6372200" y="4860225"/>
            <a:ext cx="2746632" cy="261610"/>
          </a:xfrm>
          <a:prstGeom prst="rect">
            <a:avLst/>
          </a:prstGeom>
          <a:noFill/>
        </p:spPr>
        <p:txBody>
          <a:bodyPr wrap="square" rtlCol="0">
            <a:spAutoFit/>
          </a:bodyPr>
          <a:lstStyle/>
          <a:p>
            <a:r>
              <a:rPr lang="tr-TR" sz="1100" dirty="0" err="1" smtClean="0"/>
              <a:t>Giannessi</a:t>
            </a:r>
            <a:r>
              <a:rPr lang="tr-TR" sz="1100" dirty="0"/>
              <a:t> </a:t>
            </a:r>
            <a:r>
              <a:rPr lang="tr-TR" sz="1100" dirty="0" smtClean="0"/>
              <a:t>C, et al. </a:t>
            </a:r>
            <a:r>
              <a:rPr lang="tr-TR" sz="1100" dirty="0" err="1"/>
              <a:t>Diagnostics</a:t>
            </a:r>
            <a:r>
              <a:rPr lang="tr-TR" sz="1100" dirty="0"/>
              <a:t> 2022, 12, 2868</a:t>
            </a:r>
          </a:p>
        </p:txBody>
      </p:sp>
    </p:spTree>
    <p:extLst>
      <p:ext uri="{BB962C8B-B14F-4D97-AF65-F5344CB8AC3E}">
        <p14:creationId xmlns:p14="http://schemas.microsoft.com/office/powerpoint/2010/main" val="10722539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2474"/>
            <a:ext cx="8136904" cy="5101026"/>
          </a:xfrm>
          <a:prstGeom prst="rect">
            <a:avLst/>
          </a:prstGeom>
          <a:noFill/>
          <a:ln>
            <a:noFill/>
          </a:ln>
        </p:spPr>
      </p:pic>
      <p:sp>
        <p:nvSpPr>
          <p:cNvPr id="5" name="Metin kutusu 4"/>
          <p:cNvSpPr txBox="1"/>
          <p:nvPr/>
        </p:nvSpPr>
        <p:spPr>
          <a:xfrm>
            <a:off x="6876256" y="4743390"/>
            <a:ext cx="2287128" cy="400110"/>
          </a:xfrm>
          <a:prstGeom prst="rect">
            <a:avLst/>
          </a:prstGeom>
          <a:noFill/>
        </p:spPr>
        <p:txBody>
          <a:bodyPr wrap="square" rtlCol="0">
            <a:spAutoFit/>
          </a:bodyPr>
          <a:lstStyle/>
          <a:p>
            <a:r>
              <a:rPr lang="tr-TR" sz="1000" dirty="0" err="1" smtClean="0">
                <a:solidFill>
                  <a:prstClr val="black"/>
                </a:solidFill>
              </a:rPr>
              <a:t>Tascilar</a:t>
            </a:r>
            <a:r>
              <a:rPr lang="tr-TR" sz="1000" dirty="0" smtClean="0">
                <a:solidFill>
                  <a:prstClr val="black"/>
                </a:solidFill>
              </a:rPr>
              <a:t> K, et al.</a:t>
            </a:r>
            <a:r>
              <a:rPr lang="tr-TR" sz="1000" dirty="0" smtClean="0"/>
              <a:t> </a:t>
            </a:r>
            <a:r>
              <a:rPr lang="tr-TR" sz="1000" dirty="0" err="1"/>
              <a:t>Rheumatology</a:t>
            </a:r>
            <a:r>
              <a:rPr lang="tr-TR" sz="1000" dirty="0"/>
              <a:t> (Oxford). </a:t>
            </a:r>
            <a:endParaRPr lang="tr-TR" sz="1000" dirty="0" smtClean="0"/>
          </a:p>
          <a:p>
            <a:r>
              <a:rPr lang="tr-TR" sz="1000" dirty="0" smtClean="0"/>
              <a:t>2014;53(11</a:t>
            </a:r>
            <a:r>
              <a:rPr lang="tr-TR" sz="1000" dirty="0"/>
              <a:t>):</a:t>
            </a:r>
            <a:r>
              <a:rPr lang="tr-TR" sz="1000" dirty="0" smtClean="0"/>
              <a:t>2018-22</a:t>
            </a:r>
            <a:endParaRPr lang="tr-TR" sz="1000" dirty="0">
              <a:solidFill>
                <a:prstClr val="black"/>
              </a:solidFill>
            </a:endParaRPr>
          </a:p>
        </p:txBody>
      </p:sp>
    </p:spTree>
    <p:extLst>
      <p:ext uri="{BB962C8B-B14F-4D97-AF65-F5344CB8AC3E}">
        <p14:creationId xmlns:p14="http://schemas.microsoft.com/office/powerpoint/2010/main" val="28823634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1"/>
            <a:ext cx="8229600" cy="432047"/>
          </a:xfrm>
        </p:spPr>
        <p:txBody>
          <a:bodyPr>
            <a:noAutofit/>
          </a:bodyPr>
          <a:lstStyle/>
          <a:p>
            <a:r>
              <a:rPr lang="tr-TR" sz="2400" dirty="0" err="1" smtClean="0">
                <a:solidFill>
                  <a:srgbClr val="FF0000"/>
                </a:solidFill>
              </a:rPr>
              <a:t>İntrakardiyak</a:t>
            </a:r>
            <a:r>
              <a:rPr lang="tr-TR" sz="2400" dirty="0" smtClean="0">
                <a:solidFill>
                  <a:srgbClr val="FF0000"/>
                </a:solidFill>
              </a:rPr>
              <a:t> </a:t>
            </a:r>
            <a:r>
              <a:rPr lang="tr-TR" sz="2400" dirty="0" err="1" smtClean="0">
                <a:solidFill>
                  <a:srgbClr val="FF0000"/>
                </a:solidFill>
              </a:rPr>
              <a:t>Trombüs</a:t>
            </a:r>
            <a:endParaRPr lang="tr-TR" sz="2400" dirty="0">
              <a:solidFill>
                <a:srgbClr val="FF0000"/>
              </a:solidFill>
            </a:endParaRPr>
          </a:p>
        </p:txBody>
      </p:sp>
      <p:sp>
        <p:nvSpPr>
          <p:cNvPr id="3" name="İçerik Yer Tutucusu 2"/>
          <p:cNvSpPr>
            <a:spLocks noGrp="1"/>
          </p:cNvSpPr>
          <p:nvPr>
            <p:ph idx="1"/>
          </p:nvPr>
        </p:nvSpPr>
        <p:spPr>
          <a:xfrm>
            <a:off x="107504" y="627534"/>
            <a:ext cx="8928992" cy="4248472"/>
          </a:xfrm>
        </p:spPr>
        <p:txBody>
          <a:bodyPr>
            <a:normAutofit fontScale="40000" lnSpcReduction="20000"/>
          </a:bodyPr>
          <a:lstStyle/>
          <a:p>
            <a:pPr>
              <a:lnSpc>
                <a:spcPct val="170000"/>
              </a:lnSpc>
            </a:pPr>
            <a:r>
              <a:rPr lang="tr-TR" dirty="0" err="1" smtClean="0"/>
              <a:t>BS’da</a:t>
            </a:r>
            <a:r>
              <a:rPr lang="tr-TR" dirty="0" smtClean="0"/>
              <a:t> tahmini </a:t>
            </a:r>
            <a:r>
              <a:rPr lang="tr-TR" dirty="0" err="1"/>
              <a:t>prevalansı</a:t>
            </a:r>
            <a:r>
              <a:rPr lang="tr-TR" dirty="0"/>
              <a:t> %</a:t>
            </a:r>
            <a:r>
              <a:rPr lang="tr-TR" dirty="0" smtClean="0"/>
              <a:t>1.2'dir ve olgular erkek </a:t>
            </a:r>
            <a:r>
              <a:rPr lang="tr-TR" dirty="0"/>
              <a:t>ağırlıklıdır</a:t>
            </a:r>
            <a:r>
              <a:rPr lang="tr-TR" dirty="0" smtClean="0"/>
              <a:t>.</a:t>
            </a:r>
          </a:p>
          <a:p>
            <a:pPr>
              <a:lnSpc>
                <a:spcPct val="170000"/>
              </a:lnSpc>
            </a:pPr>
            <a:r>
              <a:rPr lang="tr-TR" dirty="0" smtClean="0"/>
              <a:t>PA tutulumu </a:t>
            </a:r>
            <a:r>
              <a:rPr lang="tr-TR" dirty="0"/>
              <a:t>ile güçlü bir şekilde ilişkilidir, </a:t>
            </a:r>
            <a:r>
              <a:rPr lang="tr-TR" dirty="0" smtClean="0"/>
              <a:t>saptandığında </a:t>
            </a:r>
            <a:r>
              <a:rPr lang="tr-TR" dirty="0" err="1"/>
              <a:t>pulmoner</a:t>
            </a:r>
            <a:r>
              <a:rPr lang="tr-TR" dirty="0"/>
              <a:t> arterlerin </a:t>
            </a:r>
            <a:r>
              <a:rPr lang="tr-TR" dirty="0" smtClean="0"/>
              <a:t>BT </a:t>
            </a:r>
            <a:r>
              <a:rPr lang="tr-TR" dirty="0"/>
              <a:t>ile </a:t>
            </a:r>
            <a:r>
              <a:rPr lang="tr-TR" dirty="0" smtClean="0"/>
              <a:t>değerlendirilmesi </a:t>
            </a:r>
            <a:r>
              <a:rPr lang="tr-TR" dirty="0"/>
              <a:t>zorunlu hale gelir</a:t>
            </a:r>
            <a:r>
              <a:rPr lang="tr-TR" dirty="0" smtClean="0"/>
              <a:t>.</a:t>
            </a:r>
          </a:p>
          <a:p>
            <a:pPr>
              <a:lnSpc>
                <a:spcPct val="170000"/>
              </a:lnSpc>
            </a:pPr>
            <a:r>
              <a:rPr lang="tr-TR" dirty="0" err="1"/>
              <a:t>Enflamatuar</a:t>
            </a:r>
            <a:r>
              <a:rPr lang="tr-TR" dirty="0"/>
              <a:t> hücre </a:t>
            </a:r>
            <a:r>
              <a:rPr lang="tr-TR" dirty="0" err="1"/>
              <a:t>infiltratları</a:t>
            </a:r>
            <a:r>
              <a:rPr lang="tr-TR" dirty="0"/>
              <a:t> içeren organize </a:t>
            </a:r>
            <a:r>
              <a:rPr lang="tr-TR" dirty="0" err="1"/>
              <a:t>trombüs</a:t>
            </a:r>
            <a:r>
              <a:rPr lang="tr-TR" dirty="0"/>
              <a:t>, muhtemelen vena kava uzantısı nedeniyle, çoğunlukla kalbin sağ tarafında yer alır.</a:t>
            </a:r>
            <a:endParaRPr lang="tr-TR" dirty="0" smtClean="0"/>
          </a:p>
          <a:p>
            <a:pPr>
              <a:lnSpc>
                <a:spcPct val="170000"/>
              </a:lnSpc>
            </a:pPr>
            <a:r>
              <a:rPr lang="tr-TR" dirty="0" smtClean="0"/>
              <a:t>İlk semptomlar </a:t>
            </a:r>
            <a:r>
              <a:rPr lang="tr-TR" dirty="0"/>
              <a:t>ateş, nefes darlığı, göğüs ağrısı ve </a:t>
            </a:r>
            <a:r>
              <a:rPr lang="tr-TR" dirty="0" err="1"/>
              <a:t>hemoptizidir</a:t>
            </a:r>
            <a:r>
              <a:rPr lang="tr-TR" dirty="0" smtClean="0"/>
              <a:t>.</a:t>
            </a:r>
          </a:p>
          <a:p>
            <a:pPr>
              <a:lnSpc>
                <a:spcPct val="170000"/>
              </a:lnSpc>
            </a:pPr>
            <a:r>
              <a:rPr lang="tr-TR" dirty="0" smtClean="0"/>
              <a:t>Genellikle </a:t>
            </a:r>
            <a:r>
              <a:rPr lang="tr-TR" dirty="0" err="1"/>
              <a:t>pulmoner</a:t>
            </a:r>
            <a:r>
              <a:rPr lang="tr-TR" dirty="0"/>
              <a:t> arter hipertansiyonuna veya kalp yetmezliğine neden olmaz. </a:t>
            </a:r>
            <a:endParaRPr lang="tr-TR" dirty="0" smtClean="0"/>
          </a:p>
          <a:p>
            <a:pPr>
              <a:lnSpc>
                <a:spcPct val="170000"/>
              </a:lnSpc>
            </a:pPr>
            <a:endParaRPr lang="tr-TR" dirty="0" smtClean="0"/>
          </a:p>
          <a:p>
            <a:pPr>
              <a:lnSpc>
                <a:spcPct val="170000"/>
              </a:lnSpc>
            </a:pPr>
            <a:r>
              <a:rPr lang="tr-TR" dirty="0" err="1" smtClean="0"/>
              <a:t>İmmünsüpresif</a:t>
            </a:r>
            <a:r>
              <a:rPr lang="tr-TR" dirty="0" smtClean="0"/>
              <a:t> </a:t>
            </a:r>
            <a:r>
              <a:rPr lang="tr-TR" dirty="0"/>
              <a:t>ajanlara yanıtı olumludur. </a:t>
            </a:r>
            <a:r>
              <a:rPr lang="tr-TR" dirty="0" err="1"/>
              <a:t>Nüksler</a:t>
            </a:r>
            <a:r>
              <a:rPr lang="tr-TR" dirty="0"/>
              <a:t> nadirdir. </a:t>
            </a:r>
            <a:endParaRPr lang="tr-TR" dirty="0" smtClean="0"/>
          </a:p>
          <a:p>
            <a:pPr>
              <a:lnSpc>
                <a:spcPct val="170000"/>
              </a:lnSpc>
            </a:pPr>
            <a:r>
              <a:rPr lang="tr-TR" dirty="0" err="1" smtClean="0"/>
              <a:t>Prognozu</a:t>
            </a:r>
            <a:r>
              <a:rPr lang="tr-TR" dirty="0" smtClean="0"/>
              <a:t> </a:t>
            </a:r>
            <a:r>
              <a:rPr lang="tr-TR" dirty="0"/>
              <a:t>da </a:t>
            </a:r>
            <a:r>
              <a:rPr lang="tr-TR" dirty="0" smtClean="0"/>
              <a:t>PA tutulumuna oldukça </a:t>
            </a:r>
            <a:r>
              <a:rPr lang="tr-TR" dirty="0"/>
              <a:t>benzer. </a:t>
            </a:r>
            <a:endParaRPr lang="tr-TR" dirty="0" smtClean="0"/>
          </a:p>
          <a:p>
            <a:pPr>
              <a:lnSpc>
                <a:spcPct val="170000"/>
              </a:lnSpc>
            </a:pPr>
            <a:r>
              <a:rPr lang="tr-TR" dirty="0" smtClean="0"/>
              <a:t>Sadece </a:t>
            </a:r>
            <a:r>
              <a:rPr lang="tr-TR" dirty="0"/>
              <a:t>medikal tedavi ile hastalık seyrinde kaybolabilir veya </a:t>
            </a:r>
            <a:r>
              <a:rPr lang="tr-TR" dirty="0" err="1"/>
              <a:t>fibrotik</a:t>
            </a:r>
            <a:r>
              <a:rPr lang="tr-TR" dirty="0"/>
              <a:t> bir banda dönüşebilir. </a:t>
            </a:r>
            <a:endParaRPr lang="tr-TR" dirty="0" smtClean="0"/>
          </a:p>
          <a:p>
            <a:pPr>
              <a:lnSpc>
                <a:spcPct val="170000"/>
              </a:lnSpc>
            </a:pPr>
            <a:r>
              <a:rPr lang="tr-TR" dirty="0" smtClean="0"/>
              <a:t>Bazen </a:t>
            </a:r>
            <a:r>
              <a:rPr lang="tr-TR" dirty="0" err="1"/>
              <a:t>endokard</a:t>
            </a:r>
            <a:r>
              <a:rPr lang="tr-TR" dirty="0"/>
              <a:t> üzerinde </a:t>
            </a:r>
            <a:r>
              <a:rPr lang="tr-TR" dirty="0" err="1"/>
              <a:t>kalsifiye</a:t>
            </a:r>
            <a:r>
              <a:rPr lang="tr-TR" dirty="0"/>
              <a:t> bir </a:t>
            </a:r>
            <a:r>
              <a:rPr lang="tr-TR" dirty="0" err="1"/>
              <a:t>skar</a:t>
            </a:r>
            <a:r>
              <a:rPr lang="tr-TR" dirty="0"/>
              <a:t> bırakabilir. </a:t>
            </a:r>
            <a:endParaRPr lang="tr-TR" dirty="0" smtClean="0"/>
          </a:p>
          <a:p>
            <a:pPr>
              <a:lnSpc>
                <a:spcPct val="170000"/>
              </a:lnSpc>
            </a:pPr>
            <a:r>
              <a:rPr lang="tr-TR" dirty="0" smtClean="0"/>
              <a:t>Kapak </a:t>
            </a:r>
            <a:r>
              <a:rPr lang="tr-TR" dirty="0"/>
              <a:t>yetmezliği veya </a:t>
            </a:r>
            <a:r>
              <a:rPr lang="tr-TR" dirty="0" err="1"/>
              <a:t>pulmoner</a:t>
            </a:r>
            <a:r>
              <a:rPr lang="tr-TR" dirty="0"/>
              <a:t> hipertansiyon gibi ciddi bir komplikasyon yoksa ameliyat önerilmez.</a:t>
            </a:r>
          </a:p>
        </p:txBody>
      </p:sp>
      <p:sp>
        <p:nvSpPr>
          <p:cNvPr id="4" name="Metin kutusu 3"/>
          <p:cNvSpPr txBox="1"/>
          <p:nvPr/>
        </p:nvSpPr>
        <p:spPr>
          <a:xfrm>
            <a:off x="6228184" y="4774168"/>
            <a:ext cx="2915816" cy="369332"/>
          </a:xfrm>
          <a:prstGeom prst="rect">
            <a:avLst/>
          </a:prstGeom>
          <a:noFill/>
        </p:spPr>
        <p:txBody>
          <a:bodyPr wrap="square" rtlCol="0">
            <a:spAutoFit/>
          </a:bodyPr>
          <a:lstStyle/>
          <a:p>
            <a:r>
              <a:rPr lang="en-US" sz="900" dirty="0" err="1"/>
              <a:t>Seyahi</a:t>
            </a:r>
            <a:r>
              <a:rPr lang="en-US" sz="900" dirty="0"/>
              <a:t> E. Best </a:t>
            </a:r>
            <a:r>
              <a:rPr lang="en-US" sz="900" dirty="0" err="1"/>
              <a:t>Pract</a:t>
            </a:r>
            <a:r>
              <a:rPr lang="en-US" sz="900" dirty="0"/>
              <a:t> Res </a:t>
            </a:r>
            <a:r>
              <a:rPr lang="en-US" sz="900" dirty="0" err="1"/>
              <a:t>Clin</a:t>
            </a:r>
            <a:r>
              <a:rPr lang="en-US" sz="900" dirty="0"/>
              <a:t> </a:t>
            </a:r>
            <a:r>
              <a:rPr lang="en-US" sz="900" dirty="0" err="1"/>
              <a:t>Rheumatol</a:t>
            </a:r>
            <a:r>
              <a:rPr lang="en-US" sz="900" dirty="0"/>
              <a:t>. </a:t>
            </a:r>
            <a:r>
              <a:rPr lang="en-US" sz="900" dirty="0" smtClean="0"/>
              <a:t>2016;30:279-295</a:t>
            </a:r>
            <a:endParaRPr lang="tr-TR" sz="900" dirty="0" smtClean="0"/>
          </a:p>
          <a:p>
            <a:r>
              <a:rPr lang="tr-TR" sz="900" dirty="0" err="1"/>
              <a:t>Mehdipoor</a:t>
            </a:r>
            <a:r>
              <a:rPr lang="tr-TR" sz="900" dirty="0"/>
              <a:t> </a:t>
            </a:r>
            <a:r>
              <a:rPr lang="tr-TR" sz="900" dirty="0" smtClean="0"/>
              <a:t>G, et al. </a:t>
            </a:r>
            <a:r>
              <a:rPr lang="tr-TR" sz="900" dirty="0" err="1"/>
              <a:t>Eur</a:t>
            </a:r>
            <a:r>
              <a:rPr lang="tr-TR" sz="900" dirty="0"/>
              <a:t> J </a:t>
            </a:r>
            <a:r>
              <a:rPr lang="tr-TR" sz="900" dirty="0" err="1"/>
              <a:t>Radiol</a:t>
            </a:r>
            <a:r>
              <a:rPr lang="tr-TR" sz="900" dirty="0"/>
              <a:t>. </a:t>
            </a:r>
            <a:r>
              <a:rPr lang="tr-TR" sz="900" dirty="0" smtClean="0"/>
              <a:t>2018;98:214-225</a:t>
            </a:r>
            <a:r>
              <a:rPr lang="tr-TR" sz="900" dirty="0"/>
              <a:t>.</a:t>
            </a:r>
          </a:p>
        </p:txBody>
      </p:sp>
    </p:spTree>
    <p:extLst>
      <p:ext uri="{BB962C8B-B14F-4D97-AF65-F5344CB8AC3E}">
        <p14:creationId xmlns:p14="http://schemas.microsoft.com/office/powerpoint/2010/main" val="3260928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909" y="14652"/>
            <a:ext cx="4710091" cy="3565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1" y="1660567"/>
            <a:ext cx="4457871" cy="3482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5868144" y="4744230"/>
            <a:ext cx="3275856" cy="430887"/>
          </a:xfrm>
          <a:prstGeom prst="rect">
            <a:avLst/>
          </a:prstGeom>
          <a:noFill/>
        </p:spPr>
        <p:txBody>
          <a:bodyPr wrap="square" rtlCol="0">
            <a:spAutoFit/>
          </a:bodyPr>
          <a:lstStyle/>
          <a:p>
            <a:r>
              <a:rPr lang="tr-TR" sz="1100" dirty="0" err="1"/>
              <a:t>Mehdipoor</a:t>
            </a:r>
            <a:r>
              <a:rPr lang="tr-TR" sz="1100" dirty="0"/>
              <a:t> </a:t>
            </a:r>
            <a:r>
              <a:rPr lang="tr-TR" sz="1100" dirty="0" smtClean="0"/>
              <a:t>G, et al. </a:t>
            </a:r>
            <a:r>
              <a:rPr lang="tr-TR" sz="1100" dirty="0" err="1" smtClean="0"/>
              <a:t>Eur</a:t>
            </a:r>
            <a:r>
              <a:rPr lang="tr-TR" sz="1100" dirty="0" smtClean="0"/>
              <a:t> </a:t>
            </a:r>
            <a:r>
              <a:rPr lang="tr-TR" sz="1100" dirty="0"/>
              <a:t>J </a:t>
            </a:r>
            <a:r>
              <a:rPr lang="tr-TR" sz="1100" dirty="0" err="1"/>
              <a:t>Radiol</a:t>
            </a:r>
            <a:r>
              <a:rPr lang="tr-TR" sz="1100" dirty="0"/>
              <a:t>. 2018 Jan;98:214-225</a:t>
            </a:r>
            <a:r>
              <a:rPr lang="tr-TR" sz="1100" dirty="0" smtClean="0"/>
              <a:t>.</a:t>
            </a:r>
          </a:p>
          <a:p>
            <a:r>
              <a:rPr lang="tr-TR" sz="1100" dirty="0"/>
              <a:t>Ödev K, </a:t>
            </a:r>
            <a:r>
              <a:rPr lang="tr-TR" sz="1100" dirty="0" smtClean="0"/>
              <a:t>et al. </a:t>
            </a:r>
            <a:r>
              <a:rPr lang="tr-TR" sz="1100" dirty="0"/>
              <a:t>Can </a:t>
            </a:r>
            <a:r>
              <a:rPr lang="tr-TR" sz="1100" dirty="0" err="1"/>
              <a:t>Respir</a:t>
            </a:r>
            <a:r>
              <a:rPr lang="tr-TR" sz="1100" dirty="0"/>
              <a:t> J. </a:t>
            </a:r>
            <a:r>
              <a:rPr lang="tr-TR" sz="1100" dirty="0" smtClean="0"/>
              <a:t>202028;2020:4649081</a:t>
            </a:r>
            <a:r>
              <a:rPr lang="tr-TR" sz="1100" dirty="0"/>
              <a:t>. </a:t>
            </a:r>
          </a:p>
        </p:txBody>
      </p:sp>
    </p:spTree>
    <p:extLst>
      <p:ext uri="{BB962C8B-B14F-4D97-AF65-F5344CB8AC3E}">
        <p14:creationId xmlns:p14="http://schemas.microsoft.com/office/powerpoint/2010/main" val="38106938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67544" y="51471"/>
            <a:ext cx="8229600" cy="576063"/>
          </a:xfrm>
        </p:spPr>
        <p:txBody>
          <a:bodyPr>
            <a:normAutofit/>
          </a:bodyPr>
          <a:lstStyle/>
          <a:p>
            <a:r>
              <a:rPr lang="tr-TR" sz="2600" dirty="0" smtClean="0">
                <a:solidFill>
                  <a:srgbClr val="FF0000"/>
                </a:solidFill>
              </a:rPr>
              <a:t>Nörolojik Tutulum</a:t>
            </a:r>
            <a:endParaRPr lang="tr-TR" sz="2600" dirty="0">
              <a:solidFill>
                <a:srgbClr val="FF0000"/>
              </a:solidFill>
            </a:endParaRPr>
          </a:p>
        </p:txBody>
      </p:sp>
      <p:sp>
        <p:nvSpPr>
          <p:cNvPr id="6" name="İçerik Yer Tutucusu 5"/>
          <p:cNvSpPr>
            <a:spLocks noGrp="1"/>
          </p:cNvSpPr>
          <p:nvPr>
            <p:ph idx="1"/>
          </p:nvPr>
        </p:nvSpPr>
        <p:spPr>
          <a:xfrm>
            <a:off x="179512" y="627534"/>
            <a:ext cx="8784976" cy="4587974"/>
          </a:xfrm>
        </p:spPr>
        <p:txBody>
          <a:bodyPr>
            <a:normAutofit fontScale="40000" lnSpcReduction="20000"/>
          </a:bodyPr>
          <a:lstStyle/>
          <a:p>
            <a:pPr>
              <a:lnSpc>
                <a:spcPct val="170000"/>
              </a:lnSpc>
            </a:pPr>
            <a:r>
              <a:rPr lang="tr-TR" dirty="0" smtClean="0"/>
              <a:t>Hastalarının </a:t>
            </a:r>
            <a:r>
              <a:rPr lang="tr-TR" dirty="0"/>
              <a:t>%5'inde görülür. </a:t>
            </a:r>
            <a:endParaRPr lang="tr-TR" dirty="0" smtClean="0"/>
          </a:p>
          <a:p>
            <a:pPr>
              <a:lnSpc>
                <a:spcPct val="170000"/>
              </a:lnSpc>
            </a:pPr>
            <a:r>
              <a:rPr lang="tr-TR" dirty="0" smtClean="0"/>
              <a:t>İki </a:t>
            </a:r>
            <a:r>
              <a:rPr lang="tr-TR" dirty="0"/>
              <a:t>ana formu vardır: </a:t>
            </a:r>
            <a:r>
              <a:rPr lang="tr-TR" dirty="0" err="1"/>
              <a:t>vasküler</a:t>
            </a:r>
            <a:r>
              <a:rPr lang="tr-TR" dirty="0"/>
              <a:t> ve </a:t>
            </a:r>
            <a:r>
              <a:rPr lang="tr-TR" dirty="0" err="1"/>
              <a:t>parankimal</a:t>
            </a:r>
            <a:r>
              <a:rPr lang="tr-TR" dirty="0"/>
              <a:t>. </a:t>
            </a:r>
            <a:endParaRPr lang="tr-TR" dirty="0" smtClean="0"/>
          </a:p>
          <a:p>
            <a:pPr>
              <a:lnSpc>
                <a:spcPct val="170000"/>
              </a:lnSpc>
            </a:pPr>
            <a:endParaRPr lang="tr-TR" dirty="0" smtClean="0"/>
          </a:p>
          <a:p>
            <a:pPr>
              <a:lnSpc>
                <a:spcPct val="170000"/>
              </a:lnSpc>
            </a:pPr>
            <a:r>
              <a:rPr lang="tr-TR" dirty="0" err="1" smtClean="0"/>
              <a:t>Parankimal</a:t>
            </a:r>
            <a:r>
              <a:rPr lang="tr-TR" dirty="0" smtClean="0"/>
              <a:t> </a:t>
            </a:r>
            <a:r>
              <a:rPr lang="tr-TR" dirty="0" err="1" smtClean="0"/>
              <a:t>nöro</a:t>
            </a:r>
            <a:r>
              <a:rPr lang="tr-TR" dirty="0" smtClean="0"/>
              <a:t>-BH, </a:t>
            </a:r>
            <a:r>
              <a:rPr lang="tr-TR" dirty="0"/>
              <a:t>beyin sapı, </a:t>
            </a:r>
            <a:r>
              <a:rPr lang="tr-TR" dirty="0" err="1"/>
              <a:t>diensefalon</a:t>
            </a:r>
            <a:r>
              <a:rPr lang="tr-TR" dirty="0"/>
              <a:t>, bazal </a:t>
            </a:r>
            <a:r>
              <a:rPr lang="tr-TR" dirty="0" err="1"/>
              <a:t>ganglionlar</a:t>
            </a:r>
            <a:r>
              <a:rPr lang="tr-TR" dirty="0"/>
              <a:t> ve daha az sıklıkla omurilik ve </a:t>
            </a:r>
            <a:r>
              <a:rPr lang="tr-TR" dirty="0" err="1"/>
              <a:t>serebellumda</a:t>
            </a:r>
            <a:r>
              <a:rPr lang="tr-TR" dirty="0"/>
              <a:t> </a:t>
            </a:r>
            <a:r>
              <a:rPr lang="tr-TR" dirty="0" err="1"/>
              <a:t>enflamatuar</a:t>
            </a:r>
            <a:r>
              <a:rPr lang="tr-TR" dirty="0"/>
              <a:t> lezyonlara yol açar. </a:t>
            </a:r>
            <a:endParaRPr lang="tr-TR" dirty="0" smtClean="0"/>
          </a:p>
          <a:p>
            <a:pPr>
              <a:lnSpc>
                <a:spcPct val="170000"/>
              </a:lnSpc>
            </a:pPr>
            <a:r>
              <a:rPr lang="tr-TR" dirty="0" smtClean="0"/>
              <a:t>Genellikle </a:t>
            </a:r>
            <a:r>
              <a:rPr lang="tr-TR" dirty="0"/>
              <a:t>iki taraflı piramidal belirtiler, tek taraflı </a:t>
            </a:r>
            <a:r>
              <a:rPr lang="tr-TR" dirty="0" err="1"/>
              <a:t>hemiparezi</a:t>
            </a:r>
            <a:r>
              <a:rPr lang="tr-TR" dirty="0"/>
              <a:t>, davranış değişiklikleri, </a:t>
            </a:r>
            <a:r>
              <a:rPr lang="tr-TR" dirty="0" err="1"/>
              <a:t>sfinkter</a:t>
            </a:r>
            <a:r>
              <a:rPr lang="tr-TR" dirty="0"/>
              <a:t> bozuklukları ve baş ağrısı ile kendini gösterir. </a:t>
            </a:r>
            <a:endParaRPr lang="tr-TR" dirty="0" smtClean="0"/>
          </a:p>
          <a:p>
            <a:pPr>
              <a:lnSpc>
                <a:spcPct val="170000"/>
              </a:lnSpc>
            </a:pPr>
            <a:endParaRPr lang="tr-TR" dirty="0" smtClean="0"/>
          </a:p>
          <a:p>
            <a:pPr>
              <a:lnSpc>
                <a:spcPct val="170000"/>
              </a:lnSpc>
            </a:pPr>
            <a:r>
              <a:rPr lang="tr-TR" dirty="0" err="1" smtClean="0"/>
              <a:t>Vasküler</a:t>
            </a:r>
            <a:r>
              <a:rPr lang="tr-TR" dirty="0" smtClean="0"/>
              <a:t> </a:t>
            </a:r>
            <a:r>
              <a:rPr lang="tr-TR" dirty="0" err="1" smtClean="0"/>
              <a:t>nöro</a:t>
            </a:r>
            <a:r>
              <a:rPr lang="tr-TR" dirty="0" smtClean="0"/>
              <a:t>-BH, </a:t>
            </a:r>
            <a:r>
              <a:rPr lang="tr-TR" dirty="0"/>
              <a:t>esas olarak baş ağrısı ve </a:t>
            </a:r>
            <a:r>
              <a:rPr lang="tr-TR" dirty="0" err="1"/>
              <a:t>papilödem</a:t>
            </a:r>
            <a:r>
              <a:rPr lang="tr-TR" dirty="0"/>
              <a:t> ile karakterize edilen dural sinüs </a:t>
            </a:r>
            <a:r>
              <a:rPr lang="tr-TR" dirty="0" err="1"/>
              <a:t>trombozudur</a:t>
            </a:r>
            <a:r>
              <a:rPr lang="tr-TR" dirty="0"/>
              <a:t>. </a:t>
            </a:r>
            <a:endParaRPr lang="tr-TR" dirty="0" smtClean="0"/>
          </a:p>
          <a:p>
            <a:pPr>
              <a:lnSpc>
                <a:spcPct val="170000"/>
              </a:lnSpc>
            </a:pPr>
            <a:r>
              <a:rPr lang="tr-TR" dirty="0" err="1" smtClean="0"/>
              <a:t>Parankimal</a:t>
            </a:r>
            <a:r>
              <a:rPr lang="tr-TR" dirty="0" smtClean="0"/>
              <a:t> </a:t>
            </a:r>
            <a:r>
              <a:rPr lang="tr-TR" dirty="0" err="1" smtClean="0"/>
              <a:t>nöro-BH'ye</a:t>
            </a:r>
            <a:r>
              <a:rPr lang="tr-TR" dirty="0" smtClean="0"/>
              <a:t> </a:t>
            </a:r>
            <a:r>
              <a:rPr lang="tr-TR" dirty="0"/>
              <a:t>kıyasla daha iyi </a:t>
            </a:r>
            <a:r>
              <a:rPr lang="tr-TR" dirty="0" err="1"/>
              <a:t>prognoza</a:t>
            </a:r>
            <a:r>
              <a:rPr lang="tr-TR" dirty="0"/>
              <a:t> sahiptir</a:t>
            </a:r>
            <a:r>
              <a:rPr lang="tr-TR" dirty="0" smtClean="0"/>
              <a:t>.</a:t>
            </a:r>
          </a:p>
          <a:p>
            <a:pPr>
              <a:lnSpc>
                <a:spcPct val="170000"/>
              </a:lnSpc>
            </a:pPr>
            <a:endParaRPr lang="tr-TR" dirty="0" smtClean="0"/>
          </a:p>
          <a:p>
            <a:pPr>
              <a:lnSpc>
                <a:spcPct val="170000"/>
              </a:lnSpc>
            </a:pPr>
            <a:r>
              <a:rPr lang="tr-TR" dirty="0" smtClean="0"/>
              <a:t>Aseptik menenjit ve </a:t>
            </a:r>
            <a:r>
              <a:rPr lang="tr-TR" dirty="0" err="1" smtClean="0"/>
              <a:t>arteryel</a:t>
            </a:r>
            <a:r>
              <a:rPr lang="tr-TR" dirty="0" smtClean="0"/>
              <a:t> </a:t>
            </a:r>
            <a:r>
              <a:rPr lang="tr-TR" dirty="0" err="1" smtClean="0"/>
              <a:t>vaskülitik</a:t>
            </a:r>
            <a:r>
              <a:rPr lang="tr-TR" dirty="0" smtClean="0"/>
              <a:t> tutulumlar da nadiren olabilir. </a:t>
            </a:r>
          </a:p>
        </p:txBody>
      </p:sp>
      <p:sp>
        <p:nvSpPr>
          <p:cNvPr id="7" name="Metin kutusu 6"/>
          <p:cNvSpPr txBox="1"/>
          <p:nvPr/>
        </p:nvSpPr>
        <p:spPr>
          <a:xfrm>
            <a:off x="6444208" y="4774168"/>
            <a:ext cx="2713246" cy="369332"/>
          </a:xfrm>
          <a:prstGeom prst="rect">
            <a:avLst/>
          </a:prstGeom>
          <a:noFill/>
        </p:spPr>
        <p:txBody>
          <a:bodyPr wrap="square" rtlCol="0">
            <a:spAutoFit/>
          </a:bodyPr>
          <a:lstStyle/>
          <a:p>
            <a:r>
              <a:rPr lang="tr-TR" sz="900" dirty="0" smtClean="0"/>
              <a:t>Yazıcı </a:t>
            </a:r>
            <a:r>
              <a:rPr lang="tr-TR" sz="900" dirty="0"/>
              <a:t>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a:p>
            <a:r>
              <a:rPr lang="tr-TR" sz="900" dirty="0" err="1"/>
              <a:t>Alibaz-Oner</a:t>
            </a:r>
            <a:r>
              <a:rPr lang="tr-TR" sz="900" dirty="0"/>
              <a:t> F, et </a:t>
            </a:r>
            <a:r>
              <a:rPr lang="tr-TR" sz="900" dirty="0" err="1"/>
              <a:t>al.Diagnostics</a:t>
            </a:r>
            <a:r>
              <a:rPr lang="tr-TR" sz="900" dirty="0"/>
              <a:t> (Basel). </a:t>
            </a:r>
            <a:r>
              <a:rPr lang="tr-TR" sz="900" dirty="0" smtClean="0"/>
              <a:t>2022:23;13:41</a:t>
            </a:r>
          </a:p>
        </p:txBody>
      </p:sp>
    </p:spTree>
    <p:extLst>
      <p:ext uri="{BB962C8B-B14F-4D97-AF65-F5344CB8AC3E}">
        <p14:creationId xmlns:p14="http://schemas.microsoft.com/office/powerpoint/2010/main" val="35829058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5629" y="771550"/>
            <a:ext cx="4458372"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43558"/>
            <a:ext cx="4659349"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6228184" y="4881890"/>
            <a:ext cx="2915816" cy="261610"/>
          </a:xfrm>
          <a:prstGeom prst="rect">
            <a:avLst/>
          </a:prstGeom>
          <a:noFill/>
        </p:spPr>
        <p:txBody>
          <a:bodyPr wrap="square" rtlCol="0">
            <a:spAutoFit/>
          </a:bodyPr>
          <a:lstStyle/>
          <a:p>
            <a:r>
              <a:rPr lang="tr-TR" sz="1100" i="1" dirty="0" smtClean="0"/>
              <a:t>Al-</a:t>
            </a:r>
            <a:r>
              <a:rPr lang="tr-TR" sz="1100" i="1" dirty="0" err="1" smtClean="0"/>
              <a:t>Araji</a:t>
            </a:r>
            <a:r>
              <a:rPr lang="tr-TR" sz="1100" i="1" dirty="0" smtClean="0"/>
              <a:t> A, et al. </a:t>
            </a:r>
            <a:r>
              <a:rPr lang="fr-FR" sz="1100" i="1" dirty="0" smtClean="0"/>
              <a:t>Lancet </a:t>
            </a:r>
            <a:r>
              <a:rPr lang="fr-FR" sz="1100" i="1" dirty="0" err="1" smtClean="0"/>
              <a:t>Neurol</a:t>
            </a:r>
            <a:r>
              <a:rPr lang="fr-FR" sz="1100" i="1" dirty="0" smtClean="0"/>
              <a:t> </a:t>
            </a:r>
            <a:r>
              <a:rPr lang="fr-FR" sz="1100" dirty="0" smtClean="0"/>
              <a:t>2009; 8: 192–204</a:t>
            </a:r>
            <a:endParaRPr lang="tr-TR" sz="1100" dirty="0"/>
          </a:p>
        </p:txBody>
      </p:sp>
    </p:spTree>
    <p:extLst>
      <p:ext uri="{BB962C8B-B14F-4D97-AF65-F5344CB8AC3E}">
        <p14:creationId xmlns:p14="http://schemas.microsoft.com/office/powerpoint/2010/main" val="19664658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0"/>
            <a:ext cx="8229600" cy="637579"/>
          </a:xfrm>
        </p:spPr>
        <p:txBody>
          <a:bodyPr>
            <a:normAutofit/>
          </a:bodyPr>
          <a:lstStyle/>
          <a:p>
            <a:r>
              <a:rPr lang="tr-TR" sz="2700" dirty="0" err="1" smtClean="0">
                <a:solidFill>
                  <a:srgbClr val="FF0000"/>
                </a:solidFill>
              </a:rPr>
              <a:t>Gastrointestinal</a:t>
            </a:r>
            <a:r>
              <a:rPr lang="tr-TR" sz="2700" dirty="0" smtClean="0">
                <a:solidFill>
                  <a:srgbClr val="FF0000"/>
                </a:solidFill>
              </a:rPr>
              <a:t> Tutulum</a:t>
            </a:r>
            <a:endParaRPr lang="tr-TR" sz="2700" dirty="0">
              <a:solidFill>
                <a:srgbClr val="FF0000"/>
              </a:solidFill>
            </a:endParaRPr>
          </a:p>
        </p:txBody>
      </p:sp>
      <p:sp>
        <p:nvSpPr>
          <p:cNvPr id="3" name="İçerik Yer Tutucusu 2"/>
          <p:cNvSpPr>
            <a:spLocks noGrp="1"/>
          </p:cNvSpPr>
          <p:nvPr>
            <p:ph idx="1"/>
          </p:nvPr>
        </p:nvSpPr>
        <p:spPr>
          <a:xfrm>
            <a:off x="107504" y="771550"/>
            <a:ext cx="8856984" cy="4249809"/>
          </a:xfrm>
        </p:spPr>
        <p:txBody>
          <a:bodyPr>
            <a:noAutofit/>
          </a:bodyPr>
          <a:lstStyle/>
          <a:p>
            <a:pPr>
              <a:lnSpc>
                <a:spcPct val="150000"/>
              </a:lnSpc>
            </a:pPr>
            <a:r>
              <a:rPr lang="tr-TR" sz="1400" dirty="0" smtClean="0"/>
              <a:t>Kanamanın </a:t>
            </a:r>
            <a:r>
              <a:rPr lang="tr-TR" sz="1400" dirty="0"/>
              <a:t>eşlik edebildiği karın ağrısı ve ishal ile </a:t>
            </a:r>
            <a:r>
              <a:rPr lang="tr-TR" sz="1400" dirty="0" err="1"/>
              <a:t>prezentasyon</a:t>
            </a:r>
            <a:r>
              <a:rPr lang="tr-TR" sz="1400" dirty="0"/>
              <a:t> olarak </a:t>
            </a:r>
            <a:r>
              <a:rPr lang="tr-TR" sz="1400" dirty="0" err="1"/>
              <a:t>Crohn</a:t>
            </a:r>
            <a:r>
              <a:rPr lang="tr-TR" sz="1400" dirty="0"/>
              <a:t> hastalığını </a:t>
            </a:r>
            <a:r>
              <a:rPr lang="tr-TR" sz="1400" dirty="0" smtClean="0"/>
              <a:t>andırır.</a:t>
            </a:r>
          </a:p>
          <a:p>
            <a:pPr>
              <a:lnSpc>
                <a:spcPct val="150000"/>
              </a:lnSpc>
            </a:pPr>
            <a:endParaRPr lang="tr-TR" sz="1400" dirty="0" smtClean="0"/>
          </a:p>
          <a:p>
            <a:pPr>
              <a:lnSpc>
                <a:spcPct val="150000"/>
              </a:lnSpc>
            </a:pPr>
            <a:r>
              <a:rPr lang="tr-TR" sz="1400" dirty="0" smtClean="0"/>
              <a:t>GIS tutulumu Japonya </a:t>
            </a:r>
            <a:r>
              <a:rPr lang="tr-TR" sz="1400" dirty="0"/>
              <a:t>ve Kore'de </a:t>
            </a:r>
            <a:r>
              <a:rPr lang="tr-TR" sz="1400" dirty="0" smtClean="0"/>
              <a:t>hastalarının </a:t>
            </a:r>
            <a:r>
              <a:rPr lang="tr-TR" sz="1400" dirty="0"/>
              <a:t>üçte birinde görülürken, Akdeniz ülkelerinde nadirdir (&lt;%5</a:t>
            </a:r>
            <a:r>
              <a:rPr lang="tr-TR" sz="1400" dirty="0" smtClean="0"/>
              <a:t>).</a:t>
            </a:r>
          </a:p>
          <a:p>
            <a:pPr>
              <a:lnSpc>
                <a:spcPct val="150000"/>
              </a:lnSpc>
            </a:pPr>
            <a:endParaRPr lang="tr-TR" sz="1400" dirty="0" smtClean="0"/>
          </a:p>
          <a:p>
            <a:pPr>
              <a:lnSpc>
                <a:spcPct val="150000"/>
              </a:lnSpc>
            </a:pPr>
            <a:r>
              <a:rPr lang="tr-TR" sz="1400" dirty="0"/>
              <a:t>Öncelikle terminal </a:t>
            </a:r>
            <a:r>
              <a:rPr lang="tr-TR" sz="1400" dirty="0" err="1"/>
              <a:t>ileum</a:t>
            </a:r>
            <a:r>
              <a:rPr lang="tr-TR" sz="1400" dirty="0"/>
              <a:t> ve </a:t>
            </a:r>
            <a:r>
              <a:rPr lang="tr-TR" sz="1400" dirty="0" err="1"/>
              <a:t>çekumda</a:t>
            </a:r>
            <a:r>
              <a:rPr lang="tr-TR" sz="1400" dirty="0"/>
              <a:t> olmak üzere </a:t>
            </a:r>
            <a:r>
              <a:rPr lang="tr-TR" sz="1400" dirty="0" err="1"/>
              <a:t>mukozal</a:t>
            </a:r>
            <a:r>
              <a:rPr lang="tr-TR" sz="1400" dirty="0"/>
              <a:t> </a:t>
            </a:r>
            <a:r>
              <a:rPr lang="tr-TR" sz="1400" dirty="0" err="1"/>
              <a:t>aftöz</a:t>
            </a:r>
            <a:r>
              <a:rPr lang="tr-TR" sz="1400" dirty="0"/>
              <a:t> ülserler, </a:t>
            </a:r>
            <a:r>
              <a:rPr lang="tr-TR" sz="1400" dirty="0" err="1" smtClean="0"/>
              <a:t>intestinal</a:t>
            </a:r>
            <a:r>
              <a:rPr lang="tr-TR" sz="1400" dirty="0" smtClean="0"/>
              <a:t> </a:t>
            </a:r>
            <a:r>
              <a:rPr lang="tr-TR" sz="1400" dirty="0"/>
              <a:t>tutulumunun karakteristik </a:t>
            </a:r>
            <a:r>
              <a:rPr lang="tr-TR" sz="1400" dirty="0" smtClean="0"/>
              <a:t>bulgularıdır. </a:t>
            </a:r>
          </a:p>
          <a:p>
            <a:pPr>
              <a:lnSpc>
                <a:spcPct val="150000"/>
              </a:lnSpc>
            </a:pPr>
            <a:endParaRPr lang="tr-TR" sz="1400" dirty="0" smtClean="0"/>
          </a:p>
          <a:p>
            <a:pPr>
              <a:lnSpc>
                <a:spcPct val="150000"/>
              </a:lnSpc>
            </a:pPr>
            <a:r>
              <a:rPr lang="tr-TR" sz="1400" dirty="0" smtClean="0"/>
              <a:t>Ülserler </a:t>
            </a:r>
            <a:r>
              <a:rPr lang="tr-TR" sz="1400" dirty="0"/>
              <a:t>genellikle derin, büyük ve </a:t>
            </a:r>
            <a:r>
              <a:rPr lang="tr-TR" sz="1400" dirty="0" smtClean="0"/>
              <a:t>tektir, delinme </a:t>
            </a:r>
            <a:r>
              <a:rPr lang="tr-TR" sz="1400" dirty="0"/>
              <a:t>veya büyük kanamaya neden olma eğilimindedir. </a:t>
            </a:r>
            <a:endParaRPr lang="tr-TR" sz="1400" dirty="0" smtClean="0"/>
          </a:p>
          <a:p>
            <a:pPr>
              <a:lnSpc>
                <a:spcPct val="150000"/>
              </a:lnSpc>
            </a:pPr>
            <a:endParaRPr lang="tr-TR" sz="1400" dirty="0" smtClean="0"/>
          </a:p>
          <a:p>
            <a:pPr>
              <a:lnSpc>
                <a:spcPct val="150000"/>
              </a:lnSpc>
            </a:pPr>
            <a:r>
              <a:rPr lang="tr-TR" sz="1400" dirty="0" err="1" smtClean="0"/>
              <a:t>Mukozal</a:t>
            </a:r>
            <a:r>
              <a:rPr lang="tr-TR" sz="1400" dirty="0" smtClean="0"/>
              <a:t> </a:t>
            </a:r>
            <a:r>
              <a:rPr lang="tr-TR" sz="1400" dirty="0"/>
              <a:t>biyopsiler, hastaların küçük bir kısmında kronik veya aktif </a:t>
            </a:r>
            <a:r>
              <a:rPr lang="tr-TR" sz="1400" dirty="0" err="1"/>
              <a:t>mukozal</a:t>
            </a:r>
            <a:r>
              <a:rPr lang="tr-TR" sz="1400" dirty="0"/>
              <a:t> </a:t>
            </a:r>
            <a:r>
              <a:rPr lang="tr-TR" sz="1400" dirty="0" err="1"/>
              <a:t>inflamasyonun</a:t>
            </a:r>
            <a:r>
              <a:rPr lang="tr-TR" sz="1400" dirty="0"/>
              <a:t> yanı sıra </a:t>
            </a:r>
            <a:r>
              <a:rPr lang="tr-TR" sz="1400" dirty="0" err="1"/>
              <a:t>vaskülitik</a:t>
            </a:r>
            <a:r>
              <a:rPr lang="tr-TR" sz="1400" dirty="0"/>
              <a:t> bulgular gösterir.</a:t>
            </a:r>
          </a:p>
        </p:txBody>
      </p:sp>
      <p:sp>
        <p:nvSpPr>
          <p:cNvPr id="4" name="Metin kutusu 3"/>
          <p:cNvSpPr txBox="1"/>
          <p:nvPr/>
        </p:nvSpPr>
        <p:spPr>
          <a:xfrm>
            <a:off x="6444208" y="4764685"/>
            <a:ext cx="2721706" cy="3693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a:p>
            <a:r>
              <a:rPr lang="tr-TR" sz="900" dirty="0"/>
              <a:t>Yazıcı H, et al.  </a:t>
            </a:r>
            <a:r>
              <a:rPr lang="tr-TR" sz="900" dirty="0" err="1"/>
              <a:t>Nat</a:t>
            </a:r>
            <a:r>
              <a:rPr lang="tr-TR" sz="900" dirty="0"/>
              <a:t> </a:t>
            </a:r>
            <a:r>
              <a:rPr lang="tr-TR" sz="900" dirty="0" err="1"/>
              <a:t>Rev</a:t>
            </a:r>
            <a:r>
              <a:rPr lang="tr-TR" sz="900" dirty="0"/>
              <a:t> </a:t>
            </a:r>
            <a:r>
              <a:rPr lang="tr-TR" sz="900" dirty="0" err="1"/>
              <a:t>Rheumatol</a:t>
            </a:r>
            <a:r>
              <a:rPr lang="tr-TR" sz="900" dirty="0"/>
              <a:t>. 2018 ;</a:t>
            </a:r>
            <a:r>
              <a:rPr lang="tr-TR" sz="900" dirty="0" smtClean="0"/>
              <a:t>14:107-119</a:t>
            </a:r>
          </a:p>
        </p:txBody>
      </p:sp>
    </p:spTree>
    <p:extLst>
      <p:ext uri="{BB962C8B-B14F-4D97-AF65-F5344CB8AC3E}">
        <p14:creationId xmlns:p14="http://schemas.microsoft.com/office/powerpoint/2010/main" val="9466252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0"/>
            <a:ext cx="8424936" cy="2363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427734"/>
            <a:ext cx="8424936"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6012160" y="4803998"/>
            <a:ext cx="3131841" cy="400110"/>
          </a:xfrm>
          <a:prstGeom prst="rect">
            <a:avLst/>
          </a:prstGeom>
        </p:spPr>
        <p:txBody>
          <a:bodyPr wrap="square">
            <a:spAutoFit/>
          </a:bodyPr>
          <a:lstStyle/>
          <a:p>
            <a:r>
              <a:rPr lang="tr-TR" sz="1000" dirty="0" err="1" smtClean="0"/>
              <a:t>Hatemi</a:t>
            </a:r>
            <a:r>
              <a:rPr lang="tr-TR" sz="1000" dirty="0"/>
              <a:t> </a:t>
            </a:r>
            <a:r>
              <a:rPr lang="tr-TR" sz="1000" dirty="0" smtClean="0"/>
              <a:t>I, et al. </a:t>
            </a:r>
            <a:r>
              <a:rPr lang="tr-TR" sz="1000" dirty="0" err="1" smtClean="0"/>
              <a:t>Rheum</a:t>
            </a:r>
            <a:r>
              <a:rPr lang="tr-TR" sz="1000" dirty="0" smtClean="0"/>
              <a:t> </a:t>
            </a:r>
            <a:r>
              <a:rPr lang="tr-TR" sz="1000" dirty="0" err="1"/>
              <a:t>Dis</a:t>
            </a:r>
            <a:r>
              <a:rPr lang="tr-TR" sz="1000" dirty="0"/>
              <a:t> </a:t>
            </a:r>
            <a:r>
              <a:rPr lang="tr-TR" sz="1000" dirty="0" err="1"/>
              <a:t>Clin</a:t>
            </a:r>
            <a:r>
              <a:rPr lang="tr-TR" sz="1000" dirty="0"/>
              <a:t> N </a:t>
            </a:r>
            <a:r>
              <a:rPr lang="tr-TR" sz="1000" dirty="0" err="1"/>
              <a:t>Am</a:t>
            </a:r>
            <a:r>
              <a:rPr lang="tr-TR" sz="1000" dirty="0"/>
              <a:t> 44 (2018) </a:t>
            </a:r>
            <a:r>
              <a:rPr lang="tr-TR" sz="1000" dirty="0" smtClean="0"/>
              <a:t>45–64</a:t>
            </a:r>
          </a:p>
          <a:p>
            <a:r>
              <a:rPr lang="tr-TR" sz="1000" dirty="0" err="1" smtClean="0"/>
              <a:t>Hisamatzu</a:t>
            </a:r>
            <a:r>
              <a:rPr lang="tr-TR" sz="1000" dirty="0" smtClean="0"/>
              <a:t> T, et al. </a:t>
            </a:r>
            <a:r>
              <a:rPr lang="nl-NL" sz="1000" dirty="0" smtClean="0"/>
              <a:t>Clin </a:t>
            </a:r>
            <a:r>
              <a:rPr lang="nl-NL" sz="1000" dirty="0"/>
              <a:t>J Gastroenterol (2014) 7:205–212</a:t>
            </a:r>
            <a:endParaRPr lang="tr-TR" sz="1000" dirty="0"/>
          </a:p>
        </p:txBody>
      </p:sp>
    </p:spTree>
    <p:extLst>
      <p:ext uri="{BB962C8B-B14F-4D97-AF65-F5344CB8AC3E}">
        <p14:creationId xmlns:p14="http://schemas.microsoft.com/office/powerpoint/2010/main" val="23001226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causapedia.com/public/uploads/case_report_files/cf4bf35c5f16a07eaa1e19b0464cf1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51469"/>
            <a:ext cx="6781428" cy="489654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6660232" y="4913474"/>
            <a:ext cx="2473627" cy="261610"/>
          </a:xfrm>
          <a:prstGeom prst="rect">
            <a:avLst/>
          </a:prstGeom>
        </p:spPr>
        <p:txBody>
          <a:bodyPr wrap="square">
            <a:spAutoFit/>
          </a:bodyPr>
          <a:lstStyle/>
          <a:p>
            <a:r>
              <a:rPr lang="tr-TR" sz="1100" dirty="0" smtClean="0"/>
              <a:t>Toktaş O, et al. </a:t>
            </a:r>
            <a:r>
              <a:rPr lang="tr-TR" sz="1100" dirty="0" err="1" smtClean="0"/>
              <a:t>CausaPedia</a:t>
            </a:r>
            <a:r>
              <a:rPr lang="tr-TR" sz="1100" dirty="0" smtClean="0"/>
              <a:t> </a:t>
            </a:r>
            <a:r>
              <a:rPr lang="tr-TR" sz="1100" dirty="0"/>
              <a:t>2015;4:1304 </a:t>
            </a:r>
          </a:p>
        </p:txBody>
      </p:sp>
    </p:spTree>
    <p:extLst>
      <p:ext uri="{BB962C8B-B14F-4D97-AF65-F5344CB8AC3E}">
        <p14:creationId xmlns:p14="http://schemas.microsoft.com/office/powerpoint/2010/main" val="25905957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3479"/>
            <a:ext cx="8229600" cy="576064"/>
          </a:xfrm>
        </p:spPr>
        <p:txBody>
          <a:bodyPr>
            <a:normAutofit/>
          </a:bodyPr>
          <a:lstStyle/>
          <a:p>
            <a:r>
              <a:rPr lang="tr-TR" sz="2900" dirty="0" smtClean="0">
                <a:solidFill>
                  <a:srgbClr val="FF0000"/>
                </a:solidFill>
              </a:rPr>
              <a:t>Eklem Tutulumu</a:t>
            </a:r>
            <a:endParaRPr lang="tr-TR" sz="2900" dirty="0">
              <a:solidFill>
                <a:srgbClr val="FF0000"/>
              </a:solidFill>
            </a:endParaRPr>
          </a:p>
        </p:txBody>
      </p:sp>
      <p:sp>
        <p:nvSpPr>
          <p:cNvPr id="3" name="İçerik Yer Tutucusu 2"/>
          <p:cNvSpPr>
            <a:spLocks noGrp="1"/>
          </p:cNvSpPr>
          <p:nvPr>
            <p:ph idx="1"/>
          </p:nvPr>
        </p:nvSpPr>
        <p:spPr>
          <a:xfrm>
            <a:off x="251520" y="771550"/>
            <a:ext cx="8568952" cy="4032448"/>
          </a:xfrm>
        </p:spPr>
        <p:txBody>
          <a:bodyPr>
            <a:normAutofit/>
          </a:bodyPr>
          <a:lstStyle/>
          <a:p>
            <a:pPr>
              <a:lnSpc>
                <a:spcPct val="170000"/>
              </a:lnSpc>
            </a:pPr>
            <a:r>
              <a:rPr lang="tr-TR" sz="1500" dirty="0" err="1"/>
              <a:t>Artrit</a:t>
            </a:r>
            <a:r>
              <a:rPr lang="tr-TR" sz="1500" dirty="0"/>
              <a:t> veya </a:t>
            </a:r>
            <a:r>
              <a:rPr lang="tr-TR" sz="1500" dirty="0" err="1" smtClean="0"/>
              <a:t>artralji</a:t>
            </a:r>
            <a:r>
              <a:rPr lang="tr-TR" sz="1500" dirty="0"/>
              <a:t> </a:t>
            </a:r>
            <a:r>
              <a:rPr lang="tr-TR" sz="1500" dirty="0" smtClean="0"/>
              <a:t>hastaların </a:t>
            </a:r>
            <a:r>
              <a:rPr lang="tr-TR" sz="1500" dirty="0"/>
              <a:t>yaklaşık %50'sinde görülür. </a:t>
            </a:r>
            <a:endParaRPr lang="tr-TR" sz="1500" dirty="0" smtClean="0"/>
          </a:p>
          <a:p>
            <a:pPr>
              <a:lnSpc>
                <a:spcPct val="170000"/>
              </a:lnSpc>
            </a:pPr>
            <a:endParaRPr lang="tr-TR" sz="1500" dirty="0" smtClean="0"/>
          </a:p>
          <a:p>
            <a:pPr>
              <a:lnSpc>
                <a:spcPct val="170000"/>
              </a:lnSpc>
            </a:pPr>
            <a:r>
              <a:rPr lang="tr-TR" sz="1500" dirty="0" err="1" smtClean="0"/>
              <a:t>BH'nin</a:t>
            </a:r>
            <a:r>
              <a:rPr lang="tr-TR" sz="1500" dirty="0" smtClean="0"/>
              <a:t> </a:t>
            </a:r>
            <a:r>
              <a:rPr lang="tr-TR" sz="1500" dirty="0"/>
              <a:t>kas-iskelet sistemi tutulumu, </a:t>
            </a:r>
            <a:r>
              <a:rPr lang="tr-TR" sz="1500" dirty="0" err="1" smtClean="0"/>
              <a:t>non-eroziv</a:t>
            </a:r>
            <a:r>
              <a:rPr lang="tr-TR" sz="1500" dirty="0" smtClean="0"/>
              <a:t> ve </a:t>
            </a:r>
            <a:r>
              <a:rPr lang="tr-TR" sz="1500" dirty="0" err="1" smtClean="0"/>
              <a:t>deformiteye</a:t>
            </a:r>
            <a:r>
              <a:rPr lang="tr-TR" sz="1500" dirty="0" smtClean="0"/>
              <a:t> neden olmayan </a:t>
            </a:r>
            <a:r>
              <a:rPr lang="tr-TR" sz="1500" dirty="0" err="1"/>
              <a:t>periferik</a:t>
            </a:r>
            <a:r>
              <a:rPr lang="tr-TR" sz="1500" dirty="0"/>
              <a:t> </a:t>
            </a:r>
            <a:r>
              <a:rPr lang="tr-TR" sz="1500" dirty="0" err="1"/>
              <a:t>oligoartrittir</a:t>
            </a:r>
            <a:r>
              <a:rPr lang="tr-TR" sz="1500" dirty="0" smtClean="0"/>
              <a:t>.</a:t>
            </a:r>
          </a:p>
          <a:p>
            <a:pPr>
              <a:lnSpc>
                <a:spcPct val="170000"/>
              </a:lnSpc>
            </a:pPr>
            <a:endParaRPr lang="tr-TR" sz="1500" dirty="0" smtClean="0"/>
          </a:p>
          <a:p>
            <a:pPr>
              <a:lnSpc>
                <a:spcPct val="170000"/>
              </a:lnSpc>
            </a:pPr>
            <a:r>
              <a:rPr lang="tr-TR" sz="1500" dirty="0" smtClean="0"/>
              <a:t> </a:t>
            </a:r>
            <a:r>
              <a:rPr lang="tr-TR" sz="1500" dirty="0"/>
              <a:t>En sık tutulan eklemler dizler, ayak bilekleri, eller ve </a:t>
            </a:r>
            <a:r>
              <a:rPr lang="tr-TR" sz="1500" dirty="0" smtClean="0"/>
              <a:t>el bileklerdir</a:t>
            </a:r>
            <a:r>
              <a:rPr lang="tr-TR" sz="1500" dirty="0"/>
              <a:t>. </a:t>
            </a:r>
            <a:endParaRPr lang="tr-TR" sz="1500" dirty="0" smtClean="0"/>
          </a:p>
          <a:p>
            <a:pPr>
              <a:lnSpc>
                <a:spcPct val="170000"/>
              </a:lnSpc>
            </a:pPr>
            <a:endParaRPr lang="tr-TR" sz="1500" dirty="0" smtClean="0"/>
          </a:p>
          <a:p>
            <a:pPr>
              <a:lnSpc>
                <a:spcPct val="170000"/>
              </a:lnSpc>
            </a:pPr>
            <a:r>
              <a:rPr lang="tr-TR" sz="1500" dirty="0" smtClean="0"/>
              <a:t>Genellikle </a:t>
            </a:r>
            <a:r>
              <a:rPr lang="tr-TR" sz="1500" dirty="0"/>
              <a:t>günler veya haftalar içinde düzelir</a:t>
            </a:r>
            <a:r>
              <a:rPr lang="tr-TR" sz="1500" dirty="0" smtClean="0"/>
              <a:t>.</a:t>
            </a:r>
          </a:p>
          <a:p>
            <a:pPr>
              <a:lnSpc>
                <a:spcPct val="170000"/>
              </a:lnSpc>
            </a:pPr>
            <a:endParaRPr lang="tr-TR" sz="1500" dirty="0" smtClean="0"/>
          </a:p>
          <a:p>
            <a:pPr>
              <a:lnSpc>
                <a:spcPct val="170000"/>
              </a:lnSpc>
            </a:pPr>
            <a:r>
              <a:rPr lang="tr-TR" sz="1500" dirty="0" smtClean="0"/>
              <a:t> </a:t>
            </a:r>
            <a:r>
              <a:rPr lang="tr-TR" sz="1500" dirty="0" err="1"/>
              <a:t>Sakroiliit</a:t>
            </a:r>
            <a:r>
              <a:rPr lang="tr-TR" sz="1500" dirty="0"/>
              <a:t>, bazı durumlarda </a:t>
            </a:r>
            <a:r>
              <a:rPr lang="tr-TR" sz="1500" dirty="0" smtClean="0"/>
              <a:t>kas-iskelet </a:t>
            </a:r>
            <a:r>
              <a:rPr lang="tr-TR" sz="1500" dirty="0"/>
              <a:t>sistemi tutulumunun bir parçası olabilir.</a:t>
            </a:r>
          </a:p>
        </p:txBody>
      </p:sp>
      <p:sp>
        <p:nvSpPr>
          <p:cNvPr id="4" name="Metin kutusu 3"/>
          <p:cNvSpPr txBox="1"/>
          <p:nvPr/>
        </p:nvSpPr>
        <p:spPr>
          <a:xfrm>
            <a:off x="6444208" y="4882591"/>
            <a:ext cx="2721706" cy="2308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p:txBody>
      </p:sp>
    </p:spTree>
    <p:extLst>
      <p:ext uri="{BB962C8B-B14F-4D97-AF65-F5344CB8AC3E}">
        <p14:creationId xmlns:p14="http://schemas.microsoft.com/office/powerpoint/2010/main" val="37933929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5618"/>
            <a:ext cx="3744416" cy="4748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6" y="55618"/>
            <a:ext cx="4004507" cy="4748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6444208" y="4774168"/>
            <a:ext cx="2694732" cy="369332"/>
          </a:xfrm>
          <a:prstGeom prst="rect">
            <a:avLst/>
          </a:prstGeom>
          <a:noFill/>
        </p:spPr>
        <p:txBody>
          <a:bodyPr wrap="square" rtlCol="0">
            <a:spAutoFit/>
          </a:bodyPr>
          <a:lstStyle/>
          <a:p>
            <a:r>
              <a:rPr lang="tr-TR" sz="900" dirty="0" smtClean="0"/>
              <a:t>Alpsoy </a:t>
            </a:r>
            <a:r>
              <a:rPr lang="tr-TR" sz="900" dirty="0"/>
              <a:t>E, et al. </a:t>
            </a:r>
            <a:r>
              <a:rPr lang="tr-TR" sz="900" dirty="0" err="1"/>
              <a:t>Am</a:t>
            </a:r>
            <a:r>
              <a:rPr lang="tr-TR" sz="900" dirty="0"/>
              <a:t> J </a:t>
            </a:r>
            <a:r>
              <a:rPr lang="tr-TR" sz="900" dirty="0" err="1"/>
              <a:t>Clin</a:t>
            </a:r>
            <a:r>
              <a:rPr lang="tr-TR" sz="900" dirty="0"/>
              <a:t> </a:t>
            </a:r>
            <a:r>
              <a:rPr lang="tr-TR" sz="900" dirty="0" err="1"/>
              <a:t>Dermatol</a:t>
            </a:r>
            <a:r>
              <a:rPr lang="tr-TR" sz="900" dirty="0"/>
              <a:t>. </a:t>
            </a:r>
            <a:r>
              <a:rPr lang="tr-TR" sz="900" dirty="0" smtClean="0"/>
              <a:t>2021;22:477-502</a:t>
            </a:r>
          </a:p>
          <a:p>
            <a:r>
              <a:rPr lang="tr-TR" sz="900" dirty="0" err="1" smtClean="0"/>
              <a:t>Sayarlıoğlu</a:t>
            </a:r>
            <a:r>
              <a:rPr lang="tr-TR" sz="900" dirty="0" smtClean="0"/>
              <a:t> M, et al. </a:t>
            </a:r>
            <a:r>
              <a:rPr lang="tr-TR" sz="900" dirty="0" err="1" smtClean="0"/>
              <a:t>RAtlas</a:t>
            </a:r>
            <a:r>
              <a:rPr lang="tr-TR" sz="900" dirty="0" smtClean="0"/>
              <a:t> Kasım 2011:98</a:t>
            </a:r>
            <a:endParaRPr lang="tr-TR" sz="900" dirty="0"/>
          </a:p>
        </p:txBody>
      </p:sp>
    </p:spTree>
    <p:extLst>
      <p:ext uri="{BB962C8B-B14F-4D97-AF65-F5344CB8AC3E}">
        <p14:creationId xmlns:p14="http://schemas.microsoft.com/office/powerpoint/2010/main" val="26636244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3478"/>
            <a:ext cx="8229600" cy="565571"/>
          </a:xfrm>
        </p:spPr>
        <p:txBody>
          <a:bodyPr>
            <a:normAutofit/>
          </a:bodyPr>
          <a:lstStyle/>
          <a:p>
            <a:r>
              <a:rPr lang="tr-TR" sz="2800" dirty="0" smtClean="0">
                <a:solidFill>
                  <a:srgbClr val="FF0000"/>
                </a:solidFill>
              </a:rPr>
              <a:t>Diğer Klinik Bulgular</a:t>
            </a:r>
            <a:endParaRPr lang="tr-TR" sz="2800" dirty="0">
              <a:solidFill>
                <a:srgbClr val="FF0000"/>
              </a:solidFill>
            </a:endParaRPr>
          </a:p>
        </p:txBody>
      </p:sp>
      <p:sp>
        <p:nvSpPr>
          <p:cNvPr id="3" name="İçerik Yer Tutucusu 2"/>
          <p:cNvSpPr>
            <a:spLocks noGrp="1"/>
          </p:cNvSpPr>
          <p:nvPr>
            <p:ph idx="1"/>
          </p:nvPr>
        </p:nvSpPr>
        <p:spPr>
          <a:xfrm>
            <a:off x="251520" y="915566"/>
            <a:ext cx="8640960" cy="3816424"/>
          </a:xfrm>
        </p:spPr>
        <p:txBody>
          <a:bodyPr>
            <a:normAutofit fontScale="47500" lnSpcReduction="20000"/>
          </a:bodyPr>
          <a:lstStyle/>
          <a:p>
            <a:pPr>
              <a:lnSpc>
                <a:spcPct val="160000"/>
              </a:lnSpc>
            </a:pPr>
            <a:r>
              <a:rPr lang="tr-TR" dirty="0"/>
              <a:t>Ateş</a:t>
            </a:r>
            <a:r>
              <a:rPr lang="tr-TR" dirty="0" smtClean="0"/>
              <a:t>, </a:t>
            </a:r>
            <a:r>
              <a:rPr lang="tr-TR" dirty="0"/>
              <a:t>tipik bir belirti </a:t>
            </a:r>
            <a:r>
              <a:rPr lang="tr-TR" dirty="0" smtClean="0"/>
              <a:t>değildir. Majör </a:t>
            </a:r>
            <a:r>
              <a:rPr lang="tr-TR" dirty="0" err="1" smtClean="0"/>
              <a:t>vasküler</a:t>
            </a:r>
            <a:r>
              <a:rPr lang="tr-TR" dirty="0"/>
              <a:t> </a:t>
            </a:r>
            <a:r>
              <a:rPr lang="tr-TR" dirty="0" smtClean="0"/>
              <a:t>ve </a:t>
            </a:r>
            <a:r>
              <a:rPr lang="tr-TR" dirty="0"/>
              <a:t>nörolojik tutulum </a:t>
            </a:r>
            <a:r>
              <a:rPr lang="tr-TR" dirty="0" smtClean="0"/>
              <a:t>ile </a:t>
            </a:r>
            <a:r>
              <a:rPr lang="tr-TR" dirty="0" err="1"/>
              <a:t>artritlerde</a:t>
            </a:r>
            <a:r>
              <a:rPr lang="tr-TR" dirty="0"/>
              <a:t> görülebilir</a:t>
            </a:r>
            <a:r>
              <a:rPr lang="tr-TR" dirty="0" smtClean="0"/>
              <a:t>.</a:t>
            </a:r>
          </a:p>
          <a:p>
            <a:pPr>
              <a:lnSpc>
                <a:spcPct val="160000"/>
              </a:lnSpc>
            </a:pPr>
            <a:endParaRPr lang="tr-TR" dirty="0" smtClean="0"/>
          </a:p>
          <a:p>
            <a:pPr>
              <a:lnSpc>
                <a:spcPct val="160000"/>
              </a:lnSpc>
            </a:pPr>
            <a:r>
              <a:rPr lang="tr-TR" dirty="0" smtClean="0"/>
              <a:t>Testis </a:t>
            </a:r>
            <a:r>
              <a:rPr lang="tr-TR" dirty="0"/>
              <a:t>ağrısı ve </a:t>
            </a:r>
            <a:r>
              <a:rPr lang="tr-TR" dirty="0" err="1"/>
              <a:t>epididimit</a:t>
            </a:r>
            <a:r>
              <a:rPr lang="tr-TR" dirty="0"/>
              <a:t> </a:t>
            </a:r>
            <a:r>
              <a:rPr lang="tr-TR" dirty="0" smtClean="0"/>
              <a:t>olabilir.</a:t>
            </a:r>
          </a:p>
          <a:p>
            <a:pPr>
              <a:lnSpc>
                <a:spcPct val="160000"/>
              </a:lnSpc>
            </a:pPr>
            <a:endParaRPr lang="tr-TR" dirty="0" smtClean="0"/>
          </a:p>
          <a:p>
            <a:pPr>
              <a:lnSpc>
                <a:spcPct val="160000"/>
              </a:lnSpc>
            </a:pPr>
            <a:r>
              <a:rPr lang="tr-TR" dirty="0" err="1" smtClean="0"/>
              <a:t>Varikosel</a:t>
            </a:r>
            <a:r>
              <a:rPr lang="tr-TR" dirty="0" smtClean="0"/>
              <a:t> </a:t>
            </a:r>
            <a:r>
              <a:rPr lang="tr-TR" dirty="0"/>
              <a:t>görülme sıklığının arttığı bildirilmiştir</a:t>
            </a:r>
            <a:r>
              <a:rPr lang="tr-TR" dirty="0" smtClean="0"/>
              <a:t>.</a:t>
            </a:r>
          </a:p>
          <a:p>
            <a:pPr>
              <a:lnSpc>
                <a:spcPct val="160000"/>
              </a:lnSpc>
            </a:pPr>
            <a:endParaRPr lang="tr-TR" dirty="0" smtClean="0"/>
          </a:p>
          <a:p>
            <a:pPr>
              <a:lnSpc>
                <a:spcPct val="160000"/>
              </a:lnSpc>
            </a:pPr>
            <a:r>
              <a:rPr lang="tr-TR" dirty="0" err="1" smtClean="0"/>
              <a:t>Glomerülonefrit</a:t>
            </a:r>
            <a:r>
              <a:rPr lang="tr-TR" dirty="0" smtClean="0"/>
              <a:t> </a:t>
            </a:r>
            <a:r>
              <a:rPr lang="tr-TR" dirty="0"/>
              <a:t>nadiren bildirilmiştir</a:t>
            </a:r>
            <a:r>
              <a:rPr lang="tr-TR" dirty="0" smtClean="0"/>
              <a:t>.</a:t>
            </a:r>
          </a:p>
          <a:p>
            <a:pPr>
              <a:lnSpc>
                <a:spcPct val="160000"/>
              </a:lnSpc>
            </a:pPr>
            <a:endParaRPr lang="tr-TR" dirty="0" smtClean="0"/>
          </a:p>
          <a:p>
            <a:pPr>
              <a:lnSpc>
                <a:spcPct val="160000"/>
              </a:lnSpc>
            </a:pPr>
            <a:r>
              <a:rPr lang="tr-TR" dirty="0"/>
              <a:t>Uzun süreli hastalıkta bazen AA tipi </a:t>
            </a:r>
            <a:r>
              <a:rPr lang="tr-TR" dirty="0" err="1"/>
              <a:t>amiloidoz</a:t>
            </a:r>
            <a:r>
              <a:rPr lang="tr-TR" dirty="0"/>
              <a:t> görülebilir.</a:t>
            </a:r>
          </a:p>
        </p:txBody>
      </p:sp>
      <p:sp>
        <p:nvSpPr>
          <p:cNvPr id="4" name="Metin kutusu 3"/>
          <p:cNvSpPr txBox="1"/>
          <p:nvPr/>
        </p:nvSpPr>
        <p:spPr>
          <a:xfrm>
            <a:off x="6444208" y="4882591"/>
            <a:ext cx="2721706" cy="2308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p:txBody>
      </p:sp>
    </p:spTree>
    <p:extLst>
      <p:ext uri="{BB962C8B-B14F-4D97-AF65-F5344CB8AC3E}">
        <p14:creationId xmlns:p14="http://schemas.microsoft.com/office/powerpoint/2010/main" val="24341824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2546"/>
            <a:ext cx="8229600" cy="771550"/>
          </a:xfrm>
        </p:spPr>
        <p:txBody>
          <a:bodyPr>
            <a:normAutofit/>
          </a:bodyPr>
          <a:lstStyle/>
          <a:p>
            <a:r>
              <a:rPr lang="tr-TR" sz="2800" dirty="0" smtClean="0">
                <a:solidFill>
                  <a:srgbClr val="FF0000"/>
                </a:solidFill>
              </a:rPr>
              <a:t>Laboratuvar</a:t>
            </a:r>
            <a:r>
              <a:rPr lang="tr-TR" dirty="0" smtClean="0"/>
              <a:t> </a:t>
            </a:r>
            <a:endParaRPr lang="tr-TR" dirty="0"/>
          </a:p>
        </p:txBody>
      </p:sp>
      <p:sp>
        <p:nvSpPr>
          <p:cNvPr id="3" name="İçerik Yer Tutucusu 2"/>
          <p:cNvSpPr>
            <a:spLocks noGrp="1"/>
          </p:cNvSpPr>
          <p:nvPr>
            <p:ph idx="1"/>
          </p:nvPr>
        </p:nvSpPr>
        <p:spPr>
          <a:xfrm>
            <a:off x="179512" y="771550"/>
            <a:ext cx="8784976" cy="4341873"/>
          </a:xfrm>
        </p:spPr>
        <p:txBody>
          <a:bodyPr>
            <a:normAutofit/>
          </a:bodyPr>
          <a:lstStyle/>
          <a:p>
            <a:pPr>
              <a:lnSpc>
                <a:spcPct val="170000"/>
              </a:lnSpc>
            </a:pPr>
            <a:r>
              <a:rPr lang="tr-TR" sz="1500" dirty="0" err="1"/>
              <a:t>BH'de</a:t>
            </a:r>
            <a:r>
              <a:rPr lang="tr-TR" sz="1500" dirty="0"/>
              <a:t> karakteristik veya </a:t>
            </a:r>
            <a:r>
              <a:rPr lang="tr-TR" sz="1500" dirty="0" err="1"/>
              <a:t>patognomonik</a:t>
            </a:r>
            <a:r>
              <a:rPr lang="tr-TR" sz="1500" dirty="0"/>
              <a:t> bir laboratuvar bulgusu yoktur</a:t>
            </a:r>
            <a:r>
              <a:rPr lang="tr-TR" sz="1500" dirty="0" smtClean="0"/>
              <a:t>.</a:t>
            </a:r>
          </a:p>
          <a:p>
            <a:pPr>
              <a:lnSpc>
                <a:spcPct val="170000"/>
              </a:lnSpc>
            </a:pPr>
            <a:endParaRPr lang="tr-TR" sz="1500" dirty="0" smtClean="0"/>
          </a:p>
          <a:p>
            <a:pPr>
              <a:lnSpc>
                <a:spcPct val="170000"/>
              </a:lnSpc>
            </a:pPr>
            <a:r>
              <a:rPr lang="tr-TR" sz="1500" dirty="0"/>
              <a:t>Eritrosit sedimantasyon hızı ve C-reaktif protein seviyeleri, özellikle </a:t>
            </a:r>
            <a:r>
              <a:rPr lang="tr-TR" sz="1500" dirty="0" err="1"/>
              <a:t>artrit</a:t>
            </a:r>
            <a:r>
              <a:rPr lang="tr-TR" sz="1500" dirty="0"/>
              <a:t>, </a:t>
            </a:r>
            <a:r>
              <a:rPr lang="tr-TR" sz="1500" dirty="0" smtClean="0"/>
              <a:t>ENBL </a:t>
            </a:r>
            <a:r>
              <a:rPr lang="tr-TR" sz="1500" dirty="0"/>
              <a:t>veya </a:t>
            </a:r>
            <a:r>
              <a:rPr lang="tr-TR" sz="1500" dirty="0" err="1"/>
              <a:t>vasküler</a:t>
            </a:r>
            <a:r>
              <a:rPr lang="tr-TR" sz="1500" dirty="0"/>
              <a:t> hastalığı olan vakalarda genellikle </a:t>
            </a:r>
            <a:r>
              <a:rPr lang="tr-TR" sz="1500" dirty="0" smtClean="0"/>
              <a:t>yükselir.</a:t>
            </a:r>
          </a:p>
          <a:p>
            <a:pPr>
              <a:lnSpc>
                <a:spcPct val="170000"/>
              </a:lnSpc>
            </a:pPr>
            <a:endParaRPr lang="tr-TR" sz="1500" dirty="0" smtClean="0"/>
          </a:p>
          <a:p>
            <a:pPr>
              <a:lnSpc>
                <a:spcPct val="170000"/>
              </a:lnSpc>
            </a:pPr>
            <a:r>
              <a:rPr lang="tr-TR" sz="1500" dirty="0"/>
              <a:t>HLA-B51 ve </a:t>
            </a:r>
            <a:r>
              <a:rPr lang="tr-TR" sz="1500" dirty="0" smtClean="0"/>
              <a:t>BH arasında güçlü </a:t>
            </a:r>
            <a:r>
              <a:rPr lang="tr-TR" sz="1500" dirty="0"/>
              <a:t>genetik ilişki </a:t>
            </a:r>
            <a:r>
              <a:rPr lang="tr-TR" sz="1500" dirty="0" smtClean="0"/>
              <a:t>bildirilmiştir.</a:t>
            </a:r>
          </a:p>
          <a:p>
            <a:pPr>
              <a:lnSpc>
                <a:spcPct val="170000"/>
              </a:lnSpc>
            </a:pPr>
            <a:r>
              <a:rPr lang="tr-TR" sz="1500" dirty="0" smtClean="0"/>
              <a:t>Bununla </a:t>
            </a:r>
            <a:r>
              <a:rPr lang="tr-TR" sz="1500" dirty="0"/>
              <a:t>birlikte, HLA-B51'in, BH </a:t>
            </a:r>
            <a:r>
              <a:rPr lang="tr-TR" sz="1500" dirty="0" err="1"/>
              <a:t>prevalansının</a:t>
            </a:r>
            <a:r>
              <a:rPr lang="tr-TR" sz="1500" dirty="0"/>
              <a:t> yüksek olduğu ülkelerde genel popülasyondaki yüksek sıklığı nedeniyle günlük pratik kullanım için düşük tanısal değeri vardır.</a:t>
            </a:r>
          </a:p>
        </p:txBody>
      </p:sp>
      <p:sp>
        <p:nvSpPr>
          <p:cNvPr id="4" name="Metin kutusu 3"/>
          <p:cNvSpPr txBox="1"/>
          <p:nvPr/>
        </p:nvSpPr>
        <p:spPr>
          <a:xfrm>
            <a:off x="6444208" y="4882591"/>
            <a:ext cx="2721706" cy="2308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p:txBody>
      </p:sp>
    </p:spTree>
    <p:extLst>
      <p:ext uri="{BB962C8B-B14F-4D97-AF65-F5344CB8AC3E}">
        <p14:creationId xmlns:p14="http://schemas.microsoft.com/office/powerpoint/2010/main" val="19011449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402" y="4513447"/>
            <a:ext cx="5562710" cy="4616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02" y="0"/>
            <a:ext cx="9126598" cy="4515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17402" y="4513447"/>
            <a:ext cx="9126598" cy="461665"/>
          </a:xfrm>
          <a:prstGeom prst="rect">
            <a:avLst/>
          </a:prstGeom>
        </p:spPr>
        <p:txBody>
          <a:bodyPr wrap="square">
            <a:spAutoFit/>
          </a:bodyPr>
          <a:lstStyle/>
          <a:p>
            <a:r>
              <a:rPr lang="tr-TR" sz="1200" dirty="0"/>
              <a:t>Oral ülserlerin varlığı olmazsa olmaz kabul edilir. Ek olarak, BH tanısı için aşağıdakilerden </a:t>
            </a:r>
            <a:endParaRPr lang="tr-TR" sz="1200" dirty="0" smtClean="0"/>
          </a:p>
          <a:p>
            <a:r>
              <a:rPr lang="tr-TR" sz="1200" dirty="0" smtClean="0"/>
              <a:t>ikisi (</a:t>
            </a:r>
            <a:r>
              <a:rPr lang="tr-TR" sz="1200" dirty="0" err="1" smtClean="0"/>
              <a:t>genital</a:t>
            </a:r>
            <a:r>
              <a:rPr lang="tr-TR" sz="1200" dirty="0" smtClean="0"/>
              <a:t> </a:t>
            </a:r>
            <a:r>
              <a:rPr lang="tr-TR" sz="1200" dirty="0" err="1"/>
              <a:t>ülserasyon</a:t>
            </a:r>
            <a:r>
              <a:rPr lang="tr-TR" sz="1200" dirty="0"/>
              <a:t>, göz lezyonları, cilt </a:t>
            </a:r>
            <a:r>
              <a:rPr lang="tr-TR" sz="1200" dirty="0" smtClean="0"/>
              <a:t>lezyonları, pozitif </a:t>
            </a:r>
            <a:r>
              <a:rPr lang="tr-TR" sz="1200" dirty="0" err="1"/>
              <a:t>paterji</a:t>
            </a:r>
            <a:r>
              <a:rPr lang="tr-TR" sz="1200" dirty="0"/>
              <a:t> </a:t>
            </a:r>
            <a:r>
              <a:rPr lang="tr-TR" sz="1200" dirty="0" smtClean="0"/>
              <a:t>testi) </a:t>
            </a:r>
            <a:r>
              <a:rPr lang="tr-TR" sz="1200" dirty="0"/>
              <a:t>gereklidir.</a:t>
            </a:r>
          </a:p>
        </p:txBody>
      </p:sp>
      <p:sp>
        <p:nvSpPr>
          <p:cNvPr id="5" name="Dikdörtgen 4"/>
          <p:cNvSpPr/>
          <p:nvPr/>
        </p:nvSpPr>
        <p:spPr>
          <a:xfrm>
            <a:off x="5868144" y="4651947"/>
            <a:ext cx="3347864" cy="646331"/>
          </a:xfrm>
          <a:prstGeom prst="rect">
            <a:avLst/>
          </a:prstGeom>
        </p:spPr>
        <p:txBody>
          <a:bodyPr wrap="square">
            <a:spAutoFit/>
          </a:bodyPr>
          <a:lstStyle/>
          <a:p>
            <a:r>
              <a:rPr lang="en-US" sz="900" dirty="0"/>
              <a:t>Criteria for diagnosis of </a:t>
            </a:r>
            <a:r>
              <a:rPr lang="en-US" sz="900" dirty="0" err="1"/>
              <a:t>Behçet's</a:t>
            </a:r>
            <a:r>
              <a:rPr lang="en-US" sz="900" dirty="0"/>
              <a:t> disease. International Study </a:t>
            </a:r>
            <a:endParaRPr lang="tr-TR" sz="900" dirty="0" smtClean="0"/>
          </a:p>
          <a:p>
            <a:r>
              <a:rPr lang="en-US" sz="900" dirty="0" smtClean="0"/>
              <a:t>Group </a:t>
            </a:r>
            <a:r>
              <a:rPr lang="en-US" sz="900" dirty="0"/>
              <a:t>for </a:t>
            </a:r>
            <a:r>
              <a:rPr lang="en-US" sz="900" dirty="0" err="1"/>
              <a:t>Behçet's</a:t>
            </a:r>
            <a:r>
              <a:rPr lang="en-US" sz="900" dirty="0"/>
              <a:t> Disease. Lancet. 1990 May 5;335(8697):</a:t>
            </a:r>
            <a:r>
              <a:rPr lang="en-US" sz="900" dirty="0" smtClean="0"/>
              <a:t>1078-80</a:t>
            </a:r>
            <a:endParaRPr lang="tr-TR" sz="900" dirty="0" smtClean="0"/>
          </a:p>
          <a:p>
            <a:r>
              <a:rPr lang="tr-TR" sz="900" dirty="0" err="1"/>
              <a:t>Alibaz-Oner</a:t>
            </a:r>
            <a:r>
              <a:rPr lang="tr-TR" sz="900" dirty="0"/>
              <a:t> F, et </a:t>
            </a:r>
            <a:r>
              <a:rPr lang="tr-TR" sz="900" dirty="0" err="1"/>
              <a:t>al.Diagnostics</a:t>
            </a:r>
            <a:r>
              <a:rPr lang="tr-TR" sz="900" dirty="0"/>
              <a:t> (Basel). 2022:23;13:41</a:t>
            </a:r>
          </a:p>
          <a:p>
            <a:endParaRPr lang="tr-TR" sz="900" dirty="0"/>
          </a:p>
        </p:txBody>
      </p:sp>
    </p:spTree>
    <p:extLst>
      <p:ext uri="{BB962C8B-B14F-4D97-AF65-F5344CB8AC3E}">
        <p14:creationId xmlns:p14="http://schemas.microsoft.com/office/powerpoint/2010/main" val="5566773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20072"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059582"/>
            <a:ext cx="3851920"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etin kutusu 6"/>
          <p:cNvSpPr txBox="1"/>
          <p:nvPr/>
        </p:nvSpPr>
        <p:spPr>
          <a:xfrm>
            <a:off x="6444208" y="4882591"/>
            <a:ext cx="2721706" cy="230832"/>
          </a:xfrm>
          <a:prstGeom prst="rect">
            <a:avLst/>
          </a:prstGeom>
          <a:noFill/>
        </p:spPr>
        <p:txBody>
          <a:bodyPr wrap="square" rtlCol="0">
            <a:spAutoFit/>
          </a:bodyPr>
          <a:lstStyle/>
          <a:p>
            <a:r>
              <a:rPr lang="tr-TR" sz="900" dirty="0" err="1"/>
              <a:t>Alibaz-Oner</a:t>
            </a:r>
            <a:r>
              <a:rPr lang="tr-TR" sz="900" dirty="0"/>
              <a:t> F</a:t>
            </a:r>
            <a:r>
              <a:rPr lang="tr-TR" sz="900" dirty="0" smtClean="0"/>
              <a:t>, et </a:t>
            </a:r>
            <a:r>
              <a:rPr lang="tr-TR" sz="900" dirty="0" err="1" smtClean="0"/>
              <a:t>al.Diagnostics</a:t>
            </a:r>
            <a:r>
              <a:rPr lang="tr-TR" sz="900" dirty="0" smtClean="0"/>
              <a:t> (Basel</a:t>
            </a:r>
            <a:r>
              <a:rPr lang="tr-TR" sz="900" dirty="0"/>
              <a:t>). </a:t>
            </a:r>
            <a:r>
              <a:rPr lang="tr-TR" sz="900" dirty="0" smtClean="0"/>
              <a:t>2022:23;13:41</a:t>
            </a:r>
          </a:p>
        </p:txBody>
      </p:sp>
    </p:spTree>
    <p:extLst>
      <p:ext uri="{BB962C8B-B14F-4D97-AF65-F5344CB8AC3E}">
        <p14:creationId xmlns:p14="http://schemas.microsoft.com/office/powerpoint/2010/main" val="21240612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63" y="123478"/>
            <a:ext cx="860444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6516216" y="4840872"/>
            <a:ext cx="2627784" cy="276999"/>
          </a:xfrm>
          <a:prstGeom prst="rect">
            <a:avLst/>
          </a:prstGeom>
          <a:noFill/>
        </p:spPr>
        <p:txBody>
          <a:bodyPr wrap="square" rtlCol="0">
            <a:spAutoFit/>
          </a:bodyPr>
          <a:lstStyle/>
          <a:p>
            <a:r>
              <a:rPr lang="nb-NO" sz="1200" dirty="0" smtClean="0"/>
              <a:t>Ann </a:t>
            </a:r>
            <a:r>
              <a:rPr lang="nb-NO" sz="1200" dirty="0"/>
              <a:t>Rheum </a:t>
            </a:r>
            <a:r>
              <a:rPr lang="nb-NO" sz="1200" dirty="0" smtClean="0"/>
              <a:t>Dis</a:t>
            </a:r>
            <a:r>
              <a:rPr lang="tr-TR" sz="1200" dirty="0" smtClean="0"/>
              <a:t>. 2018;77:808–818</a:t>
            </a:r>
            <a:r>
              <a:rPr lang="tr-TR" sz="1200" dirty="0"/>
              <a: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63" y="3723878"/>
            <a:ext cx="9001000" cy="86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78027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5566"/>
            <a:ext cx="9144000"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3015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03598"/>
            <a:ext cx="9036496"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555526"/>
            <a:ext cx="3275856" cy="513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70294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7047"/>
            <a:ext cx="9144000" cy="351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483518"/>
            <a:ext cx="3275856" cy="513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13928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4774"/>
            <a:ext cx="9144000" cy="3907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339502"/>
            <a:ext cx="3275856" cy="468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75928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5 Başlık"/>
          <p:cNvSpPr>
            <a:spLocks noGrp="1"/>
          </p:cNvSpPr>
          <p:nvPr>
            <p:ph type="title" idx="4294967295"/>
          </p:nvPr>
        </p:nvSpPr>
        <p:spPr>
          <a:xfrm>
            <a:off x="35496" y="171450"/>
            <a:ext cx="8640960" cy="742950"/>
          </a:xfrm>
        </p:spPr>
        <p:txBody>
          <a:bodyPr>
            <a:normAutofit/>
          </a:bodyPr>
          <a:lstStyle/>
          <a:p>
            <a:pPr eaLnBrk="1" hangingPunct="1"/>
            <a:r>
              <a:rPr lang="tr-TR" altLang="en-US" sz="3200" dirty="0" smtClean="0">
                <a:solidFill>
                  <a:srgbClr val="C00000"/>
                </a:solidFill>
              </a:rPr>
              <a:t>ANTİKOAGÜLASYON</a:t>
            </a:r>
            <a:r>
              <a:rPr lang="tr-TR" altLang="en-US" sz="3200" dirty="0" smtClean="0">
                <a:solidFill>
                  <a:srgbClr val="C00000"/>
                </a:solidFill>
                <a:latin typeface="Arial" pitchFamily="34" charset="0"/>
                <a:cs typeface="Arial" pitchFamily="34" charset="0"/>
              </a:rPr>
              <a:t>?</a:t>
            </a:r>
          </a:p>
        </p:txBody>
      </p:sp>
      <p:sp>
        <p:nvSpPr>
          <p:cNvPr id="110595" name="2 İçerik Yer Tutucusu"/>
          <p:cNvSpPr>
            <a:spLocks noGrp="1"/>
          </p:cNvSpPr>
          <p:nvPr>
            <p:ph idx="4294967295"/>
          </p:nvPr>
        </p:nvSpPr>
        <p:spPr>
          <a:xfrm>
            <a:off x="990600" y="1200150"/>
            <a:ext cx="8153400" cy="3371850"/>
          </a:xfrm>
        </p:spPr>
        <p:txBody>
          <a:bodyPr>
            <a:normAutofit/>
          </a:bodyPr>
          <a:lstStyle/>
          <a:p>
            <a:pPr eaLnBrk="1" hangingPunct="1">
              <a:lnSpc>
                <a:spcPct val="70000"/>
              </a:lnSpc>
              <a:buFont typeface="Arial" panose="020B0604020202020204" pitchFamily="34" charset="0"/>
              <a:buNone/>
            </a:pPr>
            <a:r>
              <a:rPr lang="tr-TR" altLang="en-US" sz="2600" dirty="0" smtClean="0"/>
              <a:t>	</a:t>
            </a: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2600" dirty="0" smtClean="0"/>
          </a:p>
          <a:p>
            <a:pPr eaLnBrk="1" hangingPunct="1">
              <a:lnSpc>
                <a:spcPct val="70000"/>
              </a:lnSpc>
              <a:buFont typeface="Arial" panose="020B0604020202020204" pitchFamily="34" charset="0"/>
              <a:buNone/>
            </a:pPr>
            <a:endParaRPr lang="en-US" altLang="en-US" sz="1900" dirty="0" smtClean="0"/>
          </a:p>
          <a:p>
            <a:pPr eaLnBrk="1" hangingPunct="1">
              <a:lnSpc>
                <a:spcPct val="70000"/>
              </a:lnSpc>
              <a:buFont typeface="Arial" panose="020B0604020202020204" pitchFamily="34" charset="0"/>
              <a:buNone/>
            </a:pPr>
            <a:endParaRPr lang="en-US" altLang="en-US" sz="1900" dirty="0" smtClean="0"/>
          </a:p>
          <a:p>
            <a:pPr eaLnBrk="1" hangingPunct="1">
              <a:lnSpc>
                <a:spcPct val="70000"/>
              </a:lnSpc>
              <a:buFont typeface="Arial" panose="020B0604020202020204" pitchFamily="34" charset="0"/>
              <a:buNone/>
            </a:pPr>
            <a:endParaRPr lang="en-US" altLang="en-US" sz="1900" dirty="0" smtClean="0"/>
          </a:p>
          <a:p>
            <a:pPr eaLnBrk="1" hangingPunct="1">
              <a:lnSpc>
                <a:spcPct val="70000"/>
              </a:lnSpc>
              <a:buFont typeface="Arial" panose="020B0604020202020204" pitchFamily="34" charset="0"/>
              <a:buNone/>
            </a:pPr>
            <a:endParaRPr lang="en-US" altLang="en-US" sz="1900" dirty="0" smtClean="0"/>
          </a:p>
          <a:p>
            <a:pPr eaLnBrk="1" hangingPunct="1">
              <a:lnSpc>
                <a:spcPct val="70000"/>
              </a:lnSpc>
              <a:buFont typeface="Arial" panose="020B0604020202020204" pitchFamily="34" charset="0"/>
              <a:buNone/>
            </a:pPr>
            <a:endParaRPr lang="en-US" altLang="en-US" sz="1900" dirty="0" smtClean="0"/>
          </a:p>
        </p:txBody>
      </p:sp>
      <p:graphicFrame>
        <p:nvGraphicFramePr>
          <p:cNvPr id="5" name="4 Tablo"/>
          <p:cNvGraphicFramePr>
            <a:graphicFrameLocks noGrp="1"/>
          </p:cNvGraphicFramePr>
          <p:nvPr>
            <p:extLst>
              <p:ext uri="{D42A27DB-BD31-4B8C-83A1-F6EECF244321}">
                <p14:modId xmlns:p14="http://schemas.microsoft.com/office/powerpoint/2010/main" val="1829282377"/>
              </p:ext>
            </p:extLst>
          </p:nvPr>
        </p:nvGraphicFramePr>
        <p:xfrm>
          <a:off x="-2" y="735546"/>
          <a:ext cx="9144002" cy="3566633"/>
        </p:xfrm>
        <a:graphic>
          <a:graphicData uri="http://schemas.openxmlformats.org/drawingml/2006/table">
            <a:tbl>
              <a:tblPr firstRow="1" bandRow="1">
                <a:tableStyleId>{5C22544A-7EE6-4342-B048-85BDC9FD1C3A}</a:tableStyleId>
              </a:tblPr>
              <a:tblGrid>
                <a:gridCol w="3659027">
                  <a:extLst>
                    <a:ext uri="{9D8B030D-6E8A-4147-A177-3AD203B41FA5}">
                      <a16:colId xmlns:a16="http://schemas.microsoft.com/office/drawing/2014/main" xmlns="" val="20000"/>
                    </a:ext>
                  </a:extLst>
                </a:gridCol>
                <a:gridCol w="1733101">
                  <a:extLst>
                    <a:ext uri="{9D8B030D-6E8A-4147-A177-3AD203B41FA5}">
                      <a16:colId xmlns:a16="http://schemas.microsoft.com/office/drawing/2014/main" xmlns="" val="20001"/>
                    </a:ext>
                  </a:extLst>
                </a:gridCol>
                <a:gridCol w="1716031">
                  <a:extLst>
                    <a:ext uri="{9D8B030D-6E8A-4147-A177-3AD203B41FA5}">
                      <a16:colId xmlns:a16="http://schemas.microsoft.com/office/drawing/2014/main" xmlns="" val="20002"/>
                    </a:ext>
                  </a:extLst>
                </a:gridCol>
                <a:gridCol w="2035843">
                  <a:extLst>
                    <a:ext uri="{9D8B030D-6E8A-4147-A177-3AD203B41FA5}">
                      <a16:colId xmlns:a16="http://schemas.microsoft.com/office/drawing/2014/main" xmlns="" val="20003"/>
                    </a:ext>
                  </a:extLst>
                </a:gridCol>
              </a:tblGrid>
              <a:tr h="668048">
                <a:tc rowSpan="2">
                  <a:txBody>
                    <a:bodyPr/>
                    <a:lstStyle/>
                    <a:p>
                      <a:endParaRPr lang="tr-TR" sz="1400" dirty="0"/>
                    </a:p>
                  </a:txBody>
                  <a:tcPr marL="68574" marR="68574" marT="25717" marB="25717">
                    <a:solidFill>
                      <a:schemeClr val="bg1"/>
                    </a:solidFill>
                  </a:tcPr>
                </a:tc>
                <a:tc gridSpan="3">
                  <a:txBody>
                    <a:bodyPr/>
                    <a:lstStyle/>
                    <a:p>
                      <a:pPr algn="ctr"/>
                      <a:endParaRPr lang="tr-TR" sz="1800" dirty="0"/>
                    </a:p>
                  </a:txBody>
                  <a:tcPr marL="68574" marR="68574" marT="25717" marB="25717">
                    <a:solidFill>
                      <a:schemeClr val="bg1"/>
                    </a:solidFill>
                  </a:tcPr>
                </a:tc>
                <a:tc hMerge="1">
                  <a:txBody>
                    <a:bodyPr/>
                    <a:lstStyle/>
                    <a:p>
                      <a:pPr algn="ctr"/>
                      <a:endParaRPr lang="tr-TR" sz="1800" dirty="0"/>
                    </a:p>
                  </a:txBody>
                  <a:tcPr marL="68580" marR="68580" marT="34290" marB="34290"/>
                </a:tc>
                <a:tc hMerge="1">
                  <a:txBody>
                    <a:bodyPr/>
                    <a:lstStyle/>
                    <a:p>
                      <a:pPr algn="ctr"/>
                      <a:endParaRPr lang="tr-TR" sz="1800" dirty="0"/>
                    </a:p>
                  </a:txBody>
                  <a:tcPr marL="68580" marR="68580" marT="34290" marB="34290"/>
                </a:tc>
                <a:extLst>
                  <a:ext uri="{0D108BD9-81ED-4DB2-BD59-A6C34878D82A}">
                    <a16:rowId xmlns:a16="http://schemas.microsoft.com/office/drawing/2014/main" xmlns="" val="10000"/>
                  </a:ext>
                </a:extLst>
              </a:tr>
              <a:tr h="851873">
                <a:tc vMerge="1">
                  <a:txBody>
                    <a:bodyPr/>
                    <a:lstStyle/>
                    <a:p>
                      <a:endParaRPr lang="en-US"/>
                    </a:p>
                  </a:txBody>
                  <a:tcPr/>
                </a:tc>
                <a:tc>
                  <a:txBody>
                    <a:bodyPr/>
                    <a:lstStyle/>
                    <a:p>
                      <a:pPr algn="ctr"/>
                      <a:r>
                        <a:rPr lang="en-US" sz="1400" b="1" dirty="0" err="1" smtClean="0"/>
                        <a:t>Ahn</a:t>
                      </a:r>
                      <a:r>
                        <a:rPr lang="en-US" sz="1400" b="1" dirty="0" smtClean="0"/>
                        <a:t> 2008</a:t>
                      </a:r>
                    </a:p>
                    <a:p>
                      <a:pPr algn="ctr"/>
                      <a:r>
                        <a:rPr lang="en-US" sz="1400" dirty="0" smtClean="0"/>
                        <a:t>(n=37)</a:t>
                      </a:r>
                      <a:endParaRPr lang="tr-TR" sz="1400" dirty="0"/>
                    </a:p>
                  </a:txBody>
                  <a:tcPr marL="68574" marR="68574" marT="25717" marB="25717"/>
                </a:tc>
                <a:tc>
                  <a:txBody>
                    <a:bodyPr/>
                    <a:lstStyle/>
                    <a:p>
                      <a:pPr algn="ctr"/>
                      <a:r>
                        <a:rPr lang="en-US" sz="1400" b="1" dirty="0" err="1" smtClean="0"/>
                        <a:t>Desbois</a:t>
                      </a:r>
                      <a:r>
                        <a:rPr lang="en-US" sz="1400" b="1" dirty="0" smtClean="0"/>
                        <a:t> 2012</a:t>
                      </a:r>
                    </a:p>
                    <a:p>
                      <a:pPr algn="ctr"/>
                      <a:r>
                        <a:rPr lang="en-US" sz="1400" dirty="0" smtClean="0"/>
                        <a:t>(n=296)</a:t>
                      </a:r>
                      <a:endParaRPr lang="tr-TR" sz="1400" dirty="0"/>
                    </a:p>
                  </a:txBody>
                  <a:tcPr marL="68574" marR="68574" marT="25717" marB="25717"/>
                </a:tc>
                <a:tc>
                  <a:txBody>
                    <a:bodyPr/>
                    <a:lstStyle/>
                    <a:p>
                      <a:pPr algn="ctr"/>
                      <a:r>
                        <a:rPr lang="en-US" sz="1400" b="1" dirty="0" err="1" smtClean="0"/>
                        <a:t>Alibaz-Öner</a:t>
                      </a:r>
                      <a:r>
                        <a:rPr lang="en-US" sz="1400" b="1" dirty="0" smtClean="0"/>
                        <a:t> 2014</a:t>
                      </a:r>
                    </a:p>
                    <a:p>
                      <a:pPr algn="ctr"/>
                      <a:r>
                        <a:rPr lang="en-US" sz="1400" dirty="0" smtClean="0"/>
                        <a:t>(n=260)</a:t>
                      </a:r>
                      <a:endParaRPr lang="tr-TR" sz="1400" dirty="0"/>
                    </a:p>
                  </a:txBody>
                  <a:tcPr marL="68574" marR="68574" marT="25717" marB="25717"/>
                </a:tc>
                <a:extLst>
                  <a:ext uri="{0D108BD9-81ED-4DB2-BD59-A6C34878D82A}">
                    <a16:rowId xmlns:a16="http://schemas.microsoft.com/office/drawing/2014/main" xmlns="" val="10001"/>
                  </a:ext>
                </a:extLst>
              </a:tr>
              <a:tr h="596302">
                <a:tc>
                  <a:txBody>
                    <a:bodyPr/>
                    <a:lstStyle/>
                    <a:p>
                      <a:r>
                        <a:rPr lang="tr-TR" sz="1500" b="1" dirty="0" smtClean="0"/>
                        <a:t>Sadece </a:t>
                      </a:r>
                      <a:r>
                        <a:rPr lang="tr-TR" sz="1500" b="1" dirty="0" err="1" smtClean="0"/>
                        <a:t>immunsupresif</a:t>
                      </a:r>
                      <a:r>
                        <a:rPr lang="tr-TR" sz="1500" b="1" baseline="0" dirty="0" smtClean="0"/>
                        <a:t> </a:t>
                      </a:r>
                      <a:endParaRPr lang="en-US" sz="1500" b="1" dirty="0" smtClean="0"/>
                    </a:p>
                  </a:txBody>
                  <a:tcPr marL="68574" marR="68574" marT="25717" marB="25717"/>
                </a:tc>
                <a:tc>
                  <a:txBody>
                    <a:bodyPr/>
                    <a:lstStyle/>
                    <a:p>
                      <a:pPr algn="ctr"/>
                      <a:r>
                        <a:rPr lang="tr-TR" sz="1700" dirty="0" smtClean="0"/>
                        <a:t>2/16 (</a:t>
                      </a:r>
                      <a:r>
                        <a:rPr lang="en-US" sz="1700" dirty="0" smtClean="0"/>
                        <a:t>%</a:t>
                      </a:r>
                      <a:r>
                        <a:rPr lang="tr-TR" sz="1700" dirty="0" smtClean="0"/>
                        <a:t>12.5)</a:t>
                      </a:r>
                      <a:endParaRPr lang="tr-TR" sz="1700" dirty="0"/>
                    </a:p>
                  </a:txBody>
                  <a:tcPr marL="68574" marR="68574" marT="25717" marB="25717">
                    <a:noFill/>
                  </a:tcPr>
                </a:tc>
                <a:tc>
                  <a:txBody>
                    <a:bodyPr/>
                    <a:lstStyle/>
                    <a:p>
                      <a:pPr algn="ctr"/>
                      <a:r>
                        <a:rPr lang="en-US" sz="1700" dirty="0" smtClean="0"/>
                        <a:t>-</a:t>
                      </a:r>
                      <a:endParaRPr lang="tr-TR" sz="1700" dirty="0"/>
                    </a:p>
                  </a:txBody>
                  <a:tcPr marL="68574" marR="68574" marT="25717" marB="25717"/>
                </a:tc>
                <a:tc>
                  <a:txBody>
                    <a:bodyPr/>
                    <a:lstStyle/>
                    <a:p>
                      <a:pPr algn="ctr"/>
                      <a:r>
                        <a:rPr lang="en-US" sz="1700" dirty="0" smtClean="0"/>
                        <a:t>%29.1</a:t>
                      </a:r>
                      <a:endParaRPr lang="tr-TR" sz="1700" dirty="0"/>
                    </a:p>
                  </a:txBody>
                  <a:tcPr marL="68574" marR="68574" marT="25717" marB="25717"/>
                </a:tc>
                <a:extLst>
                  <a:ext uri="{0D108BD9-81ED-4DB2-BD59-A6C34878D82A}">
                    <a16:rowId xmlns:a16="http://schemas.microsoft.com/office/drawing/2014/main" xmlns="" val="10002"/>
                  </a:ext>
                </a:extLst>
              </a:tr>
              <a:tr h="8541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1" dirty="0" err="1" smtClean="0"/>
                        <a:t>İmmunsupresif</a:t>
                      </a:r>
                      <a:r>
                        <a:rPr lang="tr-TR" sz="1400" b="1" baseline="0" dirty="0" smtClean="0"/>
                        <a:t> + </a:t>
                      </a:r>
                      <a:r>
                        <a:rPr lang="tr-TR" sz="1400" b="1" baseline="0" dirty="0" err="1" smtClean="0"/>
                        <a:t>antikoagülasyon</a:t>
                      </a:r>
                      <a:endParaRPr lang="en-US" sz="1400" b="1" dirty="0" smtClean="0"/>
                    </a:p>
                  </a:txBody>
                  <a:tcPr marL="68574" marR="68574" marT="25717" marB="25717"/>
                </a:tc>
                <a:tc>
                  <a:txBody>
                    <a:bodyPr/>
                    <a:lstStyle/>
                    <a:p>
                      <a:pPr algn="ctr"/>
                      <a:r>
                        <a:rPr lang="tr-TR" sz="1700" dirty="0" smtClean="0"/>
                        <a:t>1/17 (</a:t>
                      </a:r>
                      <a:r>
                        <a:rPr lang="en-US" sz="1700" dirty="0" smtClean="0"/>
                        <a:t>%</a:t>
                      </a:r>
                      <a:r>
                        <a:rPr lang="tr-TR" sz="1700" dirty="0" smtClean="0"/>
                        <a:t>5.9)</a:t>
                      </a:r>
                    </a:p>
                    <a:p>
                      <a:pPr algn="ctr"/>
                      <a:endParaRPr lang="tr-TR" sz="1700" dirty="0"/>
                    </a:p>
                  </a:txBody>
                  <a:tcPr marL="68574" marR="68574" marT="25717" marB="25717"/>
                </a:tc>
                <a:tc>
                  <a:txBody>
                    <a:bodyPr/>
                    <a:lstStyle/>
                    <a:p>
                      <a:pPr algn="ctr"/>
                      <a:r>
                        <a:rPr lang="en-US" sz="1700" dirty="0" smtClean="0"/>
                        <a:t>%20</a:t>
                      </a:r>
                      <a:endParaRPr lang="tr-TR" sz="1700" dirty="0"/>
                    </a:p>
                  </a:txBody>
                  <a:tcPr marL="68574" marR="68574" marT="25717" marB="25717"/>
                </a:tc>
                <a:tc>
                  <a:txBody>
                    <a:bodyPr/>
                    <a:lstStyle/>
                    <a:p>
                      <a:pPr algn="ctr"/>
                      <a:r>
                        <a:rPr lang="en-US" sz="1700" dirty="0" smtClean="0"/>
                        <a:t>%22.4</a:t>
                      </a:r>
                      <a:endParaRPr lang="tr-TR" sz="1700" dirty="0"/>
                    </a:p>
                  </a:txBody>
                  <a:tcPr marL="68574" marR="68574" marT="25717" marB="25717"/>
                </a:tc>
                <a:extLst>
                  <a:ext uri="{0D108BD9-81ED-4DB2-BD59-A6C34878D82A}">
                    <a16:rowId xmlns:a16="http://schemas.microsoft.com/office/drawing/2014/main" xmlns="" val="10003"/>
                  </a:ext>
                </a:extLst>
              </a:tr>
              <a:tr h="596302">
                <a:tc>
                  <a:txBody>
                    <a:bodyPr/>
                    <a:lstStyle/>
                    <a:p>
                      <a:r>
                        <a:rPr lang="tr-TR" sz="1500" b="1" dirty="0" smtClean="0"/>
                        <a:t>Sadece </a:t>
                      </a:r>
                      <a:r>
                        <a:rPr lang="tr-TR" sz="1500" b="1" dirty="0" err="1" smtClean="0"/>
                        <a:t>antikoagülasyon</a:t>
                      </a:r>
                      <a:endParaRPr lang="tr-TR" sz="1500" b="1" dirty="0"/>
                    </a:p>
                  </a:txBody>
                  <a:tcPr marL="68574" marR="68574" marT="25717" marB="25717">
                    <a:noFill/>
                  </a:tcPr>
                </a:tc>
                <a:tc>
                  <a:txBody>
                    <a:bodyPr/>
                    <a:lstStyle/>
                    <a:p>
                      <a:pPr algn="ctr"/>
                      <a:r>
                        <a:rPr lang="tr-TR" sz="1700" b="1" dirty="0" smtClean="0">
                          <a:solidFill>
                            <a:srgbClr val="C00000"/>
                          </a:solidFill>
                        </a:rPr>
                        <a:t>3/4 (</a:t>
                      </a:r>
                      <a:r>
                        <a:rPr lang="en-US" sz="1700" b="1" dirty="0" smtClean="0">
                          <a:solidFill>
                            <a:srgbClr val="C00000"/>
                          </a:solidFill>
                        </a:rPr>
                        <a:t>%</a:t>
                      </a:r>
                      <a:r>
                        <a:rPr lang="tr-TR" sz="1700" b="1" dirty="0" smtClean="0">
                          <a:solidFill>
                            <a:srgbClr val="C00000"/>
                          </a:solidFill>
                        </a:rPr>
                        <a:t>75)</a:t>
                      </a:r>
                      <a:endParaRPr lang="tr-TR" sz="1700" b="1" dirty="0">
                        <a:solidFill>
                          <a:srgbClr val="C00000"/>
                        </a:solidFill>
                      </a:endParaRPr>
                    </a:p>
                  </a:txBody>
                  <a:tcPr marL="68574" marR="68574" marT="25717" marB="25717"/>
                </a:tc>
                <a:tc>
                  <a:txBody>
                    <a:bodyPr/>
                    <a:lstStyle/>
                    <a:p>
                      <a:pPr algn="ctr"/>
                      <a:r>
                        <a:rPr lang="en-US" sz="1700" b="1" dirty="0" smtClean="0">
                          <a:solidFill>
                            <a:srgbClr val="C00000"/>
                          </a:solidFill>
                        </a:rPr>
                        <a:t>%56</a:t>
                      </a:r>
                      <a:endParaRPr lang="tr-TR" sz="1700" b="1" dirty="0">
                        <a:solidFill>
                          <a:srgbClr val="C00000"/>
                        </a:solidFill>
                      </a:endParaRPr>
                    </a:p>
                  </a:txBody>
                  <a:tcPr marL="68574" marR="68574" marT="25717" marB="25717"/>
                </a:tc>
                <a:tc>
                  <a:txBody>
                    <a:bodyPr/>
                    <a:lstStyle/>
                    <a:p>
                      <a:pPr algn="ctr"/>
                      <a:r>
                        <a:rPr lang="en-US" sz="1700" b="1" dirty="0" smtClean="0">
                          <a:solidFill>
                            <a:srgbClr val="C00000"/>
                          </a:solidFill>
                        </a:rPr>
                        <a:t>%91.6</a:t>
                      </a:r>
                      <a:endParaRPr lang="tr-TR" sz="1700" b="1" dirty="0">
                        <a:solidFill>
                          <a:srgbClr val="C00000"/>
                        </a:solidFill>
                      </a:endParaRPr>
                    </a:p>
                  </a:txBody>
                  <a:tcPr marL="68574" marR="68574" marT="25717" marB="25717"/>
                </a:tc>
                <a:extLst>
                  <a:ext uri="{0D108BD9-81ED-4DB2-BD59-A6C34878D82A}">
                    <a16:rowId xmlns:a16="http://schemas.microsoft.com/office/drawing/2014/main" xmlns="" val="10004"/>
                  </a:ext>
                </a:extLst>
              </a:tr>
            </a:tbl>
          </a:graphicData>
        </a:graphic>
      </p:graphicFrame>
      <p:sp>
        <p:nvSpPr>
          <p:cNvPr id="2" name="Metin kutusu 1"/>
          <p:cNvSpPr txBox="1"/>
          <p:nvPr/>
        </p:nvSpPr>
        <p:spPr>
          <a:xfrm>
            <a:off x="6654754" y="4635669"/>
            <a:ext cx="2520280" cy="507831"/>
          </a:xfrm>
          <a:prstGeom prst="rect">
            <a:avLst/>
          </a:prstGeom>
          <a:noFill/>
        </p:spPr>
        <p:txBody>
          <a:bodyPr wrap="square" rtlCol="0">
            <a:spAutoFit/>
          </a:bodyPr>
          <a:lstStyle/>
          <a:p>
            <a:r>
              <a:rPr lang="tr-TR" sz="900" dirty="0" err="1">
                <a:solidFill>
                  <a:prstClr val="black"/>
                </a:solidFill>
              </a:rPr>
              <a:t>Desbois</a:t>
            </a:r>
            <a:r>
              <a:rPr lang="tr-TR" sz="900" dirty="0">
                <a:solidFill>
                  <a:prstClr val="black"/>
                </a:solidFill>
              </a:rPr>
              <a:t> </a:t>
            </a:r>
            <a:r>
              <a:rPr lang="tr-TR" sz="900" dirty="0" smtClean="0">
                <a:solidFill>
                  <a:prstClr val="black"/>
                </a:solidFill>
              </a:rPr>
              <a:t>AC. </a:t>
            </a:r>
            <a:r>
              <a:rPr lang="tr-TR" sz="900" dirty="0" err="1">
                <a:solidFill>
                  <a:prstClr val="black"/>
                </a:solidFill>
              </a:rPr>
              <a:t>Arthritis</a:t>
            </a:r>
            <a:r>
              <a:rPr lang="tr-TR" sz="900" dirty="0">
                <a:solidFill>
                  <a:prstClr val="black"/>
                </a:solidFill>
              </a:rPr>
              <a:t> </a:t>
            </a:r>
            <a:r>
              <a:rPr lang="tr-TR" sz="900" dirty="0" err="1">
                <a:solidFill>
                  <a:prstClr val="black"/>
                </a:solidFill>
              </a:rPr>
              <a:t>Rheum</a:t>
            </a:r>
            <a:r>
              <a:rPr lang="tr-TR" sz="900" dirty="0">
                <a:solidFill>
                  <a:prstClr val="black"/>
                </a:solidFill>
              </a:rPr>
              <a:t> </a:t>
            </a:r>
            <a:r>
              <a:rPr lang="tr-TR" sz="900" dirty="0"/>
              <a:t>64(8):</a:t>
            </a:r>
            <a:r>
              <a:rPr lang="tr-TR" sz="900" dirty="0" smtClean="0"/>
              <a:t>2753-60, </a:t>
            </a:r>
            <a:r>
              <a:rPr lang="tr-TR" sz="900" dirty="0" smtClean="0">
                <a:solidFill>
                  <a:prstClr val="black"/>
                </a:solidFill>
              </a:rPr>
              <a:t>2012</a:t>
            </a:r>
            <a:endParaRPr lang="tr-TR" sz="900" i="1" dirty="0" smtClean="0">
              <a:solidFill>
                <a:prstClr val="black"/>
              </a:solidFill>
            </a:endParaRPr>
          </a:p>
          <a:p>
            <a:r>
              <a:rPr lang="tr-TR" sz="900" dirty="0" err="1"/>
              <a:t>Ahn</a:t>
            </a:r>
            <a:r>
              <a:rPr lang="tr-TR" sz="900" dirty="0"/>
              <a:t> </a:t>
            </a:r>
            <a:r>
              <a:rPr lang="tr-TR" sz="900" dirty="0" smtClean="0"/>
              <a:t>JK. </a:t>
            </a:r>
            <a:r>
              <a:rPr lang="tr-TR" sz="900" dirty="0" err="1" smtClean="0"/>
              <a:t>Clinical</a:t>
            </a:r>
            <a:r>
              <a:rPr lang="tr-TR" sz="900" dirty="0" smtClean="0"/>
              <a:t> </a:t>
            </a:r>
            <a:r>
              <a:rPr lang="tr-TR" sz="900" dirty="0" err="1" smtClean="0"/>
              <a:t>Rheumatol</a:t>
            </a:r>
            <a:r>
              <a:rPr lang="tr-TR" sz="900" dirty="0" smtClean="0"/>
              <a:t> </a:t>
            </a:r>
            <a:r>
              <a:rPr lang="fi-FI" sz="900" dirty="0" smtClean="0"/>
              <a:t>27(2</a:t>
            </a:r>
            <a:r>
              <a:rPr lang="fi-FI" sz="900" dirty="0"/>
              <a:t>):</a:t>
            </a:r>
            <a:r>
              <a:rPr lang="fi-FI" sz="900" dirty="0" smtClean="0"/>
              <a:t>201-5</a:t>
            </a:r>
            <a:r>
              <a:rPr lang="tr-TR" sz="900" dirty="0" smtClean="0"/>
              <a:t>, 2008</a:t>
            </a:r>
          </a:p>
          <a:p>
            <a:pPr marL="0" lvl="1"/>
            <a:r>
              <a:rPr lang="tr-TR" sz="900" dirty="0"/>
              <a:t>Kahraman </a:t>
            </a:r>
            <a:r>
              <a:rPr lang="tr-TR" sz="900" dirty="0" smtClean="0"/>
              <a:t>O. ACR, 2003</a:t>
            </a:r>
            <a:endParaRPr lang="tr-TR" sz="900" dirty="0"/>
          </a:p>
        </p:txBody>
      </p:sp>
    </p:spTree>
    <p:extLst>
      <p:ext uri="{BB962C8B-B14F-4D97-AF65-F5344CB8AC3E}">
        <p14:creationId xmlns:p14="http://schemas.microsoft.com/office/powerpoint/2010/main" val="27616583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5606"/>
            <a:ext cx="9144000"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627534"/>
            <a:ext cx="3275856" cy="522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62037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7614"/>
            <a:ext cx="9144000"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627534"/>
            <a:ext cx="3347864" cy="522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1642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5566"/>
            <a:ext cx="9144000"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17947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01000" cy="4862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6156176" y="4862056"/>
            <a:ext cx="3001278" cy="246221"/>
          </a:xfrm>
          <a:prstGeom prst="rect">
            <a:avLst/>
          </a:prstGeom>
          <a:noFill/>
        </p:spPr>
        <p:txBody>
          <a:bodyPr wrap="square" rtlCol="0">
            <a:spAutoFit/>
          </a:bodyPr>
          <a:lstStyle/>
          <a:p>
            <a:r>
              <a:rPr lang="tr-TR" sz="1000" dirty="0" smtClean="0"/>
              <a:t>Yazıcı </a:t>
            </a:r>
            <a:r>
              <a:rPr lang="tr-TR" sz="1000" dirty="0"/>
              <a:t>H, et al.  </a:t>
            </a:r>
            <a:r>
              <a:rPr lang="tr-TR" sz="1000" dirty="0" err="1"/>
              <a:t>Nat</a:t>
            </a:r>
            <a:r>
              <a:rPr lang="tr-TR" sz="1000" dirty="0"/>
              <a:t> </a:t>
            </a:r>
            <a:r>
              <a:rPr lang="tr-TR" sz="1000" dirty="0" err="1"/>
              <a:t>Rev</a:t>
            </a:r>
            <a:r>
              <a:rPr lang="tr-TR" sz="1000" dirty="0"/>
              <a:t> </a:t>
            </a:r>
            <a:r>
              <a:rPr lang="tr-TR" sz="1000" dirty="0" err="1"/>
              <a:t>Rheumatol</a:t>
            </a:r>
            <a:r>
              <a:rPr lang="tr-TR" sz="1000" dirty="0"/>
              <a:t>. 2018 ;</a:t>
            </a:r>
            <a:r>
              <a:rPr lang="tr-TR" sz="1000" dirty="0" smtClean="0"/>
              <a:t>14:107-119</a:t>
            </a:r>
          </a:p>
        </p:txBody>
      </p:sp>
    </p:spTree>
    <p:extLst>
      <p:ext uri="{BB962C8B-B14F-4D97-AF65-F5344CB8AC3E}">
        <p14:creationId xmlns:p14="http://schemas.microsoft.com/office/powerpoint/2010/main" val="5475308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3478"/>
            <a:ext cx="8229600" cy="857250"/>
          </a:xfrm>
        </p:spPr>
        <p:txBody>
          <a:bodyPr>
            <a:normAutofit/>
          </a:bodyPr>
          <a:lstStyle/>
          <a:p>
            <a:r>
              <a:rPr lang="tr-TR" sz="3200" dirty="0" smtClean="0">
                <a:solidFill>
                  <a:srgbClr val="FF0000"/>
                </a:solidFill>
              </a:rPr>
              <a:t>Vaka 1</a:t>
            </a:r>
            <a:endParaRPr lang="tr-TR" sz="3200" dirty="0">
              <a:solidFill>
                <a:srgbClr val="FF0000"/>
              </a:solidFill>
            </a:endParaRPr>
          </a:p>
        </p:txBody>
      </p:sp>
      <p:sp>
        <p:nvSpPr>
          <p:cNvPr id="3" name="İçerik Yer Tutucusu 2"/>
          <p:cNvSpPr>
            <a:spLocks noGrp="1"/>
          </p:cNvSpPr>
          <p:nvPr>
            <p:ph idx="1"/>
          </p:nvPr>
        </p:nvSpPr>
        <p:spPr>
          <a:xfrm>
            <a:off x="457200" y="987574"/>
            <a:ext cx="8229600" cy="3607049"/>
          </a:xfrm>
        </p:spPr>
        <p:txBody>
          <a:bodyPr>
            <a:normAutofit fontScale="55000" lnSpcReduction="20000"/>
          </a:bodyPr>
          <a:lstStyle/>
          <a:p>
            <a:pPr>
              <a:lnSpc>
                <a:spcPct val="220000"/>
              </a:lnSpc>
            </a:pPr>
            <a:r>
              <a:rPr lang="tr-TR" sz="3100" dirty="0" smtClean="0"/>
              <a:t>26 y/erkek hasta</a:t>
            </a:r>
          </a:p>
          <a:p>
            <a:pPr>
              <a:lnSpc>
                <a:spcPct val="220000"/>
              </a:lnSpc>
            </a:pPr>
            <a:r>
              <a:rPr lang="tr-TR" sz="3100" dirty="0" smtClean="0"/>
              <a:t>Uzun süredir olan ağızda yara şikayeti ile geldi. </a:t>
            </a:r>
          </a:p>
          <a:p>
            <a:pPr>
              <a:lnSpc>
                <a:spcPct val="220000"/>
              </a:lnSpc>
            </a:pPr>
            <a:r>
              <a:rPr lang="tr-TR" sz="3100" dirty="0" smtClean="0"/>
              <a:t>Bu şikayetinin ayda 3-4 kez tekrarladığını, yemek yemekte zorlandığını ifade ediyor. </a:t>
            </a:r>
          </a:p>
          <a:p>
            <a:pPr>
              <a:lnSpc>
                <a:spcPct val="220000"/>
              </a:lnSpc>
            </a:pPr>
            <a:r>
              <a:rPr lang="tr-TR" sz="3100" dirty="0" smtClean="0"/>
              <a:t>Bir başka merkezde iç hastalıkları uzmanı tarafından görülüp </a:t>
            </a:r>
            <a:r>
              <a:rPr lang="tr-TR" sz="3100" dirty="0" err="1" smtClean="0"/>
              <a:t>romatolojiye</a:t>
            </a:r>
            <a:r>
              <a:rPr lang="tr-TR" sz="3100" dirty="0" smtClean="0"/>
              <a:t> </a:t>
            </a:r>
            <a:r>
              <a:rPr lang="tr-TR" sz="3100" dirty="0" err="1" smtClean="0"/>
              <a:t>refere</a:t>
            </a:r>
            <a:r>
              <a:rPr lang="tr-TR" sz="3100" dirty="0" smtClean="0"/>
              <a:t> edilmiş. </a:t>
            </a:r>
          </a:p>
          <a:p>
            <a:pPr>
              <a:lnSpc>
                <a:spcPct val="150000"/>
              </a:lnSpc>
            </a:pPr>
            <a:endParaRPr lang="tr-TR" dirty="0"/>
          </a:p>
        </p:txBody>
      </p:sp>
    </p:spTree>
    <p:extLst>
      <p:ext uri="{BB962C8B-B14F-4D97-AF65-F5344CB8AC3E}">
        <p14:creationId xmlns:p14="http://schemas.microsoft.com/office/powerpoint/2010/main" val="30218846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7494"/>
            <a:ext cx="8712968" cy="4536504"/>
          </a:xfrm>
        </p:spPr>
        <p:txBody>
          <a:bodyPr>
            <a:normAutofit fontScale="47500" lnSpcReduction="20000"/>
          </a:bodyPr>
          <a:lstStyle/>
          <a:p>
            <a:pPr>
              <a:lnSpc>
                <a:spcPct val="220000"/>
              </a:lnSpc>
            </a:pPr>
            <a:r>
              <a:rPr lang="tr-TR" dirty="0" smtClean="0"/>
              <a:t>Hastanın </a:t>
            </a:r>
            <a:r>
              <a:rPr lang="tr-TR" dirty="0" err="1" smtClean="0"/>
              <a:t>romatolojik</a:t>
            </a:r>
            <a:r>
              <a:rPr lang="tr-TR" dirty="0" smtClean="0"/>
              <a:t> sorgusunda; </a:t>
            </a:r>
          </a:p>
          <a:p>
            <a:pPr>
              <a:lnSpc>
                <a:spcPct val="220000"/>
              </a:lnSpc>
            </a:pPr>
            <a:r>
              <a:rPr lang="tr-TR" dirty="0" err="1" smtClean="0"/>
              <a:t>Genital</a:t>
            </a:r>
            <a:r>
              <a:rPr lang="tr-TR" dirty="0" smtClean="0"/>
              <a:t> ülser </a:t>
            </a:r>
            <a:r>
              <a:rPr lang="tr-TR" dirty="0" err="1" smtClean="0"/>
              <a:t>tarifliyor</a:t>
            </a:r>
            <a:r>
              <a:rPr lang="tr-TR" dirty="0" smtClean="0"/>
              <a:t>, birkaç kez olmuş ve izi de kalmış,</a:t>
            </a:r>
          </a:p>
          <a:p>
            <a:pPr>
              <a:lnSpc>
                <a:spcPct val="220000"/>
              </a:lnSpc>
            </a:pPr>
            <a:r>
              <a:rPr lang="tr-TR" dirty="0" smtClean="0"/>
              <a:t>Göz tutulumu ile ilişkili bulanık görme, kızarıklık </a:t>
            </a:r>
            <a:r>
              <a:rPr lang="tr-TR" dirty="0" err="1" smtClean="0"/>
              <a:t>vb</a:t>
            </a:r>
            <a:r>
              <a:rPr lang="tr-TR" dirty="0" smtClean="0"/>
              <a:t> semptomları olmamış. </a:t>
            </a:r>
            <a:r>
              <a:rPr lang="tr-TR" dirty="0" err="1" smtClean="0"/>
              <a:t>Üveit</a:t>
            </a:r>
            <a:r>
              <a:rPr lang="tr-TR" dirty="0" smtClean="0"/>
              <a:t> ilişkili bir tanı da almamış.</a:t>
            </a:r>
          </a:p>
          <a:p>
            <a:pPr>
              <a:lnSpc>
                <a:spcPct val="220000"/>
              </a:lnSpc>
            </a:pPr>
            <a:r>
              <a:rPr lang="tr-TR" dirty="0" smtClean="0"/>
              <a:t>ENBL </a:t>
            </a:r>
            <a:r>
              <a:rPr lang="tr-TR" dirty="0" err="1" smtClean="0"/>
              <a:t>tariflemiyor</a:t>
            </a:r>
            <a:r>
              <a:rPr lang="tr-TR" dirty="0" smtClean="0"/>
              <a:t>.</a:t>
            </a:r>
          </a:p>
          <a:p>
            <a:pPr>
              <a:lnSpc>
                <a:spcPct val="220000"/>
              </a:lnSpc>
            </a:pPr>
            <a:r>
              <a:rPr lang="tr-TR" dirty="0" smtClean="0"/>
              <a:t>PPE+</a:t>
            </a:r>
          </a:p>
          <a:p>
            <a:pPr>
              <a:lnSpc>
                <a:spcPct val="220000"/>
              </a:lnSpc>
            </a:pPr>
            <a:r>
              <a:rPr lang="tr-TR" dirty="0" smtClean="0"/>
              <a:t>Damarsal patoloji olmamış.</a:t>
            </a:r>
          </a:p>
          <a:p>
            <a:pPr>
              <a:lnSpc>
                <a:spcPct val="220000"/>
              </a:lnSpc>
            </a:pPr>
            <a:r>
              <a:rPr lang="tr-TR" dirty="0" smtClean="0"/>
              <a:t>IBH hikayesi veya ilişkili semptomu yok.</a:t>
            </a:r>
          </a:p>
          <a:p>
            <a:pPr>
              <a:lnSpc>
                <a:spcPct val="220000"/>
              </a:lnSpc>
            </a:pPr>
            <a:r>
              <a:rPr lang="tr-TR" dirty="0" smtClean="0"/>
              <a:t>Diğer </a:t>
            </a:r>
            <a:r>
              <a:rPr lang="tr-TR" dirty="0" err="1" smtClean="0"/>
              <a:t>romatolojik</a:t>
            </a:r>
            <a:r>
              <a:rPr lang="tr-TR" dirty="0" smtClean="0"/>
              <a:t> sorgusunda aralıklı eklemlerde ağrı dışında özellik yok. </a:t>
            </a:r>
          </a:p>
        </p:txBody>
      </p:sp>
    </p:spTree>
    <p:extLst>
      <p:ext uri="{BB962C8B-B14F-4D97-AF65-F5344CB8AC3E}">
        <p14:creationId xmlns:p14="http://schemas.microsoft.com/office/powerpoint/2010/main" val="25135137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95486"/>
            <a:ext cx="8229600" cy="4824536"/>
          </a:xfrm>
        </p:spPr>
        <p:txBody>
          <a:bodyPr>
            <a:normAutofit fontScale="62500" lnSpcReduction="20000"/>
          </a:bodyPr>
          <a:lstStyle/>
          <a:p>
            <a:pPr>
              <a:lnSpc>
                <a:spcPct val="220000"/>
              </a:lnSpc>
            </a:pPr>
            <a:r>
              <a:rPr lang="tr-TR" sz="2400" dirty="0" smtClean="0"/>
              <a:t>Fizik muayenesinde;</a:t>
            </a:r>
          </a:p>
          <a:p>
            <a:pPr>
              <a:lnSpc>
                <a:spcPct val="220000"/>
              </a:lnSpc>
            </a:pPr>
            <a:r>
              <a:rPr lang="tr-TR" sz="2400" dirty="0" smtClean="0"/>
              <a:t>1 adet oral aft+</a:t>
            </a:r>
          </a:p>
          <a:p>
            <a:pPr>
              <a:lnSpc>
                <a:spcPct val="220000"/>
              </a:lnSpc>
            </a:pPr>
            <a:r>
              <a:rPr lang="tr-TR" sz="2400" dirty="0" smtClean="0"/>
              <a:t>Aktif </a:t>
            </a:r>
            <a:r>
              <a:rPr lang="tr-TR" sz="2400" dirty="0" err="1" smtClean="0"/>
              <a:t>genital</a:t>
            </a:r>
            <a:r>
              <a:rPr lang="tr-TR" sz="2400" dirty="0" smtClean="0"/>
              <a:t> ülser yok, </a:t>
            </a:r>
            <a:r>
              <a:rPr lang="tr-TR" sz="2400" dirty="0" err="1" smtClean="0"/>
              <a:t>skrotum</a:t>
            </a:r>
            <a:r>
              <a:rPr lang="tr-TR" sz="2400" dirty="0" smtClean="0"/>
              <a:t> üzerinde </a:t>
            </a:r>
            <a:r>
              <a:rPr lang="tr-TR" sz="2400" dirty="0" err="1" smtClean="0"/>
              <a:t>skar</a:t>
            </a:r>
            <a:r>
              <a:rPr lang="tr-TR" sz="2400" dirty="0" smtClean="0"/>
              <a:t>+</a:t>
            </a:r>
          </a:p>
          <a:p>
            <a:pPr>
              <a:lnSpc>
                <a:spcPct val="220000"/>
              </a:lnSpc>
            </a:pPr>
            <a:r>
              <a:rPr lang="tr-TR" sz="2400" dirty="0" smtClean="0"/>
              <a:t>PPE+</a:t>
            </a:r>
          </a:p>
          <a:p>
            <a:pPr>
              <a:lnSpc>
                <a:spcPct val="220000"/>
              </a:lnSpc>
            </a:pPr>
            <a:r>
              <a:rPr lang="tr-TR" sz="2400" dirty="0" smtClean="0"/>
              <a:t>Aktif </a:t>
            </a:r>
            <a:r>
              <a:rPr lang="tr-TR" sz="2400" dirty="0" err="1" smtClean="0"/>
              <a:t>artrit</a:t>
            </a:r>
            <a:r>
              <a:rPr lang="tr-TR" sz="2400" dirty="0" smtClean="0"/>
              <a:t> yok, EHA tam.</a:t>
            </a:r>
          </a:p>
          <a:p>
            <a:pPr>
              <a:lnSpc>
                <a:spcPct val="220000"/>
              </a:lnSpc>
            </a:pPr>
            <a:r>
              <a:rPr lang="tr-TR" sz="2400" dirty="0" smtClean="0"/>
              <a:t>Diğer sistem muayenesinde özellik yok.</a:t>
            </a:r>
          </a:p>
          <a:p>
            <a:pPr>
              <a:lnSpc>
                <a:spcPct val="220000"/>
              </a:lnSpc>
            </a:pPr>
            <a:r>
              <a:rPr lang="tr-TR" sz="2400" dirty="0"/>
              <a:t>Hastaya yapılan </a:t>
            </a:r>
            <a:r>
              <a:rPr lang="tr-TR" sz="2400" dirty="0" err="1"/>
              <a:t>paterji</a:t>
            </a:r>
            <a:r>
              <a:rPr lang="tr-TR" sz="2400" dirty="0"/>
              <a:t> testi de pozitif olarak değerlendirildi. </a:t>
            </a:r>
          </a:p>
          <a:p>
            <a:pPr>
              <a:lnSpc>
                <a:spcPct val="220000"/>
              </a:lnSpc>
            </a:pPr>
            <a:r>
              <a:rPr lang="tr-TR" sz="2400" dirty="0"/>
              <a:t>Göz hastalıkları kliniğine </a:t>
            </a:r>
            <a:r>
              <a:rPr lang="tr-TR" sz="2400" dirty="0" err="1"/>
              <a:t>konsulte</a:t>
            </a:r>
            <a:r>
              <a:rPr lang="tr-TR" sz="2400" dirty="0"/>
              <a:t> edilen hastada aktif veya geçirilmiş Behçet Hastalığı ile ilişkili bulgu saptanmadı.</a:t>
            </a:r>
          </a:p>
          <a:p>
            <a:pPr>
              <a:lnSpc>
                <a:spcPct val="160000"/>
              </a:lnSpc>
            </a:pPr>
            <a:endParaRPr lang="tr-TR" dirty="0" smtClean="0"/>
          </a:p>
          <a:p>
            <a:endParaRPr lang="tr-TR" dirty="0" smtClean="0"/>
          </a:p>
        </p:txBody>
      </p:sp>
    </p:spTree>
    <p:extLst>
      <p:ext uri="{BB962C8B-B14F-4D97-AF65-F5344CB8AC3E}">
        <p14:creationId xmlns:p14="http://schemas.microsoft.com/office/powerpoint/2010/main" val="37240182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55526"/>
            <a:ext cx="8229600" cy="3960440"/>
          </a:xfrm>
        </p:spPr>
        <p:txBody>
          <a:bodyPr>
            <a:normAutofit fontScale="85000" lnSpcReduction="10000"/>
          </a:bodyPr>
          <a:lstStyle/>
          <a:p>
            <a:pPr>
              <a:lnSpc>
                <a:spcPct val="200000"/>
              </a:lnSpc>
            </a:pPr>
            <a:r>
              <a:rPr lang="tr-TR" sz="2000" dirty="0" smtClean="0"/>
              <a:t>Laboratuvar </a:t>
            </a:r>
          </a:p>
          <a:p>
            <a:pPr>
              <a:lnSpc>
                <a:spcPct val="200000"/>
              </a:lnSpc>
            </a:pPr>
            <a:r>
              <a:rPr lang="tr-TR" sz="2000" dirty="0" smtClean="0"/>
              <a:t>CBC normal</a:t>
            </a:r>
          </a:p>
          <a:p>
            <a:pPr>
              <a:lnSpc>
                <a:spcPct val="200000"/>
              </a:lnSpc>
            </a:pPr>
            <a:r>
              <a:rPr lang="tr-TR" sz="2000" dirty="0" smtClean="0"/>
              <a:t>ESH: 13 mm/s</a:t>
            </a:r>
          </a:p>
          <a:p>
            <a:pPr>
              <a:lnSpc>
                <a:spcPct val="200000"/>
              </a:lnSpc>
            </a:pPr>
            <a:r>
              <a:rPr lang="tr-TR" sz="2000" dirty="0" smtClean="0"/>
              <a:t>CRP: 3.85 mg/L (normal değer: 0-5 mg/L)</a:t>
            </a:r>
          </a:p>
          <a:p>
            <a:pPr>
              <a:lnSpc>
                <a:spcPct val="200000"/>
              </a:lnSpc>
            </a:pPr>
            <a:r>
              <a:rPr lang="tr-TR" sz="2000" dirty="0" smtClean="0"/>
              <a:t>ALT: 25 U/L </a:t>
            </a:r>
          </a:p>
          <a:p>
            <a:pPr>
              <a:lnSpc>
                <a:spcPct val="200000"/>
              </a:lnSpc>
            </a:pPr>
            <a:r>
              <a:rPr lang="tr-TR" sz="2000" dirty="0" err="1" smtClean="0"/>
              <a:t>Kreatinin</a:t>
            </a:r>
            <a:r>
              <a:rPr lang="tr-TR" sz="2000" dirty="0" smtClean="0"/>
              <a:t>: 0.89 mg/</a:t>
            </a:r>
            <a:r>
              <a:rPr lang="tr-TR" sz="2000" dirty="0" err="1" smtClean="0"/>
              <a:t>dL</a:t>
            </a:r>
            <a:endParaRPr lang="tr-TR" sz="2000" dirty="0" smtClean="0"/>
          </a:p>
          <a:p>
            <a:pPr>
              <a:lnSpc>
                <a:spcPct val="200000"/>
              </a:lnSpc>
            </a:pPr>
            <a:r>
              <a:rPr lang="tr-TR" sz="2000" dirty="0" smtClean="0"/>
              <a:t>PA Akciğer </a:t>
            </a:r>
            <a:r>
              <a:rPr lang="tr-TR" sz="2000" dirty="0" err="1" smtClean="0"/>
              <a:t>grafisinde</a:t>
            </a:r>
            <a:r>
              <a:rPr lang="tr-TR" sz="2000" dirty="0" smtClean="0"/>
              <a:t> özellik yok</a:t>
            </a:r>
          </a:p>
          <a:p>
            <a:pPr marL="0" indent="0">
              <a:lnSpc>
                <a:spcPct val="150000"/>
              </a:lnSpc>
              <a:buNone/>
            </a:pPr>
            <a:endParaRPr lang="tr-TR" sz="2000" dirty="0" smtClean="0"/>
          </a:p>
        </p:txBody>
      </p:sp>
    </p:spTree>
    <p:extLst>
      <p:ext uri="{BB962C8B-B14F-4D97-AF65-F5344CB8AC3E}">
        <p14:creationId xmlns:p14="http://schemas.microsoft.com/office/powerpoint/2010/main" val="97354335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a:lnSpc>
                <a:spcPct val="220000"/>
              </a:lnSpc>
            </a:pPr>
            <a:r>
              <a:rPr lang="tr-TR" sz="1700" dirty="0" smtClean="0"/>
              <a:t>Hastaya mevcut bulgularla </a:t>
            </a:r>
            <a:r>
              <a:rPr lang="tr-TR" sz="1700" dirty="0" err="1" smtClean="0"/>
              <a:t>mukokutanöz</a:t>
            </a:r>
            <a:r>
              <a:rPr lang="tr-TR" sz="1700" dirty="0"/>
              <a:t> </a:t>
            </a:r>
            <a:r>
              <a:rPr lang="tr-TR" sz="1700" dirty="0" smtClean="0"/>
              <a:t>Behçet Hastalığı tanısı konularak;</a:t>
            </a:r>
          </a:p>
          <a:p>
            <a:pPr>
              <a:lnSpc>
                <a:spcPct val="220000"/>
              </a:lnSpc>
            </a:pPr>
            <a:r>
              <a:rPr lang="tr-TR" sz="1700" dirty="0" err="1" smtClean="0"/>
              <a:t>Kolşisin</a:t>
            </a:r>
            <a:r>
              <a:rPr lang="tr-TR" sz="1700" dirty="0"/>
              <a:t> </a:t>
            </a:r>
            <a:r>
              <a:rPr lang="tr-TR" sz="1700" dirty="0" smtClean="0"/>
              <a:t>0.5 mg </a:t>
            </a:r>
            <a:r>
              <a:rPr lang="tr-TR" sz="1700" dirty="0" err="1" smtClean="0"/>
              <a:t>tb</a:t>
            </a:r>
            <a:r>
              <a:rPr lang="tr-TR" sz="1700" dirty="0" smtClean="0"/>
              <a:t> 2x1 </a:t>
            </a:r>
          </a:p>
          <a:p>
            <a:pPr>
              <a:lnSpc>
                <a:spcPct val="220000"/>
              </a:lnSpc>
            </a:pPr>
            <a:r>
              <a:rPr lang="tr-TR" sz="1700" dirty="0" err="1" smtClean="0"/>
              <a:t>Triamsinolon</a:t>
            </a:r>
            <a:r>
              <a:rPr lang="tr-TR" sz="1700" dirty="0" smtClean="0"/>
              <a:t> </a:t>
            </a:r>
            <a:r>
              <a:rPr lang="tr-TR" sz="1700" dirty="0" err="1" smtClean="0"/>
              <a:t>asetonid</a:t>
            </a:r>
            <a:r>
              <a:rPr lang="tr-TR" sz="1700" dirty="0"/>
              <a:t> </a:t>
            </a:r>
            <a:r>
              <a:rPr lang="tr-TR" sz="1700" dirty="0" smtClean="0"/>
              <a:t>oral aft için gerekli durumlarda lokal tedavi olarak verildi.</a:t>
            </a:r>
          </a:p>
          <a:p>
            <a:pPr>
              <a:lnSpc>
                <a:spcPct val="220000"/>
              </a:lnSpc>
            </a:pPr>
            <a:r>
              <a:rPr lang="tr-TR" sz="1700" dirty="0" smtClean="0"/>
              <a:t>Aralıklı kontrolleri ile tedavisi devam etmekte. </a:t>
            </a:r>
            <a:endParaRPr lang="tr-TR" sz="1700" dirty="0"/>
          </a:p>
        </p:txBody>
      </p:sp>
    </p:spTree>
    <p:extLst>
      <p:ext uri="{BB962C8B-B14F-4D97-AF65-F5344CB8AC3E}">
        <p14:creationId xmlns:p14="http://schemas.microsoft.com/office/powerpoint/2010/main" val="412971891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1470"/>
            <a:ext cx="8229600" cy="857250"/>
          </a:xfrm>
        </p:spPr>
        <p:txBody>
          <a:bodyPr>
            <a:normAutofit/>
          </a:bodyPr>
          <a:lstStyle/>
          <a:p>
            <a:r>
              <a:rPr lang="tr-TR" sz="3200" dirty="0" smtClean="0">
                <a:solidFill>
                  <a:srgbClr val="FF0000"/>
                </a:solidFill>
              </a:rPr>
              <a:t>Vaka 2</a:t>
            </a:r>
            <a:endParaRPr lang="tr-TR" sz="3200" dirty="0">
              <a:solidFill>
                <a:srgbClr val="FF0000"/>
              </a:solidFill>
            </a:endParaRPr>
          </a:p>
        </p:txBody>
      </p:sp>
      <p:sp>
        <p:nvSpPr>
          <p:cNvPr id="3" name="İçerik Yer Tutucusu 2"/>
          <p:cNvSpPr>
            <a:spLocks noGrp="1"/>
          </p:cNvSpPr>
          <p:nvPr>
            <p:ph idx="1"/>
          </p:nvPr>
        </p:nvSpPr>
        <p:spPr>
          <a:xfrm>
            <a:off x="251520" y="915566"/>
            <a:ext cx="8568952" cy="3744416"/>
          </a:xfrm>
        </p:spPr>
        <p:txBody>
          <a:bodyPr>
            <a:normAutofit fontScale="47500" lnSpcReduction="20000"/>
          </a:bodyPr>
          <a:lstStyle/>
          <a:p>
            <a:pPr>
              <a:lnSpc>
                <a:spcPct val="220000"/>
              </a:lnSpc>
            </a:pPr>
            <a:r>
              <a:rPr lang="tr-TR" dirty="0" smtClean="0"/>
              <a:t>32 Y erkek hasta </a:t>
            </a:r>
          </a:p>
          <a:p>
            <a:pPr>
              <a:lnSpc>
                <a:spcPct val="220000"/>
              </a:lnSpc>
            </a:pPr>
            <a:r>
              <a:rPr lang="tr-TR" dirty="0" smtClean="0"/>
              <a:t>Son 1 haftadır var olan sağ gözde ağrı, kızarıklık ve bulanık görme şikayeti nedeniyle göz hastalıkları uzmanı tarafından </a:t>
            </a:r>
            <a:r>
              <a:rPr lang="tr-TR" dirty="0" err="1" smtClean="0"/>
              <a:t>değelendirilmiş</a:t>
            </a:r>
            <a:r>
              <a:rPr lang="tr-TR" dirty="0" smtClean="0"/>
              <a:t>.</a:t>
            </a:r>
          </a:p>
          <a:p>
            <a:pPr>
              <a:lnSpc>
                <a:spcPct val="220000"/>
              </a:lnSpc>
            </a:pPr>
            <a:r>
              <a:rPr lang="tr-TR" dirty="0" err="1" smtClean="0"/>
              <a:t>Posterior</a:t>
            </a:r>
            <a:r>
              <a:rPr lang="tr-TR" dirty="0" smtClean="0"/>
              <a:t> </a:t>
            </a:r>
            <a:r>
              <a:rPr lang="tr-TR" dirty="0" err="1" smtClean="0"/>
              <a:t>üveit</a:t>
            </a:r>
            <a:r>
              <a:rPr lang="tr-TR" dirty="0" smtClean="0"/>
              <a:t> saptanması üzerine </a:t>
            </a:r>
            <a:r>
              <a:rPr lang="tr-TR" dirty="0" err="1" smtClean="0"/>
              <a:t>etyolojik</a:t>
            </a:r>
            <a:r>
              <a:rPr lang="tr-TR" dirty="0" smtClean="0"/>
              <a:t> değerlendirme için </a:t>
            </a:r>
            <a:r>
              <a:rPr lang="tr-TR" dirty="0" err="1" smtClean="0"/>
              <a:t>romatoloji</a:t>
            </a:r>
            <a:r>
              <a:rPr lang="tr-TR" dirty="0" smtClean="0"/>
              <a:t> polikliniğine yönlendirilmiş. </a:t>
            </a:r>
          </a:p>
          <a:p>
            <a:pPr>
              <a:lnSpc>
                <a:spcPct val="220000"/>
              </a:lnSpc>
            </a:pPr>
            <a:r>
              <a:rPr lang="tr-TR" dirty="0" smtClean="0"/>
              <a:t>Hastanın bu yöndeki sorgusunda daha önce de bu şekilde bir şikayetinin olduğu ancak göz hastalıkları uzmanına muayene olmadığını belirtti. </a:t>
            </a:r>
          </a:p>
          <a:p>
            <a:pPr>
              <a:lnSpc>
                <a:spcPct val="220000"/>
              </a:lnSpc>
            </a:pPr>
            <a:r>
              <a:rPr lang="tr-TR" dirty="0" smtClean="0"/>
              <a:t>Bahsettiği şikayeti daha kısa süreli ve daha hafif şekildeymiş. </a:t>
            </a:r>
          </a:p>
          <a:p>
            <a:endParaRPr lang="tr-TR" dirty="0"/>
          </a:p>
        </p:txBody>
      </p:sp>
    </p:spTree>
    <p:extLst>
      <p:ext uri="{BB962C8B-B14F-4D97-AF65-F5344CB8AC3E}">
        <p14:creationId xmlns:p14="http://schemas.microsoft.com/office/powerpoint/2010/main" val="30018570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55526"/>
            <a:ext cx="8280920" cy="4248472"/>
          </a:xfrm>
        </p:spPr>
        <p:txBody>
          <a:bodyPr>
            <a:normAutofit fontScale="47500" lnSpcReduction="20000"/>
          </a:bodyPr>
          <a:lstStyle/>
          <a:p>
            <a:pPr>
              <a:lnSpc>
                <a:spcPct val="220000"/>
              </a:lnSpc>
            </a:pPr>
            <a:r>
              <a:rPr lang="tr-TR" dirty="0" smtClean="0"/>
              <a:t>Hastanın </a:t>
            </a:r>
            <a:r>
              <a:rPr lang="tr-TR" dirty="0" err="1" smtClean="0"/>
              <a:t>romatolojik</a:t>
            </a:r>
            <a:r>
              <a:rPr lang="tr-TR" dirty="0" smtClean="0"/>
              <a:t> sorgusunda;</a:t>
            </a:r>
          </a:p>
          <a:p>
            <a:pPr>
              <a:lnSpc>
                <a:spcPct val="220000"/>
              </a:lnSpc>
            </a:pPr>
            <a:r>
              <a:rPr lang="tr-TR" dirty="0" smtClean="0"/>
              <a:t>Oral aft son </a:t>
            </a:r>
            <a:r>
              <a:rPr lang="tr-TR" dirty="0" err="1" smtClean="0"/>
              <a:t>yılllarda</a:t>
            </a:r>
            <a:r>
              <a:rPr lang="tr-TR" dirty="0" smtClean="0"/>
              <a:t> sıklığı artan bir şekilde 7-8 yıldır varmış. Ayda 2-3 kez oluyormuş. </a:t>
            </a:r>
          </a:p>
          <a:p>
            <a:pPr>
              <a:lnSpc>
                <a:spcPct val="220000"/>
              </a:lnSpc>
            </a:pPr>
            <a:r>
              <a:rPr lang="tr-TR" dirty="0" err="1" smtClean="0"/>
              <a:t>Genital</a:t>
            </a:r>
            <a:r>
              <a:rPr lang="tr-TR" dirty="0" smtClean="0"/>
              <a:t> ülser son 3-4 yılda 2 kez </a:t>
            </a:r>
            <a:r>
              <a:rPr lang="tr-TR" dirty="0" err="1" smtClean="0"/>
              <a:t>tarifliyor</a:t>
            </a:r>
            <a:r>
              <a:rPr lang="tr-TR" dirty="0" smtClean="0"/>
              <a:t>.</a:t>
            </a:r>
          </a:p>
          <a:p>
            <a:pPr>
              <a:lnSpc>
                <a:spcPct val="220000"/>
              </a:lnSpc>
            </a:pPr>
            <a:r>
              <a:rPr lang="tr-TR" dirty="0" smtClean="0"/>
              <a:t>ENBL ve PPE </a:t>
            </a:r>
            <a:r>
              <a:rPr lang="tr-TR" dirty="0" err="1" smtClean="0"/>
              <a:t>tariflemiyor</a:t>
            </a:r>
            <a:r>
              <a:rPr lang="tr-TR" dirty="0" smtClean="0"/>
              <a:t>. </a:t>
            </a:r>
            <a:endParaRPr lang="tr-TR" dirty="0"/>
          </a:p>
          <a:p>
            <a:pPr>
              <a:lnSpc>
                <a:spcPct val="220000"/>
              </a:lnSpc>
            </a:pPr>
            <a:r>
              <a:rPr lang="tr-TR" dirty="0" smtClean="0"/>
              <a:t>Damarsal patoloji olmamış. </a:t>
            </a:r>
          </a:p>
          <a:p>
            <a:pPr>
              <a:lnSpc>
                <a:spcPct val="220000"/>
              </a:lnSpc>
            </a:pPr>
            <a:r>
              <a:rPr lang="tr-TR" dirty="0" smtClean="0"/>
              <a:t>1 kez de sağ dizinde ağrı ve şişlik olmuş. Kısa süre NSAİD kullanmış ve geçmiş. </a:t>
            </a:r>
          </a:p>
          <a:p>
            <a:pPr>
              <a:lnSpc>
                <a:spcPct val="220000"/>
              </a:lnSpc>
            </a:pPr>
            <a:r>
              <a:rPr lang="tr-TR" dirty="0" smtClean="0"/>
              <a:t>Ek yakınması veya sorgusunda özelliği yok.</a:t>
            </a:r>
            <a:endParaRPr lang="tr-TR" dirty="0"/>
          </a:p>
        </p:txBody>
      </p:sp>
    </p:spTree>
    <p:extLst>
      <p:ext uri="{BB962C8B-B14F-4D97-AF65-F5344CB8AC3E}">
        <p14:creationId xmlns:p14="http://schemas.microsoft.com/office/powerpoint/2010/main" val="203197466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7494"/>
            <a:ext cx="8568952" cy="4680520"/>
          </a:xfrm>
        </p:spPr>
        <p:txBody>
          <a:bodyPr>
            <a:normAutofit fontScale="40000" lnSpcReduction="20000"/>
          </a:bodyPr>
          <a:lstStyle/>
          <a:p>
            <a:pPr>
              <a:lnSpc>
                <a:spcPct val="170000"/>
              </a:lnSpc>
            </a:pPr>
            <a:r>
              <a:rPr lang="tr-TR" dirty="0" smtClean="0">
                <a:solidFill>
                  <a:srgbClr val="FF0000"/>
                </a:solidFill>
              </a:rPr>
              <a:t>Fizik Muayenesinde;</a:t>
            </a:r>
          </a:p>
          <a:p>
            <a:pPr>
              <a:lnSpc>
                <a:spcPct val="170000"/>
              </a:lnSpc>
            </a:pPr>
            <a:r>
              <a:rPr lang="tr-TR" dirty="0" smtClean="0"/>
              <a:t>Oral aft alt dudak iç kısımda ve dil ucunda mevcut.</a:t>
            </a:r>
          </a:p>
          <a:p>
            <a:pPr>
              <a:lnSpc>
                <a:spcPct val="170000"/>
              </a:lnSpc>
            </a:pPr>
            <a:r>
              <a:rPr lang="tr-TR" dirty="0" err="1" smtClean="0"/>
              <a:t>Skrotumda</a:t>
            </a:r>
            <a:r>
              <a:rPr lang="tr-TR" dirty="0" smtClean="0"/>
              <a:t> bir adet geçmekte olan GÜ ve 1 adet ülser </a:t>
            </a:r>
            <a:r>
              <a:rPr lang="tr-TR" dirty="0" err="1" smtClean="0"/>
              <a:t>skarı</a:t>
            </a:r>
            <a:r>
              <a:rPr lang="tr-TR" dirty="0" smtClean="0"/>
              <a:t>+</a:t>
            </a:r>
          </a:p>
          <a:p>
            <a:pPr>
              <a:lnSpc>
                <a:spcPct val="170000"/>
              </a:lnSpc>
            </a:pPr>
            <a:r>
              <a:rPr lang="tr-TR" dirty="0" smtClean="0"/>
              <a:t>Aktif </a:t>
            </a:r>
            <a:r>
              <a:rPr lang="tr-TR" dirty="0" err="1" smtClean="0"/>
              <a:t>sinoviti</a:t>
            </a:r>
            <a:r>
              <a:rPr lang="tr-TR" dirty="0" smtClean="0"/>
              <a:t> yok. </a:t>
            </a:r>
          </a:p>
          <a:p>
            <a:pPr>
              <a:lnSpc>
                <a:spcPct val="170000"/>
              </a:lnSpc>
            </a:pPr>
            <a:r>
              <a:rPr lang="tr-TR" dirty="0" smtClean="0"/>
              <a:t>Diğer sistem muayenesi normal. </a:t>
            </a:r>
          </a:p>
          <a:p>
            <a:pPr>
              <a:lnSpc>
                <a:spcPct val="170000"/>
              </a:lnSpc>
            </a:pPr>
            <a:endParaRPr lang="tr-TR" dirty="0" smtClean="0"/>
          </a:p>
          <a:p>
            <a:pPr>
              <a:lnSpc>
                <a:spcPct val="170000"/>
              </a:lnSpc>
            </a:pPr>
            <a:r>
              <a:rPr lang="tr-TR" dirty="0" smtClean="0">
                <a:solidFill>
                  <a:srgbClr val="FF0000"/>
                </a:solidFill>
              </a:rPr>
              <a:t>Laboratuvar değerlendirmesinde;</a:t>
            </a:r>
          </a:p>
          <a:p>
            <a:pPr>
              <a:lnSpc>
                <a:spcPct val="170000"/>
              </a:lnSpc>
            </a:pPr>
            <a:r>
              <a:rPr lang="tr-TR" dirty="0" smtClean="0"/>
              <a:t>CBC normal,</a:t>
            </a:r>
          </a:p>
          <a:p>
            <a:pPr>
              <a:lnSpc>
                <a:spcPct val="170000"/>
              </a:lnSpc>
            </a:pPr>
            <a:r>
              <a:rPr lang="tr-TR" dirty="0" smtClean="0"/>
              <a:t>CRP: 25.2 (0-5) mg/L</a:t>
            </a:r>
          </a:p>
          <a:p>
            <a:pPr>
              <a:lnSpc>
                <a:spcPct val="170000"/>
              </a:lnSpc>
            </a:pPr>
            <a:r>
              <a:rPr lang="tr-TR" dirty="0" smtClean="0"/>
              <a:t>ESH: 35 mm/s</a:t>
            </a:r>
          </a:p>
          <a:p>
            <a:pPr>
              <a:lnSpc>
                <a:spcPct val="170000"/>
              </a:lnSpc>
            </a:pPr>
            <a:r>
              <a:rPr lang="tr-TR" dirty="0" smtClean="0"/>
              <a:t>ALT, </a:t>
            </a:r>
            <a:r>
              <a:rPr lang="tr-TR" dirty="0" err="1" smtClean="0"/>
              <a:t>Kreatinin</a:t>
            </a:r>
            <a:r>
              <a:rPr lang="tr-TR" dirty="0" smtClean="0"/>
              <a:t> normal</a:t>
            </a:r>
          </a:p>
          <a:p>
            <a:pPr>
              <a:lnSpc>
                <a:spcPct val="170000"/>
              </a:lnSpc>
            </a:pPr>
            <a:r>
              <a:rPr lang="tr-TR" dirty="0" err="1" smtClean="0"/>
              <a:t>HbsAg</a:t>
            </a:r>
            <a:r>
              <a:rPr lang="tr-TR" dirty="0" smtClean="0"/>
              <a:t> ve Anti HCV negatif.</a:t>
            </a:r>
          </a:p>
          <a:p>
            <a:pPr>
              <a:lnSpc>
                <a:spcPct val="170000"/>
              </a:lnSpc>
            </a:pPr>
            <a:r>
              <a:rPr lang="tr-TR" dirty="0" smtClean="0"/>
              <a:t>PA </a:t>
            </a:r>
            <a:r>
              <a:rPr lang="tr-TR" dirty="0" err="1" smtClean="0"/>
              <a:t>Pelvis</a:t>
            </a:r>
            <a:r>
              <a:rPr lang="tr-TR" dirty="0" smtClean="0"/>
              <a:t> ve PA </a:t>
            </a:r>
            <a:r>
              <a:rPr lang="tr-TR" dirty="0" err="1" smtClean="0"/>
              <a:t>Akc</a:t>
            </a:r>
            <a:r>
              <a:rPr lang="tr-TR" dirty="0" smtClean="0"/>
              <a:t> </a:t>
            </a:r>
            <a:r>
              <a:rPr lang="tr-TR" dirty="0" err="1" smtClean="0"/>
              <a:t>Grafilerinde</a:t>
            </a:r>
            <a:r>
              <a:rPr lang="tr-TR" dirty="0" smtClean="0"/>
              <a:t> özellik yok. </a:t>
            </a:r>
            <a:endParaRPr lang="tr-TR" dirty="0"/>
          </a:p>
        </p:txBody>
      </p:sp>
    </p:spTree>
    <p:extLst>
      <p:ext uri="{BB962C8B-B14F-4D97-AF65-F5344CB8AC3E}">
        <p14:creationId xmlns:p14="http://schemas.microsoft.com/office/powerpoint/2010/main" val="29174284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99542"/>
            <a:ext cx="8229600" cy="3240360"/>
          </a:xfrm>
        </p:spPr>
        <p:txBody>
          <a:bodyPr>
            <a:normAutofit fontScale="85000" lnSpcReduction="10000"/>
          </a:bodyPr>
          <a:lstStyle/>
          <a:p>
            <a:pPr>
              <a:lnSpc>
                <a:spcPct val="220000"/>
              </a:lnSpc>
            </a:pPr>
            <a:r>
              <a:rPr lang="tr-TR" sz="1800" dirty="0" smtClean="0"/>
              <a:t>Hastaya Behçet Sendromu ve göz tutulumu (</a:t>
            </a:r>
            <a:r>
              <a:rPr lang="tr-TR" sz="1800" dirty="0" err="1" smtClean="0"/>
              <a:t>üveit</a:t>
            </a:r>
            <a:r>
              <a:rPr lang="tr-TR" sz="1800" dirty="0" smtClean="0"/>
              <a:t>) tanısı konuldu.</a:t>
            </a:r>
          </a:p>
          <a:p>
            <a:pPr>
              <a:lnSpc>
                <a:spcPct val="220000"/>
              </a:lnSpc>
            </a:pPr>
            <a:r>
              <a:rPr lang="tr-TR" sz="1800" dirty="0" err="1" smtClean="0"/>
              <a:t>Metilprednizolon</a:t>
            </a:r>
            <a:r>
              <a:rPr lang="tr-TR" sz="1800" dirty="0" smtClean="0"/>
              <a:t> 0.8 mg/kg/gün azaltma şeması ile,</a:t>
            </a:r>
          </a:p>
          <a:p>
            <a:pPr>
              <a:lnSpc>
                <a:spcPct val="220000"/>
              </a:lnSpc>
            </a:pPr>
            <a:r>
              <a:rPr lang="tr-TR" sz="1800" dirty="0" err="1" smtClean="0"/>
              <a:t>Azatiyoprin</a:t>
            </a:r>
            <a:r>
              <a:rPr lang="tr-TR" sz="1800" dirty="0" smtClean="0"/>
              <a:t> 2.5 mg/kg/gün dozunda başlandı.</a:t>
            </a:r>
          </a:p>
          <a:p>
            <a:pPr>
              <a:lnSpc>
                <a:spcPct val="220000"/>
              </a:lnSpc>
            </a:pPr>
            <a:r>
              <a:rPr lang="tr-TR" sz="1800" dirty="0" smtClean="0"/>
              <a:t>Kontrollerinde </a:t>
            </a:r>
            <a:r>
              <a:rPr lang="tr-TR" sz="1800" dirty="0" err="1" smtClean="0"/>
              <a:t>steroid</a:t>
            </a:r>
            <a:r>
              <a:rPr lang="tr-TR" sz="1800" dirty="0" smtClean="0"/>
              <a:t> dozu 4 mg/</a:t>
            </a:r>
            <a:r>
              <a:rPr lang="tr-TR" sz="1800" dirty="0" err="1" smtClean="0"/>
              <a:t>gün’e</a:t>
            </a:r>
            <a:r>
              <a:rPr lang="tr-TR" sz="1800" dirty="0" smtClean="0"/>
              <a:t> kadar azaltılan hasta beraberinde </a:t>
            </a:r>
            <a:r>
              <a:rPr lang="tr-TR" sz="1800" dirty="0" err="1" smtClean="0"/>
              <a:t>azatiyoprin</a:t>
            </a:r>
            <a:r>
              <a:rPr lang="tr-TR" sz="1800" dirty="0" smtClean="0"/>
              <a:t> 150 mg/gün ile takiplerine devam etmektedir.</a:t>
            </a:r>
          </a:p>
          <a:p>
            <a:pPr>
              <a:lnSpc>
                <a:spcPct val="220000"/>
              </a:lnSpc>
            </a:pPr>
            <a:r>
              <a:rPr lang="tr-TR" sz="1800" dirty="0" smtClean="0"/>
              <a:t>Göz hastalıkları ile yapılan kontrollerinde de sorun yoktur.  </a:t>
            </a:r>
          </a:p>
          <a:p>
            <a:pPr marL="0" indent="0">
              <a:buNone/>
            </a:pPr>
            <a:endParaRPr lang="tr-TR" dirty="0"/>
          </a:p>
        </p:txBody>
      </p:sp>
    </p:spTree>
    <p:extLst>
      <p:ext uri="{BB962C8B-B14F-4D97-AF65-F5344CB8AC3E}">
        <p14:creationId xmlns:p14="http://schemas.microsoft.com/office/powerpoint/2010/main" val="299976709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857250"/>
          </a:xfrm>
        </p:spPr>
        <p:txBody>
          <a:bodyPr>
            <a:normAutofit/>
          </a:bodyPr>
          <a:lstStyle/>
          <a:p>
            <a:r>
              <a:rPr lang="tr-TR" sz="3200" dirty="0" smtClean="0">
                <a:solidFill>
                  <a:srgbClr val="FF0000"/>
                </a:solidFill>
              </a:rPr>
              <a:t>Vaka 3</a:t>
            </a:r>
            <a:endParaRPr lang="tr-TR" sz="3200" dirty="0">
              <a:solidFill>
                <a:srgbClr val="FF0000"/>
              </a:solidFill>
            </a:endParaRPr>
          </a:p>
        </p:txBody>
      </p:sp>
      <p:sp>
        <p:nvSpPr>
          <p:cNvPr id="3" name="İçerik Yer Tutucusu 2"/>
          <p:cNvSpPr>
            <a:spLocks noGrp="1"/>
          </p:cNvSpPr>
          <p:nvPr>
            <p:ph idx="1"/>
          </p:nvPr>
        </p:nvSpPr>
        <p:spPr>
          <a:xfrm>
            <a:off x="323528" y="915566"/>
            <a:ext cx="8301608" cy="4032447"/>
          </a:xfrm>
        </p:spPr>
        <p:txBody>
          <a:bodyPr>
            <a:normAutofit fontScale="47500" lnSpcReduction="20000"/>
          </a:bodyPr>
          <a:lstStyle/>
          <a:p>
            <a:pPr>
              <a:lnSpc>
                <a:spcPct val="220000"/>
              </a:lnSpc>
            </a:pPr>
            <a:r>
              <a:rPr lang="tr-TR" dirty="0" smtClean="0"/>
              <a:t>34 y erkek hasta,</a:t>
            </a:r>
          </a:p>
          <a:p>
            <a:pPr>
              <a:lnSpc>
                <a:spcPct val="220000"/>
              </a:lnSpc>
            </a:pPr>
            <a:r>
              <a:rPr lang="tr-TR" dirty="0" smtClean="0"/>
              <a:t>Son zamanlarda olan eforla nefes darlığı ve aralıklı öksürük ile kan gelmesi şikayeti ile göğüs hastalıkları polikliniğinde değerlendirilmiş. </a:t>
            </a:r>
          </a:p>
          <a:p>
            <a:pPr>
              <a:lnSpc>
                <a:spcPct val="220000"/>
              </a:lnSpc>
            </a:pPr>
            <a:r>
              <a:rPr lang="tr-TR" dirty="0" smtClean="0"/>
              <a:t>PAAC </a:t>
            </a:r>
            <a:r>
              <a:rPr lang="tr-TR" dirty="0" err="1" smtClean="0"/>
              <a:t>grafisinde</a:t>
            </a:r>
            <a:r>
              <a:rPr lang="tr-TR" dirty="0" smtClean="0"/>
              <a:t> sol </a:t>
            </a:r>
            <a:r>
              <a:rPr lang="tr-TR" dirty="0" err="1" smtClean="0"/>
              <a:t>hiler</a:t>
            </a:r>
            <a:r>
              <a:rPr lang="tr-TR" dirty="0" smtClean="0"/>
              <a:t> dolgunluk tespit edilmiş ve </a:t>
            </a:r>
            <a:r>
              <a:rPr lang="tr-TR" dirty="0" err="1" smtClean="0"/>
              <a:t>toraks</a:t>
            </a:r>
            <a:r>
              <a:rPr lang="tr-TR" dirty="0" smtClean="0"/>
              <a:t> BT istenmiş. </a:t>
            </a:r>
          </a:p>
          <a:p>
            <a:pPr>
              <a:lnSpc>
                <a:spcPct val="220000"/>
              </a:lnSpc>
            </a:pPr>
            <a:r>
              <a:rPr lang="tr-TR" dirty="0" err="1" smtClean="0"/>
              <a:t>Toraks</a:t>
            </a:r>
            <a:r>
              <a:rPr lang="tr-TR" dirty="0" smtClean="0"/>
              <a:t> BT sonucunda solda </a:t>
            </a:r>
            <a:r>
              <a:rPr lang="tr-TR" dirty="0" err="1" smtClean="0"/>
              <a:t>intermedier</a:t>
            </a:r>
            <a:r>
              <a:rPr lang="tr-TR" dirty="0" smtClean="0"/>
              <a:t> bronş komşuluğunda </a:t>
            </a:r>
            <a:r>
              <a:rPr lang="tr-TR" dirty="0" err="1" smtClean="0"/>
              <a:t>pulmoner</a:t>
            </a:r>
            <a:r>
              <a:rPr lang="tr-TR" dirty="0" smtClean="0"/>
              <a:t> arterde 52x54 mm boyutlarında içerisinde </a:t>
            </a:r>
            <a:r>
              <a:rPr lang="tr-TR" dirty="0" err="1" smtClean="0"/>
              <a:t>mural</a:t>
            </a:r>
            <a:r>
              <a:rPr lang="tr-TR" dirty="0" smtClean="0"/>
              <a:t> </a:t>
            </a:r>
            <a:r>
              <a:rPr lang="tr-TR" dirty="0" err="1" smtClean="0"/>
              <a:t>trombüs</a:t>
            </a:r>
            <a:r>
              <a:rPr lang="tr-TR" dirty="0" smtClean="0"/>
              <a:t> bulunan anevrizma tespit edilince kliniğe yatırılmış.</a:t>
            </a:r>
          </a:p>
          <a:p>
            <a:pPr>
              <a:lnSpc>
                <a:spcPct val="220000"/>
              </a:lnSpc>
            </a:pPr>
            <a:r>
              <a:rPr lang="tr-TR" dirty="0" smtClean="0"/>
              <a:t>Tarafımıza hastanın öyküsünde bir dönem Behçet hastalığı tanısı konulduğunu belirtmesi üzerine danışıldı. </a:t>
            </a:r>
            <a:endParaRPr lang="tr-TR" dirty="0"/>
          </a:p>
        </p:txBody>
      </p:sp>
    </p:spTree>
    <p:extLst>
      <p:ext uri="{BB962C8B-B14F-4D97-AF65-F5344CB8AC3E}">
        <p14:creationId xmlns:p14="http://schemas.microsoft.com/office/powerpoint/2010/main" val="4477877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67494"/>
            <a:ext cx="8301608" cy="4680520"/>
          </a:xfrm>
        </p:spPr>
        <p:txBody>
          <a:bodyPr>
            <a:normAutofit fontScale="47500" lnSpcReduction="20000"/>
          </a:bodyPr>
          <a:lstStyle/>
          <a:p>
            <a:pPr>
              <a:lnSpc>
                <a:spcPct val="220000"/>
              </a:lnSpc>
            </a:pPr>
            <a:r>
              <a:rPr lang="tr-TR" dirty="0" smtClean="0"/>
              <a:t>Hastanın sorgusunda 5-6 yıl önce bir başka merkezde oral aft ve </a:t>
            </a:r>
            <a:r>
              <a:rPr lang="tr-TR" dirty="0" err="1" smtClean="0"/>
              <a:t>genital</a:t>
            </a:r>
            <a:r>
              <a:rPr lang="tr-TR" dirty="0" smtClean="0"/>
              <a:t> ülser öyküsü olması üzerine Behçet hastalığı tanısı konulduğu ve </a:t>
            </a:r>
            <a:r>
              <a:rPr lang="tr-TR" dirty="0" err="1" smtClean="0"/>
              <a:t>kolşisin</a:t>
            </a:r>
            <a:r>
              <a:rPr lang="tr-TR" dirty="0" smtClean="0"/>
              <a:t> tedavisi önerildiği, ancak hastanın ilaçları bitince bırakıp tekrar kontrollerine gitmediği öğrenildi. </a:t>
            </a:r>
          </a:p>
          <a:p>
            <a:pPr>
              <a:lnSpc>
                <a:spcPct val="220000"/>
              </a:lnSpc>
            </a:pPr>
            <a:r>
              <a:rPr lang="tr-TR" dirty="0" err="1" smtClean="0"/>
              <a:t>Romatolojik</a:t>
            </a:r>
            <a:r>
              <a:rPr lang="tr-TR" dirty="0" smtClean="0"/>
              <a:t> açıdan;</a:t>
            </a:r>
          </a:p>
          <a:p>
            <a:pPr>
              <a:lnSpc>
                <a:spcPct val="220000"/>
              </a:lnSpc>
            </a:pPr>
            <a:r>
              <a:rPr lang="tr-TR" dirty="0" smtClean="0"/>
              <a:t>Oral aft+ her ay 2-3 kez, </a:t>
            </a:r>
          </a:p>
          <a:p>
            <a:pPr>
              <a:lnSpc>
                <a:spcPct val="220000"/>
              </a:lnSpc>
            </a:pPr>
            <a:r>
              <a:rPr lang="tr-TR" dirty="0" err="1" smtClean="0"/>
              <a:t>Genital</a:t>
            </a:r>
            <a:r>
              <a:rPr lang="tr-TR" dirty="0" smtClean="0"/>
              <a:t> ülser+ son zamanlarda artmış,</a:t>
            </a:r>
          </a:p>
          <a:p>
            <a:pPr>
              <a:lnSpc>
                <a:spcPct val="220000"/>
              </a:lnSpc>
            </a:pPr>
            <a:r>
              <a:rPr lang="tr-TR" dirty="0" smtClean="0"/>
              <a:t>PPE+</a:t>
            </a:r>
          </a:p>
          <a:p>
            <a:pPr>
              <a:lnSpc>
                <a:spcPct val="220000"/>
              </a:lnSpc>
            </a:pPr>
            <a:r>
              <a:rPr lang="tr-TR" dirty="0" smtClean="0"/>
              <a:t>Bir kez tipik </a:t>
            </a:r>
            <a:r>
              <a:rPr lang="tr-TR" dirty="0" err="1" smtClean="0"/>
              <a:t>trombofilebit</a:t>
            </a:r>
            <a:r>
              <a:rPr lang="tr-TR" dirty="0" smtClean="0"/>
              <a:t> </a:t>
            </a:r>
            <a:r>
              <a:rPr lang="tr-TR" dirty="0" err="1" smtClean="0"/>
              <a:t>tarifliyor</a:t>
            </a:r>
            <a:r>
              <a:rPr lang="tr-TR" dirty="0" smtClean="0"/>
              <a:t>. Ancak </a:t>
            </a:r>
            <a:r>
              <a:rPr lang="tr-TR" dirty="0" err="1" smtClean="0"/>
              <a:t>dökümante</a:t>
            </a:r>
            <a:r>
              <a:rPr lang="tr-TR" dirty="0" smtClean="0"/>
              <a:t> değil,</a:t>
            </a:r>
          </a:p>
          <a:p>
            <a:pPr>
              <a:lnSpc>
                <a:spcPct val="220000"/>
              </a:lnSpc>
            </a:pPr>
            <a:r>
              <a:rPr lang="tr-TR" dirty="0" smtClean="0"/>
              <a:t>Aralıklı dizlerde ağrı dışında diğer </a:t>
            </a:r>
            <a:r>
              <a:rPr lang="tr-TR" dirty="0" err="1" smtClean="0"/>
              <a:t>romatolojik</a:t>
            </a:r>
            <a:r>
              <a:rPr lang="tr-TR" dirty="0" smtClean="0"/>
              <a:t> sorguda özellik yok. </a:t>
            </a:r>
          </a:p>
          <a:p>
            <a:endParaRPr lang="tr-TR" dirty="0"/>
          </a:p>
        </p:txBody>
      </p:sp>
    </p:spTree>
    <p:extLst>
      <p:ext uri="{BB962C8B-B14F-4D97-AF65-F5344CB8AC3E}">
        <p14:creationId xmlns:p14="http://schemas.microsoft.com/office/powerpoint/2010/main" val="34224400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7494"/>
            <a:ext cx="8229600" cy="4608512"/>
          </a:xfrm>
        </p:spPr>
        <p:txBody>
          <a:bodyPr>
            <a:normAutofit fontScale="47500" lnSpcReduction="20000"/>
          </a:bodyPr>
          <a:lstStyle/>
          <a:p>
            <a:pPr>
              <a:lnSpc>
                <a:spcPct val="220000"/>
              </a:lnSpc>
            </a:pPr>
            <a:r>
              <a:rPr lang="tr-TR" dirty="0" smtClean="0"/>
              <a:t>Hasta göz hastalıkları tarafından değerlendirildi ve tutulum saptanmadı.</a:t>
            </a:r>
          </a:p>
          <a:p>
            <a:pPr>
              <a:lnSpc>
                <a:spcPct val="220000"/>
              </a:lnSpc>
            </a:pPr>
            <a:r>
              <a:rPr lang="tr-TR" dirty="0" smtClean="0"/>
              <a:t>Her iki alt </a:t>
            </a:r>
            <a:r>
              <a:rPr lang="tr-TR" dirty="0" err="1" smtClean="0"/>
              <a:t>ekstremite</a:t>
            </a:r>
            <a:r>
              <a:rPr lang="tr-TR" dirty="0" smtClean="0"/>
              <a:t> </a:t>
            </a:r>
            <a:r>
              <a:rPr lang="tr-TR" dirty="0" err="1" smtClean="0"/>
              <a:t>venöz</a:t>
            </a:r>
            <a:r>
              <a:rPr lang="tr-TR" dirty="0" smtClean="0"/>
              <a:t> </a:t>
            </a:r>
            <a:r>
              <a:rPr lang="tr-TR" dirty="0" err="1" smtClean="0"/>
              <a:t>doppler</a:t>
            </a:r>
            <a:r>
              <a:rPr lang="tr-TR" dirty="0" smtClean="0"/>
              <a:t> değerlendirilmesi, sağ taraf </a:t>
            </a:r>
            <a:r>
              <a:rPr lang="tr-TR" dirty="0" err="1" smtClean="0"/>
              <a:t>politeal</a:t>
            </a:r>
            <a:r>
              <a:rPr lang="tr-TR" dirty="0" smtClean="0"/>
              <a:t> </a:t>
            </a:r>
            <a:r>
              <a:rPr lang="tr-TR" dirty="0" err="1" smtClean="0"/>
              <a:t>vende</a:t>
            </a:r>
            <a:r>
              <a:rPr lang="tr-TR" dirty="0" smtClean="0"/>
              <a:t> kronik süreçte </a:t>
            </a:r>
            <a:r>
              <a:rPr lang="tr-TR" dirty="0" err="1" smtClean="0"/>
              <a:t>trombüs</a:t>
            </a:r>
            <a:r>
              <a:rPr lang="tr-TR" dirty="0" smtClean="0"/>
              <a:t> ile uyumlu olarak raporlandı.</a:t>
            </a:r>
          </a:p>
          <a:p>
            <a:pPr>
              <a:lnSpc>
                <a:spcPct val="220000"/>
              </a:lnSpc>
            </a:pPr>
            <a:r>
              <a:rPr lang="tr-TR" dirty="0"/>
              <a:t>T</a:t>
            </a:r>
            <a:r>
              <a:rPr lang="tr-TR" dirty="0" smtClean="0"/>
              <a:t>etkiklerinde;</a:t>
            </a:r>
          </a:p>
          <a:p>
            <a:pPr>
              <a:lnSpc>
                <a:spcPct val="220000"/>
              </a:lnSpc>
            </a:pPr>
            <a:r>
              <a:rPr lang="tr-TR" dirty="0" smtClean="0"/>
              <a:t>CBC hafif </a:t>
            </a:r>
            <a:r>
              <a:rPr lang="tr-TR" dirty="0" err="1" smtClean="0"/>
              <a:t>lökositoz</a:t>
            </a:r>
            <a:r>
              <a:rPr lang="tr-TR" dirty="0" smtClean="0"/>
              <a:t> dışında normal.</a:t>
            </a:r>
          </a:p>
          <a:p>
            <a:pPr>
              <a:lnSpc>
                <a:spcPct val="220000"/>
              </a:lnSpc>
            </a:pPr>
            <a:r>
              <a:rPr lang="tr-TR" dirty="0" smtClean="0"/>
              <a:t>CRP: 112 mg/L</a:t>
            </a:r>
          </a:p>
          <a:p>
            <a:pPr>
              <a:lnSpc>
                <a:spcPct val="220000"/>
              </a:lnSpc>
            </a:pPr>
            <a:r>
              <a:rPr lang="tr-TR" dirty="0" smtClean="0"/>
              <a:t>ESH: 68 mm/s</a:t>
            </a:r>
          </a:p>
          <a:p>
            <a:pPr>
              <a:lnSpc>
                <a:spcPct val="220000"/>
              </a:lnSpc>
            </a:pPr>
            <a:r>
              <a:rPr lang="tr-TR" dirty="0" err="1" smtClean="0"/>
              <a:t>Kreatinin</a:t>
            </a:r>
            <a:r>
              <a:rPr lang="tr-TR" dirty="0" smtClean="0"/>
              <a:t> ve ALT normal</a:t>
            </a:r>
          </a:p>
          <a:p>
            <a:pPr>
              <a:lnSpc>
                <a:spcPct val="220000"/>
              </a:lnSpc>
            </a:pPr>
            <a:r>
              <a:rPr lang="tr-TR" dirty="0" smtClean="0"/>
              <a:t>TİT normal</a:t>
            </a:r>
          </a:p>
          <a:p>
            <a:endParaRPr lang="tr-TR" dirty="0" smtClean="0"/>
          </a:p>
        </p:txBody>
      </p:sp>
    </p:spTree>
    <p:extLst>
      <p:ext uri="{BB962C8B-B14F-4D97-AF65-F5344CB8AC3E}">
        <p14:creationId xmlns:p14="http://schemas.microsoft.com/office/powerpoint/2010/main" val="41263369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7494"/>
            <a:ext cx="8856984" cy="4876006"/>
          </a:xfrm>
        </p:spPr>
        <p:txBody>
          <a:bodyPr>
            <a:normAutofit/>
          </a:bodyPr>
          <a:lstStyle/>
          <a:p>
            <a:pPr>
              <a:lnSpc>
                <a:spcPct val="170000"/>
              </a:lnSpc>
            </a:pPr>
            <a:r>
              <a:rPr lang="tr-TR" sz="1400" dirty="0" smtClean="0"/>
              <a:t>Hastaya Behçet hastalığı </a:t>
            </a:r>
            <a:r>
              <a:rPr lang="tr-TR" sz="1400" dirty="0" err="1" smtClean="0"/>
              <a:t>vasküler</a:t>
            </a:r>
            <a:r>
              <a:rPr lang="tr-TR" sz="1400" dirty="0" smtClean="0"/>
              <a:t> tutulum (</a:t>
            </a:r>
            <a:r>
              <a:rPr lang="tr-TR" sz="1400" dirty="0" err="1" smtClean="0"/>
              <a:t>pulmoner</a:t>
            </a:r>
            <a:r>
              <a:rPr lang="tr-TR" sz="1400" dirty="0" smtClean="0"/>
              <a:t> arter anevrizması ve DVT) tanısı konuldu. </a:t>
            </a:r>
          </a:p>
          <a:p>
            <a:pPr>
              <a:lnSpc>
                <a:spcPct val="170000"/>
              </a:lnSpc>
            </a:pPr>
            <a:r>
              <a:rPr lang="tr-TR" sz="1400" dirty="0" smtClean="0"/>
              <a:t>3 gün 1 gr </a:t>
            </a:r>
            <a:r>
              <a:rPr lang="tr-TR" sz="1400" dirty="0" err="1" smtClean="0"/>
              <a:t>metilprednizolon</a:t>
            </a:r>
            <a:r>
              <a:rPr lang="tr-TR" sz="1400" dirty="0" smtClean="0"/>
              <a:t> </a:t>
            </a:r>
            <a:r>
              <a:rPr lang="tr-TR" sz="1400" dirty="0" err="1" smtClean="0"/>
              <a:t>pulse</a:t>
            </a:r>
            <a:r>
              <a:rPr lang="tr-TR" sz="1400" dirty="0" smtClean="0"/>
              <a:t> tedavisi ardından </a:t>
            </a:r>
            <a:r>
              <a:rPr lang="tr-TR" sz="1400" dirty="0" err="1" smtClean="0"/>
              <a:t>steroid</a:t>
            </a:r>
            <a:r>
              <a:rPr lang="tr-TR" sz="1400" dirty="0" smtClean="0"/>
              <a:t> dozu 60 mg/gün</a:t>
            </a:r>
            <a:r>
              <a:rPr lang="tr-TR" sz="1400" dirty="0"/>
              <a:t> </a:t>
            </a:r>
            <a:r>
              <a:rPr lang="tr-TR" sz="1400" dirty="0" smtClean="0"/>
              <a:t>ile yatışı boyunca IV olarak devam edildi. </a:t>
            </a:r>
          </a:p>
          <a:p>
            <a:pPr>
              <a:lnSpc>
                <a:spcPct val="170000"/>
              </a:lnSpc>
            </a:pPr>
            <a:r>
              <a:rPr lang="tr-TR" sz="1400" dirty="0" err="1" smtClean="0"/>
              <a:t>Pulse</a:t>
            </a:r>
            <a:r>
              <a:rPr lang="tr-TR" sz="1400" dirty="0" smtClean="0"/>
              <a:t> </a:t>
            </a:r>
            <a:r>
              <a:rPr lang="tr-TR" sz="1400" dirty="0" err="1" smtClean="0"/>
              <a:t>steroid</a:t>
            </a:r>
            <a:r>
              <a:rPr lang="tr-TR" sz="1400" dirty="0" smtClean="0"/>
              <a:t> tedavisi sonrasında hastaya 1 gr </a:t>
            </a:r>
            <a:r>
              <a:rPr lang="tr-TR" sz="1400" dirty="0" err="1" smtClean="0"/>
              <a:t>siklofosfamid</a:t>
            </a:r>
            <a:r>
              <a:rPr lang="tr-TR" sz="1400" dirty="0" smtClean="0"/>
              <a:t> aylık </a:t>
            </a:r>
            <a:r>
              <a:rPr lang="tr-TR" sz="1400" dirty="0" err="1" smtClean="0"/>
              <a:t>infüzyonlar</a:t>
            </a:r>
            <a:r>
              <a:rPr lang="tr-TR" sz="1400" dirty="0" smtClean="0"/>
              <a:t> şeklinde, beraberinde 800 mg </a:t>
            </a:r>
            <a:r>
              <a:rPr lang="tr-TR" sz="1400" dirty="0" err="1" smtClean="0"/>
              <a:t>uromitexan</a:t>
            </a:r>
            <a:r>
              <a:rPr lang="tr-TR" sz="1400" dirty="0" smtClean="0"/>
              <a:t> (</a:t>
            </a:r>
            <a:r>
              <a:rPr lang="tr-TR" sz="1400" dirty="0" err="1" smtClean="0"/>
              <a:t>mesna</a:t>
            </a:r>
            <a:r>
              <a:rPr lang="tr-TR" sz="1400" dirty="0" smtClean="0"/>
              <a:t>) tedavisi ile birlikte planlandı. </a:t>
            </a:r>
          </a:p>
          <a:p>
            <a:pPr>
              <a:lnSpc>
                <a:spcPct val="170000"/>
              </a:lnSpc>
            </a:pPr>
            <a:endParaRPr lang="tr-TR" sz="1400" dirty="0" smtClean="0"/>
          </a:p>
          <a:p>
            <a:pPr>
              <a:lnSpc>
                <a:spcPct val="170000"/>
              </a:lnSpc>
            </a:pPr>
            <a:r>
              <a:rPr lang="tr-TR" sz="1400" dirty="0" smtClean="0"/>
              <a:t>Bu tedaviden 1 hafta sonra hastanın semptomları düzeldi ve CRP düzeyi de normale gelen hasta oral </a:t>
            </a:r>
            <a:r>
              <a:rPr lang="tr-TR" sz="1400" dirty="0" err="1" smtClean="0"/>
              <a:t>steroid</a:t>
            </a:r>
            <a:r>
              <a:rPr lang="tr-TR" sz="1400" dirty="0" smtClean="0"/>
              <a:t> tedavisi azaltma şeması ile taburcu edildi. </a:t>
            </a:r>
          </a:p>
          <a:p>
            <a:pPr>
              <a:lnSpc>
                <a:spcPct val="170000"/>
              </a:lnSpc>
            </a:pPr>
            <a:r>
              <a:rPr lang="tr-TR" sz="1400" dirty="0" smtClean="0"/>
              <a:t>Aylık </a:t>
            </a:r>
            <a:r>
              <a:rPr lang="tr-TR" sz="1400" dirty="0" err="1" smtClean="0"/>
              <a:t>siklofosfamid</a:t>
            </a:r>
            <a:r>
              <a:rPr lang="tr-TR" sz="1400" dirty="0" smtClean="0"/>
              <a:t> </a:t>
            </a:r>
            <a:r>
              <a:rPr lang="tr-TR" sz="1400" dirty="0" err="1" smtClean="0"/>
              <a:t>infüzyonları</a:t>
            </a:r>
            <a:r>
              <a:rPr lang="tr-TR" sz="1400" dirty="0" smtClean="0"/>
              <a:t> ve </a:t>
            </a:r>
            <a:r>
              <a:rPr lang="tr-TR" sz="1400" dirty="0" err="1" smtClean="0"/>
              <a:t>steroid</a:t>
            </a:r>
            <a:r>
              <a:rPr lang="tr-TR" sz="1400" dirty="0" smtClean="0"/>
              <a:t> tedavisi devam eden hastaya 3 ay sonra kontrol BT </a:t>
            </a:r>
            <a:r>
              <a:rPr lang="tr-TR" sz="1400" dirty="0" err="1" smtClean="0"/>
              <a:t>anjiografi</a:t>
            </a:r>
            <a:r>
              <a:rPr lang="tr-TR" sz="1400" dirty="0" smtClean="0"/>
              <a:t> yapıldı. </a:t>
            </a:r>
          </a:p>
          <a:p>
            <a:pPr>
              <a:lnSpc>
                <a:spcPct val="170000"/>
              </a:lnSpc>
            </a:pPr>
            <a:r>
              <a:rPr lang="tr-TR" sz="1400" dirty="0" smtClean="0"/>
              <a:t>Anevrizma çapında %70’den fazla azalma tespit edilen ve içerisindeki </a:t>
            </a:r>
            <a:r>
              <a:rPr lang="tr-TR" sz="1400" dirty="0" err="1" smtClean="0"/>
              <a:t>trombüsü</a:t>
            </a:r>
            <a:r>
              <a:rPr lang="tr-TR" sz="1400" dirty="0" smtClean="0"/>
              <a:t> kaybolan hastanın, </a:t>
            </a:r>
            <a:r>
              <a:rPr lang="tr-TR" sz="1400" dirty="0" err="1" smtClean="0"/>
              <a:t>asemptomatik</a:t>
            </a:r>
            <a:r>
              <a:rPr lang="tr-TR" sz="1400" dirty="0" smtClean="0"/>
              <a:t> olması ve AFR normal olması sebebiyle mevcut tedavisine devam edildi. </a:t>
            </a:r>
          </a:p>
        </p:txBody>
      </p:sp>
    </p:spTree>
    <p:extLst>
      <p:ext uri="{BB962C8B-B14F-4D97-AF65-F5344CB8AC3E}">
        <p14:creationId xmlns:p14="http://schemas.microsoft.com/office/powerpoint/2010/main" val="540463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15566"/>
            <a:ext cx="8229600" cy="3394472"/>
          </a:xfrm>
        </p:spPr>
        <p:txBody>
          <a:bodyPr>
            <a:normAutofit fontScale="47500" lnSpcReduction="20000"/>
          </a:bodyPr>
          <a:lstStyle/>
          <a:p>
            <a:pPr>
              <a:lnSpc>
                <a:spcPct val="220000"/>
              </a:lnSpc>
            </a:pPr>
            <a:r>
              <a:rPr lang="tr-TR" dirty="0"/>
              <a:t>6. ayın sonunda tedavi yanıtı değerlendirmesi yapılacak.</a:t>
            </a:r>
          </a:p>
          <a:p>
            <a:pPr>
              <a:lnSpc>
                <a:spcPct val="220000"/>
              </a:lnSpc>
            </a:pPr>
            <a:r>
              <a:rPr lang="tr-TR" dirty="0"/>
              <a:t>            gerekirse </a:t>
            </a:r>
            <a:r>
              <a:rPr lang="tr-TR" dirty="0" err="1"/>
              <a:t>rezidü</a:t>
            </a:r>
            <a:r>
              <a:rPr lang="tr-TR" dirty="0"/>
              <a:t> anevrizma tamiri,</a:t>
            </a:r>
          </a:p>
          <a:p>
            <a:pPr>
              <a:lnSpc>
                <a:spcPct val="220000"/>
              </a:lnSpc>
            </a:pPr>
            <a:r>
              <a:rPr lang="tr-TR" dirty="0"/>
              <a:t>            mevcut tedavinin yetersizliği saptanırsa </a:t>
            </a:r>
            <a:r>
              <a:rPr lang="tr-TR" dirty="0" err="1"/>
              <a:t>monoklonal</a:t>
            </a:r>
            <a:r>
              <a:rPr lang="tr-TR" dirty="0"/>
              <a:t> anti-TNF-alfa tedavisine geçilmesi, </a:t>
            </a:r>
          </a:p>
          <a:p>
            <a:pPr>
              <a:lnSpc>
                <a:spcPct val="220000"/>
              </a:lnSpc>
            </a:pPr>
            <a:r>
              <a:rPr lang="tr-TR" dirty="0"/>
              <a:t>            Kontrol tetkik ve görüntüleme sonuçları olumlu saptanırsa, mevcut duruma göre tedavi bir süre daha devam edilecek veya idame tedavisi olarak </a:t>
            </a:r>
            <a:r>
              <a:rPr lang="tr-TR" dirty="0" err="1"/>
              <a:t>azatiyoprin</a:t>
            </a:r>
            <a:r>
              <a:rPr lang="tr-TR" dirty="0"/>
              <a:t> 2.5 mg/kg/gün ve düşük doz </a:t>
            </a:r>
            <a:r>
              <a:rPr lang="tr-TR" dirty="0" err="1"/>
              <a:t>steroid</a:t>
            </a:r>
            <a:r>
              <a:rPr lang="tr-TR" dirty="0"/>
              <a:t> tedavisi şeklinde planlanıp sıkı kontrollerine devam edilecektir.  </a:t>
            </a:r>
          </a:p>
          <a:p>
            <a:endParaRPr lang="tr-TR" dirty="0"/>
          </a:p>
        </p:txBody>
      </p:sp>
    </p:spTree>
    <p:extLst>
      <p:ext uri="{BB962C8B-B14F-4D97-AF65-F5344CB8AC3E}">
        <p14:creationId xmlns:p14="http://schemas.microsoft.com/office/powerpoint/2010/main" val="126783125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Başlık 3"/>
          <p:cNvSpPr>
            <a:spLocks noGrp="1"/>
          </p:cNvSpPr>
          <p:nvPr>
            <p:ph type="title"/>
          </p:nvPr>
        </p:nvSpPr>
        <p:spPr>
          <a:xfrm>
            <a:off x="1331640" y="2787774"/>
            <a:ext cx="7437512" cy="857250"/>
          </a:xfrm>
        </p:spPr>
        <p:txBody>
          <a:bodyPr>
            <a:noAutofit/>
          </a:bodyPr>
          <a:lstStyle/>
          <a:p>
            <a:r>
              <a:rPr lang="tr-TR" sz="6000" i="1" dirty="0" smtClean="0">
                <a:solidFill>
                  <a:srgbClr val="FF0000"/>
                </a:solidFill>
              </a:rPr>
              <a:t>TEŞEKKÜRLER</a:t>
            </a:r>
            <a:endParaRPr lang="tr-TR" sz="6000" i="1" dirty="0">
              <a:solidFill>
                <a:srgbClr val="FF0000"/>
              </a:solidFill>
            </a:endParaRPr>
          </a:p>
        </p:txBody>
      </p:sp>
    </p:spTree>
    <p:extLst>
      <p:ext uri="{BB962C8B-B14F-4D97-AF65-F5344CB8AC3E}">
        <p14:creationId xmlns:p14="http://schemas.microsoft.com/office/powerpoint/2010/main" val="12429504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
            <a:ext cx="684076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7596336" y="4786246"/>
            <a:ext cx="1561118" cy="369332"/>
          </a:xfrm>
          <a:prstGeom prst="rect">
            <a:avLst/>
          </a:prstGeom>
          <a:noFill/>
        </p:spPr>
        <p:txBody>
          <a:bodyPr wrap="square" rtlCol="0">
            <a:spAutoFit/>
          </a:bodyPr>
          <a:lstStyle/>
          <a:p>
            <a:r>
              <a:rPr lang="tr-TR" sz="900" dirty="0" smtClean="0"/>
              <a:t>Yazıcı </a:t>
            </a:r>
            <a:r>
              <a:rPr lang="tr-TR" sz="900" dirty="0"/>
              <a:t>H, et al.  </a:t>
            </a:r>
            <a:r>
              <a:rPr lang="tr-TR" sz="900" dirty="0" err="1"/>
              <a:t>Nat</a:t>
            </a:r>
            <a:r>
              <a:rPr lang="tr-TR" sz="900" dirty="0"/>
              <a:t> </a:t>
            </a:r>
            <a:r>
              <a:rPr lang="tr-TR" sz="900" dirty="0" err="1"/>
              <a:t>Rev</a:t>
            </a:r>
            <a:r>
              <a:rPr lang="tr-TR" sz="900" dirty="0"/>
              <a:t> </a:t>
            </a:r>
            <a:endParaRPr lang="tr-TR" sz="900" dirty="0" smtClean="0"/>
          </a:p>
          <a:p>
            <a:r>
              <a:rPr lang="tr-TR" sz="900" dirty="0" err="1" smtClean="0"/>
              <a:t>Rheumatol</a:t>
            </a:r>
            <a:r>
              <a:rPr lang="tr-TR" sz="900" dirty="0"/>
              <a:t>. </a:t>
            </a:r>
            <a:r>
              <a:rPr lang="tr-TR" sz="900" dirty="0" smtClean="0"/>
              <a:t>2018 </a:t>
            </a:r>
            <a:r>
              <a:rPr lang="tr-TR" sz="900" dirty="0"/>
              <a:t>;</a:t>
            </a:r>
            <a:r>
              <a:rPr lang="tr-TR" sz="900" dirty="0" smtClean="0"/>
              <a:t>14:107-19</a:t>
            </a:r>
          </a:p>
        </p:txBody>
      </p:sp>
    </p:spTree>
    <p:extLst>
      <p:ext uri="{BB962C8B-B14F-4D97-AF65-F5344CB8AC3E}">
        <p14:creationId xmlns:p14="http://schemas.microsoft.com/office/powerpoint/2010/main" val="655033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7010</TotalTime>
  <Words>4773</Words>
  <Application>Microsoft Office PowerPoint</Application>
  <PresentationFormat>Ekran Gösterisi (16:9)</PresentationFormat>
  <Paragraphs>527</Paragraphs>
  <Slides>87</Slides>
  <Notes>12</Notes>
  <HiddenSlides>0</HiddenSlides>
  <MMClips>0</MMClips>
  <ScaleCrop>false</ScaleCrop>
  <HeadingPairs>
    <vt:vector size="4" baseType="variant">
      <vt:variant>
        <vt:lpstr>Tema</vt:lpstr>
      </vt:variant>
      <vt:variant>
        <vt:i4>1</vt:i4>
      </vt:variant>
      <vt:variant>
        <vt:lpstr>Slayt Başlıkları</vt:lpstr>
      </vt:variant>
      <vt:variant>
        <vt:i4>87</vt:i4>
      </vt:variant>
    </vt:vector>
  </HeadingPairs>
  <TitlesOfParts>
    <vt:vector size="88" baseType="lpstr">
      <vt:lpstr>Ofis Teması</vt:lpstr>
      <vt:lpstr>BEHÇET HASTALIĞI</vt:lpstr>
      <vt:lpstr>PowerPoint Sunusu</vt:lpstr>
      <vt:lpstr>PowerPoint Sunusu</vt:lpstr>
      <vt:lpstr>Tarihçe</vt:lpstr>
      <vt:lpstr>Epidemiyoloji </vt:lpstr>
      <vt:lpstr>PowerPoint Sunusu</vt:lpstr>
      <vt:lpstr>PowerPoint Sunusu</vt:lpstr>
      <vt:lpstr>PowerPoint Sunusu</vt:lpstr>
      <vt:lpstr>Etyoloji ve patogenez</vt:lpstr>
      <vt:lpstr>PowerPoint Sunusu</vt:lpstr>
      <vt:lpstr>PowerPoint Sunusu</vt:lpstr>
      <vt:lpstr>PowerPoint Sunusu</vt:lpstr>
      <vt:lpstr>PowerPoint Sunusu</vt:lpstr>
      <vt:lpstr>HLA-B51</vt:lpstr>
      <vt:lpstr>PowerPoint Sunusu</vt:lpstr>
      <vt:lpstr>PowerPoint Sunusu</vt:lpstr>
      <vt:lpstr>KLİNİK ÖZELLİKLER</vt:lpstr>
      <vt:lpstr>Oral (Aftöz) Ülserler</vt:lpstr>
      <vt:lpstr>PowerPoint Sunusu</vt:lpstr>
      <vt:lpstr>PowerPoint Sunusu</vt:lpstr>
      <vt:lpstr>Genital Ülser</vt:lpstr>
      <vt:lpstr>PowerPoint Sunusu</vt:lpstr>
      <vt:lpstr>Deri Bulguları</vt:lpstr>
      <vt:lpstr>PowerPoint Sunusu</vt:lpstr>
      <vt:lpstr>PowerPoint Sunusu</vt:lpstr>
      <vt:lpstr>PowerPoint Sunusu</vt:lpstr>
      <vt:lpstr>PowerPoint Sunusu</vt:lpstr>
      <vt:lpstr>PowerPoint Sunusu</vt:lpstr>
      <vt:lpstr>PowerPoint Sunusu</vt:lpstr>
      <vt:lpstr>PowerPoint Sunusu</vt:lpstr>
      <vt:lpstr>Paterji Testi (Reaksiyonu/Fenomeni)</vt:lpstr>
      <vt:lpstr>PowerPoint Sunusu</vt:lpstr>
      <vt:lpstr>Göz Tutulumu</vt:lpstr>
      <vt:lpstr>PowerPoint Sunusu</vt:lpstr>
      <vt:lpstr>PowerPoint Sunusu</vt:lpstr>
      <vt:lpstr>PowerPoint Sunusu</vt:lpstr>
      <vt:lpstr>PowerPoint Sunusu</vt:lpstr>
      <vt:lpstr>PowerPoint Sunusu</vt:lpstr>
      <vt:lpstr>PowerPoint Sunusu</vt:lpstr>
      <vt:lpstr>PowerPoint Sunusu</vt:lpstr>
      <vt:lpstr>Vasküler Tutulum</vt:lpstr>
      <vt:lpstr>PowerPoint Sunusu</vt:lpstr>
      <vt:lpstr>PowerPoint Sunusu</vt:lpstr>
      <vt:lpstr>PowerPoint Sunusu</vt:lpstr>
      <vt:lpstr>PowerPoint Sunusu</vt:lpstr>
      <vt:lpstr>PowerPoint Sunusu</vt:lpstr>
      <vt:lpstr>PowerPoint Sunusu</vt:lpstr>
      <vt:lpstr>PowerPoint Sunusu</vt:lpstr>
      <vt:lpstr>İntrakardiyak Trombüs</vt:lpstr>
      <vt:lpstr>PowerPoint Sunusu</vt:lpstr>
      <vt:lpstr>Nörolojik Tutulum</vt:lpstr>
      <vt:lpstr>PowerPoint Sunusu</vt:lpstr>
      <vt:lpstr>Gastrointestinal Tutulum</vt:lpstr>
      <vt:lpstr>PowerPoint Sunusu</vt:lpstr>
      <vt:lpstr>PowerPoint Sunusu</vt:lpstr>
      <vt:lpstr>Eklem Tutulumu</vt:lpstr>
      <vt:lpstr>PowerPoint Sunusu</vt:lpstr>
      <vt:lpstr>Diğer Klinik Bulgular</vt:lpstr>
      <vt:lpstr>Laboratuvar </vt:lpstr>
      <vt:lpstr>PowerPoint Sunusu</vt:lpstr>
      <vt:lpstr>PowerPoint Sunusu</vt:lpstr>
      <vt:lpstr>PowerPoint Sunusu</vt:lpstr>
      <vt:lpstr>PowerPoint Sunusu</vt:lpstr>
      <vt:lpstr>PowerPoint Sunusu</vt:lpstr>
      <vt:lpstr>PowerPoint Sunusu</vt:lpstr>
      <vt:lpstr>PowerPoint Sunusu</vt:lpstr>
      <vt:lpstr>ANTİKOAGÜLASYON?</vt:lpstr>
      <vt:lpstr>PowerPoint Sunusu</vt:lpstr>
      <vt:lpstr>PowerPoint Sunusu</vt:lpstr>
      <vt:lpstr>PowerPoint Sunusu</vt:lpstr>
      <vt:lpstr>PowerPoint Sunusu</vt:lpstr>
      <vt:lpstr>Vaka 1</vt:lpstr>
      <vt:lpstr>PowerPoint Sunusu</vt:lpstr>
      <vt:lpstr>PowerPoint Sunusu</vt:lpstr>
      <vt:lpstr>PowerPoint Sunusu</vt:lpstr>
      <vt:lpstr>PowerPoint Sunusu</vt:lpstr>
      <vt:lpstr>Vaka 2</vt:lpstr>
      <vt:lpstr>PowerPoint Sunusu</vt:lpstr>
      <vt:lpstr>PowerPoint Sunusu</vt:lpstr>
      <vt:lpstr>PowerPoint Sunusu</vt:lpstr>
      <vt:lpstr>Vaka 3</vt:lpstr>
      <vt:lpstr>PowerPoint Sunusu</vt:lpstr>
      <vt:lpstr>PowerPoint Sunusu</vt:lpstr>
      <vt:lpstr>PowerPoint Sunusu</vt:lpstr>
      <vt:lpstr>PowerPoint Sunusu</vt:lpstr>
      <vt:lpstr>TEŞEKKÜRLER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BEHÇET HASTALIĞI</dc:title>
  <dc:creator>CEM</dc:creator>
  <cp:lastModifiedBy>CEM</cp:lastModifiedBy>
  <cp:revision>188</cp:revision>
  <dcterms:created xsi:type="dcterms:W3CDTF">2023-01-30T12:40:52Z</dcterms:created>
  <dcterms:modified xsi:type="dcterms:W3CDTF">2023-03-03T17:33:18Z</dcterms:modified>
</cp:coreProperties>
</file>