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57" r:id="rId10"/>
    <p:sldId id="258" r:id="rId11"/>
    <p:sldId id="260" r:id="rId12"/>
    <p:sldId id="261" r:id="rId13"/>
    <p:sldId id="264" r:id="rId14"/>
    <p:sldId id="272" r:id="rId15"/>
    <p:sldId id="273" r:id="rId16"/>
    <p:sldId id="274" r:id="rId17"/>
    <p:sldId id="275" r:id="rId18"/>
    <p:sldId id="276" r:id="rId19"/>
    <p:sldId id="278" r:id="rId20"/>
    <p:sldId id="277" r:id="rId21"/>
    <p:sldId id="279" r:id="rId22"/>
    <p:sldId id="280" r:id="rId23"/>
    <p:sldId id="282" r:id="rId24"/>
    <p:sldId id="281" r:id="rId25"/>
    <p:sldId id="283" r:id="rId26"/>
    <p:sldId id="284" r:id="rId27"/>
    <p:sldId id="285" r:id="rId28"/>
    <p:sldId id="286" r:id="rId29"/>
    <p:sldId id="287" r:id="rId30"/>
    <p:sldId id="288" r:id="rId31"/>
    <p:sldId id="290" r:id="rId32"/>
    <p:sldId id="292" r:id="rId33"/>
    <p:sldId id="293" r:id="rId34"/>
    <p:sldId id="294" r:id="rId35"/>
    <p:sldId id="295" r:id="rId36"/>
    <p:sldId id="298" r:id="rId37"/>
    <p:sldId id="299" r:id="rId38"/>
    <p:sldId id="300" r:id="rId39"/>
    <p:sldId id="302" r:id="rId40"/>
    <p:sldId id="304" r:id="rId41"/>
    <p:sldId id="305" r:id="rId42"/>
    <p:sldId id="307" r:id="rId43"/>
    <p:sldId id="308" r:id="rId44"/>
    <p:sldId id="310" r:id="rId45"/>
    <p:sldId id="312" r:id="rId46"/>
    <p:sldId id="313" r:id="rId47"/>
    <p:sldId id="314" r:id="rId48"/>
    <p:sldId id="315" r:id="rId49"/>
    <p:sldId id="316" r:id="rId50"/>
    <p:sldId id="317" r:id="rId51"/>
    <p:sldId id="318" r:id="rId52"/>
    <p:sldId id="320" r:id="rId53"/>
    <p:sldId id="319" r:id="rId54"/>
    <p:sldId id="321" r:id="rId55"/>
    <p:sldId id="322" r:id="rId56"/>
    <p:sldId id="323" r:id="rId57"/>
    <p:sldId id="324" r:id="rId58"/>
    <p:sldId id="327" r:id="rId59"/>
    <p:sldId id="325" r:id="rId60"/>
    <p:sldId id="329" r:id="rId61"/>
    <p:sldId id="330" r:id="rId62"/>
    <p:sldId id="331" r:id="rId63"/>
    <p:sldId id="332" r:id="rId64"/>
    <p:sldId id="333" r:id="rId65"/>
    <p:sldId id="335" r:id="rId66"/>
    <p:sldId id="336" r:id="rId67"/>
    <p:sldId id="337" r:id="rId68"/>
    <p:sldId id="340" r:id="rId69"/>
    <p:sldId id="341" r:id="rId70"/>
    <p:sldId id="342" r:id="rId71"/>
    <p:sldId id="343" r:id="rId7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22D"/>
    <a:srgbClr val="1F1B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Açık Stil 1 - Vurgu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Açık Stil 2 - Vurgu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Açık Stil 2 - Vurgu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Açık Stil 2 - Vurgu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43"/>
  </p:normalViewPr>
  <p:slideViewPr>
    <p:cSldViewPr snapToGrid="0" snapToObjects="1">
      <p:cViewPr varScale="1">
        <p:scale>
          <a:sx n="121" d="100"/>
          <a:sy n="121" d="100"/>
        </p:scale>
        <p:origin x="200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3/4/23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78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153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3/4/23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162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297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749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708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012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096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519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531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3/4/23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9836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3/4/23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8971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3/4/23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116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178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88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212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3/4/23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288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88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tiff"/><Relationship Id="rId4" Type="http://schemas.openxmlformats.org/officeDocument/2006/relationships/image" Target="../media/image25.tif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tif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tif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f"/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A98DF26-288F-524B-9254-A996A899C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tr-TR" sz="2400" noProof="1"/>
            </a:br>
            <a:br>
              <a:rPr lang="tr-TR" sz="2400" noProof="1"/>
            </a:br>
            <a:r>
              <a:rPr lang="tr-TR" sz="3100" cap="none" noProof="1"/>
              <a:t>Vakalarla</a:t>
            </a:r>
            <a:r>
              <a:rPr lang="tr-TR" sz="2400" noProof="1"/>
              <a:t> </a:t>
            </a:r>
            <a:r>
              <a:rPr lang="tr-TR" sz="3100" cap="none" noProof="1"/>
              <a:t>Romatizmal Hastalıklar </a:t>
            </a:r>
            <a:br>
              <a:rPr lang="tr-TR" sz="2400" noProof="1"/>
            </a:br>
            <a:br>
              <a:rPr lang="tr-TR" sz="2400" noProof="1"/>
            </a:br>
            <a:r>
              <a:rPr lang="tr-TR" sz="2400" cap="none" noProof="1">
                <a:solidFill>
                  <a:srgbClr val="FF0000"/>
                </a:solidFill>
              </a:rPr>
              <a:t>Gut</a:t>
            </a:r>
            <a:r>
              <a:rPr lang="tr-TR" sz="2400" noProof="1">
                <a:solidFill>
                  <a:srgbClr val="FF0000"/>
                </a:solidFill>
              </a:rPr>
              <a:t> </a:t>
            </a:r>
            <a:br>
              <a:rPr lang="tr-TR" sz="2400" noProof="1">
                <a:solidFill>
                  <a:srgbClr val="FF0000"/>
                </a:solidFill>
              </a:rPr>
            </a:br>
            <a:br>
              <a:rPr lang="tr-TR" sz="2400" noProof="1">
                <a:solidFill>
                  <a:srgbClr val="FF0000"/>
                </a:solidFill>
              </a:rPr>
            </a:br>
            <a:r>
              <a:rPr lang="tr-TR" sz="2400" cap="none" noProof="1">
                <a:solidFill>
                  <a:srgbClr val="0070C0"/>
                </a:solidFill>
              </a:rPr>
              <a:t>Ailevi Akdeniz Ateşi</a:t>
            </a:r>
            <a:endParaRPr lang="tr-TR" sz="2400" noProof="1">
              <a:solidFill>
                <a:srgbClr val="0070C0"/>
              </a:solidFill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8170C7C-3F49-C343-9F63-AC28CE6BE6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063125"/>
            <a:ext cx="9448800" cy="685800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tr-T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Dr. Emre TEKGÖZ</a:t>
            </a:r>
          </a:p>
          <a:p>
            <a:pPr algn="r"/>
            <a:r>
              <a:rPr lang="tr-TR" sz="1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Gülhane Eğitim Araştırma Hastanesi</a:t>
            </a:r>
          </a:p>
        </p:txBody>
      </p:sp>
    </p:spTree>
    <p:extLst>
      <p:ext uri="{BB962C8B-B14F-4D97-AF65-F5344CB8AC3E}">
        <p14:creationId xmlns:p14="http://schemas.microsoft.com/office/powerpoint/2010/main" val="3604815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5B387F6-6A61-374E-847F-F1967D6B6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00B0F0"/>
                </a:solidFill>
              </a:rPr>
              <a:t>Olgu 1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62B7777-18EF-7A42-AC72-D6DE5D43A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noProof="1"/>
              <a:t>45 yaşında erkek hasta</a:t>
            </a:r>
          </a:p>
          <a:p>
            <a:pPr marL="0" indent="0">
              <a:lnSpc>
                <a:spcPct val="150000"/>
              </a:lnSpc>
              <a:buNone/>
            </a:pPr>
            <a:endParaRPr lang="tr-TR" noProof="1"/>
          </a:p>
          <a:p>
            <a:pPr>
              <a:lnSpc>
                <a:spcPct val="150000"/>
              </a:lnSpc>
            </a:pPr>
            <a:r>
              <a:rPr lang="tr-TR" noProof="1"/>
              <a:t>Gece saatlerinde başlayan </a:t>
            </a:r>
          </a:p>
          <a:p>
            <a:pPr lvl="1">
              <a:lnSpc>
                <a:spcPct val="150000"/>
              </a:lnSpc>
            </a:pPr>
            <a:r>
              <a:rPr lang="tr-TR" noProof="1"/>
              <a:t>Sağ ayak baş parmağı ekleminde </a:t>
            </a:r>
            <a:r>
              <a:rPr lang="tr-TR" noProof="1">
                <a:solidFill>
                  <a:schemeClr val="accent1">
                    <a:lumMod val="60000"/>
                    <a:lumOff val="40000"/>
                  </a:schemeClr>
                </a:solidFill>
              </a:rPr>
              <a:t>şişlik, ağrı ve kızarıklık </a:t>
            </a:r>
          </a:p>
          <a:p>
            <a:pPr lvl="1">
              <a:lnSpc>
                <a:spcPct val="150000"/>
              </a:lnSpc>
            </a:pPr>
            <a:r>
              <a:rPr lang="tr-TR" noProof="1"/>
              <a:t>Acil servise başvurmuş</a:t>
            </a:r>
          </a:p>
        </p:txBody>
      </p:sp>
    </p:spTree>
    <p:extLst>
      <p:ext uri="{BB962C8B-B14F-4D97-AF65-F5344CB8AC3E}">
        <p14:creationId xmlns:p14="http://schemas.microsoft.com/office/powerpoint/2010/main" val="4290718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48B72CC-92C4-3D45-9ADC-9F58C06A8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00B0F0"/>
                </a:solidFill>
              </a:rPr>
              <a:t>Olgu 1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7E8AB89-C94C-864D-B681-027FD4F8B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1D8C341-4648-D445-ACAC-B743D9F898D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80" y="2475641"/>
            <a:ext cx="6539840" cy="346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754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1">
            <a:extLst>
              <a:ext uri="{FF2B5EF4-FFF2-40B4-BE49-F238E27FC236}">
                <a16:creationId xmlns:a16="http://schemas.microsoft.com/office/drawing/2014/main" id="{578D7471-DC9D-6D44-97FE-35F99D52F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00B0F0"/>
                </a:solidFill>
              </a:rPr>
              <a:t>Olgu 1</a:t>
            </a:r>
            <a:br>
              <a:rPr lang="tr-TR" sz="3600" cap="none" dirty="0">
                <a:solidFill>
                  <a:srgbClr val="00B0F0"/>
                </a:solidFill>
              </a:rPr>
            </a:br>
            <a:r>
              <a:rPr lang="tr-TR" sz="2000" i="1" cap="none" noProof="1"/>
              <a:t>Muayene</a:t>
            </a:r>
            <a:endParaRPr lang="tr-TR" sz="2000" i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2A9E9E6-F2FA-534E-A5F9-D1F40D4EB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noProof="1"/>
              <a:t>Sağ ayak 1. metatarsofalangeal ekleminde </a:t>
            </a:r>
            <a:r>
              <a:rPr lang="tr-TR" noProof="1">
                <a:solidFill>
                  <a:schemeClr val="accent1">
                    <a:lumMod val="60000"/>
                    <a:lumOff val="40000"/>
                  </a:schemeClr>
                </a:solidFill>
              </a:rPr>
              <a:t>şişlik, kızarıklık ve hassasiyet</a:t>
            </a:r>
          </a:p>
          <a:p>
            <a:pPr lvl="2"/>
            <a:endParaRPr lang="tr-TR" sz="2200" noProof="1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1"/>
            <a:endParaRPr lang="tr-TR" sz="2200" noProof="1"/>
          </a:p>
          <a:p>
            <a:r>
              <a:rPr lang="tr-TR" noProof="1"/>
              <a:t>Ateş 36,4 derece</a:t>
            </a:r>
          </a:p>
          <a:p>
            <a:pPr lvl="1"/>
            <a:endParaRPr lang="tr-TR" sz="2200" noProof="1"/>
          </a:p>
          <a:p>
            <a:r>
              <a:rPr lang="tr-TR" noProof="1"/>
              <a:t>Genel durumu iyi</a:t>
            </a:r>
          </a:p>
          <a:p>
            <a:pPr lvl="1"/>
            <a:endParaRPr lang="tr-TR" sz="2200" noProof="1"/>
          </a:p>
          <a:p>
            <a:r>
              <a:rPr lang="tr-TR" noProof="1"/>
              <a:t>Komorbid hastalık, yok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511732C6-823F-114F-A9E3-3039F3A0E8D9}"/>
              </a:ext>
            </a:extLst>
          </p:cNvPr>
          <p:cNvSpPr txBox="1"/>
          <p:nvPr/>
        </p:nvSpPr>
        <p:spPr>
          <a:xfrm>
            <a:off x="6989379" y="2832544"/>
            <a:ext cx="4289195" cy="175432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tr-TR" noProof="1">
                <a:solidFill>
                  <a:srgbClr val="1F1B28"/>
                </a:solidFill>
              </a:rPr>
              <a:t>Kırmızı şiş eklem (akut monoartrit)</a:t>
            </a:r>
          </a:p>
          <a:p>
            <a:r>
              <a:rPr lang="tr-TR" noProof="1">
                <a:solidFill>
                  <a:srgbClr val="0070C0"/>
                </a:solidFill>
              </a:rPr>
              <a:t>	</a:t>
            </a:r>
            <a:r>
              <a:rPr lang="tr-TR" i="1" noProof="1">
                <a:solidFill>
                  <a:schemeClr val="bg1"/>
                </a:solidFill>
              </a:rPr>
              <a:t>Septik artrit </a:t>
            </a:r>
          </a:p>
          <a:p>
            <a:r>
              <a:rPr lang="tr-TR" i="1" noProof="1">
                <a:solidFill>
                  <a:schemeClr val="bg1"/>
                </a:solidFill>
              </a:rPr>
              <a:t>	Akut romatizmal ateş </a:t>
            </a:r>
          </a:p>
          <a:p>
            <a:r>
              <a:rPr lang="tr-TR" i="1" noProof="1">
                <a:solidFill>
                  <a:schemeClr val="bg1"/>
                </a:solidFill>
              </a:rPr>
              <a:t>	AAA (Erizipel benzeri eritem)</a:t>
            </a:r>
          </a:p>
          <a:p>
            <a:r>
              <a:rPr lang="tr-TR" i="1" noProof="1">
                <a:solidFill>
                  <a:schemeClr val="bg1"/>
                </a:solidFill>
              </a:rPr>
              <a:t>	Gut</a:t>
            </a:r>
          </a:p>
          <a:p>
            <a:r>
              <a:rPr lang="tr-TR" i="1" noProof="1">
                <a:solidFill>
                  <a:schemeClr val="bg1"/>
                </a:solidFill>
              </a:rPr>
              <a:t>	Sarkoidoz (özellikle bilateral)</a:t>
            </a:r>
          </a:p>
        </p:txBody>
      </p:sp>
    </p:spTree>
    <p:extLst>
      <p:ext uri="{BB962C8B-B14F-4D97-AF65-F5344CB8AC3E}">
        <p14:creationId xmlns:p14="http://schemas.microsoft.com/office/powerpoint/2010/main" val="304496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>
            <a:extLst>
              <a:ext uri="{FF2B5EF4-FFF2-40B4-BE49-F238E27FC236}">
                <a16:creationId xmlns:a16="http://schemas.microsoft.com/office/drawing/2014/main" id="{400300CA-4AD8-AA4C-8702-C1F5F72F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00B0F0"/>
                </a:solidFill>
              </a:rPr>
              <a:t>Olgu 1</a:t>
            </a:r>
            <a:br>
              <a:rPr lang="tr-TR" sz="3600" cap="none" dirty="0">
                <a:solidFill>
                  <a:srgbClr val="00B0F0"/>
                </a:solidFill>
              </a:rPr>
            </a:br>
            <a:r>
              <a:rPr lang="tr-TR" sz="2000" i="1" cap="none" noProof="1"/>
              <a:t>Laboratuvar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5404B1F-EAA3-9449-B30E-13C2F0E38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Sistem sorgulamasında, </a:t>
            </a:r>
            <a:r>
              <a:rPr lang="tr-TR" noProof="1">
                <a:ea typeface="ＭＳ Ｐゴシック" pitchFamily="34" charset="-128"/>
                <a:cs typeface="Arial" charset="0"/>
              </a:rPr>
              <a:t>inflamatuvar bel ağrısı (-), topuk agrısı (-), entezit (-), sabah tutukluluğu yok, karın veya göğüs agrısı (-), kronik ishal (-), psöriazis (-) üveit (-) </a:t>
            </a:r>
            <a:endParaRPr lang="tr-TR" noProof="1"/>
          </a:p>
          <a:p>
            <a:pPr marL="0" indent="0">
              <a:buNone/>
            </a:pPr>
            <a:endParaRPr lang="tr-TR" noProof="1"/>
          </a:p>
          <a:p>
            <a:endParaRPr lang="tr-TR" noProof="1"/>
          </a:p>
          <a:p>
            <a:endParaRPr lang="tr-TR" noProof="1"/>
          </a:p>
          <a:p>
            <a:endParaRPr lang="tr-TR" noProof="1"/>
          </a:p>
          <a:p>
            <a:endParaRPr lang="tr-TR" noProof="1"/>
          </a:p>
          <a:p>
            <a:endParaRPr lang="tr-TR" noProof="1"/>
          </a:p>
          <a:p>
            <a:pPr marL="0" indent="0">
              <a:buNone/>
            </a:pPr>
            <a:endParaRPr lang="tr-TR" noProof="1"/>
          </a:p>
          <a:p>
            <a:endParaRPr lang="tr-TR" noProof="1"/>
          </a:p>
        </p:txBody>
      </p:sp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D9D8C625-2935-3D4A-AAB8-E00158A6C6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2394049"/>
              </p:ext>
            </p:extLst>
          </p:nvPr>
        </p:nvGraphicFramePr>
        <p:xfrm>
          <a:off x="2032000" y="3634718"/>
          <a:ext cx="8128000" cy="222504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29228473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377801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noProof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73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Lökosit (x10</a:t>
                      </a:r>
                      <a:r>
                        <a:rPr lang="tr-TR" baseline="30000" noProof="1"/>
                        <a:t>3 </a:t>
                      </a:r>
                      <a:r>
                        <a:rPr lang="tr-TR" baseline="0" noProof="1"/>
                        <a:t>c/ul</a:t>
                      </a:r>
                      <a:r>
                        <a:rPr lang="tr-TR" noProof="1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13,2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9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CRP (mg/l)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46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Ürik asit (mg/dl)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9,8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892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ALT (u/l)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12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Kreatinin (mg/dl)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1,1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669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5276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>
            <a:extLst>
              <a:ext uri="{FF2B5EF4-FFF2-40B4-BE49-F238E27FC236}">
                <a16:creationId xmlns:a16="http://schemas.microsoft.com/office/drawing/2014/main" id="{67552C45-59CF-EB49-A07E-82327A5FE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00B0F0"/>
                </a:solidFill>
              </a:rPr>
              <a:t>Olgu 1</a:t>
            </a:r>
            <a:br>
              <a:rPr lang="tr-TR" sz="3600" cap="none" dirty="0">
                <a:solidFill>
                  <a:srgbClr val="00B0F0"/>
                </a:solidFill>
              </a:rPr>
            </a:br>
            <a:r>
              <a:rPr lang="tr-TR" sz="2000" i="1" cap="none" dirty="0"/>
              <a:t>Tedavi</a:t>
            </a:r>
            <a:endParaRPr lang="tr-TR" sz="2000" i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6CD1381-7455-6849-BB7A-9A970D7DE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>
                <a:solidFill>
                  <a:schemeClr val="accent4">
                    <a:lumMod val="75000"/>
                  </a:schemeClr>
                </a:solidFill>
              </a:rPr>
              <a:t>Akut gut artriti</a:t>
            </a:r>
          </a:p>
          <a:p>
            <a:endParaRPr lang="tr-TR" noProof="1"/>
          </a:p>
          <a:p>
            <a:pPr lvl="1"/>
            <a:r>
              <a:rPr lang="tr-TR" noProof="1"/>
              <a:t>Prednizolon 15 mg/gün</a:t>
            </a:r>
          </a:p>
          <a:p>
            <a:pPr lvl="2"/>
            <a:r>
              <a:rPr lang="tr-TR" noProof="1"/>
              <a:t>1 hafta sonrasında doz azaltıldı </a:t>
            </a:r>
          </a:p>
          <a:p>
            <a:pPr lvl="1"/>
            <a:endParaRPr lang="tr-TR" noProof="1"/>
          </a:p>
          <a:p>
            <a:pPr lvl="1"/>
            <a:r>
              <a:rPr lang="tr-TR" noProof="1"/>
              <a:t>Lansoprazol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C90F996-C967-8A41-B578-BF9692D212A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716" y="2194560"/>
            <a:ext cx="3665483" cy="1894489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BF0C0CF7-6829-DE4C-B19B-77F4B32162A0}"/>
              </a:ext>
            </a:extLst>
          </p:cNvPr>
          <p:cNvSpPr txBox="1"/>
          <p:nvPr/>
        </p:nvSpPr>
        <p:spPr>
          <a:xfrm>
            <a:off x="7840716" y="4089049"/>
            <a:ext cx="366548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i="1" noProof="1">
                <a:solidFill>
                  <a:schemeClr val="bg1"/>
                </a:solidFill>
              </a:rPr>
              <a:t>Podagra</a:t>
            </a:r>
          </a:p>
        </p:txBody>
      </p:sp>
    </p:spTree>
    <p:extLst>
      <p:ext uri="{BB962C8B-B14F-4D97-AF65-F5344CB8AC3E}">
        <p14:creationId xmlns:p14="http://schemas.microsoft.com/office/powerpoint/2010/main" val="461552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>
            <a:extLst>
              <a:ext uri="{FF2B5EF4-FFF2-40B4-BE49-F238E27FC236}">
                <a16:creationId xmlns:a16="http://schemas.microsoft.com/office/drawing/2014/main" id="{7D076B37-2DC8-9248-88FC-3D35F13BD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00B0F0"/>
                </a:solidFill>
              </a:rPr>
              <a:t>Olgu 1</a:t>
            </a:r>
            <a:br>
              <a:rPr lang="tr-TR" sz="3600" cap="none" dirty="0">
                <a:solidFill>
                  <a:srgbClr val="00B0F0"/>
                </a:solidFill>
              </a:rPr>
            </a:br>
            <a:r>
              <a:rPr lang="tr-TR" sz="2000" i="1" cap="none" dirty="0"/>
              <a:t>Tedavi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2E8B44-05CE-DA4F-843B-B5654CE0E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Poliklinik kontrolü, 15 gün sonra</a:t>
            </a:r>
          </a:p>
          <a:p>
            <a:endParaRPr lang="tr-TR" noProof="1"/>
          </a:p>
          <a:p>
            <a:pPr lvl="1"/>
            <a:r>
              <a:rPr lang="tr-TR" noProof="1"/>
              <a:t>Prednizolon 5 mg/gün </a:t>
            </a:r>
          </a:p>
          <a:p>
            <a:pPr marL="457200" lvl="1" indent="0">
              <a:buNone/>
            </a:pPr>
            <a:endParaRPr lang="tr-TR" noProof="1"/>
          </a:p>
          <a:p>
            <a:pPr lvl="1"/>
            <a:r>
              <a:rPr lang="tr-TR" noProof="1"/>
              <a:t>Klinik yakınması yok</a:t>
            </a:r>
          </a:p>
          <a:p>
            <a:pPr lvl="1"/>
            <a:endParaRPr lang="tr-TR" noProof="1"/>
          </a:p>
          <a:p>
            <a:pPr marL="457200" lvl="1" indent="0">
              <a:buNone/>
            </a:pPr>
            <a:endParaRPr lang="tr-TR" noProof="1"/>
          </a:p>
        </p:txBody>
      </p:sp>
    </p:spTree>
    <p:extLst>
      <p:ext uri="{BB962C8B-B14F-4D97-AF65-F5344CB8AC3E}">
        <p14:creationId xmlns:p14="http://schemas.microsoft.com/office/powerpoint/2010/main" val="209665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1">
            <a:extLst>
              <a:ext uri="{FF2B5EF4-FFF2-40B4-BE49-F238E27FC236}">
                <a16:creationId xmlns:a16="http://schemas.microsoft.com/office/drawing/2014/main" id="{73126756-28B1-0842-B1E5-13D1E4DF8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00B0F0"/>
                </a:solidFill>
              </a:rPr>
              <a:t>Olgu 1</a:t>
            </a:r>
            <a:br>
              <a:rPr lang="tr-TR" sz="3600" cap="none" dirty="0">
                <a:solidFill>
                  <a:srgbClr val="00B0F0"/>
                </a:solidFill>
              </a:rPr>
            </a:br>
            <a:r>
              <a:rPr lang="tr-TR" sz="2000" i="1" cap="none" dirty="0"/>
              <a:t>Takip</a:t>
            </a:r>
            <a:endParaRPr lang="tr-TR" sz="2000" i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6B37FE6-B279-6F4C-96C3-BB4DBE21B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tr-TR" noProof="1"/>
          </a:p>
          <a:p>
            <a:endParaRPr lang="tr-TR" noProof="1"/>
          </a:p>
          <a:p>
            <a:endParaRPr lang="tr-TR" noProof="1"/>
          </a:p>
          <a:p>
            <a:endParaRPr lang="tr-TR" noProof="1"/>
          </a:p>
          <a:p>
            <a:endParaRPr lang="tr-TR" noProof="1"/>
          </a:p>
          <a:p>
            <a:endParaRPr lang="tr-TR" noProof="1"/>
          </a:p>
          <a:p>
            <a:r>
              <a:rPr lang="tr-TR" noProof="1"/>
              <a:t>Ek komorbid hastalığı yok</a:t>
            </a:r>
          </a:p>
          <a:p>
            <a:r>
              <a:rPr lang="tr-TR" noProof="1">
                <a:solidFill>
                  <a:schemeClr val="accent1">
                    <a:lumMod val="60000"/>
                    <a:lumOff val="40000"/>
                  </a:schemeClr>
                </a:solidFill>
              </a:rPr>
              <a:t>İlk atak</a:t>
            </a:r>
          </a:p>
          <a:p>
            <a:r>
              <a:rPr lang="tr-TR" noProof="1"/>
              <a:t>Steroid kesilerek takip edildi </a:t>
            </a:r>
          </a:p>
          <a:p>
            <a:pPr marL="0" indent="0">
              <a:buNone/>
            </a:pPr>
            <a:endParaRPr lang="tr-TR" noProof="1"/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689F5468-D911-8148-B751-80A2495F6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066680"/>
              </p:ext>
            </p:extLst>
          </p:nvPr>
        </p:nvGraphicFramePr>
        <p:xfrm>
          <a:off x="2032000" y="2347868"/>
          <a:ext cx="8127999" cy="222504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429228473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37780194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324877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Başlangıç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2 hafta sonra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73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Lökosit (x10</a:t>
                      </a:r>
                      <a:r>
                        <a:rPr lang="tr-TR" baseline="30000" noProof="1"/>
                        <a:t>3 </a:t>
                      </a:r>
                      <a:r>
                        <a:rPr lang="tr-TR" baseline="0" noProof="1"/>
                        <a:t>c/ul</a:t>
                      </a:r>
                      <a:r>
                        <a:rPr lang="tr-TR" noProof="1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13,2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12,1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9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CRP (mg/l)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46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Ürik asit (mg/dl)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8,7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892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ALT (u/l)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12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Kreatinin (mg/dl)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1,1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0,9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669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6577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>
            <a:extLst>
              <a:ext uri="{FF2B5EF4-FFF2-40B4-BE49-F238E27FC236}">
                <a16:creationId xmlns:a16="http://schemas.microsoft.com/office/drawing/2014/main" id="{63B45953-8653-A441-8A6A-3DB13772F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00B050"/>
                </a:solidFill>
              </a:rPr>
              <a:t>Olgu 2</a:t>
            </a:r>
            <a:endParaRPr lang="tr-TR" sz="3600" dirty="0">
              <a:solidFill>
                <a:srgbClr val="00B05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2E2C19D-76F9-8943-81A3-98349FA15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39 yaşında erkek hasta</a:t>
            </a:r>
          </a:p>
          <a:p>
            <a:pPr marL="0" indent="0" algn="just">
              <a:buNone/>
            </a:pPr>
            <a:r>
              <a:rPr lang="tr-TR" dirty="0"/>
              <a:t> </a:t>
            </a:r>
          </a:p>
          <a:p>
            <a:r>
              <a:rPr lang="tr-TR" dirty="0"/>
              <a:t>Kulak kepçesinde, dirseklerinde, el ve ayak eklemlerinde </a:t>
            </a:r>
            <a:r>
              <a:rPr lang="tr-T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şişlik ve ağrı</a:t>
            </a:r>
          </a:p>
          <a:p>
            <a:endParaRPr lang="tr-TR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tr-TR" dirty="0"/>
              <a:t>Bu bölgelerde şekil bozukluğuna sebebiyet veren </a:t>
            </a:r>
            <a:r>
              <a:rPr lang="tr-T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cilt altı lezyonları</a:t>
            </a:r>
          </a:p>
          <a:p>
            <a:pPr marL="0" indent="0">
              <a:buNone/>
            </a:pPr>
            <a:endParaRPr lang="tr-TR" dirty="0">
              <a:solidFill>
                <a:srgbClr val="0070C0"/>
              </a:solidFill>
            </a:endParaRPr>
          </a:p>
          <a:p>
            <a:r>
              <a:rPr lang="tr-TR" dirty="0"/>
              <a:t>Yaklaşık 20 yıldır yakınmaları mevcut </a:t>
            </a:r>
          </a:p>
          <a:p>
            <a:pPr marL="0" indent="0" algn="just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77164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1">
            <a:extLst>
              <a:ext uri="{FF2B5EF4-FFF2-40B4-BE49-F238E27FC236}">
                <a16:creationId xmlns:a16="http://schemas.microsoft.com/office/drawing/2014/main" id="{CD9FF050-11A3-1F4E-8E5A-BEC87268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00B050"/>
                </a:solidFill>
              </a:rPr>
              <a:t>Olgu 2</a:t>
            </a:r>
            <a:br>
              <a:rPr lang="tr-TR" sz="3600" cap="none" dirty="0">
                <a:solidFill>
                  <a:srgbClr val="00B050"/>
                </a:solidFill>
              </a:rPr>
            </a:br>
            <a:r>
              <a:rPr lang="tr-TR" sz="2000" i="1" cap="none" dirty="0"/>
              <a:t>Muayene</a:t>
            </a:r>
            <a:endParaRPr lang="tr-TR" sz="2000" i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AD3EB61-0FE8-4C48-A4AB-7F68545646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noProof="1"/>
              <a:t>1 gün önce </a:t>
            </a:r>
            <a:r>
              <a:rPr lang="tr-TR" noProof="1">
                <a:solidFill>
                  <a:srgbClr val="0070C0"/>
                </a:solidFill>
              </a:rPr>
              <a:t>gece başlayan </a:t>
            </a:r>
            <a:r>
              <a:rPr lang="tr-TR" noProof="1"/>
              <a:t>el pif eklemlerinde çok şiddetli ağrı</a:t>
            </a:r>
          </a:p>
          <a:p>
            <a:pPr marL="0" indent="0" algn="just">
              <a:buNone/>
            </a:pPr>
            <a:endParaRPr lang="tr-TR" noProof="1"/>
          </a:p>
          <a:p>
            <a:r>
              <a:rPr lang="tr-TR" noProof="1"/>
              <a:t>Kulak kepçesinde, dirseklerinde, el ve ayak eklemlerinin dorsal yüzünde palpasyonda hassas </a:t>
            </a:r>
            <a:r>
              <a:rPr lang="tr-TR" noProof="1">
                <a:solidFill>
                  <a:schemeClr val="accent1">
                    <a:lumMod val="60000"/>
                    <a:lumOff val="40000"/>
                  </a:schemeClr>
                </a:solidFill>
              </a:rPr>
              <a:t>cilt altı mobilize açık renkli lezyonlar</a:t>
            </a:r>
          </a:p>
          <a:p>
            <a:pPr marL="457200" lvl="1" indent="0">
              <a:buNone/>
            </a:pPr>
            <a:endParaRPr lang="tr-TR" noProof="1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tr-TR" noProof="1"/>
              <a:t>El bileğinde, el ve ayak falankslarının proksimal ve distal interfalangeal eklemlerinde </a:t>
            </a:r>
            <a:r>
              <a:rPr lang="tr-TR" noProof="1">
                <a:solidFill>
                  <a:schemeClr val="accent1">
                    <a:lumMod val="60000"/>
                    <a:lumOff val="40000"/>
                  </a:schemeClr>
                </a:solidFill>
              </a:rPr>
              <a:t>hassasiyeti</a:t>
            </a:r>
            <a:r>
              <a:rPr lang="tr-TR" noProof="1"/>
              <a:t> mevcut</a:t>
            </a:r>
          </a:p>
          <a:p>
            <a:endParaRPr lang="tr-TR" noProof="1"/>
          </a:p>
        </p:txBody>
      </p:sp>
    </p:spTree>
    <p:extLst>
      <p:ext uri="{BB962C8B-B14F-4D97-AF65-F5344CB8AC3E}">
        <p14:creationId xmlns:p14="http://schemas.microsoft.com/office/powerpoint/2010/main" val="1962014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>
            <a:extLst>
              <a:ext uri="{FF2B5EF4-FFF2-40B4-BE49-F238E27FC236}">
                <a16:creationId xmlns:a16="http://schemas.microsoft.com/office/drawing/2014/main" id="{2E2DC8F2-B0AD-6D41-844E-B7501312D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00B050"/>
                </a:solidFill>
              </a:rPr>
              <a:t>Olgu 2</a:t>
            </a:r>
            <a:endParaRPr lang="tr-TR" sz="3600" dirty="0">
              <a:solidFill>
                <a:srgbClr val="00B05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D951B2B-6500-974A-A116-2094CFEB6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4">
            <a:extLst>
              <a:ext uri="{FF2B5EF4-FFF2-40B4-BE49-F238E27FC236}">
                <a16:creationId xmlns:a16="http://schemas.microsoft.com/office/drawing/2014/main" id="{DAB18098-C62C-904F-A4DD-0125EDC9F3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928" y="2057401"/>
            <a:ext cx="5691160" cy="4268370"/>
          </a:xfrm>
          <a:prstGeom prst="rect">
            <a:avLst/>
          </a:prstGeom>
        </p:spPr>
      </p:pic>
      <p:pic>
        <p:nvPicPr>
          <p:cNvPr id="5" name="İçerik Yer Tutucusu 5">
            <a:extLst>
              <a:ext uri="{FF2B5EF4-FFF2-40B4-BE49-F238E27FC236}">
                <a16:creationId xmlns:a16="http://schemas.microsoft.com/office/drawing/2014/main" id="{9382687E-C215-6445-BCE4-EBA5F09B7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12" y="2057401"/>
            <a:ext cx="5679088" cy="425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4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1">
            <a:extLst>
              <a:ext uri="{FF2B5EF4-FFF2-40B4-BE49-F238E27FC236}">
                <a16:creationId xmlns:a16="http://schemas.microsoft.com/office/drawing/2014/main" id="{CDD816AE-3100-FE49-9273-427767851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00B050"/>
                </a:solidFill>
              </a:rPr>
              <a:t>Olgu 2</a:t>
            </a:r>
            <a:endParaRPr lang="tr-TR" sz="3600" dirty="0">
              <a:solidFill>
                <a:srgbClr val="00B05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0FBD32-843E-7C40-A7D1-696276071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869145A9-74AD-F248-A70F-3C9FC5D71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49" y="2057402"/>
            <a:ext cx="5548380" cy="4161284"/>
          </a:xfrm>
          <a:prstGeom prst="rect">
            <a:avLst/>
          </a:prstGeom>
        </p:spPr>
      </p:pic>
      <p:pic>
        <p:nvPicPr>
          <p:cNvPr id="5" name="İçerik Yer Tutucusu 3">
            <a:extLst>
              <a:ext uri="{FF2B5EF4-FFF2-40B4-BE49-F238E27FC236}">
                <a16:creationId xmlns:a16="http://schemas.microsoft.com/office/drawing/2014/main" id="{02983F0D-1A40-934D-8864-D36ACEF7B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19" y="2057402"/>
            <a:ext cx="5548378" cy="416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289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van 1">
            <a:extLst>
              <a:ext uri="{FF2B5EF4-FFF2-40B4-BE49-F238E27FC236}">
                <a16:creationId xmlns:a16="http://schemas.microsoft.com/office/drawing/2014/main" id="{89F239FD-7554-1E4E-8760-4D256783A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00B050"/>
                </a:solidFill>
              </a:rPr>
              <a:t>Olgu 2</a:t>
            </a:r>
            <a:br>
              <a:rPr lang="tr-TR" sz="3600" cap="none" dirty="0">
                <a:solidFill>
                  <a:srgbClr val="00B050"/>
                </a:solidFill>
              </a:rPr>
            </a:br>
            <a:r>
              <a:rPr lang="tr-TR" sz="2000" i="1" cap="none" dirty="0"/>
              <a:t>Röntgen</a:t>
            </a:r>
            <a:endParaRPr lang="tr-TR" sz="2000" dirty="0">
              <a:solidFill>
                <a:srgbClr val="00B05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34BC4A2-F4EB-3E4E-B1E7-8E8C75131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0813400-372E-4042-A0BB-68008FF3A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519" y="2057401"/>
            <a:ext cx="5906961" cy="4311342"/>
          </a:xfrm>
          <a:prstGeom prst="rect">
            <a:avLst/>
          </a:prstGeom>
        </p:spPr>
      </p:pic>
      <p:sp>
        <p:nvSpPr>
          <p:cNvPr id="7" name="5 Köşeli Yıldız 6">
            <a:extLst>
              <a:ext uri="{FF2B5EF4-FFF2-40B4-BE49-F238E27FC236}">
                <a16:creationId xmlns:a16="http://schemas.microsoft.com/office/drawing/2014/main" id="{47944B0A-41F7-3442-B42C-380FFFF88C07}"/>
              </a:ext>
            </a:extLst>
          </p:cNvPr>
          <p:cNvSpPr/>
          <p:nvPr/>
        </p:nvSpPr>
        <p:spPr>
          <a:xfrm>
            <a:off x="3439511" y="3217203"/>
            <a:ext cx="207579" cy="196813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9" name="5 Köşeli Yıldız 8">
            <a:extLst>
              <a:ext uri="{FF2B5EF4-FFF2-40B4-BE49-F238E27FC236}">
                <a16:creationId xmlns:a16="http://schemas.microsoft.com/office/drawing/2014/main" id="{A011AB3C-EB0E-3041-ACC8-185B582FF3F3}"/>
              </a:ext>
            </a:extLst>
          </p:cNvPr>
          <p:cNvSpPr/>
          <p:nvPr/>
        </p:nvSpPr>
        <p:spPr>
          <a:xfrm>
            <a:off x="4680971" y="5805041"/>
            <a:ext cx="207579" cy="196813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10" name="5 Köşeli Yıldız 9">
            <a:extLst>
              <a:ext uri="{FF2B5EF4-FFF2-40B4-BE49-F238E27FC236}">
                <a16:creationId xmlns:a16="http://schemas.microsoft.com/office/drawing/2014/main" id="{CD15C141-5E53-DC4F-898B-94477D596FE5}"/>
              </a:ext>
            </a:extLst>
          </p:cNvPr>
          <p:cNvSpPr/>
          <p:nvPr/>
        </p:nvSpPr>
        <p:spPr>
          <a:xfrm>
            <a:off x="8048296" y="3217203"/>
            <a:ext cx="207579" cy="196813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11" name="5 Köşeli Yıldız 10">
            <a:extLst>
              <a:ext uri="{FF2B5EF4-FFF2-40B4-BE49-F238E27FC236}">
                <a16:creationId xmlns:a16="http://schemas.microsoft.com/office/drawing/2014/main" id="{7BAC3564-530B-5C4F-986E-1503F8C6BC97}"/>
              </a:ext>
            </a:extLst>
          </p:cNvPr>
          <p:cNvSpPr/>
          <p:nvPr/>
        </p:nvSpPr>
        <p:spPr>
          <a:xfrm>
            <a:off x="6629401" y="5275300"/>
            <a:ext cx="207579" cy="196813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00"/>
              </a:solidFill>
            </a:endParaRPr>
          </a:p>
        </p:txBody>
      </p:sp>
      <p:cxnSp>
        <p:nvCxnSpPr>
          <p:cNvPr id="13" name="Düz Ok Bağlayıcısı 12">
            <a:extLst>
              <a:ext uri="{FF2B5EF4-FFF2-40B4-BE49-F238E27FC236}">
                <a16:creationId xmlns:a16="http://schemas.microsoft.com/office/drawing/2014/main" id="{86B1929F-54D7-AF40-873C-8D9D349EEF23}"/>
              </a:ext>
            </a:extLst>
          </p:cNvPr>
          <p:cNvCxnSpPr/>
          <p:nvPr/>
        </p:nvCxnSpPr>
        <p:spPr>
          <a:xfrm>
            <a:off x="2895600" y="5135782"/>
            <a:ext cx="626022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Ok Bağlayıcısı 13">
            <a:extLst>
              <a:ext uri="{FF2B5EF4-FFF2-40B4-BE49-F238E27FC236}">
                <a16:creationId xmlns:a16="http://schemas.microsoft.com/office/drawing/2014/main" id="{357E9CCC-92C8-9A49-8FBE-DCF13C60D8A3}"/>
              </a:ext>
            </a:extLst>
          </p:cNvPr>
          <p:cNvCxnSpPr>
            <a:cxnSpLocks/>
          </p:cNvCxnSpPr>
          <p:nvPr/>
        </p:nvCxnSpPr>
        <p:spPr>
          <a:xfrm>
            <a:off x="5815012" y="3782739"/>
            <a:ext cx="280987" cy="69532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üz Ok Bağlayıcısı 15">
            <a:extLst>
              <a:ext uri="{FF2B5EF4-FFF2-40B4-BE49-F238E27FC236}">
                <a16:creationId xmlns:a16="http://schemas.microsoft.com/office/drawing/2014/main" id="{CF202166-E2E3-E74E-AF65-5700A67C592B}"/>
              </a:ext>
            </a:extLst>
          </p:cNvPr>
          <p:cNvCxnSpPr>
            <a:cxnSpLocks/>
          </p:cNvCxnSpPr>
          <p:nvPr/>
        </p:nvCxnSpPr>
        <p:spPr>
          <a:xfrm flipH="1" flipV="1">
            <a:off x="4168922" y="5417673"/>
            <a:ext cx="495958" cy="10888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091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B6C8A4E-B96C-5941-A8AC-BD4332888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00B050"/>
                </a:solidFill>
              </a:rPr>
              <a:t>Olgu 2</a:t>
            </a:r>
            <a:br>
              <a:rPr lang="tr-TR" sz="3600" cap="none" dirty="0">
                <a:solidFill>
                  <a:srgbClr val="00B050"/>
                </a:solidFill>
              </a:rPr>
            </a:br>
            <a:r>
              <a:rPr lang="tr-TR" sz="2000" i="1" cap="none" dirty="0"/>
              <a:t>Laboratuvar</a:t>
            </a:r>
            <a:endParaRPr lang="tr-TR" sz="2000" i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252140-0A38-014E-A1B7-70D61D9FB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Ek komorbid hastalığı yok</a:t>
            </a:r>
          </a:p>
        </p:txBody>
      </p:sp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533E0A19-D686-7441-9F99-1501899523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535999"/>
              </p:ext>
            </p:extLst>
          </p:nvPr>
        </p:nvGraphicFramePr>
        <p:xfrm>
          <a:off x="2032000" y="3004097"/>
          <a:ext cx="8128000" cy="259588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29228473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377801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noProof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73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Lökosit (x10</a:t>
                      </a:r>
                      <a:r>
                        <a:rPr lang="tr-TR" baseline="30000" noProof="1"/>
                        <a:t>3 </a:t>
                      </a:r>
                      <a:r>
                        <a:rPr lang="tr-TR" baseline="0" noProof="1"/>
                        <a:t>c/ul</a:t>
                      </a:r>
                      <a:r>
                        <a:rPr lang="tr-TR" noProof="1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9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CRP (mg/l)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46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Ürik asit (mg/dl)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892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ALT (u/l)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12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Kreatinin (mg/dl)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1,6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669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GFR (ml/dk/m</a:t>
                      </a:r>
                      <a:r>
                        <a:rPr lang="tr-TR" baseline="30000" noProof="1"/>
                        <a:t>2</a:t>
                      </a:r>
                      <a:r>
                        <a:rPr lang="tr-TR" noProof="1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951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0887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5AC0E44-98A3-5C49-91E9-D9BBBAA4E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00B050"/>
                </a:solidFill>
              </a:rPr>
              <a:t>Olgu 2</a:t>
            </a:r>
            <a:br>
              <a:rPr lang="tr-TR" sz="3600" cap="none" dirty="0">
                <a:solidFill>
                  <a:srgbClr val="00B050"/>
                </a:solidFill>
              </a:rPr>
            </a:br>
            <a:r>
              <a:rPr lang="tr-TR" sz="2000" i="1" cap="none" dirty="0"/>
              <a:t>Tedavi</a:t>
            </a:r>
            <a:endParaRPr lang="tr-TR" sz="2000" i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17741AD-487B-5B4A-9EE0-9504562B6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Kronik toföz gut, </a:t>
            </a:r>
            <a:r>
              <a:rPr lang="tr-TR" noProof="1">
                <a:solidFill>
                  <a:schemeClr val="accent4">
                    <a:lumMod val="75000"/>
                  </a:schemeClr>
                </a:solidFill>
              </a:rPr>
              <a:t>Akut gut artriti</a:t>
            </a:r>
          </a:p>
          <a:p>
            <a:endParaRPr lang="tr-TR" noProof="1"/>
          </a:p>
          <a:p>
            <a:pPr lvl="1"/>
            <a:r>
              <a:rPr lang="tr-TR" noProof="1"/>
              <a:t>Metil prednizolon 24 mg/gün</a:t>
            </a:r>
          </a:p>
          <a:p>
            <a:pPr lvl="2"/>
            <a:r>
              <a:rPr lang="tr-TR" noProof="1"/>
              <a:t>1 hafta sonrasında doz azaltıldı </a:t>
            </a:r>
          </a:p>
          <a:p>
            <a:pPr lvl="1"/>
            <a:endParaRPr lang="tr-TR" noProof="1"/>
          </a:p>
          <a:p>
            <a:pPr lvl="1"/>
            <a:r>
              <a:rPr lang="tr-TR" noProof="1"/>
              <a:t>Pantoprazol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B9D623FC-3738-E54C-8232-5A385BF6B2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717" y="1910258"/>
            <a:ext cx="3665483" cy="2749113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A38FE2A1-C3D5-9442-928E-696E0191BCAB}"/>
              </a:ext>
            </a:extLst>
          </p:cNvPr>
          <p:cNvSpPr txBox="1"/>
          <p:nvPr/>
        </p:nvSpPr>
        <p:spPr>
          <a:xfrm>
            <a:off x="7840717" y="4446537"/>
            <a:ext cx="366548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i="1" noProof="1">
                <a:solidFill>
                  <a:schemeClr val="bg1"/>
                </a:solidFill>
              </a:rPr>
              <a:t>Tofüs</a:t>
            </a:r>
          </a:p>
        </p:txBody>
      </p:sp>
    </p:spTree>
    <p:extLst>
      <p:ext uri="{BB962C8B-B14F-4D97-AF65-F5344CB8AC3E}">
        <p14:creationId xmlns:p14="http://schemas.microsoft.com/office/powerpoint/2010/main" val="4257761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25BD206-FB0C-4948-80D0-3E94F440B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00B050"/>
                </a:solidFill>
              </a:rPr>
              <a:t>Olgu 2</a:t>
            </a:r>
            <a:br>
              <a:rPr lang="tr-TR" sz="3600" cap="none" dirty="0">
                <a:solidFill>
                  <a:srgbClr val="00B050"/>
                </a:solidFill>
              </a:rPr>
            </a:br>
            <a:r>
              <a:rPr lang="tr-TR" sz="2000" i="1" cap="none" dirty="0"/>
              <a:t>Tedavi</a:t>
            </a:r>
            <a:endParaRPr lang="tr-TR" sz="2000" dirty="0"/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DAC05C45-1803-694A-B2AB-E44B85262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Poliklinik kontrolü, 15 gün sonra</a:t>
            </a:r>
          </a:p>
          <a:p>
            <a:endParaRPr lang="tr-TR" noProof="1"/>
          </a:p>
          <a:p>
            <a:pPr lvl="1"/>
            <a:r>
              <a:rPr lang="tr-TR" noProof="1"/>
              <a:t>Metil prednizolon 8 mg/gün </a:t>
            </a:r>
          </a:p>
          <a:p>
            <a:pPr marL="457200" lvl="1" indent="0">
              <a:buNone/>
            </a:pPr>
            <a:endParaRPr lang="tr-TR" noProof="1"/>
          </a:p>
          <a:p>
            <a:pPr lvl="1"/>
            <a:r>
              <a:rPr lang="tr-TR" noProof="1"/>
              <a:t>Ağrı ve hassasiyetinde belirgin gerileme</a:t>
            </a:r>
          </a:p>
          <a:p>
            <a:pPr lvl="1"/>
            <a:endParaRPr lang="tr-TR" noProof="1"/>
          </a:p>
          <a:p>
            <a:pPr lvl="1"/>
            <a:endParaRPr lang="tr-TR" noProof="1"/>
          </a:p>
          <a:p>
            <a:pPr marL="457200" lvl="1" indent="0">
              <a:buNone/>
            </a:pPr>
            <a:endParaRPr lang="tr-TR" noProof="1"/>
          </a:p>
          <a:p>
            <a:pPr lvl="1"/>
            <a:endParaRPr lang="tr-TR" noProof="1"/>
          </a:p>
          <a:p>
            <a:pPr marL="457200" lvl="1" indent="0">
              <a:buNone/>
            </a:pPr>
            <a:endParaRPr lang="tr-TR" noProof="1"/>
          </a:p>
        </p:txBody>
      </p:sp>
    </p:spTree>
    <p:extLst>
      <p:ext uri="{BB962C8B-B14F-4D97-AF65-F5344CB8AC3E}">
        <p14:creationId xmlns:p14="http://schemas.microsoft.com/office/powerpoint/2010/main" val="3328822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83C4D2F-65CC-6F4C-B885-2CA978ECC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00B050"/>
                </a:solidFill>
              </a:rPr>
              <a:t>Olgu 2</a:t>
            </a:r>
            <a:br>
              <a:rPr lang="tr-TR" sz="3600" cap="none" dirty="0">
                <a:solidFill>
                  <a:srgbClr val="00B050"/>
                </a:solidFill>
              </a:rPr>
            </a:br>
            <a:r>
              <a:rPr lang="tr-TR" sz="2000" i="1" cap="none" dirty="0"/>
              <a:t>Laboratuvar, 2.hafta</a:t>
            </a:r>
            <a:endParaRPr lang="tr-TR" sz="2000" i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7CCBEC-2AAA-644F-AB52-E216066A5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EF848F51-293B-F141-B065-A5A9A384D7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629571"/>
              </p:ext>
            </p:extLst>
          </p:nvPr>
        </p:nvGraphicFramePr>
        <p:xfrm>
          <a:off x="2032000" y="2673689"/>
          <a:ext cx="8127999" cy="259588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429228473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37780194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324877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Başlangıç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2 hafta sonra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73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Lökosit (x10</a:t>
                      </a:r>
                      <a:r>
                        <a:rPr lang="tr-TR" baseline="30000" noProof="1"/>
                        <a:t>3 </a:t>
                      </a:r>
                      <a:r>
                        <a:rPr lang="tr-TR" baseline="0" noProof="1"/>
                        <a:t>c/ul</a:t>
                      </a:r>
                      <a:r>
                        <a:rPr lang="tr-TR" noProof="1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9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CRP (mg/l)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46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Ürik asit (mg/dl)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13,1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892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ALT (u/l)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12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Kreatinin (mg/dl)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1,6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669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noProof="1"/>
                        <a:t>GFR (ml/dk/m</a:t>
                      </a:r>
                      <a:r>
                        <a:rPr lang="tr-TR" baseline="30000" noProof="1"/>
                        <a:t>2</a:t>
                      </a:r>
                      <a:r>
                        <a:rPr lang="tr-TR" noProof="1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424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3219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E572D34-4B13-5845-8C71-D901C1A77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00B050"/>
                </a:solidFill>
              </a:rPr>
              <a:t>Olgu 2</a:t>
            </a:r>
            <a:br>
              <a:rPr lang="tr-TR" sz="3600" cap="none" dirty="0">
                <a:solidFill>
                  <a:srgbClr val="00B050"/>
                </a:solidFill>
              </a:rPr>
            </a:br>
            <a:r>
              <a:rPr lang="tr-TR" sz="2000" i="1" cap="none" dirty="0"/>
              <a:t>Tedavi</a:t>
            </a:r>
            <a:endParaRPr lang="tr-TR" sz="2000" i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395D139-8314-9740-9833-9D23D70E3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Kronik toföz gut, </a:t>
            </a:r>
            <a:r>
              <a:rPr lang="tr-TR" noProof="1">
                <a:solidFill>
                  <a:schemeClr val="accent4">
                    <a:lumMod val="75000"/>
                  </a:schemeClr>
                </a:solidFill>
              </a:rPr>
              <a:t>Hiperürisemi tedavisi </a:t>
            </a:r>
          </a:p>
          <a:p>
            <a:pPr lvl="1"/>
            <a:endParaRPr lang="tr-TR" noProof="1"/>
          </a:p>
          <a:p>
            <a:pPr lvl="1"/>
            <a:r>
              <a:rPr lang="tr-TR" noProof="1"/>
              <a:t>Metil prednizolon 4 mg/gün (5 gün içerisinde kesildi)</a:t>
            </a:r>
          </a:p>
          <a:p>
            <a:pPr lvl="1"/>
            <a:endParaRPr lang="tr-TR" noProof="1"/>
          </a:p>
          <a:p>
            <a:pPr lvl="1"/>
            <a:r>
              <a:rPr lang="tr-TR" noProof="1"/>
              <a:t>Kolşisin 0,5 mg/gün (profilaktik 3-5 ay)</a:t>
            </a:r>
          </a:p>
          <a:p>
            <a:pPr lvl="1"/>
            <a:endParaRPr lang="tr-TR" noProof="1"/>
          </a:p>
          <a:p>
            <a:pPr lvl="1"/>
            <a:r>
              <a:rPr lang="tr-TR" noProof="1"/>
              <a:t>Allopürinol 150 mg/gün</a:t>
            </a:r>
          </a:p>
        </p:txBody>
      </p:sp>
    </p:spTree>
    <p:extLst>
      <p:ext uri="{BB962C8B-B14F-4D97-AF65-F5344CB8AC3E}">
        <p14:creationId xmlns:p14="http://schemas.microsoft.com/office/powerpoint/2010/main" val="3755219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E572D34-4B13-5845-8C71-D901C1A77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00B050"/>
                </a:solidFill>
              </a:rPr>
              <a:t>Olgu 2</a:t>
            </a:r>
            <a:br>
              <a:rPr lang="tr-TR" sz="3600" cap="none" dirty="0">
                <a:solidFill>
                  <a:srgbClr val="00B050"/>
                </a:solidFill>
              </a:rPr>
            </a:br>
            <a:r>
              <a:rPr lang="tr-TR" sz="2000" i="1" cap="none" dirty="0"/>
              <a:t>Laboratuvar, 1.ay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395D139-8314-9740-9833-9D23D70E3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noProof="1"/>
              <a:t> </a:t>
            </a:r>
          </a:p>
          <a:p>
            <a:endParaRPr lang="tr-TR" noProof="1"/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ACC9B6F0-86E4-3C45-BADE-A9E9040E81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856393"/>
              </p:ext>
            </p:extLst>
          </p:nvPr>
        </p:nvGraphicFramePr>
        <p:xfrm>
          <a:off x="1799020" y="2621138"/>
          <a:ext cx="8593960" cy="259588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148490">
                  <a:extLst>
                    <a:ext uri="{9D8B030D-6E8A-4147-A177-3AD203B41FA5}">
                      <a16:colId xmlns:a16="http://schemas.microsoft.com/office/drawing/2014/main" val="4292284732"/>
                    </a:ext>
                  </a:extLst>
                </a:gridCol>
                <a:gridCol w="2148490">
                  <a:extLst>
                    <a:ext uri="{9D8B030D-6E8A-4147-A177-3AD203B41FA5}">
                      <a16:colId xmlns:a16="http://schemas.microsoft.com/office/drawing/2014/main" val="1377801942"/>
                    </a:ext>
                  </a:extLst>
                </a:gridCol>
                <a:gridCol w="2148490">
                  <a:extLst>
                    <a:ext uri="{9D8B030D-6E8A-4147-A177-3AD203B41FA5}">
                      <a16:colId xmlns:a16="http://schemas.microsoft.com/office/drawing/2014/main" val="2324877634"/>
                    </a:ext>
                  </a:extLst>
                </a:gridCol>
                <a:gridCol w="2148490">
                  <a:extLst>
                    <a:ext uri="{9D8B030D-6E8A-4147-A177-3AD203B41FA5}">
                      <a16:colId xmlns:a16="http://schemas.microsoft.com/office/drawing/2014/main" val="857936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Başlangıç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2 hafta sonra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1. ay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73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Lökosit (x10</a:t>
                      </a:r>
                      <a:r>
                        <a:rPr lang="tr-TR" baseline="30000" noProof="1"/>
                        <a:t>3 </a:t>
                      </a:r>
                      <a:r>
                        <a:rPr lang="tr-TR" baseline="0" noProof="1"/>
                        <a:t>c/ul</a:t>
                      </a:r>
                      <a:r>
                        <a:rPr lang="tr-TR" noProof="1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noProof="1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9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CRP (mg/l)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noProof="1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46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Ürik asit (mg/dl)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9,2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892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ALT (u/l)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12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Kreatinin (mg/dl)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1,6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noProof="1"/>
                        <a:t>0,9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669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noProof="1"/>
                        <a:t>GFR (ml/dk/m</a:t>
                      </a:r>
                      <a:r>
                        <a:rPr lang="tr-TR" baseline="30000" noProof="1"/>
                        <a:t>2</a:t>
                      </a:r>
                      <a:r>
                        <a:rPr lang="tr-TR" noProof="1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noProof="1"/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424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48673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EB784E8-D0CF-0745-9B03-16EC5755F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00B050"/>
                </a:solidFill>
              </a:rPr>
              <a:t>Olgu 2</a:t>
            </a:r>
            <a:br>
              <a:rPr lang="tr-TR" sz="3600" cap="none" dirty="0">
                <a:solidFill>
                  <a:srgbClr val="00B050"/>
                </a:solidFill>
              </a:rPr>
            </a:br>
            <a:r>
              <a:rPr lang="tr-TR" sz="2000" i="1" cap="none" dirty="0"/>
              <a:t>Takip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023EBF-664F-704D-AB5B-B617C1855B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Kronik toföz gut, </a:t>
            </a:r>
            <a:r>
              <a:rPr lang="tr-TR" noProof="1">
                <a:solidFill>
                  <a:schemeClr val="accent4">
                    <a:lumMod val="75000"/>
                  </a:schemeClr>
                </a:solidFill>
              </a:rPr>
              <a:t>Hiperürisemi tedavisi </a:t>
            </a:r>
          </a:p>
          <a:p>
            <a:pPr lvl="1"/>
            <a:endParaRPr lang="tr-TR" noProof="1"/>
          </a:p>
          <a:p>
            <a:pPr lvl="1"/>
            <a:r>
              <a:rPr lang="tr-TR" noProof="1">
                <a:solidFill>
                  <a:schemeClr val="bg1">
                    <a:lumMod val="75000"/>
                  </a:schemeClr>
                </a:solidFill>
              </a:rPr>
              <a:t>Metil prednizolon 4 mg/güne (5 gün içerisinde kesildi)</a:t>
            </a:r>
          </a:p>
          <a:p>
            <a:pPr lvl="1"/>
            <a:endParaRPr lang="tr-TR" noProof="1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tr-TR" noProof="1"/>
              <a:t>Kolşisin 0,5 mg/gün (profilaktik 3-5 ay)</a:t>
            </a:r>
          </a:p>
          <a:p>
            <a:pPr lvl="1"/>
            <a:endParaRPr lang="tr-TR" noProof="1"/>
          </a:p>
          <a:p>
            <a:pPr lvl="1"/>
            <a:r>
              <a:rPr lang="tr-TR" noProof="1"/>
              <a:t>Allopürinol 300 mg/gün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00256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D5F6BC3-9FA7-B448-B00D-4D9CB553E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chemeClr val="accent5">
                    <a:lumMod val="75000"/>
                  </a:schemeClr>
                </a:solidFill>
              </a:rPr>
              <a:t>Olgu 3</a:t>
            </a:r>
            <a:endParaRPr lang="tr-TR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46949B9-6E6F-814C-BEAF-F66B1478C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74 yaşında kadın hasta </a:t>
            </a:r>
          </a:p>
          <a:p>
            <a:endParaRPr lang="tr-TR" noProof="1"/>
          </a:p>
          <a:p>
            <a:r>
              <a:rPr lang="tr-TR" noProof="1"/>
              <a:t>Sol dizinde </a:t>
            </a:r>
            <a:r>
              <a:rPr lang="tr-TR" noProof="1">
                <a:solidFill>
                  <a:schemeClr val="accent1">
                    <a:lumMod val="60000"/>
                    <a:lumOff val="40000"/>
                  </a:schemeClr>
                </a:solidFill>
              </a:rPr>
              <a:t>şişlik, ağrı ve hafif kızarıklık </a:t>
            </a:r>
          </a:p>
          <a:p>
            <a:endParaRPr lang="tr-TR" noProof="1"/>
          </a:p>
          <a:p>
            <a:r>
              <a:rPr lang="tr-TR" noProof="1"/>
              <a:t>Yakınmaları 2 gün önce başlamış ve mobilizasyonunu kısıtlayacak kadar ilerlemiş</a:t>
            </a:r>
          </a:p>
        </p:txBody>
      </p:sp>
    </p:spTree>
    <p:extLst>
      <p:ext uri="{BB962C8B-B14F-4D97-AF65-F5344CB8AC3E}">
        <p14:creationId xmlns:p14="http://schemas.microsoft.com/office/powerpoint/2010/main" val="2302852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91F8CD8-8DB0-2642-AA1D-E975B680E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cap="none" dirty="0">
                <a:solidFill>
                  <a:schemeClr val="accent4">
                    <a:lumMod val="75000"/>
                  </a:schemeClr>
                </a:solidFill>
              </a:rPr>
              <a:t>Olgu 3</a:t>
            </a:r>
            <a:br>
              <a:rPr lang="tr-TR" sz="3600" cap="none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tr-TR" sz="2000" i="1" cap="none" dirty="0"/>
              <a:t>Muayene</a:t>
            </a:r>
            <a:endParaRPr lang="tr-TR" sz="2000" i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9FBBE66-9363-F848-BDA1-4A81E63CF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Sol dizinde pateller </a:t>
            </a:r>
            <a:r>
              <a:rPr lang="tr-TR" noProof="1">
                <a:solidFill>
                  <a:schemeClr val="accent1">
                    <a:lumMod val="60000"/>
                    <a:lumOff val="40000"/>
                  </a:schemeClr>
                </a:solidFill>
              </a:rPr>
              <a:t>sulkuslar silik</a:t>
            </a:r>
          </a:p>
          <a:p>
            <a:endParaRPr lang="tr-TR" noProof="1"/>
          </a:p>
          <a:p>
            <a:r>
              <a:rPr lang="tr-TR" noProof="1"/>
              <a:t>Sol suprapateller </a:t>
            </a:r>
            <a:r>
              <a:rPr lang="tr-TR" noProof="1">
                <a:solidFill>
                  <a:schemeClr val="accent1">
                    <a:lumMod val="60000"/>
                    <a:lumOff val="40000"/>
                  </a:schemeClr>
                </a:solidFill>
              </a:rPr>
              <a:t>sıvı artışı </a:t>
            </a:r>
            <a:r>
              <a:rPr lang="tr-TR" noProof="1"/>
              <a:t>ve eklem hareket açıklığı 70 derece fleksiyonda </a:t>
            </a:r>
            <a:r>
              <a:rPr lang="tr-TR" noProof="1">
                <a:solidFill>
                  <a:schemeClr val="accent1">
                    <a:lumMod val="60000"/>
                    <a:lumOff val="40000"/>
                  </a:schemeClr>
                </a:solidFill>
              </a:rPr>
              <a:t>kısıtlı ve hassas</a:t>
            </a:r>
          </a:p>
          <a:p>
            <a:endParaRPr lang="tr-TR" noProof="1"/>
          </a:p>
          <a:p>
            <a:r>
              <a:rPr lang="tr-TR" noProof="1"/>
              <a:t>Sol dizinde </a:t>
            </a:r>
            <a:r>
              <a:rPr lang="tr-TR" noProof="1">
                <a:solidFill>
                  <a:schemeClr val="accent1">
                    <a:lumMod val="60000"/>
                    <a:lumOff val="40000"/>
                  </a:schemeClr>
                </a:solidFill>
              </a:rPr>
              <a:t>hafif hiperemi, </a:t>
            </a:r>
            <a:r>
              <a:rPr lang="tr-TR" noProof="1"/>
              <a:t>ısı artışı yok </a:t>
            </a:r>
          </a:p>
          <a:p>
            <a:endParaRPr lang="tr-TR" noProof="1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tr-TR" noProof="1"/>
              <a:t>Ateş, 36,4 derece</a:t>
            </a:r>
          </a:p>
        </p:txBody>
      </p:sp>
    </p:spTree>
    <p:extLst>
      <p:ext uri="{BB962C8B-B14F-4D97-AF65-F5344CB8AC3E}">
        <p14:creationId xmlns:p14="http://schemas.microsoft.com/office/powerpoint/2010/main" val="32376607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>
            <a:extLst>
              <a:ext uri="{FF2B5EF4-FFF2-40B4-BE49-F238E27FC236}">
                <a16:creationId xmlns:a16="http://schemas.microsoft.com/office/drawing/2014/main" id="{400300CA-4AD8-AA4C-8702-C1F5F72F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chemeClr val="accent4">
                    <a:lumMod val="75000"/>
                  </a:schemeClr>
                </a:solidFill>
              </a:rPr>
              <a:t>Olgu 3</a:t>
            </a:r>
            <a:br>
              <a:rPr lang="tr-TR" sz="3600" cap="none" dirty="0">
                <a:solidFill>
                  <a:srgbClr val="00B0F0"/>
                </a:solidFill>
              </a:rPr>
            </a:br>
            <a:r>
              <a:rPr lang="tr-TR" sz="2000" i="1" cap="none" noProof="1"/>
              <a:t>Laboratuvar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5404B1F-EAA3-9449-B30E-13C2F0E38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Sistem sorgulamasında, </a:t>
            </a:r>
            <a:r>
              <a:rPr lang="tr-TR" noProof="1">
                <a:ea typeface="ＭＳ Ｐゴシック" pitchFamily="34" charset="-128"/>
                <a:cs typeface="Arial" charset="0"/>
              </a:rPr>
              <a:t>inflamatuvar bel ağrısı (-), sabah tutukluluğu yok, karın veya göğüs agrısı (-), kronik ishal (-), psöriazis (-) üveit (-), enfeksiyon öyküsü (-)</a:t>
            </a:r>
          </a:p>
          <a:p>
            <a:pPr marL="0" indent="0">
              <a:buNone/>
            </a:pPr>
            <a:endParaRPr lang="tr-TR" noProof="1">
              <a:ea typeface="ＭＳ Ｐゴシック" pitchFamily="34" charset="-128"/>
              <a:cs typeface="Arial" charset="0"/>
            </a:endParaRPr>
          </a:p>
          <a:p>
            <a:r>
              <a:rPr lang="tr-TR" noProof="1">
                <a:ea typeface="ＭＳ Ｐゴシック" pitchFamily="34" charset="-128"/>
                <a:cs typeface="Arial" charset="0"/>
              </a:rPr>
              <a:t>Komorbid, hipertansiyon </a:t>
            </a:r>
          </a:p>
          <a:p>
            <a:endParaRPr lang="tr-TR" noProof="1">
              <a:ea typeface="ＭＳ Ｐゴシック" pitchFamily="34" charset="-128"/>
              <a:cs typeface="Arial" charset="0"/>
            </a:endParaRPr>
          </a:p>
          <a:p>
            <a:r>
              <a:rPr lang="tr-TR" noProof="1">
                <a:ea typeface="ＭＳ Ｐゴシック" pitchFamily="34" charset="-128"/>
                <a:cs typeface="Arial" charset="0"/>
              </a:rPr>
              <a:t>Kullandığı ilaçlar, Valsartan</a:t>
            </a:r>
          </a:p>
          <a:p>
            <a:endParaRPr lang="tr-TR" noProof="1">
              <a:ea typeface="ＭＳ Ｐゴシック" pitchFamily="34" charset="-128"/>
              <a:cs typeface="Arial" charset="0"/>
            </a:endParaRPr>
          </a:p>
          <a:p>
            <a:endParaRPr lang="tr-TR" noProof="1"/>
          </a:p>
          <a:p>
            <a:pPr marL="0" indent="0">
              <a:buNone/>
            </a:pPr>
            <a:endParaRPr lang="tr-TR" noProof="1"/>
          </a:p>
          <a:p>
            <a:endParaRPr lang="tr-TR" noProof="1"/>
          </a:p>
          <a:p>
            <a:endParaRPr lang="tr-TR" noProof="1"/>
          </a:p>
          <a:p>
            <a:endParaRPr lang="tr-TR" noProof="1"/>
          </a:p>
          <a:p>
            <a:endParaRPr lang="tr-TR" noProof="1"/>
          </a:p>
          <a:p>
            <a:endParaRPr lang="tr-TR" noProof="1"/>
          </a:p>
          <a:p>
            <a:pPr marL="0" indent="0">
              <a:buNone/>
            </a:pPr>
            <a:endParaRPr lang="tr-TR" noProof="1"/>
          </a:p>
          <a:p>
            <a:endParaRPr lang="tr-TR" noProof="1"/>
          </a:p>
        </p:txBody>
      </p:sp>
    </p:spTree>
    <p:extLst>
      <p:ext uri="{BB962C8B-B14F-4D97-AF65-F5344CB8AC3E}">
        <p14:creationId xmlns:p14="http://schemas.microsoft.com/office/powerpoint/2010/main" val="27905842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E6892EB-C370-B340-97F1-946B1743B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chemeClr val="accent4">
                    <a:lumMod val="75000"/>
                  </a:schemeClr>
                </a:solidFill>
              </a:rPr>
              <a:t>Olgu 3</a:t>
            </a:r>
            <a:br>
              <a:rPr lang="tr-TR" sz="3600" cap="none" dirty="0">
                <a:solidFill>
                  <a:srgbClr val="00B0F0"/>
                </a:solidFill>
              </a:rPr>
            </a:br>
            <a:r>
              <a:rPr lang="tr-TR" sz="2000" i="1" cap="none" noProof="1"/>
              <a:t>Laboratuvar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D94C485-9984-8F45-843D-FC6C294A9B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CF245EE4-92CA-2E4A-9624-3EE0B1EEF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587281"/>
              </p:ext>
            </p:extLst>
          </p:nvPr>
        </p:nvGraphicFramePr>
        <p:xfrm>
          <a:off x="2032000" y="2678278"/>
          <a:ext cx="8128000" cy="296672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29228473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377801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noProof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73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Lökosit (x10</a:t>
                      </a:r>
                      <a:r>
                        <a:rPr lang="tr-TR" baseline="30000" noProof="1"/>
                        <a:t>3 </a:t>
                      </a:r>
                      <a:r>
                        <a:rPr lang="tr-TR" baseline="0" noProof="1"/>
                        <a:t>c/ul</a:t>
                      </a:r>
                      <a:r>
                        <a:rPr lang="tr-TR" noProof="1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9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CRP (mg/l)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46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Ürik asit (mg/dl)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noProof="1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892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ALT (u/l)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12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Kreatinin (mg/dl)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669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Eklem sıvısı hücre sayımı (x10</a:t>
                      </a:r>
                      <a:r>
                        <a:rPr lang="tr-TR" baseline="30000" noProof="1"/>
                        <a:t>3 </a:t>
                      </a:r>
                      <a:r>
                        <a:rPr lang="tr-TR" baseline="0" noProof="1"/>
                        <a:t>c/ul</a:t>
                      </a:r>
                      <a:r>
                        <a:rPr lang="tr-TR" noProof="1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18 </a:t>
                      </a:r>
                      <a:r>
                        <a:rPr lang="tr-TR" b="1" i="1" noProof="1"/>
                        <a:t>(PMNL)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204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Eklem sıvı kültürü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noProof="1"/>
                        <a:t>Bakteri izole edilmedi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652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939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40979C4-7AF0-1644-AD66-4BDE32C4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cap="none" dirty="0">
                <a:solidFill>
                  <a:schemeClr val="accent4">
                    <a:lumMod val="75000"/>
                  </a:schemeClr>
                </a:solidFill>
              </a:rPr>
              <a:t>Olgu 3</a:t>
            </a:r>
            <a:br>
              <a:rPr lang="tr-TR" sz="3600" cap="none" dirty="0">
                <a:solidFill>
                  <a:srgbClr val="00B0F0"/>
                </a:solidFill>
              </a:rPr>
            </a:br>
            <a:r>
              <a:rPr lang="tr-TR" sz="2000" i="1" cap="none" noProof="1"/>
              <a:t>Röntgen 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C7D75B-018F-114B-B45C-A64941092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31AB0EB-F27E-3A47-B87E-13C11572F26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179" y="2194560"/>
            <a:ext cx="7955641" cy="4024125"/>
          </a:xfrm>
          <a:prstGeom prst="rect">
            <a:avLst/>
          </a:prstGeom>
        </p:spPr>
      </p:pic>
      <p:sp>
        <p:nvSpPr>
          <p:cNvPr id="15" name="Serbest Form 14">
            <a:extLst>
              <a:ext uri="{FF2B5EF4-FFF2-40B4-BE49-F238E27FC236}">
                <a16:creationId xmlns:a16="http://schemas.microsoft.com/office/drawing/2014/main" id="{C70B2B4F-E38F-8149-9C52-35EE89976229}"/>
              </a:ext>
            </a:extLst>
          </p:cNvPr>
          <p:cNvSpPr/>
          <p:nvPr/>
        </p:nvSpPr>
        <p:spPr>
          <a:xfrm>
            <a:off x="2866930" y="4666540"/>
            <a:ext cx="643525" cy="317397"/>
          </a:xfrm>
          <a:custGeom>
            <a:avLst/>
            <a:gdLst>
              <a:gd name="connsiteX0" fmla="*/ 96987 w 643525"/>
              <a:gd name="connsiteY0" fmla="*/ 53 h 317397"/>
              <a:gd name="connsiteX1" fmla="*/ 128518 w 643525"/>
              <a:gd name="connsiteY1" fmla="*/ 52605 h 317397"/>
              <a:gd name="connsiteX2" fmla="*/ 191580 w 643525"/>
              <a:gd name="connsiteY2" fmla="*/ 73626 h 317397"/>
              <a:gd name="connsiteX3" fmla="*/ 212601 w 643525"/>
              <a:gd name="connsiteY3" fmla="*/ 105157 h 317397"/>
              <a:gd name="connsiteX4" fmla="*/ 307194 w 643525"/>
              <a:gd name="connsiteY4" fmla="*/ 157708 h 317397"/>
              <a:gd name="connsiteX5" fmla="*/ 464849 w 643525"/>
              <a:gd name="connsiteY5" fmla="*/ 168219 h 317397"/>
              <a:gd name="connsiteX6" fmla="*/ 559442 w 643525"/>
              <a:gd name="connsiteY6" fmla="*/ 189239 h 317397"/>
              <a:gd name="connsiteX7" fmla="*/ 643525 w 643525"/>
              <a:gd name="connsiteY7" fmla="*/ 178729 h 317397"/>
              <a:gd name="connsiteX8" fmla="*/ 633015 w 643525"/>
              <a:gd name="connsiteY8" fmla="*/ 210260 h 317397"/>
              <a:gd name="connsiteX9" fmla="*/ 569953 w 643525"/>
              <a:gd name="connsiteY9" fmla="*/ 252301 h 317397"/>
              <a:gd name="connsiteX10" fmla="*/ 548932 w 643525"/>
              <a:gd name="connsiteY10" fmla="*/ 283832 h 317397"/>
              <a:gd name="connsiteX11" fmla="*/ 517401 w 643525"/>
              <a:gd name="connsiteY11" fmla="*/ 294343 h 317397"/>
              <a:gd name="connsiteX12" fmla="*/ 370256 w 643525"/>
              <a:gd name="connsiteY12" fmla="*/ 304853 h 317397"/>
              <a:gd name="connsiteX13" fmla="*/ 160049 w 643525"/>
              <a:gd name="connsiteY13" fmla="*/ 304853 h 317397"/>
              <a:gd name="connsiteX14" fmla="*/ 23415 w 643525"/>
              <a:gd name="connsiteY14" fmla="*/ 294343 h 317397"/>
              <a:gd name="connsiteX15" fmla="*/ 12904 w 643525"/>
              <a:gd name="connsiteY15" fmla="*/ 126177 h 317397"/>
              <a:gd name="connsiteX16" fmla="*/ 33925 w 643525"/>
              <a:gd name="connsiteY16" fmla="*/ 63115 h 317397"/>
              <a:gd name="connsiteX17" fmla="*/ 96987 w 643525"/>
              <a:gd name="connsiteY17" fmla="*/ 53 h 317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43525" h="317397">
                <a:moveTo>
                  <a:pt x="96987" y="53"/>
                </a:moveTo>
                <a:cubicBezTo>
                  <a:pt x="112753" y="-1699"/>
                  <a:pt x="112393" y="40063"/>
                  <a:pt x="128518" y="52605"/>
                </a:cubicBezTo>
                <a:cubicBezTo>
                  <a:pt x="146008" y="66209"/>
                  <a:pt x="191580" y="73626"/>
                  <a:pt x="191580" y="73626"/>
                </a:cubicBezTo>
                <a:cubicBezTo>
                  <a:pt x="198587" y="84136"/>
                  <a:pt x="203094" y="96839"/>
                  <a:pt x="212601" y="105157"/>
                </a:cubicBezTo>
                <a:cubicBezTo>
                  <a:pt x="228354" y="118941"/>
                  <a:pt x="276485" y="154296"/>
                  <a:pt x="307194" y="157708"/>
                </a:cubicBezTo>
                <a:cubicBezTo>
                  <a:pt x="359540" y="163524"/>
                  <a:pt x="412297" y="164715"/>
                  <a:pt x="464849" y="168219"/>
                </a:cubicBezTo>
                <a:cubicBezTo>
                  <a:pt x="497364" y="179057"/>
                  <a:pt x="522447" y="189239"/>
                  <a:pt x="559442" y="189239"/>
                </a:cubicBezTo>
                <a:cubicBezTo>
                  <a:pt x="587688" y="189239"/>
                  <a:pt x="615497" y="182232"/>
                  <a:pt x="643525" y="178729"/>
                </a:cubicBezTo>
                <a:cubicBezTo>
                  <a:pt x="640022" y="189239"/>
                  <a:pt x="640849" y="202426"/>
                  <a:pt x="633015" y="210260"/>
                </a:cubicBezTo>
                <a:cubicBezTo>
                  <a:pt x="615151" y="228124"/>
                  <a:pt x="569953" y="252301"/>
                  <a:pt x="569953" y="252301"/>
                </a:cubicBezTo>
                <a:cubicBezTo>
                  <a:pt x="562946" y="262811"/>
                  <a:pt x="558796" y="275941"/>
                  <a:pt x="548932" y="283832"/>
                </a:cubicBezTo>
                <a:cubicBezTo>
                  <a:pt x="540281" y="290753"/>
                  <a:pt x="528404" y="293049"/>
                  <a:pt x="517401" y="294343"/>
                </a:cubicBezTo>
                <a:cubicBezTo>
                  <a:pt x="468565" y="300089"/>
                  <a:pt x="419304" y="301350"/>
                  <a:pt x="370256" y="304853"/>
                </a:cubicBezTo>
                <a:cubicBezTo>
                  <a:pt x="267103" y="325483"/>
                  <a:pt x="332450" y="317167"/>
                  <a:pt x="160049" y="304853"/>
                </a:cubicBezTo>
                <a:lnTo>
                  <a:pt x="23415" y="294343"/>
                </a:lnTo>
                <a:cubicBezTo>
                  <a:pt x="-4259" y="211322"/>
                  <a:pt x="-6931" y="231967"/>
                  <a:pt x="12904" y="126177"/>
                </a:cubicBezTo>
                <a:cubicBezTo>
                  <a:pt x="16987" y="104399"/>
                  <a:pt x="12429" y="68489"/>
                  <a:pt x="33925" y="63115"/>
                </a:cubicBezTo>
                <a:cubicBezTo>
                  <a:pt x="83567" y="50705"/>
                  <a:pt x="81221" y="1805"/>
                  <a:pt x="96987" y="53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Serbest Form 15">
            <a:extLst>
              <a:ext uri="{FF2B5EF4-FFF2-40B4-BE49-F238E27FC236}">
                <a16:creationId xmlns:a16="http://schemas.microsoft.com/office/drawing/2014/main" id="{B68D16E0-A530-1147-A3C3-3404276F757D}"/>
              </a:ext>
            </a:extLst>
          </p:cNvPr>
          <p:cNvSpPr/>
          <p:nvPr/>
        </p:nvSpPr>
        <p:spPr>
          <a:xfrm>
            <a:off x="4399037" y="4771697"/>
            <a:ext cx="656439" cy="241737"/>
          </a:xfrm>
          <a:custGeom>
            <a:avLst/>
            <a:gdLst>
              <a:gd name="connsiteX0" fmla="*/ 4797 w 656439"/>
              <a:gd name="connsiteY0" fmla="*/ 31531 h 241737"/>
              <a:gd name="connsiteX1" fmla="*/ 67860 w 656439"/>
              <a:gd name="connsiteY1" fmla="*/ 42041 h 241737"/>
              <a:gd name="connsiteX2" fmla="*/ 120411 w 656439"/>
              <a:gd name="connsiteY2" fmla="*/ 31531 h 241737"/>
              <a:gd name="connsiteX3" fmla="*/ 204494 w 656439"/>
              <a:gd name="connsiteY3" fmla="*/ 21020 h 241737"/>
              <a:gd name="connsiteX4" fmla="*/ 267556 w 656439"/>
              <a:gd name="connsiteY4" fmla="*/ 10510 h 241737"/>
              <a:gd name="connsiteX5" fmla="*/ 509294 w 656439"/>
              <a:gd name="connsiteY5" fmla="*/ 0 h 241737"/>
              <a:gd name="connsiteX6" fmla="*/ 645929 w 656439"/>
              <a:gd name="connsiteY6" fmla="*/ 10510 h 241737"/>
              <a:gd name="connsiteX7" fmla="*/ 656439 w 656439"/>
              <a:gd name="connsiteY7" fmla="*/ 42041 h 241737"/>
              <a:gd name="connsiteX8" fmla="*/ 645929 w 656439"/>
              <a:gd name="connsiteY8" fmla="*/ 115613 h 241737"/>
              <a:gd name="connsiteX9" fmla="*/ 624908 w 656439"/>
              <a:gd name="connsiteY9" fmla="*/ 147144 h 241737"/>
              <a:gd name="connsiteX10" fmla="*/ 614397 w 656439"/>
              <a:gd name="connsiteY10" fmla="*/ 178675 h 241737"/>
              <a:gd name="connsiteX11" fmla="*/ 582866 w 656439"/>
              <a:gd name="connsiteY11" fmla="*/ 241737 h 241737"/>
              <a:gd name="connsiteX12" fmla="*/ 561846 w 656439"/>
              <a:gd name="connsiteY12" fmla="*/ 210206 h 241737"/>
              <a:gd name="connsiteX13" fmla="*/ 540825 w 656439"/>
              <a:gd name="connsiteY13" fmla="*/ 147144 h 241737"/>
              <a:gd name="connsiteX14" fmla="*/ 477763 w 656439"/>
              <a:gd name="connsiteY14" fmla="*/ 126124 h 241737"/>
              <a:gd name="connsiteX15" fmla="*/ 446232 w 656439"/>
              <a:gd name="connsiteY15" fmla="*/ 115613 h 241737"/>
              <a:gd name="connsiteX16" fmla="*/ 204494 w 656439"/>
              <a:gd name="connsiteY16" fmla="*/ 94593 h 241737"/>
              <a:gd name="connsiteX17" fmla="*/ 4797 w 656439"/>
              <a:gd name="connsiteY17" fmla="*/ 31531 h 241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56439" h="241737">
                <a:moveTo>
                  <a:pt x="4797" y="31531"/>
                </a:moveTo>
                <a:cubicBezTo>
                  <a:pt x="-17975" y="22772"/>
                  <a:pt x="46549" y="42041"/>
                  <a:pt x="67860" y="42041"/>
                </a:cubicBezTo>
                <a:cubicBezTo>
                  <a:pt x="85724" y="42041"/>
                  <a:pt x="102755" y="34247"/>
                  <a:pt x="120411" y="31531"/>
                </a:cubicBezTo>
                <a:cubicBezTo>
                  <a:pt x="148328" y="27236"/>
                  <a:pt x="176532" y="25015"/>
                  <a:pt x="204494" y="21020"/>
                </a:cubicBezTo>
                <a:cubicBezTo>
                  <a:pt x="225590" y="18006"/>
                  <a:pt x="246296" y="11976"/>
                  <a:pt x="267556" y="10510"/>
                </a:cubicBezTo>
                <a:cubicBezTo>
                  <a:pt x="348020" y="4961"/>
                  <a:pt x="428715" y="3503"/>
                  <a:pt x="509294" y="0"/>
                </a:cubicBezTo>
                <a:cubicBezTo>
                  <a:pt x="554839" y="3503"/>
                  <a:pt x="602007" y="-2039"/>
                  <a:pt x="645929" y="10510"/>
                </a:cubicBezTo>
                <a:cubicBezTo>
                  <a:pt x="656582" y="13554"/>
                  <a:pt x="656439" y="30962"/>
                  <a:pt x="656439" y="42041"/>
                </a:cubicBezTo>
                <a:cubicBezTo>
                  <a:pt x="656439" y="66814"/>
                  <a:pt x="653047" y="91885"/>
                  <a:pt x="645929" y="115613"/>
                </a:cubicBezTo>
                <a:cubicBezTo>
                  <a:pt x="642299" y="127712"/>
                  <a:pt x="630557" y="135846"/>
                  <a:pt x="624908" y="147144"/>
                </a:cubicBezTo>
                <a:cubicBezTo>
                  <a:pt x="619953" y="157053"/>
                  <a:pt x="619352" y="168766"/>
                  <a:pt x="614397" y="178675"/>
                </a:cubicBezTo>
                <a:cubicBezTo>
                  <a:pt x="573648" y="260174"/>
                  <a:pt x="609286" y="162482"/>
                  <a:pt x="582866" y="241737"/>
                </a:cubicBezTo>
                <a:cubicBezTo>
                  <a:pt x="575859" y="231227"/>
                  <a:pt x="566976" y="221749"/>
                  <a:pt x="561846" y="210206"/>
                </a:cubicBezTo>
                <a:cubicBezTo>
                  <a:pt x="552847" y="189958"/>
                  <a:pt x="561846" y="154151"/>
                  <a:pt x="540825" y="147144"/>
                </a:cubicBezTo>
                <a:lnTo>
                  <a:pt x="477763" y="126124"/>
                </a:lnTo>
                <a:cubicBezTo>
                  <a:pt x="467253" y="122621"/>
                  <a:pt x="457256" y="116715"/>
                  <a:pt x="446232" y="115613"/>
                </a:cubicBezTo>
                <a:cubicBezTo>
                  <a:pt x="353856" y="106376"/>
                  <a:pt x="300753" y="100255"/>
                  <a:pt x="204494" y="94593"/>
                </a:cubicBezTo>
                <a:cubicBezTo>
                  <a:pt x="-19722" y="81404"/>
                  <a:pt x="27569" y="40290"/>
                  <a:pt x="4797" y="31531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Serbest Form 16">
            <a:extLst>
              <a:ext uri="{FF2B5EF4-FFF2-40B4-BE49-F238E27FC236}">
                <a16:creationId xmlns:a16="http://schemas.microsoft.com/office/drawing/2014/main" id="{BDF16CBA-C6A5-E349-AADE-62D1180A893F}"/>
              </a:ext>
            </a:extLst>
          </p:cNvPr>
          <p:cNvSpPr/>
          <p:nvPr/>
        </p:nvSpPr>
        <p:spPr>
          <a:xfrm>
            <a:off x="7164873" y="4603531"/>
            <a:ext cx="763472" cy="283779"/>
          </a:xfrm>
          <a:custGeom>
            <a:avLst/>
            <a:gdLst>
              <a:gd name="connsiteX0" fmla="*/ 3182 w 763472"/>
              <a:gd name="connsiteY0" fmla="*/ 10510 h 283779"/>
              <a:gd name="connsiteX1" fmla="*/ 24203 w 763472"/>
              <a:gd name="connsiteY1" fmla="*/ 63062 h 283779"/>
              <a:gd name="connsiteX2" fmla="*/ 34713 w 763472"/>
              <a:gd name="connsiteY2" fmla="*/ 94593 h 283779"/>
              <a:gd name="connsiteX3" fmla="*/ 13693 w 763472"/>
              <a:gd name="connsiteY3" fmla="*/ 178676 h 283779"/>
              <a:gd name="connsiteX4" fmla="*/ 34713 w 763472"/>
              <a:gd name="connsiteY4" fmla="*/ 252248 h 283779"/>
              <a:gd name="connsiteX5" fmla="*/ 66244 w 763472"/>
              <a:gd name="connsiteY5" fmla="*/ 262759 h 283779"/>
              <a:gd name="connsiteX6" fmla="*/ 97775 w 763472"/>
              <a:gd name="connsiteY6" fmla="*/ 283779 h 283779"/>
              <a:gd name="connsiteX7" fmla="*/ 171348 w 763472"/>
              <a:gd name="connsiteY7" fmla="*/ 241738 h 283779"/>
              <a:gd name="connsiteX8" fmla="*/ 192368 w 763472"/>
              <a:gd name="connsiteY8" fmla="*/ 178676 h 283779"/>
              <a:gd name="connsiteX9" fmla="*/ 297472 w 763472"/>
              <a:gd name="connsiteY9" fmla="*/ 147145 h 283779"/>
              <a:gd name="connsiteX10" fmla="*/ 329003 w 763472"/>
              <a:gd name="connsiteY10" fmla="*/ 136635 h 283779"/>
              <a:gd name="connsiteX11" fmla="*/ 402575 w 763472"/>
              <a:gd name="connsiteY11" fmla="*/ 126124 h 283779"/>
              <a:gd name="connsiteX12" fmla="*/ 444617 w 763472"/>
              <a:gd name="connsiteY12" fmla="*/ 115614 h 283779"/>
              <a:gd name="connsiteX13" fmla="*/ 497168 w 763472"/>
              <a:gd name="connsiteY13" fmla="*/ 105103 h 283779"/>
              <a:gd name="connsiteX14" fmla="*/ 581251 w 763472"/>
              <a:gd name="connsiteY14" fmla="*/ 84083 h 283779"/>
              <a:gd name="connsiteX15" fmla="*/ 707375 w 763472"/>
              <a:gd name="connsiteY15" fmla="*/ 63062 h 283779"/>
              <a:gd name="connsiteX16" fmla="*/ 738906 w 763472"/>
              <a:gd name="connsiteY16" fmla="*/ 52552 h 283779"/>
              <a:gd name="connsiteX17" fmla="*/ 759927 w 763472"/>
              <a:gd name="connsiteY17" fmla="*/ 21021 h 283779"/>
              <a:gd name="connsiteX18" fmla="*/ 486658 w 763472"/>
              <a:gd name="connsiteY18" fmla="*/ 10510 h 283779"/>
              <a:gd name="connsiteX19" fmla="*/ 381555 w 763472"/>
              <a:gd name="connsiteY19" fmla="*/ 0 h 283779"/>
              <a:gd name="connsiteX20" fmla="*/ 97775 w 763472"/>
              <a:gd name="connsiteY20" fmla="*/ 10510 h 283779"/>
              <a:gd name="connsiteX21" fmla="*/ 3182 w 763472"/>
              <a:gd name="connsiteY21" fmla="*/ 10510 h 283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63472" h="283779">
                <a:moveTo>
                  <a:pt x="3182" y="10510"/>
                </a:moveTo>
                <a:cubicBezTo>
                  <a:pt x="-9080" y="19269"/>
                  <a:pt x="17578" y="45396"/>
                  <a:pt x="24203" y="63062"/>
                </a:cubicBezTo>
                <a:cubicBezTo>
                  <a:pt x="28093" y="73435"/>
                  <a:pt x="34713" y="83514"/>
                  <a:pt x="34713" y="94593"/>
                </a:cubicBezTo>
                <a:cubicBezTo>
                  <a:pt x="34713" y="119960"/>
                  <a:pt x="21987" y="153794"/>
                  <a:pt x="13693" y="178676"/>
                </a:cubicBezTo>
                <a:cubicBezTo>
                  <a:pt x="13784" y="179040"/>
                  <a:pt x="29687" y="247222"/>
                  <a:pt x="34713" y="252248"/>
                </a:cubicBezTo>
                <a:cubicBezTo>
                  <a:pt x="42547" y="260082"/>
                  <a:pt x="56335" y="257804"/>
                  <a:pt x="66244" y="262759"/>
                </a:cubicBezTo>
                <a:cubicBezTo>
                  <a:pt x="77542" y="268408"/>
                  <a:pt x="87265" y="276772"/>
                  <a:pt x="97775" y="283779"/>
                </a:cubicBezTo>
                <a:cubicBezTo>
                  <a:pt x="146710" y="273992"/>
                  <a:pt x="151734" y="285870"/>
                  <a:pt x="171348" y="241738"/>
                </a:cubicBezTo>
                <a:cubicBezTo>
                  <a:pt x="180347" y="221490"/>
                  <a:pt x="170872" y="184050"/>
                  <a:pt x="192368" y="178676"/>
                </a:cubicBezTo>
                <a:cubicBezTo>
                  <a:pt x="255909" y="162791"/>
                  <a:pt x="220701" y="172735"/>
                  <a:pt x="297472" y="147145"/>
                </a:cubicBezTo>
                <a:cubicBezTo>
                  <a:pt x="307982" y="143642"/>
                  <a:pt x="318036" y="138202"/>
                  <a:pt x="329003" y="136635"/>
                </a:cubicBezTo>
                <a:cubicBezTo>
                  <a:pt x="353527" y="133131"/>
                  <a:pt x="378202" y="130556"/>
                  <a:pt x="402575" y="126124"/>
                </a:cubicBezTo>
                <a:cubicBezTo>
                  <a:pt x="416787" y="123540"/>
                  <a:pt x="430516" y="118748"/>
                  <a:pt x="444617" y="115614"/>
                </a:cubicBezTo>
                <a:cubicBezTo>
                  <a:pt x="462056" y="111739"/>
                  <a:pt x="479762" y="109120"/>
                  <a:pt x="497168" y="105103"/>
                </a:cubicBezTo>
                <a:cubicBezTo>
                  <a:pt x="525318" y="98607"/>
                  <a:pt x="552922" y="89749"/>
                  <a:pt x="581251" y="84083"/>
                </a:cubicBezTo>
                <a:cubicBezTo>
                  <a:pt x="658095" y="68713"/>
                  <a:pt x="616118" y="76098"/>
                  <a:pt x="707375" y="63062"/>
                </a:cubicBezTo>
                <a:cubicBezTo>
                  <a:pt x="717885" y="59559"/>
                  <a:pt x="730255" y="59473"/>
                  <a:pt x="738906" y="52552"/>
                </a:cubicBezTo>
                <a:cubicBezTo>
                  <a:pt x="748770" y="44661"/>
                  <a:pt x="772387" y="23098"/>
                  <a:pt x="759927" y="21021"/>
                </a:cubicBezTo>
                <a:cubicBezTo>
                  <a:pt x="670010" y="6035"/>
                  <a:pt x="577748" y="14014"/>
                  <a:pt x="486658" y="10510"/>
                </a:cubicBezTo>
                <a:cubicBezTo>
                  <a:pt x="451624" y="7007"/>
                  <a:pt x="416764" y="0"/>
                  <a:pt x="381555" y="0"/>
                </a:cubicBezTo>
                <a:cubicBezTo>
                  <a:pt x="286897" y="0"/>
                  <a:pt x="192390" y="7643"/>
                  <a:pt x="97775" y="10510"/>
                </a:cubicBezTo>
                <a:cubicBezTo>
                  <a:pt x="76764" y="11147"/>
                  <a:pt x="15444" y="1751"/>
                  <a:pt x="3182" y="1051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Serbest Form 17">
            <a:extLst>
              <a:ext uri="{FF2B5EF4-FFF2-40B4-BE49-F238E27FC236}">
                <a16:creationId xmlns:a16="http://schemas.microsoft.com/office/drawing/2014/main" id="{91D77C4F-54D0-2B46-BF43-022D5A26519A}"/>
              </a:ext>
            </a:extLst>
          </p:cNvPr>
          <p:cNvSpPr/>
          <p:nvPr/>
        </p:nvSpPr>
        <p:spPr>
          <a:xfrm>
            <a:off x="8783003" y="4561490"/>
            <a:ext cx="372196" cy="157655"/>
          </a:xfrm>
          <a:custGeom>
            <a:avLst/>
            <a:gdLst>
              <a:gd name="connsiteX0" fmla="*/ 45687 w 372196"/>
              <a:gd name="connsiteY0" fmla="*/ 126124 h 157655"/>
              <a:gd name="connsiteX1" fmla="*/ 150790 w 372196"/>
              <a:gd name="connsiteY1" fmla="*/ 115613 h 157655"/>
              <a:gd name="connsiteX2" fmla="*/ 213852 w 372196"/>
              <a:gd name="connsiteY2" fmla="*/ 94593 h 157655"/>
              <a:gd name="connsiteX3" fmla="*/ 276914 w 372196"/>
              <a:gd name="connsiteY3" fmla="*/ 63062 h 157655"/>
              <a:gd name="connsiteX4" fmla="*/ 339976 w 372196"/>
              <a:gd name="connsiteY4" fmla="*/ 10510 h 157655"/>
              <a:gd name="connsiteX5" fmla="*/ 371507 w 372196"/>
              <a:gd name="connsiteY5" fmla="*/ 0 h 157655"/>
              <a:gd name="connsiteX6" fmla="*/ 360997 w 372196"/>
              <a:gd name="connsiteY6" fmla="*/ 84082 h 157655"/>
              <a:gd name="connsiteX7" fmla="*/ 360997 w 372196"/>
              <a:gd name="connsiteY7" fmla="*/ 157655 h 157655"/>
              <a:gd name="connsiteX8" fmla="*/ 98238 w 372196"/>
              <a:gd name="connsiteY8" fmla="*/ 147144 h 157655"/>
              <a:gd name="connsiteX9" fmla="*/ 45687 w 372196"/>
              <a:gd name="connsiteY9" fmla="*/ 126124 h 157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2196" h="157655">
                <a:moveTo>
                  <a:pt x="45687" y="126124"/>
                </a:moveTo>
                <a:cubicBezTo>
                  <a:pt x="54446" y="120869"/>
                  <a:pt x="116184" y="122102"/>
                  <a:pt x="150790" y="115613"/>
                </a:cubicBezTo>
                <a:cubicBezTo>
                  <a:pt x="172568" y="111530"/>
                  <a:pt x="213852" y="94593"/>
                  <a:pt x="213852" y="94593"/>
                </a:cubicBezTo>
                <a:cubicBezTo>
                  <a:pt x="304216" y="34349"/>
                  <a:pt x="189885" y="106577"/>
                  <a:pt x="276914" y="63062"/>
                </a:cubicBezTo>
                <a:cubicBezTo>
                  <a:pt x="345687" y="28675"/>
                  <a:pt x="270243" y="56999"/>
                  <a:pt x="339976" y="10510"/>
                </a:cubicBezTo>
                <a:cubicBezTo>
                  <a:pt x="349194" y="4365"/>
                  <a:pt x="360997" y="3503"/>
                  <a:pt x="371507" y="0"/>
                </a:cubicBezTo>
                <a:cubicBezTo>
                  <a:pt x="368004" y="28027"/>
                  <a:pt x="360997" y="55837"/>
                  <a:pt x="360997" y="84082"/>
                </a:cubicBezTo>
                <a:cubicBezTo>
                  <a:pt x="360997" y="176464"/>
                  <a:pt x="386196" y="82055"/>
                  <a:pt x="360997" y="157655"/>
                </a:cubicBezTo>
                <a:cubicBezTo>
                  <a:pt x="273411" y="154151"/>
                  <a:pt x="185672" y="153389"/>
                  <a:pt x="98238" y="147144"/>
                </a:cubicBezTo>
                <a:cubicBezTo>
                  <a:pt x="-79919" y="134418"/>
                  <a:pt x="36928" y="131379"/>
                  <a:pt x="45687" y="126124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74995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40979C4-7AF0-1644-AD66-4BDE32C4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cap="none" dirty="0">
                <a:solidFill>
                  <a:schemeClr val="accent4">
                    <a:lumMod val="75000"/>
                  </a:schemeClr>
                </a:solidFill>
              </a:rPr>
              <a:t>Olgu 3</a:t>
            </a:r>
            <a:br>
              <a:rPr lang="tr-TR" sz="3600" cap="none" dirty="0">
                <a:solidFill>
                  <a:srgbClr val="00B0F0"/>
                </a:solidFill>
              </a:rPr>
            </a:br>
            <a:r>
              <a:rPr lang="tr-TR" sz="2000" i="1" cap="none" noProof="1"/>
              <a:t>Röntgen 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C7D75B-018F-114B-B45C-A64941092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31AB0EB-F27E-3A47-B87E-13C11572F26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179" y="2194560"/>
            <a:ext cx="7955641" cy="40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210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C5A2B64-B55E-914F-9812-541214073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chemeClr val="accent4">
                    <a:lumMod val="75000"/>
                  </a:schemeClr>
                </a:solidFill>
              </a:rPr>
              <a:t>Olgu 3</a:t>
            </a:r>
            <a:r>
              <a:rPr lang="tr-TR" sz="2000" i="1" cap="none" noProof="1"/>
              <a:t> 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A293DC7-170A-8D45-A28F-E92DFD6E0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Polarize ışık mikroskopisi</a:t>
            </a:r>
          </a:p>
          <a:p>
            <a:pPr marL="0" indent="0">
              <a:buNone/>
            </a:pPr>
            <a:endParaRPr lang="tr-TR" noProof="1"/>
          </a:p>
          <a:p>
            <a:pPr lvl="1"/>
            <a:r>
              <a:rPr lang="tr-TR" noProof="1"/>
              <a:t>Kalsiyumpirofosfat dihidrat kristalleri (CPPD)</a:t>
            </a:r>
          </a:p>
          <a:p>
            <a:pPr marL="457200" lvl="1" indent="0">
              <a:buNone/>
            </a:pPr>
            <a:endParaRPr lang="tr-TR" noProof="1"/>
          </a:p>
          <a:p>
            <a:pPr lvl="1"/>
            <a:r>
              <a:rPr lang="tr-TR" noProof="1"/>
              <a:t>Zayıf pozitif çift kırınım gösteren kristaller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B003B498-CED4-9347-8065-2AF57A178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503" y="2194560"/>
            <a:ext cx="3765698" cy="2257005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DB51FAED-CC5B-8545-826C-64A1F4131E4E}"/>
              </a:ext>
            </a:extLst>
          </p:cNvPr>
          <p:cNvSpPr txBox="1"/>
          <p:nvPr/>
        </p:nvSpPr>
        <p:spPr>
          <a:xfrm>
            <a:off x="7740502" y="4451565"/>
            <a:ext cx="3765698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i="1" noProof="1">
                <a:solidFill>
                  <a:schemeClr val="bg1"/>
                </a:solidFill>
              </a:rPr>
              <a:t>CPPD kristalleri</a:t>
            </a:r>
          </a:p>
        </p:txBody>
      </p:sp>
    </p:spTree>
    <p:extLst>
      <p:ext uri="{BB962C8B-B14F-4D97-AF65-F5344CB8AC3E}">
        <p14:creationId xmlns:p14="http://schemas.microsoft.com/office/powerpoint/2010/main" val="20093152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B99938B-0400-EA40-BD7E-B6B2DC0FD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chemeClr val="accent4">
                    <a:lumMod val="75000"/>
                  </a:schemeClr>
                </a:solidFill>
              </a:rPr>
              <a:t>Olgu 3</a:t>
            </a:r>
            <a:br>
              <a:rPr lang="tr-TR" sz="3600" cap="none" dirty="0">
                <a:solidFill>
                  <a:srgbClr val="00B0F0"/>
                </a:solidFill>
              </a:rPr>
            </a:br>
            <a:r>
              <a:rPr lang="tr-TR" sz="2000" i="1" cap="none" noProof="1"/>
              <a:t>Tedavi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0321E5B-7C02-D348-9A1C-AA41F2F21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Kondrokalsinozis, </a:t>
            </a:r>
            <a:r>
              <a:rPr lang="tr-TR" noProof="1">
                <a:solidFill>
                  <a:schemeClr val="accent4">
                    <a:lumMod val="75000"/>
                  </a:schemeClr>
                </a:solidFill>
              </a:rPr>
              <a:t>Psödogut</a:t>
            </a:r>
          </a:p>
          <a:p>
            <a:pPr marL="0" indent="0">
              <a:buNone/>
            </a:pPr>
            <a:endParaRPr lang="tr-TR" noProof="1"/>
          </a:p>
          <a:p>
            <a:pPr lvl="1"/>
            <a:r>
              <a:rPr lang="tr-TR" noProof="1"/>
              <a:t>Kolşisin, 1 mg/gün</a:t>
            </a:r>
          </a:p>
          <a:p>
            <a:pPr lvl="1"/>
            <a:endParaRPr lang="tr-TR" noProof="1"/>
          </a:p>
          <a:p>
            <a:pPr lvl="1"/>
            <a:r>
              <a:rPr lang="tr-TR" noProof="1"/>
              <a:t>Sol diz eklemine IA triamsinalon</a:t>
            </a:r>
          </a:p>
          <a:p>
            <a:endParaRPr lang="tr-TR" noProof="1"/>
          </a:p>
          <a:p>
            <a:pPr marL="0" indent="0">
              <a:buNone/>
            </a:pPr>
            <a:endParaRPr lang="tr-TR" noProof="1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5D6CB65-3F58-EF4D-9D64-DDED27562197}"/>
              </a:ext>
            </a:extLst>
          </p:cNvPr>
          <p:cNvSpPr txBox="1"/>
          <p:nvPr/>
        </p:nvSpPr>
        <p:spPr>
          <a:xfrm>
            <a:off x="7217005" y="2194560"/>
            <a:ext cx="4289195" cy="1477328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tr-TR" i="1" noProof="1">
                <a:solidFill>
                  <a:srgbClr val="1F1B28"/>
                </a:solidFill>
              </a:rPr>
              <a:t>Genç hastalarda</a:t>
            </a:r>
          </a:p>
          <a:p>
            <a:r>
              <a:rPr lang="tr-TR" noProof="1">
                <a:solidFill>
                  <a:srgbClr val="0070C0"/>
                </a:solidFill>
              </a:rPr>
              <a:t>	</a:t>
            </a:r>
            <a:r>
              <a:rPr lang="tr-TR" i="1" noProof="1">
                <a:solidFill>
                  <a:schemeClr val="bg1"/>
                </a:solidFill>
              </a:rPr>
              <a:t>Hemakromatozis </a:t>
            </a:r>
          </a:p>
          <a:p>
            <a:r>
              <a:rPr lang="tr-TR" i="1" noProof="1">
                <a:solidFill>
                  <a:schemeClr val="bg1"/>
                </a:solidFill>
              </a:rPr>
              <a:t>	Hiperparatiroidi</a:t>
            </a:r>
          </a:p>
          <a:p>
            <a:r>
              <a:rPr lang="tr-TR" i="1" noProof="1">
                <a:solidFill>
                  <a:schemeClr val="bg1"/>
                </a:solidFill>
              </a:rPr>
              <a:t>	Hipotiroidi</a:t>
            </a:r>
          </a:p>
          <a:p>
            <a:r>
              <a:rPr lang="tr-TR" i="1" noProof="1">
                <a:solidFill>
                  <a:schemeClr val="bg1"/>
                </a:solidFill>
              </a:rPr>
              <a:t>	Wilson hastalığı</a:t>
            </a:r>
          </a:p>
        </p:txBody>
      </p:sp>
    </p:spTree>
    <p:extLst>
      <p:ext uri="{BB962C8B-B14F-4D97-AF65-F5344CB8AC3E}">
        <p14:creationId xmlns:p14="http://schemas.microsoft.com/office/powerpoint/2010/main" val="228539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A537305-7182-084A-ACA8-723A30116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0000"/>
                </a:solidFill>
              </a:rPr>
              <a:t>Gut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9D1DF1A-8200-F146-B391-B1758DDC2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Kristaller ilişkili artritler </a:t>
            </a:r>
          </a:p>
          <a:p>
            <a:endParaRPr lang="tr-TR" noProof="1"/>
          </a:p>
          <a:p>
            <a:pPr lvl="1"/>
            <a:r>
              <a:rPr lang="tr-TR" noProof="1"/>
              <a:t>Monosodyum ürat kristalleri (MSÜ)</a:t>
            </a:r>
          </a:p>
          <a:p>
            <a:pPr lvl="1"/>
            <a:r>
              <a:rPr lang="tr-TR" noProof="1"/>
              <a:t>Kalsiyumpirofosfatdihidrat kristali (CPPD)</a:t>
            </a:r>
          </a:p>
          <a:p>
            <a:pPr lvl="1"/>
            <a:r>
              <a:rPr lang="tr-TR" noProof="1"/>
              <a:t>Basik kalsiyumfosfat kristali (BCP)</a:t>
            </a:r>
          </a:p>
          <a:p>
            <a:pPr lvl="2"/>
            <a:r>
              <a:rPr lang="tr-TR" noProof="1"/>
              <a:t>Hidroksiapatit</a:t>
            </a:r>
          </a:p>
          <a:p>
            <a:pPr lvl="2"/>
            <a:r>
              <a:rPr lang="tr-TR" noProof="1"/>
              <a:t>Trikalsiyumfosfat</a:t>
            </a:r>
          </a:p>
          <a:p>
            <a:pPr lvl="2"/>
            <a:r>
              <a:rPr lang="tr-TR" noProof="1"/>
              <a:t>Oktakalsiyumfosfat</a:t>
            </a:r>
          </a:p>
          <a:p>
            <a:pPr lvl="1"/>
            <a:r>
              <a:rPr lang="tr-TR" noProof="1"/>
              <a:t>Kalsiyum oksalat</a:t>
            </a:r>
          </a:p>
          <a:p>
            <a:endParaRPr lang="tr-TR" noProof="1"/>
          </a:p>
        </p:txBody>
      </p:sp>
    </p:spTree>
    <p:extLst>
      <p:ext uri="{BB962C8B-B14F-4D97-AF65-F5344CB8AC3E}">
        <p14:creationId xmlns:p14="http://schemas.microsoft.com/office/powerpoint/2010/main" val="17636929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7B9BF9C-1995-E944-949F-B3E9F4FA2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0000"/>
                </a:solidFill>
              </a:rPr>
              <a:t>Gut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3351602-B99F-9F41-A610-BBF90197B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1"/>
            <a:ext cx="6348507" cy="3827868"/>
          </a:xfrm>
        </p:spPr>
        <p:txBody>
          <a:bodyPr/>
          <a:lstStyle/>
          <a:p>
            <a:r>
              <a:rPr lang="en-US" noProof="1"/>
              <a:t>MSÜ kristallerinin hücre dışı sıvılarda birikmesi</a:t>
            </a:r>
          </a:p>
          <a:p>
            <a:pPr lvl="1"/>
            <a:r>
              <a:rPr lang="en-US" noProof="1"/>
              <a:t>İnflamatuvar bir artrit</a:t>
            </a:r>
          </a:p>
          <a:p>
            <a:pPr marL="457200" lvl="1" indent="0">
              <a:buNone/>
            </a:pPr>
            <a:endParaRPr lang="en-US" noProof="1"/>
          </a:p>
          <a:p>
            <a:r>
              <a:rPr lang="en-US" noProof="1"/>
              <a:t>Hiperürisemi, serum ürik asit değerinin 6,8 mg/dl üzerinde olması</a:t>
            </a:r>
          </a:p>
          <a:p>
            <a:pPr lvl="1"/>
            <a:r>
              <a:rPr lang="en-US" noProof="1"/>
              <a:t>Bu değerlerin üzerindeki ürik asit seviyelerinde dokularda ürat doygunluğu oluşacak ve kristal şeklinde birikim başlayacak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3D73E82-A056-D244-B2C7-7BA35188A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4307" y="2194560"/>
            <a:ext cx="4471893" cy="3312861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52F45A59-D38F-F246-BA1A-93B779A893AE}"/>
              </a:ext>
            </a:extLst>
          </p:cNvPr>
          <p:cNvSpPr txBox="1"/>
          <p:nvPr/>
        </p:nvSpPr>
        <p:spPr>
          <a:xfrm>
            <a:off x="7034307" y="5507421"/>
            <a:ext cx="4471893" cy="27699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200" b="1" noProof="1">
                <a:solidFill>
                  <a:schemeClr val="bg1"/>
                </a:solidFill>
              </a:rPr>
              <a:t>The Gout by James Gillray. Published May 14th 1799</a:t>
            </a:r>
            <a:endParaRPr lang="tr-TR" sz="1200" b="1" i="1" noProof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7389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5E09A66-CEDF-E847-86EA-EF2A7878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0000"/>
                </a:solidFill>
              </a:rPr>
              <a:t>Gut</a:t>
            </a:r>
            <a:endParaRPr lang="tr-TR" sz="36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86B5957-F5AD-5044-B793-1836C10A2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355" y="2158682"/>
            <a:ext cx="4188164" cy="4699318"/>
          </a:xfrm>
          <a:prstGeom prst="rect">
            <a:avLst/>
          </a:prstGeom>
        </p:spPr>
      </p:pic>
      <p:graphicFrame>
        <p:nvGraphicFramePr>
          <p:cNvPr id="8" name="İçerik Yer Tutucusu 3">
            <a:extLst>
              <a:ext uri="{FF2B5EF4-FFF2-40B4-BE49-F238E27FC236}">
                <a16:creationId xmlns:a16="http://schemas.microsoft.com/office/drawing/2014/main" id="{FAD39424-AFF4-6744-88F8-9C8677A7DE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1318267"/>
              </p:ext>
            </p:extLst>
          </p:nvPr>
        </p:nvGraphicFramePr>
        <p:xfrm>
          <a:off x="0" y="1410887"/>
          <a:ext cx="4088524" cy="24844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4522">
                  <a:extLst>
                    <a:ext uri="{9D8B030D-6E8A-4147-A177-3AD203B41FA5}">
                      <a16:colId xmlns:a16="http://schemas.microsoft.com/office/drawing/2014/main" val="3406254649"/>
                    </a:ext>
                  </a:extLst>
                </a:gridCol>
                <a:gridCol w="3074002">
                  <a:extLst>
                    <a:ext uri="{9D8B030D-6E8A-4147-A177-3AD203B41FA5}">
                      <a16:colId xmlns:a16="http://schemas.microsoft.com/office/drawing/2014/main" val="2028156013"/>
                    </a:ext>
                  </a:extLst>
                </a:gridCol>
              </a:tblGrid>
              <a:tr h="225756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noProof="1">
                          <a:effectLst/>
                        </a:rPr>
                        <a:t>Ürik asitin aşırı üretimi</a:t>
                      </a:r>
                      <a:endParaRPr lang="en-US" sz="11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373049"/>
                  </a:ext>
                </a:extLst>
              </a:tr>
              <a:tr h="225874"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noProof="1">
                          <a:effectLst/>
                        </a:rPr>
                        <a:t>Primer hiperürisemi </a:t>
                      </a:r>
                      <a:endParaRPr lang="en-US" sz="11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</a:rPr>
                        <a:t>İdiyopatik </a:t>
                      </a:r>
                      <a:endParaRPr lang="en-US" sz="10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5776627"/>
                  </a:ext>
                </a:extLst>
              </a:tr>
              <a:tr h="22587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</a:rPr>
                        <a:t>HGPRT enziminin tam veya parsiyel eksikliği </a:t>
                      </a:r>
                      <a:endParaRPr lang="en-US" sz="10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4239519"/>
                  </a:ext>
                </a:extLst>
              </a:tr>
              <a:tr h="22587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</a:rPr>
                        <a:t>PRPP enzim aktivitesinde artış</a:t>
                      </a:r>
                      <a:endParaRPr lang="en-US" sz="10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0451934"/>
                  </a:ext>
                </a:extLst>
              </a:tr>
              <a:tr h="225874">
                <a:tc rowSpan="7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noProof="1">
                          <a:effectLst/>
                        </a:rPr>
                        <a:t>Sekonder hiperürisemi </a:t>
                      </a:r>
                      <a:endParaRPr lang="en-US" sz="11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</a:rPr>
                        <a:t>Pürin içerikli gıda tüketiminde artış </a:t>
                      </a:r>
                      <a:endParaRPr lang="en-US" sz="10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4180425"/>
                  </a:ext>
                </a:extLst>
              </a:tr>
              <a:tr h="22587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</a:rPr>
                        <a:t>Psöriazis</a:t>
                      </a:r>
                      <a:endParaRPr lang="en-US" sz="10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0306784"/>
                  </a:ext>
                </a:extLst>
              </a:tr>
              <a:tr h="22587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</a:rPr>
                        <a:t>Hemolitik anemiler </a:t>
                      </a:r>
                      <a:endParaRPr lang="en-US" sz="10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7908437"/>
                  </a:ext>
                </a:extLst>
              </a:tr>
              <a:tr h="22587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</a:rPr>
                        <a:t>Myeloproliferatif ve lenfoproliferatif hastalıklar </a:t>
                      </a:r>
                      <a:endParaRPr lang="en-US" sz="10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000631"/>
                  </a:ext>
                </a:extLst>
              </a:tr>
              <a:tr h="22587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</a:rPr>
                        <a:t>Glukojen depo hastalıkları (tip 1, 3, 5 ve 7)</a:t>
                      </a:r>
                      <a:endParaRPr lang="en-US" sz="10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4772846"/>
                  </a:ext>
                </a:extLst>
              </a:tr>
              <a:tr h="225874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Alkol kullanımı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2003578"/>
                  </a:ext>
                </a:extLst>
              </a:tr>
              <a:tr h="225874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Glukoz-6 fosfataz eksikliği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8848447"/>
                  </a:ext>
                </a:extLst>
              </a:tr>
            </a:tbl>
          </a:graphicData>
        </a:graphic>
      </p:graphicFrame>
      <p:graphicFrame>
        <p:nvGraphicFramePr>
          <p:cNvPr id="9" name="İçerik Yer Tutucusu 5">
            <a:extLst>
              <a:ext uri="{FF2B5EF4-FFF2-40B4-BE49-F238E27FC236}">
                <a16:creationId xmlns:a16="http://schemas.microsoft.com/office/drawing/2014/main" id="{B7283DBE-D415-A741-810B-2DB64DB60B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2988682"/>
              </p:ext>
            </p:extLst>
          </p:nvPr>
        </p:nvGraphicFramePr>
        <p:xfrm>
          <a:off x="7829519" y="4128514"/>
          <a:ext cx="4362481" cy="27294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4098">
                  <a:extLst>
                    <a:ext uri="{9D8B030D-6E8A-4147-A177-3AD203B41FA5}">
                      <a16:colId xmlns:a16="http://schemas.microsoft.com/office/drawing/2014/main" val="2901636109"/>
                    </a:ext>
                  </a:extLst>
                </a:gridCol>
                <a:gridCol w="3288383">
                  <a:extLst>
                    <a:ext uri="{9D8B030D-6E8A-4147-A177-3AD203B41FA5}">
                      <a16:colId xmlns:a16="http://schemas.microsoft.com/office/drawing/2014/main" val="256731737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noProof="1">
                          <a:effectLst/>
                        </a:rPr>
                        <a:t>Ürik asit atılımında azalma</a:t>
                      </a:r>
                      <a:endParaRPr lang="en-US" sz="11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5476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noProof="1">
                          <a:effectLst/>
                        </a:rPr>
                        <a:t>Primer hiperürisemi </a:t>
                      </a:r>
                      <a:endParaRPr lang="en-US" sz="11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</a:rPr>
                        <a:t>İdiyopatik</a:t>
                      </a:r>
                      <a:endParaRPr lang="en-US" sz="10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061236"/>
                  </a:ext>
                </a:extLst>
              </a:tr>
              <a:tr h="0">
                <a:tc rowSpan="10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noProof="1">
                          <a:effectLst/>
                        </a:rPr>
                        <a:t>Sekonder hiperürisemi</a:t>
                      </a:r>
                      <a:endParaRPr lang="en-US" sz="11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</a:rPr>
                        <a:t>Böbrek yetmezliği </a:t>
                      </a:r>
                      <a:endParaRPr lang="en-US" sz="10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93888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</a:rPr>
                        <a:t>Metabolik asidoz </a:t>
                      </a:r>
                      <a:endParaRPr lang="en-US" sz="10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25324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</a:rPr>
                        <a:t>Dehidratasyon </a:t>
                      </a:r>
                      <a:endParaRPr lang="en-US" sz="10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124968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</a:rPr>
                        <a:t>Diüretikler (loop ve tiazid)</a:t>
                      </a:r>
                      <a:endParaRPr lang="en-US" sz="10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22383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</a:rPr>
                        <a:t>Hipertansiyon</a:t>
                      </a:r>
                      <a:endParaRPr lang="en-US" sz="10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3197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</a:rPr>
                        <a:t>Hiperparatiroidi</a:t>
                      </a:r>
                      <a:endParaRPr lang="en-US" sz="10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982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</a:rPr>
                        <a:t>İlaçlar (siklosporin, düşük doz aspirin, etambutol) </a:t>
                      </a:r>
                      <a:endParaRPr lang="en-US" sz="10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67816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</a:rPr>
                        <a:t>Kurşun zehirlenmesi</a:t>
                      </a:r>
                      <a:endParaRPr lang="en-US" sz="10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30655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Alkol kullanımı </a:t>
                      </a: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66806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1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Glukoz-6 fosfataz eksikliği </a:t>
                      </a: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122166"/>
                  </a:ext>
                </a:extLst>
              </a:tr>
            </a:tbl>
          </a:graphicData>
        </a:graphic>
      </p:graphicFrame>
      <p:sp>
        <p:nvSpPr>
          <p:cNvPr id="10" name="Dikdörtgen 9">
            <a:extLst>
              <a:ext uri="{FF2B5EF4-FFF2-40B4-BE49-F238E27FC236}">
                <a16:creationId xmlns:a16="http://schemas.microsoft.com/office/drawing/2014/main" id="{324EA0DA-A5CF-E542-AA7F-99E46EA14F5C}"/>
              </a:ext>
            </a:extLst>
          </p:cNvPr>
          <p:cNvSpPr/>
          <p:nvPr/>
        </p:nvSpPr>
        <p:spPr>
          <a:xfrm>
            <a:off x="8912772" y="4834758"/>
            <a:ext cx="3279228" cy="189187"/>
          </a:xfrm>
          <a:prstGeom prst="rect">
            <a:avLst/>
          </a:prstGeom>
          <a:solidFill>
            <a:srgbClr val="FF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1913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5E09A66-CEDF-E847-86EA-EF2A7878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0000"/>
                </a:solidFill>
              </a:rPr>
              <a:t>Gut</a:t>
            </a:r>
            <a:endParaRPr lang="tr-TR" sz="3600" dirty="0"/>
          </a:p>
        </p:txBody>
      </p:sp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79251635-EF40-304F-BB03-13E951AE8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1"/>
              <a:t>Hiperürisemisi olan her 4 kişiden 1’inde gut kliniği gelişmekte</a:t>
            </a:r>
          </a:p>
          <a:p>
            <a:endParaRPr lang="en-US" noProof="1"/>
          </a:p>
          <a:p>
            <a:r>
              <a:rPr lang="en-US" noProof="1"/>
              <a:t>Semptomların daha çok ürik asit seviyesi ve hiperüriseminin süresi ile ilişkili </a:t>
            </a:r>
          </a:p>
          <a:p>
            <a:endParaRPr lang="en-US" noProof="1"/>
          </a:p>
          <a:p>
            <a:r>
              <a:rPr lang="en-US" noProof="1"/>
              <a:t>Gut insidansı yaşla birlikte artış göstermekte</a:t>
            </a:r>
          </a:p>
          <a:p>
            <a:pPr lvl="1"/>
            <a:r>
              <a:rPr lang="en-US" noProof="1"/>
              <a:t>Özellikle erkeklerde 5. dekadda</a:t>
            </a:r>
          </a:p>
          <a:p>
            <a:pPr lvl="1"/>
            <a:r>
              <a:rPr lang="en-US" noProof="1"/>
              <a:t>Kadınlarda ise postmenepozal dönemde</a:t>
            </a:r>
          </a:p>
        </p:txBody>
      </p:sp>
    </p:spTree>
    <p:extLst>
      <p:ext uri="{BB962C8B-B14F-4D97-AF65-F5344CB8AC3E}">
        <p14:creationId xmlns:p14="http://schemas.microsoft.com/office/powerpoint/2010/main" val="235541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5E09A66-CEDF-E847-86EA-EF2A7878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0000"/>
                </a:solidFill>
              </a:rPr>
              <a:t>Gut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E91243-87E5-6F4B-A9B7-2E93CA1E2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Klinik belirti ve bulgular </a:t>
            </a:r>
          </a:p>
          <a:p>
            <a:pPr marL="457200" lvl="1" indent="0">
              <a:buNone/>
            </a:pPr>
            <a:endParaRPr lang="tr-TR" noProof="1"/>
          </a:p>
          <a:p>
            <a:pPr marL="457200" lvl="1" indent="0">
              <a:buNone/>
            </a:pPr>
            <a:endParaRPr lang="tr-TR" noProof="1"/>
          </a:p>
          <a:p>
            <a:pPr lvl="1"/>
            <a:endParaRPr lang="tr-TR" noProof="1"/>
          </a:p>
          <a:p>
            <a:pPr lvl="1"/>
            <a:endParaRPr lang="tr-TR" noProof="1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35ADDBE6-45E6-DE4E-B0AE-2ACB39D42A2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869" y="3187001"/>
            <a:ext cx="3522215" cy="2586615"/>
          </a:xfrm>
          <a:prstGeom prst="rect">
            <a:avLst/>
          </a:prstGeom>
        </p:spPr>
      </p:pic>
      <p:sp>
        <p:nvSpPr>
          <p:cNvPr id="7" name="Rectangle: Rounded Corners 26">
            <a:extLst>
              <a:ext uri="{FF2B5EF4-FFF2-40B4-BE49-F238E27FC236}">
                <a16:creationId xmlns:a16="http://schemas.microsoft.com/office/drawing/2014/main" id="{91146550-BB3F-0B44-911E-6312824CD338}"/>
              </a:ext>
            </a:extLst>
          </p:cNvPr>
          <p:cNvSpPr/>
          <p:nvPr/>
        </p:nvSpPr>
        <p:spPr>
          <a:xfrm>
            <a:off x="0" y="2337078"/>
            <a:ext cx="12192000" cy="1018247"/>
          </a:xfrm>
          <a:prstGeom prst="rightArrow">
            <a:avLst/>
          </a:prstGeom>
          <a:gradFill flip="none" rotWithShape="1">
            <a:gsLst>
              <a:gs pos="16000">
                <a:schemeClr val="accent5">
                  <a:lumMod val="89000"/>
                </a:schemeClr>
              </a:gs>
              <a:gs pos="42000">
                <a:srgbClr val="FFFF00"/>
              </a:gs>
              <a:gs pos="64000">
                <a:srgbClr val="FFFF00"/>
              </a:gs>
              <a:gs pos="97000">
                <a:schemeClr val="tx1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tr-TR" b="1" noProof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ACD72E6A-B01E-304A-9580-C4C997750AB0}"/>
              </a:ext>
            </a:extLst>
          </p:cNvPr>
          <p:cNvSpPr txBox="1"/>
          <p:nvPr/>
        </p:nvSpPr>
        <p:spPr>
          <a:xfrm>
            <a:off x="677916" y="2708994"/>
            <a:ext cx="2217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noProof="1"/>
              <a:t>Akut gut artriti</a:t>
            </a:r>
          </a:p>
          <a:p>
            <a:endParaRPr lang="tr-TR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A59CEDA6-9A78-E54F-9E72-B9027B43C120}"/>
              </a:ext>
            </a:extLst>
          </p:cNvPr>
          <p:cNvSpPr txBox="1"/>
          <p:nvPr/>
        </p:nvSpPr>
        <p:spPr>
          <a:xfrm>
            <a:off x="4267200" y="2708993"/>
            <a:ext cx="2648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noProof="1"/>
              <a:t>İnterkritikal dönem</a:t>
            </a:r>
          </a:p>
          <a:p>
            <a:endParaRPr lang="tr-TR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8434578A-44F0-EE45-8E3C-B3B448E3E3F4}"/>
              </a:ext>
            </a:extLst>
          </p:cNvPr>
          <p:cNvSpPr txBox="1"/>
          <p:nvPr/>
        </p:nvSpPr>
        <p:spPr>
          <a:xfrm>
            <a:off x="8287407" y="2680510"/>
            <a:ext cx="2648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noProof="1"/>
              <a:t>Kronik töföz gut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A82E2B49-DDA5-354F-A5FA-98FEE79E9DA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" y="3187001"/>
            <a:ext cx="3573517" cy="1983931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E91C5D64-E712-CF4F-990B-44101281A41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870" y="5449148"/>
            <a:ext cx="3522214" cy="1408852"/>
          </a:xfrm>
          <a:prstGeom prst="rect">
            <a:avLst/>
          </a:prstGeom>
        </p:spPr>
      </p:pic>
      <p:sp>
        <p:nvSpPr>
          <p:cNvPr id="13" name="Metin kutusu 12">
            <a:extLst>
              <a:ext uri="{FF2B5EF4-FFF2-40B4-BE49-F238E27FC236}">
                <a16:creationId xmlns:a16="http://schemas.microsoft.com/office/drawing/2014/main" id="{FFE24406-1552-4944-9FCC-95ED0D6E3683}"/>
              </a:ext>
            </a:extLst>
          </p:cNvPr>
          <p:cNvSpPr txBox="1"/>
          <p:nvPr/>
        </p:nvSpPr>
        <p:spPr>
          <a:xfrm>
            <a:off x="10817773" y="2677831"/>
            <a:ext cx="1345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i="1" dirty="0">
                <a:solidFill>
                  <a:schemeClr val="bg1"/>
                </a:solidFill>
              </a:rPr>
              <a:t>10-15 yıl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2CED7453-23E8-6342-AFF4-F96D438CD679}"/>
              </a:ext>
            </a:extLst>
          </p:cNvPr>
          <p:cNvSpPr txBox="1"/>
          <p:nvPr/>
        </p:nvSpPr>
        <p:spPr>
          <a:xfrm>
            <a:off x="3823138" y="3169317"/>
            <a:ext cx="3870433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i="1" noProof="1"/>
              <a:t>Akut gut artritinden sonraki ataklar arası periyot</a:t>
            </a:r>
            <a:r>
              <a:rPr lang="tr-TR" sz="1600" i="1" noProof="1"/>
              <a:t> </a:t>
            </a:r>
          </a:p>
          <a:p>
            <a:r>
              <a:rPr lang="en-US" sz="1600" i="1" noProof="1"/>
              <a:t>Çoğu hastada ilk yıl içerisinde ikinci atak gözlenir</a:t>
            </a:r>
            <a:r>
              <a:rPr lang="tr-TR" sz="1600" i="1" noProof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50717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5E09A66-CEDF-E847-86EA-EF2A7878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0000"/>
                </a:solidFill>
              </a:rPr>
              <a:t>Gut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E91243-87E5-6F4B-A9B7-2E93CA1E2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7645299" cy="4024125"/>
          </a:xfrm>
        </p:spPr>
        <p:txBody>
          <a:bodyPr/>
          <a:lstStyle/>
          <a:p>
            <a:r>
              <a:rPr lang="tr-TR" noProof="1"/>
              <a:t>Tanı </a:t>
            </a:r>
          </a:p>
          <a:p>
            <a:pPr lvl="1"/>
            <a:r>
              <a:rPr lang="tr-TR" noProof="1"/>
              <a:t>Klinik, </a:t>
            </a:r>
            <a:r>
              <a:rPr lang="tr-TR" i="1" noProof="1"/>
              <a:t>tipik gut atağı</a:t>
            </a:r>
          </a:p>
          <a:p>
            <a:pPr marL="457200" lvl="1" indent="0">
              <a:buNone/>
            </a:pPr>
            <a:endParaRPr lang="tr-TR" i="1" noProof="1"/>
          </a:p>
          <a:p>
            <a:pPr lvl="1"/>
            <a:r>
              <a:rPr lang="en-US" noProof="1"/>
              <a:t>Kesin  tanı </a:t>
            </a:r>
          </a:p>
          <a:p>
            <a:pPr lvl="2"/>
            <a:r>
              <a:rPr lang="en-US" i="1" noProof="1"/>
              <a:t>Sinoviyal sıvının karanlık alan mikroskopisinde polarize ışık altında lökositlerin fagosite ettiği, kompansetörün eksenine paralel, sarı iğne şeklinde sivri MSÜ kristallerinin görülmesi ile konulmakta </a:t>
            </a:r>
          </a:p>
          <a:p>
            <a:pPr marL="914400" lvl="2" indent="0">
              <a:buNone/>
            </a:pPr>
            <a:endParaRPr lang="en-US" i="1" noProof="1"/>
          </a:p>
          <a:p>
            <a:pPr lvl="1"/>
            <a:r>
              <a:rPr lang="en-US" noProof="1"/>
              <a:t>Ürik asit</a:t>
            </a:r>
          </a:p>
          <a:p>
            <a:pPr lvl="2"/>
            <a:r>
              <a:rPr lang="en-US" noProof="1"/>
              <a:t>Atak sırasında %30 hastada normal</a:t>
            </a:r>
          </a:p>
          <a:p>
            <a:pPr lvl="2"/>
            <a:r>
              <a:rPr lang="en-US" noProof="1"/>
              <a:t>Ürat düşürücü tedavilerinin etkinliğini izlemek </a:t>
            </a:r>
            <a:endParaRPr lang="tr-TR" noProof="1"/>
          </a:p>
          <a:p>
            <a:pPr lvl="1"/>
            <a:endParaRPr lang="tr-TR" i="1" noProof="1"/>
          </a:p>
          <a:p>
            <a:pPr lvl="1"/>
            <a:endParaRPr lang="tr-TR" noProof="1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E1C740E-3FF2-7D4A-A437-625291DB1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1099" y="3073585"/>
            <a:ext cx="3175101" cy="2266074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77FD7AE3-2482-C44B-B188-B1382A3A3AC8}"/>
              </a:ext>
            </a:extLst>
          </p:cNvPr>
          <p:cNvSpPr txBox="1"/>
          <p:nvPr/>
        </p:nvSpPr>
        <p:spPr>
          <a:xfrm>
            <a:off x="8331099" y="5339659"/>
            <a:ext cx="3175101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i="1" noProof="1">
                <a:solidFill>
                  <a:schemeClr val="bg1"/>
                </a:solidFill>
              </a:rPr>
              <a:t>MSÜ kristalleri</a:t>
            </a:r>
          </a:p>
        </p:txBody>
      </p:sp>
    </p:spTree>
    <p:extLst>
      <p:ext uri="{BB962C8B-B14F-4D97-AF65-F5344CB8AC3E}">
        <p14:creationId xmlns:p14="http://schemas.microsoft.com/office/powerpoint/2010/main" val="9325445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5E09A66-CEDF-E847-86EA-EF2A7878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0000"/>
                </a:solidFill>
              </a:rPr>
              <a:t>Gut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E91243-87E5-6F4B-A9B7-2E93CA1E2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Tedavi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9611A9DB-9065-C34C-9E4E-4AE0DE51067A}"/>
              </a:ext>
            </a:extLst>
          </p:cNvPr>
          <p:cNvSpPr txBox="1"/>
          <p:nvPr/>
        </p:nvSpPr>
        <p:spPr>
          <a:xfrm>
            <a:off x="914400" y="2954593"/>
            <a:ext cx="221225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tr-TR" noProof="1">
                <a:solidFill>
                  <a:schemeClr val="bg1"/>
                </a:solidFill>
              </a:rPr>
              <a:t>Akut atak tedavisi 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CEAAAF88-7900-DA49-9F6A-FE2854FAEF22}"/>
              </a:ext>
            </a:extLst>
          </p:cNvPr>
          <p:cNvSpPr txBox="1"/>
          <p:nvPr/>
        </p:nvSpPr>
        <p:spPr>
          <a:xfrm>
            <a:off x="927919" y="3837290"/>
            <a:ext cx="3162300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noProof="1">
                <a:solidFill>
                  <a:schemeClr val="bg1"/>
                </a:solidFill>
              </a:rPr>
              <a:t>Hiperürisemi tedavisi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2E6AA6B-83DA-6E4B-B1D9-0F32010C6F39}"/>
              </a:ext>
            </a:extLst>
          </p:cNvPr>
          <p:cNvSpPr txBox="1"/>
          <p:nvPr/>
        </p:nvSpPr>
        <p:spPr>
          <a:xfrm>
            <a:off x="927919" y="4719987"/>
            <a:ext cx="5158249" cy="369332"/>
          </a:xfrm>
          <a:prstGeom prst="rect">
            <a:avLst/>
          </a:prstGeom>
          <a:solidFill>
            <a:srgbClr val="1F1B28"/>
          </a:solidFill>
        </p:spPr>
        <p:txBody>
          <a:bodyPr wrap="square" rtlCol="0">
            <a:spAutoFit/>
          </a:bodyPr>
          <a:lstStyle/>
          <a:p>
            <a:r>
              <a:rPr lang="tr-TR" noProof="1">
                <a:solidFill>
                  <a:schemeClr val="bg1"/>
                </a:solidFill>
              </a:rPr>
              <a:t>Yaşam tarzı değişikliği ve İlaç modifikasyonu</a:t>
            </a:r>
          </a:p>
        </p:txBody>
      </p:sp>
    </p:spTree>
    <p:extLst>
      <p:ext uri="{BB962C8B-B14F-4D97-AF65-F5344CB8AC3E}">
        <p14:creationId xmlns:p14="http://schemas.microsoft.com/office/powerpoint/2010/main" val="23674531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5E09A66-CEDF-E847-86EA-EF2A7878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0000"/>
                </a:solidFill>
              </a:rPr>
              <a:t>Gut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E91243-87E5-6F4B-A9B7-2E93CA1E2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7985234" cy="4024125"/>
          </a:xfrm>
        </p:spPr>
        <p:txBody>
          <a:bodyPr>
            <a:normAutofit fontScale="92500" lnSpcReduction="10000"/>
          </a:bodyPr>
          <a:lstStyle/>
          <a:p>
            <a:pPr lvl="2"/>
            <a:endParaRPr lang="tr-TR" noProof="1"/>
          </a:p>
          <a:p>
            <a:pPr lvl="1"/>
            <a:endParaRPr lang="tr-TR" noProof="1"/>
          </a:p>
          <a:p>
            <a:pPr lvl="1"/>
            <a:r>
              <a:rPr lang="tr-TR" noProof="1"/>
              <a:t>Kolşisin</a:t>
            </a:r>
          </a:p>
          <a:p>
            <a:pPr lvl="3"/>
            <a:r>
              <a:rPr lang="tr-TR" noProof="1"/>
              <a:t>İlk 24 saat içerisinde başlanıldığında daha etkili</a:t>
            </a:r>
          </a:p>
          <a:p>
            <a:pPr lvl="3"/>
            <a:r>
              <a:rPr lang="tr-TR" noProof="1"/>
              <a:t>1,5 mg/gün</a:t>
            </a:r>
          </a:p>
          <a:p>
            <a:pPr lvl="3"/>
            <a:r>
              <a:rPr lang="tr-TR" noProof="1"/>
              <a:t>Diyare, bulantı, kusma, kemik iliği baskılanması, hepatotoksisite, miyopati, nöropati, alopesi</a:t>
            </a:r>
          </a:p>
          <a:p>
            <a:pPr lvl="3"/>
            <a:r>
              <a:rPr lang="tr-TR" noProof="1"/>
              <a:t>Makrolid gurubu antibiyotikler ve siklosporin ile gerekmedikçe kullanılmamalıdır</a:t>
            </a:r>
          </a:p>
          <a:p>
            <a:pPr lvl="1"/>
            <a:r>
              <a:rPr lang="tr-TR" noProof="1"/>
              <a:t>Steroid olmayan anti-inflamatuvar ilaçlar (SOAİ)</a:t>
            </a:r>
          </a:p>
          <a:p>
            <a:pPr lvl="3"/>
            <a:r>
              <a:rPr lang="tr-TR" noProof="1"/>
              <a:t>3 gün tam doz, sonrasında klinik bulgular gerileyene kadar azaltılarak kullanılabilinir</a:t>
            </a:r>
          </a:p>
          <a:p>
            <a:pPr lvl="3"/>
            <a:r>
              <a:rPr lang="tr-TR" noProof="1"/>
              <a:t>Gastrointestinal, renal ve nörolojik yan etkileri görülebilmekte</a:t>
            </a:r>
          </a:p>
          <a:p>
            <a:pPr lvl="1"/>
            <a:r>
              <a:rPr lang="tr-TR" noProof="1"/>
              <a:t>Sistemik glukokortikoidler </a:t>
            </a:r>
          </a:p>
          <a:p>
            <a:pPr lvl="3"/>
            <a:r>
              <a:rPr lang="tr-TR" noProof="1"/>
              <a:t>0,5 mg/gün prednizolon veya eşdeğeri 5 gün boyunca</a:t>
            </a:r>
          </a:p>
          <a:p>
            <a:pPr lvl="3"/>
            <a:r>
              <a:rPr lang="tr-TR" noProof="1"/>
              <a:t>Semptomlar geriledikten sonra doz azaltılarak kesilmeli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8382697-C528-B742-8392-6AC02BA1F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8700" y="2057401"/>
            <a:ext cx="2857500" cy="2857500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8D70A8C3-683A-9B49-A216-601B770D631F}"/>
              </a:ext>
            </a:extLst>
          </p:cNvPr>
          <p:cNvSpPr txBox="1"/>
          <p:nvPr/>
        </p:nvSpPr>
        <p:spPr>
          <a:xfrm>
            <a:off x="8648701" y="4914901"/>
            <a:ext cx="2857500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i="1" noProof="1">
                <a:solidFill>
                  <a:schemeClr val="bg1"/>
                </a:solidFill>
              </a:rPr>
              <a:t>Çiğdem bitkisi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645FAC4-5B8F-9545-B5F4-276C11271AD2}"/>
              </a:ext>
            </a:extLst>
          </p:cNvPr>
          <p:cNvSpPr txBox="1"/>
          <p:nvPr/>
        </p:nvSpPr>
        <p:spPr>
          <a:xfrm>
            <a:off x="685799" y="2194560"/>
            <a:ext cx="221225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tr-TR" noProof="1">
                <a:solidFill>
                  <a:schemeClr val="bg1"/>
                </a:solidFill>
              </a:rPr>
              <a:t>Akut atak tedavisi </a:t>
            </a:r>
          </a:p>
        </p:txBody>
      </p:sp>
    </p:spTree>
    <p:extLst>
      <p:ext uri="{BB962C8B-B14F-4D97-AF65-F5344CB8AC3E}">
        <p14:creationId xmlns:p14="http://schemas.microsoft.com/office/powerpoint/2010/main" val="6022775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5E09A66-CEDF-E847-86EA-EF2A7878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0000"/>
                </a:solidFill>
              </a:rPr>
              <a:t>Gut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E91243-87E5-6F4B-A9B7-2E93CA1E2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endParaRPr lang="tr-TR" noProof="1"/>
          </a:p>
          <a:p>
            <a:pPr lvl="1"/>
            <a:endParaRPr lang="tr-TR" noProof="1"/>
          </a:p>
          <a:p>
            <a:pPr lvl="1"/>
            <a:r>
              <a:rPr lang="tr-TR" noProof="1"/>
              <a:t>Asemptomatik hiperürisemi</a:t>
            </a:r>
          </a:p>
          <a:p>
            <a:pPr lvl="3"/>
            <a:r>
              <a:rPr lang="tr-TR" noProof="1"/>
              <a:t>Kadınlarda ≥12 mg/dl, erkeklerde ≥13 mg/dl</a:t>
            </a:r>
          </a:p>
          <a:p>
            <a:pPr lvl="1"/>
            <a:r>
              <a:rPr lang="tr-TR" noProof="1"/>
              <a:t>Gut hastaları  </a:t>
            </a:r>
          </a:p>
          <a:p>
            <a:pPr lvl="3"/>
            <a:r>
              <a:rPr lang="tr-TR" noProof="1"/>
              <a:t>Sık atak, ≥2/yıl</a:t>
            </a:r>
          </a:p>
          <a:p>
            <a:pPr lvl="3"/>
            <a:r>
              <a:rPr lang="tr-TR" noProof="1"/>
              <a:t>Tek atak</a:t>
            </a:r>
          </a:p>
          <a:p>
            <a:pPr lvl="4"/>
            <a:r>
              <a:rPr lang="tr-TR" noProof="1"/>
              <a:t>Ek komorbid hastalık varsa (HT,DM,KAH vs)</a:t>
            </a:r>
          </a:p>
          <a:p>
            <a:pPr lvl="4"/>
            <a:r>
              <a:rPr lang="tr-TR" noProof="1"/>
              <a:t>Nefropati, ürolityazis </a:t>
            </a:r>
          </a:p>
          <a:p>
            <a:pPr lvl="4"/>
            <a:r>
              <a:rPr lang="tr-TR" noProof="1"/>
              <a:t>Tofüs varsa</a:t>
            </a:r>
          </a:p>
          <a:p>
            <a:pPr lvl="4"/>
            <a:r>
              <a:rPr lang="tr-TR" noProof="1"/>
              <a:t>Hasta siklosporin kullanacaksa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9DDFD979-047B-2C4E-BC70-C7AF357B36A3}"/>
              </a:ext>
            </a:extLst>
          </p:cNvPr>
          <p:cNvSpPr txBox="1"/>
          <p:nvPr/>
        </p:nvSpPr>
        <p:spPr>
          <a:xfrm>
            <a:off x="685800" y="2197019"/>
            <a:ext cx="3162300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noProof="1">
                <a:solidFill>
                  <a:schemeClr val="bg1"/>
                </a:solidFill>
              </a:rPr>
              <a:t>Hiperürisemi tedavisi </a:t>
            </a:r>
          </a:p>
        </p:txBody>
      </p:sp>
    </p:spTree>
    <p:extLst>
      <p:ext uri="{BB962C8B-B14F-4D97-AF65-F5344CB8AC3E}">
        <p14:creationId xmlns:p14="http://schemas.microsoft.com/office/powerpoint/2010/main" val="10137858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5E09A66-CEDF-E847-86EA-EF2A7878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0000"/>
                </a:solidFill>
              </a:rPr>
              <a:t>Gut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E91243-87E5-6F4B-A9B7-2E93CA1E2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6983361" cy="4024125"/>
          </a:xfrm>
        </p:spPr>
        <p:txBody>
          <a:bodyPr/>
          <a:lstStyle/>
          <a:p>
            <a:pPr lvl="2"/>
            <a:endParaRPr lang="tr-TR" noProof="1"/>
          </a:p>
          <a:p>
            <a:pPr lvl="2"/>
            <a:endParaRPr lang="tr-TR" noProof="1"/>
          </a:p>
          <a:p>
            <a:pPr lvl="1"/>
            <a:r>
              <a:rPr lang="tr-TR" noProof="1"/>
              <a:t>Amaç ürik asit seviyesinin &lt;6mg/dl idamesini sağlayabilmek</a:t>
            </a:r>
          </a:p>
          <a:p>
            <a:pPr lvl="2"/>
            <a:endParaRPr lang="tr-TR" noProof="1"/>
          </a:p>
          <a:p>
            <a:pPr lvl="1"/>
            <a:r>
              <a:rPr lang="tr-TR" noProof="1"/>
              <a:t>Allopürinol, Febuxostat</a:t>
            </a:r>
          </a:p>
          <a:p>
            <a:pPr lvl="1"/>
            <a:r>
              <a:rPr lang="tr-TR" noProof="1"/>
              <a:t>Rasburicase, Pegloticase</a:t>
            </a:r>
          </a:p>
          <a:p>
            <a:pPr lvl="1"/>
            <a:r>
              <a:rPr lang="tr-TR" noProof="1"/>
              <a:t>Sulfinpyrazone, Probenecid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B61304FD-627B-6C4C-93FF-A55317C7E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961" y="2494608"/>
            <a:ext cx="3231125" cy="3424028"/>
          </a:xfrm>
          <a:prstGeom prst="rect">
            <a:avLst/>
          </a:prstGeom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id="{ED2CC0B1-53C5-034F-B242-54C680D523B7}"/>
              </a:ext>
            </a:extLst>
          </p:cNvPr>
          <p:cNvSpPr txBox="1"/>
          <p:nvPr/>
        </p:nvSpPr>
        <p:spPr>
          <a:xfrm>
            <a:off x="685800" y="2197019"/>
            <a:ext cx="3162300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noProof="1">
                <a:solidFill>
                  <a:schemeClr val="bg1"/>
                </a:solidFill>
              </a:rPr>
              <a:t>Hiperürisemi tedavisi </a:t>
            </a:r>
          </a:p>
        </p:txBody>
      </p:sp>
    </p:spTree>
    <p:extLst>
      <p:ext uri="{BB962C8B-B14F-4D97-AF65-F5344CB8AC3E}">
        <p14:creationId xmlns:p14="http://schemas.microsoft.com/office/powerpoint/2010/main" val="18220040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5E09A66-CEDF-E847-86EA-EF2A7878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0000"/>
                </a:solidFill>
              </a:rPr>
              <a:t>Gut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E91243-87E5-6F4B-A9B7-2E93CA1E2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6983361" cy="4024125"/>
          </a:xfrm>
        </p:spPr>
        <p:txBody>
          <a:bodyPr/>
          <a:lstStyle/>
          <a:p>
            <a:pPr lvl="2"/>
            <a:endParaRPr lang="tr-TR" noProof="1"/>
          </a:p>
          <a:p>
            <a:pPr lvl="2"/>
            <a:endParaRPr lang="tr-TR" noProof="1"/>
          </a:p>
          <a:p>
            <a:pPr lvl="1"/>
            <a:r>
              <a:rPr lang="tr-TR" noProof="1"/>
              <a:t>Allopürinol</a:t>
            </a:r>
          </a:p>
          <a:p>
            <a:pPr lvl="3"/>
            <a:r>
              <a:rPr lang="tr-TR" noProof="1"/>
              <a:t>İlk tercih</a:t>
            </a:r>
          </a:p>
          <a:p>
            <a:pPr lvl="3"/>
            <a:r>
              <a:rPr lang="en-US" noProof="1"/>
              <a:t>Ürik asitin aşırı üretimine bağlı gelişen hiperürisemi durumlarında</a:t>
            </a:r>
          </a:p>
          <a:p>
            <a:pPr lvl="3"/>
            <a:r>
              <a:rPr lang="en-US" noProof="1"/>
              <a:t>Tofüslü, böbrek taşı olan hastalarda, ürikozürik tedavinin tolere edilemediği ürik asitin yetersiz atılımına bağlı gelişebilecek hiperürisemi durumlarında</a:t>
            </a:r>
            <a:endParaRPr lang="tr-TR" noProof="1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620220B-F464-0644-A020-3A44499DD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4432" y="2617840"/>
            <a:ext cx="2631768" cy="1480370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D4DA1A4E-F0E0-9D42-AEFD-1A3E6B096A04}"/>
              </a:ext>
            </a:extLst>
          </p:cNvPr>
          <p:cNvSpPr txBox="1"/>
          <p:nvPr/>
        </p:nvSpPr>
        <p:spPr>
          <a:xfrm>
            <a:off x="685800" y="2197019"/>
            <a:ext cx="3162300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noProof="1">
                <a:solidFill>
                  <a:schemeClr val="bg1"/>
                </a:solidFill>
              </a:rPr>
              <a:t>Hiperürisemi tedavisi </a:t>
            </a:r>
          </a:p>
        </p:txBody>
      </p:sp>
    </p:spTree>
    <p:extLst>
      <p:ext uri="{BB962C8B-B14F-4D97-AF65-F5344CB8AC3E}">
        <p14:creationId xmlns:p14="http://schemas.microsoft.com/office/powerpoint/2010/main" val="8022056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5E09A66-CEDF-E847-86EA-EF2A7878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0000"/>
                </a:solidFill>
              </a:rPr>
              <a:t>Gut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E91243-87E5-6F4B-A9B7-2E93CA1E2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6983361" cy="4024125"/>
          </a:xfrm>
        </p:spPr>
        <p:txBody>
          <a:bodyPr/>
          <a:lstStyle/>
          <a:p>
            <a:pPr lvl="2"/>
            <a:endParaRPr lang="tr-TR" noProof="1"/>
          </a:p>
          <a:p>
            <a:pPr lvl="2"/>
            <a:endParaRPr lang="tr-TR" noProof="1"/>
          </a:p>
          <a:p>
            <a:pPr lvl="1"/>
            <a:r>
              <a:rPr lang="tr-TR" noProof="1"/>
              <a:t>Allopürinol</a:t>
            </a:r>
          </a:p>
          <a:p>
            <a:pPr lvl="3"/>
            <a:r>
              <a:rPr lang="tr-TR" noProof="1"/>
              <a:t>Mümkün olan en düşük doz, 150 mg/gün</a:t>
            </a:r>
          </a:p>
          <a:p>
            <a:pPr lvl="3"/>
            <a:r>
              <a:rPr lang="tr-TR" noProof="1"/>
              <a:t>Renal yetmezliği varsa doz ayarı yapılmalı</a:t>
            </a:r>
          </a:p>
          <a:p>
            <a:pPr lvl="3"/>
            <a:r>
              <a:rPr lang="en-US" noProof="1"/>
              <a:t>Ateş yüksekliği, kusma, ishal, karaciğer enzim yüksekliği, granülomatöz hepatit, kemik iliği baskılanması, deri döküntüleri, toksik epidermal nekroliz ve DRESS sendromu önemli yan etkileri</a:t>
            </a:r>
          </a:p>
          <a:p>
            <a:pPr lvl="3"/>
            <a:r>
              <a:rPr lang="en-US" noProof="1"/>
              <a:t>Allopürinole aşırı duyarlılık reaksiyonu, %25 mortal</a:t>
            </a:r>
          </a:p>
          <a:p>
            <a:pPr lvl="3"/>
            <a:r>
              <a:rPr lang="en-US" noProof="1"/>
              <a:t>Azatiopürin ve varfarin kullanan hastalarda dikkat edilmeli</a:t>
            </a:r>
            <a:endParaRPr lang="tr-TR" noProof="1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620220B-F464-0644-A020-3A44499DD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4432" y="2617840"/>
            <a:ext cx="2631768" cy="1480370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DA7B63DB-B28D-0148-898C-C163A6AE545F}"/>
              </a:ext>
            </a:extLst>
          </p:cNvPr>
          <p:cNvSpPr txBox="1"/>
          <p:nvPr/>
        </p:nvSpPr>
        <p:spPr>
          <a:xfrm>
            <a:off x="685800" y="2197019"/>
            <a:ext cx="3162300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noProof="1">
                <a:solidFill>
                  <a:schemeClr val="bg1"/>
                </a:solidFill>
              </a:rPr>
              <a:t>Hiperürisemi tedavisi </a:t>
            </a:r>
          </a:p>
        </p:txBody>
      </p:sp>
    </p:spTree>
    <p:extLst>
      <p:ext uri="{BB962C8B-B14F-4D97-AF65-F5344CB8AC3E}">
        <p14:creationId xmlns:p14="http://schemas.microsoft.com/office/powerpoint/2010/main" val="21439911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5E09A66-CEDF-E847-86EA-EF2A7878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0000"/>
                </a:solidFill>
              </a:rPr>
              <a:t>Gut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E91243-87E5-6F4B-A9B7-2E93CA1E2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6983361" cy="4024125"/>
          </a:xfrm>
        </p:spPr>
        <p:txBody>
          <a:bodyPr/>
          <a:lstStyle/>
          <a:p>
            <a:pPr lvl="2"/>
            <a:endParaRPr lang="tr-TR" noProof="1"/>
          </a:p>
          <a:p>
            <a:pPr lvl="2"/>
            <a:endParaRPr lang="tr-TR" noProof="1"/>
          </a:p>
          <a:p>
            <a:pPr lvl="1"/>
            <a:r>
              <a:rPr lang="tr-TR" noProof="1"/>
              <a:t>Febuxostat</a:t>
            </a:r>
          </a:p>
          <a:p>
            <a:pPr lvl="3"/>
            <a:r>
              <a:rPr lang="tr-TR" noProof="1"/>
              <a:t>40 mg/gün dozunda başlanılmalı</a:t>
            </a:r>
          </a:p>
          <a:p>
            <a:pPr lvl="3"/>
            <a:r>
              <a:rPr lang="tr-TR" noProof="1"/>
              <a:t>2 hafta içerisinde serum ÜA seviyelerinde düşme saptanamaz ise 80-120 mg/güne çıkılabilir</a:t>
            </a:r>
          </a:p>
          <a:p>
            <a:pPr lvl="3"/>
            <a:r>
              <a:rPr lang="en-US" noProof="1"/>
              <a:t>Deri döküntüleri, karaciğer enzim yüksekliği ve diyare önemli yan etkileri</a:t>
            </a:r>
          </a:p>
          <a:p>
            <a:pPr lvl="3"/>
            <a:r>
              <a:rPr lang="en-US" noProof="1"/>
              <a:t>Renal yetmezlikte daha güvenli</a:t>
            </a:r>
          </a:p>
          <a:p>
            <a:pPr lvl="3"/>
            <a:r>
              <a:rPr lang="en-US" noProof="1"/>
              <a:t>Akut koroner sendrom sonrasında kullanılması önerilmemekte</a:t>
            </a:r>
            <a:endParaRPr lang="tr-TR" noProof="1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DA7B63DB-B28D-0148-898C-C163A6AE545F}"/>
              </a:ext>
            </a:extLst>
          </p:cNvPr>
          <p:cNvSpPr txBox="1"/>
          <p:nvPr/>
        </p:nvSpPr>
        <p:spPr>
          <a:xfrm>
            <a:off x="685800" y="2197019"/>
            <a:ext cx="3162300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noProof="1">
                <a:solidFill>
                  <a:schemeClr val="bg1"/>
                </a:solidFill>
              </a:rPr>
              <a:t>Hiperürisemi tedavisi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2A7FD894-32D5-2C4C-9EA8-51DFD79E0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1213" y="2566351"/>
            <a:ext cx="2784987" cy="192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0410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5E09A66-CEDF-E847-86EA-EF2A7878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0000"/>
                </a:solidFill>
              </a:rPr>
              <a:t>Gut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E91243-87E5-6F4B-A9B7-2E93CA1E2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6983361" cy="4024125"/>
          </a:xfrm>
        </p:spPr>
        <p:txBody>
          <a:bodyPr/>
          <a:lstStyle/>
          <a:p>
            <a:pPr lvl="2"/>
            <a:endParaRPr lang="tr-TR" noProof="1"/>
          </a:p>
          <a:p>
            <a:pPr lvl="2"/>
            <a:endParaRPr lang="tr-TR" noProof="1"/>
          </a:p>
          <a:p>
            <a:pPr lvl="1"/>
            <a:r>
              <a:rPr lang="tr-TR" noProof="1"/>
              <a:t>Rasburicase</a:t>
            </a:r>
          </a:p>
          <a:p>
            <a:pPr lvl="3"/>
            <a:r>
              <a:rPr lang="tr-TR" noProof="1"/>
              <a:t>Ürat oksidazın rekombinant formu</a:t>
            </a:r>
          </a:p>
          <a:p>
            <a:pPr lvl="3"/>
            <a:r>
              <a:rPr lang="tr-TR" noProof="1"/>
              <a:t>Ürik asiti suda çözülebilen allantoine metabolize eder</a:t>
            </a:r>
          </a:p>
          <a:p>
            <a:pPr lvl="3"/>
            <a:r>
              <a:rPr lang="tr-TR" noProof="1"/>
              <a:t>Tümör lizis sendromunda tek doz uygulama</a:t>
            </a:r>
          </a:p>
          <a:p>
            <a:pPr lvl="3"/>
            <a:r>
              <a:rPr lang="tr-TR" noProof="1"/>
              <a:t>Aşırı immünojenik, G6PD eksikliğinde hemoliz</a:t>
            </a:r>
          </a:p>
          <a:p>
            <a:pPr lvl="1"/>
            <a:r>
              <a:rPr lang="tr-TR" noProof="1"/>
              <a:t>Pegloticase</a:t>
            </a:r>
          </a:p>
          <a:p>
            <a:pPr lvl="3"/>
            <a:r>
              <a:rPr lang="tr-TR" noProof="1"/>
              <a:t>Ürikazın rekombinant formu</a:t>
            </a:r>
          </a:p>
          <a:p>
            <a:pPr lvl="3"/>
            <a:r>
              <a:rPr lang="tr-TR" noProof="1"/>
              <a:t>Rasburikaz ile benzer mekanizma</a:t>
            </a:r>
          </a:p>
          <a:p>
            <a:pPr lvl="3"/>
            <a:r>
              <a:rPr lang="tr-TR" noProof="1"/>
              <a:t>Pegile olmasından dolayı uzun YÖ (12 gün)</a:t>
            </a:r>
          </a:p>
          <a:p>
            <a:pPr lvl="3"/>
            <a:r>
              <a:rPr lang="tr-TR" noProof="1"/>
              <a:t>İmmünojenisitesi daha az, G6PD eksikliğinde hemoliz</a:t>
            </a:r>
          </a:p>
          <a:p>
            <a:pPr marL="1371600" lvl="3" indent="0">
              <a:buNone/>
            </a:pPr>
            <a:endParaRPr lang="tr-TR" noProof="1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DA7B63DB-B28D-0148-898C-C163A6AE545F}"/>
              </a:ext>
            </a:extLst>
          </p:cNvPr>
          <p:cNvSpPr txBox="1"/>
          <p:nvPr/>
        </p:nvSpPr>
        <p:spPr>
          <a:xfrm>
            <a:off x="685800" y="2197019"/>
            <a:ext cx="3162300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noProof="1">
                <a:solidFill>
                  <a:schemeClr val="bg1"/>
                </a:solidFill>
              </a:rPr>
              <a:t>Hiperürisemi tedavisi 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BF9A9D2B-E920-CD43-AE22-F03E85EFC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2994" y="2194560"/>
            <a:ext cx="2303206" cy="186099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38AF6512-95F4-994C-BB5B-FB818840E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5332" y="4556022"/>
            <a:ext cx="3050868" cy="1830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515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5E09A66-CEDF-E847-86EA-EF2A7878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0000"/>
                </a:solidFill>
              </a:rPr>
              <a:t>Gut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E91243-87E5-6F4B-A9B7-2E93CA1E2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7735185" cy="4024125"/>
          </a:xfrm>
        </p:spPr>
        <p:txBody>
          <a:bodyPr/>
          <a:lstStyle/>
          <a:p>
            <a:pPr lvl="2"/>
            <a:endParaRPr lang="tr-TR" noProof="1"/>
          </a:p>
          <a:p>
            <a:pPr lvl="2"/>
            <a:endParaRPr lang="tr-TR" noProof="1"/>
          </a:p>
          <a:p>
            <a:pPr lvl="1"/>
            <a:r>
              <a:rPr lang="tr-TR" noProof="1"/>
              <a:t>Sulfinpyrazone, Probenecid, Lesinurad, Benzbromarone</a:t>
            </a:r>
          </a:p>
          <a:p>
            <a:pPr lvl="3"/>
            <a:r>
              <a:rPr lang="tr-TR" noProof="1"/>
              <a:t>Yurt dışı temin</a:t>
            </a:r>
          </a:p>
          <a:p>
            <a:pPr lvl="3"/>
            <a:r>
              <a:rPr lang="tr-TR" noProof="1"/>
              <a:t>Proksimal tübül ÜA reabsorbsiyonunu engellemekte, ÜRAT 1 </a:t>
            </a:r>
          </a:p>
          <a:p>
            <a:pPr lvl="3"/>
            <a:r>
              <a:rPr lang="tr-TR" noProof="1"/>
              <a:t>Lesinurad proksimal tübül organik anyon transporterını (OAT) inhibe etmekte (OAT- tiazid ilişkili hiperürisemi)</a:t>
            </a:r>
          </a:p>
          <a:p>
            <a:pPr lvl="3"/>
            <a:r>
              <a:rPr lang="tr-TR" noProof="1"/>
              <a:t>Renal yetmezliği olanlarda, ÜA taşı olanlarda, 24 saatlik idrar ÜA seviyesi &gt;800mg/gün olanlarda kontrendike</a:t>
            </a:r>
          </a:p>
          <a:p>
            <a:pPr lvl="3"/>
            <a:endParaRPr lang="tr-TR" noProof="1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DA7B63DB-B28D-0148-898C-C163A6AE545F}"/>
              </a:ext>
            </a:extLst>
          </p:cNvPr>
          <p:cNvSpPr txBox="1"/>
          <p:nvPr/>
        </p:nvSpPr>
        <p:spPr>
          <a:xfrm>
            <a:off x="685800" y="2197019"/>
            <a:ext cx="3162300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noProof="1">
                <a:solidFill>
                  <a:schemeClr val="bg1"/>
                </a:solidFill>
              </a:rPr>
              <a:t>Hiperürisemi tedavisi 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93035EC4-FE6D-DB4E-89F1-FA40E6F7A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9535" y="2352717"/>
            <a:ext cx="3812465" cy="370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4139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5E09A66-CEDF-E847-86EA-EF2A7878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0000"/>
                </a:solidFill>
              </a:rPr>
              <a:t>Gut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E91243-87E5-6F4B-A9B7-2E93CA1E2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endParaRPr lang="tr-TR" noProof="1"/>
          </a:p>
          <a:p>
            <a:pPr lvl="1"/>
            <a:endParaRPr lang="tr-TR" noProof="1"/>
          </a:p>
          <a:p>
            <a:pPr lvl="1"/>
            <a:endParaRPr lang="tr-TR" noProof="1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15D0A677-11BB-1746-BC12-9484C8CC1D2D}"/>
              </a:ext>
            </a:extLst>
          </p:cNvPr>
          <p:cNvSpPr txBox="1"/>
          <p:nvPr/>
        </p:nvSpPr>
        <p:spPr>
          <a:xfrm>
            <a:off x="685800" y="2194560"/>
            <a:ext cx="5158249" cy="369332"/>
          </a:xfrm>
          <a:prstGeom prst="rect">
            <a:avLst/>
          </a:prstGeom>
          <a:solidFill>
            <a:srgbClr val="1F1B28"/>
          </a:solidFill>
        </p:spPr>
        <p:txBody>
          <a:bodyPr wrap="square" rtlCol="0">
            <a:spAutoFit/>
          </a:bodyPr>
          <a:lstStyle/>
          <a:p>
            <a:r>
              <a:rPr lang="tr-TR" noProof="1">
                <a:solidFill>
                  <a:schemeClr val="bg1"/>
                </a:solidFill>
              </a:rPr>
              <a:t>Yaşam tarzı değişikliği ve İlaç modifikasyonu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8CD094F0-CE8A-DF43-8A04-E10160E3F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08" y="2701051"/>
            <a:ext cx="3546066" cy="3875566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C835EF5F-F552-124C-9C6A-670C0FED0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1461" y="3420636"/>
            <a:ext cx="3566490" cy="2415658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AA64EE6D-2607-884E-B21D-2977CCB787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1460" y="2694851"/>
            <a:ext cx="3566490" cy="725785"/>
          </a:xfrm>
          <a:prstGeom prst="rect">
            <a:avLst/>
          </a:prstGeom>
        </p:spPr>
      </p:pic>
      <p:sp>
        <p:nvSpPr>
          <p:cNvPr id="12" name="Dikdörtgen 11">
            <a:extLst>
              <a:ext uri="{FF2B5EF4-FFF2-40B4-BE49-F238E27FC236}">
                <a16:creationId xmlns:a16="http://schemas.microsoft.com/office/drawing/2014/main" id="{0B994396-73D7-784E-8B4E-06E24F9A053C}"/>
              </a:ext>
            </a:extLst>
          </p:cNvPr>
          <p:cNvSpPr/>
          <p:nvPr/>
        </p:nvSpPr>
        <p:spPr>
          <a:xfrm>
            <a:off x="710608" y="4936489"/>
            <a:ext cx="3546066" cy="252199"/>
          </a:xfrm>
          <a:prstGeom prst="rect">
            <a:avLst/>
          </a:prstGeom>
          <a:solidFill>
            <a:srgbClr val="00B05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DEB0414A-8E57-5741-B35A-95226806C2A5}"/>
              </a:ext>
            </a:extLst>
          </p:cNvPr>
          <p:cNvSpPr/>
          <p:nvPr/>
        </p:nvSpPr>
        <p:spPr>
          <a:xfrm>
            <a:off x="710608" y="4082902"/>
            <a:ext cx="3546066" cy="853587"/>
          </a:xfrm>
          <a:prstGeom prst="rect">
            <a:avLst/>
          </a:prstGeom>
          <a:solidFill>
            <a:srgbClr val="FF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E95FC132-9055-EA44-8964-1E728E7C83E6}"/>
              </a:ext>
            </a:extLst>
          </p:cNvPr>
          <p:cNvSpPr/>
          <p:nvPr/>
        </p:nvSpPr>
        <p:spPr>
          <a:xfrm>
            <a:off x="710608" y="5486765"/>
            <a:ext cx="3546066" cy="573793"/>
          </a:xfrm>
          <a:prstGeom prst="rect">
            <a:avLst/>
          </a:prstGeom>
          <a:solidFill>
            <a:srgbClr val="FF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0025F498-67C5-AD44-B666-CBDA50F71086}"/>
              </a:ext>
            </a:extLst>
          </p:cNvPr>
          <p:cNvSpPr/>
          <p:nvPr/>
        </p:nvSpPr>
        <p:spPr>
          <a:xfrm>
            <a:off x="710608" y="6277382"/>
            <a:ext cx="3546066" cy="299235"/>
          </a:xfrm>
          <a:prstGeom prst="rect">
            <a:avLst/>
          </a:prstGeom>
          <a:solidFill>
            <a:srgbClr val="FF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F3DFAA9F-8B0E-1B4C-9480-30298D3D923B}"/>
              </a:ext>
            </a:extLst>
          </p:cNvPr>
          <p:cNvSpPr/>
          <p:nvPr/>
        </p:nvSpPr>
        <p:spPr>
          <a:xfrm>
            <a:off x="5441672" y="3416223"/>
            <a:ext cx="3546066" cy="1060084"/>
          </a:xfrm>
          <a:prstGeom prst="rect">
            <a:avLst/>
          </a:prstGeom>
          <a:solidFill>
            <a:srgbClr val="FF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C60C9315-B75D-4148-AB45-0A4FC2E353D7}"/>
              </a:ext>
            </a:extLst>
          </p:cNvPr>
          <p:cNvSpPr/>
          <p:nvPr/>
        </p:nvSpPr>
        <p:spPr>
          <a:xfrm>
            <a:off x="5427867" y="4460576"/>
            <a:ext cx="3546066" cy="823805"/>
          </a:xfrm>
          <a:prstGeom prst="rect">
            <a:avLst/>
          </a:prstGeom>
          <a:solidFill>
            <a:srgbClr val="00B05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2AB164FF-338D-274C-9D44-27DD65C7C926}"/>
              </a:ext>
            </a:extLst>
          </p:cNvPr>
          <p:cNvSpPr/>
          <p:nvPr/>
        </p:nvSpPr>
        <p:spPr>
          <a:xfrm>
            <a:off x="5441672" y="5521462"/>
            <a:ext cx="3546066" cy="314832"/>
          </a:xfrm>
          <a:prstGeom prst="rect">
            <a:avLst/>
          </a:prstGeom>
          <a:solidFill>
            <a:srgbClr val="00B05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20" name="Resim 19">
            <a:extLst>
              <a:ext uri="{FF2B5EF4-FFF2-40B4-BE49-F238E27FC236}">
                <a16:creationId xmlns:a16="http://schemas.microsoft.com/office/drawing/2014/main" id="{F6BF785A-20DE-E64D-A62C-47A4BD48C0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3036" y="2563892"/>
            <a:ext cx="2815663" cy="422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0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5E09A66-CEDF-E847-86EA-EF2A7878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0000"/>
                </a:solidFill>
              </a:rPr>
              <a:t>Gut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E91243-87E5-6F4B-A9B7-2E93CA1E2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endParaRPr lang="tr-TR" noProof="1"/>
          </a:p>
          <a:p>
            <a:pPr lvl="1"/>
            <a:endParaRPr lang="tr-TR" noProof="1"/>
          </a:p>
          <a:p>
            <a:pPr lvl="1"/>
            <a:endParaRPr lang="tr-TR" noProof="1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15D0A677-11BB-1746-BC12-9484C8CC1D2D}"/>
              </a:ext>
            </a:extLst>
          </p:cNvPr>
          <p:cNvSpPr txBox="1"/>
          <p:nvPr/>
        </p:nvSpPr>
        <p:spPr>
          <a:xfrm>
            <a:off x="685800" y="2194560"/>
            <a:ext cx="5158249" cy="369332"/>
          </a:xfrm>
          <a:prstGeom prst="rect">
            <a:avLst/>
          </a:prstGeom>
          <a:solidFill>
            <a:srgbClr val="1F1B28"/>
          </a:solidFill>
        </p:spPr>
        <p:txBody>
          <a:bodyPr wrap="square" rtlCol="0">
            <a:spAutoFit/>
          </a:bodyPr>
          <a:lstStyle/>
          <a:p>
            <a:r>
              <a:rPr lang="tr-TR" noProof="1">
                <a:solidFill>
                  <a:schemeClr val="bg1"/>
                </a:solidFill>
              </a:rPr>
              <a:t>Yaşam tarzı değişikliği ve İlaç modifikasyonu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9D2CD796-53CC-F849-B181-94FD6461F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75" y="2933144"/>
            <a:ext cx="3566490" cy="725785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FA4233D6-F7FF-6C4D-ADE9-1B42640E7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76" y="3658929"/>
            <a:ext cx="3566489" cy="1423434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6947F382-54CD-5F40-AED7-058194E99B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1043" y="3614258"/>
            <a:ext cx="3566491" cy="1859369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6A79D008-1B48-364D-AFB2-0950AEE1E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045" y="2933144"/>
            <a:ext cx="3566490" cy="725785"/>
          </a:xfrm>
          <a:prstGeom prst="rect">
            <a:avLst/>
          </a:prstGeom>
        </p:spPr>
      </p:pic>
      <p:sp>
        <p:nvSpPr>
          <p:cNvPr id="10" name="Dikdörtgen 9">
            <a:extLst>
              <a:ext uri="{FF2B5EF4-FFF2-40B4-BE49-F238E27FC236}">
                <a16:creationId xmlns:a16="http://schemas.microsoft.com/office/drawing/2014/main" id="{38DFC93F-E52C-AA41-BB51-7399319E7020}"/>
              </a:ext>
            </a:extLst>
          </p:cNvPr>
          <p:cNvSpPr/>
          <p:nvPr/>
        </p:nvSpPr>
        <p:spPr>
          <a:xfrm>
            <a:off x="796600" y="3658426"/>
            <a:ext cx="3546066" cy="286253"/>
          </a:xfrm>
          <a:prstGeom prst="rect">
            <a:avLst/>
          </a:prstGeom>
          <a:solidFill>
            <a:srgbClr val="FF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C746C816-67F8-1740-9187-9AC4F9AC5F66}"/>
              </a:ext>
            </a:extLst>
          </p:cNvPr>
          <p:cNvSpPr/>
          <p:nvPr/>
        </p:nvSpPr>
        <p:spPr>
          <a:xfrm>
            <a:off x="786387" y="4237529"/>
            <a:ext cx="3546066" cy="844834"/>
          </a:xfrm>
          <a:prstGeom prst="rect">
            <a:avLst/>
          </a:prstGeom>
          <a:solidFill>
            <a:srgbClr val="FF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98FB625B-7940-DE45-A43C-1F7E9E8099EC}"/>
              </a:ext>
            </a:extLst>
          </p:cNvPr>
          <p:cNvSpPr/>
          <p:nvPr/>
        </p:nvSpPr>
        <p:spPr>
          <a:xfrm>
            <a:off x="4731042" y="3635523"/>
            <a:ext cx="3546066" cy="1553586"/>
          </a:xfrm>
          <a:prstGeom prst="rect">
            <a:avLst/>
          </a:prstGeom>
          <a:solidFill>
            <a:srgbClr val="FF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39E4255E-1BF0-3844-AA3A-4DA81E73C5AA}"/>
              </a:ext>
            </a:extLst>
          </p:cNvPr>
          <p:cNvSpPr/>
          <p:nvPr/>
        </p:nvSpPr>
        <p:spPr>
          <a:xfrm>
            <a:off x="786387" y="3965004"/>
            <a:ext cx="3546066" cy="252199"/>
          </a:xfrm>
          <a:prstGeom prst="rect">
            <a:avLst/>
          </a:prstGeom>
          <a:solidFill>
            <a:srgbClr val="00B05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14F1C632-DA79-EA44-8CCF-5872E956DFF8}"/>
              </a:ext>
            </a:extLst>
          </p:cNvPr>
          <p:cNvSpPr/>
          <p:nvPr/>
        </p:nvSpPr>
        <p:spPr>
          <a:xfrm>
            <a:off x="4751469" y="5189109"/>
            <a:ext cx="3546066" cy="252199"/>
          </a:xfrm>
          <a:prstGeom prst="rect">
            <a:avLst/>
          </a:prstGeom>
          <a:solidFill>
            <a:srgbClr val="00B05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9D8E77C7-3DEA-8F41-B01A-D970E015DA4D}"/>
              </a:ext>
            </a:extLst>
          </p:cNvPr>
          <p:cNvSpPr txBox="1"/>
          <p:nvPr/>
        </p:nvSpPr>
        <p:spPr>
          <a:xfrm>
            <a:off x="796600" y="6018028"/>
            <a:ext cx="8985353" cy="30777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</a:rPr>
              <a:t>Sıkı bir diyet ve yaşam tarzı değişikliğiyle serum ürik asit seviyelerinde ancak %10-20 düşüş sağlanabilir</a:t>
            </a:r>
          </a:p>
        </p:txBody>
      </p:sp>
    </p:spTree>
    <p:extLst>
      <p:ext uri="{BB962C8B-B14F-4D97-AF65-F5344CB8AC3E}">
        <p14:creationId xmlns:p14="http://schemas.microsoft.com/office/powerpoint/2010/main" val="364773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AF662A5-2D9C-E445-AC90-AB666B775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C000"/>
                </a:solidFill>
              </a:rPr>
              <a:t>Olgu 4</a:t>
            </a:r>
            <a:endParaRPr lang="tr-TR" sz="3600" dirty="0">
              <a:solidFill>
                <a:srgbClr val="FFC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E12BF6-E003-6546-9CCE-4A628CD33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19</a:t>
            </a:r>
            <a:r>
              <a:rPr lang="tr-TR" dirty="0"/>
              <a:t> yaşında erkek hasta</a:t>
            </a:r>
          </a:p>
          <a:p>
            <a:pPr marL="0" indent="0">
              <a:buNone/>
            </a:pPr>
            <a:r>
              <a:rPr lang="tr-TR" dirty="0"/>
              <a:t> </a:t>
            </a:r>
          </a:p>
          <a:p>
            <a:r>
              <a:rPr lang="tr-TR" dirty="0"/>
              <a:t>Yaklaşık 5 yıldır yılda 3-4 defa olan ateşin eşlik ettiği 2-3 gün süren </a:t>
            </a:r>
            <a:r>
              <a:rPr lang="tr-T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karın ağrısı atakları </a:t>
            </a:r>
          </a:p>
          <a:p>
            <a:pPr marL="0" indent="0">
              <a:buNone/>
            </a:pPr>
            <a:endParaRPr lang="tr-TR" dirty="0">
              <a:solidFill>
                <a:srgbClr val="0070C0"/>
              </a:solidFill>
            </a:endParaRPr>
          </a:p>
          <a:p>
            <a:r>
              <a:rPr lang="tr-TR" dirty="0"/>
              <a:t>Uzun mesafeli yolculuklarda </a:t>
            </a:r>
            <a:r>
              <a:rPr lang="tr-T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ayak bileği etrafında şişlik, ağrı ve kızarıklık </a:t>
            </a:r>
          </a:p>
          <a:p>
            <a:endParaRPr lang="tr-TR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tr-TR" dirty="0"/>
              <a:t>Geliş yakınması, sol ayak bileği etrafında şişlik kızarıklık ve ağrı </a:t>
            </a:r>
          </a:p>
          <a:p>
            <a:endParaRPr lang="tr-TR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218537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661F8FC-24FA-D141-BEB4-D4876E077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C000"/>
                </a:solidFill>
              </a:rPr>
              <a:t>Olgu 4</a:t>
            </a:r>
            <a:br>
              <a:rPr lang="tr-TR" sz="3600" cap="none" dirty="0">
                <a:solidFill>
                  <a:srgbClr val="FFC000"/>
                </a:solidFill>
              </a:rPr>
            </a:br>
            <a:r>
              <a:rPr lang="tr-TR" sz="2000" i="1" cap="none" dirty="0"/>
              <a:t>Muayene</a:t>
            </a:r>
            <a:endParaRPr lang="tr-TR" sz="2000" i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167402-49F6-294A-930E-47F8638F4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>
                <a:ea typeface="ＭＳ Ｐゴシック" pitchFamily="34" charset="-128"/>
                <a:cs typeface="Arial" charset="0"/>
              </a:rPr>
              <a:t>Sol ayak bileği </a:t>
            </a:r>
            <a:r>
              <a:rPr lang="tr-TR" noProof="1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pitchFamily="34" charset="-128"/>
                <a:cs typeface="Arial" charset="0"/>
              </a:rPr>
              <a:t>sulkusları silinmiş ve malleol etrafına doğru yayılan şişlik, hiperemi ve hassasiyet</a:t>
            </a:r>
          </a:p>
          <a:p>
            <a:pPr marL="0" indent="0">
              <a:buNone/>
            </a:pPr>
            <a:endParaRPr lang="tr-TR" noProof="1">
              <a:ea typeface="ＭＳ Ｐゴシック" pitchFamily="34" charset="-128"/>
              <a:cs typeface="Arial" charset="0"/>
            </a:endParaRPr>
          </a:p>
          <a:p>
            <a:r>
              <a:rPr lang="tr-TR" noProof="1">
                <a:ea typeface="ＭＳ Ｐゴシック" pitchFamily="34" charset="-128"/>
                <a:cs typeface="Arial" charset="0"/>
              </a:rPr>
              <a:t>Ateş, 36 derece </a:t>
            </a:r>
          </a:p>
          <a:p>
            <a:endParaRPr lang="tr-TR" noProof="1"/>
          </a:p>
          <a:p>
            <a:r>
              <a:rPr lang="tr-TR" noProof="1"/>
              <a:t>Batın rahat, hassasiyeti yok</a:t>
            </a:r>
          </a:p>
        </p:txBody>
      </p:sp>
    </p:spTree>
    <p:extLst>
      <p:ext uri="{BB962C8B-B14F-4D97-AF65-F5344CB8AC3E}">
        <p14:creationId xmlns:p14="http://schemas.microsoft.com/office/powerpoint/2010/main" val="23252412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661F8FC-24FA-D141-BEB4-D4876E077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C000"/>
                </a:solidFill>
              </a:rPr>
              <a:t>Olgu 4</a:t>
            </a:r>
            <a:endParaRPr lang="tr-TR" sz="2000" i="1" dirty="0"/>
          </a:p>
        </p:txBody>
      </p:sp>
      <p:pic>
        <p:nvPicPr>
          <p:cNvPr id="4" name="İçerik Yer Tutucusu 4">
            <a:extLst>
              <a:ext uri="{FF2B5EF4-FFF2-40B4-BE49-F238E27FC236}">
                <a16:creationId xmlns:a16="http://schemas.microsoft.com/office/drawing/2014/main" id="{8D81DFE5-D16B-064A-901E-DD0C515864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25" y="2057401"/>
            <a:ext cx="5365750" cy="4024313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9C133A34-6A6A-BF4E-B824-C472E0BE72C7}"/>
              </a:ext>
            </a:extLst>
          </p:cNvPr>
          <p:cNvSpPr txBox="1"/>
          <p:nvPr/>
        </p:nvSpPr>
        <p:spPr>
          <a:xfrm>
            <a:off x="7963786" y="54332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FCEEFA9A-A2F6-3C40-9E2F-C102FCE1F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675" y="2065637"/>
            <a:ext cx="5354769" cy="401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2535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661F8FC-24FA-D141-BEB4-D4876E077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C000"/>
                </a:solidFill>
              </a:rPr>
              <a:t>Olgu 4</a:t>
            </a:r>
            <a:endParaRPr lang="tr-TR" sz="2000" i="1" dirty="0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FBC8F9D-1E5B-DD47-91ED-F8BFB3C6A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Sistem sorgulaması</a:t>
            </a:r>
          </a:p>
          <a:p>
            <a:pPr lvl="1"/>
            <a:endParaRPr lang="tr-TR" noProof="1">
              <a:ea typeface="ＭＳ Ｐゴシック" pitchFamily="34" charset="-128"/>
              <a:cs typeface="Arial" charset="0"/>
            </a:endParaRPr>
          </a:p>
          <a:p>
            <a:pPr lvl="1"/>
            <a:r>
              <a:rPr lang="tr-TR" noProof="1">
                <a:ea typeface="ＭＳ Ｐゴシック" pitchFamily="34" charset="-128"/>
                <a:cs typeface="Arial" charset="0"/>
              </a:rPr>
              <a:t>Memleket (</a:t>
            </a:r>
            <a:r>
              <a:rPr lang="tr-TR" b="1" noProof="1">
                <a:ea typeface="ＭＳ Ｐゴシック" pitchFamily="34" charset="-128"/>
                <a:cs typeface="Arial" charset="0"/>
              </a:rPr>
              <a:t>Çorum</a:t>
            </a:r>
            <a:r>
              <a:rPr lang="tr-TR" noProof="1">
                <a:ea typeface="ＭＳ Ｐゴシック" pitchFamily="34" charset="-128"/>
                <a:cs typeface="Arial" charset="0"/>
              </a:rPr>
              <a:t>)</a:t>
            </a:r>
          </a:p>
          <a:p>
            <a:pPr lvl="1"/>
            <a:r>
              <a:rPr lang="tr-TR" noProof="1">
                <a:ea typeface="ＭＳ Ｐゴシック" pitchFamily="34" charset="-128"/>
                <a:cs typeface="Arial" charset="0"/>
              </a:rPr>
              <a:t>Anne ve teyze çocukları AAA tanısı ile </a:t>
            </a:r>
            <a:r>
              <a:rPr lang="tr-TR" b="1" noProof="1">
                <a:ea typeface="ＭＳ Ｐゴシック" pitchFamily="34" charset="-128"/>
                <a:cs typeface="Arial" charset="0"/>
              </a:rPr>
              <a:t>kolşisin</a:t>
            </a:r>
            <a:r>
              <a:rPr lang="tr-TR" noProof="1">
                <a:ea typeface="ＭＳ Ｐゴシック" pitchFamily="34" charset="-128"/>
                <a:cs typeface="Arial" charset="0"/>
              </a:rPr>
              <a:t> kullanmakta</a:t>
            </a:r>
          </a:p>
          <a:p>
            <a:pPr lvl="1"/>
            <a:r>
              <a:rPr lang="tr-TR" noProof="1">
                <a:ea typeface="ＭＳ Ｐゴシック" pitchFamily="34" charset="-128"/>
                <a:cs typeface="Arial" charset="0"/>
              </a:rPr>
              <a:t>T</a:t>
            </a:r>
            <a:r>
              <a:rPr lang="tr-TR" noProof="1"/>
              <a:t>ekrarlayan </a:t>
            </a:r>
            <a:r>
              <a:rPr lang="tr-TR" noProof="1">
                <a:ea typeface="ＭＳ Ｐゴシック" pitchFamily="34" charset="-128"/>
                <a:cs typeface="Arial" charset="0"/>
              </a:rPr>
              <a:t>karın ağrısı atakları (</a:t>
            </a:r>
            <a:r>
              <a:rPr lang="tr-TR" b="1" noProof="1">
                <a:ea typeface="ＭＳ Ｐゴシック" pitchFamily="34" charset="-128"/>
                <a:cs typeface="Arial" charset="0"/>
              </a:rPr>
              <a:t>+</a:t>
            </a:r>
            <a:r>
              <a:rPr lang="tr-TR" noProof="1">
                <a:ea typeface="ＭＳ Ｐゴシック" pitchFamily="34" charset="-128"/>
                <a:cs typeface="Arial" charset="0"/>
              </a:rPr>
              <a:t>), göğüs agrısı (-), ayak bileğinde şişlik (</a:t>
            </a:r>
            <a:r>
              <a:rPr lang="tr-TR" b="1" noProof="1">
                <a:ea typeface="ＭＳ Ｐゴシック" pitchFamily="34" charset="-128"/>
                <a:cs typeface="Arial" charset="0"/>
              </a:rPr>
              <a:t>+</a:t>
            </a:r>
            <a:r>
              <a:rPr lang="tr-TR" noProof="1">
                <a:ea typeface="ＭＳ Ｐゴシック" pitchFamily="34" charset="-128"/>
                <a:cs typeface="Arial" charset="0"/>
              </a:rPr>
              <a:t>), </a:t>
            </a:r>
          </a:p>
          <a:p>
            <a:pPr lvl="1"/>
            <a:r>
              <a:rPr lang="tr-TR" noProof="1">
                <a:ea typeface="ＭＳ Ｐゴシック" pitchFamily="34" charset="-128"/>
                <a:cs typeface="Arial" charset="0"/>
              </a:rPr>
              <a:t>Appendektomi (</a:t>
            </a:r>
            <a:r>
              <a:rPr lang="tr-TR" b="1" noProof="1">
                <a:ea typeface="ＭＳ Ｐゴシック" pitchFamily="34" charset="-128"/>
                <a:cs typeface="Arial" charset="0"/>
              </a:rPr>
              <a:t>13 yaşında</a:t>
            </a:r>
            <a:r>
              <a:rPr lang="tr-TR" noProof="1">
                <a:ea typeface="ＭＳ Ｐゴシック" pitchFamily="34" charset="-128"/>
                <a:cs typeface="Arial" charset="0"/>
              </a:rPr>
              <a:t>)</a:t>
            </a:r>
          </a:p>
          <a:p>
            <a:pPr lvl="1"/>
            <a:r>
              <a:rPr lang="tr-TR" noProof="1">
                <a:ea typeface="ＭＳ Ｐゴシック" pitchFamily="34" charset="-128"/>
                <a:cs typeface="Arial" charset="0"/>
              </a:rPr>
              <a:t>Akut romatizmal ateş profilaksisi (-)</a:t>
            </a:r>
          </a:p>
          <a:p>
            <a:pPr lvl="1"/>
            <a:r>
              <a:rPr lang="tr-TR" noProof="1">
                <a:ea typeface="ＭＳ Ｐゴシック" pitchFamily="34" charset="-128"/>
                <a:cs typeface="Arial" charset="0"/>
              </a:rPr>
              <a:t>Ailede hd/kby/amiloidozis (-)</a:t>
            </a:r>
          </a:p>
          <a:p>
            <a:pPr lvl="1"/>
            <a:r>
              <a:rPr lang="tr-TR" noProof="1">
                <a:ea typeface="ＭＳ Ｐゴシック" pitchFamily="34" charset="-128"/>
                <a:cs typeface="Arial" charset="0"/>
              </a:rPr>
              <a:t>Üsye öyküsü (-)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967498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661F8FC-24FA-D141-BEB4-D4876E077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C000"/>
                </a:solidFill>
              </a:rPr>
              <a:t>Olgu 4</a:t>
            </a:r>
            <a:br>
              <a:rPr lang="tr-TR" sz="3600" cap="none" dirty="0">
                <a:solidFill>
                  <a:srgbClr val="FFC000"/>
                </a:solidFill>
              </a:rPr>
            </a:br>
            <a:r>
              <a:rPr lang="tr-TR" sz="2000" i="1" cap="none" dirty="0"/>
              <a:t>Laboratuvar</a:t>
            </a:r>
            <a:endParaRPr lang="tr-TR" sz="2000" i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167402-49F6-294A-930E-47F8638F4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noProof="1"/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9A939631-67BA-F04B-B47E-7F8A14DD5B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586791"/>
              </p:ext>
            </p:extLst>
          </p:nvPr>
        </p:nvGraphicFramePr>
        <p:xfrm>
          <a:off x="2032000" y="2678278"/>
          <a:ext cx="8128000" cy="29667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29228473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377801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noProof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73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Lökosit (x10</a:t>
                      </a:r>
                      <a:r>
                        <a:rPr lang="tr-TR" baseline="30000" noProof="1"/>
                        <a:t>3 </a:t>
                      </a:r>
                      <a:r>
                        <a:rPr lang="tr-TR" baseline="0" noProof="1"/>
                        <a:t>c/ul</a:t>
                      </a:r>
                      <a:r>
                        <a:rPr lang="tr-TR" noProof="1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9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CRP (mg/l)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46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Sedimentasyon (mm/h)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40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Ürik asit (mg/dl)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noProof="1"/>
                        <a:t>5,1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892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ALT (u/l)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12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Kreatinin (mg/dl)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669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Tam idrar tetkiki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+ protein, eritrosit 8</a:t>
                      </a:r>
                      <a:endParaRPr lang="tr-TR" b="1" i="1" noProof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204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93839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661F8FC-24FA-D141-BEB4-D4876E077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C000"/>
                </a:solidFill>
              </a:rPr>
              <a:t>Olgu 4</a:t>
            </a:r>
            <a:br>
              <a:rPr lang="tr-TR" sz="3600" cap="none" dirty="0">
                <a:solidFill>
                  <a:srgbClr val="FFC000"/>
                </a:solidFill>
              </a:rPr>
            </a:br>
            <a:r>
              <a:rPr lang="tr-TR" sz="2000" i="1" cap="none" dirty="0"/>
              <a:t>Tedavi</a:t>
            </a:r>
            <a:endParaRPr lang="tr-TR" sz="2000" i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167402-49F6-294A-930E-47F8638F4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Ailevi akdeniz ateşi, </a:t>
            </a:r>
            <a:r>
              <a:rPr lang="tr-TR" noProof="1">
                <a:solidFill>
                  <a:srgbClr val="00B0F0"/>
                </a:solidFill>
              </a:rPr>
              <a:t>Erizipel benzeri eritem</a:t>
            </a:r>
          </a:p>
          <a:p>
            <a:endParaRPr lang="tr-TR" noProof="1"/>
          </a:p>
          <a:p>
            <a:pPr lvl="1"/>
            <a:r>
              <a:rPr lang="tr-TR" noProof="1"/>
              <a:t>İstirahat </a:t>
            </a:r>
          </a:p>
          <a:p>
            <a:pPr lvl="1"/>
            <a:r>
              <a:rPr lang="tr-TR" noProof="1"/>
              <a:t>SOAİ</a:t>
            </a:r>
          </a:p>
          <a:p>
            <a:pPr lvl="2"/>
            <a:r>
              <a:rPr lang="tr-TR" noProof="1"/>
              <a:t>Asemetazin </a:t>
            </a:r>
          </a:p>
          <a:p>
            <a:pPr lvl="2"/>
            <a:endParaRPr lang="tr-TR" noProof="1"/>
          </a:p>
          <a:p>
            <a:pPr lvl="1"/>
            <a:r>
              <a:rPr lang="tr-TR" noProof="1"/>
              <a:t>Kolşisin?, Steroid?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CA24592-7B48-3F4C-BC3C-86C89D9629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503" y="2057401"/>
            <a:ext cx="3765698" cy="2824274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0A926060-55F6-484E-8FB7-6DCF0E9E9603}"/>
              </a:ext>
            </a:extLst>
          </p:cNvPr>
          <p:cNvSpPr txBox="1"/>
          <p:nvPr/>
        </p:nvSpPr>
        <p:spPr>
          <a:xfrm>
            <a:off x="7740503" y="4582473"/>
            <a:ext cx="3765698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i="1" noProof="1">
                <a:solidFill>
                  <a:schemeClr val="bg1"/>
                </a:solidFill>
              </a:rPr>
              <a:t>Erizipel benzeri eritem</a:t>
            </a:r>
          </a:p>
        </p:txBody>
      </p:sp>
    </p:spTree>
    <p:extLst>
      <p:ext uri="{BB962C8B-B14F-4D97-AF65-F5344CB8AC3E}">
        <p14:creationId xmlns:p14="http://schemas.microsoft.com/office/powerpoint/2010/main" val="12854832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661F8FC-24FA-D141-BEB4-D4876E077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dirty="0">
                <a:solidFill>
                  <a:srgbClr val="FFC000"/>
                </a:solidFill>
              </a:rPr>
              <a:t>Olgu 4</a:t>
            </a:r>
            <a:endParaRPr lang="tr-TR" sz="2000" i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167402-49F6-294A-930E-47F8638F4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Poliklinik kontrolü, 15 gün sonra</a:t>
            </a:r>
          </a:p>
          <a:p>
            <a:pPr marL="0" indent="0">
              <a:buNone/>
            </a:pPr>
            <a:endParaRPr lang="tr-TR" noProof="1"/>
          </a:p>
          <a:p>
            <a:pPr lvl="1"/>
            <a:r>
              <a:rPr lang="tr-TR" noProof="1"/>
              <a:t>Herhangi bir ilaç almıyor </a:t>
            </a:r>
          </a:p>
          <a:p>
            <a:pPr lvl="1"/>
            <a:endParaRPr lang="tr-TR" noProof="1"/>
          </a:p>
          <a:p>
            <a:pPr lvl="1"/>
            <a:r>
              <a:rPr lang="tr-TR" noProof="1"/>
              <a:t>EBE gerilemiş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E4FA2F6-02F3-8D40-9CF3-60C9B3CD40E1}"/>
              </a:ext>
            </a:extLst>
          </p:cNvPr>
          <p:cNvSpPr txBox="1"/>
          <p:nvPr/>
        </p:nvSpPr>
        <p:spPr>
          <a:xfrm>
            <a:off x="7217005" y="2194560"/>
            <a:ext cx="4289195" cy="175432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tr-TR" noProof="1">
                <a:solidFill>
                  <a:srgbClr val="1F1B28"/>
                </a:solidFill>
              </a:rPr>
              <a:t>Kırmızı şiş eklem (akut monoartrit)</a:t>
            </a:r>
          </a:p>
          <a:p>
            <a:r>
              <a:rPr lang="tr-TR" noProof="1">
                <a:solidFill>
                  <a:srgbClr val="0070C0"/>
                </a:solidFill>
              </a:rPr>
              <a:t>	</a:t>
            </a:r>
            <a:r>
              <a:rPr lang="tr-TR" i="1" noProof="1">
                <a:solidFill>
                  <a:schemeClr val="bg1"/>
                </a:solidFill>
              </a:rPr>
              <a:t>Septik artrit </a:t>
            </a:r>
          </a:p>
          <a:p>
            <a:r>
              <a:rPr lang="tr-TR" i="1" noProof="1">
                <a:solidFill>
                  <a:schemeClr val="bg1"/>
                </a:solidFill>
              </a:rPr>
              <a:t>	Akut romatizmal ateş </a:t>
            </a:r>
          </a:p>
          <a:p>
            <a:r>
              <a:rPr lang="tr-TR" i="1" noProof="1">
                <a:solidFill>
                  <a:schemeClr val="bg1"/>
                </a:solidFill>
              </a:rPr>
              <a:t>	AAA (Erizipel benzeri eritem)</a:t>
            </a:r>
          </a:p>
          <a:p>
            <a:r>
              <a:rPr lang="tr-TR" i="1" noProof="1">
                <a:solidFill>
                  <a:schemeClr val="bg1"/>
                </a:solidFill>
              </a:rPr>
              <a:t>	Gut</a:t>
            </a:r>
          </a:p>
          <a:p>
            <a:r>
              <a:rPr lang="tr-TR" i="1" noProof="1">
                <a:solidFill>
                  <a:schemeClr val="bg1"/>
                </a:solidFill>
              </a:rPr>
              <a:t>	Sarkoidoz (özellikle bilateral)</a:t>
            </a:r>
          </a:p>
        </p:txBody>
      </p:sp>
    </p:spTree>
    <p:extLst>
      <p:ext uri="{BB962C8B-B14F-4D97-AF65-F5344CB8AC3E}">
        <p14:creationId xmlns:p14="http://schemas.microsoft.com/office/powerpoint/2010/main" val="22148285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69C0557-9E3F-4E42-A41B-1143B1CA2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cap="none" dirty="0">
                <a:solidFill>
                  <a:srgbClr val="FFC000"/>
                </a:solidFill>
              </a:rPr>
              <a:t>Olgu 4</a:t>
            </a:r>
            <a:br>
              <a:rPr lang="tr-TR" sz="3600" cap="none" dirty="0">
                <a:solidFill>
                  <a:srgbClr val="FFC000"/>
                </a:solidFill>
              </a:rPr>
            </a:br>
            <a:r>
              <a:rPr lang="tr-TR" sz="2000" i="1" cap="none" dirty="0">
                <a:solidFill>
                  <a:srgbClr val="1F1B28"/>
                </a:solidFill>
              </a:rPr>
              <a:t>Laboratuvar</a:t>
            </a:r>
            <a:endParaRPr lang="tr-TR" sz="2000" i="1" dirty="0">
              <a:solidFill>
                <a:srgbClr val="1F1B28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203347-402B-A64B-A3EE-D42ECA8D4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7FD549DC-0507-6A44-A28F-0072B20F0D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360606"/>
              </p:ext>
            </p:extLst>
          </p:nvPr>
        </p:nvGraphicFramePr>
        <p:xfrm>
          <a:off x="1779771" y="2352422"/>
          <a:ext cx="8632458" cy="37084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747842">
                  <a:extLst>
                    <a:ext uri="{9D8B030D-6E8A-4147-A177-3AD203B41FA5}">
                      <a16:colId xmlns:a16="http://schemas.microsoft.com/office/drawing/2014/main" val="4292284732"/>
                    </a:ext>
                  </a:extLst>
                </a:gridCol>
                <a:gridCol w="2442308">
                  <a:extLst>
                    <a:ext uri="{9D8B030D-6E8A-4147-A177-3AD203B41FA5}">
                      <a16:colId xmlns:a16="http://schemas.microsoft.com/office/drawing/2014/main" val="1377801942"/>
                    </a:ext>
                  </a:extLst>
                </a:gridCol>
                <a:gridCol w="2442308">
                  <a:extLst>
                    <a:ext uri="{9D8B030D-6E8A-4147-A177-3AD203B41FA5}">
                      <a16:colId xmlns:a16="http://schemas.microsoft.com/office/drawing/2014/main" val="4044746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Başlangıç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2 hafta sonra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73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Lökosit (x10</a:t>
                      </a:r>
                      <a:r>
                        <a:rPr lang="tr-TR" baseline="30000" noProof="1"/>
                        <a:t>3 </a:t>
                      </a:r>
                      <a:r>
                        <a:rPr lang="tr-TR" baseline="0" noProof="1"/>
                        <a:t>c/ul</a:t>
                      </a:r>
                      <a:r>
                        <a:rPr lang="tr-TR" noProof="1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13,4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noProof="1"/>
                        <a:t>8,1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9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CRP (mg/l)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noProof="1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46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Sedimentasyon (mm/h)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noProof="1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40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Ürik asit (mg/dl)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noProof="1"/>
                        <a:t>5,1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noProof="1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892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ALT (u/l)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12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Kreatinin (mg/dl)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0,72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669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Tam idrar tetkiki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noProof="1"/>
                        <a:t>+ protein, eritrosit 8</a:t>
                      </a:r>
                      <a:endParaRPr lang="tr-TR" b="1" i="1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i="0" noProof="1"/>
                        <a:t>Normal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204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24 saatlik idrar protein (mg)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1" i="1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i="0" noProof="1"/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206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noProof="1"/>
                        <a:t>MEFV gen mutasyonu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1" i="1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i="0" noProof="1"/>
                        <a:t>M694V/M694V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71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21251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F79E0F1-CDD7-2E40-BFFE-9C97A902A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cap="none" dirty="0">
                <a:solidFill>
                  <a:srgbClr val="FFC000"/>
                </a:solidFill>
              </a:rPr>
              <a:t>Olgu 4</a:t>
            </a:r>
            <a:br>
              <a:rPr lang="tr-TR" sz="3600" cap="none" dirty="0">
                <a:solidFill>
                  <a:srgbClr val="FFC000"/>
                </a:solidFill>
              </a:rPr>
            </a:br>
            <a:r>
              <a:rPr lang="tr-TR" sz="2000" i="1" cap="none" dirty="0">
                <a:solidFill>
                  <a:srgbClr val="1F1B28"/>
                </a:solidFill>
              </a:rPr>
              <a:t>Tedavi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4E3FF4D-F793-0841-934E-EF5740590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Ailevi akdeniz ateşi</a:t>
            </a:r>
          </a:p>
          <a:p>
            <a:endParaRPr lang="tr-TR" noProof="1"/>
          </a:p>
          <a:p>
            <a:pPr lvl="1"/>
            <a:r>
              <a:rPr lang="tr-TR" noProof="1"/>
              <a:t>Kolşisin 1,5 mg/gün</a:t>
            </a:r>
          </a:p>
          <a:p>
            <a:pPr marL="457200" lvl="1" indent="0">
              <a:buNone/>
            </a:pPr>
            <a:endParaRPr lang="tr-TR" noProof="1"/>
          </a:p>
          <a:p>
            <a:pPr marL="457200" lvl="1" indent="0">
              <a:buNone/>
            </a:pPr>
            <a:endParaRPr lang="tr-TR" noProof="1"/>
          </a:p>
          <a:p>
            <a:pPr marL="457200" lvl="1" indent="0">
              <a:buNone/>
            </a:pPr>
            <a:endParaRPr lang="tr-TR" noProof="1"/>
          </a:p>
          <a:p>
            <a:pPr marL="457200" lvl="1" indent="0">
              <a:buNone/>
            </a:pPr>
            <a:endParaRPr lang="tr-TR" noProof="1"/>
          </a:p>
          <a:p>
            <a:pPr lvl="1"/>
            <a:r>
              <a:rPr lang="tr-TR" noProof="1">
                <a:solidFill>
                  <a:schemeClr val="tx2">
                    <a:lumMod val="40000"/>
                    <a:lumOff val="60000"/>
                  </a:schemeClr>
                </a:solidFill>
              </a:rPr>
              <a:t>Kolşisin 1,5 mg/gün</a:t>
            </a:r>
          </a:p>
          <a:p>
            <a:pPr lvl="1"/>
            <a:endParaRPr lang="tr-TR" noProof="1"/>
          </a:p>
          <a:p>
            <a:pPr lvl="1"/>
            <a:r>
              <a:rPr lang="tr-TR" noProof="1"/>
              <a:t>Kolşisin 2 mg/gün</a:t>
            </a:r>
          </a:p>
          <a:p>
            <a:pPr lvl="3"/>
            <a:endParaRPr lang="tr-TR" noProof="1"/>
          </a:p>
          <a:p>
            <a:pPr lvl="3"/>
            <a:endParaRPr lang="tr-TR" noProof="1"/>
          </a:p>
          <a:p>
            <a:pPr marL="457200" lvl="1" indent="0">
              <a:buNone/>
            </a:pPr>
            <a:endParaRPr lang="tr-TR" noProof="1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CB48C9C6-8B75-C340-B047-16CDDFFAA24A}"/>
              </a:ext>
            </a:extLst>
          </p:cNvPr>
          <p:cNvSpPr txBox="1"/>
          <p:nvPr/>
        </p:nvSpPr>
        <p:spPr>
          <a:xfrm>
            <a:off x="1222744" y="3755590"/>
            <a:ext cx="8048847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noProof="1">
                <a:solidFill>
                  <a:schemeClr val="bg1"/>
                </a:solidFill>
              </a:rPr>
              <a:t>Kolşisini düzenli kullanmasına rağmen son 3 ay içerisinde ayda 1 defa </a:t>
            </a:r>
          </a:p>
          <a:p>
            <a:r>
              <a:rPr lang="tr-TR" noProof="1">
                <a:solidFill>
                  <a:schemeClr val="bg1"/>
                </a:solidFill>
              </a:rPr>
              <a:t>Peritonit ile uyumlu 1-2 gün süren atak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33269CAF-4DDA-9B47-806B-DA0794268A81}"/>
              </a:ext>
            </a:extLst>
          </p:cNvPr>
          <p:cNvSpPr txBox="1"/>
          <p:nvPr/>
        </p:nvSpPr>
        <p:spPr>
          <a:xfrm>
            <a:off x="1222744" y="5800585"/>
            <a:ext cx="8048847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noProof="1">
                <a:solidFill>
                  <a:schemeClr val="bg1"/>
                </a:solidFill>
              </a:rPr>
              <a:t>Atak yok</a:t>
            </a:r>
          </a:p>
          <a:p>
            <a:r>
              <a:rPr lang="tr-TR" noProof="1">
                <a:solidFill>
                  <a:schemeClr val="bg1"/>
                </a:solidFill>
              </a:rPr>
              <a:t>Gastro-intestinal intolerans, </a:t>
            </a:r>
            <a:r>
              <a:rPr lang="tr-TR" i="1" noProof="1">
                <a:solidFill>
                  <a:schemeClr val="bg1"/>
                </a:solidFill>
              </a:rPr>
              <a:t>İshal</a:t>
            </a:r>
          </a:p>
        </p:txBody>
      </p:sp>
    </p:spTree>
    <p:extLst>
      <p:ext uri="{BB962C8B-B14F-4D97-AF65-F5344CB8AC3E}">
        <p14:creationId xmlns:p14="http://schemas.microsoft.com/office/powerpoint/2010/main" val="22558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E450395-3D30-9041-A4DA-E1947A608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cap="none" dirty="0">
                <a:solidFill>
                  <a:srgbClr val="FFC000"/>
                </a:solidFill>
              </a:rPr>
              <a:t>Olgu 4</a:t>
            </a:r>
            <a:br>
              <a:rPr lang="tr-TR" sz="3600" cap="none" dirty="0">
                <a:solidFill>
                  <a:srgbClr val="FFC000"/>
                </a:solidFill>
              </a:rPr>
            </a:br>
            <a:r>
              <a:rPr lang="tr-TR" sz="2000" i="1" cap="none" dirty="0">
                <a:solidFill>
                  <a:srgbClr val="1F1B28"/>
                </a:solidFill>
              </a:rPr>
              <a:t>Tedavi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1720B1F-864B-AA4D-92BA-D657D4D45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Ailevi akdeniz ateşi</a:t>
            </a:r>
          </a:p>
          <a:p>
            <a:endParaRPr lang="tr-TR" noProof="1"/>
          </a:p>
          <a:p>
            <a:endParaRPr lang="tr-TR" noProof="1"/>
          </a:p>
          <a:p>
            <a:endParaRPr lang="tr-TR" noProof="1"/>
          </a:p>
          <a:p>
            <a:pPr marL="457200" lvl="1" indent="0">
              <a:buNone/>
            </a:pPr>
            <a:r>
              <a:rPr lang="tr-TR" noProof="1"/>
              <a:t>	Yurt içi kolşisin preperat değişikliği  (</a:t>
            </a:r>
            <a:r>
              <a:rPr lang="tr-TR" i="1" noProof="1">
                <a:solidFill>
                  <a:srgbClr val="FF0000"/>
                </a:solidFill>
              </a:rPr>
              <a:t>Colchicum dispert </a:t>
            </a:r>
            <a:r>
              <a:rPr lang="tr-TR" i="1" noProof="1">
                <a:solidFill>
                  <a:srgbClr val="00B0F0"/>
                </a:solidFill>
              </a:rPr>
              <a:t>Kolsin</a:t>
            </a:r>
            <a:r>
              <a:rPr lang="tr-TR" noProof="1"/>
              <a:t>)</a:t>
            </a:r>
          </a:p>
          <a:p>
            <a:pPr marL="457200" lvl="1" indent="0">
              <a:buNone/>
            </a:pPr>
            <a:endParaRPr lang="tr-TR" noProof="1"/>
          </a:p>
          <a:p>
            <a:pPr marL="457200" lvl="1" indent="0">
              <a:buNone/>
            </a:pPr>
            <a:r>
              <a:rPr lang="tr-TR" noProof="1"/>
              <a:t>		Yurt dışı kolşisin (</a:t>
            </a:r>
            <a:r>
              <a:rPr lang="tr-TR" i="1" noProof="1">
                <a:solidFill>
                  <a:srgbClr val="00B050"/>
                </a:solidFill>
              </a:rPr>
              <a:t>Colchicine Opacalcıum</a:t>
            </a:r>
            <a:r>
              <a:rPr lang="tr-TR" noProof="1"/>
              <a:t>)</a:t>
            </a:r>
          </a:p>
          <a:p>
            <a:endParaRPr lang="tr-TR" noProof="1"/>
          </a:p>
          <a:p>
            <a:pPr marL="457200" lvl="1" indent="0">
              <a:buNone/>
            </a:pPr>
            <a:endParaRPr lang="tr-TR" noProof="1"/>
          </a:p>
          <a:p>
            <a:pPr marL="457200" lvl="1" indent="0">
              <a:buNone/>
            </a:pPr>
            <a:endParaRPr lang="tr-TR" noProof="1"/>
          </a:p>
          <a:p>
            <a:pPr marL="457200" lvl="1" indent="0">
              <a:buNone/>
            </a:pPr>
            <a:endParaRPr lang="tr-TR" noProof="1"/>
          </a:p>
          <a:p>
            <a:pPr marL="457200" lvl="1" indent="0">
              <a:buNone/>
            </a:pPr>
            <a:endParaRPr lang="tr-TR" noProof="1"/>
          </a:p>
          <a:p>
            <a:endParaRPr lang="tr-TR" noProof="1"/>
          </a:p>
          <a:p>
            <a:pPr marL="0" indent="0">
              <a:buNone/>
            </a:pPr>
            <a:endParaRPr lang="tr-TR" noProof="1"/>
          </a:p>
          <a:p>
            <a:endParaRPr lang="tr-TR" noProof="1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54F009E-51B8-794D-8AE4-89C743C1B639}"/>
              </a:ext>
            </a:extLst>
          </p:cNvPr>
          <p:cNvSpPr txBox="1"/>
          <p:nvPr/>
        </p:nvSpPr>
        <p:spPr>
          <a:xfrm>
            <a:off x="1254642" y="2940425"/>
            <a:ext cx="8048847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noProof="1">
                <a:solidFill>
                  <a:schemeClr val="bg1"/>
                </a:solidFill>
              </a:rPr>
              <a:t>Gastro-intestinal intolerans, </a:t>
            </a:r>
            <a:r>
              <a:rPr lang="tr-TR" i="1" noProof="1">
                <a:solidFill>
                  <a:schemeClr val="bg1"/>
                </a:solidFill>
              </a:rPr>
              <a:t>İshal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A47B8C2-083D-1449-9C2D-ACD8CD930B1D}"/>
              </a:ext>
            </a:extLst>
          </p:cNvPr>
          <p:cNvSpPr txBox="1"/>
          <p:nvPr/>
        </p:nvSpPr>
        <p:spPr>
          <a:xfrm>
            <a:off x="3531781" y="5247692"/>
            <a:ext cx="7132675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noProof="1">
                <a:solidFill>
                  <a:schemeClr val="bg1"/>
                </a:solidFill>
              </a:rPr>
              <a:t>Atak yok, yan etki yok</a:t>
            </a:r>
            <a:endParaRPr lang="tr-TR" i="1" noProof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17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C6A1CC8-92D2-3E49-8108-0FBCC346A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noProof="1">
                <a:solidFill>
                  <a:srgbClr val="00B0F0"/>
                </a:solidFill>
              </a:rPr>
              <a:t>Otoinflamasyon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554F77-4FED-5749-BC9C-C598A58C7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noProof="1"/>
              <a:t>	Otoinflamasyon					Otoimmünite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052130C-821B-CF42-B0B4-E951AF0A8708}"/>
              </a:ext>
            </a:extLst>
          </p:cNvPr>
          <p:cNvSpPr txBox="1"/>
          <p:nvPr/>
        </p:nvSpPr>
        <p:spPr>
          <a:xfrm>
            <a:off x="0" y="3134242"/>
            <a:ext cx="4219425" cy="203132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tr-TR" sz="1400" noProof="1">
                <a:solidFill>
                  <a:schemeClr val="bg1"/>
                </a:solidFill>
              </a:rPr>
              <a:t>Doğal immün sistem </a:t>
            </a:r>
          </a:p>
          <a:p>
            <a:endParaRPr lang="tr-TR" sz="1400" noProof="1">
              <a:solidFill>
                <a:schemeClr val="bg1"/>
              </a:solidFill>
            </a:endParaRPr>
          </a:p>
          <a:p>
            <a:r>
              <a:rPr lang="tr-TR" sz="1400" noProof="1">
                <a:solidFill>
                  <a:schemeClr val="bg1"/>
                </a:solidFill>
              </a:rPr>
              <a:t>Monositler, makrofajlar Nötrofiller</a:t>
            </a:r>
          </a:p>
          <a:p>
            <a:endParaRPr lang="tr-TR" sz="1400" noProof="1">
              <a:solidFill>
                <a:schemeClr val="bg1"/>
              </a:solidFill>
            </a:endParaRPr>
          </a:p>
          <a:p>
            <a:r>
              <a:rPr lang="tr-TR" sz="1400" noProof="1">
                <a:solidFill>
                  <a:schemeClr val="bg1"/>
                </a:solidFill>
              </a:rPr>
              <a:t>IL-1, TNF, IFNaß, IL-12, IL-23, (IL-17), IL-18 </a:t>
            </a:r>
          </a:p>
          <a:p>
            <a:endParaRPr lang="tr-TR" sz="1400" noProof="1">
              <a:solidFill>
                <a:schemeClr val="bg1"/>
              </a:solidFill>
            </a:endParaRPr>
          </a:p>
          <a:p>
            <a:r>
              <a:rPr lang="tr-TR" sz="1400" noProof="1">
                <a:solidFill>
                  <a:schemeClr val="bg1"/>
                </a:solidFill>
              </a:rPr>
              <a:t>Nötrofil ve makrofaj ilişkili organ hasarı</a:t>
            </a:r>
          </a:p>
          <a:p>
            <a:endParaRPr lang="tr-TR" sz="1400" noProof="1">
              <a:solidFill>
                <a:schemeClr val="bg1"/>
              </a:solidFill>
            </a:endParaRPr>
          </a:p>
          <a:p>
            <a:r>
              <a:rPr lang="tr-TR" sz="1400" noProof="1">
                <a:solidFill>
                  <a:schemeClr val="bg1"/>
                </a:solidFill>
              </a:rPr>
              <a:t>IL-1 ilişkili monojenik otoenflamatuar hastalıklar </a:t>
            </a:r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6D6EECA0-DF57-4743-B30D-C57EB3D8A9BA}"/>
              </a:ext>
            </a:extLst>
          </p:cNvPr>
          <p:cNvSpPr txBox="1"/>
          <p:nvPr/>
        </p:nvSpPr>
        <p:spPr>
          <a:xfrm>
            <a:off x="7388095" y="3134242"/>
            <a:ext cx="5090984" cy="203132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sz="1400" noProof="1">
                <a:solidFill>
                  <a:schemeClr val="bg1"/>
                </a:solidFill>
              </a:rPr>
              <a:t>Adaptif immün sistem</a:t>
            </a:r>
          </a:p>
          <a:p>
            <a:endParaRPr lang="tr-TR" sz="1400" noProof="1">
              <a:solidFill>
                <a:schemeClr val="bg1"/>
              </a:solidFill>
            </a:endParaRPr>
          </a:p>
          <a:p>
            <a:r>
              <a:rPr lang="tr-TR" sz="1400" noProof="1">
                <a:solidFill>
                  <a:schemeClr val="bg1"/>
                </a:solidFill>
              </a:rPr>
              <a:t>T hücre, B hücre</a:t>
            </a:r>
          </a:p>
          <a:p>
            <a:r>
              <a:rPr lang="tr-TR" sz="1400" noProof="1">
                <a:solidFill>
                  <a:schemeClr val="bg1"/>
                </a:solidFill>
              </a:rPr>
              <a:t> </a:t>
            </a:r>
          </a:p>
          <a:p>
            <a:r>
              <a:rPr lang="tr-TR" sz="1400" noProof="1">
                <a:solidFill>
                  <a:schemeClr val="bg1"/>
                </a:solidFill>
              </a:rPr>
              <a:t>IFN𝞬, IL-4, (IL-17), IL-6 </a:t>
            </a:r>
          </a:p>
          <a:p>
            <a:endParaRPr lang="tr-TR" sz="1400" noProof="1">
              <a:solidFill>
                <a:schemeClr val="bg1"/>
              </a:solidFill>
            </a:endParaRPr>
          </a:p>
          <a:p>
            <a:r>
              <a:rPr lang="tr-TR" sz="1400" noProof="1">
                <a:solidFill>
                  <a:schemeClr val="bg1"/>
                </a:solidFill>
              </a:rPr>
              <a:t>Otoantikor veya otoantijen spesifik T hücre organ yanıtı</a:t>
            </a:r>
          </a:p>
          <a:p>
            <a:r>
              <a:rPr lang="tr-TR" sz="1400" noProof="1">
                <a:solidFill>
                  <a:schemeClr val="bg1"/>
                </a:solidFill>
              </a:rPr>
              <a:t> </a:t>
            </a:r>
          </a:p>
          <a:p>
            <a:r>
              <a:rPr lang="tr-TR" sz="1400" noProof="1">
                <a:solidFill>
                  <a:schemeClr val="bg1"/>
                </a:solidFill>
              </a:rPr>
              <a:t>Tiroidit, romatoid artrit, SLE 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018BC65E-22D0-3A4D-9197-660738205769}"/>
              </a:ext>
            </a:extLst>
          </p:cNvPr>
          <p:cNvSpPr txBox="1"/>
          <p:nvPr/>
        </p:nvSpPr>
        <p:spPr>
          <a:xfrm>
            <a:off x="4219425" y="3134242"/>
            <a:ext cx="31686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noProof="1"/>
              <a:t>İmmün disregülasyon</a:t>
            </a:r>
          </a:p>
          <a:p>
            <a:pPr algn="ctr"/>
            <a:endParaRPr lang="tr-TR" sz="1400" noProof="1"/>
          </a:p>
          <a:p>
            <a:pPr algn="ctr"/>
            <a:r>
              <a:rPr lang="tr-TR" sz="1400" noProof="1"/>
              <a:t>Başlıca hücre tipleri</a:t>
            </a:r>
          </a:p>
          <a:p>
            <a:pPr algn="ctr"/>
            <a:endParaRPr lang="tr-TR" sz="1400" noProof="1"/>
          </a:p>
          <a:p>
            <a:pPr algn="ctr"/>
            <a:r>
              <a:rPr lang="tr-TR" sz="1400" noProof="1"/>
              <a:t>Hedef sitokinler</a:t>
            </a:r>
          </a:p>
          <a:p>
            <a:pPr algn="ctr"/>
            <a:endParaRPr lang="tr-TR" sz="1400" noProof="1"/>
          </a:p>
          <a:p>
            <a:pPr algn="ctr"/>
            <a:r>
              <a:rPr lang="tr-TR" sz="1400" noProof="1"/>
              <a:t>Organ hasarının mekanizması</a:t>
            </a:r>
          </a:p>
          <a:p>
            <a:pPr algn="ctr"/>
            <a:endParaRPr lang="tr-TR" sz="1400" noProof="1"/>
          </a:p>
          <a:p>
            <a:pPr algn="ctr"/>
            <a:r>
              <a:rPr lang="tr-TR" sz="1400" noProof="1"/>
              <a:t>Hastalık örnekleri </a:t>
            </a:r>
          </a:p>
        </p:txBody>
      </p:sp>
    </p:spTree>
    <p:extLst>
      <p:ext uri="{BB962C8B-B14F-4D97-AF65-F5344CB8AC3E}">
        <p14:creationId xmlns:p14="http://schemas.microsoft.com/office/powerpoint/2010/main" val="9229373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4E3B8D0-B67E-834B-8360-6F2339F8F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noProof="1">
                <a:solidFill>
                  <a:srgbClr val="00B0F0"/>
                </a:solidFill>
              </a:rPr>
              <a:t>Otoinflamasyon</a:t>
            </a:r>
            <a:endParaRPr lang="tr-TR" sz="36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BBE66B0-6118-5B42-AF52-6970CE757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444" y="2194560"/>
            <a:ext cx="5093937" cy="3769241"/>
          </a:xfrm>
          <a:prstGeom prst="rect">
            <a:avLst/>
          </a:pr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BC0EBD-FB85-7143-AFC0-3F034C1DC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" y="2194560"/>
            <a:ext cx="6331689" cy="4024125"/>
          </a:xfrm>
        </p:spPr>
        <p:txBody>
          <a:bodyPr/>
          <a:lstStyle/>
          <a:p>
            <a:r>
              <a:rPr lang="tr-TR" noProof="1"/>
              <a:t>Otoinflamasyon </a:t>
            </a:r>
          </a:p>
          <a:p>
            <a:endParaRPr lang="tr-TR" noProof="1"/>
          </a:p>
          <a:p>
            <a:pPr lvl="1"/>
            <a:r>
              <a:rPr lang="tr-TR" noProof="1"/>
              <a:t>İnflamasyon olması gereken bir bağışıklık yanıtı </a:t>
            </a:r>
          </a:p>
          <a:p>
            <a:pPr lvl="1"/>
            <a:endParaRPr lang="tr-TR" noProof="1"/>
          </a:p>
          <a:p>
            <a:pPr lvl="1"/>
            <a:r>
              <a:rPr lang="tr-TR" noProof="1"/>
              <a:t>Fakat inflamazom birleşenlerini kodlayan genlerdeki mutasyonlar sonucunda oluşan stoplazmik multiprotein kompleksler</a:t>
            </a:r>
          </a:p>
          <a:p>
            <a:pPr lvl="2"/>
            <a:r>
              <a:rPr lang="tr-TR" i="1" noProof="1"/>
              <a:t>İnflamasyonun aşırı olmasına </a:t>
            </a:r>
          </a:p>
          <a:p>
            <a:pPr lvl="2"/>
            <a:r>
              <a:rPr lang="tr-TR" b="1" i="1" noProof="1"/>
              <a:t>IL-1</a:t>
            </a:r>
            <a:r>
              <a:rPr lang="tr-TR" i="1" noProof="1"/>
              <a:t>, </a:t>
            </a:r>
            <a:r>
              <a:rPr lang="tr-TR" b="1" i="1" noProof="1"/>
              <a:t>Tip-1 IFN</a:t>
            </a:r>
            <a:r>
              <a:rPr lang="tr-TR" i="1" noProof="1"/>
              <a:t>, </a:t>
            </a:r>
            <a:r>
              <a:rPr lang="tr-TR" b="1" i="1" noProof="1"/>
              <a:t>NF-kB </a:t>
            </a:r>
            <a:r>
              <a:rPr lang="tr-TR" i="1" noProof="1"/>
              <a:t>aracılı inflamatuvar yanıtın artmasına neden olacaktır</a:t>
            </a:r>
          </a:p>
        </p:txBody>
      </p:sp>
    </p:spTree>
    <p:extLst>
      <p:ext uri="{BB962C8B-B14F-4D97-AF65-F5344CB8AC3E}">
        <p14:creationId xmlns:p14="http://schemas.microsoft.com/office/powerpoint/2010/main" val="26200520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14F5C05-BA13-DA46-8FF5-5C75C7D51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noProof="1">
                <a:solidFill>
                  <a:srgbClr val="00B0F0"/>
                </a:solidFill>
              </a:rPr>
              <a:t>Otoinflamasyon</a:t>
            </a:r>
            <a:endParaRPr lang="tr-TR" sz="36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40F0AEC-2C47-A745-AD08-61BE4CAE5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09" y="2217700"/>
            <a:ext cx="3995331" cy="3350004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EA59D57C-A6C3-0548-93BC-94F19E0DB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7498" y="2206130"/>
            <a:ext cx="3948666" cy="3361574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B4EA66C2-B2E2-7749-992A-5DBCA14B4F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6669" y="2206130"/>
            <a:ext cx="3913030" cy="3350004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289A36A6-F105-9445-90D5-5A8C753ADF73}"/>
              </a:ext>
            </a:extLst>
          </p:cNvPr>
          <p:cNvSpPr txBox="1"/>
          <p:nvPr/>
        </p:nvSpPr>
        <p:spPr>
          <a:xfrm>
            <a:off x="123309" y="5728003"/>
            <a:ext cx="2434855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Fonksiyon kazanımı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9FE6FC55-C1BB-3246-A03E-B9FC630CCCBC}"/>
              </a:ext>
            </a:extLst>
          </p:cNvPr>
          <p:cNvSpPr txBox="1"/>
          <p:nvPr/>
        </p:nvSpPr>
        <p:spPr>
          <a:xfrm>
            <a:off x="123308" y="6097335"/>
            <a:ext cx="2434855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Fonksiyon kaybı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38965D5F-9A2A-BC46-85F6-4D3EF8701F8C}"/>
              </a:ext>
            </a:extLst>
          </p:cNvPr>
          <p:cNvSpPr txBox="1"/>
          <p:nvPr/>
        </p:nvSpPr>
        <p:spPr>
          <a:xfrm>
            <a:off x="2710393" y="5728003"/>
            <a:ext cx="5435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noProof="1"/>
              <a:t>MEFV/pyrin, IL-1 aracılı otoenflamatuvar durum</a:t>
            </a:r>
          </a:p>
        </p:txBody>
      </p:sp>
    </p:spTree>
    <p:extLst>
      <p:ext uri="{BB962C8B-B14F-4D97-AF65-F5344CB8AC3E}">
        <p14:creationId xmlns:p14="http://schemas.microsoft.com/office/powerpoint/2010/main" val="35011870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236DDCB-6CDB-0640-86E2-A2A34DAC0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noProof="1">
                <a:solidFill>
                  <a:srgbClr val="00B0F0"/>
                </a:solidFill>
              </a:rPr>
              <a:t>Otoinflamasyon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FF6DD54-C742-834B-A4C9-0FEABAC18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noProof="1"/>
              <a:t>Artan IL-1</a:t>
            </a:r>
          </a:p>
          <a:p>
            <a:pPr marL="457200" lvl="1" indent="0">
              <a:buNone/>
            </a:pPr>
            <a:endParaRPr lang="tr-TR" noProof="1"/>
          </a:p>
          <a:p>
            <a:pPr lvl="1"/>
            <a:endParaRPr lang="tr-TR" noProof="1"/>
          </a:p>
          <a:p>
            <a:pPr lvl="1"/>
            <a:endParaRPr lang="tr-TR" noProof="1"/>
          </a:p>
          <a:p>
            <a:pPr lvl="1"/>
            <a:r>
              <a:rPr lang="tr-TR" noProof="1"/>
              <a:t>Hipotalamusu etkileyerek 	</a:t>
            </a:r>
            <a:r>
              <a:rPr lang="tr-TR" i="1" noProof="1">
                <a:solidFill>
                  <a:srgbClr val="7030A0"/>
                </a:solidFill>
              </a:rPr>
              <a:t>ateşe </a:t>
            </a:r>
          </a:p>
          <a:p>
            <a:pPr lvl="1"/>
            <a:r>
              <a:rPr lang="tr-TR" noProof="1"/>
              <a:t>Kemik iliğini etkileyerek 		</a:t>
            </a:r>
            <a:r>
              <a:rPr lang="tr-TR" i="1" noProof="1">
                <a:solidFill>
                  <a:srgbClr val="7030A0"/>
                </a:solidFill>
              </a:rPr>
              <a:t>nötrofili ve nötrofil aktivasyonuna</a:t>
            </a:r>
          </a:p>
          <a:p>
            <a:pPr lvl="1"/>
            <a:r>
              <a:rPr lang="tr-TR" noProof="1"/>
              <a:t>Fibroblastları etkileyerek 	</a:t>
            </a:r>
            <a:r>
              <a:rPr lang="tr-TR" i="1" noProof="1">
                <a:solidFill>
                  <a:srgbClr val="7030A0"/>
                </a:solidFill>
              </a:rPr>
              <a:t>kollajen proliferasyonuna </a:t>
            </a:r>
          </a:p>
          <a:p>
            <a:pPr lvl="1"/>
            <a:r>
              <a:rPr lang="tr-TR" noProof="1"/>
              <a:t>Kas dokusunu etkileyerek 	</a:t>
            </a:r>
            <a:r>
              <a:rPr lang="tr-TR" i="1" noProof="1">
                <a:solidFill>
                  <a:srgbClr val="7030A0"/>
                </a:solidFill>
              </a:rPr>
              <a:t>aminoasit oluşumuna</a:t>
            </a:r>
          </a:p>
          <a:p>
            <a:pPr lvl="1"/>
            <a:r>
              <a:rPr lang="tr-TR" noProof="1"/>
              <a:t>Karaciğeri etkileyerek 		</a:t>
            </a:r>
            <a:r>
              <a:rPr lang="tr-TR" i="1" noProof="1">
                <a:solidFill>
                  <a:srgbClr val="7030A0"/>
                </a:solidFill>
              </a:rPr>
              <a:t>akut faz protein artışına</a:t>
            </a:r>
          </a:p>
          <a:p>
            <a:pPr lvl="1"/>
            <a:r>
              <a:rPr lang="tr-TR" noProof="1"/>
              <a:t>T ve B hücrelerini etkileyerek 	</a:t>
            </a:r>
            <a:r>
              <a:rPr lang="tr-TR" i="1" noProof="1">
                <a:solidFill>
                  <a:srgbClr val="7030A0"/>
                </a:solidFill>
              </a:rPr>
              <a:t>lenfokin ve antikor oluşumuna</a:t>
            </a:r>
            <a:endParaRPr lang="tr-TR" noProof="1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AD3D055-35CA-9743-A6DC-FB58ACF06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8705" y="1565911"/>
            <a:ext cx="2117295" cy="158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9242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7721D96-3C9C-174D-BEFE-628F42AAB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noProof="1">
                <a:solidFill>
                  <a:srgbClr val="00B0F0"/>
                </a:solidFill>
              </a:rPr>
              <a:t>Ailevi akdeniz ateşi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71ADD78-B515-454C-BD01-278338125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noProof="1"/>
              <a:t>Dünya genelinde en yaygın otoinflamatuvar hastalık</a:t>
            </a:r>
          </a:p>
          <a:p>
            <a:endParaRPr lang="tr-TR" noProof="1"/>
          </a:p>
          <a:p>
            <a:r>
              <a:rPr lang="tr-TR" noProof="1"/>
              <a:t>Doğu akdeniz havzası </a:t>
            </a:r>
          </a:p>
          <a:p>
            <a:endParaRPr lang="tr-TR" noProof="1"/>
          </a:p>
          <a:p>
            <a:r>
              <a:rPr lang="tr-TR" noProof="1"/>
              <a:t>Türk, Yahudi, Ermeni, Arap ve İtalyan</a:t>
            </a:r>
          </a:p>
          <a:p>
            <a:endParaRPr lang="tr-TR" noProof="1"/>
          </a:p>
          <a:p>
            <a:r>
              <a:rPr lang="tr-TR" noProof="1"/>
              <a:t>Ülkemizde Akdeniz kıyılarından daha çok (1/1000)</a:t>
            </a:r>
          </a:p>
          <a:p>
            <a:pPr lvl="1"/>
            <a:r>
              <a:rPr lang="tr-TR" noProof="1"/>
              <a:t>İç Anadolu: </a:t>
            </a:r>
            <a:r>
              <a:rPr lang="tr-TR" i="1" noProof="1"/>
              <a:t>Ankara, Tokat, Sivas, Kayseri </a:t>
            </a:r>
          </a:p>
          <a:p>
            <a:pPr lvl="1"/>
            <a:r>
              <a:rPr lang="tr-TR" noProof="1"/>
              <a:t>Karadeniz: </a:t>
            </a:r>
            <a:r>
              <a:rPr lang="tr-TR" i="1" noProof="1"/>
              <a:t>Kastamonu, Sinop, Gümüşhane, Giresun, Bayburt </a:t>
            </a:r>
          </a:p>
          <a:p>
            <a:pPr lvl="1"/>
            <a:r>
              <a:rPr lang="tr-TR" noProof="1"/>
              <a:t>Doğu Anadolu: </a:t>
            </a:r>
            <a:r>
              <a:rPr lang="tr-TR" i="1" noProof="1"/>
              <a:t>Erzincan, Erzurum, Malatya, Kars, Ağrı  </a:t>
            </a:r>
          </a:p>
          <a:p>
            <a:pPr marL="457200" lvl="1" indent="0">
              <a:buNone/>
            </a:pPr>
            <a:endParaRPr lang="tr-TR" i="1" noProof="1"/>
          </a:p>
          <a:p>
            <a:endParaRPr lang="tr-TR" noProof="1"/>
          </a:p>
          <a:p>
            <a:endParaRPr lang="tr-TR" noProof="1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957C039-A136-4B4D-AF55-87EB3697B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6074" y="2653710"/>
            <a:ext cx="3840126" cy="220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0678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1270A78-A1B7-9541-9868-31B47AB12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cap="none" noProof="1">
                <a:solidFill>
                  <a:srgbClr val="00B0F0"/>
                </a:solidFill>
              </a:rPr>
              <a:t>Ailevi akdeniz ateşi</a:t>
            </a:r>
            <a:br>
              <a:rPr lang="tr-TR" sz="3600" cap="none" noProof="1">
                <a:solidFill>
                  <a:srgbClr val="00B0F0"/>
                </a:solidFill>
              </a:rPr>
            </a:br>
            <a:r>
              <a:rPr lang="tr-TR" sz="2000" i="1" cap="none" noProof="1"/>
              <a:t>Genetik </a:t>
            </a:r>
            <a:endParaRPr lang="tr-TR" sz="2000" i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ABA2811-1785-3946-B858-82E54FBF7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Otozomal resesif geçişli</a:t>
            </a:r>
          </a:p>
          <a:p>
            <a:pPr marL="0" indent="0">
              <a:buNone/>
            </a:pPr>
            <a:endParaRPr lang="tr-TR" noProof="1"/>
          </a:p>
          <a:p>
            <a:r>
              <a:rPr lang="tr-TR" noProof="1"/>
              <a:t>MEFV gen, 16. kromozomun kısa kolunda (1997)</a:t>
            </a:r>
          </a:p>
          <a:p>
            <a:pPr lvl="2"/>
            <a:r>
              <a:rPr lang="tr-TR" noProof="1"/>
              <a:t>Büyük çoğunluğu tek nükleotid değişimi, %80-85</a:t>
            </a:r>
          </a:p>
          <a:p>
            <a:pPr lvl="2"/>
            <a:r>
              <a:rPr lang="tr-TR" noProof="1"/>
              <a:t>781-aa’den oluşan protein sentezler</a:t>
            </a:r>
          </a:p>
          <a:p>
            <a:pPr lvl="3"/>
            <a:r>
              <a:rPr lang="tr-TR" i="1" noProof="1"/>
              <a:t>Pyrin (Ateş)</a:t>
            </a:r>
          </a:p>
          <a:p>
            <a:pPr lvl="3"/>
            <a:r>
              <a:rPr lang="tr-TR" i="1" noProof="1"/>
              <a:t>Marenostrin (Akdeniz)</a:t>
            </a:r>
          </a:p>
          <a:p>
            <a:pPr lvl="2"/>
            <a:r>
              <a:rPr lang="tr-TR" noProof="1"/>
              <a:t>Exon 10</a:t>
            </a:r>
          </a:p>
          <a:p>
            <a:pPr lvl="3"/>
            <a:r>
              <a:rPr lang="tr-TR" noProof="1"/>
              <a:t>4 missense mutasyon: </a:t>
            </a:r>
            <a:r>
              <a:rPr lang="tr-TR" b="1" i="1" noProof="1"/>
              <a:t>M680I, M694V, M694I, V726A</a:t>
            </a:r>
          </a:p>
          <a:p>
            <a:pPr lvl="2"/>
            <a:r>
              <a:rPr lang="tr-TR" noProof="1"/>
              <a:t>Exon 2</a:t>
            </a:r>
          </a:p>
          <a:p>
            <a:pPr lvl="3"/>
            <a:r>
              <a:rPr lang="tr-TR" b="1" i="1" noProof="1"/>
              <a:t>E148Q</a:t>
            </a:r>
            <a:r>
              <a:rPr lang="tr-TR" i="1" noProof="1"/>
              <a:t>, </a:t>
            </a:r>
            <a:r>
              <a:rPr lang="tr-TR" noProof="1"/>
              <a:t>Tek başına bir plimorfizm </a:t>
            </a:r>
          </a:p>
          <a:p>
            <a:pPr lvl="3"/>
            <a:r>
              <a:rPr lang="tr-TR" noProof="1"/>
              <a:t>Fakat exon 10 ile compound mutasyonu hastalık oluşumu için önemli</a:t>
            </a:r>
          </a:p>
        </p:txBody>
      </p:sp>
    </p:spTree>
    <p:extLst>
      <p:ext uri="{BB962C8B-B14F-4D97-AF65-F5344CB8AC3E}">
        <p14:creationId xmlns:p14="http://schemas.microsoft.com/office/powerpoint/2010/main" val="8940399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7184B18-9CDA-8C40-9371-69E1565AE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cap="none" noProof="1">
                <a:solidFill>
                  <a:srgbClr val="00B0F0"/>
                </a:solidFill>
              </a:rPr>
              <a:t>Ailevi akdeniz ateşi</a:t>
            </a:r>
            <a:br>
              <a:rPr lang="tr-TR" cap="none" noProof="1">
                <a:solidFill>
                  <a:srgbClr val="00B0F0"/>
                </a:solidFill>
              </a:rPr>
            </a:br>
            <a:r>
              <a:rPr lang="tr-TR" sz="2000" i="1" cap="none" noProof="1"/>
              <a:t>Genetik</a:t>
            </a:r>
            <a:r>
              <a:rPr lang="tr-TR" sz="2400" i="1" cap="none" noProof="1"/>
              <a:t> </a:t>
            </a: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382B213-1857-6E46-8704-EFA236B86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345" y="1666385"/>
            <a:ext cx="8135678" cy="3675413"/>
          </a:xfrm>
          <a:prstGeom prst="rect">
            <a:avLst/>
          </a:pr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C41032-791F-D149-B1E1-C4E3B4B4C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3345" y="5263116"/>
            <a:ext cx="8135678" cy="1392867"/>
          </a:xfrm>
          <a:solidFill>
            <a:srgbClr val="1F1B28"/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noProof="1">
                <a:solidFill>
                  <a:schemeClr val="bg1"/>
                </a:solidFill>
              </a:rPr>
              <a:t>Pyrin</a:t>
            </a:r>
          </a:p>
          <a:p>
            <a:pPr lvl="1"/>
            <a:r>
              <a:rPr lang="tr-TR" noProof="1">
                <a:solidFill>
                  <a:schemeClr val="bg1"/>
                </a:solidFill>
              </a:rPr>
              <a:t>Sitokin aktivasyonu ve apoptozisin regülasyonunda rol almakta</a:t>
            </a:r>
          </a:p>
          <a:p>
            <a:pPr lvl="1"/>
            <a:r>
              <a:rPr lang="tr-TR" noProof="1">
                <a:solidFill>
                  <a:schemeClr val="bg1"/>
                </a:solidFill>
              </a:rPr>
              <a:t>Defektif sentezlenen pyrin </a:t>
            </a:r>
          </a:p>
          <a:p>
            <a:pPr lvl="2"/>
            <a:r>
              <a:rPr lang="tr-TR" noProof="1">
                <a:solidFill>
                  <a:schemeClr val="bg1"/>
                </a:solidFill>
              </a:rPr>
              <a:t>İnflamasyona yatkınlık artmakta</a:t>
            </a:r>
          </a:p>
          <a:p>
            <a:pPr lvl="2"/>
            <a:r>
              <a:rPr lang="tr-TR" noProof="1">
                <a:solidFill>
                  <a:schemeClr val="bg1"/>
                </a:solidFill>
              </a:rPr>
              <a:t>Hastalar proinflamatuvar bir seyir göstermekte </a:t>
            </a:r>
          </a:p>
          <a:p>
            <a:pPr lvl="2"/>
            <a:r>
              <a:rPr lang="tr-TR" noProof="1">
                <a:solidFill>
                  <a:schemeClr val="bg1"/>
                </a:solidFill>
              </a:rPr>
              <a:t>Ataklar sırasında inflamasyon aşikar hale gelmekte</a:t>
            </a:r>
          </a:p>
          <a:p>
            <a:pPr lvl="1"/>
            <a:endParaRPr lang="tr-TR" noProof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4603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FC20524-BF8C-6B48-9859-2B774A927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cap="none" noProof="1">
                <a:solidFill>
                  <a:srgbClr val="00B0F0"/>
                </a:solidFill>
              </a:rPr>
              <a:t>Ailevi akdeniz ateşi</a:t>
            </a:r>
            <a:br>
              <a:rPr lang="tr-TR" cap="none" noProof="1">
                <a:solidFill>
                  <a:srgbClr val="00B0F0"/>
                </a:solidFill>
              </a:rPr>
            </a:br>
            <a:r>
              <a:rPr lang="tr-TR" sz="2000" i="1" cap="none" noProof="1"/>
              <a:t>Klinik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384DE6E-1AE0-9144-9579-BB878ADAE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noProof="1"/>
              <a:t>Ateş</a:t>
            </a:r>
          </a:p>
          <a:p>
            <a:pPr lvl="2"/>
            <a:r>
              <a:rPr lang="tr-TR" noProof="1"/>
              <a:t>En sık</a:t>
            </a:r>
          </a:p>
          <a:p>
            <a:pPr lvl="2"/>
            <a:r>
              <a:rPr lang="tr-TR" noProof="1"/>
              <a:t>Ataklar 24-72 saat sürmekte</a:t>
            </a:r>
          </a:p>
          <a:p>
            <a:r>
              <a:rPr lang="tr-TR" noProof="1"/>
              <a:t>Serozit, Sinovit</a:t>
            </a:r>
          </a:p>
          <a:p>
            <a:pPr lvl="1"/>
            <a:r>
              <a:rPr lang="tr-TR" noProof="1"/>
              <a:t>Peritonit</a:t>
            </a:r>
          </a:p>
          <a:p>
            <a:pPr lvl="2"/>
            <a:r>
              <a:rPr lang="tr-TR" noProof="1"/>
              <a:t>%90 </a:t>
            </a:r>
          </a:p>
          <a:p>
            <a:pPr lvl="2"/>
            <a:r>
              <a:rPr lang="tr-TR" noProof="1"/>
              <a:t>Akut batın (laparotomi, appendektomi)</a:t>
            </a:r>
          </a:p>
          <a:p>
            <a:pPr lvl="2"/>
            <a:r>
              <a:rPr lang="tr-TR" noProof="1"/>
              <a:t>Steril peritonit, nadiren adezyon</a:t>
            </a:r>
          </a:p>
          <a:p>
            <a:pPr lvl="2"/>
            <a:r>
              <a:rPr lang="tr-TR" noProof="1"/>
              <a:t>Karın ağrısı ile birlikte bulantı, kusma, ishal, kabızlık görülebilir</a:t>
            </a:r>
          </a:p>
          <a:p>
            <a:pPr lvl="1"/>
            <a:r>
              <a:rPr lang="tr-TR" noProof="1"/>
              <a:t>Plörezi</a:t>
            </a:r>
          </a:p>
          <a:p>
            <a:pPr lvl="2"/>
            <a:r>
              <a:rPr lang="tr-TR" noProof="1"/>
              <a:t>Genellikle tek taraflı, keskin bir ağrı</a:t>
            </a:r>
          </a:p>
          <a:p>
            <a:pPr lvl="1"/>
            <a:r>
              <a:rPr lang="tr-TR" noProof="1"/>
              <a:t>Perikardit</a:t>
            </a:r>
          </a:p>
          <a:p>
            <a:pPr lvl="2"/>
            <a:r>
              <a:rPr lang="tr-TR" noProof="1"/>
              <a:t>Daha az sıklıkta, az miktarda perikardiyal sıvı saptanabilmekte</a:t>
            </a:r>
          </a:p>
          <a:p>
            <a:pPr lvl="1"/>
            <a:r>
              <a:rPr lang="tr-TR" noProof="1"/>
              <a:t>Sinovit </a:t>
            </a:r>
          </a:p>
          <a:p>
            <a:pPr lvl="2"/>
            <a:r>
              <a:rPr lang="tr-TR" noProof="1"/>
              <a:t>Daha sıklıkla çocukluk döneminde</a:t>
            </a:r>
          </a:p>
          <a:p>
            <a:pPr lvl="2"/>
            <a:r>
              <a:rPr lang="tr-TR" noProof="1"/>
              <a:t>Alt ekstremite asimetrik monoartiküler tutulum (diz, ayak bileği), simetrik oligoartrit daha az sıklıkta</a:t>
            </a:r>
          </a:p>
          <a:p>
            <a:pPr lvl="2"/>
            <a:r>
              <a:rPr lang="tr-TR" noProof="1"/>
              <a:t>Kalça eklem artriti destrüktif olabilir</a:t>
            </a:r>
          </a:p>
          <a:p>
            <a:pPr lvl="2"/>
            <a:r>
              <a:rPr lang="tr-TR" noProof="1"/>
              <a:t>Eklem ponksiyonu, steril bir inflamasyon </a:t>
            </a:r>
          </a:p>
          <a:p>
            <a:pPr lvl="2"/>
            <a:r>
              <a:rPr lang="tr-TR" noProof="1"/>
              <a:t>1 haftaya kadar sürebilmekte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CFEF8945-1123-E047-A8BC-54E14AC5E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673292" y="1652702"/>
            <a:ext cx="2428208" cy="3237610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4899C397-3937-2248-BCEA-F68630BF0AE0}"/>
              </a:ext>
            </a:extLst>
          </p:cNvPr>
          <p:cNvSpPr txBox="1"/>
          <p:nvPr/>
        </p:nvSpPr>
        <p:spPr>
          <a:xfrm>
            <a:off x="8268591" y="4485611"/>
            <a:ext cx="3237611" cy="369332"/>
          </a:xfrm>
          <a:prstGeom prst="rect">
            <a:avLst/>
          </a:prstGeom>
          <a:solidFill>
            <a:srgbClr val="FF822D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i="1" noProof="1">
                <a:solidFill>
                  <a:schemeClr val="bg1"/>
                </a:solidFill>
              </a:rPr>
              <a:t>Sol dizde şişlik</a:t>
            </a:r>
          </a:p>
        </p:txBody>
      </p:sp>
    </p:spTree>
    <p:extLst>
      <p:ext uri="{BB962C8B-B14F-4D97-AF65-F5344CB8AC3E}">
        <p14:creationId xmlns:p14="http://schemas.microsoft.com/office/powerpoint/2010/main" val="15443188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2EDB63E-3E2F-3340-B1A0-892C7A25A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cap="none" noProof="1">
                <a:solidFill>
                  <a:srgbClr val="00B0F0"/>
                </a:solidFill>
              </a:rPr>
              <a:t>Ailevi akdeniz ateşi</a:t>
            </a:r>
            <a:br>
              <a:rPr lang="tr-TR" cap="none" noProof="1">
                <a:solidFill>
                  <a:srgbClr val="00B0F0"/>
                </a:solidFill>
              </a:rPr>
            </a:br>
            <a:r>
              <a:rPr lang="tr-TR" sz="2000" i="1" cap="none" noProof="1"/>
              <a:t>Klinik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5E7A24E-9AF4-1E47-B76F-C03B21646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sz="1500" noProof="1"/>
              <a:t>Erizipel benzeri eritem</a:t>
            </a:r>
          </a:p>
          <a:p>
            <a:pPr lvl="2"/>
            <a:r>
              <a:rPr lang="tr-TR" sz="1400" noProof="1"/>
              <a:t>Karakteristik</a:t>
            </a:r>
            <a:r>
              <a:rPr lang="tr-TR" sz="1700" noProof="1"/>
              <a:t> </a:t>
            </a:r>
          </a:p>
          <a:p>
            <a:r>
              <a:rPr lang="tr-TR" sz="1500" noProof="1"/>
              <a:t>Eforla gelen myalji </a:t>
            </a:r>
          </a:p>
          <a:p>
            <a:pPr lvl="2"/>
            <a:r>
              <a:rPr lang="tr-TR" sz="1400" noProof="1"/>
              <a:t>Alt ekstremite sıklıkla</a:t>
            </a:r>
          </a:p>
          <a:p>
            <a:pPr lvl="2"/>
            <a:r>
              <a:rPr lang="tr-TR" sz="1400" noProof="1"/>
              <a:t>Ateş beklenmez, 1-2 saat ile  2-3 gün arası sürebilmekte</a:t>
            </a:r>
          </a:p>
          <a:p>
            <a:r>
              <a:rPr lang="tr-TR" sz="1500" noProof="1"/>
              <a:t>Vaskülit</a:t>
            </a:r>
          </a:p>
          <a:p>
            <a:pPr lvl="2"/>
            <a:r>
              <a:rPr lang="tr-TR" sz="1400" noProof="1"/>
              <a:t>HSP </a:t>
            </a:r>
            <a:r>
              <a:rPr lang="tr-TR" sz="1400" b="1" noProof="1"/>
              <a:t>(Henoch-Schönlein purpurasıdır (HSP)</a:t>
            </a:r>
          </a:p>
          <a:p>
            <a:pPr lvl="2"/>
            <a:r>
              <a:rPr lang="tr-TR" sz="1400" noProof="1"/>
              <a:t>PAN</a:t>
            </a:r>
          </a:p>
          <a:p>
            <a:pPr lvl="2"/>
            <a:r>
              <a:rPr lang="tr-TR" sz="1400" noProof="1"/>
              <a:t>Uzamış febril myalji</a:t>
            </a:r>
          </a:p>
          <a:p>
            <a:pPr lvl="3"/>
            <a:r>
              <a:rPr lang="tr-TR" sz="1200" noProof="1"/>
              <a:t>Daha ciddi, mobilizasyonu kısıtlar</a:t>
            </a:r>
          </a:p>
          <a:p>
            <a:pPr lvl="3"/>
            <a:r>
              <a:rPr lang="tr-TR" sz="1200" noProof="1"/>
              <a:t>Ateş ile birlikte akut faz yüksekliği beklenir </a:t>
            </a:r>
          </a:p>
          <a:p>
            <a:pPr lvl="3"/>
            <a:r>
              <a:rPr lang="tr-TR" sz="1200" noProof="1"/>
              <a:t>Kas enzimleri, EMG normaldir</a:t>
            </a:r>
          </a:p>
          <a:p>
            <a:r>
              <a:rPr lang="tr-TR" sz="1500" noProof="1"/>
              <a:t>Akut skrotal ağrı (Orşit)</a:t>
            </a:r>
          </a:p>
          <a:p>
            <a:pPr lvl="2"/>
            <a:r>
              <a:rPr lang="tr-TR" sz="1400" noProof="1"/>
              <a:t>Tunica vaginalis enflamasyonuna bağlı olarak gelişir</a:t>
            </a:r>
          </a:p>
          <a:p>
            <a:pPr lvl="2"/>
            <a:r>
              <a:rPr lang="tr-TR" sz="1400" noProof="1"/>
              <a:t>Sıklıkla çocuklarda </a:t>
            </a:r>
          </a:p>
          <a:p>
            <a:pPr lvl="2"/>
            <a:endParaRPr lang="tr-TR" noProof="1"/>
          </a:p>
          <a:p>
            <a:endParaRPr lang="tr-TR" noProof="1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85C941B-578D-B34B-A9E9-6135109B5F53}"/>
              </a:ext>
            </a:extLst>
          </p:cNvPr>
          <p:cNvSpPr txBox="1"/>
          <p:nvPr/>
        </p:nvSpPr>
        <p:spPr>
          <a:xfrm>
            <a:off x="8268589" y="6434770"/>
            <a:ext cx="3237611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i="1" noProof="1">
                <a:solidFill>
                  <a:schemeClr val="bg1"/>
                </a:solidFill>
              </a:rPr>
              <a:t>HSP vasküliti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C361CCF6-C584-0641-9A71-3E7929595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8589" y="1825228"/>
            <a:ext cx="3237611" cy="2429727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31B35355-304D-4348-9956-32AFE6FFE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8268590" y="4006561"/>
            <a:ext cx="3237610" cy="242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6136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FC0B5CF-CF44-9248-BE19-DD5E1BEC0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cap="none" noProof="1">
                <a:solidFill>
                  <a:srgbClr val="00B0F0"/>
                </a:solidFill>
              </a:rPr>
              <a:t>Ailevi akdeniz ateşi</a:t>
            </a:r>
            <a:br>
              <a:rPr lang="tr-TR" cap="none" noProof="1">
                <a:solidFill>
                  <a:srgbClr val="00B0F0"/>
                </a:solidFill>
              </a:rPr>
            </a:br>
            <a:r>
              <a:rPr lang="tr-TR" sz="2000" i="1" cap="none" noProof="1"/>
              <a:t>Klinik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6C7D89D-3A3E-3C4C-9582-4E5849E0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7341781" cy="4024125"/>
          </a:xfrm>
        </p:spPr>
        <p:txBody>
          <a:bodyPr/>
          <a:lstStyle/>
          <a:p>
            <a:r>
              <a:rPr lang="tr-TR" sz="1700" noProof="1"/>
              <a:t>Amiloidozis</a:t>
            </a:r>
            <a:r>
              <a:rPr lang="tr-TR" noProof="1"/>
              <a:t> </a:t>
            </a:r>
          </a:p>
          <a:p>
            <a:pPr lvl="2"/>
            <a:r>
              <a:rPr lang="tr-TR" sz="1400" noProof="1"/>
              <a:t>En önemli ve ciddi bir komplikasyonu</a:t>
            </a:r>
          </a:p>
          <a:p>
            <a:pPr lvl="2"/>
            <a:r>
              <a:rPr lang="tr-TR" sz="1400" noProof="1"/>
              <a:t>Tedavisiz hastalarda bir akut faz proteini olan ve karaciğerden üretilen Serum Amiloid A (SAA) yıkım ürünleri </a:t>
            </a:r>
          </a:p>
          <a:p>
            <a:pPr lvl="2"/>
            <a:r>
              <a:rPr lang="tr-TR" sz="1400" noProof="1"/>
              <a:t>SAA, &lt;4mg/l altında beklenmez</a:t>
            </a:r>
          </a:p>
          <a:p>
            <a:pPr lvl="2"/>
            <a:r>
              <a:rPr lang="tr-TR" sz="1400" noProof="1"/>
              <a:t>En önemli depolanma yeri böbrekler, kronik böbrek yetmezliğinin önemli bir sebebi</a:t>
            </a:r>
          </a:p>
          <a:p>
            <a:pPr lvl="3"/>
            <a:r>
              <a:rPr lang="tr-TR" sz="1200" noProof="1"/>
              <a:t>Karaciğer, dalak, gastrointestinal sistem, akciğer, testis, kalp, eklem, sinir</a:t>
            </a:r>
          </a:p>
          <a:p>
            <a:pPr lvl="2"/>
            <a:r>
              <a:rPr lang="tr-TR" sz="1400" noProof="1"/>
              <a:t>Ataksız dönemde devam eden proteinüri, renal bx gerektirmekte</a:t>
            </a:r>
          </a:p>
          <a:p>
            <a:pPr lvl="2"/>
            <a:r>
              <a:rPr lang="tr-TR" sz="1400" noProof="1"/>
              <a:t>Amiloidozis saptanmasından böbrek yetmezliğine geçen süre (3-4 yıl), tedavisiz olgularda</a:t>
            </a:r>
          </a:p>
          <a:p>
            <a:pPr lvl="2"/>
            <a:r>
              <a:rPr lang="tr-TR" sz="1400" noProof="1"/>
              <a:t>Transplantlı böbrekte de uygun tedavi verilmez ise aynı risk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7F4B202-79AC-6C4F-9D3F-BBE28314E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8589" y="2057401"/>
            <a:ext cx="3246471" cy="2434853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E3DFE877-AFD6-2044-BABA-D94037E6506F}"/>
              </a:ext>
            </a:extLst>
          </p:cNvPr>
          <p:cNvSpPr txBox="1"/>
          <p:nvPr/>
        </p:nvSpPr>
        <p:spPr>
          <a:xfrm>
            <a:off x="8268589" y="4492254"/>
            <a:ext cx="3237611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i="1" noProof="1">
                <a:solidFill>
                  <a:schemeClr val="bg1"/>
                </a:solidFill>
              </a:rPr>
              <a:t>Lenf nodu, Kongo red </a:t>
            </a:r>
          </a:p>
        </p:txBody>
      </p:sp>
    </p:spTree>
    <p:extLst>
      <p:ext uri="{BB962C8B-B14F-4D97-AF65-F5344CB8AC3E}">
        <p14:creationId xmlns:p14="http://schemas.microsoft.com/office/powerpoint/2010/main" val="6979447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D7A7264-C090-FF47-A11D-2761FB9F1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cap="none" noProof="1">
                <a:solidFill>
                  <a:srgbClr val="00B0F0"/>
                </a:solidFill>
              </a:rPr>
              <a:t>Ailevi akdeniz ateşi</a:t>
            </a:r>
            <a:br>
              <a:rPr lang="tr-TR" cap="none" noProof="1">
                <a:solidFill>
                  <a:srgbClr val="00B0F0"/>
                </a:solidFill>
              </a:rPr>
            </a:br>
            <a:r>
              <a:rPr lang="tr-TR" sz="2000" i="1" cap="none" noProof="1"/>
              <a:t>Tanı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AA60F23-5CE4-AC42-936C-D81135F59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Tel-Hashomer Kriterleri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CF9228F4-7413-9E43-A442-F04C0BAA5F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331385"/>
              </p:ext>
            </p:extLst>
          </p:nvPr>
        </p:nvGraphicFramePr>
        <p:xfrm>
          <a:off x="1505097" y="2835545"/>
          <a:ext cx="9181806" cy="148336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4590903">
                  <a:extLst>
                    <a:ext uri="{9D8B030D-6E8A-4147-A177-3AD203B41FA5}">
                      <a16:colId xmlns:a16="http://schemas.microsoft.com/office/drawing/2014/main" val="1964035037"/>
                    </a:ext>
                  </a:extLst>
                </a:gridCol>
                <a:gridCol w="4590903">
                  <a:extLst>
                    <a:ext uri="{9D8B030D-6E8A-4147-A177-3AD203B41FA5}">
                      <a16:colId xmlns:a16="http://schemas.microsoft.com/office/drawing/2014/main" val="347348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Major kriterler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noProof="1"/>
                        <a:t>Minor kriterler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972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noProof="1"/>
                        <a:t>Poliserözit ile birlikte olan tekrarlayan ateş atakları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noProof="1"/>
                        <a:t>Tekrarlayan ateş atakları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70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noProof="1"/>
                        <a:t>AA tipi amiloidozis (nedeni bulunamayan)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noProof="1"/>
                        <a:t>Erizipel benzeri eritem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766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noProof="1"/>
                        <a:t>Kolşisin tedavisine iyi yanıt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noProof="1"/>
                        <a:t>Birinci derece akrabada AAA varlığı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741977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FADEE1E1-7EA7-8349-81A0-275AC3EC7DE9}"/>
              </a:ext>
            </a:extLst>
          </p:cNvPr>
          <p:cNvSpPr txBox="1"/>
          <p:nvPr/>
        </p:nvSpPr>
        <p:spPr>
          <a:xfrm>
            <a:off x="1505097" y="4622463"/>
            <a:ext cx="9181806" cy="338554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chemeClr val="bg1"/>
                </a:solidFill>
              </a:rPr>
              <a:t>Kesin tanı, </a:t>
            </a:r>
            <a:r>
              <a:rPr lang="tr-TR" sz="1600" dirty="0">
                <a:solidFill>
                  <a:schemeClr val="bg1"/>
                </a:solidFill>
              </a:rPr>
              <a:t>2 Majör, 1 majör ve 2 minör. </a:t>
            </a:r>
            <a:r>
              <a:rPr lang="tr-TR" sz="1600" b="1" dirty="0">
                <a:solidFill>
                  <a:schemeClr val="bg1"/>
                </a:solidFill>
              </a:rPr>
              <a:t>Olası tanı, </a:t>
            </a:r>
            <a:r>
              <a:rPr lang="tr-TR" sz="1600" dirty="0">
                <a:solidFill>
                  <a:schemeClr val="bg1"/>
                </a:solidFill>
              </a:rPr>
              <a:t>1 majör ve 1 minör kriter</a:t>
            </a:r>
          </a:p>
        </p:txBody>
      </p:sp>
    </p:spTree>
    <p:extLst>
      <p:ext uri="{BB962C8B-B14F-4D97-AF65-F5344CB8AC3E}">
        <p14:creationId xmlns:p14="http://schemas.microsoft.com/office/powerpoint/2010/main" val="37594292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12D1D87-A9CE-B14B-9A8E-2F459F0BD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cap="none" noProof="1">
                <a:solidFill>
                  <a:srgbClr val="00B0F0"/>
                </a:solidFill>
              </a:rPr>
              <a:t>Ailevi akdeniz ateşi</a:t>
            </a:r>
            <a:br>
              <a:rPr lang="tr-TR" cap="none" noProof="1">
                <a:solidFill>
                  <a:srgbClr val="00B0F0"/>
                </a:solidFill>
              </a:rPr>
            </a:br>
            <a:r>
              <a:rPr lang="tr-TR" sz="2000" i="1" cap="none" noProof="1"/>
              <a:t>Tanı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01425C-3E00-E546-9433-CEEE1E421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Eurofever/PRINTO klinik </a:t>
            </a:r>
            <a:r>
              <a:rPr lang="tr-TR" i="1" noProof="1"/>
              <a:t>klasifikasyon</a:t>
            </a:r>
            <a:r>
              <a:rPr lang="tr-TR" noProof="1"/>
              <a:t> kriterleri, 2019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11470C1-00D9-2D4C-9D15-8110CAF47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527" y="2609230"/>
            <a:ext cx="9140945" cy="3609455"/>
          </a:xfrm>
          <a:prstGeom prst="rect">
            <a:avLst/>
          </a:prstGeom>
        </p:spPr>
      </p:pic>
      <p:sp>
        <p:nvSpPr>
          <p:cNvPr id="9" name="Dikdörtgen 8">
            <a:extLst>
              <a:ext uri="{FF2B5EF4-FFF2-40B4-BE49-F238E27FC236}">
                <a16:creationId xmlns:a16="http://schemas.microsoft.com/office/drawing/2014/main" id="{EF7759BD-01FE-CF4D-A20F-D3133B1C7945}"/>
              </a:ext>
            </a:extLst>
          </p:cNvPr>
          <p:cNvSpPr/>
          <p:nvPr/>
        </p:nvSpPr>
        <p:spPr>
          <a:xfrm>
            <a:off x="3743393" y="2609230"/>
            <a:ext cx="2136411" cy="208398"/>
          </a:xfrm>
          <a:prstGeom prst="rect">
            <a:avLst/>
          </a:prstGeom>
          <a:solidFill>
            <a:srgbClr val="00B05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2990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12D1D87-A9CE-B14B-9A8E-2F459F0BD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cap="none" noProof="1">
                <a:solidFill>
                  <a:srgbClr val="00B0F0"/>
                </a:solidFill>
              </a:rPr>
              <a:t>Ailevi akdeniz ateşi</a:t>
            </a:r>
            <a:br>
              <a:rPr lang="tr-TR" cap="none" noProof="1">
                <a:solidFill>
                  <a:srgbClr val="00B0F0"/>
                </a:solidFill>
              </a:rPr>
            </a:br>
            <a:r>
              <a:rPr lang="tr-TR" sz="2000" i="1" cap="none" noProof="1"/>
              <a:t>Tanı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01425C-3E00-E546-9433-CEEE1E421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noProof="1"/>
              <a:t>Eurofever/PRINTO klinik </a:t>
            </a:r>
            <a:r>
              <a:rPr lang="tr-TR" i="1" noProof="1"/>
              <a:t>klasifikasyon</a:t>
            </a:r>
            <a:r>
              <a:rPr lang="tr-TR" noProof="1"/>
              <a:t> kriterleri, 2019</a:t>
            </a:r>
          </a:p>
        </p:txBody>
      </p:sp>
      <p:pic>
        <p:nvPicPr>
          <p:cNvPr id="6" name="İçerik Yer Tutucusu 3">
            <a:extLst>
              <a:ext uri="{FF2B5EF4-FFF2-40B4-BE49-F238E27FC236}">
                <a16:creationId xmlns:a16="http://schemas.microsoft.com/office/drawing/2014/main" id="{BE143B75-231E-494C-AFFD-DBC9FA865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183" y="2667477"/>
            <a:ext cx="9223461" cy="3297388"/>
          </a:xfrm>
          <a:prstGeom prst="rect">
            <a:avLst/>
          </a:prstGeom>
        </p:spPr>
      </p:pic>
      <p:sp>
        <p:nvSpPr>
          <p:cNvPr id="8" name="Dikdörtgen 7">
            <a:extLst>
              <a:ext uri="{FF2B5EF4-FFF2-40B4-BE49-F238E27FC236}">
                <a16:creationId xmlns:a16="http://schemas.microsoft.com/office/drawing/2014/main" id="{9887A52B-4360-BF43-B631-ECAA8AE19AF9}"/>
              </a:ext>
            </a:extLst>
          </p:cNvPr>
          <p:cNvSpPr/>
          <p:nvPr/>
        </p:nvSpPr>
        <p:spPr>
          <a:xfrm>
            <a:off x="5197550" y="2676748"/>
            <a:ext cx="1796902" cy="172778"/>
          </a:xfrm>
          <a:prstGeom prst="rect">
            <a:avLst/>
          </a:prstGeom>
          <a:solidFill>
            <a:srgbClr val="00B05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478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9DB4773-19DA-894F-9C85-861A0FA62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cap="none" noProof="1">
                <a:solidFill>
                  <a:srgbClr val="00B0F0"/>
                </a:solidFill>
              </a:rPr>
              <a:t>Ailevi akdeniz ateşi</a:t>
            </a:r>
            <a:br>
              <a:rPr lang="tr-TR" cap="none" noProof="1">
                <a:solidFill>
                  <a:srgbClr val="00B0F0"/>
                </a:solidFill>
              </a:rPr>
            </a:br>
            <a:r>
              <a:rPr lang="tr-TR" sz="2000" i="1" cap="none" noProof="1"/>
              <a:t>Tedavi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91928C5-6A92-DD4D-B013-8B772137C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7596963" cy="4024125"/>
          </a:xfrm>
        </p:spPr>
        <p:txBody>
          <a:bodyPr/>
          <a:lstStyle/>
          <a:p>
            <a:r>
              <a:rPr lang="tr-TR" noProof="1"/>
              <a:t>Kolşisin, 1970</a:t>
            </a:r>
          </a:p>
          <a:p>
            <a:pPr lvl="2"/>
            <a:r>
              <a:rPr lang="tr-TR" noProof="1"/>
              <a:t>Atakları ve amiloidozisi engellemek için </a:t>
            </a:r>
          </a:p>
          <a:p>
            <a:pPr lvl="2"/>
            <a:r>
              <a:rPr lang="tr-TR" noProof="1"/>
              <a:t>Mitozu metafazda keserek hücre bölünmesini durdurur</a:t>
            </a:r>
          </a:p>
          <a:p>
            <a:pPr lvl="3"/>
            <a:r>
              <a:rPr lang="tr-TR" noProof="1"/>
              <a:t>Lizozomal degranülasyonu engeller</a:t>
            </a:r>
          </a:p>
          <a:p>
            <a:pPr lvl="3"/>
            <a:r>
              <a:rPr lang="tr-TR" noProof="1"/>
              <a:t>Hücre duvarını stabilize eder </a:t>
            </a:r>
          </a:p>
          <a:p>
            <a:pPr lvl="3"/>
            <a:r>
              <a:rPr lang="tr-TR" noProof="1"/>
              <a:t>Serum amiloid A düzeyini baskılar </a:t>
            </a:r>
          </a:p>
          <a:p>
            <a:pPr lvl="2"/>
            <a:r>
              <a:rPr lang="tr-TR" noProof="1"/>
              <a:t>Hastalık remisyonda olsa da tüm yaşam boyu kullanılır </a:t>
            </a:r>
          </a:p>
          <a:p>
            <a:pPr lvl="2"/>
            <a:r>
              <a:rPr lang="tr-TR" noProof="1"/>
              <a:t>Doz </a:t>
            </a:r>
          </a:p>
          <a:p>
            <a:pPr lvl="3"/>
            <a:r>
              <a:rPr lang="tr-TR" noProof="1"/>
              <a:t>Amiloidozisi engellediği saptanılmış en düşük doz, </a:t>
            </a:r>
            <a:r>
              <a:rPr lang="tr-TR" b="1" noProof="1"/>
              <a:t>1mg/gün</a:t>
            </a:r>
          </a:p>
          <a:p>
            <a:pPr lvl="3"/>
            <a:r>
              <a:rPr lang="tr-TR" noProof="1"/>
              <a:t>Maksimum dozu, </a:t>
            </a:r>
            <a:r>
              <a:rPr lang="tr-TR" b="1" noProof="1"/>
              <a:t>3 mg/gün</a:t>
            </a:r>
          </a:p>
          <a:p>
            <a:pPr lvl="2"/>
            <a:endParaRPr lang="tr-TR" noProof="1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6C8921A-9A83-1C40-AF13-E7DC09BA19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72" t="28400" r="2503" b="27646"/>
          <a:stretch/>
        </p:blipFill>
        <p:spPr>
          <a:xfrm>
            <a:off x="8316433" y="2057401"/>
            <a:ext cx="3189767" cy="1525162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CB23CF33-CB88-6C46-BD16-8408704CC7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206" t="22707" r="9808" b="22372"/>
          <a:stretch/>
        </p:blipFill>
        <p:spPr>
          <a:xfrm>
            <a:off x="8282763" y="3582563"/>
            <a:ext cx="3306799" cy="162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63423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159BFCD-7B97-0B4B-B797-E133701D5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cap="none" noProof="1">
                <a:solidFill>
                  <a:srgbClr val="00B0F0"/>
                </a:solidFill>
              </a:rPr>
              <a:t>Ailevi akdeniz ateşi</a:t>
            </a:r>
            <a:br>
              <a:rPr lang="tr-TR" cap="none" noProof="1">
                <a:solidFill>
                  <a:srgbClr val="00B0F0"/>
                </a:solidFill>
              </a:rPr>
            </a:br>
            <a:r>
              <a:rPr lang="tr-TR" sz="2000" i="1" cap="none" noProof="1"/>
              <a:t>Tedavi</a:t>
            </a:r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EF2ED97-D835-7E49-A66D-51808CC61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024125"/>
          </a:xfrm>
        </p:spPr>
        <p:txBody>
          <a:bodyPr/>
          <a:lstStyle/>
          <a:p>
            <a:pPr marL="0" indent="0">
              <a:buNone/>
            </a:pPr>
            <a:endParaRPr lang="tr-TR" noProof="1"/>
          </a:p>
          <a:p>
            <a:pPr marL="0" indent="0">
              <a:buNone/>
            </a:pPr>
            <a:endParaRPr lang="tr-TR" noProof="1"/>
          </a:p>
          <a:p>
            <a:pPr lvl="1"/>
            <a:r>
              <a:rPr lang="tr-TR" noProof="1"/>
              <a:t>Kolşisin preperat değişikliği</a:t>
            </a:r>
          </a:p>
          <a:p>
            <a:pPr lvl="2"/>
            <a:r>
              <a:rPr lang="tr-TR" noProof="1"/>
              <a:t>Yurt dışı kolşisin </a:t>
            </a:r>
          </a:p>
          <a:p>
            <a:pPr lvl="3"/>
            <a:r>
              <a:rPr lang="en-US" i="1" noProof="1"/>
              <a:t>Colchicum lirca (tb/1 mg)</a:t>
            </a:r>
            <a:endParaRPr lang="tr-TR" i="1" noProof="1"/>
          </a:p>
          <a:p>
            <a:pPr lvl="3"/>
            <a:r>
              <a:rPr lang="en-US" i="1" noProof="1"/>
              <a:t>Colchicine seid (tb/1 mg)</a:t>
            </a:r>
            <a:endParaRPr lang="tr-TR" i="1" noProof="1"/>
          </a:p>
          <a:p>
            <a:pPr lvl="3"/>
            <a:r>
              <a:rPr lang="en-US" i="1" noProof="1"/>
              <a:t>Colchicum opacalcium (tb/1 mg)</a:t>
            </a:r>
            <a:endParaRPr lang="tr-TR" i="1" noProof="1"/>
          </a:p>
          <a:p>
            <a:endParaRPr lang="tr-TR" noProof="1"/>
          </a:p>
          <a:p>
            <a:endParaRPr lang="tr-TR" noProof="1"/>
          </a:p>
          <a:p>
            <a:pPr lvl="1"/>
            <a:r>
              <a:rPr lang="tr-TR" noProof="1"/>
              <a:t>IL-1 ve IL-6 blokörleri </a:t>
            </a:r>
          </a:p>
          <a:p>
            <a:pPr lvl="2"/>
            <a:r>
              <a:rPr lang="tr-TR" noProof="1"/>
              <a:t>Kolşisin tedavisine ek olarak 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47DB2E1B-91CB-2E4C-A345-691970DB587E}"/>
              </a:ext>
            </a:extLst>
          </p:cNvPr>
          <p:cNvSpPr txBox="1"/>
          <p:nvPr/>
        </p:nvSpPr>
        <p:spPr>
          <a:xfrm>
            <a:off x="685800" y="2194560"/>
            <a:ext cx="10924952" cy="64633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b="1" noProof="1">
                <a:solidFill>
                  <a:schemeClr val="bg1"/>
                </a:solidFill>
              </a:rPr>
              <a:t>Direnç</a:t>
            </a:r>
            <a:r>
              <a:rPr lang="tr-TR" noProof="1">
                <a:solidFill>
                  <a:schemeClr val="bg1"/>
                </a:solidFill>
              </a:rPr>
              <a:t> </a:t>
            </a:r>
            <a:r>
              <a:rPr lang="tr-TR" i="1" noProof="1">
                <a:solidFill>
                  <a:schemeClr val="bg1"/>
                </a:solidFill>
              </a:rPr>
              <a:t>Maksimum tolere edilebilir dozda (3 mg/gün) ve düzenli kullanımda ayda 1 veya daha fazla atak veya </a:t>
            </a:r>
            <a:r>
              <a:rPr lang="tr-TR" b="1" noProof="1">
                <a:solidFill>
                  <a:schemeClr val="bg1"/>
                </a:solidFill>
              </a:rPr>
              <a:t>intolerans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801509E4-DA43-2A4A-A5FB-0019C6BE878A}"/>
              </a:ext>
            </a:extLst>
          </p:cNvPr>
          <p:cNvSpPr txBox="1"/>
          <p:nvPr/>
        </p:nvSpPr>
        <p:spPr>
          <a:xfrm>
            <a:off x="685800" y="4622328"/>
            <a:ext cx="10924952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b="1" noProof="1">
                <a:solidFill>
                  <a:schemeClr val="bg1"/>
                </a:solidFill>
              </a:rPr>
              <a:t>Direnç, intolerans, amiloidozis</a:t>
            </a:r>
          </a:p>
        </p:txBody>
      </p:sp>
    </p:spTree>
    <p:extLst>
      <p:ext uri="{BB962C8B-B14F-4D97-AF65-F5344CB8AC3E}">
        <p14:creationId xmlns:p14="http://schemas.microsoft.com/office/powerpoint/2010/main" val="64978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8031647-F4E3-C54A-8895-C6FC67246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7797ED2-3EF5-1B40-B957-123402FE9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tr-TR" dirty="0"/>
          </a:p>
          <a:p>
            <a:pPr marL="0" indent="0" algn="ctr">
              <a:buNone/>
            </a:pPr>
            <a:endParaRPr lang="tr-TR" dirty="0"/>
          </a:p>
          <a:p>
            <a:pPr marL="0" indent="0" algn="ctr">
              <a:buNone/>
            </a:pPr>
            <a:endParaRPr lang="tr-TR" sz="1600" b="1" dirty="0">
              <a:solidFill>
                <a:schemeClr val="tx1">
                  <a:lumMod val="65000"/>
                  <a:lumOff val="35000"/>
                </a:schemeClr>
              </a:solidFill>
              <a:latin typeface="Zapfino" panose="03030300040707070C03" pitchFamily="66" charset="0"/>
            </a:endParaRPr>
          </a:p>
          <a:p>
            <a:pPr marL="0" indent="0" algn="ctr">
              <a:buNone/>
            </a:pPr>
            <a:r>
              <a:rPr lang="tr-T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Zapfino" panose="03030300040707070C03" pitchFamily="66" charset="0"/>
              </a:rPr>
              <a:t>TEŞEKKÜRLER</a:t>
            </a:r>
          </a:p>
        </p:txBody>
      </p:sp>
    </p:spTree>
    <p:extLst>
      <p:ext uri="{BB962C8B-B14F-4D97-AF65-F5344CB8AC3E}">
        <p14:creationId xmlns:p14="http://schemas.microsoft.com/office/powerpoint/2010/main" val="3839312058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{2D597C9D-A247-BA41-B12D-53BCA8BCCFB3}tf10001079</Template>
  <TotalTime>12663</TotalTime>
  <Words>2843</Words>
  <Application>Microsoft Macintosh PowerPoint</Application>
  <PresentationFormat>Geniş ekran</PresentationFormat>
  <Paragraphs>735</Paragraphs>
  <Slides>71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71</vt:i4>
      </vt:variant>
    </vt:vector>
  </HeadingPairs>
  <TitlesOfParts>
    <vt:vector size="78" baseType="lpstr">
      <vt:lpstr>ＭＳ Ｐゴシック</vt:lpstr>
      <vt:lpstr>Arial</vt:lpstr>
      <vt:lpstr>Calibri</vt:lpstr>
      <vt:lpstr>Century Gothic</vt:lpstr>
      <vt:lpstr>Times New Roman</vt:lpstr>
      <vt:lpstr>Zapfino</vt:lpstr>
      <vt:lpstr>Uçak İzi</vt:lpstr>
      <vt:lpstr>  Vakalarla Romatizmal Hastalıklar   Gut   Ailevi Akdeniz Ateşi</vt:lpstr>
      <vt:lpstr>Olgu 1</vt:lpstr>
      <vt:lpstr>Olgu 1</vt:lpstr>
      <vt:lpstr>Olgu 1 Muayene</vt:lpstr>
      <vt:lpstr>Olgu 1 Laboratuvar</vt:lpstr>
      <vt:lpstr>Olgu 1 Tedavi</vt:lpstr>
      <vt:lpstr>Olgu 1 Tedavi</vt:lpstr>
      <vt:lpstr>Olgu 1 Takip</vt:lpstr>
      <vt:lpstr>Olgu 2</vt:lpstr>
      <vt:lpstr>Olgu 2 Muayene</vt:lpstr>
      <vt:lpstr>Olgu 2</vt:lpstr>
      <vt:lpstr>Olgu 2</vt:lpstr>
      <vt:lpstr>Olgu 2 Röntgen</vt:lpstr>
      <vt:lpstr>Olgu 2 Laboratuvar</vt:lpstr>
      <vt:lpstr>Olgu 2 Tedavi</vt:lpstr>
      <vt:lpstr>Olgu 2 Tedavi</vt:lpstr>
      <vt:lpstr>Olgu 2 Laboratuvar, 2.hafta</vt:lpstr>
      <vt:lpstr>Olgu 2 Tedavi</vt:lpstr>
      <vt:lpstr>Olgu 2 Laboratuvar, 1.ay</vt:lpstr>
      <vt:lpstr>Olgu 2 Takip</vt:lpstr>
      <vt:lpstr>Olgu 3</vt:lpstr>
      <vt:lpstr>Olgu 3 Muayene</vt:lpstr>
      <vt:lpstr>Olgu 3 Laboratuvar</vt:lpstr>
      <vt:lpstr>Olgu 3 Laboratuvar</vt:lpstr>
      <vt:lpstr>Olgu 3 Röntgen </vt:lpstr>
      <vt:lpstr>Olgu 3 Röntgen </vt:lpstr>
      <vt:lpstr>Olgu 3 </vt:lpstr>
      <vt:lpstr>Olgu 3 Tedavi</vt:lpstr>
      <vt:lpstr>Gut</vt:lpstr>
      <vt:lpstr>Gut</vt:lpstr>
      <vt:lpstr>Gut</vt:lpstr>
      <vt:lpstr>Gut</vt:lpstr>
      <vt:lpstr>Gut</vt:lpstr>
      <vt:lpstr>Gut</vt:lpstr>
      <vt:lpstr>Gut</vt:lpstr>
      <vt:lpstr>Gut</vt:lpstr>
      <vt:lpstr>Gut</vt:lpstr>
      <vt:lpstr>Gut</vt:lpstr>
      <vt:lpstr>Gut</vt:lpstr>
      <vt:lpstr>Gut</vt:lpstr>
      <vt:lpstr>Gut</vt:lpstr>
      <vt:lpstr>Gut</vt:lpstr>
      <vt:lpstr>Gut</vt:lpstr>
      <vt:lpstr>Gut</vt:lpstr>
      <vt:lpstr>Gut</vt:lpstr>
      <vt:lpstr>Olgu 4</vt:lpstr>
      <vt:lpstr>Olgu 4 Muayene</vt:lpstr>
      <vt:lpstr>Olgu 4</vt:lpstr>
      <vt:lpstr>Olgu 4</vt:lpstr>
      <vt:lpstr>Olgu 4 Laboratuvar</vt:lpstr>
      <vt:lpstr>Olgu 4 Tedavi</vt:lpstr>
      <vt:lpstr>Olgu 4</vt:lpstr>
      <vt:lpstr>Olgu 4 Laboratuvar</vt:lpstr>
      <vt:lpstr>Olgu 4 Tedavi</vt:lpstr>
      <vt:lpstr>Olgu 4 Tedavi</vt:lpstr>
      <vt:lpstr>Otoinflamasyon</vt:lpstr>
      <vt:lpstr>Otoinflamasyon</vt:lpstr>
      <vt:lpstr>Otoinflamasyon</vt:lpstr>
      <vt:lpstr>Otoinflamasyon</vt:lpstr>
      <vt:lpstr>Ailevi akdeniz ateşi</vt:lpstr>
      <vt:lpstr>Ailevi akdeniz ateşi Genetik </vt:lpstr>
      <vt:lpstr>Ailevi akdeniz ateşi Genetik </vt:lpstr>
      <vt:lpstr>Ailevi akdeniz ateşi Klinik</vt:lpstr>
      <vt:lpstr>Ailevi akdeniz ateşi Klinik</vt:lpstr>
      <vt:lpstr>Ailevi akdeniz ateşi Klinik</vt:lpstr>
      <vt:lpstr>Ailevi akdeniz ateşi Tanı</vt:lpstr>
      <vt:lpstr>Ailevi akdeniz ateşi Tanı</vt:lpstr>
      <vt:lpstr>Ailevi akdeniz ateşi Tanı</vt:lpstr>
      <vt:lpstr>Ailevi akdeniz ateşi Tedavi</vt:lpstr>
      <vt:lpstr>Ailevi akdeniz ateşi Tedavi</vt:lpstr>
      <vt:lpstr>PowerPoint Sunusu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Kullanıcısı</dc:creator>
  <cp:lastModifiedBy>Microsoft Office Kullanıcısı</cp:lastModifiedBy>
  <cp:revision>120</cp:revision>
  <dcterms:created xsi:type="dcterms:W3CDTF">2023-02-05T13:57:42Z</dcterms:created>
  <dcterms:modified xsi:type="dcterms:W3CDTF">2023-03-04T09:14:09Z</dcterms:modified>
</cp:coreProperties>
</file>