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8"/>
  </p:notesMasterIdLst>
  <p:sldIdLst>
    <p:sldId id="256" r:id="rId2"/>
    <p:sldId id="765" r:id="rId3"/>
    <p:sldId id="637" r:id="rId4"/>
    <p:sldId id="646" r:id="rId5"/>
    <p:sldId id="647" r:id="rId6"/>
    <p:sldId id="650" r:id="rId7"/>
    <p:sldId id="652" r:id="rId8"/>
    <p:sldId id="642" r:id="rId9"/>
    <p:sldId id="634" r:id="rId10"/>
    <p:sldId id="651" r:id="rId11"/>
    <p:sldId id="635" r:id="rId12"/>
    <p:sldId id="636" r:id="rId13"/>
    <p:sldId id="639" r:id="rId14"/>
    <p:sldId id="645" r:id="rId15"/>
    <p:sldId id="653" r:id="rId16"/>
    <p:sldId id="641" r:id="rId17"/>
    <p:sldId id="655" r:id="rId18"/>
    <p:sldId id="660" r:id="rId19"/>
    <p:sldId id="656" r:id="rId20"/>
    <p:sldId id="762" r:id="rId21"/>
    <p:sldId id="657" r:id="rId22"/>
    <p:sldId id="658" r:id="rId23"/>
    <p:sldId id="661" r:id="rId24"/>
    <p:sldId id="662" r:id="rId25"/>
    <p:sldId id="723" r:id="rId26"/>
    <p:sldId id="663" r:id="rId27"/>
    <p:sldId id="664" r:id="rId28"/>
    <p:sldId id="724" r:id="rId29"/>
    <p:sldId id="665" r:id="rId30"/>
    <p:sldId id="725" r:id="rId31"/>
    <p:sldId id="666" r:id="rId32"/>
    <p:sldId id="668" r:id="rId33"/>
    <p:sldId id="669" r:id="rId34"/>
    <p:sldId id="670" r:id="rId35"/>
    <p:sldId id="671" r:id="rId36"/>
    <p:sldId id="672" r:id="rId37"/>
    <p:sldId id="674" r:id="rId38"/>
    <p:sldId id="726" r:id="rId39"/>
    <p:sldId id="727" r:id="rId40"/>
    <p:sldId id="264" r:id="rId41"/>
    <p:sldId id="728" r:id="rId42"/>
    <p:sldId id="729" r:id="rId43"/>
    <p:sldId id="687" r:id="rId44"/>
    <p:sldId id="678" r:id="rId45"/>
    <p:sldId id="717" r:id="rId46"/>
    <p:sldId id="716" r:id="rId47"/>
    <p:sldId id="682" r:id="rId48"/>
    <p:sldId id="719" r:id="rId49"/>
    <p:sldId id="720" r:id="rId50"/>
    <p:sldId id="721" r:id="rId51"/>
    <p:sldId id="722" r:id="rId52"/>
    <p:sldId id="685" r:id="rId53"/>
    <p:sldId id="686" r:id="rId54"/>
    <p:sldId id="731" r:id="rId55"/>
    <p:sldId id="735" r:id="rId56"/>
    <p:sldId id="732" r:id="rId57"/>
    <p:sldId id="734" r:id="rId58"/>
    <p:sldId id="736" r:id="rId59"/>
    <p:sldId id="737" r:id="rId60"/>
    <p:sldId id="694" r:id="rId61"/>
    <p:sldId id="738" r:id="rId62"/>
    <p:sldId id="740" r:id="rId63"/>
    <p:sldId id="741" r:id="rId64"/>
    <p:sldId id="763" r:id="rId65"/>
    <p:sldId id="698" r:id="rId66"/>
    <p:sldId id="699" r:id="rId67"/>
    <p:sldId id="744" r:id="rId68"/>
    <p:sldId id="745" r:id="rId69"/>
    <p:sldId id="701" r:id="rId70"/>
    <p:sldId id="747" r:id="rId71"/>
    <p:sldId id="748" r:id="rId72"/>
    <p:sldId id="749" r:id="rId73"/>
    <p:sldId id="750" r:id="rId74"/>
    <p:sldId id="751" r:id="rId75"/>
    <p:sldId id="764" r:id="rId76"/>
    <p:sldId id="263" r:id="rId77"/>
    <p:sldId id="753" r:id="rId78"/>
    <p:sldId id="754" r:id="rId79"/>
    <p:sldId id="755" r:id="rId80"/>
    <p:sldId id="756" r:id="rId81"/>
    <p:sldId id="262" r:id="rId82"/>
    <p:sldId id="757" r:id="rId83"/>
    <p:sldId id="758" r:id="rId84"/>
    <p:sldId id="759" r:id="rId85"/>
    <p:sldId id="760" r:id="rId86"/>
    <p:sldId id="761" r:id="rId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A"/>
    <a:srgbClr val="A4F050"/>
    <a:srgbClr val="F4C0DC"/>
    <a:srgbClr val="16E0ED"/>
    <a:srgbClr val="54C835"/>
    <a:srgbClr val="E8ACDC"/>
    <a:srgbClr val="E892DC"/>
    <a:srgbClr val="E892B4"/>
    <a:srgbClr val="BE92B4"/>
    <a:srgbClr val="70D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22"/>
    <p:restoredTop sz="95934"/>
  </p:normalViewPr>
  <p:slideViewPr>
    <p:cSldViewPr snapToGrid="0">
      <p:cViewPr varScale="1">
        <p:scale>
          <a:sx n="107" d="100"/>
          <a:sy n="107" d="100"/>
        </p:scale>
        <p:origin x="19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commentAuthors" Target="commentAuthor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1-26T21:12:41.85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CE24CF-7E14-8C4C-A26E-C81BFE5E5E55}" type="doc">
      <dgm:prSet loTypeId="urn:microsoft.com/office/officeart/2005/8/layout/radial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BD2941-A193-F241-9EDB-524A2FC1A8F2}">
      <dgm:prSet phldrT="[Text]"/>
      <dgm:spPr>
        <a:solidFill>
          <a:srgbClr val="E892B4">
            <a:alpha val="50000"/>
          </a:srgbClr>
        </a:solidFill>
        <a:ln w="50800">
          <a:solidFill>
            <a:schemeClr val="tx1"/>
          </a:solidFill>
        </a:ln>
      </dgm:spPr>
      <dgm:t>
        <a:bodyPr/>
        <a:lstStyle/>
        <a:p>
          <a:r>
            <a:rPr lang="en-US" b="1" dirty="0"/>
            <a:t>GLUKOZ</a:t>
          </a:r>
        </a:p>
      </dgm:t>
    </dgm:pt>
    <dgm:pt modelId="{2FF2A996-0E08-C948-A907-105640D1EEB0}" type="parTrans" cxnId="{A841463B-E549-6748-B4AA-B165D48BD205}">
      <dgm:prSet/>
      <dgm:spPr/>
      <dgm:t>
        <a:bodyPr/>
        <a:lstStyle/>
        <a:p>
          <a:endParaRPr lang="en-US"/>
        </a:p>
      </dgm:t>
    </dgm:pt>
    <dgm:pt modelId="{E2C266FB-7395-1A49-8CC6-0415F23AEA6A}" type="sibTrans" cxnId="{A841463B-E549-6748-B4AA-B165D48BD205}">
      <dgm:prSet/>
      <dgm:spPr/>
      <dgm:t>
        <a:bodyPr/>
        <a:lstStyle/>
        <a:p>
          <a:endParaRPr lang="en-US"/>
        </a:p>
      </dgm:t>
    </dgm:pt>
    <dgm:pt modelId="{ED705A28-D395-3649-A7B4-C094E13D360F}">
      <dgm:prSet phldrT="[Text]" custT="1"/>
      <dgm:spPr>
        <a:solidFill>
          <a:srgbClr val="00B0F0">
            <a:alpha val="5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/>
            <a:t>İNSÜLİN</a:t>
          </a:r>
        </a:p>
      </dgm:t>
    </dgm:pt>
    <dgm:pt modelId="{97E7FF86-62CE-8F49-991A-7D790366B8B8}" type="parTrans" cxnId="{446476EE-29F9-AD45-979D-383EBC2D8186}">
      <dgm:prSet/>
      <dgm:spPr/>
      <dgm:t>
        <a:bodyPr/>
        <a:lstStyle/>
        <a:p>
          <a:endParaRPr lang="en-US"/>
        </a:p>
      </dgm:t>
    </dgm:pt>
    <dgm:pt modelId="{6B9A3897-AEF9-B243-82E8-57120D076CA4}" type="sibTrans" cxnId="{446476EE-29F9-AD45-979D-383EBC2D8186}">
      <dgm:prSet/>
      <dgm:spPr/>
      <dgm:t>
        <a:bodyPr/>
        <a:lstStyle/>
        <a:p>
          <a:endParaRPr lang="en-US"/>
        </a:p>
      </dgm:t>
    </dgm:pt>
    <dgm:pt modelId="{2531B8B9-9D45-4548-A7D2-85AB30A42599}">
      <dgm:prSet phldrT="[Text]" custT="1"/>
      <dgm:spPr>
        <a:solidFill>
          <a:srgbClr val="FF0000">
            <a:alpha val="5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/>
            <a:t>KORTİZOL</a:t>
          </a:r>
        </a:p>
      </dgm:t>
    </dgm:pt>
    <dgm:pt modelId="{253DB4E0-29FF-BB43-844C-44BE8B1943B8}" type="parTrans" cxnId="{72B8D842-5B1C-2346-A778-2B179F44631F}">
      <dgm:prSet/>
      <dgm:spPr/>
      <dgm:t>
        <a:bodyPr/>
        <a:lstStyle/>
        <a:p>
          <a:endParaRPr lang="en-US"/>
        </a:p>
      </dgm:t>
    </dgm:pt>
    <dgm:pt modelId="{2CB39FCF-E845-084A-8DCE-A2FB95CF26F4}" type="sibTrans" cxnId="{72B8D842-5B1C-2346-A778-2B179F44631F}">
      <dgm:prSet/>
      <dgm:spPr/>
      <dgm:t>
        <a:bodyPr/>
        <a:lstStyle/>
        <a:p>
          <a:endParaRPr lang="en-US"/>
        </a:p>
      </dgm:t>
    </dgm:pt>
    <dgm:pt modelId="{6B8AF488-1D96-DE4A-90F8-2CBBEEDCCA06}">
      <dgm:prSet phldrT="[Text]" custT="1"/>
      <dgm:spPr>
        <a:solidFill>
          <a:srgbClr val="FFFFBA">
            <a:alpha val="5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/>
            <a:t>GLUKAGON</a:t>
          </a:r>
        </a:p>
      </dgm:t>
    </dgm:pt>
    <dgm:pt modelId="{CF180D1C-C173-5146-AC7B-B4F51A3D8314}" type="parTrans" cxnId="{1C0EAE7E-BEE7-954C-861D-D804AAC85B56}">
      <dgm:prSet/>
      <dgm:spPr/>
      <dgm:t>
        <a:bodyPr/>
        <a:lstStyle/>
        <a:p>
          <a:endParaRPr lang="en-US"/>
        </a:p>
      </dgm:t>
    </dgm:pt>
    <dgm:pt modelId="{AFDBC68F-DC20-EE4E-98AB-D476A26D1319}" type="sibTrans" cxnId="{1C0EAE7E-BEE7-954C-861D-D804AAC85B56}">
      <dgm:prSet/>
      <dgm:spPr/>
      <dgm:t>
        <a:bodyPr/>
        <a:lstStyle/>
        <a:p>
          <a:endParaRPr lang="en-US"/>
        </a:p>
      </dgm:t>
    </dgm:pt>
    <dgm:pt modelId="{E46E474A-DE70-BF4D-A316-F168F4C61DE0}">
      <dgm:prSet phldrT="[Text]" custT="1"/>
      <dgm:spPr>
        <a:solidFill>
          <a:srgbClr val="A4F050">
            <a:alpha val="5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/>
            <a:t>BÜYÜME HORMONU</a:t>
          </a:r>
        </a:p>
      </dgm:t>
    </dgm:pt>
    <dgm:pt modelId="{04BB518B-1F15-894D-97FB-2DE2CBB1706F}" type="parTrans" cxnId="{004D9709-3852-2C4E-A539-5408FC0BE0A6}">
      <dgm:prSet/>
      <dgm:spPr/>
      <dgm:t>
        <a:bodyPr/>
        <a:lstStyle/>
        <a:p>
          <a:endParaRPr lang="en-US"/>
        </a:p>
      </dgm:t>
    </dgm:pt>
    <dgm:pt modelId="{CE778D41-3307-9E44-9B49-3DCEC2F4D9D3}" type="sibTrans" cxnId="{004D9709-3852-2C4E-A539-5408FC0BE0A6}">
      <dgm:prSet/>
      <dgm:spPr/>
      <dgm:t>
        <a:bodyPr/>
        <a:lstStyle/>
        <a:p>
          <a:endParaRPr lang="en-US"/>
        </a:p>
      </dgm:t>
    </dgm:pt>
    <dgm:pt modelId="{D3671A18-54F8-1444-8359-D0F48F87A769}">
      <dgm:prSet custT="1"/>
      <dgm:spPr>
        <a:solidFill>
          <a:srgbClr val="7030A0">
            <a:alpha val="5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/>
            <a:t>KATEKOL-AMİNLER</a:t>
          </a:r>
        </a:p>
      </dgm:t>
    </dgm:pt>
    <dgm:pt modelId="{D602F991-5565-A742-9E2B-6C5E0E7C3DEB}" type="parTrans" cxnId="{FD51835D-414C-174F-9C17-E53A6B23110F}">
      <dgm:prSet/>
      <dgm:spPr/>
      <dgm:t>
        <a:bodyPr/>
        <a:lstStyle/>
        <a:p>
          <a:endParaRPr lang="en-US"/>
        </a:p>
      </dgm:t>
    </dgm:pt>
    <dgm:pt modelId="{5C803D91-B6BC-2B44-A2FB-6CD9EAAAB436}" type="sibTrans" cxnId="{FD51835D-414C-174F-9C17-E53A6B23110F}">
      <dgm:prSet/>
      <dgm:spPr/>
      <dgm:t>
        <a:bodyPr/>
        <a:lstStyle/>
        <a:p>
          <a:endParaRPr lang="en-US"/>
        </a:p>
      </dgm:t>
    </dgm:pt>
    <dgm:pt modelId="{2D16D931-1DB0-5A4B-ADC6-0A97F015467C}" type="pres">
      <dgm:prSet presAssocID="{A9CE24CF-7E14-8C4C-A26E-C81BFE5E5E55}" presName="composite" presStyleCnt="0">
        <dgm:presLayoutVars>
          <dgm:chMax val="1"/>
          <dgm:dir/>
          <dgm:resizeHandles val="exact"/>
        </dgm:presLayoutVars>
      </dgm:prSet>
      <dgm:spPr/>
    </dgm:pt>
    <dgm:pt modelId="{D8CFFE3E-2FB2-164F-90B0-6A546D2C6B07}" type="pres">
      <dgm:prSet presAssocID="{A9CE24CF-7E14-8C4C-A26E-C81BFE5E5E55}" presName="radial" presStyleCnt="0">
        <dgm:presLayoutVars>
          <dgm:animLvl val="ctr"/>
        </dgm:presLayoutVars>
      </dgm:prSet>
      <dgm:spPr/>
    </dgm:pt>
    <dgm:pt modelId="{9D025939-6DCF-AA43-934D-00739DA5C17F}" type="pres">
      <dgm:prSet presAssocID="{74BD2941-A193-F241-9EDB-524A2FC1A8F2}" presName="centerShape" presStyleLbl="vennNode1" presStyleIdx="0" presStyleCnt="6"/>
      <dgm:spPr/>
    </dgm:pt>
    <dgm:pt modelId="{FBEAEA3E-0BDA-6B4D-A27E-14F4987D11A8}" type="pres">
      <dgm:prSet presAssocID="{ED705A28-D395-3649-A7B4-C094E13D360F}" presName="node" presStyleLbl="vennNode1" presStyleIdx="1" presStyleCnt="6" custScaleX="120611">
        <dgm:presLayoutVars>
          <dgm:bulletEnabled val="1"/>
        </dgm:presLayoutVars>
      </dgm:prSet>
      <dgm:spPr/>
    </dgm:pt>
    <dgm:pt modelId="{7988BE38-1A35-EF4B-AA44-EE780A08BD55}" type="pres">
      <dgm:prSet presAssocID="{2531B8B9-9D45-4548-A7D2-85AB30A42599}" presName="node" presStyleLbl="vennNode1" presStyleIdx="2" presStyleCnt="6" custScaleX="151847" custScaleY="119973" custRadScaleRad="114222" custRadScaleInc="-1635">
        <dgm:presLayoutVars>
          <dgm:bulletEnabled val="1"/>
        </dgm:presLayoutVars>
      </dgm:prSet>
      <dgm:spPr/>
    </dgm:pt>
    <dgm:pt modelId="{397C2DD9-8767-4142-AB4F-C53B9F146403}" type="pres">
      <dgm:prSet presAssocID="{6B8AF488-1D96-DE4A-90F8-2CBBEEDCCA06}" presName="node" presStyleLbl="vennNode1" presStyleIdx="3" presStyleCnt="6" custScaleX="161788" custScaleY="105133" custRadScaleRad="98073" custRadScaleInc="-6647">
        <dgm:presLayoutVars>
          <dgm:bulletEnabled val="1"/>
        </dgm:presLayoutVars>
      </dgm:prSet>
      <dgm:spPr/>
    </dgm:pt>
    <dgm:pt modelId="{25760912-6CD6-A543-95EA-AACBEED0D274}" type="pres">
      <dgm:prSet presAssocID="{E46E474A-DE70-BF4D-A316-F168F4C61DE0}" presName="node" presStyleLbl="vennNode1" presStyleIdx="4" presStyleCnt="6" custScaleX="161352" custScaleY="114791" custRadScaleRad="118200" custRadScaleInc="22454">
        <dgm:presLayoutVars>
          <dgm:bulletEnabled val="1"/>
        </dgm:presLayoutVars>
      </dgm:prSet>
      <dgm:spPr/>
    </dgm:pt>
    <dgm:pt modelId="{7F32529F-1AA0-7745-906A-FBD643788347}" type="pres">
      <dgm:prSet presAssocID="{D3671A18-54F8-1444-8359-D0F48F87A769}" presName="node" presStyleLbl="vennNode1" presStyleIdx="5" presStyleCnt="6" custScaleX="141286" custScaleY="121503" custRadScaleRad="120392" custRadScaleInc="-1456">
        <dgm:presLayoutVars>
          <dgm:bulletEnabled val="1"/>
        </dgm:presLayoutVars>
      </dgm:prSet>
      <dgm:spPr/>
    </dgm:pt>
  </dgm:ptLst>
  <dgm:cxnLst>
    <dgm:cxn modelId="{004D9709-3852-2C4E-A539-5408FC0BE0A6}" srcId="{74BD2941-A193-F241-9EDB-524A2FC1A8F2}" destId="{E46E474A-DE70-BF4D-A316-F168F4C61DE0}" srcOrd="3" destOrd="0" parTransId="{04BB518B-1F15-894D-97FB-2DE2CBB1706F}" sibTransId="{CE778D41-3307-9E44-9B49-3DCEC2F4D9D3}"/>
    <dgm:cxn modelId="{0E5A950B-68BE-864A-819E-9A4B9CCFF358}" type="presOf" srcId="{2531B8B9-9D45-4548-A7D2-85AB30A42599}" destId="{7988BE38-1A35-EF4B-AA44-EE780A08BD55}" srcOrd="0" destOrd="0" presId="urn:microsoft.com/office/officeart/2005/8/layout/radial3"/>
    <dgm:cxn modelId="{C68ECB26-12B6-3A4E-A155-F4AD89B35D36}" type="presOf" srcId="{6B8AF488-1D96-DE4A-90F8-2CBBEEDCCA06}" destId="{397C2DD9-8767-4142-AB4F-C53B9F146403}" srcOrd="0" destOrd="0" presId="urn:microsoft.com/office/officeart/2005/8/layout/radial3"/>
    <dgm:cxn modelId="{A7BE9335-A74A-654E-8D6E-0C7834CCE8DD}" type="presOf" srcId="{74BD2941-A193-F241-9EDB-524A2FC1A8F2}" destId="{9D025939-6DCF-AA43-934D-00739DA5C17F}" srcOrd="0" destOrd="0" presId="urn:microsoft.com/office/officeart/2005/8/layout/radial3"/>
    <dgm:cxn modelId="{A841463B-E549-6748-B4AA-B165D48BD205}" srcId="{A9CE24CF-7E14-8C4C-A26E-C81BFE5E5E55}" destId="{74BD2941-A193-F241-9EDB-524A2FC1A8F2}" srcOrd="0" destOrd="0" parTransId="{2FF2A996-0E08-C948-A907-105640D1EEB0}" sibTransId="{E2C266FB-7395-1A49-8CC6-0415F23AEA6A}"/>
    <dgm:cxn modelId="{7167CF42-1B97-7B4A-A79E-8BAF205208CA}" type="presOf" srcId="{D3671A18-54F8-1444-8359-D0F48F87A769}" destId="{7F32529F-1AA0-7745-906A-FBD643788347}" srcOrd="0" destOrd="0" presId="urn:microsoft.com/office/officeart/2005/8/layout/radial3"/>
    <dgm:cxn modelId="{72B8D842-5B1C-2346-A778-2B179F44631F}" srcId="{74BD2941-A193-F241-9EDB-524A2FC1A8F2}" destId="{2531B8B9-9D45-4548-A7D2-85AB30A42599}" srcOrd="1" destOrd="0" parTransId="{253DB4E0-29FF-BB43-844C-44BE8B1943B8}" sibTransId="{2CB39FCF-E845-084A-8DCE-A2FB95CF26F4}"/>
    <dgm:cxn modelId="{0F515D52-92E1-0342-9689-BC716241BB2A}" type="presOf" srcId="{E46E474A-DE70-BF4D-A316-F168F4C61DE0}" destId="{25760912-6CD6-A543-95EA-AACBEED0D274}" srcOrd="0" destOrd="0" presId="urn:microsoft.com/office/officeart/2005/8/layout/radial3"/>
    <dgm:cxn modelId="{FD51835D-414C-174F-9C17-E53A6B23110F}" srcId="{74BD2941-A193-F241-9EDB-524A2FC1A8F2}" destId="{D3671A18-54F8-1444-8359-D0F48F87A769}" srcOrd="4" destOrd="0" parTransId="{D602F991-5565-A742-9E2B-6C5E0E7C3DEB}" sibTransId="{5C803D91-B6BC-2B44-A2FB-6CD9EAAAB436}"/>
    <dgm:cxn modelId="{1C0EAE7E-BEE7-954C-861D-D804AAC85B56}" srcId="{74BD2941-A193-F241-9EDB-524A2FC1A8F2}" destId="{6B8AF488-1D96-DE4A-90F8-2CBBEEDCCA06}" srcOrd="2" destOrd="0" parTransId="{CF180D1C-C173-5146-AC7B-B4F51A3D8314}" sibTransId="{AFDBC68F-DC20-EE4E-98AB-D476A26D1319}"/>
    <dgm:cxn modelId="{80B83399-3F3D-404A-AD31-701F8771379D}" type="presOf" srcId="{A9CE24CF-7E14-8C4C-A26E-C81BFE5E5E55}" destId="{2D16D931-1DB0-5A4B-ADC6-0A97F015467C}" srcOrd="0" destOrd="0" presId="urn:microsoft.com/office/officeart/2005/8/layout/radial3"/>
    <dgm:cxn modelId="{446476EE-29F9-AD45-979D-383EBC2D8186}" srcId="{74BD2941-A193-F241-9EDB-524A2FC1A8F2}" destId="{ED705A28-D395-3649-A7B4-C094E13D360F}" srcOrd="0" destOrd="0" parTransId="{97E7FF86-62CE-8F49-991A-7D790366B8B8}" sibTransId="{6B9A3897-AEF9-B243-82E8-57120D076CA4}"/>
    <dgm:cxn modelId="{8C3438EF-DA26-8448-8935-584EFFB6D2C6}" type="presOf" srcId="{ED705A28-D395-3649-A7B4-C094E13D360F}" destId="{FBEAEA3E-0BDA-6B4D-A27E-14F4987D11A8}" srcOrd="0" destOrd="0" presId="urn:microsoft.com/office/officeart/2005/8/layout/radial3"/>
    <dgm:cxn modelId="{E09F3C2A-4550-8B48-AE80-A18D856D3E1C}" type="presParOf" srcId="{2D16D931-1DB0-5A4B-ADC6-0A97F015467C}" destId="{D8CFFE3E-2FB2-164F-90B0-6A546D2C6B07}" srcOrd="0" destOrd="0" presId="urn:microsoft.com/office/officeart/2005/8/layout/radial3"/>
    <dgm:cxn modelId="{98DBC9E2-550E-5A47-B2BC-8342A7C85A13}" type="presParOf" srcId="{D8CFFE3E-2FB2-164F-90B0-6A546D2C6B07}" destId="{9D025939-6DCF-AA43-934D-00739DA5C17F}" srcOrd="0" destOrd="0" presId="urn:microsoft.com/office/officeart/2005/8/layout/radial3"/>
    <dgm:cxn modelId="{FC2DC028-ACC2-1E40-A89B-1C5D30DFEC91}" type="presParOf" srcId="{D8CFFE3E-2FB2-164F-90B0-6A546D2C6B07}" destId="{FBEAEA3E-0BDA-6B4D-A27E-14F4987D11A8}" srcOrd="1" destOrd="0" presId="urn:microsoft.com/office/officeart/2005/8/layout/radial3"/>
    <dgm:cxn modelId="{5DB5A24B-55C5-E746-87CE-4B86FA18DC54}" type="presParOf" srcId="{D8CFFE3E-2FB2-164F-90B0-6A546D2C6B07}" destId="{7988BE38-1A35-EF4B-AA44-EE780A08BD55}" srcOrd="2" destOrd="0" presId="urn:microsoft.com/office/officeart/2005/8/layout/radial3"/>
    <dgm:cxn modelId="{176D8932-16AE-EB43-A1C8-BE747C636E93}" type="presParOf" srcId="{D8CFFE3E-2FB2-164F-90B0-6A546D2C6B07}" destId="{397C2DD9-8767-4142-AB4F-C53B9F146403}" srcOrd="3" destOrd="0" presId="urn:microsoft.com/office/officeart/2005/8/layout/radial3"/>
    <dgm:cxn modelId="{E260ABA5-DD50-A340-A5EB-A11998245684}" type="presParOf" srcId="{D8CFFE3E-2FB2-164F-90B0-6A546D2C6B07}" destId="{25760912-6CD6-A543-95EA-AACBEED0D274}" srcOrd="4" destOrd="0" presId="urn:microsoft.com/office/officeart/2005/8/layout/radial3"/>
    <dgm:cxn modelId="{CFA56134-5673-2443-AA50-52C1B55284D0}" type="presParOf" srcId="{D8CFFE3E-2FB2-164F-90B0-6A546D2C6B07}" destId="{7F32529F-1AA0-7745-906A-FBD643788347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D3DC96-49CE-7747-B723-CE63ADE02CCF}" type="doc">
      <dgm:prSet loTypeId="urn:microsoft.com/office/officeart/2005/8/layout/radial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CA2C06-8FA2-3F48-A7FD-3C9670067185}">
      <dgm:prSet phldrT="[Text]" custT="1"/>
      <dgm:spPr>
        <a:solidFill>
          <a:srgbClr val="F4C0DC"/>
        </a:solidFill>
        <a:ln w="50800">
          <a:solidFill>
            <a:schemeClr val="tx1"/>
          </a:solidFill>
        </a:ln>
      </dgm:spPr>
      <dgm:t>
        <a:bodyPr/>
        <a:lstStyle/>
        <a:p>
          <a:r>
            <a:rPr lang="en-US" sz="3600" b="1" dirty="0">
              <a:solidFill>
                <a:schemeClr val="tx1"/>
              </a:solidFill>
            </a:rPr>
            <a:t>HİPOGLİSEMİ</a:t>
          </a:r>
        </a:p>
      </dgm:t>
    </dgm:pt>
    <dgm:pt modelId="{58164374-D7C2-FE40-AAB9-3BF652E4472B}" type="parTrans" cxnId="{39DA93AE-B883-C746-B3E3-7E7ACA70A039}">
      <dgm:prSet/>
      <dgm:spPr/>
      <dgm:t>
        <a:bodyPr/>
        <a:lstStyle/>
        <a:p>
          <a:endParaRPr lang="en-US"/>
        </a:p>
      </dgm:t>
    </dgm:pt>
    <dgm:pt modelId="{B6531D4B-6F58-FB4F-A91B-B106340486CC}" type="sibTrans" cxnId="{39DA93AE-B883-C746-B3E3-7E7ACA70A039}">
      <dgm:prSet/>
      <dgm:spPr/>
      <dgm:t>
        <a:bodyPr/>
        <a:lstStyle/>
        <a:p>
          <a:endParaRPr lang="en-US"/>
        </a:p>
      </dgm:t>
    </dgm:pt>
    <dgm:pt modelId="{B2AB8306-BBF2-C141-9F81-93D6E008B44F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600" b="1" dirty="0" err="1">
              <a:solidFill>
                <a:schemeClr val="tx1"/>
              </a:solidFill>
            </a:rPr>
            <a:t>Glukoz</a:t>
          </a:r>
          <a:r>
            <a:rPr lang="en-US" sz="3600" b="1" dirty="0">
              <a:solidFill>
                <a:schemeClr val="tx1"/>
              </a:solidFill>
            </a:rPr>
            <a:t> </a:t>
          </a:r>
          <a:r>
            <a:rPr lang="en-US" sz="3600" b="1" dirty="0" err="1">
              <a:solidFill>
                <a:schemeClr val="tx1"/>
              </a:solidFill>
            </a:rPr>
            <a:t>üretimi</a:t>
          </a:r>
          <a:r>
            <a:rPr lang="en-US" sz="3600" b="1" dirty="0">
              <a:solidFill>
                <a:schemeClr val="tx1"/>
              </a:solidFill>
            </a:rPr>
            <a:t> </a:t>
          </a:r>
          <a:r>
            <a:rPr lang="en-US" sz="3600" b="1" dirty="0" err="1">
              <a:solidFill>
                <a:schemeClr val="tx1"/>
              </a:solidFill>
            </a:rPr>
            <a:t>azalır</a:t>
          </a:r>
          <a:endParaRPr lang="en-US" sz="3600" b="1" dirty="0">
            <a:solidFill>
              <a:schemeClr val="tx1"/>
            </a:solidFill>
          </a:endParaRPr>
        </a:p>
      </dgm:t>
    </dgm:pt>
    <dgm:pt modelId="{6103B1BB-7AE7-0C45-9C88-1F981327ED25}" type="parTrans" cxnId="{4D8F0E54-7580-DD4D-9966-8F441AE99EC9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BD493432-6406-5545-8EFE-05A9C8C787F5}" type="sibTrans" cxnId="{4D8F0E54-7580-DD4D-9966-8F441AE99EC9}">
      <dgm:prSet/>
      <dgm:spPr/>
      <dgm:t>
        <a:bodyPr/>
        <a:lstStyle/>
        <a:p>
          <a:endParaRPr lang="en-US"/>
        </a:p>
      </dgm:t>
    </dgm:pt>
    <dgm:pt modelId="{922C2706-B47C-684F-BA75-160CAE09B72D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600" b="1" dirty="0" err="1">
              <a:solidFill>
                <a:schemeClr val="tx1"/>
              </a:solidFill>
            </a:rPr>
            <a:t>Glukoz</a:t>
          </a:r>
          <a:r>
            <a:rPr lang="en-US" sz="3600" b="1" dirty="0">
              <a:solidFill>
                <a:schemeClr val="tx1"/>
              </a:solidFill>
            </a:rPr>
            <a:t> </a:t>
          </a:r>
          <a:r>
            <a:rPr lang="en-US" sz="3600" b="1" dirty="0" err="1">
              <a:solidFill>
                <a:schemeClr val="tx1"/>
              </a:solidFill>
            </a:rPr>
            <a:t>tüketimi</a:t>
          </a:r>
          <a:r>
            <a:rPr lang="en-US" sz="3600" b="1" dirty="0">
              <a:solidFill>
                <a:schemeClr val="tx1"/>
              </a:solidFill>
            </a:rPr>
            <a:t> </a:t>
          </a:r>
          <a:r>
            <a:rPr lang="en-US" sz="3600" b="1" dirty="0" err="1">
              <a:solidFill>
                <a:schemeClr val="tx1"/>
              </a:solidFill>
            </a:rPr>
            <a:t>artar</a:t>
          </a:r>
          <a:endParaRPr lang="en-US" sz="3600" b="1" dirty="0">
            <a:solidFill>
              <a:schemeClr val="tx1"/>
            </a:solidFill>
          </a:endParaRPr>
        </a:p>
      </dgm:t>
    </dgm:pt>
    <dgm:pt modelId="{DBB8568D-D1F5-0F42-9A5C-EA3F85769650}" type="parTrans" cxnId="{21022A9B-E648-DD4E-82B2-C7DB28B6C8B3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066B0960-7206-5B47-8300-7941BF721EA6}" type="sibTrans" cxnId="{21022A9B-E648-DD4E-82B2-C7DB28B6C8B3}">
      <dgm:prSet/>
      <dgm:spPr/>
      <dgm:t>
        <a:bodyPr/>
        <a:lstStyle/>
        <a:p>
          <a:endParaRPr lang="en-US"/>
        </a:p>
      </dgm:t>
    </dgm:pt>
    <dgm:pt modelId="{826870C0-57AA-6442-AF5D-94773DBA2BE2}" type="pres">
      <dgm:prSet presAssocID="{42D3DC96-49CE-7747-B723-CE63ADE02CC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BD28B72-4F4D-A747-9598-8647BD9FEF4B}" type="pres">
      <dgm:prSet presAssocID="{70CA2C06-8FA2-3F48-A7FD-3C9670067185}" presName="centerShape" presStyleLbl="node0" presStyleIdx="0" presStyleCnt="1" custScaleX="142970" custLinFactNeighborY="3960"/>
      <dgm:spPr/>
    </dgm:pt>
    <dgm:pt modelId="{57D8DDBC-A786-0A4C-8370-20A46AA8E73A}" type="pres">
      <dgm:prSet presAssocID="{6103B1BB-7AE7-0C45-9C88-1F981327ED25}" presName="parTrans" presStyleLbl="bgSibTrans2D1" presStyleIdx="0" presStyleCnt="2" custLinFactNeighborX="3160" custLinFactNeighborY="-4168"/>
      <dgm:spPr/>
    </dgm:pt>
    <dgm:pt modelId="{5147EF1A-9E9A-154E-A7C6-9E2A6A18B24E}" type="pres">
      <dgm:prSet presAssocID="{B2AB8306-BBF2-C141-9F81-93D6E008B44F}" presName="node" presStyleLbl="node1" presStyleIdx="0" presStyleCnt="2" custRadScaleRad="105400" custRadScaleInc="2285">
        <dgm:presLayoutVars>
          <dgm:bulletEnabled val="1"/>
        </dgm:presLayoutVars>
      </dgm:prSet>
      <dgm:spPr/>
    </dgm:pt>
    <dgm:pt modelId="{3D30A7E0-FD04-5F4B-B5C1-6ACE1F246D45}" type="pres">
      <dgm:prSet presAssocID="{DBB8568D-D1F5-0F42-9A5C-EA3F85769650}" presName="parTrans" presStyleLbl="bgSibTrans2D1" presStyleIdx="1" presStyleCnt="2"/>
      <dgm:spPr/>
    </dgm:pt>
    <dgm:pt modelId="{21A2C7FD-DA0F-644F-8E4D-E514F8C17A12}" type="pres">
      <dgm:prSet presAssocID="{922C2706-B47C-684F-BA75-160CAE09B72D}" presName="node" presStyleLbl="node1" presStyleIdx="1" presStyleCnt="2" custRadScaleRad="103117" custRadScaleInc="-2669">
        <dgm:presLayoutVars>
          <dgm:bulletEnabled val="1"/>
        </dgm:presLayoutVars>
      </dgm:prSet>
      <dgm:spPr/>
    </dgm:pt>
  </dgm:ptLst>
  <dgm:cxnLst>
    <dgm:cxn modelId="{5CF5AE00-3C21-6A47-85ED-BF3A313CBD79}" type="presOf" srcId="{70CA2C06-8FA2-3F48-A7FD-3C9670067185}" destId="{CBD28B72-4F4D-A747-9598-8647BD9FEF4B}" srcOrd="0" destOrd="0" presId="urn:microsoft.com/office/officeart/2005/8/layout/radial4"/>
    <dgm:cxn modelId="{6DE13443-FBAD-0540-B1EA-897004A08F1C}" type="presOf" srcId="{DBB8568D-D1F5-0F42-9A5C-EA3F85769650}" destId="{3D30A7E0-FD04-5F4B-B5C1-6ACE1F246D45}" srcOrd="0" destOrd="0" presId="urn:microsoft.com/office/officeart/2005/8/layout/radial4"/>
    <dgm:cxn modelId="{4D8F0E54-7580-DD4D-9966-8F441AE99EC9}" srcId="{70CA2C06-8FA2-3F48-A7FD-3C9670067185}" destId="{B2AB8306-BBF2-C141-9F81-93D6E008B44F}" srcOrd="0" destOrd="0" parTransId="{6103B1BB-7AE7-0C45-9C88-1F981327ED25}" sibTransId="{BD493432-6406-5545-8EFE-05A9C8C787F5}"/>
    <dgm:cxn modelId="{5999C759-2035-D74E-A943-88DCFF5D2C4A}" type="presOf" srcId="{B2AB8306-BBF2-C141-9F81-93D6E008B44F}" destId="{5147EF1A-9E9A-154E-A7C6-9E2A6A18B24E}" srcOrd="0" destOrd="0" presId="urn:microsoft.com/office/officeart/2005/8/layout/radial4"/>
    <dgm:cxn modelId="{96CF6783-9C11-1141-AF3A-53F8548C0842}" type="presOf" srcId="{922C2706-B47C-684F-BA75-160CAE09B72D}" destId="{21A2C7FD-DA0F-644F-8E4D-E514F8C17A12}" srcOrd="0" destOrd="0" presId="urn:microsoft.com/office/officeart/2005/8/layout/radial4"/>
    <dgm:cxn modelId="{21022A9B-E648-DD4E-82B2-C7DB28B6C8B3}" srcId="{70CA2C06-8FA2-3F48-A7FD-3C9670067185}" destId="{922C2706-B47C-684F-BA75-160CAE09B72D}" srcOrd="1" destOrd="0" parTransId="{DBB8568D-D1F5-0F42-9A5C-EA3F85769650}" sibTransId="{066B0960-7206-5B47-8300-7941BF721EA6}"/>
    <dgm:cxn modelId="{39DA93AE-B883-C746-B3E3-7E7ACA70A039}" srcId="{42D3DC96-49CE-7747-B723-CE63ADE02CCF}" destId="{70CA2C06-8FA2-3F48-A7FD-3C9670067185}" srcOrd="0" destOrd="0" parTransId="{58164374-D7C2-FE40-AAB9-3BF652E4472B}" sibTransId="{B6531D4B-6F58-FB4F-A91B-B106340486CC}"/>
    <dgm:cxn modelId="{C68A07DC-E16E-7B4B-A77F-FA2F6D7139C3}" type="presOf" srcId="{6103B1BB-7AE7-0C45-9C88-1F981327ED25}" destId="{57D8DDBC-A786-0A4C-8370-20A46AA8E73A}" srcOrd="0" destOrd="0" presId="urn:microsoft.com/office/officeart/2005/8/layout/radial4"/>
    <dgm:cxn modelId="{734DD8F3-6680-A94C-BA6D-12622059EE00}" type="presOf" srcId="{42D3DC96-49CE-7747-B723-CE63ADE02CCF}" destId="{826870C0-57AA-6442-AF5D-94773DBA2BE2}" srcOrd="0" destOrd="0" presId="urn:microsoft.com/office/officeart/2005/8/layout/radial4"/>
    <dgm:cxn modelId="{4C12580E-77B8-4B44-AB07-FF3D655AC164}" type="presParOf" srcId="{826870C0-57AA-6442-AF5D-94773DBA2BE2}" destId="{CBD28B72-4F4D-A747-9598-8647BD9FEF4B}" srcOrd="0" destOrd="0" presId="urn:microsoft.com/office/officeart/2005/8/layout/radial4"/>
    <dgm:cxn modelId="{602C770A-DBB9-9445-B485-CD6B9C7FE269}" type="presParOf" srcId="{826870C0-57AA-6442-AF5D-94773DBA2BE2}" destId="{57D8DDBC-A786-0A4C-8370-20A46AA8E73A}" srcOrd="1" destOrd="0" presId="urn:microsoft.com/office/officeart/2005/8/layout/radial4"/>
    <dgm:cxn modelId="{99610244-3261-DA45-9018-930AFDE6FC4C}" type="presParOf" srcId="{826870C0-57AA-6442-AF5D-94773DBA2BE2}" destId="{5147EF1A-9E9A-154E-A7C6-9E2A6A18B24E}" srcOrd="2" destOrd="0" presId="urn:microsoft.com/office/officeart/2005/8/layout/radial4"/>
    <dgm:cxn modelId="{F60414DB-9F6A-9347-B4A3-116186C8BA0E}" type="presParOf" srcId="{826870C0-57AA-6442-AF5D-94773DBA2BE2}" destId="{3D30A7E0-FD04-5F4B-B5C1-6ACE1F246D45}" srcOrd="3" destOrd="0" presId="urn:microsoft.com/office/officeart/2005/8/layout/radial4"/>
    <dgm:cxn modelId="{FCE3FE29-7A1E-7D48-A8E6-C75BBEA74B26}" type="presParOf" srcId="{826870C0-57AA-6442-AF5D-94773DBA2BE2}" destId="{21A2C7FD-DA0F-644F-8E4D-E514F8C17A12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5D55E3-12EF-114A-95CA-EDBE0F2C7134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E82E22-8D66-9849-BC66-DD1CDEE30709}">
      <dgm:prSet phldrT="[Text]" custT="1"/>
      <dgm:spPr>
        <a:ln w="31750">
          <a:solidFill>
            <a:schemeClr val="tx1"/>
          </a:solidFill>
        </a:ln>
      </dgm:spPr>
      <dgm:t>
        <a:bodyPr/>
        <a:lstStyle/>
        <a:p>
          <a:r>
            <a:rPr lang="en-US" sz="2400" b="1" dirty="0" err="1"/>
            <a:t>Kullanılan</a:t>
          </a:r>
          <a:r>
            <a:rPr lang="en-US" sz="2400" b="1" dirty="0"/>
            <a:t> </a:t>
          </a:r>
          <a:r>
            <a:rPr lang="en-US" sz="2400" b="1" dirty="0" err="1"/>
            <a:t>ilaçlar</a:t>
          </a:r>
          <a:endParaRPr lang="en-US" sz="2400" b="1" dirty="0"/>
        </a:p>
      </dgm:t>
    </dgm:pt>
    <dgm:pt modelId="{E624E0ED-E6C8-064B-88D5-D1D66E6AB143}" type="parTrans" cxnId="{B59AD61C-3891-084B-A956-05C1C8FF7230}">
      <dgm:prSet/>
      <dgm:spPr/>
      <dgm:t>
        <a:bodyPr/>
        <a:lstStyle/>
        <a:p>
          <a:endParaRPr lang="en-US"/>
        </a:p>
      </dgm:t>
    </dgm:pt>
    <dgm:pt modelId="{28EC5936-A311-C04E-801F-87B713C30618}" type="sibTrans" cxnId="{B59AD61C-3891-084B-A956-05C1C8FF7230}">
      <dgm:prSet/>
      <dgm:spPr/>
      <dgm:t>
        <a:bodyPr/>
        <a:lstStyle/>
        <a:p>
          <a:endParaRPr lang="en-US"/>
        </a:p>
      </dgm:t>
    </dgm:pt>
    <dgm:pt modelId="{5318F20B-58E5-F144-8A46-F2FF3F6A8764}">
      <dgm:prSet phldrT="[Text]" custT="1"/>
      <dgm:spPr>
        <a:solidFill>
          <a:schemeClr val="bg1">
            <a:alpha val="23253"/>
          </a:schemeClr>
        </a:solidFill>
        <a:ln w="44450">
          <a:solidFill>
            <a:srgbClr val="FF0000"/>
          </a:solidFill>
        </a:ln>
      </dgm:spPr>
      <dgm:t>
        <a:bodyPr/>
        <a:lstStyle/>
        <a:p>
          <a:endParaRPr lang="en-US" sz="2400" b="1" dirty="0"/>
        </a:p>
        <a:p>
          <a:r>
            <a:rPr lang="en-US" sz="2400" b="1" dirty="0" err="1"/>
            <a:t>Spontan</a:t>
          </a:r>
          <a:r>
            <a:rPr lang="en-US" sz="2400" b="1" dirty="0"/>
            <a:t> </a:t>
          </a:r>
          <a:r>
            <a:rPr lang="en-US" sz="2400" b="1" dirty="0" err="1"/>
            <a:t>hipoglisemi</a:t>
          </a:r>
          <a:endParaRPr lang="en-US" sz="2400" b="1" dirty="0"/>
        </a:p>
        <a:p>
          <a:endParaRPr lang="en-US" sz="2100" dirty="0"/>
        </a:p>
      </dgm:t>
    </dgm:pt>
    <dgm:pt modelId="{5EB67EF0-A42D-B94B-91C7-068838896F53}" type="parTrans" cxnId="{66221F5E-5DFB-A942-A883-5635DBEAD015}">
      <dgm:prSet/>
      <dgm:spPr>
        <a:ln w="3175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4BDAD9C6-8406-F643-A736-9909D8DCFF60}" type="sibTrans" cxnId="{66221F5E-5DFB-A942-A883-5635DBEAD015}">
      <dgm:prSet/>
      <dgm:spPr/>
      <dgm:t>
        <a:bodyPr/>
        <a:lstStyle/>
        <a:p>
          <a:endParaRPr lang="en-US"/>
        </a:p>
      </dgm:t>
    </dgm:pt>
    <dgm:pt modelId="{1B05307F-417C-4443-83A4-678A0F02B9A4}">
      <dgm:prSet/>
      <dgm:spPr>
        <a:ln w="31750">
          <a:solidFill>
            <a:schemeClr val="tx1"/>
          </a:solidFill>
        </a:ln>
      </dgm:spPr>
      <dgm:t>
        <a:bodyPr/>
        <a:lstStyle/>
        <a:p>
          <a:pPr algn="l">
            <a:buFont typeface="Wingdings" pitchFamily="2" charset="2"/>
            <a:buChar char="Ø"/>
          </a:pPr>
          <a:r>
            <a:rPr lang="en-US" b="1" dirty="0" err="1"/>
            <a:t>Alkol</a:t>
          </a:r>
          <a:endParaRPr lang="en-US" b="1" dirty="0"/>
        </a:p>
        <a:p>
          <a:pPr algn="l">
            <a:buFont typeface="Wingdings" pitchFamily="2" charset="2"/>
            <a:buChar char="Ø"/>
          </a:pPr>
          <a:r>
            <a:rPr lang="en-US" b="1" dirty="0" err="1"/>
            <a:t>İntoksikasyon</a:t>
          </a:r>
          <a:endParaRPr lang="en-US" b="1" dirty="0"/>
        </a:p>
      </dgm:t>
    </dgm:pt>
    <dgm:pt modelId="{2765E336-95FE-F140-A082-14208B91BDF4}" type="parTrans" cxnId="{D232F1EA-8D40-4049-A9F0-AF634AE7BF90}">
      <dgm:prSet/>
      <dgm:spPr>
        <a:ln w="3175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D2879E2-50C8-C94F-A6F7-5DEBE3FD0957}" type="sibTrans" cxnId="{D232F1EA-8D40-4049-A9F0-AF634AE7BF90}">
      <dgm:prSet/>
      <dgm:spPr/>
      <dgm:t>
        <a:bodyPr/>
        <a:lstStyle/>
        <a:p>
          <a:endParaRPr lang="en-US"/>
        </a:p>
      </dgm:t>
    </dgm:pt>
    <dgm:pt modelId="{6A2D2DD9-D3D9-744E-9A79-3EBB4EEC4EC1}">
      <dgm:prSet phldrT="[Text]" custT="1"/>
      <dgm:spPr>
        <a:ln w="38100">
          <a:solidFill>
            <a:schemeClr val="tx1"/>
          </a:solidFill>
        </a:ln>
      </dgm:spPr>
      <dgm:t>
        <a:bodyPr/>
        <a:lstStyle/>
        <a:p>
          <a:pPr algn="l">
            <a:buFont typeface="Wingdings" pitchFamily="2" charset="2"/>
            <a:buChar char="ü"/>
          </a:pPr>
          <a:r>
            <a:rPr lang="en-US" sz="2400" b="1" dirty="0" err="1"/>
            <a:t>İnsülin</a:t>
          </a:r>
          <a:endParaRPr lang="en-US" sz="2400" b="1" dirty="0"/>
        </a:p>
        <a:p>
          <a:pPr algn="l">
            <a:buFont typeface="Wingdings" pitchFamily="2" charset="2"/>
            <a:buChar char="ü"/>
          </a:pPr>
          <a:r>
            <a:rPr lang="en-US" sz="2400" b="1" dirty="0"/>
            <a:t>OAD</a:t>
          </a:r>
        </a:p>
        <a:p>
          <a:pPr algn="l">
            <a:buFont typeface="Wingdings" pitchFamily="2" charset="2"/>
            <a:buChar char="ü"/>
          </a:pPr>
          <a:r>
            <a:rPr lang="en-US" sz="2400" b="1" dirty="0"/>
            <a:t>ACEİ</a:t>
          </a:r>
        </a:p>
        <a:p>
          <a:pPr algn="l">
            <a:buFont typeface="Wingdings" pitchFamily="2" charset="2"/>
            <a:buChar char="ü"/>
          </a:pPr>
          <a:r>
            <a:rPr lang="en-US" sz="2400" b="1" dirty="0"/>
            <a:t>Beta </a:t>
          </a:r>
          <a:r>
            <a:rPr lang="en-US" sz="2400" b="1" dirty="0" err="1"/>
            <a:t>bloker</a:t>
          </a:r>
          <a:endParaRPr lang="en-US" sz="2400" b="1" dirty="0"/>
        </a:p>
        <a:p>
          <a:pPr algn="l">
            <a:buFont typeface="Wingdings" pitchFamily="2" charset="2"/>
            <a:buChar char="ü"/>
          </a:pPr>
          <a:r>
            <a:rPr lang="en-US" sz="2400" b="1" dirty="0" err="1"/>
            <a:t>İndometasin</a:t>
          </a:r>
          <a:endParaRPr lang="en-US" sz="2400" b="1" dirty="0"/>
        </a:p>
        <a:p>
          <a:pPr algn="ctr">
            <a:buNone/>
          </a:pPr>
          <a:endParaRPr lang="en-US" sz="1000" dirty="0"/>
        </a:p>
      </dgm:t>
    </dgm:pt>
    <dgm:pt modelId="{C87C0E47-0874-7046-9C83-B9F6AFDEB4AA}" type="sibTrans" cxnId="{C69A5512-516E-9D45-BA15-E6AB1DB0D8E0}">
      <dgm:prSet/>
      <dgm:spPr/>
      <dgm:t>
        <a:bodyPr/>
        <a:lstStyle/>
        <a:p>
          <a:endParaRPr lang="en-US"/>
        </a:p>
      </dgm:t>
    </dgm:pt>
    <dgm:pt modelId="{BB7CEED5-1C79-2446-B7F1-11C6DBFDC568}" type="parTrans" cxnId="{C69A5512-516E-9D45-BA15-E6AB1DB0D8E0}">
      <dgm:prSet/>
      <dgm:spPr>
        <a:ln w="3175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9966FFD-2E83-FB48-8D05-A4F35C1189CD}">
      <dgm:prSet phldrT="[Text]" custT="1"/>
      <dgm:spPr>
        <a:ln w="34925">
          <a:solidFill>
            <a:schemeClr val="tx1"/>
          </a:solidFill>
        </a:ln>
      </dgm:spPr>
      <dgm:t>
        <a:bodyPr/>
        <a:lstStyle/>
        <a:p>
          <a:r>
            <a:rPr lang="en-US" sz="2400" b="1" dirty="0" err="1"/>
            <a:t>Hikaye</a:t>
          </a:r>
          <a:endParaRPr lang="en-US" sz="2400" b="1" dirty="0"/>
        </a:p>
        <a:p>
          <a:r>
            <a:rPr lang="en-US" sz="2400" b="1" dirty="0" err="1"/>
            <a:t>Fizik</a:t>
          </a:r>
          <a:r>
            <a:rPr lang="en-US" sz="2400" b="1" dirty="0"/>
            <a:t> </a:t>
          </a:r>
          <a:r>
            <a:rPr lang="en-US" sz="2400" b="1" dirty="0" err="1"/>
            <a:t>muayene</a:t>
          </a:r>
          <a:endParaRPr lang="en-US" sz="2400" b="1" dirty="0"/>
        </a:p>
      </dgm:t>
    </dgm:pt>
    <dgm:pt modelId="{1D76A69F-FC57-1D4B-85C0-0C1F0288BBB2}" type="sibTrans" cxnId="{CCEA81C8-EF9C-AE47-9058-4FFD82F045C6}">
      <dgm:prSet/>
      <dgm:spPr/>
      <dgm:t>
        <a:bodyPr/>
        <a:lstStyle/>
        <a:p>
          <a:endParaRPr lang="en-US"/>
        </a:p>
      </dgm:t>
    </dgm:pt>
    <dgm:pt modelId="{6F27ECCD-FA9C-9D4F-928C-90194259DA81}" type="parTrans" cxnId="{CCEA81C8-EF9C-AE47-9058-4FFD82F045C6}">
      <dgm:prSet/>
      <dgm:spPr>
        <a:ln w="3175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E400425-A03C-424E-A8D2-2CFE1DCB3195}" type="pres">
      <dgm:prSet presAssocID="{7D5D55E3-12EF-114A-95CA-EDBE0F2C713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014B423-178E-3D42-874A-00CE4BD259D4}" type="pres">
      <dgm:prSet presAssocID="{58E82E22-8D66-9849-BC66-DD1CDEE30709}" presName="hierRoot1" presStyleCnt="0"/>
      <dgm:spPr/>
    </dgm:pt>
    <dgm:pt modelId="{B8E11FBB-429B-9841-A755-602C13E0844B}" type="pres">
      <dgm:prSet presAssocID="{58E82E22-8D66-9849-BC66-DD1CDEE30709}" presName="composite" presStyleCnt="0"/>
      <dgm:spPr/>
    </dgm:pt>
    <dgm:pt modelId="{3F91A12E-1B0F-374A-A5A8-E9576FCED5BA}" type="pres">
      <dgm:prSet presAssocID="{58E82E22-8D66-9849-BC66-DD1CDEE30709}" presName="background" presStyleLbl="node0" presStyleIdx="0" presStyleCnt="1"/>
      <dgm:spPr>
        <a:solidFill>
          <a:schemeClr val="bg1"/>
        </a:solidFill>
      </dgm:spPr>
    </dgm:pt>
    <dgm:pt modelId="{9A6B671C-4ED6-3240-8221-F523D47D3865}" type="pres">
      <dgm:prSet presAssocID="{58E82E22-8D66-9849-BC66-DD1CDEE30709}" presName="text" presStyleLbl="fgAcc0" presStyleIdx="0" presStyleCnt="1" custLinFactNeighborX="-4404">
        <dgm:presLayoutVars>
          <dgm:chPref val="3"/>
        </dgm:presLayoutVars>
      </dgm:prSet>
      <dgm:spPr/>
    </dgm:pt>
    <dgm:pt modelId="{BC4A6212-A0E3-F042-BBA1-05651B96B2E1}" type="pres">
      <dgm:prSet presAssocID="{58E82E22-8D66-9849-BC66-DD1CDEE30709}" presName="hierChild2" presStyleCnt="0"/>
      <dgm:spPr/>
    </dgm:pt>
    <dgm:pt modelId="{4000A9A3-95D7-0142-97FE-EE1497EF933C}" type="pres">
      <dgm:prSet presAssocID="{BB7CEED5-1C79-2446-B7F1-11C6DBFDC568}" presName="Name10" presStyleLbl="parChTrans1D2" presStyleIdx="0" presStyleCnt="2"/>
      <dgm:spPr/>
    </dgm:pt>
    <dgm:pt modelId="{DED0BC14-40E6-D845-A0CC-571181E57B52}" type="pres">
      <dgm:prSet presAssocID="{6A2D2DD9-D3D9-744E-9A79-3EBB4EEC4EC1}" presName="hierRoot2" presStyleCnt="0"/>
      <dgm:spPr/>
    </dgm:pt>
    <dgm:pt modelId="{3BFE2105-85CB-8F43-A5CA-22AEEF26AC4B}" type="pres">
      <dgm:prSet presAssocID="{6A2D2DD9-D3D9-744E-9A79-3EBB4EEC4EC1}" presName="composite2" presStyleCnt="0"/>
      <dgm:spPr/>
    </dgm:pt>
    <dgm:pt modelId="{69C8DF30-6C1F-9845-8FDE-E262D6FA3DA5}" type="pres">
      <dgm:prSet presAssocID="{6A2D2DD9-D3D9-744E-9A79-3EBB4EEC4EC1}" presName="background2" presStyleLbl="node2" presStyleIdx="0" presStyleCnt="2"/>
      <dgm:spPr>
        <a:solidFill>
          <a:schemeClr val="bg1"/>
        </a:solidFill>
      </dgm:spPr>
    </dgm:pt>
    <dgm:pt modelId="{DF40AE79-46F2-AC47-ACC3-DC255BEC83D5}" type="pres">
      <dgm:prSet presAssocID="{6A2D2DD9-D3D9-744E-9A79-3EBB4EEC4EC1}" presName="text2" presStyleLbl="fgAcc2" presStyleIdx="0" presStyleCnt="2" custScaleY="213303" custLinFactNeighborX="-29358" custLinFactNeighborY="-1156">
        <dgm:presLayoutVars>
          <dgm:chPref val="3"/>
        </dgm:presLayoutVars>
      </dgm:prSet>
      <dgm:spPr/>
    </dgm:pt>
    <dgm:pt modelId="{9537D3DE-57A9-AD45-8204-4CAFB4A3722E}" type="pres">
      <dgm:prSet presAssocID="{6A2D2DD9-D3D9-744E-9A79-3EBB4EEC4EC1}" presName="hierChild3" presStyleCnt="0"/>
      <dgm:spPr/>
    </dgm:pt>
    <dgm:pt modelId="{EA09E462-7C18-054A-8F79-430A2669D5CB}" type="pres">
      <dgm:prSet presAssocID="{6F27ECCD-FA9C-9D4F-928C-90194259DA81}" presName="Name10" presStyleLbl="parChTrans1D2" presStyleIdx="1" presStyleCnt="2"/>
      <dgm:spPr/>
    </dgm:pt>
    <dgm:pt modelId="{A1C73DAE-8DD0-874D-A1FB-703BB3F5EE0A}" type="pres">
      <dgm:prSet presAssocID="{C9966FFD-2E83-FB48-8D05-A4F35C1189CD}" presName="hierRoot2" presStyleCnt="0"/>
      <dgm:spPr/>
    </dgm:pt>
    <dgm:pt modelId="{356E3AE8-EB43-3A4B-AB73-53AA105013F7}" type="pres">
      <dgm:prSet presAssocID="{C9966FFD-2E83-FB48-8D05-A4F35C1189CD}" presName="composite2" presStyleCnt="0"/>
      <dgm:spPr/>
    </dgm:pt>
    <dgm:pt modelId="{2B2C35AA-5997-0C47-A5A7-A36361FE2E41}" type="pres">
      <dgm:prSet presAssocID="{C9966FFD-2E83-FB48-8D05-A4F35C1189CD}" presName="background2" presStyleLbl="node2" presStyleIdx="1" presStyleCnt="2"/>
      <dgm:spPr>
        <a:solidFill>
          <a:schemeClr val="bg1"/>
        </a:solidFill>
      </dgm:spPr>
    </dgm:pt>
    <dgm:pt modelId="{AF5D0DE7-CDDC-6E4E-9A49-3D9416C704FA}" type="pres">
      <dgm:prSet presAssocID="{C9966FFD-2E83-FB48-8D05-A4F35C1189CD}" presName="text2" presStyleLbl="fgAcc2" presStyleIdx="1" presStyleCnt="2" custScaleX="162528" custScaleY="129965" custLinFactNeighborX="42569" custLinFactNeighborY="-1156">
        <dgm:presLayoutVars>
          <dgm:chPref val="3"/>
        </dgm:presLayoutVars>
      </dgm:prSet>
      <dgm:spPr/>
    </dgm:pt>
    <dgm:pt modelId="{F1172705-4959-0944-A1B9-BCA08E76F387}" type="pres">
      <dgm:prSet presAssocID="{C9966FFD-2E83-FB48-8D05-A4F35C1189CD}" presName="hierChild3" presStyleCnt="0"/>
      <dgm:spPr/>
    </dgm:pt>
    <dgm:pt modelId="{8DCE5878-F182-9944-8BA4-FE90128D627F}" type="pres">
      <dgm:prSet presAssocID="{5EB67EF0-A42D-B94B-91C7-068838896F53}" presName="Name17" presStyleLbl="parChTrans1D3" presStyleIdx="0" presStyleCnt="2"/>
      <dgm:spPr/>
    </dgm:pt>
    <dgm:pt modelId="{22ADBE0B-C6F3-D741-A3CD-B5342EFFDFA1}" type="pres">
      <dgm:prSet presAssocID="{5318F20B-58E5-F144-8A46-F2FF3F6A8764}" presName="hierRoot3" presStyleCnt="0"/>
      <dgm:spPr/>
    </dgm:pt>
    <dgm:pt modelId="{AD6CB6A9-C557-054E-8B3C-19886A42F28C}" type="pres">
      <dgm:prSet presAssocID="{5318F20B-58E5-F144-8A46-F2FF3F6A8764}" presName="composite3" presStyleCnt="0"/>
      <dgm:spPr/>
    </dgm:pt>
    <dgm:pt modelId="{18488EB7-26A7-3B41-B987-E3A1EDFBF139}" type="pres">
      <dgm:prSet presAssocID="{5318F20B-58E5-F144-8A46-F2FF3F6A8764}" presName="background3" presStyleLbl="node3" presStyleIdx="0" presStyleCnt="2"/>
      <dgm:spPr>
        <a:solidFill>
          <a:schemeClr val="bg1"/>
        </a:solidFill>
      </dgm:spPr>
    </dgm:pt>
    <dgm:pt modelId="{E7876A70-A5D1-CD46-BFB6-0C5888C72AFA}" type="pres">
      <dgm:prSet presAssocID="{5318F20B-58E5-F144-8A46-F2FF3F6A8764}" presName="text3" presStyleLbl="fgAcc3" presStyleIdx="0" presStyleCnt="2" custLinFactNeighborX="9541" custLinFactNeighborY="1247">
        <dgm:presLayoutVars>
          <dgm:chPref val="3"/>
        </dgm:presLayoutVars>
      </dgm:prSet>
      <dgm:spPr/>
    </dgm:pt>
    <dgm:pt modelId="{63E0B6BA-564C-134C-9E72-516E8F893E6D}" type="pres">
      <dgm:prSet presAssocID="{5318F20B-58E5-F144-8A46-F2FF3F6A8764}" presName="hierChild4" presStyleCnt="0"/>
      <dgm:spPr/>
    </dgm:pt>
    <dgm:pt modelId="{5461C39A-E881-BF46-B645-1EEB035DEDAD}" type="pres">
      <dgm:prSet presAssocID="{2765E336-95FE-F140-A082-14208B91BDF4}" presName="Name17" presStyleLbl="parChTrans1D3" presStyleIdx="1" presStyleCnt="2"/>
      <dgm:spPr/>
    </dgm:pt>
    <dgm:pt modelId="{9B99814C-EE87-064A-8737-6DAD550B4519}" type="pres">
      <dgm:prSet presAssocID="{1B05307F-417C-4443-83A4-678A0F02B9A4}" presName="hierRoot3" presStyleCnt="0"/>
      <dgm:spPr/>
    </dgm:pt>
    <dgm:pt modelId="{1C428207-0506-604B-8250-7DE8981B6872}" type="pres">
      <dgm:prSet presAssocID="{1B05307F-417C-4443-83A4-678A0F02B9A4}" presName="composite3" presStyleCnt="0"/>
      <dgm:spPr/>
    </dgm:pt>
    <dgm:pt modelId="{11F3FF56-ADAD-3747-80EC-E98B13FD50DD}" type="pres">
      <dgm:prSet presAssocID="{1B05307F-417C-4443-83A4-678A0F02B9A4}" presName="background3" presStyleLbl="node3" presStyleIdx="1" presStyleCnt="2"/>
      <dgm:spPr>
        <a:solidFill>
          <a:schemeClr val="bg1"/>
        </a:solidFill>
      </dgm:spPr>
    </dgm:pt>
    <dgm:pt modelId="{9E060EE4-E869-064A-82C9-79880A118CD9}" type="pres">
      <dgm:prSet presAssocID="{1B05307F-417C-4443-83A4-678A0F02B9A4}" presName="text3" presStyleLbl="fgAcc3" presStyleIdx="1" presStyleCnt="2" custLinFactNeighborX="35963" custLinFactNeighborY="1156">
        <dgm:presLayoutVars>
          <dgm:chPref val="3"/>
        </dgm:presLayoutVars>
      </dgm:prSet>
      <dgm:spPr/>
    </dgm:pt>
    <dgm:pt modelId="{60EC128B-8AE4-6048-9DF0-26DB2D9BC934}" type="pres">
      <dgm:prSet presAssocID="{1B05307F-417C-4443-83A4-678A0F02B9A4}" presName="hierChild4" presStyleCnt="0"/>
      <dgm:spPr/>
    </dgm:pt>
  </dgm:ptLst>
  <dgm:cxnLst>
    <dgm:cxn modelId="{24FC590A-C8C4-F640-A177-F8A167DF127E}" type="presOf" srcId="{5EB67EF0-A42D-B94B-91C7-068838896F53}" destId="{8DCE5878-F182-9944-8BA4-FE90128D627F}" srcOrd="0" destOrd="0" presId="urn:microsoft.com/office/officeart/2005/8/layout/hierarchy1"/>
    <dgm:cxn modelId="{C69A5512-516E-9D45-BA15-E6AB1DB0D8E0}" srcId="{58E82E22-8D66-9849-BC66-DD1CDEE30709}" destId="{6A2D2DD9-D3D9-744E-9A79-3EBB4EEC4EC1}" srcOrd="0" destOrd="0" parTransId="{BB7CEED5-1C79-2446-B7F1-11C6DBFDC568}" sibTransId="{C87C0E47-0874-7046-9C83-B9F6AFDEB4AA}"/>
    <dgm:cxn modelId="{B59AD61C-3891-084B-A956-05C1C8FF7230}" srcId="{7D5D55E3-12EF-114A-95CA-EDBE0F2C7134}" destId="{58E82E22-8D66-9849-BC66-DD1CDEE30709}" srcOrd="0" destOrd="0" parTransId="{E624E0ED-E6C8-064B-88D5-D1D66E6AB143}" sibTransId="{28EC5936-A311-C04E-801F-87B713C30618}"/>
    <dgm:cxn modelId="{86EFBE3F-E86B-8C4D-B76B-B9F397D5254E}" type="presOf" srcId="{2765E336-95FE-F140-A082-14208B91BDF4}" destId="{5461C39A-E881-BF46-B645-1EEB035DEDAD}" srcOrd="0" destOrd="0" presId="urn:microsoft.com/office/officeart/2005/8/layout/hierarchy1"/>
    <dgm:cxn modelId="{B0801F44-2249-3749-A44F-C8347A694726}" type="presOf" srcId="{6F27ECCD-FA9C-9D4F-928C-90194259DA81}" destId="{EA09E462-7C18-054A-8F79-430A2669D5CB}" srcOrd="0" destOrd="0" presId="urn:microsoft.com/office/officeart/2005/8/layout/hierarchy1"/>
    <dgm:cxn modelId="{CB7DAF59-3A38-1E40-9C90-9E2BD1B5E0E5}" type="presOf" srcId="{1B05307F-417C-4443-83A4-678A0F02B9A4}" destId="{9E060EE4-E869-064A-82C9-79880A118CD9}" srcOrd="0" destOrd="0" presId="urn:microsoft.com/office/officeart/2005/8/layout/hierarchy1"/>
    <dgm:cxn modelId="{66221F5E-5DFB-A942-A883-5635DBEAD015}" srcId="{C9966FFD-2E83-FB48-8D05-A4F35C1189CD}" destId="{5318F20B-58E5-F144-8A46-F2FF3F6A8764}" srcOrd="0" destOrd="0" parTransId="{5EB67EF0-A42D-B94B-91C7-068838896F53}" sibTransId="{4BDAD9C6-8406-F643-A736-9909D8DCFF60}"/>
    <dgm:cxn modelId="{8846A066-E145-0248-9FE3-0BDD6AB19CDC}" type="presOf" srcId="{58E82E22-8D66-9849-BC66-DD1CDEE30709}" destId="{9A6B671C-4ED6-3240-8221-F523D47D3865}" srcOrd="0" destOrd="0" presId="urn:microsoft.com/office/officeart/2005/8/layout/hierarchy1"/>
    <dgm:cxn modelId="{116CE266-37AE-4A4F-868F-693434381EF8}" type="presOf" srcId="{BB7CEED5-1C79-2446-B7F1-11C6DBFDC568}" destId="{4000A9A3-95D7-0142-97FE-EE1497EF933C}" srcOrd="0" destOrd="0" presId="urn:microsoft.com/office/officeart/2005/8/layout/hierarchy1"/>
    <dgm:cxn modelId="{213FC8AE-8605-1B4C-8CAA-49D92E2C1E5F}" type="presOf" srcId="{C9966FFD-2E83-FB48-8D05-A4F35C1189CD}" destId="{AF5D0DE7-CDDC-6E4E-9A49-3D9416C704FA}" srcOrd="0" destOrd="0" presId="urn:microsoft.com/office/officeart/2005/8/layout/hierarchy1"/>
    <dgm:cxn modelId="{CCEA81C8-EF9C-AE47-9058-4FFD82F045C6}" srcId="{58E82E22-8D66-9849-BC66-DD1CDEE30709}" destId="{C9966FFD-2E83-FB48-8D05-A4F35C1189CD}" srcOrd="1" destOrd="0" parTransId="{6F27ECCD-FA9C-9D4F-928C-90194259DA81}" sibTransId="{1D76A69F-FC57-1D4B-85C0-0C1F0288BBB2}"/>
    <dgm:cxn modelId="{9D42FDCE-3E70-554C-8C8B-C41BFEF65112}" type="presOf" srcId="{6A2D2DD9-D3D9-744E-9A79-3EBB4EEC4EC1}" destId="{DF40AE79-46F2-AC47-ACC3-DC255BEC83D5}" srcOrd="0" destOrd="0" presId="urn:microsoft.com/office/officeart/2005/8/layout/hierarchy1"/>
    <dgm:cxn modelId="{692F8AD4-0677-8245-85EF-9BAB7EA49CA2}" type="presOf" srcId="{5318F20B-58E5-F144-8A46-F2FF3F6A8764}" destId="{E7876A70-A5D1-CD46-BFB6-0C5888C72AFA}" srcOrd="0" destOrd="0" presId="urn:microsoft.com/office/officeart/2005/8/layout/hierarchy1"/>
    <dgm:cxn modelId="{D232F1EA-8D40-4049-A9F0-AF634AE7BF90}" srcId="{C9966FFD-2E83-FB48-8D05-A4F35C1189CD}" destId="{1B05307F-417C-4443-83A4-678A0F02B9A4}" srcOrd="1" destOrd="0" parTransId="{2765E336-95FE-F140-A082-14208B91BDF4}" sibTransId="{8D2879E2-50C8-C94F-A6F7-5DEBE3FD0957}"/>
    <dgm:cxn modelId="{5E4081F8-B694-544D-8613-7A839236CA58}" type="presOf" srcId="{7D5D55E3-12EF-114A-95CA-EDBE0F2C7134}" destId="{5E400425-A03C-424E-A8D2-2CFE1DCB3195}" srcOrd="0" destOrd="0" presId="urn:microsoft.com/office/officeart/2005/8/layout/hierarchy1"/>
    <dgm:cxn modelId="{5C031F85-684E-8D42-AA44-9372BF0EE6CF}" type="presParOf" srcId="{5E400425-A03C-424E-A8D2-2CFE1DCB3195}" destId="{3014B423-178E-3D42-874A-00CE4BD259D4}" srcOrd="0" destOrd="0" presId="urn:microsoft.com/office/officeart/2005/8/layout/hierarchy1"/>
    <dgm:cxn modelId="{78EBD12E-F202-284C-BC51-AC206C4F5646}" type="presParOf" srcId="{3014B423-178E-3D42-874A-00CE4BD259D4}" destId="{B8E11FBB-429B-9841-A755-602C13E0844B}" srcOrd="0" destOrd="0" presId="urn:microsoft.com/office/officeart/2005/8/layout/hierarchy1"/>
    <dgm:cxn modelId="{3C409F2B-05E0-8940-97B0-64B61FF3EACD}" type="presParOf" srcId="{B8E11FBB-429B-9841-A755-602C13E0844B}" destId="{3F91A12E-1B0F-374A-A5A8-E9576FCED5BA}" srcOrd="0" destOrd="0" presId="urn:microsoft.com/office/officeart/2005/8/layout/hierarchy1"/>
    <dgm:cxn modelId="{5E128A79-DD33-754D-858F-5D0283D52893}" type="presParOf" srcId="{B8E11FBB-429B-9841-A755-602C13E0844B}" destId="{9A6B671C-4ED6-3240-8221-F523D47D3865}" srcOrd="1" destOrd="0" presId="urn:microsoft.com/office/officeart/2005/8/layout/hierarchy1"/>
    <dgm:cxn modelId="{5DB7A48A-4DD8-BD4A-8734-7C0BA96C4951}" type="presParOf" srcId="{3014B423-178E-3D42-874A-00CE4BD259D4}" destId="{BC4A6212-A0E3-F042-BBA1-05651B96B2E1}" srcOrd="1" destOrd="0" presId="urn:microsoft.com/office/officeart/2005/8/layout/hierarchy1"/>
    <dgm:cxn modelId="{DC32FF78-72DA-3449-9451-169EC9860CC1}" type="presParOf" srcId="{BC4A6212-A0E3-F042-BBA1-05651B96B2E1}" destId="{4000A9A3-95D7-0142-97FE-EE1497EF933C}" srcOrd="0" destOrd="0" presId="urn:microsoft.com/office/officeart/2005/8/layout/hierarchy1"/>
    <dgm:cxn modelId="{7C9E7CDA-AF20-F046-A7F4-4C813AEFD5EE}" type="presParOf" srcId="{BC4A6212-A0E3-F042-BBA1-05651B96B2E1}" destId="{DED0BC14-40E6-D845-A0CC-571181E57B52}" srcOrd="1" destOrd="0" presId="urn:microsoft.com/office/officeart/2005/8/layout/hierarchy1"/>
    <dgm:cxn modelId="{2D1E9099-93CB-9E4C-AE6B-DF7F3D124F7C}" type="presParOf" srcId="{DED0BC14-40E6-D845-A0CC-571181E57B52}" destId="{3BFE2105-85CB-8F43-A5CA-22AEEF26AC4B}" srcOrd="0" destOrd="0" presId="urn:microsoft.com/office/officeart/2005/8/layout/hierarchy1"/>
    <dgm:cxn modelId="{D16CD002-05C6-0949-8E8F-33196B263730}" type="presParOf" srcId="{3BFE2105-85CB-8F43-A5CA-22AEEF26AC4B}" destId="{69C8DF30-6C1F-9845-8FDE-E262D6FA3DA5}" srcOrd="0" destOrd="0" presId="urn:microsoft.com/office/officeart/2005/8/layout/hierarchy1"/>
    <dgm:cxn modelId="{2EF957B2-05FE-0643-8C0D-23F65513F028}" type="presParOf" srcId="{3BFE2105-85CB-8F43-A5CA-22AEEF26AC4B}" destId="{DF40AE79-46F2-AC47-ACC3-DC255BEC83D5}" srcOrd="1" destOrd="0" presId="urn:microsoft.com/office/officeart/2005/8/layout/hierarchy1"/>
    <dgm:cxn modelId="{E0ADAA4B-979C-6145-A514-BE99F0E0BF00}" type="presParOf" srcId="{DED0BC14-40E6-D845-A0CC-571181E57B52}" destId="{9537D3DE-57A9-AD45-8204-4CAFB4A3722E}" srcOrd="1" destOrd="0" presId="urn:microsoft.com/office/officeart/2005/8/layout/hierarchy1"/>
    <dgm:cxn modelId="{6E5DEB8D-CBA2-1349-B076-C276FA55351B}" type="presParOf" srcId="{BC4A6212-A0E3-F042-BBA1-05651B96B2E1}" destId="{EA09E462-7C18-054A-8F79-430A2669D5CB}" srcOrd="2" destOrd="0" presId="urn:microsoft.com/office/officeart/2005/8/layout/hierarchy1"/>
    <dgm:cxn modelId="{2FFC7388-BC7B-804B-B5F9-2E90A275DC11}" type="presParOf" srcId="{BC4A6212-A0E3-F042-BBA1-05651B96B2E1}" destId="{A1C73DAE-8DD0-874D-A1FB-703BB3F5EE0A}" srcOrd="3" destOrd="0" presId="urn:microsoft.com/office/officeart/2005/8/layout/hierarchy1"/>
    <dgm:cxn modelId="{EA6654C3-9E41-1B43-91A5-8C0BFBFDB675}" type="presParOf" srcId="{A1C73DAE-8DD0-874D-A1FB-703BB3F5EE0A}" destId="{356E3AE8-EB43-3A4B-AB73-53AA105013F7}" srcOrd="0" destOrd="0" presId="urn:microsoft.com/office/officeart/2005/8/layout/hierarchy1"/>
    <dgm:cxn modelId="{7DF85818-A0C2-DC4E-BFBE-0A6E3BE3C2D4}" type="presParOf" srcId="{356E3AE8-EB43-3A4B-AB73-53AA105013F7}" destId="{2B2C35AA-5997-0C47-A5A7-A36361FE2E41}" srcOrd="0" destOrd="0" presId="urn:microsoft.com/office/officeart/2005/8/layout/hierarchy1"/>
    <dgm:cxn modelId="{59103CAB-634C-DA49-BCD3-42A7722914EF}" type="presParOf" srcId="{356E3AE8-EB43-3A4B-AB73-53AA105013F7}" destId="{AF5D0DE7-CDDC-6E4E-9A49-3D9416C704FA}" srcOrd="1" destOrd="0" presId="urn:microsoft.com/office/officeart/2005/8/layout/hierarchy1"/>
    <dgm:cxn modelId="{893055CA-E8B0-3945-B6F7-7AC15D40BF49}" type="presParOf" srcId="{A1C73DAE-8DD0-874D-A1FB-703BB3F5EE0A}" destId="{F1172705-4959-0944-A1B9-BCA08E76F387}" srcOrd="1" destOrd="0" presId="urn:microsoft.com/office/officeart/2005/8/layout/hierarchy1"/>
    <dgm:cxn modelId="{AA39D6EC-764A-E640-B86B-59D475126B4F}" type="presParOf" srcId="{F1172705-4959-0944-A1B9-BCA08E76F387}" destId="{8DCE5878-F182-9944-8BA4-FE90128D627F}" srcOrd="0" destOrd="0" presId="urn:microsoft.com/office/officeart/2005/8/layout/hierarchy1"/>
    <dgm:cxn modelId="{52CB11B1-496B-DE4C-9D9A-249175BB796F}" type="presParOf" srcId="{F1172705-4959-0944-A1B9-BCA08E76F387}" destId="{22ADBE0B-C6F3-D741-A3CD-B5342EFFDFA1}" srcOrd="1" destOrd="0" presId="urn:microsoft.com/office/officeart/2005/8/layout/hierarchy1"/>
    <dgm:cxn modelId="{86055028-2123-EA47-B5AD-B0F8A33A34F9}" type="presParOf" srcId="{22ADBE0B-C6F3-D741-A3CD-B5342EFFDFA1}" destId="{AD6CB6A9-C557-054E-8B3C-19886A42F28C}" srcOrd="0" destOrd="0" presId="urn:microsoft.com/office/officeart/2005/8/layout/hierarchy1"/>
    <dgm:cxn modelId="{8BBCEFE9-43FB-254F-B30B-3D0F3D811C70}" type="presParOf" srcId="{AD6CB6A9-C557-054E-8B3C-19886A42F28C}" destId="{18488EB7-26A7-3B41-B987-E3A1EDFBF139}" srcOrd="0" destOrd="0" presId="urn:microsoft.com/office/officeart/2005/8/layout/hierarchy1"/>
    <dgm:cxn modelId="{458998BF-9406-764B-B526-7F6C972749E5}" type="presParOf" srcId="{AD6CB6A9-C557-054E-8B3C-19886A42F28C}" destId="{E7876A70-A5D1-CD46-BFB6-0C5888C72AFA}" srcOrd="1" destOrd="0" presId="urn:microsoft.com/office/officeart/2005/8/layout/hierarchy1"/>
    <dgm:cxn modelId="{806CE2FC-DBFC-A740-8D36-0C9F459F44A3}" type="presParOf" srcId="{22ADBE0B-C6F3-D741-A3CD-B5342EFFDFA1}" destId="{63E0B6BA-564C-134C-9E72-516E8F893E6D}" srcOrd="1" destOrd="0" presId="urn:microsoft.com/office/officeart/2005/8/layout/hierarchy1"/>
    <dgm:cxn modelId="{F8A11316-40A2-5847-B32E-A1D704B53D68}" type="presParOf" srcId="{F1172705-4959-0944-A1B9-BCA08E76F387}" destId="{5461C39A-E881-BF46-B645-1EEB035DEDAD}" srcOrd="2" destOrd="0" presId="urn:microsoft.com/office/officeart/2005/8/layout/hierarchy1"/>
    <dgm:cxn modelId="{43CE11D2-0CB8-3C4A-9EA4-1CEC0FB2A61C}" type="presParOf" srcId="{F1172705-4959-0944-A1B9-BCA08E76F387}" destId="{9B99814C-EE87-064A-8737-6DAD550B4519}" srcOrd="3" destOrd="0" presId="urn:microsoft.com/office/officeart/2005/8/layout/hierarchy1"/>
    <dgm:cxn modelId="{0A8B15F8-064D-834F-AE7C-0F137B9423FA}" type="presParOf" srcId="{9B99814C-EE87-064A-8737-6DAD550B4519}" destId="{1C428207-0506-604B-8250-7DE8981B6872}" srcOrd="0" destOrd="0" presId="urn:microsoft.com/office/officeart/2005/8/layout/hierarchy1"/>
    <dgm:cxn modelId="{037F9CD6-EA32-B440-A568-2095809D4AA0}" type="presParOf" srcId="{1C428207-0506-604B-8250-7DE8981B6872}" destId="{11F3FF56-ADAD-3747-80EC-E98B13FD50DD}" srcOrd="0" destOrd="0" presId="urn:microsoft.com/office/officeart/2005/8/layout/hierarchy1"/>
    <dgm:cxn modelId="{BB125E45-4B1D-6F47-943F-85C23673FC2C}" type="presParOf" srcId="{1C428207-0506-604B-8250-7DE8981B6872}" destId="{9E060EE4-E869-064A-82C9-79880A118CD9}" srcOrd="1" destOrd="0" presId="urn:microsoft.com/office/officeart/2005/8/layout/hierarchy1"/>
    <dgm:cxn modelId="{639C5BFC-8E11-8F46-8337-5B65F7483DEC}" type="presParOf" srcId="{9B99814C-EE87-064A-8737-6DAD550B4519}" destId="{60EC128B-8AE4-6048-9DF0-26DB2D9BC934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22DA73-63D9-044B-A607-72F6C6981F82}" type="doc">
      <dgm:prSet loTypeId="urn:microsoft.com/office/officeart/2005/8/layout/chart3" loCatId="" qsTypeId="urn:microsoft.com/office/officeart/2005/8/quickstyle/simple1" qsCatId="simple" csTypeId="urn:microsoft.com/office/officeart/2005/8/colors/accent1_2" csCatId="accent1" phldr="1"/>
      <dgm:spPr/>
    </dgm:pt>
    <dgm:pt modelId="{06EF71C9-C4E6-CD48-8764-3E07FDE240C6}">
      <dgm:prSet phldrT="[Text]" custT="1"/>
      <dgm:spPr>
        <a:solidFill>
          <a:srgbClr val="A4F050"/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n-US" sz="3200" b="1" dirty="0" err="1">
              <a:solidFill>
                <a:schemeClr val="tx1"/>
              </a:solidFill>
            </a:rPr>
            <a:t>Klinik</a:t>
          </a:r>
          <a:endParaRPr lang="en-US" sz="3200" b="1" dirty="0">
            <a:solidFill>
              <a:schemeClr val="tx1"/>
            </a:solidFill>
          </a:endParaRPr>
        </a:p>
        <a:p>
          <a:r>
            <a:rPr lang="en-US" sz="3200" b="1" dirty="0" err="1">
              <a:solidFill>
                <a:schemeClr val="tx1"/>
              </a:solidFill>
            </a:rPr>
            <a:t>Rekürren</a:t>
          </a:r>
          <a:r>
            <a:rPr lang="en-US" sz="3200" b="1" dirty="0">
              <a:solidFill>
                <a:schemeClr val="tx1"/>
              </a:solidFill>
            </a:rPr>
            <a:t> </a:t>
          </a:r>
          <a:r>
            <a:rPr lang="en-US" sz="3200" b="1" dirty="0" err="1">
              <a:solidFill>
                <a:schemeClr val="tx1"/>
              </a:solidFill>
            </a:rPr>
            <a:t>hipoglisemi</a:t>
          </a:r>
          <a:endParaRPr lang="en-US" sz="3200" b="1" dirty="0">
            <a:solidFill>
              <a:schemeClr val="tx1"/>
            </a:solidFill>
          </a:endParaRPr>
        </a:p>
      </dgm:t>
    </dgm:pt>
    <dgm:pt modelId="{D683D0C2-244B-524C-BADC-3D7B36B81DBC}" type="parTrans" cxnId="{DBBFF872-EE29-7E48-B45B-6C55740A006B}">
      <dgm:prSet/>
      <dgm:spPr/>
      <dgm:t>
        <a:bodyPr/>
        <a:lstStyle/>
        <a:p>
          <a:endParaRPr lang="en-US"/>
        </a:p>
      </dgm:t>
    </dgm:pt>
    <dgm:pt modelId="{5560EAB7-3E1B-E54E-8DF8-A766E1E4F04B}" type="sibTrans" cxnId="{DBBFF872-EE29-7E48-B45B-6C55740A006B}">
      <dgm:prSet/>
      <dgm:spPr/>
      <dgm:t>
        <a:bodyPr/>
        <a:lstStyle/>
        <a:p>
          <a:endParaRPr lang="en-US"/>
        </a:p>
      </dgm:t>
    </dgm:pt>
    <dgm:pt modelId="{2BB97396-06AF-1149-8870-9EDB6BECD99C}">
      <dgm:prSet phldrT="[Text]" custT="1"/>
      <dgm:spPr>
        <a:solidFill>
          <a:srgbClr val="E892B4"/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n-US" sz="3200" b="1" dirty="0" err="1">
              <a:solidFill>
                <a:schemeClr val="tx1"/>
              </a:solidFill>
            </a:rPr>
            <a:t>İnsülinoma</a:t>
          </a:r>
          <a:r>
            <a:rPr lang="en-US" sz="3200" b="1" dirty="0">
              <a:solidFill>
                <a:schemeClr val="tx1"/>
              </a:solidFill>
            </a:rPr>
            <a:t> </a:t>
          </a:r>
          <a:r>
            <a:rPr lang="en-US" sz="3200" b="1" dirty="0" err="1">
              <a:solidFill>
                <a:schemeClr val="tx1"/>
              </a:solidFill>
            </a:rPr>
            <a:t>için</a:t>
          </a:r>
          <a:r>
            <a:rPr lang="en-US" sz="3200" b="1" dirty="0">
              <a:solidFill>
                <a:schemeClr val="tx1"/>
              </a:solidFill>
            </a:rPr>
            <a:t> </a:t>
          </a:r>
          <a:r>
            <a:rPr lang="en-US" sz="3200" b="1" dirty="0" err="1">
              <a:solidFill>
                <a:schemeClr val="tx1"/>
              </a:solidFill>
            </a:rPr>
            <a:t>negatif</a:t>
          </a:r>
          <a:r>
            <a:rPr lang="en-US" sz="3200" b="1" dirty="0">
              <a:solidFill>
                <a:schemeClr val="tx1"/>
              </a:solidFill>
            </a:rPr>
            <a:t> </a:t>
          </a:r>
          <a:r>
            <a:rPr lang="en-US" sz="3200" b="1" dirty="0" err="1">
              <a:solidFill>
                <a:schemeClr val="tx1"/>
              </a:solidFill>
            </a:rPr>
            <a:t>görüntüleme</a:t>
          </a:r>
          <a:endParaRPr lang="en-US" sz="3200" b="1" dirty="0">
            <a:solidFill>
              <a:schemeClr val="tx1"/>
            </a:solidFill>
          </a:endParaRPr>
        </a:p>
      </dgm:t>
    </dgm:pt>
    <dgm:pt modelId="{3342AFA6-31F1-1E4D-8091-4E63A92EDB0D}" type="parTrans" cxnId="{3410DC56-F6D7-B546-81F2-D5F00398BC64}">
      <dgm:prSet/>
      <dgm:spPr/>
      <dgm:t>
        <a:bodyPr/>
        <a:lstStyle/>
        <a:p>
          <a:endParaRPr lang="en-US"/>
        </a:p>
      </dgm:t>
    </dgm:pt>
    <dgm:pt modelId="{23355B5D-6485-9449-A1FB-D5B76A4C30C3}" type="sibTrans" cxnId="{3410DC56-F6D7-B546-81F2-D5F00398BC64}">
      <dgm:prSet/>
      <dgm:spPr/>
      <dgm:t>
        <a:bodyPr/>
        <a:lstStyle/>
        <a:p>
          <a:endParaRPr lang="en-US"/>
        </a:p>
      </dgm:t>
    </dgm:pt>
    <dgm:pt modelId="{6A2AF34D-BD7F-D94B-9101-E12881AE5AE1}">
      <dgm:prSet phldrT="[Text]" custT="1"/>
      <dgm:spPr>
        <a:solidFill>
          <a:srgbClr val="FFFF00"/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n-US" sz="3200" b="1" dirty="0" err="1">
              <a:solidFill>
                <a:schemeClr val="tx1"/>
              </a:solidFill>
            </a:rPr>
            <a:t>Endojen</a:t>
          </a:r>
          <a:r>
            <a:rPr lang="en-US" sz="3200" b="1" dirty="0">
              <a:solidFill>
                <a:schemeClr val="tx1"/>
              </a:solidFill>
            </a:rPr>
            <a:t> </a:t>
          </a:r>
          <a:r>
            <a:rPr lang="en-US" sz="3200" b="1" dirty="0" err="1">
              <a:solidFill>
                <a:schemeClr val="tx1"/>
              </a:solidFill>
            </a:rPr>
            <a:t>hiper-insülinizm</a:t>
          </a:r>
          <a:endParaRPr lang="en-US" sz="3200" b="1" dirty="0">
            <a:solidFill>
              <a:schemeClr val="tx1"/>
            </a:solidFill>
          </a:endParaRPr>
        </a:p>
      </dgm:t>
    </dgm:pt>
    <dgm:pt modelId="{7942E55A-B98C-7546-9129-2D7144C7815D}" type="parTrans" cxnId="{B5CF87B7-CAD6-424A-9C6E-21789044532F}">
      <dgm:prSet/>
      <dgm:spPr/>
      <dgm:t>
        <a:bodyPr/>
        <a:lstStyle/>
        <a:p>
          <a:endParaRPr lang="en-US"/>
        </a:p>
      </dgm:t>
    </dgm:pt>
    <dgm:pt modelId="{7E2F2007-B15F-894C-A67F-65806DD22AFC}" type="sibTrans" cxnId="{B5CF87B7-CAD6-424A-9C6E-21789044532F}">
      <dgm:prSet/>
      <dgm:spPr/>
      <dgm:t>
        <a:bodyPr/>
        <a:lstStyle/>
        <a:p>
          <a:endParaRPr lang="en-US"/>
        </a:p>
      </dgm:t>
    </dgm:pt>
    <dgm:pt modelId="{B2E52648-4004-5943-8550-961FE6893632}" type="pres">
      <dgm:prSet presAssocID="{EE22DA73-63D9-044B-A607-72F6C6981F82}" presName="compositeShape" presStyleCnt="0">
        <dgm:presLayoutVars>
          <dgm:chMax val="7"/>
          <dgm:dir/>
          <dgm:resizeHandles val="exact"/>
        </dgm:presLayoutVars>
      </dgm:prSet>
      <dgm:spPr/>
    </dgm:pt>
    <dgm:pt modelId="{9C31265A-04D6-D844-A32A-DF5EC69F5915}" type="pres">
      <dgm:prSet presAssocID="{EE22DA73-63D9-044B-A607-72F6C6981F82}" presName="wedge1" presStyleLbl="node1" presStyleIdx="0" presStyleCnt="3" custScaleX="155548" custScaleY="113942" custLinFactNeighborX="-2554" custLinFactNeighborY="7661"/>
      <dgm:spPr/>
    </dgm:pt>
    <dgm:pt modelId="{0DB3156F-1F63-964B-A274-6F64E045860B}" type="pres">
      <dgm:prSet presAssocID="{EE22DA73-63D9-044B-A607-72F6C6981F82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03AD446-7653-8F44-8A3A-808B88B818BC}" type="pres">
      <dgm:prSet presAssocID="{EE22DA73-63D9-044B-A607-72F6C6981F82}" presName="wedge2" presStyleLbl="node1" presStyleIdx="1" presStyleCnt="3" custScaleX="152133" custScaleY="126459" custLinFactNeighborX="0" custLinFactNeighborY="11584"/>
      <dgm:spPr/>
    </dgm:pt>
    <dgm:pt modelId="{EA87D22F-0C2B-C448-A01D-B3468C98D5D2}" type="pres">
      <dgm:prSet presAssocID="{EE22DA73-63D9-044B-A607-72F6C6981F82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D35F414-6F8B-CA4E-9BB8-7373BBE626F4}" type="pres">
      <dgm:prSet presAssocID="{EE22DA73-63D9-044B-A607-72F6C6981F82}" presName="wedge3" presStyleLbl="node1" presStyleIdx="2" presStyleCnt="3" custScaleX="175482" custScaleY="113446" custLinFactNeighborX="-4013" custLinFactNeighborY="5077"/>
      <dgm:spPr/>
    </dgm:pt>
    <dgm:pt modelId="{C8CE5BDF-05F3-7848-9D65-05B614573D98}" type="pres">
      <dgm:prSet presAssocID="{EE22DA73-63D9-044B-A607-72F6C6981F82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2DBAD0A-4350-404C-85EB-98209A502C64}" type="presOf" srcId="{2BB97396-06AF-1149-8870-9EDB6BECD99C}" destId="{EA87D22F-0C2B-C448-A01D-B3468C98D5D2}" srcOrd="1" destOrd="0" presId="urn:microsoft.com/office/officeart/2005/8/layout/chart3"/>
    <dgm:cxn modelId="{CB29670D-6EE2-7548-90E1-79C446B644C2}" type="presOf" srcId="{EE22DA73-63D9-044B-A607-72F6C6981F82}" destId="{B2E52648-4004-5943-8550-961FE6893632}" srcOrd="0" destOrd="0" presId="urn:microsoft.com/office/officeart/2005/8/layout/chart3"/>
    <dgm:cxn modelId="{910A6143-729D-C14A-ACC8-809A1E96AEF7}" type="presOf" srcId="{6A2AF34D-BD7F-D94B-9101-E12881AE5AE1}" destId="{C8CE5BDF-05F3-7848-9D65-05B614573D98}" srcOrd="1" destOrd="0" presId="urn:microsoft.com/office/officeart/2005/8/layout/chart3"/>
    <dgm:cxn modelId="{A15B2355-6A28-AD48-B998-567756F09C52}" type="presOf" srcId="{06EF71C9-C4E6-CD48-8764-3E07FDE240C6}" destId="{9C31265A-04D6-D844-A32A-DF5EC69F5915}" srcOrd="0" destOrd="0" presId="urn:microsoft.com/office/officeart/2005/8/layout/chart3"/>
    <dgm:cxn modelId="{3410DC56-F6D7-B546-81F2-D5F00398BC64}" srcId="{EE22DA73-63D9-044B-A607-72F6C6981F82}" destId="{2BB97396-06AF-1149-8870-9EDB6BECD99C}" srcOrd="1" destOrd="0" parTransId="{3342AFA6-31F1-1E4D-8091-4E63A92EDB0D}" sibTransId="{23355B5D-6485-9449-A1FB-D5B76A4C30C3}"/>
    <dgm:cxn modelId="{EA695F68-6FBB-D241-8CAF-13CBC161EF11}" type="presOf" srcId="{6A2AF34D-BD7F-D94B-9101-E12881AE5AE1}" destId="{BD35F414-6F8B-CA4E-9BB8-7373BBE626F4}" srcOrd="0" destOrd="0" presId="urn:microsoft.com/office/officeart/2005/8/layout/chart3"/>
    <dgm:cxn modelId="{DBBFF872-EE29-7E48-B45B-6C55740A006B}" srcId="{EE22DA73-63D9-044B-A607-72F6C6981F82}" destId="{06EF71C9-C4E6-CD48-8764-3E07FDE240C6}" srcOrd="0" destOrd="0" parTransId="{D683D0C2-244B-524C-BADC-3D7B36B81DBC}" sibTransId="{5560EAB7-3E1B-E54E-8DF8-A766E1E4F04B}"/>
    <dgm:cxn modelId="{744CD5AF-CB25-234B-903D-F9D33287342E}" type="presOf" srcId="{06EF71C9-C4E6-CD48-8764-3E07FDE240C6}" destId="{0DB3156F-1F63-964B-A274-6F64E045860B}" srcOrd="1" destOrd="0" presId="urn:microsoft.com/office/officeart/2005/8/layout/chart3"/>
    <dgm:cxn modelId="{B5CF87B7-CAD6-424A-9C6E-21789044532F}" srcId="{EE22DA73-63D9-044B-A607-72F6C6981F82}" destId="{6A2AF34D-BD7F-D94B-9101-E12881AE5AE1}" srcOrd="2" destOrd="0" parTransId="{7942E55A-B98C-7546-9129-2D7144C7815D}" sibTransId="{7E2F2007-B15F-894C-A67F-65806DD22AFC}"/>
    <dgm:cxn modelId="{07014CEA-8963-8C4C-AD69-5C6BB22A64C1}" type="presOf" srcId="{2BB97396-06AF-1149-8870-9EDB6BECD99C}" destId="{203AD446-7653-8F44-8A3A-808B88B818BC}" srcOrd="0" destOrd="0" presId="urn:microsoft.com/office/officeart/2005/8/layout/chart3"/>
    <dgm:cxn modelId="{15D11AF8-5D32-BB4D-9082-2EBBE489267E}" type="presParOf" srcId="{B2E52648-4004-5943-8550-961FE6893632}" destId="{9C31265A-04D6-D844-A32A-DF5EC69F5915}" srcOrd="0" destOrd="0" presId="urn:microsoft.com/office/officeart/2005/8/layout/chart3"/>
    <dgm:cxn modelId="{5E38CE45-D631-1E4E-8828-B363C971F959}" type="presParOf" srcId="{B2E52648-4004-5943-8550-961FE6893632}" destId="{0DB3156F-1F63-964B-A274-6F64E045860B}" srcOrd="1" destOrd="0" presId="urn:microsoft.com/office/officeart/2005/8/layout/chart3"/>
    <dgm:cxn modelId="{3E4E878B-144C-754E-B39F-11D7665EB22F}" type="presParOf" srcId="{B2E52648-4004-5943-8550-961FE6893632}" destId="{203AD446-7653-8F44-8A3A-808B88B818BC}" srcOrd="2" destOrd="0" presId="urn:microsoft.com/office/officeart/2005/8/layout/chart3"/>
    <dgm:cxn modelId="{4375C6F0-AC12-FC47-951C-4DA53F149DF2}" type="presParOf" srcId="{B2E52648-4004-5943-8550-961FE6893632}" destId="{EA87D22F-0C2B-C448-A01D-B3468C98D5D2}" srcOrd="3" destOrd="0" presId="urn:microsoft.com/office/officeart/2005/8/layout/chart3"/>
    <dgm:cxn modelId="{BE965CE8-D2C4-944F-896E-E476B8CA0B3F}" type="presParOf" srcId="{B2E52648-4004-5943-8550-961FE6893632}" destId="{BD35F414-6F8B-CA4E-9BB8-7373BBE626F4}" srcOrd="4" destOrd="0" presId="urn:microsoft.com/office/officeart/2005/8/layout/chart3"/>
    <dgm:cxn modelId="{2F8D1D95-2E06-7845-A92F-1949A7A053DA}" type="presParOf" srcId="{B2E52648-4004-5943-8550-961FE6893632}" destId="{C8CE5BDF-05F3-7848-9D65-05B614573D98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13DF3F-7289-C34A-ACB4-D879DDDC44C1}" type="doc">
      <dgm:prSet loTypeId="urn:microsoft.com/office/officeart/2005/8/layout/cycle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F60C1A-E6A0-3947-AB2C-428060334319}">
      <dgm:prSet phldrT="[Text]" custT="1"/>
      <dgm:spPr>
        <a:solidFill>
          <a:schemeClr val="accent2">
            <a:lumMod val="20000"/>
            <a:lumOff val="80000"/>
          </a:schemeClr>
        </a:solidFill>
        <a:ln w="50800">
          <a:solidFill>
            <a:schemeClr val="tx1"/>
          </a:solidFill>
        </a:ln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İlaçlar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ya</a:t>
          </a:r>
          <a:r>
            <a:rPr lang="en-US" sz="2400" b="1" dirty="0">
              <a:solidFill>
                <a:schemeClr val="tx1"/>
              </a:solidFill>
            </a:rPr>
            <a:t> da </a:t>
          </a:r>
          <a:r>
            <a:rPr lang="en-US" sz="2400" b="1" dirty="0" err="1">
              <a:solidFill>
                <a:schemeClr val="tx1"/>
              </a:solidFill>
            </a:rPr>
            <a:t>virüsler</a:t>
          </a:r>
          <a:endParaRPr lang="en-US" sz="2400" b="1" dirty="0">
            <a:solidFill>
              <a:schemeClr val="tx1"/>
            </a:solidFill>
          </a:endParaRPr>
        </a:p>
      </dgm:t>
    </dgm:pt>
    <dgm:pt modelId="{36126948-C3C5-1541-A726-A2CE8D8B6D3D}" type="parTrans" cxnId="{DAF4A735-4798-454A-90A7-48AFA28ECCC9}">
      <dgm:prSet/>
      <dgm:spPr/>
      <dgm:t>
        <a:bodyPr/>
        <a:lstStyle/>
        <a:p>
          <a:endParaRPr lang="en-US"/>
        </a:p>
      </dgm:t>
    </dgm:pt>
    <dgm:pt modelId="{28DF0977-222B-9C4B-931B-F47B06C014A4}" type="sibTrans" cxnId="{DAF4A735-4798-454A-90A7-48AFA28ECCC9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F219557-3C54-C743-A3DB-4687FD1A65C7}">
      <dgm:prSet phldrT="[Text]" custT="1"/>
      <dgm:spPr>
        <a:solidFill>
          <a:schemeClr val="accent2">
            <a:lumMod val="20000"/>
            <a:lumOff val="80000"/>
          </a:schemeClr>
        </a:solidFill>
        <a:ln w="50800">
          <a:solidFill>
            <a:schemeClr val="tx1"/>
          </a:solidFill>
        </a:ln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İnsülin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antikoru</a:t>
          </a:r>
          <a:endParaRPr lang="en-US" sz="2400" b="1" dirty="0">
            <a:solidFill>
              <a:schemeClr val="tx1"/>
            </a:solidFill>
          </a:endParaRPr>
        </a:p>
      </dgm:t>
    </dgm:pt>
    <dgm:pt modelId="{1B9603AC-604B-5D4F-8F63-212E5126008E}" type="parTrans" cxnId="{830A137A-A3A6-0C4C-8EEF-71D11F685F68}">
      <dgm:prSet/>
      <dgm:spPr/>
      <dgm:t>
        <a:bodyPr/>
        <a:lstStyle/>
        <a:p>
          <a:endParaRPr lang="en-US"/>
        </a:p>
      </dgm:t>
    </dgm:pt>
    <dgm:pt modelId="{7E48F95F-80C7-AB40-8EFF-0B40CBDA200B}" type="sibTrans" cxnId="{830A137A-A3A6-0C4C-8EEF-71D11F685F68}">
      <dgm:prSet/>
      <dgm:spPr>
        <a:ln w="25400"/>
      </dgm:spPr>
      <dgm:t>
        <a:bodyPr/>
        <a:lstStyle/>
        <a:p>
          <a:endParaRPr lang="en-US"/>
        </a:p>
      </dgm:t>
    </dgm:pt>
    <dgm:pt modelId="{95E94F26-F7D8-0E40-B674-07C49271EF88}">
      <dgm:prSet phldrT="[Text]" custT="1"/>
      <dgm:spPr>
        <a:solidFill>
          <a:schemeClr val="accent2">
            <a:lumMod val="20000"/>
            <a:lumOff val="80000"/>
          </a:schemeClr>
        </a:solidFill>
        <a:ln w="50800">
          <a:solidFill>
            <a:schemeClr val="tx1"/>
          </a:solidFill>
        </a:ln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Hiperglisemi</a:t>
          </a:r>
          <a:endParaRPr lang="en-US" sz="2400" b="1" dirty="0">
            <a:solidFill>
              <a:schemeClr val="tx1"/>
            </a:solidFill>
          </a:endParaRPr>
        </a:p>
      </dgm:t>
    </dgm:pt>
    <dgm:pt modelId="{6D875331-0F1E-DB46-A8E5-FF56787ABA9F}" type="parTrans" cxnId="{A0A084CA-37FB-E645-92AB-BBE87481D776}">
      <dgm:prSet/>
      <dgm:spPr/>
      <dgm:t>
        <a:bodyPr/>
        <a:lstStyle/>
        <a:p>
          <a:endParaRPr lang="en-US"/>
        </a:p>
      </dgm:t>
    </dgm:pt>
    <dgm:pt modelId="{E629F32D-B973-7E46-9EBC-8AC01C0D5FAE}" type="sibTrans" cxnId="{A0A084CA-37FB-E645-92AB-BBE87481D776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6E62A9B-B0A8-FD4D-ABDA-50BA300C5935}">
      <dgm:prSet phldrT="[Text]" custT="1"/>
      <dgm:spPr>
        <a:solidFill>
          <a:schemeClr val="accent2">
            <a:lumMod val="20000"/>
            <a:lumOff val="80000"/>
          </a:schemeClr>
        </a:solidFill>
        <a:ln w="50800">
          <a:solidFill>
            <a:schemeClr val="tx1"/>
          </a:solidFill>
        </a:ln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İnsülin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salınımı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uyarılır</a:t>
          </a:r>
          <a:endParaRPr lang="en-US" sz="2400" b="1" dirty="0">
            <a:solidFill>
              <a:schemeClr val="tx1"/>
            </a:solidFill>
          </a:endParaRPr>
        </a:p>
      </dgm:t>
    </dgm:pt>
    <dgm:pt modelId="{B35095E6-E91F-B54C-9C19-1246685B9AD7}" type="parTrans" cxnId="{C48F09C6-336B-9A40-8BE1-91B6EFFB5ADD}">
      <dgm:prSet/>
      <dgm:spPr/>
      <dgm:t>
        <a:bodyPr/>
        <a:lstStyle/>
        <a:p>
          <a:endParaRPr lang="en-US"/>
        </a:p>
      </dgm:t>
    </dgm:pt>
    <dgm:pt modelId="{38333B85-ACF3-0A46-892B-5E160B850164}" type="sibTrans" cxnId="{C48F09C6-336B-9A40-8BE1-91B6EFFB5ADD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46572D70-4097-C74A-8D43-DADE1E399EEE}">
      <dgm:prSet phldrT="[Text]" custT="1"/>
      <dgm:spPr>
        <a:solidFill>
          <a:schemeClr val="accent2">
            <a:lumMod val="20000"/>
            <a:lumOff val="80000"/>
          </a:schemeClr>
        </a:solidFill>
        <a:ln w="50800">
          <a:solidFill>
            <a:schemeClr val="tx1"/>
          </a:solidFill>
        </a:ln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Antikor</a:t>
          </a:r>
          <a:r>
            <a:rPr lang="en-US" sz="2400" b="1" dirty="0">
              <a:solidFill>
                <a:schemeClr val="tx1"/>
              </a:solidFill>
            </a:rPr>
            <a:t> baglama </a:t>
          </a:r>
          <a:r>
            <a:rPr lang="en-US" sz="2400" b="1" dirty="0" err="1">
              <a:solidFill>
                <a:schemeClr val="tx1"/>
              </a:solidFill>
            </a:rPr>
            <a:t>kapasitesi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aşılır</a:t>
          </a:r>
          <a:endParaRPr lang="en-US" sz="2400" b="1" dirty="0">
            <a:solidFill>
              <a:schemeClr val="tx1"/>
            </a:solidFill>
          </a:endParaRPr>
        </a:p>
      </dgm:t>
    </dgm:pt>
    <dgm:pt modelId="{2196C9D8-C676-7F4A-AF63-C6918657AE80}" type="parTrans" cxnId="{14E6EA66-DD84-F64E-89FE-F2238EA678A0}">
      <dgm:prSet/>
      <dgm:spPr/>
      <dgm:t>
        <a:bodyPr/>
        <a:lstStyle/>
        <a:p>
          <a:endParaRPr lang="en-US"/>
        </a:p>
      </dgm:t>
    </dgm:pt>
    <dgm:pt modelId="{DA2F5F13-63FE-E44E-A57A-20702E15B51D}" type="sibTrans" cxnId="{14E6EA66-DD84-F64E-89FE-F2238EA678A0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417557F5-6D31-2943-A733-5EF1A76D74A1}">
      <dgm:prSet custT="1"/>
      <dgm:spPr>
        <a:solidFill>
          <a:schemeClr val="accent2">
            <a:lumMod val="20000"/>
            <a:lumOff val="80000"/>
          </a:schemeClr>
        </a:solidFill>
        <a:ln w="50800">
          <a:solidFill>
            <a:schemeClr val="tx1"/>
          </a:solidFill>
        </a:ln>
      </dgm:spPr>
      <dgm:t>
        <a:bodyPr/>
        <a:lstStyle/>
        <a:p>
          <a:r>
            <a:rPr lang="en-US" sz="2400" b="1" dirty="0">
              <a:solidFill>
                <a:schemeClr val="tx1"/>
              </a:solidFill>
            </a:rPr>
            <a:t>HİPOGLİSEMİ</a:t>
          </a:r>
        </a:p>
      </dgm:t>
    </dgm:pt>
    <dgm:pt modelId="{7E1FEA3B-25E2-C945-8F7A-C3B4A3A6A011}" type="parTrans" cxnId="{B65CAD5B-59B8-B94A-9BFA-C1517FDEC5DF}">
      <dgm:prSet/>
      <dgm:spPr/>
      <dgm:t>
        <a:bodyPr/>
        <a:lstStyle/>
        <a:p>
          <a:endParaRPr lang="en-US"/>
        </a:p>
      </dgm:t>
    </dgm:pt>
    <dgm:pt modelId="{4FAAB7AA-9D1E-D646-A78C-53FC40980CED}" type="sibTrans" cxnId="{B65CAD5B-59B8-B94A-9BFA-C1517FDEC5DF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752425D6-1FC1-0F4F-AEE9-26E55CA0857E}" type="pres">
      <dgm:prSet presAssocID="{F913DF3F-7289-C34A-ACB4-D879DDDC44C1}" presName="cycle" presStyleCnt="0">
        <dgm:presLayoutVars>
          <dgm:dir/>
          <dgm:resizeHandles val="exact"/>
        </dgm:presLayoutVars>
      </dgm:prSet>
      <dgm:spPr/>
    </dgm:pt>
    <dgm:pt modelId="{E48A4076-65D8-C04E-861F-566C70C03D77}" type="pres">
      <dgm:prSet presAssocID="{59F60C1A-E6A0-3947-AB2C-428060334319}" presName="node" presStyleLbl="node1" presStyleIdx="0" presStyleCnt="6" custScaleX="197705">
        <dgm:presLayoutVars>
          <dgm:bulletEnabled val="1"/>
        </dgm:presLayoutVars>
      </dgm:prSet>
      <dgm:spPr/>
    </dgm:pt>
    <dgm:pt modelId="{C61D7277-9B1C-3943-9FC3-9384E1AE372F}" type="pres">
      <dgm:prSet presAssocID="{59F60C1A-E6A0-3947-AB2C-428060334319}" presName="spNode" presStyleCnt="0"/>
      <dgm:spPr/>
    </dgm:pt>
    <dgm:pt modelId="{D33052C6-7FA8-F647-963B-E6FEA3ADA08F}" type="pres">
      <dgm:prSet presAssocID="{28DF0977-222B-9C4B-931B-F47B06C014A4}" presName="sibTrans" presStyleLbl="sibTrans1D1" presStyleIdx="0" presStyleCnt="6"/>
      <dgm:spPr/>
    </dgm:pt>
    <dgm:pt modelId="{8908E154-1099-7045-BD72-C79A162429F2}" type="pres">
      <dgm:prSet presAssocID="{DF219557-3C54-C743-A3DB-4687FD1A65C7}" presName="node" presStyleLbl="node1" presStyleIdx="1" presStyleCnt="6" custScaleX="152797" custRadScaleRad="115809" custRadScaleInc="39987">
        <dgm:presLayoutVars>
          <dgm:bulletEnabled val="1"/>
        </dgm:presLayoutVars>
      </dgm:prSet>
      <dgm:spPr/>
    </dgm:pt>
    <dgm:pt modelId="{CD0CA816-7B17-0342-86D4-F5A49BCB0BE7}" type="pres">
      <dgm:prSet presAssocID="{DF219557-3C54-C743-A3DB-4687FD1A65C7}" presName="spNode" presStyleCnt="0"/>
      <dgm:spPr/>
    </dgm:pt>
    <dgm:pt modelId="{0B28EED1-4687-5F47-A441-6672ADA0C876}" type="pres">
      <dgm:prSet presAssocID="{7E48F95F-80C7-AB40-8EFF-0B40CBDA200B}" presName="sibTrans" presStyleLbl="sibTrans1D1" presStyleIdx="1" presStyleCnt="6"/>
      <dgm:spPr/>
    </dgm:pt>
    <dgm:pt modelId="{A4047127-9105-0949-8404-38AD191007F3}" type="pres">
      <dgm:prSet presAssocID="{95E94F26-F7D8-0E40-B674-07C49271EF88}" presName="node" presStyleLbl="node1" presStyleIdx="2" presStyleCnt="6" custScaleX="185615" custScaleY="99345" custRadScaleRad="120369" custRadScaleInc="-52959">
        <dgm:presLayoutVars>
          <dgm:bulletEnabled val="1"/>
        </dgm:presLayoutVars>
      </dgm:prSet>
      <dgm:spPr/>
    </dgm:pt>
    <dgm:pt modelId="{81535CA2-5B62-CB40-821E-2B14CECF1F89}" type="pres">
      <dgm:prSet presAssocID="{95E94F26-F7D8-0E40-B674-07C49271EF88}" presName="spNode" presStyleCnt="0"/>
      <dgm:spPr/>
    </dgm:pt>
    <dgm:pt modelId="{42D9B7AF-5A07-4046-9DD3-672AB77CFFC4}" type="pres">
      <dgm:prSet presAssocID="{E629F32D-B973-7E46-9EBC-8AC01C0D5FAE}" presName="sibTrans" presStyleLbl="sibTrans1D1" presStyleIdx="2" presStyleCnt="6"/>
      <dgm:spPr/>
    </dgm:pt>
    <dgm:pt modelId="{B70ED7CA-D70D-BF48-B20D-1489F32AD155}" type="pres">
      <dgm:prSet presAssocID="{56E62A9B-B0A8-FD4D-ABDA-50BA300C5935}" presName="node" presStyleLbl="node1" presStyleIdx="3" presStyleCnt="6" custScaleX="226323">
        <dgm:presLayoutVars>
          <dgm:bulletEnabled val="1"/>
        </dgm:presLayoutVars>
      </dgm:prSet>
      <dgm:spPr/>
    </dgm:pt>
    <dgm:pt modelId="{0A263450-4E1B-B74B-A65D-748D40222467}" type="pres">
      <dgm:prSet presAssocID="{56E62A9B-B0A8-FD4D-ABDA-50BA300C5935}" presName="spNode" presStyleCnt="0"/>
      <dgm:spPr/>
    </dgm:pt>
    <dgm:pt modelId="{6AB5FC79-465B-B34E-BF9C-17A23B42DE49}" type="pres">
      <dgm:prSet presAssocID="{38333B85-ACF3-0A46-892B-5E160B850164}" presName="sibTrans" presStyleLbl="sibTrans1D1" presStyleIdx="3" presStyleCnt="6"/>
      <dgm:spPr/>
    </dgm:pt>
    <dgm:pt modelId="{1CCE3A53-C96D-9745-A3EA-C3D8C32A0C7A}" type="pres">
      <dgm:prSet presAssocID="{46572D70-4097-C74A-8D43-DADE1E399EEE}" presName="node" presStyleLbl="node1" presStyleIdx="4" presStyleCnt="6" custScaleX="280007" custRadScaleRad="94863" custRadScaleInc="47975">
        <dgm:presLayoutVars>
          <dgm:bulletEnabled val="1"/>
        </dgm:presLayoutVars>
      </dgm:prSet>
      <dgm:spPr/>
    </dgm:pt>
    <dgm:pt modelId="{18A41015-257A-B24E-B8C6-B52805F5C2F7}" type="pres">
      <dgm:prSet presAssocID="{46572D70-4097-C74A-8D43-DADE1E399EEE}" presName="spNode" presStyleCnt="0"/>
      <dgm:spPr/>
    </dgm:pt>
    <dgm:pt modelId="{0E4F9E62-D707-A14E-901D-5FE988282C11}" type="pres">
      <dgm:prSet presAssocID="{DA2F5F13-63FE-E44E-A57A-20702E15B51D}" presName="sibTrans" presStyleLbl="sibTrans1D1" presStyleIdx="4" presStyleCnt="6"/>
      <dgm:spPr/>
    </dgm:pt>
    <dgm:pt modelId="{815A94E0-26DF-044A-BBAA-9CA6E9CEF788}" type="pres">
      <dgm:prSet presAssocID="{417557F5-6D31-2943-A733-5EF1A76D74A1}" presName="node" presStyleLbl="node1" presStyleIdx="5" presStyleCnt="6" custScaleX="186468" custRadScaleRad="103427" custRadScaleInc="-23632">
        <dgm:presLayoutVars>
          <dgm:bulletEnabled val="1"/>
        </dgm:presLayoutVars>
      </dgm:prSet>
      <dgm:spPr/>
    </dgm:pt>
    <dgm:pt modelId="{9BE63846-27E1-D24F-95D5-AB49F252B840}" type="pres">
      <dgm:prSet presAssocID="{417557F5-6D31-2943-A733-5EF1A76D74A1}" presName="spNode" presStyleCnt="0"/>
      <dgm:spPr/>
    </dgm:pt>
    <dgm:pt modelId="{5C108A25-CA25-3141-A1D8-486A35A74DA4}" type="pres">
      <dgm:prSet presAssocID="{4FAAB7AA-9D1E-D646-A78C-53FC40980CED}" presName="sibTrans" presStyleLbl="sibTrans1D1" presStyleIdx="5" presStyleCnt="6"/>
      <dgm:spPr/>
    </dgm:pt>
  </dgm:ptLst>
  <dgm:cxnLst>
    <dgm:cxn modelId="{0FEBBE33-E247-CB44-B7F7-E3C338C2321D}" type="presOf" srcId="{417557F5-6D31-2943-A733-5EF1A76D74A1}" destId="{815A94E0-26DF-044A-BBAA-9CA6E9CEF788}" srcOrd="0" destOrd="0" presId="urn:microsoft.com/office/officeart/2005/8/layout/cycle5"/>
    <dgm:cxn modelId="{DAF4A735-4798-454A-90A7-48AFA28ECCC9}" srcId="{F913DF3F-7289-C34A-ACB4-D879DDDC44C1}" destId="{59F60C1A-E6A0-3947-AB2C-428060334319}" srcOrd="0" destOrd="0" parTransId="{36126948-C3C5-1541-A726-A2CE8D8B6D3D}" sibTransId="{28DF0977-222B-9C4B-931B-F47B06C014A4}"/>
    <dgm:cxn modelId="{0151374A-6766-3B43-8C70-EF997D4307CE}" type="presOf" srcId="{7E48F95F-80C7-AB40-8EFF-0B40CBDA200B}" destId="{0B28EED1-4687-5F47-A441-6672ADA0C876}" srcOrd="0" destOrd="0" presId="urn:microsoft.com/office/officeart/2005/8/layout/cycle5"/>
    <dgm:cxn modelId="{91FC434F-D63A-414F-9BE6-B6A57B671362}" type="presOf" srcId="{DF219557-3C54-C743-A3DB-4687FD1A65C7}" destId="{8908E154-1099-7045-BD72-C79A162429F2}" srcOrd="0" destOrd="0" presId="urn:microsoft.com/office/officeart/2005/8/layout/cycle5"/>
    <dgm:cxn modelId="{B65CAD5B-59B8-B94A-9BFA-C1517FDEC5DF}" srcId="{F913DF3F-7289-C34A-ACB4-D879DDDC44C1}" destId="{417557F5-6D31-2943-A733-5EF1A76D74A1}" srcOrd="5" destOrd="0" parTransId="{7E1FEA3B-25E2-C945-8F7A-C3B4A3A6A011}" sibTransId="{4FAAB7AA-9D1E-D646-A78C-53FC40980CED}"/>
    <dgm:cxn modelId="{14E6EA66-DD84-F64E-89FE-F2238EA678A0}" srcId="{F913DF3F-7289-C34A-ACB4-D879DDDC44C1}" destId="{46572D70-4097-C74A-8D43-DADE1E399EEE}" srcOrd="4" destOrd="0" parTransId="{2196C9D8-C676-7F4A-AF63-C6918657AE80}" sibTransId="{DA2F5F13-63FE-E44E-A57A-20702E15B51D}"/>
    <dgm:cxn modelId="{65C8166F-B12D-5245-B7ED-2ABF5BE8260A}" type="presOf" srcId="{E629F32D-B973-7E46-9EBC-8AC01C0D5FAE}" destId="{42D9B7AF-5A07-4046-9DD3-672AB77CFFC4}" srcOrd="0" destOrd="0" presId="urn:microsoft.com/office/officeart/2005/8/layout/cycle5"/>
    <dgm:cxn modelId="{31E06972-6103-964B-ADFB-4CF6A239B4E8}" type="presOf" srcId="{F913DF3F-7289-C34A-ACB4-D879DDDC44C1}" destId="{752425D6-1FC1-0F4F-AEE9-26E55CA0857E}" srcOrd="0" destOrd="0" presId="urn:microsoft.com/office/officeart/2005/8/layout/cycle5"/>
    <dgm:cxn modelId="{830A137A-A3A6-0C4C-8EEF-71D11F685F68}" srcId="{F913DF3F-7289-C34A-ACB4-D879DDDC44C1}" destId="{DF219557-3C54-C743-A3DB-4687FD1A65C7}" srcOrd="1" destOrd="0" parTransId="{1B9603AC-604B-5D4F-8F63-212E5126008E}" sibTransId="{7E48F95F-80C7-AB40-8EFF-0B40CBDA200B}"/>
    <dgm:cxn modelId="{4CB87A92-B2D1-3945-BA0E-80F892209878}" type="presOf" srcId="{59F60C1A-E6A0-3947-AB2C-428060334319}" destId="{E48A4076-65D8-C04E-861F-566C70C03D77}" srcOrd="0" destOrd="0" presId="urn:microsoft.com/office/officeart/2005/8/layout/cycle5"/>
    <dgm:cxn modelId="{41C5DBB1-968F-0D4F-91E4-784C962E14D3}" type="presOf" srcId="{38333B85-ACF3-0A46-892B-5E160B850164}" destId="{6AB5FC79-465B-B34E-BF9C-17A23B42DE49}" srcOrd="0" destOrd="0" presId="urn:microsoft.com/office/officeart/2005/8/layout/cycle5"/>
    <dgm:cxn modelId="{4BD9ECC1-71FA-2947-86FE-8EF767CA086A}" type="presOf" srcId="{4FAAB7AA-9D1E-D646-A78C-53FC40980CED}" destId="{5C108A25-CA25-3141-A1D8-486A35A74DA4}" srcOrd="0" destOrd="0" presId="urn:microsoft.com/office/officeart/2005/8/layout/cycle5"/>
    <dgm:cxn modelId="{E027DFC2-1267-3C4B-AF37-30F879F27082}" type="presOf" srcId="{56E62A9B-B0A8-FD4D-ABDA-50BA300C5935}" destId="{B70ED7CA-D70D-BF48-B20D-1489F32AD155}" srcOrd="0" destOrd="0" presId="urn:microsoft.com/office/officeart/2005/8/layout/cycle5"/>
    <dgm:cxn modelId="{C48F09C6-336B-9A40-8BE1-91B6EFFB5ADD}" srcId="{F913DF3F-7289-C34A-ACB4-D879DDDC44C1}" destId="{56E62A9B-B0A8-FD4D-ABDA-50BA300C5935}" srcOrd="3" destOrd="0" parTransId="{B35095E6-E91F-B54C-9C19-1246685B9AD7}" sibTransId="{38333B85-ACF3-0A46-892B-5E160B850164}"/>
    <dgm:cxn modelId="{7F7EABC6-3C88-E94C-8593-BA993EAAE17D}" type="presOf" srcId="{28DF0977-222B-9C4B-931B-F47B06C014A4}" destId="{D33052C6-7FA8-F647-963B-E6FEA3ADA08F}" srcOrd="0" destOrd="0" presId="urn:microsoft.com/office/officeart/2005/8/layout/cycle5"/>
    <dgm:cxn modelId="{A0A084CA-37FB-E645-92AB-BBE87481D776}" srcId="{F913DF3F-7289-C34A-ACB4-D879DDDC44C1}" destId="{95E94F26-F7D8-0E40-B674-07C49271EF88}" srcOrd="2" destOrd="0" parTransId="{6D875331-0F1E-DB46-A8E5-FF56787ABA9F}" sibTransId="{E629F32D-B973-7E46-9EBC-8AC01C0D5FAE}"/>
    <dgm:cxn modelId="{481FF6EA-55F0-EB46-BD16-0DFD2908BABA}" type="presOf" srcId="{95E94F26-F7D8-0E40-B674-07C49271EF88}" destId="{A4047127-9105-0949-8404-38AD191007F3}" srcOrd="0" destOrd="0" presId="urn:microsoft.com/office/officeart/2005/8/layout/cycle5"/>
    <dgm:cxn modelId="{DDD77CF0-0299-6B4B-87F0-68F2F9676885}" type="presOf" srcId="{DA2F5F13-63FE-E44E-A57A-20702E15B51D}" destId="{0E4F9E62-D707-A14E-901D-5FE988282C11}" srcOrd="0" destOrd="0" presId="urn:microsoft.com/office/officeart/2005/8/layout/cycle5"/>
    <dgm:cxn modelId="{551932F5-AFEC-5145-819E-5346391586A6}" type="presOf" srcId="{46572D70-4097-C74A-8D43-DADE1E399EEE}" destId="{1CCE3A53-C96D-9745-A3EA-C3D8C32A0C7A}" srcOrd="0" destOrd="0" presId="urn:microsoft.com/office/officeart/2005/8/layout/cycle5"/>
    <dgm:cxn modelId="{5E8F4CF0-064C-9848-A54F-A3243D04DCDD}" type="presParOf" srcId="{752425D6-1FC1-0F4F-AEE9-26E55CA0857E}" destId="{E48A4076-65D8-C04E-861F-566C70C03D77}" srcOrd="0" destOrd="0" presId="urn:microsoft.com/office/officeart/2005/8/layout/cycle5"/>
    <dgm:cxn modelId="{56067CB6-2B95-8F4C-B679-55C03D2EC4BC}" type="presParOf" srcId="{752425D6-1FC1-0F4F-AEE9-26E55CA0857E}" destId="{C61D7277-9B1C-3943-9FC3-9384E1AE372F}" srcOrd="1" destOrd="0" presId="urn:microsoft.com/office/officeart/2005/8/layout/cycle5"/>
    <dgm:cxn modelId="{9A7C1FD0-7CB1-8048-BBD9-19050D75ED56}" type="presParOf" srcId="{752425D6-1FC1-0F4F-AEE9-26E55CA0857E}" destId="{D33052C6-7FA8-F647-963B-E6FEA3ADA08F}" srcOrd="2" destOrd="0" presId="urn:microsoft.com/office/officeart/2005/8/layout/cycle5"/>
    <dgm:cxn modelId="{12C84C74-17D3-2941-841F-5DBB1D1B17BB}" type="presParOf" srcId="{752425D6-1FC1-0F4F-AEE9-26E55CA0857E}" destId="{8908E154-1099-7045-BD72-C79A162429F2}" srcOrd="3" destOrd="0" presId="urn:microsoft.com/office/officeart/2005/8/layout/cycle5"/>
    <dgm:cxn modelId="{ED67FCA9-7E0D-B94B-B458-414460FBBE49}" type="presParOf" srcId="{752425D6-1FC1-0F4F-AEE9-26E55CA0857E}" destId="{CD0CA816-7B17-0342-86D4-F5A49BCB0BE7}" srcOrd="4" destOrd="0" presId="urn:microsoft.com/office/officeart/2005/8/layout/cycle5"/>
    <dgm:cxn modelId="{5F43E56D-EBA0-8B43-B176-041AD9D04602}" type="presParOf" srcId="{752425D6-1FC1-0F4F-AEE9-26E55CA0857E}" destId="{0B28EED1-4687-5F47-A441-6672ADA0C876}" srcOrd="5" destOrd="0" presId="urn:microsoft.com/office/officeart/2005/8/layout/cycle5"/>
    <dgm:cxn modelId="{270766CA-9963-924C-AAE6-25528B4B2D4A}" type="presParOf" srcId="{752425D6-1FC1-0F4F-AEE9-26E55CA0857E}" destId="{A4047127-9105-0949-8404-38AD191007F3}" srcOrd="6" destOrd="0" presId="urn:microsoft.com/office/officeart/2005/8/layout/cycle5"/>
    <dgm:cxn modelId="{167858E0-03A6-5C44-814B-DB79F5F8D502}" type="presParOf" srcId="{752425D6-1FC1-0F4F-AEE9-26E55CA0857E}" destId="{81535CA2-5B62-CB40-821E-2B14CECF1F89}" srcOrd="7" destOrd="0" presId="urn:microsoft.com/office/officeart/2005/8/layout/cycle5"/>
    <dgm:cxn modelId="{5F069615-9670-734A-8D92-AD4CB5F1C361}" type="presParOf" srcId="{752425D6-1FC1-0F4F-AEE9-26E55CA0857E}" destId="{42D9B7AF-5A07-4046-9DD3-672AB77CFFC4}" srcOrd="8" destOrd="0" presId="urn:microsoft.com/office/officeart/2005/8/layout/cycle5"/>
    <dgm:cxn modelId="{EBFAD578-8317-A14C-959D-149462AE83C0}" type="presParOf" srcId="{752425D6-1FC1-0F4F-AEE9-26E55CA0857E}" destId="{B70ED7CA-D70D-BF48-B20D-1489F32AD155}" srcOrd="9" destOrd="0" presId="urn:microsoft.com/office/officeart/2005/8/layout/cycle5"/>
    <dgm:cxn modelId="{833F0A0C-130C-554F-B3EB-87C0C6DCB760}" type="presParOf" srcId="{752425D6-1FC1-0F4F-AEE9-26E55CA0857E}" destId="{0A263450-4E1B-B74B-A65D-748D40222467}" srcOrd="10" destOrd="0" presId="urn:microsoft.com/office/officeart/2005/8/layout/cycle5"/>
    <dgm:cxn modelId="{396EABB5-461B-3942-A998-0F6587D77B00}" type="presParOf" srcId="{752425D6-1FC1-0F4F-AEE9-26E55CA0857E}" destId="{6AB5FC79-465B-B34E-BF9C-17A23B42DE49}" srcOrd="11" destOrd="0" presId="urn:microsoft.com/office/officeart/2005/8/layout/cycle5"/>
    <dgm:cxn modelId="{93B94004-15D6-9141-9FF4-C9F4558E4934}" type="presParOf" srcId="{752425D6-1FC1-0F4F-AEE9-26E55CA0857E}" destId="{1CCE3A53-C96D-9745-A3EA-C3D8C32A0C7A}" srcOrd="12" destOrd="0" presId="urn:microsoft.com/office/officeart/2005/8/layout/cycle5"/>
    <dgm:cxn modelId="{8935B110-9B44-E740-BF34-BF42CF667E40}" type="presParOf" srcId="{752425D6-1FC1-0F4F-AEE9-26E55CA0857E}" destId="{18A41015-257A-B24E-B8C6-B52805F5C2F7}" srcOrd="13" destOrd="0" presId="urn:microsoft.com/office/officeart/2005/8/layout/cycle5"/>
    <dgm:cxn modelId="{070CD5CC-F08B-1A4A-93B7-8EC3F863DF81}" type="presParOf" srcId="{752425D6-1FC1-0F4F-AEE9-26E55CA0857E}" destId="{0E4F9E62-D707-A14E-901D-5FE988282C11}" srcOrd="14" destOrd="0" presId="urn:microsoft.com/office/officeart/2005/8/layout/cycle5"/>
    <dgm:cxn modelId="{A556A5A3-B11C-644D-AC9D-834BF1F54534}" type="presParOf" srcId="{752425D6-1FC1-0F4F-AEE9-26E55CA0857E}" destId="{815A94E0-26DF-044A-BBAA-9CA6E9CEF788}" srcOrd="15" destOrd="0" presId="urn:microsoft.com/office/officeart/2005/8/layout/cycle5"/>
    <dgm:cxn modelId="{A1917ADF-DBFD-BD4F-9B3A-C3573489D9B1}" type="presParOf" srcId="{752425D6-1FC1-0F4F-AEE9-26E55CA0857E}" destId="{9BE63846-27E1-D24F-95D5-AB49F252B840}" srcOrd="16" destOrd="0" presId="urn:microsoft.com/office/officeart/2005/8/layout/cycle5"/>
    <dgm:cxn modelId="{457ED4EF-DE03-3148-BECE-3644B3C905D6}" type="presParOf" srcId="{752425D6-1FC1-0F4F-AEE9-26E55CA0857E}" destId="{5C108A25-CA25-3141-A1D8-486A35A74DA4}" srcOrd="17" destOrd="0" presId="urn:microsoft.com/office/officeart/2005/8/layout/cycle5"/>
  </dgm:cxnLst>
  <dgm:bg/>
  <dgm:whole>
    <a:ln w="25400"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624B62-7CA7-8F42-BAF8-49AD6F8B7158}" type="doc">
      <dgm:prSet loTypeId="urn:microsoft.com/office/officeart/2005/8/layout/arrow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6920D7-983B-8040-8118-CFC7793EE921}">
      <dgm:prSet phldrT="[Text]" custT="1"/>
      <dgm:spPr/>
      <dgm:t>
        <a:bodyPr/>
        <a:lstStyle/>
        <a:p>
          <a:r>
            <a:rPr lang="en-US" sz="2800" b="1" dirty="0" err="1"/>
            <a:t>Glukoz</a:t>
          </a:r>
          <a:r>
            <a:rPr lang="en-US" sz="2800" b="1" dirty="0"/>
            <a:t> </a:t>
          </a:r>
          <a:r>
            <a:rPr lang="en-US" sz="2800" b="1" dirty="0" err="1"/>
            <a:t>üretimi</a:t>
          </a:r>
          <a:endParaRPr lang="en-US" sz="2800" b="1" dirty="0"/>
        </a:p>
      </dgm:t>
    </dgm:pt>
    <dgm:pt modelId="{CFDBFDE0-E418-D34F-B315-8FE747DE0AEC}" type="parTrans" cxnId="{54771365-287B-3743-9A20-01DC3457004D}">
      <dgm:prSet/>
      <dgm:spPr/>
      <dgm:t>
        <a:bodyPr/>
        <a:lstStyle/>
        <a:p>
          <a:endParaRPr lang="en-US"/>
        </a:p>
      </dgm:t>
    </dgm:pt>
    <dgm:pt modelId="{327948BB-9E3F-BF40-9917-8C252A95843F}" type="sibTrans" cxnId="{54771365-287B-3743-9A20-01DC3457004D}">
      <dgm:prSet/>
      <dgm:spPr/>
      <dgm:t>
        <a:bodyPr/>
        <a:lstStyle/>
        <a:p>
          <a:endParaRPr lang="en-US"/>
        </a:p>
      </dgm:t>
    </dgm:pt>
    <dgm:pt modelId="{638EC3E1-65E9-1A44-8001-E9168AD5B9FE}">
      <dgm:prSet phldrT="[Text]" custT="1"/>
      <dgm:spPr/>
      <dgm:t>
        <a:bodyPr/>
        <a:lstStyle/>
        <a:p>
          <a:r>
            <a:rPr lang="en-US" sz="2800" b="1" dirty="0" err="1"/>
            <a:t>Glukoz</a:t>
          </a:r>
          <a:r>
            <a:rPr lang="en-US" sz="2800" b="1" dirty="0"/>
            <a:t> </a:t>
          </a:r>
          <a:r>
            <a:rPr lang="en-US" sz="2800" b="1" dirty="0" err="1"/>
            <a:t>tüketimi</a:t>
          </a:r>
          <a:endParaRPr lang="en-US" sz="2800" b="1" dirty="0"/>
        </a:p>
      </dgm:t>
    </dgm:pt>
    <dgm:pt modelId="{A36FD16C-6994-D640-AEEF-E94C88F4AB1E}" type="parTrans" cxnId="{5949092B-4999-6C4F-97B3-98AC90957CFA}">
      <dgm:prSet/>
      <dgm:spPr/>
      <dgm:t>
        <a:bodyPr/>
        <a:lstStyle/>
        <a:p>
          <a:endParaRPr lang="en-US"/>
        </a:p>
      </dgm:t>
    </dgm:pt>
    <dgm:pt modelId="{46B9F77F-D2CF-7E48-AE0D-DFC636113C13}" type="sibTrans" cxnId="{5949092B-4999-6C4F-97B3-98AC90957CFA}">
      <dgm:prSet/>
      <dgm:spPr/>
      <dgm:t>
        <a:bodyPr/>
        <a:lstStyle/>
        <a:p>
          <a:endParaRPr lang="en-US"/>
        </a:p>
      </dgm:t>
    </dgm:pt>
    <dgm:pt modelId="{94927C2A-0F8E-7D47-9BC7-B29534D3F94F}" type="pres">
      <dgm:prSet presAssocID="{CE624B62-7CA7-8F42-BAF8-49AD6F8B7158}" presName="compositeShape" presStyleCnt="0">
        <dgm:presLayoutVars>
          <dgm:chMax val="2"/>
          <dgm:dir/>
          <dgm:resizeHandles val="exact"/>
        </dgm:presLayoutVars>
      </dgm:prSet>
      <dgm:spPr/>
    </dgm:pt>
    <dgm:pt modelId="{C42AC779-4A27-6648-A096-A258110A59CE}" type="pres">
      <dgm:prSet presAssocID="{CE624B62-7CA7-8F42-BAF8-49AD6F8B7158}" presName="divider" presStyleLbl="fgShp" presStyleIdx="0" presStyleCnt="1"/>
      <dgm:spPr>
        <a:solidFill>
          <a:schemeClr val="tx1"/>
        </a:solidFill>
      </dgm:spPr>
    </dgm:pt>
    <dgm:pt modelId="{24394F21-68BD-2C47-9C4A-F12388EFC998}" type="pres">
      <dgm:prSet presAssocID="{F76920D7-983B-8040-8118-CFC7793EE921}" presName="downArrow" presStyleLbl="node1" presStyleIdx="0" presStyleCnt="2"/>
      <dgm:spPr>
        <a:solidFill>
          <a:schemeClr val="tx1"/>
        </a:solidFill>
      </dgm:spPr>
    </dgm:pt>
    <dgm:pt modelId="{EBD22F50-1D05-E548-ADEC-382E6F5B8CE5}" type="pres">
      <dgm:prSet presAssocID="{F76920D7-983B-8040-8118-CFC7793EE921}" presName="downArrowText" presStyleLbl="revTx" presStyleIdx="0" presStyleCnt="2">
        <dgm:presLayoutVars>
          <dgm:bulletEnabled val="1"/>
        </dgm:presLayoutVars>
      </dgm:prSet>
      <dgm:spPr/>
    </dgm:pt>
    <dgm:pt modelId="{85B03999-DA01-CC44-BAB9-25A7F9213720}" type="pres">
      <dgm:prSet presAssocID="{638EC3E1-65E9-1A44-8001-E9168AD5B9FE}" presName="upArrow" presStyleLbl="node1" presStyleIdx="1" presStyleCnt="2"/>
      <dgm:spPr>
        <a:solidFill>
          <a:schemeClr val="tx1"/>
        </a:solidFill>
      </dgm:spPr>
    </dgm:pt>
    <dgm:pt modelId="{14AA5330-A481-0041-8C5A-730E8A7B445B}" type="pres">
      <dgm:prSet presAssocID="{638EC3E1-65E9-1A44-8001-E9168AD5B9FE}" presName="upArrowText" presStyleLbl="revTx" presStyleIdx="1" presStyleCnt="2" custScaleX="139836">
        <dgm:presLayoutVars>
          <dgm:bulletEnabled val="1"/>
        </dgm:presLayoutVars>
      </dgm:prSet>
      <dgm:spPr/>
    </dgm:pt>
  </dgm:ptLst>
  <dgm:cxnLst>
    <dgm:cxn modelId="{1AC81F1A-A07C-5D41-BF16-11123E19B9DC}" type="presOf" srcId="{638EC3E1-65E9-1A44-8001-E9168AD5B9FE}" destId="{14AA5330-A481-0041-8C5A-730E8A7B445B}" srcOrd="0" destOrd="0" presId="urn:microsoft.com/office/officeart/2005/8/layout/arrow3"/>
    <dgm:cxn modelId="{5949092B-4999-6C4F-97B3-98AC90957CFA}" srcId="{CE624B62-7CA7-8F42-BAF8-49AD6F8B7158}" destId="{638EC3E1-65E9-1A44-8001-E9168AD5B9FE}" srcOrd="1" destOrd="0" parTransId="{A36FD16C-6994-D640-AEEF-E94C88F4AB1E}" sibTransId="{46B9F77F-D2CF-7E48-AE0D-DFC636113C13}"/>
    <dgm:cxn modelId="{54771365-287B-3743-9A20-01DC3457004D}" srcId="{CE624B62-7CA7-8F42-BAF8-49AD6F8B7158}" destId="{F76920D7-983B-8040-8118-CFC7793EE921}" srcOrd="0" destOrd="0" parTransId="{CFDBFDE0-E418-D34F-B315-8FE747DE0AEC}" sibTransId="{327948BB-9E3F-BF40-9917-8C252A95843F}"/>
    <dgm:cxn modelId="{5FAD3D9B-27C5-074C-AB5C-8ABFE8A42862}" type="presOf" srcId="{CE624B62-7CA7-8F42-BAF8-49AD6F8B7158}" destId="{94927C2A-0F8E-7D47-9BC7-B29534D3F94F}" srcOrd="0" destOrd="0" presId="urn:microsoft.com/office/officeart/2005/8/layout/arrow3"/>
    <dgm:cxn modelId="{FC86AABA-22C8-914B-8F94-61168473B8EF}" type="presOf" srcId="{F76920D7-983B-8040-8118-CFC7793EE921}" destId="{EBD22F50-1D05-E548-ADEC-382E6F5B8CE5}" srcOrd="0" destOrd="0" presId="urn:microsoft.com/office/officeart/2005/8/layout/arrow3"/>
    <dgm:cxn modelId="{7022CDC3-90D4-4148-8790-B633CA72D4B2}" type="presParOf" srcId="{94927C2A-0F8E-7D47-9BC7-B29534D3F94F}" destId="{C42AC779-4A27-6648-A096-A258110A59CE}" srcOrd="0" destOrd="0" presId="urn:microsoft.com/office/officeart/2005/8/layout/arrow3"/>
    <dgm:cxn modelId="{2E2CA814-AF35-CB44-8C75-6822230EC284}" type="presParOf" srcId="{94927C2A-0F8E-7D47-9BC7-B29534D3F94F}" destId="{24394F21-68BD-2C47-9C4A-F12388EFC998}" srcOrd="1" destOrd="0" presId="urn:microsoft.com/office/officeart/2005/8/layout/arrow3"/>
    <dgm:cxn modelId="{ED038AAB-910A-6C47-8981-4CA5BC65C736}" type="presParOf" srcId="{94927C2A-0F8E-7D47-9BC7-B29534D3F94F}" destId="{EBD22F50-1D05-E548-ADEC-382E6F5B8CE5}" srcOrd="2" destOrd="0" presId="urn:microsoft.com/office/officeart/2005/8/layout/arrow3"/>
    <dgm:cxn modelId="{03A3DEE3-EC15-0647-902F-4EEB03A334CD}" type="presParOf" srcId="{94927C2A-0F8E-7D47-9BC7-B29534D3F94F}" destId="{85B03999-DA01-CC44-BAB9-25A7F9213720}" srcOrd="3" destOrd="0" presId="urn:microsoft.com/office/officeart/2005/8/layout/arrow3"/>
    <dgm:cxn modelId="{6A359626-B8D6-DE4E-833D-4C93F32F9331}" type="presParOf" srcId="{94927C2A-0F8E-7D47-9BC7-B29534D3F94F}" destId="{14AA5330-A481-0041-8C5A-730E8A7B445B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25939-6DCF-AA43-934D-00739DA5C17F}">
      <dsp:nvSpPr>
        <dsp:cNvPr id="0" name=""/>
        <dsp:cNvSpPr/>
      </dsp:nvSpPr>
      <dsp:spPr>
        <a:xfrm>
          <a:off x="3345838" y="1286929"/>
          <a:ext cx="3116791" cy="3116791"/>
        </a:xfrm>
        <a:prstGeom prst="ellipse">
          <a:avLst/>
        </a:prstGeom>
        <a:solidFill>
          <a:srgbClr val="E892B4">
            <a:alpha val="50000"/>
          </a:srgbClr>
        </a:solidFill>
        <a:ln w="508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1" kern="1200" dirty="0"/>
            <a:t>GLUKOZ</a:t>
          </a:r>
        </a:p>
      </dsp:txBody>
      <dsp:txXfrm>
        <a:off x="3802281" y="1743372"/>
        <a:ext cx="2203905" cy="2203905"/>
      </dsp:txXfrm>
    </dsp:sp>
    <dsp:sp modelId="{FBEAEA3E-0BDA-6B4D-A27E-14F4987D11A8}">
      <dsp:nvSpPr>
        <dsp:cNvPr id="0" name=""/>
        <dsp:cNvSpPr/>
      </dsp:nvSpPr>
      <dsp:spPr>
        <a:xfrm>
          <a:off x="3964435" y="38534"/>
          <a:ext cx="1879596" cy="1558395"/>
        </a:xfrm>
        <a:prstGeom prst="ellipse">
          <a:avLst/>
        </a:prstGeom>
        <a:solidFill>
          <a:srgbClr val="00B0F0">
            <a:alpha val="50000"/>
          </a:srgb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İNSÜLİN</a:t>
          </a:r>
        </a:p>
      </dsp:txBody>
      <dsp:txXfrm>
        <a:off x="4239695" y="266756"/>
        <a:ext cx="1329076" cy="1101951"/>
      </dsp:txXfrm>
    </dsp:sp>
    <dsp:sp modelId="{7988BE38-1A35-EF4B-AA44-EE780A08BD55}">
      <dsp:nvSpPr>
        <dsp:cNvPr id="0" name=""/>
        <dsp:cNvSpPr/>
      </dsp:nvSpPr>
      <dsp:spPr>
        <a:xfrm>
          <a:off x="5908483" y="1149727"/>
          <a:ext cx="2366377" cy="1869654"/>
        </a:xfrm>
        <a:prstGeom prst="ellipse">
          <a:avLst/>
        </a:prstGeom>
        <a:solidFill>
          <a:srgbClr val="FF0000">
            <a:alpha val="50000"/>
          </a:srgb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KORTİZOL</a:t>
          </a:r>
        </a:p>
      </dsp:txBody>
      <dsp:txXfrm>
        <a:off x="6255031" y="1423531"/>
        <a:ext cx="1673281" cy="1322046"/>
      </dsp:txXfrm>
    </dsp:sp>
    <dsp:sp modelId="{397C2DD9-8767-4142-AB4F-C53B9F146403}">
      <dsp:nvSpPr>
        <dsp:cNvPr id="0" name=""/>
        <dsp:cNvSpPr/>
      </dsp:nvSpPr>
      <dsp:spPr>
        <a:xfrm>
          <a:off x="4942554" y="3531753"/>
          <a:ext cx="2521297" cy="1638388"/>
        </a:xfrm>
        <a:prstGeom prst="ellipse">
          <a:avLst/>
        </a:prstGeom>
        <a:solidFill>
          <a:srgbClr val="FFFFBA">
            <a:alpha val="50000"/>
          </a:srgb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GLUKAGON</a:t>
          </a:r>
        </a:p>
      </dsp:txBody>
      <dsp:txXfrm>
        <a:off x="5311789" y="3771689"/>
        <a:ext cx="1782827" cy="1158516"/>
      </dsp:txXfrm>
    </dsp:sp>
    <dsp:sp modelId="{25760912-6CD6-A543-95EA-AACBEED0D274}">
      <dsp:nvSpPr>
        <dsp:cNvPr id="0" name=""/>
        <dsp:cNvSpPr/>
      </dsp:nvSpPr>
      <dsp:spPr>
        <a:xfrm>
          <a:off x="1754135" y="3420873"/>
          <a:ext cx="2514502" cy="1788898"/>
        </a:xfrm>
        <a:prstGeom prst="ellipse">
          <a:avLst/>
        </a:prstGeom>
        <a:solidFill>
          <a:srgbClr val="A4F050">
            <a:alpha val="50000"/>
          </a:srgb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BÜYÜME HORMONU</a:t>
          </a:r>
        </a:p>
      </dsp:txBody>
      <dsp:txXfrm>
        <a:off x="2122375" y="3682851"/>
        <a:ext cx="1778022" cy="1264942"/>
      </dsp:txXfrm>
    </dsp:sp>
    <dsp:sp modelId="{7F32529F-1AA0-7745-906A-FBD643788347}">
      <dsp:nvSpPr>
        <dsp:cNvPr id="0" name=""/>
        <dsp:cNvSpPr/>
      </dsp:nvSpPr>
      <dsp:spPr>
        <a:xfrm>
          <a:off x="1468338" y="1186849"/>
          <a:ext cx="2201795" cy="1893497"/>
        </a:xfrm>
        <a:prstGeom prst="ellipse">
          <a:avLst/>
        </a:prstGeom>
        <a:solidFill>
          <a:srgbClr val="7030A0">
            <a:alpha val="50000"/>
          </a:srgb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KATEKOL-AMİNLER</a:t>
          </a:r>
        </a:p>
      </dsp:txBody>
      <dsp:txXfrm>
        <a:off x="1790783" y="1464145"/>
        <a:ext cx="1556905" cy="13389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28B72-4F4D-A747-9598-8647BD9FEF4B}">
      <dsp:nvSpPr>
        <dsp:cNvPr id="0" name=""/>
        <dsp:cNvSpPr/>
      </dsp:nvSpPr>
      <dsp:spPr>
        <a:xfrm>
          <a:off x="2230123" y="2541239"/>
          <a:ext cx="3667752" cy="2565400"/>
        </a:xfrm>
        <a:prstGeom prst="ellipse">
          <a:avLst/>
        </a:prstGeom>
        <a:solidFill>
          <a:srgbClr val="F4C0DC"/>
        </a:solidFill>
        <a:ln w="508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</a:rPr>
            <a:t>HİPOGLİSEMİ</a:t>
          </a:r>
        </a:p>
      </dsp:txBody>
      <dsp:txXfrm>
        <a:off x="2767253" y="2916933"/>
        <a:ext cx="2593492" cy="1814012"/>
      </dsp:txXfrm>
    </dsp:sp>
    <dsp:sp modelId="{57D8DDBC-A786-0A4C-8370-20A46AA8E73A}">
      <dsp:nvSpPr>
        <dsp:cNvPr id="0" name=""/>
        <dsp:cNvSpPr/>
      </dsp:nvSpPr>
      <dsp:spPr>
        <a:xfrm rot="13261680">
          <a:off x="1024740" y="1649454"/>
          <a:ext cx="2125139" cy="731139"/>
        </a:xfrm>
        <a:prstGeom prst="lef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7EF1A-9E9A-154E-A7C6-9E2A6A18B24E}">
      <dsp:nvSpPr>
        <dsp:cNvPr id="0" name=""/>
        <dsp:cNvSpPr/>
      </dsp:nvSpPr>
      <dsp:spPr>
        <a:xfrm>
          <a:off x="0" y="373145"/>
          <a:ext cx="2437130" cy="194970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tx1"/>
              </a:solidFill>
            </a:rPr>
            <a:t>Glukoz</a:t>
          </a:r>
          <a:r>
            <a:rPr lang="en-US" sz="3600" b="1" kern="1200" dirty="0">
              <a:solidFill>
                <a:schemeClr val="tx1"/>
              </a:solidFill>
            </a:rPr>
            <a:t> </a:t>
          </a:r>
          <a:r>
            <a:rPr lang="en-US" sz="3600" b="1" kern="1200" dirty="0" err="1">
              <a:solidFill>
                <a:schemeClr val="tx1"/>
              </a:solidFill>
            </a:rPr>
            <a:t>üretimi</a:t>
          </a:r>
          <a:r>
            <a:rPr lang="en-US" sz="3600" b="1" kern="1200" dirty="0">
              <a:solidFill>
                <a:schemeClr val="tx1"/>
              </a:solidFill>
            </a:rPr>
            <a:t> </a:t>
          </a:r>
          <a:r>
            <a:rPr lang="en-US" sz="3600" b="1" kern="1200" dirty="0" err="1">
              <a:solidFill>
                <a:schemeClr val="tx1"/>
              </a:solidFill>
            </a:rPr>
            <a:t>azalır</a:t>
          </a:r>
          <a:endParaRPr lang="en-US" sz="3600" b="1" kern="1200" dirty="0">
            <a:solidFill>
              <a:schemeClr val="tx1"/>
            </a:solidFill>
          </a:endParaRPr>
        </a:p>
      </dsp:txBody>
      <dsp:txXfrm>
        <a:off x="57105" y="430250"/>
        <a:ext cx="2322920" cy="1835494"/>
      </dsp:txXfrm>
    </dsp:sp>
    <dsp:sp modelId="{3D30A7E0-FD04-5F4B-B5C1-6ACE1F246D45}">
      <dsp:nvSpPr>
        <dsp:cNvPr id="0" name=""/>
        <dsp:cNvSpPr/>
      </dsp:nvSpPr>
      <dsp:spPr>
        <a:xfrm rot="19155699">
          <a:off x="5058320" y="1697929"/>
          <a:ext cx="2099223" cy="731139"/>
        </a:xfrm>
        <a:prstGeom prst="lef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A2C7FD-DA0F-644F-8E4D-E514F8C17A12}">
      <dsp:nvSpPr>
        <dsp:cNvPr id="0" name=""/>
        <dsp:cNvSpPr/>
      </dsp:nvSpPr>
      <dsp:spPr>
        <a:xfrm>
          <a:off x="5684655" y="403664"/>
          <a:ext cx="2437130" cy="194970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tx1"/>
              </a:solidFill>
            </a:rPr>
            <a:t>Glukoz</a:t>
          </a:r>
          <a:r>
            <a:rPr lang="en-US" sz="3600" b="1" kern="1200" dirty="0">
              <a:solidFill>
                <a:schemeClr val="tx1"/>
              </a:solidFill>
            </a:rPr>
            <a:t> </a:t>
          </a:r>
          <a:r>
            <a:rPr lang="en-US" sz="3600" b="1" kern="1200" dirty="0" err="1">
              <a:solidFill>
                <a:schemeClr val="tx1"/>
              </a:solidFill>
            </a:rPr>
            <a:t>tüketimi</a:t>
          </a:r>
          <a:r>
            <a:rPr lang="en-US" sz="3600" b="1" kern="1200" dirty="0">
              <a:solidFill>
                <a:schemeClr val="tx1"/>
              </a:solidFill>
            </a:rPr>
            <a:t> </a:t>
          </a:r>
          <a:r>
            <a:rPr lang="en-US" sz="3600" b="1" kern="1200" dirty="0" err="1">
              <a:solidFill>
                <a:schemeClr val="tx1"/>
              </a:solidFill>
            </a:rPr>
            <a:t>artar</a:t>
          </a:r>
          <a:endParaRPr lang="en-US" sz="3600" b="1" kern="1200" dirty="0">
            <a:solidFill>
              <a:schemeClr val="tx1"/>
            </a:solidFill>
          </a:endParaRPr>
        </a:p>
      </dsp:txBody>
      <dsp:txXfrm>
        <a:off x="5741760" y="460769"/>
        <a:ext cx="2322920" cy="18354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61C39A-E881-BF46-B645-1EEB035DEDAD}">
      <dsp:nvSpPr>
        <dsp:cNvPr id="0" name=""/>
        <dsp:cNvSpPr/>
      </dsp:nvSpPr>
      <dsp:spPr>
        <a:xfrm>
          <a:off x="6500349" y="3395550"/>
          <a:ext cx="1060996" cy="5815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1220"/>
              </a:lnTo>
              <a:lnTo>
                <a:pt x="1060996" y="401220"/>
              </a:lnTo>
              <a:lnTo>
                <a:pt x="1060996" y="581551"/>
              </a:lnTo>
            </a:path>
          </a:pathLst>
        </a:custGeom>
        <a:noFill/>
        <a:ln w="317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CE5878-F182-9944-8BA4-FE90128D627F}">
      <dsp:nvSpPr>
        <dsp:cNvPr id="0" name=""/>
        <dsp:cNvSpPr/>
      </dsp:nvSpPr>
      <dsp:spPr>
        <a:xfrm>
          <a:off x="4667837" y="3395550"/>
          <a:ext cx="1832512" cy="581551"/>
        </a:xfrm>
        <a:custGeom>
          <a:avLst/>
          <a:gdLst/>
          <a:ahLst/>
          <a:cxnLst/>
          <a:rect l="0" t="0" r="0" b="0"/>
          <a:pathLst>
            <a:path>
              <a:moveTo>
                <a:pt x="1832512" y="0"/>
              </a:moveTo>
              <a:lnTo>
                <a:pt x="1832512" y="401220"/>
              </a:lnTo>
              <a:lnTo>
                <a:pt x="0" y="401220"/>
              </a:lnTo>
              <a:lnTo>
                <a:pt x="0" y="581551"/>
              </a:lnTo>
            </a:path>
          </a:pathLst>
        </a:custGeom>
        <a:noFill/>
        <a:ln w="317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09E462-7C18-054A-8F79-430A2669D5CB}">
      <dsp:nvSpPr>
        <dsp:cNvPr id="0" name=""/>
        <dsp:cNvSpPr/>
      </dsp:nvSpPr>
      <dsp:spPr>
        <a:xfrm>
          <a:off x="4105881" y="1237216"/>
          <a:ext cx="2394467" cy="5518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516"/>
              </a:lnTo>
              <a:lnTo>
                <a:pt x="2394467" y="371516"/>
              </a:lnTo>
              <a:lnTo>
                <a:pt x="2394467" y="551847"/>
              </a:lnTo>
            </a:path>
          </a:pathLst>
        </a:custGeom>
        <a:noFill/>
        <a:ln w="317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00A9A3-95D7-0142-97FE-EE1497EF933C}">
      <dsp:nvSpPr>
        <dsp:cNvPr id="0" name=""/>
        <dsp:cNvSpPr/>
      </dsp:nvSpPr>
      <dsp:spPr>
        <a:xfrm>
          <a:off x="1531450" y="1237216"/>
          <a:ext cx="2574431" cy="551847"/>
        </a:xfrm>
        <a:custGeom>
          <a:avLst/>
          <a:gdLst/>
          <a:ahLst/>
          <a:cxnLst/>
          <a:rect l="0" t="0" r="0" b="0"/>
          <a:pathLst>
            <a:path>
              <a:moveTo>
                <a:pt x="2574431" y="0"/>
              </a:moveTo>
              <a:lnTo>
                <a:pt x="2574431" y="371516"/>
              </a:lnTo>
              <a:lnTo>
                <a:pt x="0" y="371516"/>
              </a:lnTo>
              <a:lnTo>
                <a:pt x="0" y="551847"/>
              </a:lnTo>
            </a:path>
          </a:pathLst>
        </a:custGeom>
        <a:noFill/>
        <a:ln w="317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91A12E-1B0F-374A-A5A8-E9576FCED5BA}">
      <dsp:nvSpPr>
        <dsp:cNvPr id="0" name=""/>
        <dsp:cNvSpPr/>
      </dsp:nvSpPr>
      <dsp:spPr>
        <a:xfrm>
          <a:off x="3132581" y="1125"/>
          <a:ext cx="1946600" cy="123609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6B671C-4ED6-3240-8221-F523D47D3865}">
      <dsp:nvSpPr>
        <dsp:cNvPr id="0" name=""/>
        <dsp:cNvSpPr/>
      </dsp:nvSpPr>
      <dsp:spPr>
        <a:xfrm>
          <a:off x="3348870" y="206600"/>
          <a:ext cx="1946600" cy="12360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Kullanılan</a:t>
          </a:r>
          <a:r>
            <a:rPr lang="en-US" sz="2400" b="1" kern="1200" dirty="0"/>
            <a:t> </a:t>
          </a:r>
          <a:r>
            <a:rPr lang="en-US" sz="2400" b="1" kern="1200" dirty="0" err="1"/>
            <a:t>ilaçlar</a:t>
          </a:r>
          <a:endParaRPr lang="en-US" sz="2400" b="1" kern="1200" dirty="0"/>
        </a:p>
      </dsp:txBody>
      <dsp:txXfrm>
        <a:off x="3385074" y="242804"/>
        <a:ext cx="1874192" cy="1163683"/>
      </dsp:txXfrm>
    </dsp:sp>
    <dsp:sp modelId="{69C8DF30-6C1F-9845-8FDE-E262D6FA3DA5}">
      <dsp:nvSpPr>
        <dsp:cNvPr id="0" name=""/>
        <dsp:cNvSpPr/>
      </dsp:nvSpPr>
      <dsp:spPr>
        <a:xfrm>
          <a:off x="558150" y="1789064"/>
          <a:ext cx="1946600" cy="2636619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40AE79-46F2-AC47-ACC3-DC255BEC83D5}">
      <dsp:nvSpPr>
        <dsp:cNvPr id="0" name=""/>
        <dsp:cNvSpPr/>
      </dsp:nvSpPr>
      <dsp:spPr>
        <a:xfrm>
          <a:off x="774439" y="1994538"/>
          <a:ext cx="1946600" cy="2636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2400" b="1" kern="1200" dirty="0" err="1"/>
            <a:t>İnsülin</a:t>
          </a:r>
          <a:endParaRPr lang="en-US" sz="2400" b="1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2400" b="1" kern="1200" dirty="0"/>
            <a:t>OAD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2400" b="1" kern="1200" dirty="0"/>
            <a:t>ACEİ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2400" b="1" kern="1200" dirty="0"/>
            <a:t>Beta </a:t>
          </a:r>
          <a:r>
            <a:rPr lang="en-US" sz="2400" b="1" kern="1200" dirty="0" err="1"/>
            <a:t>bloker</a:t>
          </a:r>
          <a:endParaRPr lang="en-US" sz="2400" b="1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2400" b="1" kern="1200" dirty="0" err="1"/>
            <a:t>İndometasin</a:t>
          </a:r>
          <a:endParaRPr lang="en-US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</dsp:txBody>
      <dsp:txXfrm>
        <a:off x="831453" y="2051552"/>
        <a:ext cx="1832572" cy="2522591"/>
      </dsp:txXfrm>
    </dsp:sp>
    <dsp:sp modelId="{2B2C35AA-5997-0C47-A5A7-A36361FE2E41}">
      <dsp:nvSpPr>
        <dsp:cNvPr id="0" name=""/>
        <dsp:cNvSpPr/>
      </dsp:nvSpPr>
      <dsp:spPr>
        <a:xfrm>
          <a:off x="4918464" y="1789064"/>
          <a:ext cx="3163770" cy="1606486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5D0DE7-CDDC-6E4E-9A49-3D9416C704FA}">
      <dsp:nvSpPr>
        <dsp:cNvPr id="0" name=""/>
        <dsp:cNvSpPr/>
      </dsp:nvSpPr>
      <dsp:spPr>
        <a:xfrm>
          <a:off x="5134753" y="1994538"/>
          <a:ext cx="3163770" cy="16064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Hikaye</a:t>
          </a:r>
          <a:endParaRPr lang="en-US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Fizik</a:t>
          </a:r>
          <a:r>
            <a:rPr lang="en-US" sz="2400" b="1" kern="1200" dirty="0"/>
            <a:t> </a:t>
          </a:r>
          <a:r>
            <a:rPr lang="en-US" sz="2400" b="1" kern="1200" dirty="0" err="1"/>
            <a:t>muayene</a:t>
          </a:r>
          <a:endParaRPr lang="en-US" sz="2400" b="1" kern="1200" dirty="0"/>
        </a:p>
      </dsp:txBody>
      <dsp:txXfrm>
        <a:off x="5181805" y="2041590"/>
        <a:ext cx="3069666" cy="1512382"/>
      </dsp:txXfrm>
    </dsp:sp>
    <dsp:sp modelId="{18488EB7-26A7-3B41-B987-E3A1EDFBF139}">
      <dsp:nvSpPr>
        <dsp:cNvPr id="0" name=""/>
        <dsp:cNvSpPr/>
      </dsp:nvSpPr>
      <dsp:spPr>
        <a:xfrm>
          <a:off x="3694536" y="3977101"/>
          <a:ext cx="1946600" cy="123609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876A70-A5D1-CD46-BFB6-0C5888C72AFA}">
      <dsp:nvSpPr>
        <dsp:cNvPr id="0" name=""/>
        <dsp:cNvSpPr/>
      </dsp:nvSpPr>
      <dsp:spPr>
        <a:xfrm>
          <a:off x="3910825" y="4182575"/>
          <a:ext cx="1946600" cy="1236091"/>
        </a:xfrm>
        <a:prstGeom prst="roundRect">
          <a:avLst>
            <a:gd name="adj" fmla="val 10000"/>
          </a:avLst>
        </a:prstGeom>
        <a:solidFill>
          <a:schemeClr val="bg1">
            <a:alpha val="23253"/>
          </a:schemeClr>
        </a:solidFill>
        <a:ln w="444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Spontan</a:t>
          </a:r>
          <a:r>
            <a:rPr lang="en-US" sz="2400" b="1" kern="1200" dirty="0"/>
            <a:t> </a:t>
          </a:r>
          <a:r>
            <a:rPr lang="en-US" sz="2400" b="1" kern="1200" dirty="0" err="1"/>
            <a:t>hipoglisemi</a:t>
          </a:r>
          <a:endParaRPr lang="en-US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>
        <a:off x="3947029" y="4218779"/>
        <a:ext cx="1874192" cy="1163683"/>
      </dsp:txXfrm>
    </dsp:sp>
    <dsp:sp modelId="{11F3FF56-ADAD-3747-80EC-E98B13FD50DD}">
      <dsp:nvSpPr>
        <dsp:cNvPr id="0" name=""/>
        <dsp:cNvSpPr/>
      </dsp:nvSpPr>
      <dsp:spPr>
        <a:xfrm>
          <a:off x="6588046" y="3977101"/>
          <a:ext cx="1946600" cy="123609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60EE4-E869-064A-82C9-79880A118CD9}">
      <dsp:nvSpPr>
        <dsp:cNvPr id="0" name=""/>
        <dsp:cNvSpPr/>
      </dsp:nvSpPr>
      <dsp:spPr>
        <a:xfrm>
          <a:off x="6804335" y="4182575"/>
          <a:ext cx="1946600" cy="12360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2300" b="1" kern="1200" dirty="0" err="1"/>
            <a:t>Alkol</a:t>
          </a:r>
          <a:endParaRPr lang="en-US" sz="2300" b="1" kern="1200" dirty="0"/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2300" b="1" kern="1200" dirty="0" err="1"/>
            <a:t>İntoksikasyon</a:t>
          </a:r>
          <a:endParaRPr lang="en-US" sz="2300" b="1" kern="1200" dirty="0"/>
        </a:p>
      </dsp:txBody>
      <dsp:txXfrm>
        <a:off x="6840539" y="4218779"/>
        <a:ext cx="1874192" cy="11636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1265A-04D6-D844-A32A-DF5EC69F5915}">
      <dsp:nvSpPr>
        <dsp:cNvPr id="0" name=""/>
        <dsp:cNvSpPr/>
      </dsp:nvSpPr>
      <dsp:spPr>
        <a:xfrm>
          <a:off x="2212876" y="279957"/>
          <a:ext cx="6016726" cy="4407371"/>
        </a:xfrm>
        <a:prstGeom prst="pie">
          <a:avLst>
            <a:gd name="adj1" fmla="val 16200000"/>
            <a:gd name="adj2" fmla="val 1800000"/>
          </a:avLst>
        </a:prstGeom>
        <a:solidFill>
          <a:srgbClr val="A4F050"/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</a:rPr>
            <a:t>Klinik</a:t>
          </a:r>
          <a:endParaRPr lang="en-US" sz="3200" b="1" kern="1200" dirty="0">
            <a:solidFill>
              <a:schemeClr val="tx1"/>
            </a:solidFill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</a:rPr>
            <a:t>Rekürren</a:t>
          </a:r>
          <a:r>
            <a:rPr lang="en-US" sz="3200" b="1" kern="1200" dirty="0">
              <a:solidFill>
                <a:schemeClr val="tx1"/>
              </a:solidFill>
            </a:rPr>
            <a:t> </a:t>
          </a:r>
          <a:r>
            <a:rPr lang="en-US" sz="3200" b="1" kern="1200" dirty="0" err="1">
              <a:solidFill>
                <a:schemeClr val="tx1"/>
              </a:solidFill>
            </a:rPr>
            <a:t>hipoglisemi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5484113" y="1093222"/>
        <a:ext cx="2041389" cy="1469123"/>
      </dsp:txXfrm>
    </dsp:sp>
    <dsp:sp modelId="{203AD446-7653-8F44-8A3A-808B88B818BC}">
      <dsp:nvSpPr>
        <dsp:cNvPr id="0" name=""/>
        <dsp:cNvSpPr/>
      </dsp:nvSpPr>
      <dsp:spPr>
        <a:xfrm>
          <a:off x="2178324" y="304739"/>
          <a:ext cx="5884631" cy="4891539"/>
        </a:xfrm>
        <a:prstGeom prst="pie">
          <a:avLst>
            <a:gd name="adj1" fmla="val 1800000"/>
            <a:gd name="adj2" fmla="val 9000000"/>
          </a:avLst>
        </a:prstGeom>
        <a:solidFill>
          <a:srgbClr val="E892B4"/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</a:rPr>
            <a:t>İnsülinoma</a:t>
          </a:r>
          <a:r>
            <a:rPr lang="en-US" sz="3200" b="1" kern="1200" dirty="0">
              <a:solidFill>
                <a:schemeClr val="tx1"/>
              </a:solidFill>
            </a:rPr>
            <a:t> </a:t>
          </a:r>
          <a:r>
            <a:rPr lang="en-US" sz="3200" b="1" kern="1200" dirty="0" err="1">
              <a:solidFill>
                <a:schemeClr val="tx1"/>
              </a:solidFill>
            </a:rPr>
            <a:t>için</a:t>
          </a:r>
          <a:r>
            <a:rPr lang="en-US" sz="3200" b="1" kern="1200" dirty="0">
              <a:solidFill>
                <a:schemeClr val="tx1"/>
              </a:solidFill>
            </a:rPr>
            <a:t> </a:t>
          </a:r>
          <a:r>
            <a:rPr lang="en-US" sz="3200" b="1" kern="1200" dirty="0" err="1">
              <a:solidFill>
                <a:schemeClr val="tx1"/>
              </a:solidFill>
            </a:rPr>
            <a:t>negatif</a:t>
          </a:r>
          <a:r>
            <a:rPr lang="en-US" sz="3200" b="1" kern="1200" dirty="0">
              <a:solidFill>
                <a:schemeClr val="tx1"/>
              </a:solidFill>
            </a:rPr>
            <a:t> </a:t>
          </a:r>
          <a:r>
            <a:rPr lang="en-US" sz="3200" b="1" kern="1200" dirty="0" err="1">
              <a:solidFill>
                <a:schemeClr val="tx1"/>
              </a:solidFill>
            </a:rPr>
            <a:t>görüntüleme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3789592" y="3391067"/>
        <a:ext cx="2662095" cy="1514047"/>
      </dsp:txXfrm>
    </dsp:sp>
    <dsp:sp modelId="{BD35F414-6F8B-CA4E-9BB8-7373BBE626F4}">
      <dsp:nvSpPr>
        <dsp:cNvPr id="0" name=""/>
        <dsp:cNvSpPr/>
      </dsp:nvSpPr>
      <dsp:spPr>
        <a:xfrm>
          <a:off x="1571518" y="304720"/>
          <a:ext cx="6787789" cy="4388185"/>
        </a:xfrm>
        <a:prstGeom prst="pie">
          <a:avLst>
            <a:gd name="adj1" fmla="val 9000000"/>
            <a:gd name="adj2" fmla="val 16200000"/>
          </a:avLst>
        </a:prstGeom>
        <a:solidFill>
          <a:srgbClr val="FFFF00"/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</a:rPr>
            <a:t>Endojen</a:t>
          </a:r>
          <a:r>
            <a:rPr lang="en-US" sz="3200" b="1" kern="1200" dirty="0">
              <a:solidFill>
                <a:schemeClr val="tx1"/>
              </a:solidFill>
            </a:rPr>
            <a:t> </a:t>
          </a:r>
          <a:r>
            <a:rPr lang="en-US" sz="3200" b="1" kern="1200" dirty="0" err="1">
              <a:solidFill>
                <a:schemeClr val="tx1"/>
              </a:solidFill>
            </a:rPr>
            <a:t>hiper-insülinizm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2298782" y="1166685"/>
        <a:ext cx="2303000" cy="14627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A4076-65D8-C04E-861F-566C70C03D77}">
      <dsp:nvSpPr>
        <dsp:cNvPr id="0" name=""/>
        <dsp:cNvSpPr/>
      </dsp:nvSpPr>
      <dsp:spPr>
        <a:xfrm>
          <a:off x="3324894" y="866"/>
          <a:ext cx="2555656" cy="84023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508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İlaçlar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ya</a:t>
          </a:r>
          <a:r>
            <a:rPr lang="en-US" sz="2400" b="1" kern="1200" dirty="0">
              <a:solidFill>
                <a:schemeClr val="tx1"/>
              </a:solidFill>
            </a:rPr>
            <a:t> da </a:t>
          </a:r>
          <a:r>
            <a:rPr lang="en-US" sz="2400" b="1" kern="1200" dirty="0" err="1">
              <a:solidFill>
                <a:schemeClr val="tx1"/>
              </a:solidFill>
            </a:rPr>
            <a:t>virüsler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3365911" y="41883"/>
        <a:ext cx="2473622" cy="758196"/>
      </dsp:txXfrm>
    </dsp:sp>
    <dsp:sp modelId="{D33052C6-7FA8-F647-963B-E6FEA3ADA08F}">
      <dsp:nvSpPr>
        <dsp:cNvPr id="0" name=""/>
        <dsp:cNvSpPr/>
      </dsp:nvSpPr>
      <dsp:spPr>
        <a:xfrm>
          <a:off x="2772198" y="732652"/>
          <a:ext cx="3961811" cy="3961811"/>
        </a:xfrm>
        <a:custGeom>
          <a:avLst/>
          <a:gdLst/>
          <a:ahLst/>
          <a:cxnLst/>
          <a:rect l="0" t="0" r="0" b="0"/>
          <a:pathLst>
            <a:path>
              <a:moveTo>
                <a:pt x="2740058" y="151240"/>
              </a:moveTo>
              <a:arcTo wR="1980905" hR="1980905" stAng="17552053" swAng="631907"/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08E154-1099-7045-BD72-C79A162429F2}">
      <dsp:nvSpPr>
        <dsp:cNvPr id="0" name=""/>
        <dsp:cNvSpPr/>
      </dsp:nvSpPr>
      <dsp:spPr>
        <a:xfrm>
          <a:off x="5742131" y="1122303"/>
          <a:ext cx="1975148" cy="84023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508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İnsülin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antikoru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783148" y="1163320"/>
        <a:ext cx="1893114" cy="758196"/>
      </dsp:txXfrm>
    </dsp:sp>
    <dsp:sp modelId="{0B28EED1-4687-5F47-A441-6672ADA0C876}">
      <dsp:nvSpPr>
        <dsp:cNvPr id="0" name=""/>
        <dsp:cNvSpPr/>
      </dsp:nvSpPr>
      <dsp:spPr>
        <a:xfrm>
          <a:off x="3002413" y="632264"/>
          <a:ext cx="3961811" cy="3961811"/>
        </a:xfrm>
        <a:custGeom>
          <a:avLst/>
          <a:gdLst/>
          <a:ahLst/>
          <a:cxnLst/>
          <a:rect l="0" t="0" r="0" b="0"/>
          <a:pathLst>
            <a:path>
              <a:moveTo>
                <a:pt x="3899347" y="1487380"/>
              </a:moveTo>
              <a:arcTo wR="1980905" hR="1980905" stAng="20734398" swAng="865085"/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47127-9105-0949-8404-38AD191007F3}">
      <dsp:nvSpPr>
        <dsp:cNvPr id="0" name=""/>
        <dsp:cNvSpPr/>
      </dsp:nvSpPr>
      <dsp:spPr>
        <a:xfrm>
          <a:off x="5651938" y="2776849"/>
          <a:ext cx="2399373" cy="834726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508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Hiperglisemi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692686" y="2817597"/>
        <a:ext cx="2317877" cy="753230"/>
      </dsp:txXfrm>
    </dsp:sp>
    <dsp:sp modelId="{42D9B7AF-5A07-4046-9DD3-672AB77CFFC4}">
      <dsp:nvSpPr>
        <dsp:cNvPr id="0" name=""/>
        <dsp:cNvSpPr/>
      </dsp:nvSpPr>
      <dsp:spPr>
        <a:xfrm>
          <a:off x="2840056" y="86659"/>
          <a:ext cx="3961811" cy="3961811"/>
        </a:xfrm>
        <a:custGeom>
          <a:avLst/>
          <a:gdLst/>
          <a:ahLst/>
          <a:cxnLst/>
          <a:rect l="0" t="0" r="0" b="0"/>
          <a:pathLst>
            <a:path>
              <a:moveTo>
                <a:pt x="3101288" y="3614530"/>
              </a:moveTo>
              <a:arcTo wR="1980905" hR="1980905" stAng="3333399" swAng="790345"/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0ED7CA-D70D-BF48-B20D-1489F32AD155}">
      <dsp:nvSpPr>
        <dsp:cNvPr id="0" name=""/>
        <dsp:cNvSpPr/>
      </dsp:nvSpPr>
      <dsp:spPr>
        <a:xfrm>
          <a:off x="3139927" y="3962678"/>
          <a:ext cx="2925590" cy="84023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508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İnsülin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salınımı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uyarılır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3180944" y="4003695"/>
        <a:ext cx="2843556" cy="758196"/>
      </dsp:txXfrm>
    </dsp:sp>
    <dsp:sp modelId="{6AB5FC79-465B-B34E-BF9C-17A23B42DE49}">
      <dsp:nvSpPr>
        <dsp:cNvPr id="0" name=""/>
        <dsp:cNvSpPr/>
      </dsp:nvSpPr>
      <dsp:spPr>
        <a:xfrm>
          <a:off x="2907512" y="189578"/>
          <a:ext cx="3961811" cy="3961811"/>
        </a:xfrm>
        <a:custGeom>
          <a:avLst/>
          <a:gdLst/>
          <a:ahLst/>
          <a:cxnLst/>
          <a:rect l="0" t="0" r="0" b="0"/>
          <a:pathLst>
            <a:path>
              <a:moveTo>
                <a:pt x="993973" y="3698448"/>
              </a:moveTo>
              <a:arcTo wR="1980905" hR="1980905" stAng="7192949" swAng="850490"/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E3A53-C96D-9745-A3EA-C3D8C32A0C7A}">
      <dsp:nvSpPr>
        <dsp:cNvPr id="0" name=""/>
        <dsp:cNvSpPr/>
      </dsp:nvSpPr>
      <dsp:spPr>
        <a:xfrm>
          <a:off x="1031717" y="2636944"/>
          <a:ext cx="3619542" cy="84023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508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Antikor</a:t>
          </a:r>
          <a:r>
            <a:rPr lang="en-US" sz="2400" b="1" kern="1200" dirty="0">
              <a:solidFill>
                <a:schemeClr val="tx1"/>
              </a:solidFill>
            </a:rPr>
            <a:t> baglama </a:t>
          </a:r>
          <a:r>
            <a:rPr lang="en-US" sz="2400" b="1" kern="1200" dirty="0" err="1">
              <a:solidFill>
                <a:schemeClr val="tx1"/>
              </a:solidFill>
            </a:rPr>
            <a:t>kapasitesi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aşılır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1072734" y="2677961"/>
        <a:ext cx="3537508" cy="758196"/>
      </dsp:txXfrm>
    </dsp:sp>
    <dsp:sp modelId="{0E4F9E62-D707-A14E-901D-5FE988282C11}">
      <dsp:nvSpPr>
        <dsp:cNvPr id="0" name=""/>
        <dsp:cNvSpPr/>
      </dsp:nvSpPr>
      <dsp:spPr>
        <a:xfrm>
          <a:off x="2604841" y="-58843"/>
          <a:ext cx="3961811" cy="3961811"/>
        </a:xfrm>
        <a:custGeom>
          <a:avLst/>
          <a:gdLst/>
          <a:ahLst/>
          <a:cxnLst/>
          <a:rect l="0" t="0" r="0" b="0"/>
          <a:pathLst>
            <a:path>
              <a:moveTo>
                <a:pt x="87480" y="2563082"/>
              </a:moveTo>
              <a:arcTo wR="1980905" hR="1980905" stAng="9774526" swAng="737890"/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5A94E0-26DF-044A-BBAA-9CA6E9CEF788}">
      <dsp:nvSpPr>
        <dsp:cNvPr id="0" name=""/>
        <dsp:cNvSpPr/>
      </dsp:nvSpPr>
      <dsp:spPr>
        <a:xfrm>
          <a:off x="1544842" y="1107058"/>
          <a:ext cx="2410400" cy="84023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508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HİPOGLİSEMİ</a:t>
          </a:r>
        </a:p>
      </dsp:txBody>
      <dsp:txXfrm>
        <a:off x="1585859" y="1148075"/>
        <a:ext cx="2328366" cy="758196"/>
      </dsp:txXfrm>
    </dsp:sp>
    <dsp:sp modelId="{5C108A25-CA25-3141-A1D8-486A35A74DA4}">
      <dsp:nvSpPr>
        <dsp:cNvPr id="0" name=""/>
        <dsp:cNvSpPr/>
      </dsp:nvSpPr>
      <dsp:spPr>
        <a:xfrm>
          <a:off x="2702241" y="679328"/>
          <a:ext cx="3961811" cy="3961811"/>
        </a:xfrm>
        <a:custGeom>
          <a:avLst/>
          <a:gdLst/>
          <a:ahLst/>
          <a:cxnLst/>
          <a:rect l="0" t="0" r="0" b="0"/>
          <a:pathLst>
            <a:path>
              <a:moveTo>
                <a:pt x="834424" y="365489"/>
              </a:moveTo>
              <a:arcTo wR="1980905" hR="1980905" stAng="14078173" swAng="542801"/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AC779-4A27-6648-A096-A258110A59CE}">
      <dsp:nvSpPr>
        <dsp:cNvPr id="0" name=""/>
        <dsp:cNvSpPr/>
      </dsp:nvSpPr>
      <dsp:spPr>
        <a:xfrm rot="21300000">
          <a:off x="14638" y="1360818"/>
          <a:ext cx="4740843" cy="542898"/>
        </a:xfrm>
        <a:prstGeom prst="mathMinus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394F21-68BD-2C47-9C4A-F12388EFC998}">
      <dsp:nvSpPr>
        <dsp:cNvPr id="0" name=""/>
        <dsp:cNvSpPr/>
      </dsp:nvSpPr>
      <dsp:spPr>
        <a:xfrm>
          <a:off x="572414" y="163226"/>
          <a:ext cx="1431036" cy="1305814"/>
        </a:xfrm>
        <a:prstGeom prst="downArrow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22F50-1D05-E548-ADEC-382E6F5B8CE5}">
      <dsp:nvSpPr>
        <dsp:cNvPr id="0" name=""/>
        <dsp:cNvSpPr/>
      </dsp:nvSpPr>
      <dsp:spPr>
        <a:xfrm>
          <a:off x="2528163" y="0"/>
          <a:ext cx="1526438" cy="137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/>
            <a:t>Glukoz</a:t>
          </a:r>
          <a:r>
            <a:rPr lang="en-US" sz="2800" b="1" kern="1200" dirty="0"/>
            <a:t> </a:t>
          </a:r>
          <a:r>
            <a:rPr lang="en-US" sz="2800" b="1" kern="1200" dirty="0" err="1"/>
            <a:t>üretimi</a:t>
          </a:r>
          <a:endParaRPr lang="en-US" sz="2800" b="1" kern="1200" dirty="0"/>
        </a:p>
      </dsp:txBody>
      <dsp:txXfrm>
        <a:off x="2528163" y="0"/>
        <a:ext cx="1526438" cy="1371104"/>
      </dsp:txXfrm>
    </dsp:sp>
    <dsp:sp modelId="{85B03999-DA01-CC44-BAB9-25A7F9213720}">
      <dsp:nvSpPr>
        <dsp:cNvPr id="0" name=""/>
        <dsp:cNvSpPr/>
      </dsp:nvSpPr>
      <dsp:spPr>
        <a:xfrm>
          <a:off x="2766669" y="1795494"/>
          <a:ext cx="1431036" cy="1305814"/>
        </a:xfrm>
        <a:prstGeom prst="upArrow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AA5330-A481-0041-8C5A-730E8A7B445B}">
      <dsp:nvSpPr>
        <dsp:cNvPr id="0" name=""/>
        <dsp:cNvSpPr/>
      </dsp:nvSpPr>
      <dsp:spPr>
        <a:xfrm>
          <a:off x="411481" y="1893430"/>
          <a:ext cx="2134510" cy="137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/>
            <a:t>Glukoz</a:t>
          </a:r>
          <a:r>
            <a:rPr lang="en-US" sz="2800" b="1" kern="1200" dirty="0"/>
            <a:t> </a:t>
          </a:r>
          <a:r>
            <a:rPr lang="en-US" sz="2800" b="1" kern="1200" dirty="0" err="1"/>
            <a:t>tüketimi</a:t>
          </a:r>
          <a:endParaRPr lang="en-US" sz="2800" b="1" kern="1200" dirty="0"/>
        </a:p>
      </dsp:txBody>
      <dsp:txXfrm>
        <a:off x="411481" y="1893430"/>
        <a:ext cx="2134510" cy="1371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D55EA-4A7C-274A-868C-4A2E6A403EFA}" type="datetimeFigureOut">
              <a:rPr lang="en-US" smtClean="0"/>
              <a:t>1/27/24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A3D8E-9380-5B48-99D9-FF1FC8231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74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Ayırıcı</a:t>
            </a:r>
            <a:r>
              <a:rPr lang="en-US" dirty="0"/>
              <a:t> </a:t>
            </a:r>
            <a:r>
              <a:rPr lang="en-US" dirty="0" err="1"/>
              <a:t>tanı</a:t>
            </a:r>
            <a:r>
              <a:rPr lang="en-US" dirty="0"/>
              <a:t> </a:t>
            </a:r>
            <a:r>
              <a:rPr lang="en-US" dirty="0" err="1"/>
              <a:t>ağırlıklı</a:t>
            </a:r>
            <a:endParaRPr lang="en-US" dirty="0"/>
          </a:p>
          <a:p>
            <a:r>
              <a:rPr lang="en-US" dirty="0" err="1"/>
              <a:t>Semptomlar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acil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yok</a:t>
            </a:r>
          </a:p>
          <a:p>
            <a:r>
              <a:rPr lang="en-US" dirty="0"/>
              <a:t>Tip 2 </a:t>
            </a:r>
            <a:r>
              <a:rPr lang="en-US" dirty="0" err="1"/>
              <a:t>diyabet</a:t>
            </a:r>
            <a:r>
              <a:rPr lang="en-US" dirty="0"/>
              <a:t> </a:t>
            </a:r>
            <a:r>
              <a:rPr lang="en-US" dirty="0" err="1"/>
              <a:t>tedaviisne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hipoglisemi</a:t>
            </a:r>
            <a:r>
              <a:rPr lang="en-US" dirty="0"/>
              <a:t> yok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77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17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88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69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20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Sıkı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denge</a:t>
            </a:r>
            <a:r>
              <a:rPr lang="en-US" dirty="0"/>
              <a:t> var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94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25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Stable-unstable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78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10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01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568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Whiple</a:t>
            </a:r>
            <a:r>
              <a:rPr lang="en-US" dirty="0"/>
              <a:t> </a:t>
            </a:r>
            <a:r>
              <a:rPr lang="en-US" dirty="0" err="1"/>
              <a:t>triadı</a:t>
            </a:r>
            <a:r>
              <a:rPr lang="en-US" dirty="0"/>
              <a:t> </a:t>
            </a:r>
            <a:r>
              <a:rPr lang="en-US" dirty="0" err="1"/>
              <a:t>varsa</a:t>
            </a:r>
            <a:r>
              <a:rPr lang="en-US" dirty="0"/>
              <a:t> </a:t>
            </a:r>
            <a:r>
              <a:rPr lang="en-US" dirty="0" err="1"/>
              <a:t>ortada</a:t>
            </a:r>
            <a:r>
              <a:rPr lang="en-US" dirty="0"/>
              <a:t> </a:t>
            </a:r>
            <a:r>
              <a:rPr lang="en-US" dirty="0" err="1"/>
              <a:t>hipoglisemik</a:t>
            </a:r>
            <a:r>
              <a:rPr lang="en-US" dirty="0"/>
              <a:t> </a:t>
            </a:r>
            <a:r>
              <a:rPr lang="en-US" dirty="0" err="1"/>
              <a:t>gerçek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durum </a:t>
            </a:r>
            <a:r>
              <a:rPr lang="en-US" dirty="0" err="1"/>
              <a:t>vardır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08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64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  <a:r>
              <a:rPr lang="en-US" sz="1200" dirty="0" err="1"/>
              <a:t>Daha</a:t>
            </a:r>
            <a:r>
              <a:rPr lang="en-US" sz="1200" dirty="0"/>
              <a:t> </a:t>
            </a:r>
            <a:r>
              <a:rPr lang="en-US" sz="1200" dirty="0" err="1"/>
              <a:t>çok</a:t>
            </a:r>
            <a:r>
              <a:rPr lang="en-US" sz="1200" dirty="0"/>
              <a:t> </a:t>
            </a:r>
            <a:r>
              <a:rPr lang="en-US" sz="1200" dirty="0" err="1"/>
              <a:t>yoğun</a:t>
            </a:r>
            <a:r>
              <a:rPr lang="en-US" sz="1200" dirty="0"/>
              <a:t> </a:t>
            </a:r>
            <a:r>
              <a:rPr lang="en-US" sz="1200" dirty="0" err="1"/>
              <a:t>karbonhidrat</a:t>
            </a:r>
            <a:r>
              <a:rPr lang="en-US" sz="1200" dirty="0"/>
              <a:t> </a:t>
            </a:r>
            <a:r>
              <a:rPr lang="en-US" sz="1200" dirty="0" err="1"/>
              <a:t>tükettiği</a:t>
            </a:r>
            <a:r>
              <a:rPr lang="en-US" sz="1200" dirty="0"/>
              <a:t> </a:t>
            </a:r>
            <a:r>
              <a:rPr lang="en-US" sz="1200" dirty="0" err="1"/>
              <a:t>öğünlerden</a:t>
            </a:r>
            <a:r>
              <a:rPr lang="en-US" sz="1200" dirty="0"/>
              <a:t> </a:t>
            </a:r>
            <a:r>
              <a:rPr lang="en-US" sz="1200" dirty="0" err="1"/>
              <a:t>sonra</a:t>
            </a:r>
            <a:r>
              <a:rPr lang="en-US" sz="1200" dirty="0"/>
              <a:t> </a:t>
            </a:r>
            <a:r>
              <a:rPr lang="en-US" sz="1200" dirty="0" err="1"/>
              <a:t>şikayetleri</a:t>
            </a:r>
            <a:r>
              <a:rPr lang="en-US" sz="1200" dirty="0"/>
              <a:t> </a:t>
            </a:r>
            <a:r>
              <a:rPr lang="en-US" sz="1200" dirty="0" err="1"/>
              <a:t>daha</a:t>
            </a:r>
            <a:r>
              <a:rPr lang="en-US" sz="1200" dirty="0"/>
              <a:t> </a:t>
            </a:r>
            <a:r>
              <a:rPr lang="en-US" sz="1200" dirty="0" err="1"/>
              <a:t>belirgin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18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326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40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Buzda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az</a:t>
            </a:r>
            <a:r>
              <a:rPr lang="en-US" sz="1200" dirty="0"/>
              <a:t> 3 </a:t>
            </a:r>
            <a:r>
              <a:rPr lang="en-US" sz="1200" dirty="0" err="1"/>
              <a:t>gün</a:t>
            </a:r>
            <a:r>
              <a:rPr lang="en-US" sz="1200" dirty="0"/>
              <a:t> </a:t>
            </a:r>
            <a:r>
              <a:rPr lang="en-US" sz="1200" dirty="0" err="1"/>
              <a:t>yeterli</a:t>
            </a:r>
            <a:r>
              <a:rPr lang="en-US" sz="1200" dirty="0"/>
              <a:t> </a:t>
            </a:r>
            <a:r>
              <a:rPr lang="en-US" sz="1200" dirty="0" err="1"/>
              <a:t>karbonhidrat</a:t>
            </a:r>
            <a:r>
              <a:rPr lang="en-US" sz="1200" dirty="0"/>
              <a:t> </a:t>
            </a:r>
            <a:r>
              <a:rPr lang="en-US" sz="1200" dirty="0" err="1"/>
              <a:t>alımı</a:t>
            </a:r>
            <a:r>
              <a:rPr lang="en-US" sz="1200" dirty="0"/>
              <a:t> (250 gr/</a:t>
            </a:r>
            <a:r>
              <a:rPr lang="en-US" sz="1200" dirty="0" err="1"/>
              <a:t>gün</a:t>
            </a:r>
            <a:r>
              <a:rPr lang="en-US" sz="1200" dirty="0"/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1200" dirty="0"/>
              <a:t>330 Kcal 13.8 gr protein, 10.8 gr </a:t>
            </a:r>
            <a:r>
              <a:rPr lang="en-US" sz="1200" dirty="0" err="1"/>
              <a:t>yağ</a:t>
            </a:r>
            <a:r>
              <a:rPr lang="en-US" sz="1200" dirty="0"/>
              <a:t>, 44.4 gr </a:t>
            </a:r>
            <a:r>
              <a:rPr lang="en-US" sz="1200" dirty="0" err="1"/>
              <a:t>karbonhidrat</a:t>
            </a:r>
            <a:endParaRPr lang="en-US" sz="1200" dirty="0"/>
          </a:p>
          <a:p>
            <a:pPr algn="just">
              <a:lnSpc>
                <a:spcPct val="150000"/>
              </a:lnSpc>
            </a:pPr>
            <a:r>
              <a:rPr lang="en-US" sz="1200" dirty="0"/>
              <a:t>0, 30, 60, 90, 120, 150, 180, 240, 270 </a:t>
            </a:r>
            <a:r>
              <a:rPr lang="en-US" sz="1200" dirty="0" err="1"/>
              <a:t>ve</a:t>
            </a:r>
            <a:r>
              <a:rPr lang="en-US" sz="1200" dirty="0"/>
              <a:t> 300. </a:t>
            </a:r>
            <a:r>
              <a:rPr lang="en-US" sz="1200" dirty="0" err="1"/>
              <a:t>dakikalarda</a:t>
            </a:r>
            <a:endParaRPr lang="en-US" sz="1200" dirty="0"/>
          </a:p>
          <a:p>
            <a:pPr algn="just">
              <a:lnSpc>
                <a:spcPct val="150000"/>
              </a:lnSpc>
            </a:pPr>
            <a:r>
              <a:rPr lang="en-US" sz="1200" dirty="0" err="1"/>
              <a:t>Glukoz</a:t>
            </a:r>
            <a:r>
              <a:rPr lang="en-US" sz="1200" dirty="0"/>
              <a:t>, insulin, c-</a:t>
            </a:r>
            <a:r>
              <a:rPr lang="en-US" sz="1200" dirty="0" err="1"/>
              <a:t>peptid</a:t>
            </a:r>
            <a:r>
              <a:rPr lang="en-US" sz="1200" dirty="0"/>
              <a:t>, pro-</a:t>
            </a:r>
            <a:r>
              <a:rPr lang="en-US" sz="1200" dirty="0" err="1"/>
              <a:t>insülin</a:t>
            </a:r>
            <a:endParaRPr lang="en-US" sz="1200" dirty="0"/>
          </a:p>
          <a:p>
            <a:pPr algn="just">
              <a:lnSpc>
                <a:spcPct val="150000"/>
              </a:lnSpc>
            </a:pPr>
            <a:r>
              <a:rPr lang="en-US" sz="1200" dirty="0" err="1"/>
              <a:t>Çok</a:t>
            </a:r>
            <a:r>
              <a:rPr lang="en-US" sz="1200" dirty="0"/>
              <a:t> </a:t>
            </a:r>
            <a:r>
              <a:rPr lang="en-US" sz="1200" dirty="0" err="1"/>
              <a:t>hızlı</a:t>
            </a:r>
            <a:r>
              <a:rPr lang="en-US" sz="1200" dirty="0"/>
              <a:t> </a:t>
            </a:r>
            <a:r>
              <a:rPr lang="en-US" sz="1200" dirty="0" err="1"/>
              <a:t>laboratuvara</a:t>
            </a:r>
            <a:r>
              <a:rPr lang="en-US" sz="1200" dirty="0"/>
              <a:t> </a:t>
            </a:r>
            <a:r>
              <a:rPr lang="en-US" sz="1200" dirty="0" err="1"/>
              <a:t>ulaştırılmalı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05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Buzda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az</a:t>
            </a:r>
            <a:r>
              <a:rPr lang="en-US" sz="1200" dirty="0"/>
              <a:t> 3 </a:t>
            </a:r>
            <a:r>
              <a:rPr lang="en-US" sz="1200" dirty="0" err="1"/>
              <a:t>gün</a:t>
            </a:r>
            <a:r>
              <a:rPr lang="en-US" sz="1200" dirty="0"/>
              <a:t> </a:t>
            </a:r>
            <a:r>
              <a:rPr lang="en-US" sz="1200" dirty="0" err="1"/>
              <a:t>yeterli</a:t>
            </a:r>
            <a:r>
              <a:rPr lang="en-US" sz="1200" dirty="0"/>
              <a:t> </a:t>
            </a:r>
            <a:r>
              <a:rPr lang="en-US" sz="1200" dirty="0" err="1"/>
              <a:t>karbonhidrat</a:t>
            </a:r>
            <a:r>
              <a:rPr lang="en-US" sz="1200" dirty="0"/>
              <a:t> </a:t>
            </a:r>
            <a:r>
              <a:rPr lang="en-US" sz="1200" dirty="0" err="1"/>
              <a:t>alımı</a:t>
            </a:r>
            <a:r>
              <a:rPr lang="en-US" sz="1200" dirty="0"/>
              <a:t> (250 gr/</a:t>
            </a:r>
            <a:r>
              <a:rPr lang="en-US" sz="1200" dirty="0" err="1"/>
              <a:t>gün</a:t>
            </a:r>
            <a:r>
              <a:rPr lang="en-US" sz="1200" dirty="0"/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1200" dirty="0"/>
              <a:t>330 Kcal 13.8 gr protein, 10.8 gr </a:t>
            </a:r>
            <a:r>
              <a:rPr lang="en-US" sz="1200" dirty="0" err="1"/>
              <a:t>yağ</a:t>
            </a:r>
            <a:r>
              <a:rPr lang="en-US" sz="1200" dirty="0"/>
              <a:t>, 44.4 gr </a:t>
            </a:r>
            <a:r>
              <a:rPr lang="en-US" sz="1200" dirty="0" err="1"/>
              <a:t>karbonhidrat</a:t>
            </a:r>
            <a:endParaRPr lang="en-US" sz="1200" dirty="0"/>
          </a:p>
          <a:p>
            <a:pPr algn="just">
              <a:lnSpc>
                <a:spcPct val="150000"/>
              </a:lnSpc>
            </a:pPr>
            <a:r>
              <a:rPr lang="en-US" sz="1200" dirty="0"/>
              <a:t>0, 30, 60, 90, 120, 150, 180, 240, 270 </a:t>
            </a:r>
            <a:r>
              <a:rPr lang="en-US" sz="1200" dirty="0" err="1"/>
              <a:t>ve</a:t>
            </a:r>
            <a:r>
              <a:rPr lang="en-US" sz="1200" dirty="0"/>
              <a:t> 300. </a:t>
            </a:r>
            <a:r>
              <a:rPr lang="en-US" sz="1200" dirty="0" err="1"/>
              <a:t>dakikalarda</a:t>
            </a:r>
            <a:endParaRPr lang="en-US" sz="1200" dirty="0"/>
          </a:p>
          <a:p>
            <a:pPr algn="just">
              <a:lnSpc>
                <a:spcPct val="150000"/>
              </a:lnSpc>
            </a:pPr>
            <a:r>
              <a:rPr lang="en-US" sz="1200" dirty="0" err="1"/>
              <a:t>Glukoz</a:t>
            </a:r>
            <a:r>
              <a:rPr lang="en-US" sz="1200" dirty="0"/>
              <a:t>, insulin, c-</a:t>
            </a:r>
            <a:r>
              <a:rPr lang="en-US" sz="1200" dirty="0" err="1"/>
              <a:t>peptid</a:t>
            </a:r>
            <a:r>
              <a:rPr lang="en-US" sz="1200" dirty="0"/>
              <a:t>, pro-</a:t>
            </a:r>
            <a:r>
              <a:rPr lang="en-US" sz="1200" dirty="0" err="1"/>
              <a:t>insülin</a:t>
            </a:r>
            <a:endParaRPr lang="en-US" sz="1200" dirty="0"/>
          </a:p>
          <a:p>
            <a:pPr algn="just">
              <a:lnSpc>
                <a:spcPct val="150000"/>
              </a:lnSpc>
            </a:pPr>
            <a:r>
              <a:rPr lang="en-US" sz="1200" dirty="0" err="1"/>
              <a:t>Çok</a:t>
            </a:r>
            <a:r>
              <a:rPr lang="en-US" sz="1200" dirty="0"/>
              <a:t> </a:t>
            </a:r>
            <a:r>
              <a:rPr lang="en-US" sz="1200" dirty="0" err="1"/>
              <a:t>hızlı</a:t>
            </a:r>
            <a:r>
              <a:rPr lang="en-US" sz="1200" dirty="0"/>
              <a:t> </a:t>
            </a:r>
            <a:r>
              <a:rPr lang="en-US" sz="1200" dirty="0" err="1"/>
              <a:t>laboratuvara</a:t>
            </a:r>
            <a:r>
              <a:rPr lang="en-US" sz="1200" dirty="0"/>
              <a:t> </a:t>
            </a:r>
            <a:r>
              <a:rPr lang="en-US" sz="1200" dirty="0" err="1"/>
              <a:t>ulaştırılmalı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859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05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603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73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657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391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418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59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214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952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664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48 </a:t>
            </a:r>
            <a:r>
              <a:rPr lang="en-US" sz="1200" dirty="0" err="1"/>
              <a:t>saatlik</a:t>
            </a:r>
            <a:r>
              <a:rPr lang="en-US" sz="1200" dirty="0"/>
              <a:t> test </a:t>
            </a:r>
            <a:r>
              <a:rPr lang="en-US" sz="1200" dirty="0" err="1"/>
              <a:t>ile</a:t>
            </a:r>
            <a:r>
              <a:rPr lang="en-US" sz="1200" dirty="0"/>
              <a:t> %95 </a:t>
            </a:r>
            <a:r>
              <a:rPr lang="en-US" sz="1200" dirty="0" err="1"/>
              <a:t>tanı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793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400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276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705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576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881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654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287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Slayt Görüntüsü Yer Tutucusu">
            <a:extLst>
              <a:ext uri="{FF2B5EF4-FFF2-40B4-BE49-F238E27FC236}">
                <a16:creationId xmlns:a16="http://schemas.microsoft.com/office/drawing/2014/main" id="{E5820CC3-86FF-BBF0-0552-27FF79F297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2 Not Yer Tutucusu">
            <a:extLst>
              <a:ext uri="{FF2B5EF4-FFF2-40B4-BE49-F238E27FC236}">
                <a16:creationId xmlns:a16="http://schemas.microsoft.com/office/drawing/2014/main" id="{74883097-6665-A1F6-D310-08674A191D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3316" name="3 Slayt Numarası Yer Tutucusu">
            <a:extLst>
              <a:ext uri="{FF2B5EF4-FFF2-40B4-BE49-F238E27FC236}">
                <a16:creationId xmlns:a16="http://schemas.microsoft.com/office/drawing/2014/main" id="{842CE5D9-5B08-A243-7A91-422D2CBB0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652E92E-BDD1-6B48-B05C-450CDAD2913B}" type="slidenum">
              <a:rPr lang="tr-TR" altLang="en-US"/>
              <a:pPr eaLnBrk="1" hangingPunct="1"/>
              <a:t>40</a:t>
            </a:fld>
            <a:endParaRPr lang="tr-T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Slayt Görüntüsü Yer Tutucusu">
            <a:extLst>
              <a:ext uri="{FF2B5EF4-FFF2-40B4-BE49-F238E27FC236}">
                <a16:creationId xmlns:a16="http://schemas.microsoft.com/office/drawing/2014/main" id="{E5820CC3-86FF-BBF0-0552-27FF79F297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2 Not Yer Tutucusu">
            <a:extLst>
              <a:ext uri="{FF2B5EF4-FFF2-40B4-BE49-F238E27FC236}">
                <a16:creationId xmlns:a16="http://schemas.microsoft.com/office/drawing/2014/main" id="{74883097-6665-A1F6-D310-08674A191D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3316" name="3 Slayt Numarası Yer Tutucusu">
            <a:extLst>
              <a:ext uri="{FF2B5EF4-FFF2-40B4-BE49-F238E27FC236}">
                <a16:creationId xmlns:a16="http://schemas.microsoft.com/office/drawing/2014/main" id="{842CE5D9-5B08-A243-7A91-422D2CBB0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652E92E-BDD1-6B48-B05C-450CDAD2913B}" type="slidenum">
              <a:rPr lang="tr-TR" altLang="en-US"/>
              <a:pPr eaLnBrk="1" hangingPunct="1"/>
              <a:t>41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3838499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9837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Beta </a:t>
            </a:r>
            <a:r>
              <a:rPr lang="en-US" dirty="0" err="1"/>
              <a:t>hücresinde</a:t>
            </a:r>
            <a:r>
              <a:rPr lang="en-US" dirty="0"/>
              <a:t> K </a:t>
            </a:r>
            <a:r>
              <a:rPr lang="en-US" dirty="0" err="1"/>
              <a:t>kanalı</a:t>
            </a:r>
            <a:r>
              <a:rPr lang="en-US" dirty="0"/>
              <a:t> </a:t>
            </a:r>
            <a:r>
              <a:rPr lang="en-US" dirty="0" err="1"/>
              <a:t>devamlı</a:t>
            </a:r>
            <a:r>
              <a:rPr lang="en-US" dirty="0"/>
              <a:t> </a:t>
            </a:r>
            <a:r>
              <a:rPr lang="en-US" dirty="0" err="1"/>
              <a:t>açık</a:t>
            </a:r>
            <a:r>
              <a:rPr lang="en-US" dirty="0"/>
              <a:t> </a:t>
            </a:r>
            <a:r>
              <a:rPr lang="en-US" dirty="0" err="1"/>
              <a:t>kalır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 ca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üçüne</a:t>
            </a:r>
            <a:r>
              <a:rPr lang="en-US" dirty="0"/>
              <a:t> </a:t>
            </a:r>
            <a:r>
              <a:rPr lang="en-US" dirty="0" err="1"/>
              <a:t>giremez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insulin </a:t>
            </a:r>
            <a:r>
              <a:rPr lang="en-US" dirty="0" err="1"/>
              <a:t>salınımı</a:t>
            </a:r>
            <a:r>
              <a:rPr lang="en-US" dirty="0"/>
              <a:t> </a:t>
            </a:r>
            <a:r>
              <a:rPr lang="en-US" dirty="0" err="1"/>
              <a:t>azalır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160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Glut 1 </a:t>
            </a:r>
            <a:r>
              <a:rPr lang="en-US" dirty="0" err="1"/>
              <a:t>ve</a:t>
            </a:r>
            <a:r>
              <a:rPr lang="en-US" dirty="0"/>
              <a:t> 3 </a:t>
            </a:r>
            <a:r>
              <a:rPr lang="en-US" dirty="0" err="1"/>
              <a:t>ile</a:t>
            </a:r>
            <a:r>
              <a:rPr lang="en-US" dirty="0"/>
              <a:t> beta </a:t>
            </a:r>
            <a:r>
              <a:rPr lang="en-US" dirty="0" err="1"/>
              <a:t>hücresine</a:t>
            </a:r>
            <a:r>
              <a:rPr lang="en-US" dirty="0"/>
              <a:t> </a:t>
            </a:r>
            <a:r>
              <a:rPr lang="en-US" dirty="0" err="1"/>
              <a:t>girer</a:t>
            </a:r>
            <a:r>
              <a:rPr lang="en-US" dirty="0"/>
              <a:t> </a:t>
            </a:r>
            <a:r>
              <a:rPr lang="en-US" dirty="0" err="1"/>
              <a:t>atp</a:t>
            </a:r>
            <a:r>
              <a:rPr lang="en-US" dirty="0"/>
              <a:t> </a:t>
            </a:r>
            <a:r>
              <a:rPr lang="en-US" dirty="0" err="1"/>
              <a:t>artar</a:t>
            </a:r>
            <a:r>
              <a:rPr lang="en-US" dirty="0"/>
              <a:t> k </a:t>
            </a:r>
            <a:r>
              <a:rPr lang="en-US" dirty="0" err="1"/>
              <a:t>dışarı</a:t>
            </a:r>
            <a:r>
              <a:rPr lang="en-US" dirty="0"/>
              <a:t> </a:t>
            </a:r>
            <a:r>
              <a:rPr lang="en-US" dirty="0" err="1"/>
              <a:t>çıkamamz</a:t>
            </a:r>
            <a:r>
              <a:rPr lang="en-US" dirty="0"/>
              <a:t> membrane </a:t>
            </a:r>
            <a:r>
              <a:rPr lang="en-US" dirty="0" err="1"/>
              <a:t>potansiyeli</a:t>
            </a:r>
            <a:r>
              <a:rPr lang="en-US" dirty="0"/>
              <a:t> </a:t>
            </a:r>
            <a:r>
              <a:rPr lang="en-US" dirty="0" err="1"/>
              <a:t>artar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ca </a:t>
            </a:r>
            <a:r>
              <a:rPr lang="en-US" dirty="0" err="1"/>
              <a:t>girişi</a:t>
            </a:r>
            <a:r>
              <a:rPr lang="en-US" dirty="0"/>
              <a:t> </a:t>
            </a:r>
            <a:r>
              <a:rPr lang="en-US" dirty="0" err="1"/>
              <a:t>uyarılır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ca </a:t>
            </a:r>
            <a:r>
              <a:rPr lang="en-US" dirty="0" err="1"/>
              <a:t>girişi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insulin </a:t>
            </a:r>
            <a:r>
              <a:rPr lang="en-US" dirty="0" err="1"/>
              <a:t>salınımı</a:t>
            </a:r>
            <a:r>
              <a:rPr lang="en-US" dirty="0"/>
              <a:t> </a:t>
            </a:r>
            <a:r>
              <a:rPr lang="en-US" dirty="0" err="1"/>
              <a:t>olur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067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Glukokinaz</a:t>
            </a:r>
            <a:r>
              <a:rPr lang="en-US" dirty="0"/>
              <a:t> active </a:t>
            </a:r>
            <a:r>
              <a:rPr lang="en-US" dirty="0" err="1"/>
              <a:t>dici</a:t>
            </a:r>
            <a:r>
              <a:rPr lang="en-US" dirty="0"/>
              <a:t> </a:t>
            </a:r>
            <a:r>
              <a:rPr lang="en-US" dirty="0" err="1"/>
              <a:t>mutasyon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432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18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719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Insülinomadan</a:t>
            </a:r>
            <a:r>
              <a:rPr lang="en-US" dirty="0"/>
              <a:t> </a:t>
            </a:r>
            <a:r>
              <a:rPr lang="en-US" dirty="0" err="1"/>
              <a:t>ayırımında</a:t>
            </a:r>
            <a:r>
              <a:rPr lang="en-US" dirty="0"/>
              <a:t> </a:t>
            </a:r>
            <a:r>
              <a:rPr lang="en-US" dirty="0" err="1"/>
              <a:t>önemli</a:t>
            </a:r>
            <a:endParaRPr lang="en-US" dirty="0"/>
          </a:p>
          <a:p>
            <a:r>
              <a:rPr lang="en-US" dirty="0"/>
              <a:t>EXENTİN, CERRAHİ ÖNCESİ DEĞERLENDRİMEDE ÖNEMLİ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3781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44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937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977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err="1">
                <a:solidFill>
                  <a:schemeClr val="tx1"/>
                </a:solidFill>
              </a:rPr>
              <a:t>Bağlanmamış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insülinlere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bağlı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2024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0148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203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8921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210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7529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iNSÜLİN</a:t>
            </a:r>
            <a:r>
              <a:rPr lang="en-US" dirty="0"/>
              <a:t> VE IGF-1 </a:t>
            </a:r>
            <a:r>
              <a:rPr lang="en-US" dirty="0" err="1"/>
              <a:t>reseptörlerini</a:t>
            </a:r>
            <a:r>
              <a:rPr lang="en-US" dirty="0"/>
              <a:t> </a:t>
            </a:r>
            <a:r>
              <a:rPr lang="en-US" dirty="0" err="1"/>
              <a:t>uyarır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9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27312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075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Böbrek</a:t>
            </a:r>
            <a:r>
              <a:rPr lang="en-US" dirty="0"/>
              <a:t>-</a:t>
            </a:r>
            <a:r>
              <a:rPr lang="en-US" dirty="0" err="1"/>
              <a:t>karaciğer</a:t>
            </a:r>
            <a:r>
              <a:rPr lang="en-US" dirty="0"/>
              <a:t>-adrenal </a:t>
            </a:r>
            <a:r>
              <a:rPr lang="en-US" dirty="0" err="1"/>
              <a:t>yetmezlik</a:t>
            </a:r>
            <a:r>
              <a:rPr lang="en-US" dirty="0"/>
              <a:t> yok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Açlık</a:t>
            </a:r>
            <a:r>
              <a:rPr lang="en-US" sz="1200" dirty="0"/>
              <a:t> </a:t>
            </a:r>
            <a:r>
              <a:rPr lang="en-US" sz="1200" dirty="0" err="1"/>
              <a:t>hipoglisemisi</a:t>
            </a:r>
            <a:r>
              <a:rPr lang="en-US" sz="1200" dirty="0"/>
              <a:t> </a:t>
            </a:r>
            <a:r>
              <a:rPr lang="en-US" sz="1200" dirty="0" err="1"/>
              <a:t>daha</a:t>
            </a:r>
            <a:r>
              <a:rPr lang="en-US" sz="1200" dirty="0"/>
              <a:t> </a:t>
            </a:r>
            <a:r>
              <a:rPr lang="en-US" sz="1200" dirty="0" err="1"/>
              <a:t>belirgin</a:t>
            </a:r>
            <a:endParaRPr lang="en-US" sz="1200" dirty="0"/>
          </a:p>
          <a:p>
            <a:r>
              <a:rPr lang="en-US" dirty="0"/>
              <a:t>TEDAVİ TÜMÖRÜN TEDAVİSİ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1132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C-PEPTİD 0.2 NMOL/L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2287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C-PEPTİD 0.2 NMOL/L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521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C-PEPTİD 0.2 NMOL/L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12506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C-PEPTİD 0.2 NMOL/L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3144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C-PEPTİD 0.2 NMOL/L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00714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Glukojen</a:t>
            </a:r>
            <a:r>
              <a:rPr lang="en-US" dirty="0"/>
              <a:t> </a:t>
            </a:r>
            <a:r>
              <a:rPr lang="en-US" dirty="0" err="1"/>
              <a:t>sentaz</a:t>
            </a:r>
            <a:r>
              <a:rPr lang="en-US" dirty="0"/>
              <a:t> </a:t>
            </a:r>
            <a:r>
              <a:rPr lang="en-US" dirty="0" err="1"/>
              <a:t>geni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1041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Glukojen</a:t>
            </a:r>
            <a:r>
              <a:rPr lang="en-US" dirty="0"/>
              <a:t> </a:t>
            </a:r>
            <a:r>
              <a:rPr lang="en-US" dirty="0" err="1"/>
              <a:t>sentaz</a:t>
            </a:r>
            <a:r>
              <a:rPr lang="en-US" dirty="0"/>
              <a:t> </a:t>
            </a:r>
            <a:r>
              <a:rPr lang="en-US" dirty="0" err="1"/>
              <a:t>geni</a:t>
            </a:r>
            <a:endParaRPr lang="en-US" dirty="0"/>
          </a:p>
          <a:p>
            <a:r>
              <a:rPr lang="en-US" dirty="0"/>
              <a:t>Vera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7065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Glukojen</a:t>
            </a:r>
            <a:r>
              <a:rPr lang="en-US" dirty="0"/>
              <a:t> </a:t>
            </a:r>
            <a:r>
              <a:rPr lang="en-US" dirty="0" err="1"/>
              <a:t>sentaz</a:t>
            </a:r>
            <a:r>
              <a:rPr lang="en-US" dirty="0"/>
              <a:t> </a:t>
            </a:r>
            <a:r>
              <a:rPr lang="en-US" dirty="0" err="1"/>
              <a:t>geni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6861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A3D8E-9380-5B48-99D9-FF1FC823137F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2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D7600-0B0C-5D66-2278-670B251DF9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2C018-5DFD-89E2-DD4A-1BEF6C519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4442D-76E8-8E22-A4F6-02BAFCEC0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4614B-8503-ADCB-EB64-E2D9664E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E7E51-8ADF-B343-18FC-A306866D5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4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652F4-2349-E2C8-30BE-BE30E4580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4321B-7F24-71D0-4923-3F57806B8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CC029-1856-F88F-8924-E59D62DCA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02DD0-1A71-C22F-C99A-898C5F1A9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B9E68-74B2-D142-DDAC-E98752B22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22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D6874-5B8E-B1D6-DEF3-6EBBCAF00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643A-6C41-5326-B41B-D7680A669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A684A-1A2C-3D6A-C681-BF9319ED9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79650-462E-E9DC-559E-D766C130D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0DA22-459B-418D-27A5-AB0A5960C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62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D0537-A806-91D9-32D3-8EBA85143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0274A-36AC-8693-E53E-B9C3125E7D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65AE98-384C-FFF1-E31C-B9EA4D144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1E41F-485C-9AB2-FFB4-62AF04C8A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BA571B-84CD-C52B-910F-F4D43AEF4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B1D50-8B2F-1353-B76C-7B8D43B28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32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67A87-5258-BC2C-FC7D-B8893BC03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86EB4-CC40-61AC-9451-D008C62FA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0E58A-91E7-9640-EB89-FBC8EA670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9250A0-A50B-2642-BEEA-36FF0BCF1C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63BABA-06A0-98B4-4841-3BE1446CCB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9F3EF2-7D17-0431-F7A5-D9F7078A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38D52D-3427-5E80-BC3D-79A0C27FB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A5A783-E54B-2229-3318-D3F072EC1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77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D8910-88BC-3F3D-AE44-53EFE7E2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08661-76FB-41D0-E6A3-21E3874EA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634987-751F-E1AB-AA82-E9CC7840A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C2619A-1866-9519-7F52-2DC09715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CD73EE-C503-57AF-C2EA-7D27F1E70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07C77C-B99D-8F18-307B-3E075DE1A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A2DE4-6047-60C7-CE4D-EB8EBF784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69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528E5-DE9C-FF05-1A3E-1D0E361B2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2AB38-971E-3AE9-A13B-4AFD0E562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DFBDE-20D2-8A17-9AD3-8ABD32C17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FA7C3-1C8F-A8BD-5884-AF2FDA723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A94A26-3580-006F-644A-B08B66AE0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C1853-D92B-C656-0EEE-020D7C15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47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674D8-F73F-FA8C-5FF0-0353C78A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74D342-E0F7-3922-A0FD-7DC7B3EE7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52570-D0AD-59F8-AF9A-EB2613A10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1C7241-FDD2-DEA6-B125-D90F2311A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BE90A2-6665-E197-7E16-E3E1994B0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38AC1-D7F8-E4D5-C298-EA58DDE8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4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F3EB7-0A85-0F07-D13C-3D3A9C6DB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74DFA0-757E-5466-F8BD-229EFDA2C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2038F-48D6-3EEE-4723-A1FA461A9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70D64-0844-1292-4C42-356ED70B7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A8FC2-3320-2510-6511-58541E0F0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6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B97C4D-7483-7D8C-1C34-7ADB7FFE80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D04140-9B7B-7E3E-0B77-ED3287C8F4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3D9FC-AA75-0EDE-436E-F2F88937F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337AB-445F-F7A5-F5B0-990A8A607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6E91F-DA21-15F3-F495-B3A30CD26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64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3 Veri Yer Tutucusu">
            <a:extLst>
              <a:ext uri="{FF2B5EF4-FFF2-40B4-BE49-F238E27FC236}">
                <a16:creationId xmlns:a16="http://schemas.microsoft.com/office/drawing/2014/main" id="{804F0D77-820B-22F9-1F59-EF2ED2620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44C9B-4B4D-E142-B26F-E2D09CE1C7F3}" type="datetimeFigureOut">
              <a:rPr lang="tr-TR"/>
              <a:pPr>
                <a:defRPr/>
              </a:pPr>
              <a:t>27.01.2024</a:t>
            </a:fld>
            <a:endParaRPr lang="tr-TR"/>
          </a:p>
        </p:txBody>
      </p:sp>
      <p:sp>
        <p:nvSpPr>
          <p:cNvPr id="6" name="4 Altbilgi Yer Tutucusu">
            <a:extLst>
              <a:ext uri="{FF2B5EF4-FFF2-40B4-BE49-F238E27FC236}">
                <a16:creationId xmlns:a16="http://schemas.microsoft.com/office/drawing/2014/main" id="{8652BC60-88CC-D987-40BC-65C461138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>
            <a:extLst>
              <a:ext uri="{FF2B5EF4-FFF2-40B4-BE49-F238E27FC236}">
                <a16:creationId xmlns:a16="http://schemas.microsoft.com/office/drawing/2014/main" id="{6DCA7516-2C77-C275-BCCA-E5319B387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2970A-2C42-404D-A39C-51E93DB53E38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7942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5A377B-D147-4E00-CD54-508DF279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5F810-F025-1F6B-3B17-4C6113249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9185C-9475-621F-12E4-C68B03600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2D536-54BF-0345-B000-9598CA7EB565}" type="datetimeFigureOut">
              <a:rPr lang="en-US" smtClean="0"/>
              <a:t>1/27/24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82605-CB1B-ABCF-462A-DD2FF8BA1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1AF43-A252-3213-217A-2F92E2AE28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70DC6-705F-8240-9292-D57C0DC0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55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A30DE-DBC1-E131-E5E5-798CE2A7A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1106" y="2761735"/>
            <a:ext cx="9729788" cy="1655761"/>
          </a:xfrm>
          <a:noFill/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7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Vakalarla</a:t>
            </a:r>
            <a:r>
              <a:rPr lang="en-US" sz="6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7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Hipoglisemik</a:t>
            </a:r>
            <a:r>
              <a:rPr lang="en-US" sz="6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7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Hastaya</a:t>
            </a:r>
            <a:r>
              <a:rPr lang="en-US" sz="6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7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Yaklaşım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lt Başlık 4">
            <a:extLst>
              <a:ext uri="{FF2B5EF4-FFF2-40B4-BE49-F238E27FC236}">
                <a16:creationId xmlns:a16="http://schemas.microsoft.com/office/drawing/2014/main" id="{8C518CBE-1491-E8A1-7290-1C787BBC99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50290"/>
            <a:ext cx="9144000" cy="2194350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tr-TR" sz="4000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170000"/>
              </a:lnSpc>
              <a:buNone/>
            </a:pPr>
            <a:r>
              <a:rPr lang="tr-TR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Doç. Dr. Şafak AKIN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tr-T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Sağlık Bilimleri Üniversitesi, Gülhane Tıp Fakültesi, Gülhane SUAM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tr-T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Endokrinoloji ve Metabolizma Hastalıkları Bilim Dalı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tr-TR" sz="6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ANKARA ŞEHİR İÇ HASTALIKLARI VAKA TOPLANTILARI</a:t>
            </a:r>
          </a:p>
        </p:txBody>
      </p:sp>
      <p:pic>
        <p:nvPicPr>
          <p:cNvPr id="1026" name="Picture 2" descr="Gülhane Eğitim ve Araştırma Hastanesi">
            <a:extLst>
              <a:ext uri="{FF2B5EF4-FFF2-40B4-BE49-F238E27FC236}">
                <a16:creationId xmlns:a16="http://schemas.microsoft.com/office/drawing/2014/main" id="{280A9BAD-F4A3-27EF-223C-24834C5A4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168" y="236172"/>
            <a:ext cx="1461217" cy="150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E68D9C-6FDC-5CE7-CA1B-6A7D57A8E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15" y="268966"/>
            <a:ext cx="1461217" cy="150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37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00089"/>
            <a:ext cx="10820400" cy="54578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4000" b="1" u="sng" dirty="0" err="1"/>
              <a:t>Kapsam</a:t>
            </a:r>
            <a:r>
              <a:rPr lang="en-US" sz="4000" b="1" u="sng" dirty="0"/>
              <a:t> </a:t>
            </a:r>
            <a:r>
              <a:rPr lang="en-US" sz="4000" b="1" u="sng" dirty="0" err="1"/>
              <a:t>dışı</a:t>
            </a:r>
            <a:r>
              <a:rPr lang="en-US" sz="4000" b="1" u="sng" dirty="0"/>
              <a:t> </a:t>
            </a:r>
            <a:r>
              <a:rPr lang="en-US" sz="4000" b="1" u="sng" dirty="0" err="1"/>
              <a:t>konular</a:t>
            </a:r>
            <a:r>
              <a:rPr lang="en-US" sz="4000" b="1" u="sng" dirty="0"/>
              <a:t>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err="1"/>
              <a:t>Diyabet</a:t>
            </a:r>
            <a:r>
              <a:rPr lang="en-US" dirty="0"/>
              <a:t> </a:t>
            </a:r>
            <a:r>
              <a:rPr lang="en-US" dirty="0" err="1"/>
              <a:t>tedavisine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hipoglisemiler</a:t>
            </a:r>
            <a:endParaRPr lang="en-US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/>
              <a:t>Neonatal </a:t>
            </a:r>
            <a:r>
              <a:rPr lang="en-US" dirty="0" err="1"/>
              <a:t>hipoglisemi</a:t>
            </a:r>
            <a:endParaRPr lang="en-US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err="1"/>
              <a:t>Konjenital</a:t>
            </a:r>
            <a:r>
              <a:rPr lang="en-US" dirty="0"/>
              <a:t> </a:t>
            </a:r>
            <a:r>
              <a:rPr lang="en-US" dirty="0" err="1"/>
              <a:t>nedenler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277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Homeostazı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1D9EFD-C1A1-BE41-7096-B2AECFB60463}"/>
              </a:ext>
            </a:extLst>
          </p:cNvPr>
          <p:cNvSpPr/>
          <p:nvPr/>
        </p:nvSpPr>
        <p:spPr>
          <a:xfrm>
            <a:off x="4942073" y="1775222"/>
            <a:ext cx="2100263" cy="742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u="sng" dirty="0">
                <a:solidFill>
                  <a:schemeClr val="tx1"/>
                </a:solidFill>
              </a:rPr>
              <a:t>GLUKOZ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FA911199-7D46-4DA7-400A-4DA751935C5C}"/>
              </a:ext>
            </a:extLst>
          </p:cNvPr>
          <p:cNvSpPr/>
          <p:nvPr/>
        </p:nvSpPr>
        <p:spPr>
          <a:xfrm>
            <a:off x="3649472" y="2094284"/>
            <a:ext cx="978408" cy="25601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4EF895DA-B8EE-20AD-019F-82BDE01514A9}"/>
              </a:ext>
            </a:extLst>
          </p:cNvPr>
          <p:cNvSpPr/>
          <p:nvPr/>
        </p:nvSpPr>
        <p:spPr>
          <a:xfrm>
            <a:off x="7382724" y="2094284"/>
            <a:ext cx="978408" cy="263725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2DEE7B-4022-E6FA-30BD-4F86B07D349F}"/>
              </a:ext>
            </a:extLst>
          </p:cNvPr>
          <p:cNvSpPr/>
          <p:nvPr/>
        </p:nvSpPr>
        <p:spPr>
          <a:xfrm>
            <a:off x="1270781" y="1653009"/>
            <a:ext cx="2100263" cy="1015559"/>
          </a:xfrm>
          <a:prstGeom prst="rect">
            <a:avLst/>
          </a:prstGeom>
          <a:solidFill>
            <a:srgbClr val="16E0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İNSÜLİN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err="1">
                <a:solidFill>
                  <a:schemeClr val="tx1"/>
                </a:solidFill>
              </a:rPr>
              <a:t>anabolik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B51FFE-D838-3A5D-6DF6-9555BC1B9626}"/>
              </a:ext>
            </a:extLst>
          </p:cNvPr>
          <p:cNvSpPr/>
          <p:nvPr/>
        </p:nvSpPr>
        <p:spPr>
          <a:xfrm>
            <a:off x="8784431" y="1707734"/>
            <a:ext cx="2395538" cy="1015559"/>
          </a:xfrm>
          <a:prstGeom prst="rect">
            <a:avLst/>
          </a:prstGeom>
          <a:solidFill>
            <a:srgbClr val="FFFFB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GLUKAGON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err="1">
                <a:solidFill>
                  <a:schemeClr val="tx1"/>
                </a:solidFill>
              </a:rPr>
              <a:t>katabolik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2F1435-643A-B538-3C84-23955A5E4627}"/>
              </a:ext>
            </a:extLst>
          </p:cNvPr>
          <p:cNvSpPr/>
          <p:nvPr/>
        </p:nvSpPr>
        <p:spPr>
          <a:xfrm>
            <a:off x="6995605" y="2592610"/>
            <a:ext cx="4613885" cy="3156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</a:rPr>
              <a:t>Serum </a:t>
            </a:r>
            <a:r>
              <a:rPr lang="en-US" sz="2400" b="1" dirty="0" err="1">
                <a:solidFill>
                  <a:schemeClr val="tx1"/>
                </a:solidFill>
              </a:rPr>
              <a:t>Glukozunu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artırmak</a:t>
            </a:r>
            <a:endParaRPr lang="en-US" sz="24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Glukoneogenez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Glukojenoliz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Lipoliz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Karaciğer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ketoasid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üretimini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94A1C1-644F-4E79-0358-84160FEF6D29}"/>
              </a:ext>
            </a:extLst>
          </p:cNvPr>
          <p:cNvSpPr/>
          <p:nvPr/>
        </p:nvSpPr>
        <p:spPr>
          <a:xfrm>
            <a:off x="582510" y="3457574"/>
            <a:ext cx="5075339" cy="31278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</a:rPr>
              <a:t>Serum </a:t>
            </a:r>
            <a:r>
              <a:rPr lang="en-US" sz="2400" b="1" dirty="0" err="1">
                <a:solidFill>
                  <a:schemeClr val="tx1"/>
                </a:solidFill>
              </a:rPr>
              <a:t>Glukozunu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azaltmak</a:t>
            </a:r>
            <a:endParaRPr lang="en-US" sz="24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Glukoneogenez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Glukojenoliz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Lipoliz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Karaciğer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ketoasid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üretimini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Proteoliz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Glukagon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salınımı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C4A0DB92-F20D-FCA6-6E88-E8EAC09AC0B5}"/>
              </a:ext>
            </a:extLst>
          </p:cNvPr>
          <p:cNvSpPr/>
          <p:nvPr/>
        </p:nvSpPr>
        <p:spPr>
          <a:xfrm>
            <a:off x="11097058" y="3557588"/>
            <a:ext cx="304367" cy="194309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A8560432-E7CC-1005-90F5-014D5C7B0473}"/>
              </a:ext>
            </a:extLst>
          </p:cNvPr>
          <p:cNvSpPr/>
          <p:nvPr/>
        </p:nvSpPr>
        <p:spPr>
          <a:xfrm>
            <a:off x="4627880" y="3557588"/>
            <a:ext cx="314193" cy="302780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DAE35B-696E-3F6A-F5B1-7B7004E8DF12}"/>
              </a:ext>
            </a:extLst>
          </p:cNvPr>
          <p:cNvSpPr/>
          <p:nvPr/>
        </p:nvSpPr>
        <p:spPr>
          <a:xfrm>
            <a:off x="414338" y="2753773"/>
            <a:ext cx="11530012" cy="3877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72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Homeostazı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1D9EFD-C1A1-BE41-7096-B2AECFB60463}"/>
              </a:ext>
            </a:extLst>
          </p:cNvPr>
          <p:cNvSpPr/>
          <p:nvPr/>
        </p:nvSpPr>
        <p:spPr>
          <a:xfrm>
            <a:off x="4942073" y="1775222"/>
            <a:ext cx="2100263" cy="742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u="sng" dirty="0">
                <a:solidFill>
                  <a:schemeClr val="tx1"/>
                </a:solidFill>
              </a:rPr>
              <a:t>GLUKOZ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FA911199-7D46-4DA7-400A-4DA751935C5C}"/>
              </a:ext>
            </a:extLst>
          </p:cNvPr>
          <p:cNvSpPr/>
          <p:nvPr/>
        </p:nvSpPr>
        <p:spPr>
          <a:xfrm>
            <a:off x="3649472" y="2094284"/>
            <a:ext cx="978408" cy="25601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4EF895DA-B8EE-20AD-019F-82BDE01514A9}"/>
              </a:ext>
            </a:extLst>
          </p:cNvPr>
          <p:cNvSpPr/>
          <p:nvPr/>
        </p:nvSpPr>
        <p:spPr>
          <a:xfrm>
            <a:off x="7382724" y="2094284"/>
            <a:ext cx="978408" cy="263725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2DEE7B-4022-E6FA-30BD-4F86B07D349F}"/>
              </a:ext>
            </a:extLst>
          </p:cNvPr>
          <p:cNvSpPr/>
          <p:nvPr/>
        </p:nvSpPr>
        <p:spPr>
          <a:xfrm>
            <a:off x="1270781" y="1653009"/>
            <a:ext cx="2100263" cy="1015559"/>
          </a:xfrm>
          <a:prstGeom prst="rect">
            <a:avLst/>
          </a:prstGeom>
          <a:solidFill>
            <a:srgbClr val="16E0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İNSÜLİN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err="1">
                <a:solidFill>
                  <a:schemeClr val="tx1"/>
                </a:solidFill>
              </a:rPr>
              <a:t>anabolik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B51FFE-D838-3A5D-6DF6-9555BC1B9626}"/>
              </a:ext>
            </a:extLst>
          </p:cNvPr>
          <p:cNvSpPr/>
          <p:nvPr/>
        </p:nvSpPr>
        <p:spPr>
          <a:xfrm>
            <a:off x="8777720" y="1707734"/>
            <a:ext cx="2395538" cy="1015559"/>
          </a:xfrm>
          <a:prstGeom prst="rect">
            <a:avLst/>
          </a:prstGeom>
          <a:solidFill>
            <a:srgbClr val="FFFFB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GLUKAGON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err="1">
                <a:solidFill>
                  <a:schemeClr val="tx1"/>
                </a:solidFill>
              </a:rPr>
              <a:t>katabolik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2F1435-643A-B538-3C84-23955A5E4627}"/>
              </a:ext>
            </a:extLst>
          </p:cNvPr>
          <p:cNvSpPr/>
          <p:nvPr/>
        </p:nvSpPr>
        <p:spPr>
          <a:xfrm>
            <a:off x="6995605" y="2592610"/>
            <a:ext cx="4613885" cy="3156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</a:rPr>
              <a:t>Serum </a:t>
            </a:r>
            <a:r>
              <a:rPr lang="en-US" sz="2400" b="1" dirty="0" err="1">
                <a:solidFill>
                  <a:schemeClr val="tx1"/>
                </a:solidFill>
              </a:rPr>
              <a:t>Glukozunu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artırmak</a:t>
            </a:r>
            <a:endParaRPr lang="en-US" sz="24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Glukoneogenez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Glukojenoliz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Lipoliz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Karaciğer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ketoasid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üretimini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94A1C1-644F-4E79-0358-84160FEF6D29}"/>
              </a:ext>
            </a:extLst>
          </p:cNvPr>
          <p:cNvSpPr/>
          <p:nvPr/>
        </p:nvSpPr>
        <p:spPr>
          <a:xfrm>
            <a:off x="582510" y="3457574"/>
            <a:ext cx="5075339" cy="31278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400" b="1" u="sng" dirty="0" err="1">
                <a:solidFill>
                  <a:srgbClr val="FF0000"/>
                </a:solidFill>
              </a:rPr>
              <a:t>Glukozu</a:t>
            </a:r>
            <a:r>
              <a:rPr lang="en-US" sz="2400" b="1" u="sng" dirty="0">
                <a:solidFill>
                  <a:srgbClr val="FF0000"/>
                </a:solidFill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</a:rPr>
              <a:t>azaltmak</a:t>
            </a:r>
            <a:r>
              <a:rPr lang="en-US" sz="2400" b="1" u="sng" dirty="0">
                <a:solidFill>
                  <a:srgbClr val="FF0000"/>
                </a:solidFill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Glukoneogenez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Glukojenoliz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Lipoliz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Karaciğer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ketoasid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üretimini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Proteoliz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Glukagon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salınımı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C4A0DB92-F20D-FCA6-6E88-E8EAC09AC0B5}"/>
              </a:ext>
            </a:extLst>
          </p:cNvPr>
          <p:cNvSpPr/>
          <p:nvPr/>
        </p:nvSpPr>
        <p:spPr>
          <a:xfrm>
            <a:off x="11097058" y="3557588"/>
            <a:ext cx="304367" cy="194309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DAE35B-696E-3F6A-F5B1-7B7004E8DF12}"/>
              </a:ext>
            </a:extLst>
          </p:cNvPr>
          <p:cNvSpPr/>
          <p:nvPr/>
        </p:nvSpPr>
        <p:spPr>
          <a:xfrm>
            <a:off x="5196396" y="2799493"/>
            <a:ext cx="6747954" cy="3877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40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Homeostazı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1D9EFD-C1A1-BE41-7096-B2AECFB60463}"/>
              </a:ext>
            </a:extLst>
          </p:cNvPr>
          <p:cNvSpPr/>
          <p:nvPr/>
        </p:nvSpPr>
        <p:spPr>
          <a:xfrm>
            <a:off x="4942073" y="1775222"/>
            <a:ext cx="2100263" cy="742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u="sng" dirty="0">
                <a:solidFill>
                  <a:schemeClr val="tx1"/>
                </a:solidFill>
              </a:rPr>
              <a:t>GLUKOZ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FA911199-7D46-4DA7-400A-4DA751935C5C}"/>
              </a:ext>
            </a:extLst>
          </p:cNvPr>
          <p:cNvSpPr/>
          <p:nvPr/>
        </p:nvSpPr>
        <p:spPr>
          <a:xfrm>
            <a:off x="3649472" y="2094284"/>
            <a:ext cx="978408" cy="25601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4EF895DA-B8EE-20AD-019F-82BDE01514A9}"/>
              </a:ext>
            </a:extLst>
          </p:cNvPr>
          <p:cNvSpPr/>
          <p:nvPr/>
        </p:nvSpPr>
        <p:spPr>
          <a:xfrm>
            <a:off x="7382724" y="2094284"/>
            <a:ext cx="978408" cy="263725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2DEE7B-4022-E6FA-30BD-4F86B07D349F}"/>
              </a:ext>
            </a:extLst>
          </p:cNvPr>
          <p:cNvSpPr/>
          <p:nvPr/>
        </p:nvSpPr>
        <p:spPr>
          <a:xfrm>
            <a:off x="1270781" y="1653009"/>
            <a:ext cx="2100263" cy="1015559"/>
          </a:xfrm>
          <a:prstGeom prst="rect">
            <a:avLst/>
          </a:prstGeom>
          <a:solidFill>
            <a:srgbClr val="16E0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İNSÜLİN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err="1">
                <a:solidFill>
                  <a:schemeClr val="tx1"/>
                </a:solidFill>
              </a:rPr>
              <a:t>anabolik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B51FFE-D838-3A5D-6DF6-9555BC1B9626}"/>
              </a:ext>
            </a:extLst>
          </p:cNvPr>
          <p:cNvSpPr/>
          <p:nvPr/>
        </p:nvSpPr>
        <p:spPr>
          <a:xfrm>
            <a:off x="8777720" y="1707734"/>
            <a:ext cx="2395538" cy="1015559"/>
          </a:xfrm>
          <a:prstGeom prst="rect">
            <a:avLst/>
          </a:prstGeom>
          <a:solidFill>
            <a:srgbClr val="FFFFB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GLUKAGON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err="1">
                <a:solidFill>
                  <a:schemeClr val="tx1"/>
                </a:solidFill>
              </a:rPr>
              <a:t>katabolik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2F1435-643A-B538-3C84-23955A5E4627}"/>
              </a:ext>
            </a:extLst>
          </p:cNvPr>
          <p:cNvSpPr/>
          <p:nvPr/>
        </p:nvSpPr>
        <p:spPr>
          <a:xfrm>
            <a:off x="6995605" y="2592610"/>
            <a:ext cx="4613885" cy="3156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400" b="1" u="sng" dirty="0" err="1">
                <a:solidFill>
                  <a:srgbClr val="FF0000"/>
                </a:solidFill>
              </a:rPr>
              <a:t>Glukozu</a:t>
            </a:r>
            <a:r>
              <a:rPr lang="en-US" sz="2400" b="1" u="sng" dirty="0">
                <a:solidFill>
                  <a:srgbClr val="FF0000"/>
                </a:solidFill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</a:rPr>
              <a:t>arttırmak</a:t>
            </a:r>
            <a:r>
              <a:rPr lang="en-US" sz="2400" b="1" u="sng" dirty="0">
                <a:solidFill>
                  <a:srgbClr val="FF0000"/>
                </a:solidFill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Glukoneogenez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Glukojenoliz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Lipoliz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Karaciğer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ketoasid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üretimini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94A1C1-644F-4E79-0358-84160FEF6D29}"/>
              </a:ext>
            </a:extLst>
          </p:cNvPr>
          <p:cNvSpPr/>
          <p:nvPr/>
        </p:nvSpPr>
        <p:spPr>
          <a:xfrm>
            <a:off x="582510" y="3457574"/>
            <a:ext cx="5075339" cy="31278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400" b="1" u="sng" dirty="0" err="1">
                <a:solidFill>
                  <a:srgbClr val="FF0000"/>
                </a:solidFill>
              </a:rPr>
              <a:t>Glukozu</a:t>
            </a:r>
            <a:r>
              <a:rPr lang="en-US" sz="2400" b="1" u="sng" dirty="0">
                <a:solidFill>
                  <a:srgbClr val="FF0000"/>
                </a:solidFill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</a:rPr>
              <a:t>azaltmak</a:t>
            </a:r>
            <a:endParaRPr lang="en-US" sz="2400" b="1" u="sng" dirty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Glukoneogenez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Glukojenoliz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Lipoliz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Karaciğer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ketoasid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üretimini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Proteoliz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Glukagon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salınımı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184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Brace 3">
            <a:extLst>
              <a:ext uri="{FF2B5EF4-FFF2-40B4-BE49-F238E27FC236}">
                <a16:creationId xmlns:a16="http://schemas.microsoft.com/office/drawing/2014/main" id="{AED3D5C3-52FC-0699-1B48-D24451183FBB}"/>
              </a:ext>
            </a:extLst>
          </p:cNvPr>
          <p:cNvSpPr/>
          <p:nvPr/>
        </p:nvSpPr>
        <p:spPr>
          <a:xfrm>
            <a:off x="5522667" y="4341475"/>
            <a:ext cx="492370" cy="1402130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D72176-33A6-5793-F3E9-013A99222A6A}"/>
              </a:ext>
            </a:extLst>
          </p:cNvPr>
          <p:cNvSpPr/>
          <p:nvPr/>
        </p:nvSpPr>
        <p:spPr>
          <a:xfrm>
            <a:off x="6176965" y="4579661"/>
            <a:ext cx="3235570" cy="925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HİPOGLİSEMİ</a:t>
            </a:r>
          </a:p>
        </p:txBody>
      </p:sp>
      <p:sp>
        <p:nvSpPr>
          <p:cNvPr id="2" name="Rectangle 32">
            <a:extLst>
              <a:ext uri="{FF2B5EF4-FFF2-40B4-BE49-F238E27FC236}">
                <a16:creationId xmlns:a16="http://schemas.microsoft.com/office/drawing/2014/main" id="{66E52268-213F-74FC-9319-240794D90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Homeostazı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D70265-47D0-2BD2-94F5-AEBE47ED785E}"/>
              </a:ext>
            </a:extLst>
          </p:cNvPr>
          <p:cNvSpPr/>
          <p:nvPr/>
        </p:nvSpPr>
        <p:spPr>
          <a:xfrm>
            <a:off x="635390" y="3870960"/>
            <a:ext cx="9346810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F1B94A05-E65F-C1BD-1D69-7BBBF914A6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1059433"/>
              </p:ext>
            </p:extLst>
          </p:nvPr>
        </p:nvGraphicFramePr>
        <p:xfrm>
          <a:off x="1069657" y="1257362"/>
          <a:ext cx="989076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4384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F1A48-6D29-3051-B223-C50D7856D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390" y="1339218"/>
            <a:ext cx="10921220" cy="542544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>
              <a:lnSpc>
                <a:spcPct val="150000"/>
              </a:lnSpc>
            </a:pPr>
            <a:endParaRPr lang="en-US" sz="3200" dirty="0"/>
          </a:p>
          <a:p>
            <a:endParaRPr lang="en-US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9B71DE6-89E2-8335-8614-B4AC0F5FD3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856621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517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Hipoglisemik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Vaka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BFB17-A63C-79F5-A697-7C1D208C8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sz="3500" dirty="0" err="1"/>
              <a:t>Genel</a:t>
            </a:r>
            <a:r>
              <a:rPr lang="en-US" sz="3500" dirty="0"/>
              <a:t> </a:t>
            </a:r>
            <a:r>
              <a:rPr lang="en-US" sz="3500" dirty="0" err="1"/>
              <a:t>durumu</a:t>
            </a:r>
            <a:r>
              <a:rPr lang="en-US" sz="3500" dirty="0"/>
              <a:t> </a:t>
            </a:r>
            <a:r>
              <a:rPr lang="en-US" sz="3500" dirty="0" err="1"/>
              <a:t>nasıl</a:t>
            </a:r>
            <a:r>
              <a:rPr lang="en-US" sz="3500" dirty="0"/>
              <a:t>?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500" dirty="0" err="1"/>
              <a:t>Genel</a:t>
            </a:r>
            <a:r>
              <a:rPr lang="en-US" sz="3500" dirty="0"/>
              <a:t> </a:t>
            </a:r>
            <a:r>
              <a:rPr lang="en-US" sz="3500" dirty="0" err="1"/>
              <a:t>durumu</a:t>
            </a:r>
            <a:r>
              <a:rPr lang="en-US" sz="3500" dirty="0"/>
              <a:t> </a:t>
            </a:r>
            <a:r>
              <a:rPr lang="en-US" sz="3500" dirty="0" err="1"/>
              <a:t>iyi</a:t>
            </a:r>
            <a:endParaRPr lang="en-US" sz="3500" dirty="0"/>
          </a:p>
          <a:p>
            <a:pPr lvl="1">
              <a:lnSpc>
                <a:spcPct val="150000"/>
              </a:lnSpc>
            </a:pPr>
            <a:r>
              <a:rPr lang="en-US" sz="3500" dirty="0" err="1"/>
              <a:t>Semptomlar</a:t>
            </a:r>
            <a:endParaRPr lang="en-US" sz="3500" dirty="0"/>
          </a:p>
          <a:p>
            <a:pPr lvl="1">
              <a:lnSpc>
                <a:spcPct val="150000"/>
              </a:lnSpc>
            </a:pPr>
            <a:r>
              <a:rPr lang="en-US" sz="3500" dirty="0" err="1"/>
              <a:t>Hikaye</a:t>
            </a:r>
            <a:endParaRPr lang="en-US" sz="3500" dirty="0"/>
          </a:p>
          <a:p>
            <a:pPr lvl="1">
              <a:lnSpc>
                <a:spcPct val="150000"/>
              </a:lnSpc>
            </a:pPr>
            <a:r>
              <a:rPr lang="en-US" sz="3500" dirty="0" err="1"/>
              <a:t>Fizik</a:t>
            </a:r>
            <a:r>
              <a:rPr lang="en-US" sz="3500" dirty="0"/>
              <a:t> </a:t>
            </a:r>
            <a:r>
              <a:rPr lang="en-US" sz="3500" dirty="0" err="1"/>
              <a:t>muayene</a:t>
            </a:r>
            <a:endParaRPr lang="en-US" sz="3500" dirty="0"/>
          </a:p>
          <a:p>
            <a:pPr lvl="1">
              <a:lnSpc>
                <a:spcPct val="150000"/>
              </a:lnSpc>
            </a:pPr>
            <a:r>
              <a:rPr lang="en-US" sz="3500" dirty="0" err="1"/>
              <a:t>Glukoz</a:t>
            </a:r>
            <a:endParaRPr lang="en-US" sz="35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D89DF1-449F-8C8A-897A-67E0B35FE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2733" y="277814"/>
            <a:ext cx="2557708" cy="203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0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Whipple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Triadı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350FCE-C42C-4EE9-C816-34855B917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213" y="1657356"/>
            <a:ext cx="8638803" cy="33718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A67F51-A6C5-08D9-05B5-9724F00BDB43}"/>
              </a:ext>
            </a:extLst>
          </p:cNvPr>
          <p:cNvSpPr/>
          <p:nvPr/>
        </p:nvSpPr>
        <p:spPr>
          <a:xfrm>
            <a:off x="1863524" y="5299057"/>
            <a:ext cx="1701479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Semptom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3AEF9-E002-FC61-2771-CEA76887E595}"/>
              </a:ext>
            </a:extLst>
          </p:cNvPr>
          <p:cNvSpPr/>
          <p:nvPr/>
        </p:nvSpPr>
        <p:spPr>
          <a:xfrm>
            <a:off x="6631933" y="5299057"/>
            <a:ext cx="3350267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Tedavi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ile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semptomların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düzelmesi</a:t>
            </a:r>
            <a:endParaRPr lang="en-US" sz="24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4B1D07-609A-2CF6-805A-AECD76C3897F}"/>
                  </a:ext>
                </a:extLst>
              </p:cNvPr>
              <p:cNvSpPr txBox="1"/>
              <p:nvPr/>
            </p:nvSpPr>
            <p:spPr>
              <a:xfrm>
                <a:off x="5643562" y="2971800"/>
                <a:ext cx="20069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4B1D07-609A-2CF6-805A-AECD76C38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562" y="2971800"/>
                <a:ext cx="2006960" cy="276999"/>
              </a:xfrm>
              <a:prstGeom prst="rect">
                <a:avLst/>
              </a:prstGeom>
              <a:blipFill>
                <a:blip r:embed="rId4"/>
                <a:stretch>
                  <a:fillRect l="-3774" t="-9091" r="-2516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0443660D-1ABF-E609-1A21-826F6FD8318D}"/>
              </a:ext>
            </a:extLst>
          </p:cNvPr>
          <p:cNvSpPr/>
          <p:nvPr/>
        </p:nvSpPr>
        <p:spPr>
          <a:xfrm>
            <a:off x="3537695" y="5299057"/>
            <a:ext cx="1956001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Glukoz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2B6246-7DA0-F7DD-60A6-FDB07744B43A}"/>
              </a:ext>
            </a:extLst>
          </p:cNvPr>
          <p:cNvSpPr/>
          <p:nvPr/>
        </p:nvSpPr>
        <p:spPr>
          <a:xfrm>
            <a:off x="1807219" y="1587639"/>
            <a:ext cx="9748838" cy="4443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48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Whipple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Triadı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350FCE-C42C-4EE9-C816-34855B917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213" y="1657356"/>
            <a:ext cx="8638803" cy="33718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A67F51-A6C5-08D9-05B5-9724F00BDB43}"/>
              </a:ext>
            </a:extLst>
          </p:cNvPr>
          <p:cNvSpPr/>
          <p:nvPr/>
        </p:nvSpPr>
        <p:spPr>
          <a:xfrm>
            <a:off x="1863524" y="5299057"/>
            <a:ext cx="1701479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Semptom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3AEF9-E002-FC61-2771-CEA76887E595}"/>
              </a:ext>
            </a:extLst>
          </p:cNvPr>
          <p:cNvSpPr/>
          <p:nvPr/>
        </p:nvSpPr>
        <p:spPr>
          <a:xfrm>
            <a:off x="6631933" y="5299057"/>
            <a:ext cx="3350267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Tedavi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ile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semptomların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düzelmesi</a:t>
            </a:r>
            <a:endParaRPr lang="en-US" sz="24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4B1D07-609A-2CF6-805A-AECD76C3897F}"/>
                  </a:ext>
                </a:extLst>
              </p:cNvPr>
              <p:cNvSpPr txBox="1"/>
              <p:nvPr/>
            </p:nvSpPr>
            <p:spPr>
              <a:xfrm>
                <a:off x="5643562" y="2971800"/>
                <a:ext cx="20069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4B1D07-609A-2CF6-805A-AECD76C38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562" y="2971800"/>
                <a:ext cx="2006960" cy="276999"/>
              </a:xfrm>
              <a:prstGeom prst="rect">
                <a:avLst/>
              </a:prstGeom>
              <a:blipFill>
                <a:blip r:embed="rId4"/>
                <a:stretch>
                  <a:fillRect l="-3774" t="-9091" r="-2516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0443660D-1ABF-E609-1A21-826F6FD8318D}"/>
              </a:ext>
            </a:extLst>
          </p:cNvPr>
          <p:cNvSpPr/>
          <p:nvPr/>
        </p:nvSpPr>
        <p:spPr>
          <a:xfrm>
            <a:off x="3537695" y="5299057"/>
            <a:ext cx="1956001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Glukoz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2B6246-7DA0-F7DD-60A6-FDB07744B43A}"/>
              </a:ext>
            </a:extLst>
          </p:cNvPr>
          <p:cNvSpPr/>
          <p:nvPr/>
        </p:nvSpPr>
        <p:spPr>
          <a:xfrm>
            <a:off x="3786188" y="1657356"/>
            <a:ext cx="7943850" cy="4443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07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Whipple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Triadı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350FCE-C42C-4EE9-C816-34855B917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213" y="1657356"/>
            <a:ext cx="8638803" cy="33718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A67F51-A6C5-08D9-05B5-9724F00BDB43}"/>
              </a:ext>
            </a:extLst>
          </p:cNvPr>
          <p:cNvSpPr/>
          <p:nvPr/>
        </p:nvSpPr>
        <p:spPr>
          <a:xfrm>
            <a:off x="1863524" y="5299057"/>
            <a:ext cx="1701479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Semptom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D11BB1-BDE9-7180-EECE-148E576A0527}"/>
              </a:ext>
            </a:extLst>
          </p:cNvPr>
          <p:cNvSpPr/>
          <p:nvPr/>
        </p:nvSpPr>
        <p:spPr>
          <a:xfrm>
            <a:off x="3537695" y="5299057"/>
            <a:ext cx="1956001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Glukoz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3AEF9-E002-FC61-2771-CEA76887E595}"/>
              </a:ext>
            </a:extLst>
          </p:cNvPr>
          <p:cNvSpPr/>
          <p:nvPr/>
        </p:nvSpPr>
        <p:spPr>
          <a:xfrm>
            <a:off x="6631933" y="5299057"/>
            <a:ext cx="3350267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Tedavi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ile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semptomların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düzelmesi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6CA066-07C1-53D9-1AA8-FC4FFF0F1050}"/>
              </a:ext>
            </a:extLst>
          </p:cNvPr>
          <p:cNvSpPr/>
          <p:nvPr/>
        </p:nvSpPr>
        <p:spPr>
          <a:xfrm>
            <a:off x="5621017" y="2443163"/>
            <a:ext cx="5208908" cy="37576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C551DC-B0A8-FAB0-4354-E700BB229123}"/>
              </a:ext>
            </a:extLst>
          </p:cNvPr>
          <p:cNvSpPr/>
          <p:nvPr/>
        </p:nvSpPr>
        <p:spPr>
          <a:xfrm>
            <a:off x="4983480" y="1626392"/>
            <a:ext cx="2743200" cy="785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&lt;55 mg/dL</a:t>
            </a:r>
          </a:p>
        </p:txBody>
      </p:sp>
    </p:spTree>
    <p:extLst>
      <p:ext uri="{BB962C8B-B14F-4D97-AF65-F5344CB8AC3E}">
        <p14:creationId xmlns:p14="http://schemas.microsoft.com/office/powerpoint/2010/main" val="267459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Whipple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Triadı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350FCE-C42C-4EE9-C816-34855B917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213" y="1657356"/>
            <a:ext cx="8638803" cy="33718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A67F51-A6C5-08D9-05B5-9724F00BDB43}"/>
              </a:ext>
            </a:extLst>
          </p:cNvPr>
          <p:cNvSpPr/>
          <p:nvPr/>
        </p:nvSpPr>
        <p:spPr>
          <a:xfrm>
            <a:off x="1863524" y="5299057"/>
            <a:ext cx="1701479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Semptom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3AEF9-E002-FC61-2771-CEA76887E595}"/>
              </a:ext>
            </a:extLst>
          </p:cNvPr>
          <p:cNvSpPr/>
          <p:nvPr/>
        </p:nvSpPr>
        <p:spPr>
          <a:xfrm>
            <a:off x="6631933" y="5299057"/>
            <a:ext cx="3350267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Tedavi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ile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semptomların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düzelmesi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A1C8DC-0B91-86F1-6702-737C48F327E7}"/>
              </a:ext>
            </a:extLst>
          </p:cNvPr>
          <p:cNvSpPr/>
          <p:nvPr/>
        </p:nvSpPr>
        <p:spPr>
          <a:xfrm>
            <a:off x="3537695" y="5299057"/>
            <a:ext cx="1956001" cy="682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Glukoz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C9FD7F-C2F1-B0D4-264A-FE625711BBE6}"/>
              </a:ext>
            </a:extLst>
          </p:cNvPr>
          <p:cNvSpPr/>
          <p:nvPr/>
        </p:nvSpPr>
        <p:spPr>
          <a:xfrm>
            <a:off x="4983480" y="1626392"/>
            <a:ext cx="2743200" cy="785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&lt;55 mg/dL</a:t>
            </a:r>
          </a:p>
        </p:txBody>
      </p:sp>
    </p:spTree>
    <p:extLst>
      <p:ext uri="{BB962C8B-B14F-4D97-AF65-F5344CB8AC3E}">
        <p14:creationId xmlns:p14="http://schemas.microsoft.com/office/powerpoint/2010/main" val="151595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Hipoglisemik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Durum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2E79570-10DF-CE8B-0EE3-C4E7F58D76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262935"/>
              </p:ext>
            </p:extLst>
          </p:nvPr>
        </p:nvGraphicFramePr>
        <p:xfrm>
          <a:off x="1524001" y="1271589"/>
          <a:ext cx="918051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07632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3D57C-7ADE-6353-6D5D-C3B7F2A6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163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49FA86-1E1E-1C75-4A42-FCEA46EE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42655"/>
            <a:ext cx="11049000" cy="547552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b="1" dirty="0" err="1"/>
              <a:t>Reaktif</a:t>
            </a:r>
            <a:r>
              <a:rPr lang="en-US" sz="8600" b="1" dirty="0"/>
              <a:t> </a:t>
            </a:r>
            <a:r>
              <a:rPr lang="en-US" sz="8600" b="1" dirty="0" err="1"/>
              <a:t>hipoglisemi</a:t>
            </a:r>
            <a:endParaRPr lang="en-US" sz="86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b="1" dirty="0" err="1"/>
              <a:t>İnsülinoma</a:t>
            </a:r>
            <a:endParaRPr lang="en-US" sz="86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b="1" dirty="0"/>
              <a:t>Non-insulinoma </a:t>
            </a:r>
            <a:r>
              <a:rPr lang="en-US" sz="8600" b="1" dirty="0" err="1"/>
              <a:t>pankreatojen</a:t>
            </a:r>
            <a:r>
              <a:rPr lang="en-US" sz="8600" b="1" dirty="0"/>
              <a:t> </a:t>
            </a:r>
            <a:r>
              <a:rPr lang="en-US" sz="8600" b="1" dirty="0" err="1"/>
              <a:t>hipoglisemi</a:t>
            </a:r>
            <a:r>
              <a:rPr lang="en-US" sz="8600" b="1" dirty="0"/>
              <a:t> </a:t>
            </a:r>
            <a:r>
              <a:rPr lang="en-US" sz="8600" b="1" dirty="0" err="1"/>
              <a:t>sendromu</a:t>
            </a:r>
            <a:r>
              <a:rPr lang="en-US" sz="8600" b="1" dirty="0"/>
              <a:t> (Nesidioblastosis)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b="1" dirty="0" err="1"/>
              <a:t>İnsülin</a:t>
            </a:r>
            <a:r>
              <a:rPr lang="en-US" sz="8600" b="1" dirty="0"/>
              <a:t> </a:t>
            </a:r>
            <a:r>
              <a:rPr lang="en-US" sz="8600" b="1" dirty="0" err="1"/>
              <a:t>otoimmün</a:t>
            </a:r>
            <a:r>
              <a:rPr lang="en-US" sz="8600" b="1" dirty="0"/>
              <a:t> </a:t>
            </a:r>
            <a:r>
              <a:rPr lang="en-US" sz="8600" b="1" dirty="0" err="1"/>
              <a:t>sendrom</a:t>
            </a:r>
            <a:endParaRPr lang="en-US" sz="86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b="1" dirty="0" err="1"/>
              <a:t>Adacık</a:t>
            </a:r>
            <a:r>
              <a:rPr lang="en-US" sz="8600" b="1" dirty="0"/>
              <a:t> </a:t>
            </a:r>
            <a:r>
              <a:rPr lang="en-US" sz="8600" b="1" dirty="0" err="1"/>
              <a:t>hücre</a:t>
            </a:r>
            <a:r>
              <a:rPr lang="en-US" sz="8600" b="1" dirty="0"/>
              <a:t> </a:t>
            </a:r>
            <a:r>
              <a:rPr lang="en-US" sz="8600" b="1" dirty="0" err="1"/>
              <a:t>dışı</a:t>
            </a:r>
            <a:r>
              <a:rPr lang="en-US" sz="8600" b="1" dirty="0"/>
              <a:t> </a:t>
            </a:r>
            <a:r>
              <a:rPr lang="en-US" sz="8600" b="1" dirty="0" err="1"/>
              <a:t>tümörler</a:t>
            </a:r>
            <a:endParaRPr lang="en-US" sz="86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b="1" dirty="0"/>
              <a:t>Primer adrenal </a:t>
            </a:r>
            <a:r>
              <a:rPr lang="en-US" sz="8600" b="1" dirty="0" err="1"/>
              <a:t>yetmezlik</a:t>
            </a:r>
            <a:endParaRPr lang="en-US" sz="86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b="1" dirty="0" err="1"/>
              <a:t>Hipopituitarizm</a:t>
            </a:r>
            <a:endParaRPr lang="en-US" sz="86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b="1" dirty="0" err="1"/>
              <a:t>Kritik</a:t>
            </a:r>
            <a:r>
              <a:rPr lang="en-US" sz="8600" b="1" dirty="0"/>
              <a:t> </a:t>
            </a:r>
            <a:r>
              <a:rPr lang="en-US" sz="8600" b="1" dirty="0" err="1"/>
              <a:t>hastalık</a:t>
            </a:r>
            <a:endParaRPr lang="en-US" sz="86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b="1" dirty="0" err="1"/>
              <a:t>Faktisyos</a:t>
            </a:r>
            <a:r>
              <a:rPr lang="en-US" sz="8600" b="1" dirty="0"/>
              <a:t> </a:t>
            </a:r>
            <a:r>
              <a:rPr lang="en-US" sz="8600" b="1" dirty="0" err="1"/>
              <a:t>hipoglisemi</a:t>
            </a:r>
            <a:endParaRPr lang="en-US" sz="8600" b="1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2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3D57C-7ADE-6353-6D5D-C3B7F2A6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163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49FA86-1E1E-1C75-4A42-FCEA46EE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42655"/>
            <a:ext cx="11049000" cy="547552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2800" b="1" u="sng" dirty="0" err="1"/>
              <a:t>Reaktif</a:t>
            </a:r>
            <a:r>
              <a:rPr lang="en-US" sz="12800" b="1" u="sng" dirty="0"/>
              <a:t> </a:t>
            </a:r>
            <a:r>
              <a:rPr lang="en-US" sz="12800" b="1" u="sng" dirty="0" err="1"/>
              <a:t>hipoglisemi</a:t>
            </a:r>
            <a:endParaRPr lang="en-US" sz="12800" b="1" u="sng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İnsülinoma</a:t>
            </a:r>
            <a:endParaRPr lang="en-US" sz="8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Non-insulinoma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pankreatojen</a:t>
            </a: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sendromu</a:t>
            </a: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(Nesidioblastosis)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</a:t>
            </a: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otoimmün</a:t>
            </a: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</a:t>
            </a:r>
            <a:endParaRPr lang="en-US" sz="8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Adacık</a:t>
            </a: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hücre</a:t>
            </a: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dışı</a:t>
            </a: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tümörler</a:t>
            </a:r>
            <a:endParaRPr lang="en-US" sz="8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Primer adrenal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yetmezlik</a:t>
            </a:r>
            <a:endParaRPr lang="en-US" sz="8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Hipopituitarizm</a:t>
            </a:r>
            <a:endParaRPr lang="en-US" sz="8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Kritik</a:t>
            </a: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hastalık</a:t>
            </a:r>
            <a:endParaRPr lang="en-US" sz="8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Faktisyos</a:t>
            </a:r>
            <a:r>
              <a:rPr lang="en-US" sz="8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341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Reaktif Hipoglisemi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71590"/>
            <a:ext cx="10820400" cy="545782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500" b="1" u="sng" dirty="0"/>
              <a:t>VAKA-1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300" dirty="0"/>
              <a:t>45 </a:t>
            </a:r>
            <a:r>
              <a:rPr lang="en-US" sz="3300" dirty="0" err="1"/>
              <a:t>yaş</a:t>
            </a:r>
            <a:r>
              <a:rPr lang="en-US" sz="3300" dirty="0"/>
              <a:t>, </a:t>
            </a:r>
            <a:r>
              <a:rPr lang="en-US" sz="3300" dirty="0" err="1"/>
              <a:t>kadın</a:t>
            </a:r>
            <a:r>
              <a:rPr lang="en-US" sz="3300" dirty="0"/>
              <a:t> hasta, Ankara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300" dirty="0" err="1"/>
              <a:t>Yemekten</a:t>
            </a:r>
            <a:r>
              <a:rPr lang="en-US" sz="3300" dirty="0"/>
              <a:t> 2 </a:t>
            </a:r>
            <a:r>
              <a:rPr lang="en-US" sz="3300" dirty="0" err="1"/>
              <a:t>saat</a:t>
            </a:r>
            <a:r>
              <a:rPr lang="en-US" sz="3300" dirty="0"/>
              <a:t> </a:t>
            </a:r>
            <a:r>
              <a:rPr lang="en-US" sz="3300" dirty="0" err="1"/>
              <a:t>sonrasında</a:t>
            </a:r>
            <a:r>
              <a:rPr lang="en-US" sz="3300" dirty="0"/>
              <a:t> </a:t>
            </a:r>
            <a:r>
              <a:rPr lang="en-US" sz="3300" dirty="0" err="1"/>
              <a:t>halsizlik</a:t>
            </a:r>
            <a:r>
              <a:rPr lang="en-US" sz="3300" dirty="0"/>
              <a:t>, </a:t>
            </a:r>
            <a:r>
              <a:rPr lang="en-US" sz="3300" dirty="0" err="1"/>
              <a:t>terleme</a:t>
            </a:r>
            <a:r>
              <a:rPr lang="en-US" sz="3300" dirty="0"/>
              <a:t>, </a:t>
            </a:r>
            <a:r>
              <a:rPr lang="en-US" sz="3300" dirty="0" err="1"/>
              <a:t>çarpıntı</a:t>
            </a:r>
            <a:r>
              <a:rPr lang="en-US" sz="3300" dirty="0"/>
              <a:t> </a:t>
            </a:r>
            <a:r>
              <a:rPr lang="en-US" sz="3300" dirty="0" err="1"/>
              <a:t>ve</a:t>
            </a:r>
            <a:r>
              <a:rPr lang="en-US" sz="3300" dirty="0"/>
              <a:t> </a:t>
            </a:r>
            <a:r>
              <a:rPr lang="en-US" sz="3300" dirty="0" err="1"/>
              <a:t>baygınlık</a:t>
            </a:r>
            <a:r>
              <a:rPr lang="en-US" sz="3300" dirty="0"/>
              <a:t> </a:t>
            </a:r>
            <a:r>
              <a:rPr lang="en-US" sz="3300" dirty="0" err="1"/>
              <a:t>hissi</a:t>
            </a:r>
            <a:endParaRPr lang="en-US" sz="33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300" dirty="0" err="1"/>
              <a:t>Hipotiroidi</a:t>
            </a:r>
            <a:endParaRPr lang="en-US" sz="33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300" dirty="0"/>
              <a:t>Anne </a:t>
            </a:r>
            <a:r>
              <a:rPr lang="en-US" sz="3300" dirty="0" err="1"/>
              <a:t>ve</a:t>
            </a:r>
            <a:r>
              <a:rPr lang="en-US" sz="3300" dirty="0"/>
              <a:t> </a:t>
            </a:r>
            <a:r>
              <a:rPr lang="en-US" sz="3300" dirty="0" err="1"/>
              <a:t>teyzesi</a:t>
            </a:r>
            <a:r>
              <a:rPr lang="en-US" sz="3300" dirty="0"/>
              <a:t> </a:t>
            </a:r>
            <a:r>
              <a:rPr lang="en-US" sz="3300" dirty="0" err="1"/>
              <a:t>diyabet</a:t>
            </a:r>
            <a:r>
              <a:rPr lang="en-US" sz="3300" dirty="0"/>
              <a:t> </a:t>
            </a:r>
            <a:r>
              <a:rPr lang="en-US" sz="3300" dirty="0" err="1"/>
              <a:t>hastası</a:t>
            </a:r>
            <a:endParaRPr lang="en-US" sz="33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300" dirty="0"/>
              <a:t>Boy: 158 cm, Kilo: 95 kg, VKI: 38.15 kg/m</a:t>
            </a:r>
            <a:r>
              <a:rPr lang="en-US" sz="3300" baseline="30000" dirty="0"/>
              <a:t>2</a:t>
            </a:r>
            <a:endParaRPr lang="en-US" sz="33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7817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Reaktif Hipoglisemi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1590"/>
            <a:ext cx="10820400" cy="5457822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dirty="0"/>
              <a:t>=Postprandial </a:t>
            </a:r>
            <a:r>
              <a:rPr lang="en-US" sz="3200" b="1" dirty="0" err="1"/>
              <a:t>hipoglisemi</a:t>
            </a:r>
            <a:endParaRPr lang="en-US" sz="3200" b="1" dirty="0"/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İdiopatik</a:t>
            </a:r>
            <a:r>
              <a:rPr lang="en-US" sz="3200" dirty="0"/>
              <a:t>,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sık</a:t>
            </a:r>
            <a:endParaRPr lang="en-US" sz="3200" dirty="0"/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Kalıtsal</a:t>
            </a:r>
            <a:r>
              <a:rPr lang="en-US" sz="3200" dirty="0"/>
              <a:t> </a:t>
            </a:r>
            <a:r>
              <a:rPr lang="en-US" sz="3200" dirty="0" err="1"/>
              <a:t>fruktoz</a:t>
            </a:r>
            <a:r>
              <a:rPr lang="en-US" sz="3200" dirty="0"/>
              <a:t> </a:t>
            </a:r>
            <a:r>
              <a:rPr lang="en-US" sz="3200" dirty="0" err="1"/>
              <a:t>intoleransı</a:t>
            </a:r>
            <a:r>
              <a:rPr lang="en-US" sz="3200" dirty="0"/>
              <a:t>, </a:t>
            </a:r>
            <a:r>
              <a:rPr lang="en-US" sz="3200" dirty="0" err="1"/>
              <a:t>galaktozemi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lösin</a:t>
            </a:r>
            <a:r>
              <a:rPr lang="en-US" sz="3200" dirty="0"/>
              <a:t> </a:t>
            </a:r>
            <a:r>
              <a:rPr lang="en-US" sz="3200" dirty="0" err="1"/>
              <a:t>duyarlılığı</a:t>
            </a:r>
            <a:endParaRPr lang="en-US" sz="3200" dirty="0"/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Alimenter</a:t>
            </a:r>
          </a:p>
          <a:p>
            <a:pPr lvl="2" algn="just">
              <a:lnSpc>
                <a:spcPct val="150000"/>
              </a:lnSpc>
            </a:pPr>
            <a:r>
              <a:rPr lang="en-US" sz="3200" dirty="0" err="1"/>
              <a:t>Bariatrik</a:t>
            </a:r>
            <a:r>
              <a:rPr lang="en-US" sz="3200" dirty="0"/>
              <a:t> </a:t>
            </a:r>
            <a:r>
              <a:rPr lang="en-US" sz="3200" dirty="0" err="1"/>
              <a:t>cerrahi</a:t>
            </a:r>
            <a:r>
              <a:rPr lang="en-US" sz="3200" dirty="0"/>
              <a:t> (</a:t>
            </a:r>
            <a:r>
              <a:rPr lang="en-US" sz="3200" dirty="0" err="1"/>
              <a:t>Roux-en-y</a:t>
            </a:r>
            <a:r>
              <a:rPr lang="en-US" sz="3200" dirty="0"/>
              <a:t> </a:t>
            </a:r>
            <a:r>
              <a:rPr lang="en-US" sz="3200" dirty="0" err="1"/>
              <a:t>gastrik</a:t>
            </a:r>
            <a:r>
              <a:rPr lang="en-US" sz="3200" dirty="0"/>
              <a:t> bypass) </a:t>
            </a:r>
            <a:r>
              <a:rPr lang="en-US" sz="3200" dirty="0" err="1"/>
              <a:t>sonrası</a:t>
            </a:r>
            <a:r>
              <a:rPr lang="en-US" sz="3200" dirty="0"/>
              <a:t> </a:t>
            </a:r>
            <a:r>
              <a:rPr lang="en-US" sz="3200" dirty="0" err="1"/>
              <a:t>gelişen</a:t>
            </a:r>
            <a:r>
              <a:rPr lang="en-US" sz="3200" dirty="0"/>
              <a:t> </a:t>
            </a:r>
            <a:r>
              <a:rPr lang="en-US" sz="3200" dirty="0" err="1"/>
              <a:t>geç</a:t>
            </a:r>
            <a:r>
              <a:rPr lang="en-US" sz="3200" dirty="0"/>
              <a:t> dumping </a:t>
            </a:r>
            <a:r>
              <a:rPr lang="en-US" sz="3200" dirty="0" err="1"/>
              <a:t>sendromu</a:t>
            </a:r>
            <a:endParaRPr lang="en-US" sz="3200" dirty="0"/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Erken </a:t>
            </a:r>
            <a:r>
              <a:rPr lang="en-US" sz="3200" dirty="0" err="1"/>
              <a:t>diyabet</a:t>
            </a:r>
            <a:r>
              <a:rPr lang="en-US" sz="3200" dirty="0"/>
              <a:t> </a:t>
            </a:r>
            <a:r>
              <a:rPr lang="en-US" sz="3200" dirty="0" err="1"/>
              <a:t>hipoglisemisi</a:t>
            </a:r>
            <a:r>
              <a:rPr lang="en-US" sz="3200" dirty="0"/>
              <a:t>?</a:t>
            </a:r>
          </a:p>
          <a:p>
            <a:pPr algn="just">
              <a:lnSpc>
                <a:spcPct val="15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0227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Reaktif Hipoglisemi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1590"/>
            <a:ext cx="10820400" cy="4905374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TANI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Semptom</a:t>
            </a:r>
            <a:r>
              <a:rPr lang="en-US" sz="3200" dirty="0"/>
              <a:t> </a:t>
            </a:r>
            <a:r>
              <a:rPr lang="en-US" sz="3200" dirty="0" err="1"/>
              <a:t>varlığında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Glukoz</a:t>
            </a:r>
            <a:r>
              <a:rPr lang="en-US" sz="3200" dirty="0"/>
              <a:t> </a:t>
            </a:r>
            <a:r>
              <a:rPr lang="en-US" sz="3200" dirty="0" err="1"/>
              <a:t>düşük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bununla</a:t>
            </a:r>
            <a:r>
              <a:rPr lang="en-US" sz="3200" dirty="0"/>
              <a:t> </a:t>
            </a:r>
            <a:r>
              <a:rPr lang="en-US" sz="3200" dirty="0" err="1"/>
              <a:t>uyumlu</a:t>
            </a:r>
            <a:r>
              <a:rPr lang="en-US" sz="3200" dirty="0"/>
              <a:t> insulin </a:t>
            </a:r>
            <a:r>
              <a:rPr lang="en-US" sz="3200" dirty="0" err="1"/>
              <a:t>ve</a:t>
            </a:r>
            <a:r>
              <a:rPr lang="en-US" sz="3200" dirty="0"/>
              <a:t> C-</a:t>
            </a:r>
            <a:r>
              <a:rPr lang="en-US" sz="3200" dirty="0" err="1"/>
              <a:t>peptid</a:t>
            </a:r>
            <a:r>
              <a:rPr lang="en-US" sz="3200" dirty="0"/>
              <a:t> </a:t>
            </a:r>
            <a:r>
              <a:rPr lang="en-US" sz="3200" dirty="0" err="1"/>
              <a:t>düşük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>
                <a:sym typeface="Wingdings" pitchFamily="2" charset="2"/>
              </a:rPr>
              <a:t>Karışık</a:t>
            </a:r>
            <a:r>
              <a:rPr lang="en-US" sz="3200" dirty="0">
                <a:sym typeface="Wingdings" pitchFamily="2" charset="2"/>
              </a:rPr>
              <a:t> </a:t>
            </a:r>
            <a:r>
              <a:rPr lang="en-US" sz="3200" dirty="0" err="1">
                <a:sym typeface="Wingdings" pitchFamily="2" charset="2"/>
              </a:rPr>
              <a:t>yemek</a:t>
            </a:r>
            <a:r>
              <a:rPr lang="en-US" sz="3200" dirty="0">
                <a:sym typeface="Wingdings" pitchFamily="2" charset="2"/>
              </a:rPr>
              <a:t> </a:t>
            </a:r>
            <a:r>
              <a:rPr lang="en-US" sz="3200" dirty="0" err="1">
                <a:sym typeface="Wingdings" pitchFamily="2" charset="2"/>
              </a:rPr>
              <a:t>testi</a:t>
            </a:r>
            <a:r>
              <a:rPr lang="en-US" sz="3200" dirty="0">
                <a:sym typeface="Wingdings" pitchFamily="2" charset="2"/>
              </a:rPr>
              <a:t> (mixed meal)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Uzamış</a:t>
            </a:r>
            <a:r>
              <a:rPr lang="en-US" sz="3200" dirty="0"/>
              <a:t> </a:t>
            </a:r>
            <a:r>
              <a:rPr lang="en-US" sz="3200" dirty="0" err="1"/>
              <a:t>açlık</a:t>
            </a:r>
            <a:r>
              <a:rPr lang="en-US" sz="3200" dirty="0"/>
              <a:t> </a:t>
            </a:r>
            <a:r>
              <a:rPr lang="en-US" sz="3200" dirty="0" err="1"/>
              <a:t>testi</a:t>
            </a:r>
            <a:r>
              <a:rPr lang="en-US" sz="3200" dirty="0">
                <a:sym typeface="Wingdings" pitchFamily="2" charset="2"/>
              </a:rPr>
              <a:t> </a:t>
            </a:r>
            <a:r>
              <a:rPr lang="en-US" sz="3200" dirty="0" err="1">
                <a:sym typeface="Wingdings" pitchFamily="2" charset="2"/>
              </a:rPr>
              <a:t>Hipoglisemi</a:t>
            </a:r>
            <a:r>
              <a:rPr lang="en-US" sz="3200" dirty="0">
                <a:sym typeface="Wingdings" pitchFamily="2" charset="2"/>
              </a:rPr>
              <a:t> </a:t>
            </a:r>
            <a:r>
              <a:rPr lang="en-US" sz="3200" dirty="0" err="1">
                <a:sym typeface="Wingdings" pitchFamily="2" charset="2"/>
              </a:rPr>
              <a:t>olmaz</a:t>
            </a:r>
            <a:endParaRPr lang="en-US" sz="3200" dirty="0">
              <a:sym typeface="Wingdings" pitchFamily="2" charset="2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OGTT’nin</a:t>
            </a:r>
            <a:r>
              <a:rPr lang="en-US" sz="3200" dirty="0"/>
              <a:t> </a:t>
            </a:r>
            <a:r>
              <a:rPr lang="en-US" sz="3200" dirty="0" err="1"/>
              <a:t>yeri</a:t>
            </a:r>
            <a:r>
              <a:rPr lang="en-US" sz="3200" dirty="0"/>
              <a:t> yok</a:t>
            </a:r>
            <a:r>
              <a:rPr lang="en-US" sz="3200" dirty="0">
                <a:sym typeface="Wingdings" pitchFamily="2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671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Reaktif Hipoglisemi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320"/>
            <a:ext cx="10820400" cy="504444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5 </a:t>
            </a:r>
            <a:r>
              <a:rPr lang="en-US" sz="3200" b="1" u="sng" dirty="0" err="1"/>
              <a:t>saatlik</a:t>
            </a:r>
            <a:r>
              <a:rPr lang="en-US" sz="3200" b="1" u="sng" dirty="0"/>
              <a:t> mixed meal test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az</a:t>
            </a:r>
            <a:r>
              <a:rPr lang="en-US" sz="3200" dirty="0"/>
              <a:t> 3 </a:t>
            </a:r>
            <a:r>
              <a:rPr lang="en-US" sz="3200" dirty="0" err="1"/>
              <a:t>gün</a:t>
            </a:r>
            <a:r>
              <a:rPr lang="en-US" sz="3200" dirty="0"/>
              <a:t> </a:t>
            </a:r>
            <a:r>
              <a:rPr lang="en-US" sz="3200" dirty="0" err="1"/>
              <a:t>yeterli</a:t>
            </a:r>
            <a:r>
              <a:rPr lang="en-US" sz="3200" dirty="0"/>
              <a:t> </a:t>
            </a:r>
            <a:r>
              <a:rPr lang="en-US" sz="3200" dirty="0" err="1"/>
              <a:t>karbonhidrat</a:t>
            </a:r>
            <a:r>
              <a:rPr lang="en-US" sz="3200" dirty="0"/>
              <a:t> </a:t>
            </a:r>
            <a:r>
              <a:rPr lang="en-US" sz="3200" dirty="0" err="1"/>
              <a:t>alımı</a:t>
            </a:r>
            <a:r>
              <a:rPr lang="en-US" sz="3200" dirty="0"/>
              <a:t>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75 gr </a:t>
            </a:r>
            <a:r>
              <a:rPr lang="en-US" sz="3200" dirty="0" err="1"/>
              <a:t>ya</a:t>
            </a:r>
            <a:r>
              <a:rPr lang="en-US" sz="3200" dirty="0"/>
              <a:t> da 100 gr </a:t>
            </a:r>
            <a:r>
              <a:rPr lang="en-US" sz="3200" dirty="0" err="1"/>
              <a:t>karbonhidrat</a:t>
            </a:r>
            <a:endParaRPr lang="en-US" sz="3200" dirty="0"/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0, 30, 60, 90, 120, 150, 180, 240, 270 </a:t>
            </a:r>
            <a:r>
              <a:rPr lang="en-US" sz="3200" dirty="0" err="1"/>
              <a:t>ve</a:t>
            </a:r>
            <a:r>
              <a:rPr lang="en-US" sz="3200" dirty="0"/>
              <a:t> 300. </a:t>
            </a:r>
            <a:r>
              <a:rPr lang="en-US" sz="3200" dirty="0" err="1"/>
              <a:t>dakikalarda</a:t>
            </a:r>
            <a:endParaRPr lang="en-US" sz="3200" dirty="0"/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Glukoz</a:t>
            </a:r>
            <a:r>
              <a:rPr lang="en-US" sz="3200" dirty="0"/>
              <a:t>, </a:t>
            </a:r>
            <a:r>
              <a:rPr lang="en-US" sz="3200" dirty="0" err="1"/>
              <a:t>insülin</a:t>
            </a:r>
            <a:r>
              <a:rPr lang="en-US" sz="3200" dirty="0"/>
              <a:t>, c-</a:t>
            </a:r>
            <a:r>
              <a:rPr lang="en-US" sz="3200" dirty="0" err="1"/>
              <a:t>peptid</a:t>
            </a:r>
            <a:r>
              <a:rPr lang="en-US" sz="3200" dirty="0"/>
              <a:t>, </a:t>
            </a:r>
            <a:r>
              <a:rPr lang="en-US" sz="3200" dirty="0" err="1"/>
              <a:t>proinsülin</a:t>
            </a:r>
            <a:endParaRPr lang="en-US" sz="3200" dirty="0"/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Çok</a:t>
            </a:r>
            <a:r>
              <a:rPr lang="en-US" sz="3200" dirty="0"/>
              <a:t> </a:t>
            </a:r>
            <a:r>
              <a:rPr lang="en-US" sz="3200" dirty="0" err="1"/>
              <a:t>hızlı</a:t>
            </a:r>
            <a:r>
              <a:rPr lang="en-US" sz="3200" dirty="0"/>
              <a:t> </a:t>
            </a:r>
            <a:r>
              <a:rPr lang="en-US" sz="3200" dirty="0" err="1"/>
              <a:t>laboratuvara</a:t>
            </a:r>
            <a:r>
              <a:rPr lang="en-US" sz="3200" dirty="0"/>
              <a:t> </a:t>
            </a:r>
            <a:r>
              <a:rPr lang="en-US" sz="3200" dirty="0" err="1"/>
              <a:t>ulaştırılmalı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3161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Reaktif Hipoglisemi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Content Placeholder 1">
                <a:extLst>
                  <a:ext uri="{FF2B5EF4-FFF2-40B4-BE49-F238E27FC236}">
                    <a16:creationId xmlns:a16="http://schemas.microsoft.com/office/drawing/2014/main" id="{807B1AE3-B80C-0994-B5CE-103321101B5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02891527"/>
                  </p:ext>
                </p:extLst>
              </p:nvPr>
            </p:nvGraphicFramePr>
            <p:xfrm>
              <a:off x="693420" y="1278258"/>
              <a:ext cx="10805160" cy="5312093"/>
            </p:xfrm>
            <a:graphic>
              <a:graphicData uri="http://schemas.openxmlformats.org/drawingml/2006/table">
                <a:tbl>
                  <a:tblPr firstRow="1" bandRow="1">
                    <a:tableStyleId>{D27102A9-8310-4765-A935-A1911B00CA55}</a:tableStyleId>
                  </a:tblPr>
                  <a:tblGrid>
                    <a:gridCol w="1905000">
                      <a:extLst>
                        <a:ext uri="{9D8B030D-6E8A-4147-A177-3AD203B41FA5}">
                          <a16:colId xmlns:a16="http://schemas.microsoft.com/office/drawing/2014/main" val="362785568"/>
                        </a:ext>
                      </a:extLst>
                    </a:gridCol>
                    <a:gridCol w="2819400">
                      <a:extLst>
                        <a:ext uri="{9D8B030D-6E8A-4147-A177-3AD203B41FA5}">
                          <a16:colId xmlns:a16="http://schemas.microsoft.com/office/drawing/2014/main" val="4241098175"/>
                        </a:ext>
                      </a:extLst>
                    </a:gridCol>
                    <a:gridCol w="3032760">
                      <a:extLst>
                        <a:ext uri="{9D8B030D-6E8A-4147-A177-3AD203B41FA5}">
                          <a16:colId xmlns:a16="http://schemas.microsoft.com/office/drawing/2014/main" val="2575440874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447264317"/>
                        </a:ext>
                      </a:extLst>
                    </a:gridCol>
                  </a:tblGrid>
                  <a:tr h="986077">
                    <a:tc>
                      <a:txBody>
                        <a:bodyPr/>
                        <a:lstStyle/>
                        <a:p>
                          <a:r>
                            <a:rPr lang="en-US" sz="2800" dirty="0" err="1"/>
                            <a:t>Dakika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err="1"/>
                            <a:t>Glukoz</a:t>
                          </a:r>
                          <a:r>
                            <a:rPr lang="en-US" sz="2800" dirty="0"/>
                            <a:t> (mg/dL)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İnsülin (</a:t>
                          </a:r>
                          <a14:m>
                            <m:oMath xmlns:m="http://schemas.openxmlformats.org/officeDocument/2006/math">
                              <m:r>
                                <a:rPr lang="en-US" sz="280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sz="2800" dirty="0"/>
                            <a:t>U/mL)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C-</a:t>
                          </a:r>
                          <a:r>
                            <a:rPr lang="en-US" sz="2800" dirty="0" err="1"/>
                            <a:t>peptid</a:t>
                          </a:r>
                          <a:r>
                            <a:rPr lang="en-US" sz="2800" dirty="0"/>
                            <a:t> (ng/mL)</a:t>
                          </a:r>
                        </a:p>
                        <a:p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8592873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98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2.5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3491141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30.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125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33930809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60.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65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1.6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0.4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0277557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90.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61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1.3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0.3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6118782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120.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121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9322210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180.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111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2070311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240.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96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1442080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300.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101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4.1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1.1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97394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Content Placeholder 1">
                <a:extLst>
                  <a:ext uri="{FF2B5EF4-FFF2-40B4-BE49-F238E27FC236}">
                    <a16:creationId xmlns:a16="http://schemas.microsoft.com/office/drawing/2014/main" id="{807B1AE3-B80C-0994-B5CE-103321101B5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02891527"/>
                  </p:ext>
                </p:extLst>
              </p:nvPr>
            </p:nvGraphicFramePr>
            <p:xfrm>
              <a:off x="693420" y="1278258"/>
              <a:ext cx="10805160" cy="5312093"/>
            </p:xfrm>
            <a:graphic>
              <a:graphicData uri="http://schemas.openxmlformats.org/drawingml/2006/table">
                <a:tbl>
                  <a:tblPr firstRow="1" bandRow="1">
                    <a:tableStyleId>{D27102A9-8310-4765-A935-A1911B00CA55}</a:tableStyleId>
                  </a:tblPr>
                  <a:tblGrid>
                    <a:gridCol w="1905000">
                      <a:extLst>
                        <a:ext uri="{9D8B030D-6E8A-4147-A177-3AD203B41FA5}">
                          <a16:colId xmlns:a16="http://schemas.microsoft.com/office/drawing/2014/main" val="362785568"/>
                        </a:ext>
                      </a:extLst>
                    </a:gridCol>
                    <a:gridCol w="2819400">
                      <a:extLst>
                        <a:ext uri="{9D8B030D-6E8A-4147-A177-3AD203B41FA5}">
                          <a16:colId xmlns:a16="http://schemas.microsoft.com/office/drawing/2014/main" val="4241098175"/>
                        </a:ext>
                      </a:extLst>
                    </a:gridCol>
                    <a:gridCol w="3032760">
                      <a:extLst>
                        <a:ext uri="{9D8B030D-6E8A-4147-A177-3AD203B41FA5}">
                          <a16:colId xmlns:a16="http://schemas.microsoft.com/office/drawing/2014/main" val="2575440874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447264317"/>
                        </a:ext>
                      </a:extLst>
                    </a:gridCol>
                  </a:tblGrid>
                  <a:tr h="986077">
                    <a:tc>
                      <a:txBody>
                        <a:bodyPr/>
                        <a:lstStyle/>
                        <a:p>
                          <a:r>
                            <a:rPr lang="en-US" sz="2800" dirty="0" err="1"/>
                            <a:t>Dakika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err="1"/>
                            <a:t>Glukoz</a:t>
                          </a:r>
                          <a:r>
                            <a:rPr lang="en-US" sz="2800" dirty="0"/>
                            <a:t> (mg/dL)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6067" t="-6410" r="-100837" b="-4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C-</a:t>
                          </a:r>
                          <a:r>
                            <a:rPr lang="en-US" sz="2800" dirty="0" err="1"/>
                            <a:t>peptid</a:t>
                          </a:r>
                          <a:r>
                            <a:rPr lang="en-US" sz="2800" dirty="0"/>
                            <a:t> (ng/mL)</a:t>
                          </a:r>
                        </a:p>
                        <a:p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8592873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98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2.5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3491141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30.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125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33930809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60.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65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1.6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0.4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0277557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90.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61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1.3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0.3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6118782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120.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121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9322210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180.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111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2070311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240.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96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-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  <a:alpha val="2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1442080"/>
                      </a:ext>
                    </a:extLst>
                  </a:tr>
                  <a:tr h="54075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300.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101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4.1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1.1</a:t>
                          </a:r>
                          <a:endParaRPr lang="en-US" sz="28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973949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04356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Reaktif Hipoglisemi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02080"/>
            <a:ext cx="11399520" cy="477488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5 </a:t>
            </a:r>
            <a:r>
              <a:rPr lang="en-US" sz="3200" b="1" u="sng" dirty="0" err="1"/>
              <a:t>saatlik</a:t>
            </a:r>
            <a:r>
              <a:rPr lang="en-US" sz="3200" b="1" u="sng" dirty="0"/>
              <a:t> mixed meal test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Semptomlar</a:t>
            </a:r>
            <a:r>
              <a:rPr lang="en-US" sz="3200" dirty="0"/>
              <a:t> </a:t>
            </a:r>
            <a:r>
              <a:rPr lang="en-US" sz="3200" dirty="0" err="1"/>
              <a:t>ortaya</a:t>
            </a:r>
            <a:r>
              <a:rPr lang="en-US" sz="3200" dirty="0"/>
              <a:t> </a:t>
            </a:r>
            <a:r>
              <a:rPr lang="en-US" sz="3200" dirty="0" err="1"/>
              <a:t>çıktığı</a:t>
            </a:r>
            <a:r>
              <a:rPr lang="en-US" sz="3200" dirty="0"/>
              <a:t> </a:t>
            </a:r>
            <a:r>
              <a:rPr lang="en-US" sz="3200" dirty="0" err="1"/>
              <a:t>sırada</a:t>
            </a:r>
            <a:r>
              <a:rPr lang="en-US" sz="3200" dirty="0"/>
              <a:t> </a:t>
            </a:r>
            <a:r>
              <a:rPr lang="en-US" sz="3200" dirty="0" err="1"/>
              <a:t>düşük</a:t>
            </a:r>
            <a:r>
              <a:rPr lang="en-US" sz="3200" dirty="0"/>
              <a:t> </a:t>
            </a:r>
            <a:r>
              <a:rPr lang="en-US" sz="3200" dirty="0" err="1"/>
              <a:t>glukoz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bununla</a:t>
            </a:r>
            <a:r>
              <a:rPr lang="en-US" sz="3200" dirty="0"/>
              <a:t> </a:t>
            </a:r>
            <a:r>
              <a:rPr lang="en-US" sz="3200" dirty="0" err="1"/>
              <a:t>uyumlu</a:t>
            </a:r>
            <a:r>
              <a:rPr lang="en-US" sz="3200" dirty="0"/>
              <a:t> insulin </a:t>
            </a:r>
            <a:r>
              <a:rPr lang="en-US" sz="3200" dirty="0" err="1"/>
              <a:t>ve</a:t>
            </a:r>
            <a:r>
              <a:rPr lang="en-US" sz="3200" dirty="0"/>
              <a:t> C-</a:t>
            </a:r>
            <a:r>
              <a:rPr lang="en-US" sz="3200" dirty="0" err="1"/>
              <a:t>peptid</a:t>
            </a:r>
            <a:r>
              <a:rPr lang="en-US" sz="3200" dirty="0"/>
              <a:t> </a:t>
            </a:r>
            <a:r>
              <a:rPr lang="en-US" sz="3200" dirty="0" err="1"/>
              <a:t>seviyelerinin</a:t>
            </a:r>
            <a:r>
              <a:rPr lang="en-US" sz="3200" dirty="0"/>
              <a:t> </a:t>
            </a:r>
            <a:r>
              <a:rPr lang="en-US" sz="3200" dirty="0" err="1"/>
              <a:t>olması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Sensitivitesi</a:t>
            </a:r>
            <a:r>
              <a:rPr lang="en-US" sz="3200" dirty="0"/>
              <a:t> </a:t>
            </a:r>
            <a:r>
              <a:rPr lang="en-US" sz="3200" dirty="0" err="1"/>
              <a:t>düşük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Fikir</a:t>
            </a:r>
            <a:r>
              <a:rPr lang="en-US" sz="3200" dirty="0"/>
              <a:t> </a:t>
            </a:r>
            <a:r>
              <a:rPr lang="en-US" sz="3200" dirty="0" err="1"/>
              <a:t>birliği</a:t>
            </a:r>
            <a:r>
              <a:rPr lang="en-US" sz="3200" dirty="0"/>
              <a:t> yok</a:t>
            </a:r>
          </a:p>
        </p:txBody>
      </p:sp>
    </p:spTree>
    <p:extLst>
      <p:ext uri="{BB962C8B-B14F-4D97-AF65-F5344CB8AC3E}">
        <p14:creationId xmlns:p14="http://schemas.microsoft.com/office/powerpoint/2010/main" val="216152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Reaktif Hipoglisemi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1478280"/>
            <a:ext cx="10820400" cy="4953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TEDAVİ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Düşük</a:t>
            </a:r>
            <a:r>
              <a:rPr lang="en-US" sz="3200" dirty="0"/>
              <a:t> </a:t>
            </a:r>
            <a:r>
              <a:rPr lang="en-US" sz="3200" dirty="0" err="1"/>
              <a:t>karbonhidratlı</a:t>
            </a:r>
            <a:r>
              <a:rPr lang="en-US" sz="3200" dirty="0"/>
              <a:t> </a:t>
            </a:r>
            <a:r>
              <a:rPr lang="en-US" sz="3200" dirty="0" err="1"/>
              <a:t>diyet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Sık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az</a:t>
            </a:r>
            <a:r>
              <a:rPr lang="en-US" sz="3200" dirty="0"/>
              <a:t> </a:t>
            </a:r>
            <a:r>
              <a:rPr lang="en-US" sz="3200" dirty="0" err="1"/>
              <a:t>miktarda</a:t>
            </a:r>
            <a:r>
              <a:rPr lang="en-US" sz="3200" dirty="0"/>
              <a:t> </a:t>
            </a:r>
            <a:r>
              <a:rPr lang="en-US" sz="3200" dirty="0" err="1"/>
              <a:t>beslenme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Alfa-</a:t>
            </a:r>
            <a:r>
              <a:rPr lang="en-US" sz="3200" dirty="0" err="1"/>
              <a:t>glukozidaz</a:t>
            </a:r>
            <a:r>
              <a:rPr lang="en-US" sz="3200" dirty="0"/>
              <a:t> </a:t>
            </a:r>
            <a:r>
              <a:rPr lang="en-US" sz="3200" dirty="0" err="1"/>
              <a:t>inhibitörleri</a:t>
            </a:r>
            <a:endParaRPr lang="en-US" sz="32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2388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3D57C-7ADE-6353-6D5D-C3B7F2A6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163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49FA86-1E1E-1C75-4A42-FCEA46EE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42655"/>
            <a:ext cx="11049000" cy="547552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Reaktif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2800" b="1" u="sng" dirty="0" err="1"/>
              <a:t>İnsülinoma</a:t>
            </a:r>
            <a:endParaRPr lang="en-US" sz="12800" b="1" u="sng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Non-insulinoma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pankreatojen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sendromu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(Nesidioblastosis)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otoimmün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Adacık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hücre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dışı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tümörler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Primer adrenal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yetmezlik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Hipopituitarizm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Kritik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hastalık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Faktisyos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23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25881"/>
            <a:ext cx="10820400" cy="5327331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VAKA-2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54 </a:t>
            </a:r>
            <a:r>
              <a:rPr lang="en-US" sz="3200" dirty="0" err="1"/>
              <a:t>yaş</a:t>
            </a:r>
            <a:r>
              <a:rPr lang="en-US" sz="3200" dirty="0"/>
              <a:t>, </a:t>
            </a:r>
            <a:r>
              <a:rPr lang="en-US" sz="3200" dirty="0" err="1"/>
              <a:t>kadın</a:t>
            </a:r>
            <a:r>
              <a:rPr lang="en-US" sz="3200" dirty="0"/>
              <a:t>, Adana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3 </a:t>
            </a:r>
            <a:r>
              <a:rPr lang="en-US" sz="3200" dirty="0" err="1"/>
              <a:t>yıldır</a:t>
            </a:r>
            <a:r>
              <a:rPr lang="en-US" sz="3200" dirty="0"/>
              <a:t> </a:t>
            </a:r>
            <a:r>
              <a:rPr lang="en-US" sz="3200" dirty="0" err="1"/>
              <a:t>günün</a:t>
            </a:r>
            <a:r>
              <a:rPr lang="en-US" sz="3200" dirty="0"/>
              <a:t> </a:t>
            </a:r>
            <a:r>
              <a:rPr lang="en-US" sz="3200" dirty="0" err="1"/>
              <a:t>herhangi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zamanı</a:t>
            </a:r>
            <a:r>
              <a:rPr lang="en-US" sz="3200" dirty="0"/>
              <a:t> </a:t>
            </a:r>
            <a:r>
              <a:rPr lang="en-US" sz="3200" dirty="0" err="1"/>
              <a:t>özellikle</a:t>
            </a:r>
            <a:r>
              <a:rPr lang="en-US" sz="3200" dirty="0"/>
              <a:t> </a:t>
            </a:r>
            <a:r>
              <a:rPr lang="en-US" sz="3200" dirty="0" err="1"/>
              <a:t>evde</a:t>
            </a:r>
            <a:r>
              <a:rPr lang="en-US" sz="3200" dirty="0"/>
              <a:t> </a:t>
            </a:r>
            <a:r>
              <a:rPr lang="en-US" sz="3200" dirty="0" err="1"/>
              <a:t>temizlik</a:t>
            </a:r>
            <a:r>
              <a:rPr lang="en-US" sz="3200" dirty="0"/>
              <a:t> </a:t>
            </a:r>
            <a:r>
              <a:rPr lang="en-US" sz="3200" dirty="0" err="1"/>
              <a:t>yaptıktan</a:t>
            </a:r>
            <a:r>
              <a:rPr lang="en-US" sz="3200" dirty="0"/>
              <a:t> </a:t>
            </a:r>
            <a:r>
              <a:rPr lang="en-US" sz="3200" dirty="0" err="1"/>
              <a:t>sonra</a:t>
            </a:r>
            <a:r>
              <a:rPr lang="en-US" sz="3200" dirty="0"/>
              <a:t> </a:t>
            </a:r>
            <a:r>
              <a:rPr lang="en-US" sz="3200" dirty="0" err="1"/>
              <a:t>ya</a:t>
            </a:r>
            <a:r>
              <a:rPr lang="en-US" sz="3200" dirty="0"/>
              <a:t> da </a:t>
            </a:r>
            <a:r>
              <a:rPr lang="en-US" sz="3200" dirty="0" err="1"/>
              <a:t>yürüyüşten</a:t>
            </a:r>
            <a:r>
              <a:rPr lang="en-US" sz="3200" dirty="0"/>
              <a:t> </a:t>
            </a:r>
            <a:r>
              <a:rPr lang="en-US" sz="3200" dirty="0" err="1"/>
              <a:t>sonra</a:t>
            </a:r>
            <a:r>
              <a:rPr lang="en-US" sz="3200" dirty="0"/>
              <a:t> </a:t>
            </a:r>
            <a:r>
              <a:rPr lang="en-US" sz="3200" dirty="0" err="1"/>
              <a:t>olan</a:t>
            </a:r>
            <a:r>
              <a:rPr lang="en-US" sz="3200" dirty="0"/>
              <a:t> </a:t>
            </a:r>
            <a:r>
              <a:rPr lang="en-US" sz="3200" dirty="0" err="1"/>
              <a:t>açlık</a:t>
            </a:r>
            <a:r>
              <a:rPr lang="en-US" sz="3200" dirty="0"/>
              <a:t> </a:t>
            </a:r>
            <a:r>
              <a:rPr lang="en-US" sz="3200" dirty="0" err="1"/>
              <a:t>hissi</a:t>
            </a:r>
            <a:r>
              <a:rPr lang="en-US" sz="3200" dirty="0"/>
              <a:t>, </a:t>
            </a:r>
            <a:r>
              <a:rPr lang="en-US" sz="3200" dirty="0" err="1"/>
              <a:t>terleme</a:t>
            </a:r>
            <a:r>
              <a:rPr lang="en-US" sz="3200" dirty="0"/>
              <a:t>, </a:t>
            </a:r>
            <a:r>
              <a:rPr lang="en-US" sz="3200" dirty="0" err="1"/>
              <a:t>çarpıntı</a:t>
            </a:r>
            <a:r>
              <a:rPr lang="en-US" sz="3200" dirty="0"/>
              <a:t>, </a:t>
            </a:r>
            <a:r>
              <a:rPr lang="en-US" sz="3200" dirty="0" err="1"/>
              <a:t>halsizlik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sersemlik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Sık</a:t>
            </a:r>
            <a:r>
              <a:rPr lang="en-US" sz="3200" dirty="0"/>
              <a:t> </a:t>
            </a:r>
            <a:r>
              <a:rPr lang="en-US" sz="3200" dirty="0" err="1"/>
              <a:t>sık</a:t>
            </a:r>
            <a:r>
              <a:rPr lang="en-US" sz="3200" dirty="0"/>
              <a:t> </a:t>
            </a:r>
            <a:r>
              <a:rPr lang="en-US" sz="3200" dirty="0" err="1"/>
              <a:t>yemek</a:t>
            </a:r>
            <a:r>
              <a:rPr lang="en-US" sz="3200" dirty="0"/>
              <a:t> </a:t>
            </a:r>
            <a:r>
              <a:rPr lang="en-US" sz="3200" dirty="0" err="1"/>
              <a:t>yeme</a:t>
            </a:r>
            <a:r>
              <a:rPr lang="en-US" sz="3200" dirty="0"/>
              <a:t> </a:t>
            </a:r>
            <a:r>
              <a:rPr lang="en-US" sz="3200" dirty="0" err="1"/>
              <a:t>ihtiyacı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Bir </a:t>
            </a:r>
            <a:r>
              <a:rPr lang="en-US" sz="3200" dirty="0" err="1"/>
              <a:t>yılda</a:t>
            </a:r>
            <a:r>
              <a:rPr lang="en-US" sz="3200" dirty="0"/>
              <a:t> 5 kg kilo </a:t>
            </a:r>
            <a:r>
              <a:rPr lang="en-US" sz="3200" dirty="0" err="1"/>
              <a:t>alımı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7824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25881"/>
            <a:ext cx="10820400" cy="532733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VAKA-2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Acil</a:t>
            </a:r>
            <a:r>
              <a:rPr lang="en-US" sz="3200" dirty="0"/>
              <a:t> </a:t>
            </a:r>
            <a:r>
              <a:rPr lang="en-US" sz="3200" dirty="0" err="1"/>
              <a:t>başvurusunda</a:t>
            </a:r>
            <a:r>
              <a:rPr lang="en-US" sz="3200" dirty="0"/>
              <a:t> </a:t>
            </a:r>
            <a:r>
              <a:rPr lang="en-US" sz="3200" dirty="0" err="1"/>
              <a:t>bakılan</a:t>
            </a:r>
            <a:r>
              <a:rPr lang="en-US" sz="3200" dirty="0"/>
              <a:t> </a:t>
            </a:r>
            <a:r>
              <a:rPr lang="en-US" sz="3200" dirty="0" err="1"/>
              <a:t>glukoz</a:t>
            </a:r>
            <a:r>
              <a:rPr lang="en-US" sz="3200" dirty="0"/>
              <a:t> </a:t>
            </a:r>
            <a:r>
              <a:rPr lang="en-US" sz="3200" dirty="0" err="1"/>
              <a:t>değeri</a:t>
            </a:r>
            <a:r>
              <a:rPr lang="en-US" sz="3200" dirty="0"/>
              <a:t> 48 mg/dL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Bilinen</a:t>
            </a:r>
            <a:r>
              <a:rPr lang="en-US" sz="3200" dirty="0"/>
              <a:t> </a:t>
            </a:r>
            <a:r>
              <a:rPr lang="en-US" sz="3200" dirty="0" err="1"/>
              <a:t>hastalık</a:t>
            </a:r>
            <a:r>
              <a:rPr lang="en-US" sz="3200" dirty="0"/>
              <a:t> yok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Kullandığı</a:t>
            </a:r>
            <a:r>
              <a:rPr lang="en-US" sz="3200" dirty="0"/>
              <a:t> </a:t>
            </a:r>
            <a:r>
              <a:rPr lang="en-US" sz="3200" dirty="0" err="1"/>
              <a:t>ilaç</a:t>
            </a:r>
            <a:r>
              <a:rPr lang="en-US" sz="3200" dirty="0"/>
              <a:t> yok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Boy: 163 cm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Kilo: 83 kg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VKI: 31.3 kg/m</a:t>
            </a:r>
            <a:r>
              <a:rPr lang="en-US" sz="3200" baseline="30000" dirty="0"/>
              <a:t>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6846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E95DCE-7EA6-DD77-E322-6ADB7F6398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61160"/>
                <a:ext cx="10820400" cy="493776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3600" b="1" u="sng" dirty="0"/>
                  <a:t>72 </a:t>
                </a:r>
                <a:r>
                  <a:rPr lang="en-US" sz="3600" b="1" u="sng" dirty="0" err="1"/>
                  <a:t>saat</a:t>
                </a:r>
                <a:r>
                  <a:rPr lang="en-US" sz="3600" b="1" u="sng" dirty="0"/>
                  <a:t> </a:t>
                </a:r>
                <a:r>
                  <a:rPr lang="en-US" sz="3600" b="1" u="sng" dirty="0" err="1"/>
                  <a:t>uzamış</a:t>
                </a:r>
                <a:r>
                  <a:rPr lang="en-US" sz="3600" b="1" u="sng" dirty="0"/>
                  <a:t> </a:t>
                </a:r>
                <a:r>
                  <a:rPr lang="en-US" sz="3600" b="1" u="sng" dirty="0" err="1"/>
                  <a:t>açlık</a:t>
                </a:r>
                <a:r>
                  <a:rPr lang="en-US" sz="3600" b="1" u="sng" dirty="0"/>
                  <a:t> </a:t>
                </a:r>
                <a:r>
                  <a:rPr lang="en-US" sz="3600" b="1" u="sng" dirty="0" err="1"/>
                  <a:t>testi</a:t>
                </a:r>
                <a:endParaRPr lang="en-US" sz="3600" b="1" u="sng" dirty="0"/>
              </a:p>
              <a:p>
                <a:pPr algn="just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sz="3600" dirty="0"/>
                  <a:t>13. </a:t>
                </a:r>
                <a:r>
                  <a:rPr lang="en-US" sz="3600" dirty="0" err="1"/>
                  <a:t>saatinde</a:t>
                </a:r>
                <a:r>
                  <a:rPr lang="en-US" sz="3600" dirty="0"/>
                  <a:t> </a:t>
                </a:r>
                <a:r>
                  <a:rPr lang="en-US" sz="3600" dirty="0" err="1"/>
                  <a:t>kan</a:t>
                </a:r>
                <a:r>
                  <a:rPr lang="en-US" sz="3600" dirty="0"/>
                  <a:t> </a:t>
                </a:r>
                <a:r>
                  <a:rPr lang="en-US" sz="3600" dirty="0" err="1"/>
                  <a:t>şekeri</a:t>
                </a:r>
                <a:r>
                  <a:rPr lang="en-US" sz="3600" dirty="0"/>
                  <a:t> 39 mg/dL</a:t>
                </a:r>
              </a:p>
              <a:p>
                <a:pPr lvl="1" algn="just">
                  <a:lnSpc>
                    <a:spcPct val="150000"/>
                  </a:lnSpc>
                </a:pPr>
                <a:r>
                  <a:rPr lang="en-US" sz="3600" dirty="0" err="1"/>
                  <a:t>Glukoz</a:t>
                </a:r>
                <a:r>
                  <a:rPr lang="en-US" sz="3600" dirty="0"/>
                  <a:t>: 41 mg/dL</a:t>
                </a:r>
              </a:p>
              <a:p>
                <a:pPr lvl="1" algn="just">
                  <a:lnSpc>
                    <a:spcPct val="150000"/>
                  </a:lnSpc>
                </a:pPr>
                <a:r>
                  <a:rPr lang="en-US" sz="3600" dirty="0" err="1"/>
                  <a:t>İnsülin</a:t>
                </a:r>
                <a:r>
                  <a:rPr lang="en-US" sz="3600" dirty="0"/>
                  <a:t>: 10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3600" dirty="0"/>
                  <a:t>U/mL</a:t>
                </a:r>
              </a:p>
              <a:p>
                <a:pPr lvl="1" algn="just">
                  <a:lnSpc>
                    <a:spcPct val="150000"/>
                  </a:lnSpc>
                </a:pPr>
                <a:r>
                  <a:rPr lang="en-US" sz="3600" dirty="0"/>
                  <a:t>C-</a:t>
                </a:r>
                <a:r>
                  <a:rPr lang="en-US" sz="3600" dirty="0" err="1"/>
                  <a:t>peptid</a:t>
                </a:r>
                <a:r>
                  <a:rPr lang="en-US" sz="3600" dirty="0"/>
                  <a:t>: 1.2 ng/mL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E95DCE-7EA6-DD77-E322-6ADB7F6398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61160"/>
                <a:ext cx="10820400" cy="4937760"/>
              </a:xfrm>
              <a:blipFill>
                <a:blip r:embed="rId3"/>
                <a:stretch>
                  <a:fillRect l="-1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8FAEF72C-CD0B-EED7-3E52-086809C06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743" y="2712918"/>
            <a:ext cx="5845810" cy="363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8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160"/>
            <a:ext cx="10820400" cy="493776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Abdomen BT:</a:t>
            </a:r>
            <a:r>
              <a:rPr lang="en-US" sz="3200" b="1" dirty="0"/>
              <a:t> ‘</a:t>
            </a:r>
            <a:r>
              <a:rPr lang="en-US" sz="3200" dirty="0" err="1"/>
              <a:t>pankreas</a:t>
            </a:r>
            <a:r>
              <a:rPr lang="en-US" sz="3200" dirty="0"/>
              <a:t> </a:t>
            </a:r>
            <a:r>
              <a:rPr lang="en-US" sz="3200" dirty="0" err="1"/>
              <a:t>unsinat</a:t>
            </a:r>
            <a:r>
              <a:rPr lang="en-US" sz="3200" dirty="0"/>
              <a:t> </a:t>
            </a:r>
            <a:r>
              <a:rPr lang="en-US" sz="3200" dirty="0" err="1"/>
              <a:t>çıkıntıda</a:t>
            </a:r>
            <a:r>
              <a:rPr lang="en-US" sz="3200" dirty="0"/>
              <a:t> 13 </a:t>
            </a:r>
            <a:r>
              <a:rPr lang="en-US" sz="3200" dirty="0" err="1"/>
              <a:t>mm’lik</a:t>
            </a:r>
            <a:r>
              <a:rPr lang="en-US" sz="3200" dirty="0"/>
              <a:t> </a:t>
            </a:r>
            <a:r>
              <a:rPr lang="en-US" sz="3200" dirty="0" err="1"/>
              <a:t>hipervasküler</a:t>
            </a:r>
            <a:r>
              <a:rPr lang="en-US" sz="3200" dirty="0"/>
              <a:t> </a:t>
            </a:r>
            <a:r>
              <a:rPr lang="en-US" sz="3200" dirty="0" err="1"/>
              <a:t>lezyon</a:t>
            </a:r>
            <a:r>
              <a:rPr lang="en-US" sz="3200" dirty="0"/>
              <a:t>’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AFF5F5-C6E9-1675-2225-B17BDC576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780" y="3647438"/>
            <a:ext cx="6522720" cy="246380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B169A5-B670-4FA1-7D04-26C0BAB76BD7}"/>
              </a:ext>
            </a:extLst>
          </p:cNvPr>
          <p:cNvSpPr/>
          <p:nvPr/>
        </p:nvSpPr>
        <p:spPr>
          <a:xfrm>
            <a:off x="7620000" y="3658393"/>
            <a:ext cx="2087880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Uncinate process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70D56C-1A42-5B39-42F9-DFBC4E8329BF}"/>
              </a:ext>
            </a:extLst>
          </p:cNvPr>
          <p:cNvSpPr/>
          <p:nvPr/>
        </p:nvSpPr>
        <p:spPr>
          <a:xfrm>
            <a:off x="7620000" y="4058918"/>
            <a:ext cx="685800" cy="36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Baş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50676-0BF1-7EC2-9A2F-66BDF3F80DF8}"/>
              </a:ext>
            </a:extLst>
          </p:cNvPr>
          <p:cNvSpPr/>
          <p:nvPr/>
        </p:nvSpPr>
        <p:spPr>
          <a:xfrm>
            <a:off x="7620000" y="4381500"/>
            <a:ext cx="929640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Boyun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2AEA3A-C4E9-3D82-89F2-CEFC670DCEA1}"/>
              </a:ext>
            </a:extLst>
          </p:cNvPr>
          <p:cNvSpPr/>
          <p:nvPr/>
        </p:nvSpPr>
        <p:spPr>
          <a:xfrm>
            <a:off x="7635240" y="4787898"/>
            <a:ext cx="929640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Gövde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5E4E44-6FB3-18B2-812C-7B4615419BC8}"/>
              </a:ext>
            </a:extLst>
          </p:cNvPr>
          <p:cNvSpPr/>
          <p:nvPr/>
        </p:nvSpPr>
        <p:spPr>
          <a:xfrm>
            <a:off x="7665720" y="5137625"/>
            <a:ext cx="929640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Kuyruk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2CA0E-7766-EE10-CA27-B44E31CE2F60}"/>
              </a:ext>
            </a:extLst>
          </p:cNvPr>
          <p:cNvSpPr/>
          <p:nvPr/>
        </p:nvSpPr>
        <p:spPr>
          <a:xfrm>
            <a:off x="7772400" y="6004560"/>
            <a:ext cx="777240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0250723-AB52-570C-07B1-74F099AFA090}"/>
              </a:ext>
            </a:extLst>
          </p:cNvPr>
          <p:cNvCxnSpPr>
            <a:cxnSpLocks/>
          </p:cNvCxnSpPr>
          <p:nvPr/>
        </p:nvCxnSpPr>
        <p:spPr>
          <a:xfrm flipH="1" flipV="1">
            <a:off x="4343400" y="5343365"/>
            <a:ext cx="1219200" cy="76787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993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160"/>
            <a:ext cx="10820400" cy="493776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 err="1"/>
              <a:t>Patoloji</a:t>
            </a:r>
            <a:r>
              <a:rPr lang="en-US" sz="3200" b="1" u="sng" dirty="0"/>
              <a:t>: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İyi</a:t>
            </a:r>
            <a:r>
              <a:rPr lang="en-US" sz="3200" dirty="0"/>
              <a:t> </a:t>
            </a:r>
            <a:r>
              <a:rPr lang="en-US" sz="3200" dirty="0" err="1"/>
              <a:t>diferansiye</a:t>
            </a:r>
            <a:r>
              <a:rPr lang="en-US" sz="3200" dirty="0"/>
              <a:t> </a:t>
            </a:r>
            <a:r>
              <a:rPr lang="en-US" sz="3200" dirty="0" err="1"/>
              <a:t>nöroendokrin</a:t>
            </a:r>
            <a:r>
              <a:rPr lang="en-US" sz="3200" dirty="0"/>
              <a:t> </a:t>
            </a:r>
            <a:r>
              <a:rPr lang="en-US" sz="3200" dirty="0" err="1"/>
              <a:t>tümör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İnsülin</a:t>
            </a:r>
            <a:r>
              <a:rPr lang="en-US" sz="3200" dirty="0"/>
              <a:t> +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Kromogranin</a:t>
            </a:r>
            <a:r>
              <a:rPr lang="en-US" sz="3200" dirty="0"/>
              <a:t> A +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Sinaptofizin</a:t>
            </a:r>
            <a:r>
              <a:rPr lang="en-US" sz="3200" dirty="0"/>
              <a:t> +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757D61-56BB-5428-2FA3-6F8A9A2B2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280" y="2583974"/>
            <a:ext cx="4328160" cy="3092132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2969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160"/>
            <a:ext cx="10820400" cy="49377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/>
              <a:t>0.7-4/</a:t>
            </a:r>
            <a:r>
              <a:rPr lang="en-US" sz="3600" dirty="0" err="1"/>
              <a:t>milyon</a:t>
            </a:r>
            <a:r>
              <a:rPr lang="en-US" sz="3600" dirty="0"/>
              <a:t>/</a:t>
            </a:r>
            <a:r>
              <a:rPr lang="en-US" sz="3600" dirty="0" err="1"/>
              <a:t>yıl</a:t>
            </a:r>
            <a:endParaRPr lang="en-US" sz="36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/>
              <a:t>Benign, </a:t>
            </a:r>
            <a:r>
              <a:rPr lang="en-US" sz="3600" dirty="0" err="1"/>
              <a:t>soliter</a:t>
            </a:r>
            <a:r>
              <a:rPr lang="en-US" sz="3600" dirty="0"/>
              <a:t>, </a:t>
            </a:r>
            <a:r>
              <a:rPr lang="en-US" sz="3600" dirty="0" err="1"/>
              <a:t>intrapankreatik</a:t>
            </a:r>
            <a:r>
              <a:rPr lang="en-US" sz="3600" dirty="0"/>
              <a:t> </a:t>
            </a:r>
            <a:r>
              <a:rPr lang="en-US" sz="3600" dirty="0" err="1"/>
              <a:t>ve</a:t>
            </a:r>
            <a:r>
              <a:rPr lang="en-US" sz="3600" dirty="0"/>
              <a:t> &lt;2 cm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/>
              <a:t>%5-10 MEN1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/>
              <a:t>%5-10 malign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 err="1"/>
              <a:t>Bölgesel</a:t>
            </a:r>
            <a:r>
              <a:rPr lang="en-US" sz="3200" dirty="0"/>
              <a:t> </a:t>
            </a:r>
            <a:r>
              <a:rPr lang="en-US" sz="3200" dirty="0" err="1"/>
              <a:t>lenf</a:t>
            </a:r>
            <a:r>
              <a:rPr lang="en-US" sz="3200" dirty="0"/>
              <a:t> </a:t>
            </a:r>
            <a:r>
              <a:rPr lang="en-US" sz="3200" dirty="0" err="1"/>
              <a:t>bezi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karaciğer</a:t>
            </a:r>
            <a:r>
              <a:rPr lang="en-US" sz="3200" dirty="0"/>
              <a:t> </a:t>
            </a:r>
            <a:r>
              <a:rPr lang="en-US" sz="3200" dirty="0" err="1"/>
              <a:t>metastazı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8191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160"/>
            <a:ext cx="10820400" cy="49377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Mayo </a:t>
            </a:r>
            <a:r>
              <a:rPr lang="en-US" sz="3200" dirty="0" err="1"/>
              <a:t>klinik</a:t>
            </a:r>
            <a:endParaRPr lang="en-US" sz="3200" dirty="0"/>
          </a:p>
          <a:p>
            <a:pPr lvl="1" algn="just">
              <a:lnSpc>
                <a:spcPct val="150000"/>
              </a:lnSpc>
            </a:pPr>
            <a:r>
              <a:rPr lang="en-US" sz="3200" dirty="0"/>
              <a:t>%73 </a:t>
            </a:r>
            <a:r>
              <a:rPr lang="en-US" sz="3200" dirty="0" err="1"/>
              <a:t>açlık</a:t>
            </a:r>
            <a:r>
              <a:rPr lang="en-US" sz="3200" dirty="0"/>
              <a:t> </a:t>
            </a:r>
            <a:r>
              <a:rPr lang="en-US" sz="3200" dirty="0" err="1"/>
              <a:t>hipoglisemisi</a:t>
            </a:r>
            <a:endParaRPr lang="en-US" sz="3200" dirty="0"/>
          </a:p>
          <a:p>
            <a:pPr lvl="1" algn="just">
              <a:lnSpc>
                <a:spcPct val="150000"/>
              </a:lnSpc>
            </a:pPr>
            <a:r>
              <a:rPr lang="en-US" sz="3200" dirty="0"/>
              <a:t>%6 postprandial </a:t>
            </a:r>
            <a:r>
              <a:rPr lang="en-US" sz="3200" dirty="0" err="1"/>
              <a:t>hipoglisemi</a:t>
            </a:r>
            <a:endParaRPr lang="en-US" sz="3200" dirty="0"/>
          </a:p>
          <a:p>
            <a:pPr lvl="1" algn="just">
              <a:lnSpc>
                <a:spcPct val="150000"/>
              </a:lnSpc>
            </a:pPr>
            <a:r>
              <a:rPr lang="en-US" sz="3200" dirty="0"/>
              <a:t>%21 hem </a:t>
            </a:r>
            <a:r>
              <a:rPr lang="en-US" sz="3200" dirty="0" err="1"/>
              <a:t>açlık</a:t>
            </a:r>
            <a:r>
              <a:rPr lang="en-US" sz="3200" dirty="0"/>
              <a:t> hem postprandial </a:t>
            </a:r>
            <a:r>
              <a:rPr lang="en-US" sz="3200" dirty="0" err="1"/>
              <a:t>hipoglisemi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İntermittan</a:t>
            </a:r>
            <a:r>
              <a:rPr lang="en-US" sz="3200" dirty="0"/>
              <a:t> </a:t>
            </a:r>
            <a:r>
              <a:rPr lang="en-US" sz="3200" dirty="0" err="1"/>
              <a:t>insülin</a:t>
            </a:r>
            <a:r>
              <a:rPr lang="en-US" sz="3200" dirty="0"/>
              <a:t> </a:t>
            </a:r>
            <a:r>
              <a:rPr lang="en-US" sz="3200" dirty="0" err="1"/>
              <a:t>salınımı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Rekürren</a:t>
            </a:r>
            <a:r>
              <a:rPr lang="en-US" sz="3200" dirty="0"/>
              <a:t> </a:t>
            </a:r>
            <a:r>
              <a:rPr lang="en-US" sz="3200" dirty="0" err="1"/>
              <a:t>hipoglisemi</a:t>
            </a:r>
            <a:r>
              <a:rPr lang="en-US" sz="3200" dirty="0"/>
              <a:t> </a:t>
            </a:r>
            <a:r>
              <a:rPr lang="en-US" sz="3200" dirty="0" err="1"/>
              <a:t>epizodları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0638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800"/>
            <a:ext cx="10820400" cy="51511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Atipik</a:t>
            </a:r>
            <a:r>
              <a:rPr lang="en-US" sz="3200" dirty="0"/>
              <a:t> </a:t>
            </a:r>
            <a:r>
              <a:rPr lang="en-US" sz="3200" dirty="0" err="1"/>
              <a:t>nöroglikopenik</a:t>
            </a:r>
            <a:r>
              <a:rPr lang="en-US" sz="3200" dirty="0"/>
              <a:t> </a:t>
            </a:r>
            <a:r>
              <a:rPr lang="en-US" sz="3200" dirty="0" err="1"/>
              <a:t>özelliklerle</a:t>
            </a:r>
            <a:r>
              <a:rPr lang="en-US" sz="3200" dirty="0"/>
              <a:t> </a:t>
            </a:r>
            <a:r>
              <a:rPr lang="en-US" sz="3200" dirty="0" err="1"/>
              <a:t>başvuru</a:t>
            </a:r>
            <a:endParaRPr lang="en-US" sz="3200" dirty="0"/>
          </a:p>
          <a:p>
            <a:pPr lvl="1" algn="just">
              <a:lnSpc>
                <a:spcPct val="150000"/>
              </a:lnSpc>
            </a:pPr>
            <a:r>
              <a:rPr lang="en-US" sz="3200" dirty="0" err="1"/>
              <a:t>Kişilik</a:t>
            </a:r>
            <a:r>
              <a:rPr lang="en-US" sz="3200" dirty="0"/>
              <a:t> </a:t>
            </a:r>
            <a:r>
              <a:rPr lang="en-US" sz="3200" dirty="0" err="1"/>
              <a:t>değişiklikleri</a:t>
            </a:r>
            <a:endParaRPr lang="en-US" sz="3200" dirty="0"/>
          </a:p>
          <a:p>
            <a:pPr lvl="1" algn="just">
              <a:lnSpc>
                <a:spcPct val="150000"/>
              </a:lnSpc>
            </a:pPr>
            <a:r>
              <a:rPr lang="en-US" sz="3200" dirty="0" err="1"/>
              <a:t>Uyku</a:t>
            </a:r>
            <a:r>
              <a:rPr lang="en-US" sz="3200" dirty="0"/>
              <a:t> </a:t>
            </a:r>
            <a:r>
              <a:rPr lang="en-US" sz="3200" dirty="0" err="1"/>
              <a:t>bozuklukları</a:t>
            </a:r>
            <a:endParaRPr lang="en-US" sz="3200" dirty="0"/>
          </a:p>
          <a:p>
            <a:pPr lvl="1" algn="just">
              <a:lnSpc>
                <a:spcPct val="150000"/>
              </a:lnSpc>
            </a:pPr>
            <a:r>
              <a:rPr lang="en-US" sz="3200" dirty="0" err="1"/>
              <a:t>Görme</a:t>
            </a:r>
            <a:r>
              <a:rPr lang="en-US" sz="3200" dirty="0"/>
              <a:t> </a:t>
            </a:r>
            <a:r>
              <a:rPr lang="en-US" sz="3200" dirty="0" err="1"/>
              <a:t>bozuklukları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1899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32560"/>
            <a:ext cx="10820400" cy="493776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600" b="1" u="sng" dirty="0"/>
              <a:t>TANI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/>
              <a:t>72 </a:t>
            </a:r>
            <a:r>
              <a:rPr lang="en-US" sz="3600" dirty="0" err="1"/>
              <a:t>saatlik</a:t>
            </a:r>
            <a:r>
              <a:rPr lang="en-US" sz="3600" dirty="0"/>
              <a:t> </a:t>
            </a:r>
            <a:r>
              <a:rPr lang="en-US" sz="3600" dirty="0" err="1"/>
              <a:t>uzamış</a:t>
            </a:r>
            <a:r>
              <a:rPr lang="en-US" sz="3600" dirty="0"/>
              <a:t> </a:t>
            </a:r>
            <a:r>
              <a:rPr lang="en-US" sz="3600" dirty="0" err="1"/>
              <a:t>açlık</a:t>
            </a:r>
            <a:r>
              <a:rPr lang="en-US" sz="3600" dirty="0"/>
              <a:t> </a:t>
            </a:r>
            <a:r>
              <a:rPr lang="en-US" sz="3600" dirty="0" err="1"/>
              <a:t>testi</a:t>
            </a:r>
            <a:endParaRPr lang="en-US" sz="36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37754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46D6D0-7394-6252-D0D1-E84138C61F38}"/>
                  </a:ext>
                </a:extLst>
              </p:cNvPr>
              <p:cNvSpPr/>
              <p:nvPr/>
            </p:nvSpPr>
            <p:spPr>
              <a:xfrm>
                <a:off x="1699846" y="1617785"/>
                <a:ext cx="8593014" cy="4829908"/>
              </a:xfrm>
              <a:prstGeom prst="roundRect">
                <a:avLst/>
              </a:prstGeom>
              <a:solidFill>
                <a:srgbClr val="FFFFBA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sz="2800" b="1" dirty="0" err="1">
                    <a:solidFill>
                      <a:schemeClr val="tx1"/>
                    </a:solidFill>
                  </a:rPr>
                  <a:t>Plazma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Glukoz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&lt; 55 mg/dL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sz="2800" b="1" dirty="0" err="1">
                    <a:solidFill>
                      <a:schemeClr val="tx1"/>
                    </a:solidFill>
                  </a:rPr>
                  <a:t>İnsülin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U/mL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sz="2800" b="1" dirty="0">
                    <a:solidFill>
                      <a:schemeClr val="tx1"/>
                    </a:solidFill>
                  </a:rPr>
                  <a:t>C-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peptid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0.6 ng/mL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sz="2800" b="1" dirty="0" err="1">
                    <a:solidFill>
                      <a:schemeClr val="tx1"/>
                    </a:solidFill>
                  </a:rPr>
                  <a:t>Proinsülin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5 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pmol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/L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-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hidroksibütirat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2.7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sz="2800" b="1" dirty="0" err="1">
                    <a:solidFill>
                      <a:schemeClr val="tx1"/>
                    </a:solidFill>
                  </a:rPr>
                  <a:t>Glukagon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sonrası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plazma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glukozunda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25 mg/dL 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artış</a:t>
                </a:r>
                <a:endParaRPr lang="en-US" sz="2800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46D6D0-7394-6252-D0D1-E84138C61F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9846" y="1617785"/>
                <a:ext cx="8593014" cy="482990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1823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2068"/>
            <a:ext cx="10820400" cy="529685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BT </a:t>
            </a:r>
            <a:r>
              <a:rPr lang="en-US" sz="3200" dirty="0" err="1"/>
              <a:t>ya</a:t>
            </a:r>
            <a:r>
              <a:rPr lang="en-US" sz="3200" dirty="0"/>
              <a:t> da MR</a:t>
            </a:r>
            <a:r>
              <a:rPr lang="en-US" sz="3200" dirty="0">
                <a:sym typeface="Wingdings" pitchFamily="2" charset="2"/>
              </a:rPr>
              <a:t> %37-75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>
                <a:sym typeface="Wingdings" pitchFamily="2" charset="2"/>
              </a:rPr>
              <a:t>Endosonografi</a:t>
            </a:r>
            <a:r>
              <a:rPr lang="en-US" sz="3200" dirty="0">
                <a:sym typeface="Wingdings" pitchFamily="2" charset="2"/>
              </a:rPr>
              <a:t> %90 (</a:t>
            </a:r>
            <a:r>
              <a:rPr lang="en-US" sz="3200" dirty="0" err="1">
                <a:sym typeface="Wingdings" pitchFamily="2" charset="2"/>
              </a:rPr>
              <a:t>operatör</a:t>
            </a:r>
            <a:r>
              <a:rPr lang="en-US" sz="3200" dirty="0">
                <a:sym typeface="Wingdings" pitchFamily="2" charset="2"/>
              </a:rPr>
              <a:t> </a:t>
            </a:r>
            <a:r>
              <a:rPr lang="en-US" sz="3200" dirty="0" err="1">
                <a:sym typeface="Wingdings" pitchFamily="2" charset="2"/>
              </a:rPr>
              <a:t>bağımlı</a:t>
            </a:r>
            <a:r>
              <a:rPr lang="en-US" sz="3200" dirty="0">
                <a:sym typeface="Wingdings" pitchFamily="2" charset="2"/>
              </a:rPr>
              <a:t>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>
                <a:sym typeface="Wingdings" pitchFamily="2" charset="2"/>
              </a:rPr>
              <a:t>Ga-68-DOTATE-PET/CT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>
                <a:sym typeface="Wingdings" pitchFamily="2" charset="2"/>
              </a:rPr>
              <a:t>Ga-68-DOTA-Exentin-PET/CT %95</a:t>
            </a:r>
            <a:endParaRPr lang="en-US" sz="3200" dirty="0"/>
          </a:p>
          <a:p>
            <a:pPr lvl="1" algn="just">
              <a:lnSpc>
                <a:spcPct val="150000"/>
              </a:lnSpc>
            </a:pPr>
            <a:r>
              <a:rPr lang="en-US" sz="2800" dirty="0" err="1"/>
              <a:t>Neredeyse</a:t>
            </a:r>
            <a:r>
              <a:rPr lang="en-US" sz="2800" dirty="0"/>
              <a:t> </a:t>
            </a:r>
            <a:r>
              <a:rPr lang="en-US" sz="2800" dirty="0" err="1"/>
              <a:t>tüm</a:t>
            </a:r>
            <a:r>
              <a:rPr lang="en-US" sz="2800" dirty="0"/>
              <a:t> </a:t>
            </a:r>
            <a:r>
              <a:rPr lang="en-US" sz="2800" dirty="0" err="1"/>
              <a:t>insülinomalar</a:t>
            </a:r>
            <a:r>
              <a:rPr lang="en-US" sz="2800" dirty="0"/>
              <a:t> GLP-1 </a:t>
            </a:r>
            <a:r>
              <a:rPr lang="en-US" sz="2800" dirty="0" err="1"/>
              <a:t>eksprese</a:t>
            </a:r>
            <a:r>
              <a:rPr lang="en-US" sz="2800" dirty="0"/>
              <a:t> </a:t>
            </a:r>
            <a:r>
              <a:rPr lang="en-US" sz="2800" dirty="0" err="1"/>
              <a:t>ederler</a:t>
            </a:r>
            <a:endParaRPr lang="en-US" sz="28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Selektif</a:t>
            </a:r>
            <a:r>
              <a:rPr lang="en-US" sz="3200" dirty="0"/>
              <a:t> </a:t>
            </a:r>
            <a:r>
              <a:rPr lang="en-US" sz="3200" dirty="0" err="1"/>
              <a:t>arteriyel</a:t>
            </a:r>
            <a:r>
              <a:rPr lang="en-US" sz="3200" dirty="0"/>
              <a:t> </a:t>
            </a:r>
            <a:r>
              <a:rPr lang="en-US" sz="3200" dirty="0" err="1"/>
              <a:t>kalsiyum</a:t>
            </a:r>
            <a:r>
              <a:rPr lang="en-US" sz="3200" dirty="0"/>
              <a:t> </a:t>
            </a:r>
            <a:r>
              <a:rPr lang="en-US" sz="3200" dirty="0" err="1"/>
              <a:t>stimülasyon</a:t>
            </a:r>
            <a:r>
              <a:rPr lang="en-US" sz="3200" dirty="0"/>
              <a:t> </a:t>
            </a:r>
            <a:r>
              <a:rPr lang="en-US" sz="3200" dirty="0" err="1"/>
              <a:t>testi</a:t>
            </a:r>
            <a:r>
              <a:rPr lang="en-US" sz="3200" dirty="0">
                <a:sym typeface="Wingdings" pitchFamily="2" charset="2"/>
              </a:rPr>
              <a:t> %90.9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580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160"/>
            <a:ext cx="10820400" cy="49377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8FD179-49F3-760A-EDFD-52C8C67E4274}"/>
              </a:ext>
            </a:extLst>
          </p:cNvPr>
          <p:cNvSpPr/>
          <p:nvPr/>
        </p:nvSpPr>
        <p:spPr>
          <a:xfrm>
            <a:off x="1897380" y="5341390"/>
            <a:ext cx="3886200" cy="668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Ga-68-DOTATE-PET/CT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4BE60D-AA92-6F07-5B59-F8E1AE6C53EE}"/>
              </a:ext>
            </a:extLst>
          </p:cNvPr>
          <p:cNvSpPr/>
          <p:nvPr/>
        </p:nvSpPr>
        <p:spPr>
          <a:xfrm>
            <a:off x="6248400" y="5341390"/>
            <a:ext cx="4076699" cy="668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Ga-68-DOTA-Exentin 4-PET/CT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726296-213D-8286-0969-C9E6B979D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380" y="1907341"/>
            <a:ext cx="8702040" cy="3033930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712935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08760"/>
            <a:ext cx="10820400" cy="493776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VAKA-3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20 </a:t>
            </a:r>
            <a:r>
              <a:rPr lang="en-US" sz="3200" dirty="0" err="1"/>
              <a:t>yaş</a:t>
            </a:r>
            <a:r>
              <a:rPr lang="en-US" sz="3200" dirty="0"/>
              <a:t>, </a:t>
            </a:r>
            <a:r>
              <a:rPr lang="en-US" sz="3200" dirty="0" err="1"/>
              <a:t>kadın</a:t>
            </a:r>
            <a:r>
              <a:rPr lang="en-US" sz="3200" dirty="0"/>
              <a:t>, Trabzon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2 </a:t>
            </a:r>
            <a:r>
              <a:rPr lang="en-US" sz="3200" dirty="0" err="1"/>
              <a:t>yıldır</a:t>
            </a:r>
            <a:r>
              <a:rPr lang="en-US" sz="3200" dirty="0"/>
              <a:t> </a:t>
            </a:r>
            <a:r>
              <a:rPr lang="en-US" sz="3200" dirty="0" err="1"/>
              <a:t>halsizlik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terleme</a:t>
            </a:r>
            <a:r>
              <a:rPr lang="en-US" sz="3200" dirty="0"/>
              <a:t>, </a:t>
            </a:r>
            <a:r>
              <a:rPr lang="en-US" sz="3200" dirty="0" err="1"/>
              <a:t>sınav</a:t>
            </a:r>
            <a:r>
              <a:rPr lang="en-US" sz="3200" dirty="0"/>
              <a:t> </a:t>
            </a:r>
            <a:r>
              <a:rPr lang="en-US" sz="3200" dirty="0" err="1"/>
              <a:t>stresi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3 </a:t>
            </a:r>
            <a:r>
              <a:rPr lang="en-US" sz="3200" dirty="0" err="1"/>
              <a:t>kez</a:t>
            </a:r>
            <a:r>
              <a:rPr lang="en-US" sz="3200" dirty="0"/>
              <a:t> </a:t>
            </a:r>
            <a:r>
              <a:rPr lang="en-US" sz="3200" dirty="0" err="1"/>
              <a:t>uykudan</a:t>
            </a:r>
            <a:r>
              <a:rPr lang="en-US" sz="3200" dirty="0"/>
              <a:t> </a:t>
            </a:r>
            <a:r>
              <a:rPr lang="en-US" sz="3200" dirty="0" err="1"/>
              <a:t>uyandırılamama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Acilde</a:t>
            </a:r>
            <a:r>
              <a:rPr lang="en-US" sz="3200" dirty="0"/>
              <a:t> </a:t>
            </a:r>
            <a:r>
              <a:rPr lang="en-US" sz="3200" dirty="0" err="1"/>
              <a:t>bakılan</a:t>
            </a:r>
            <a:r>
              <a:rPr lang="en-US" sz="3200" dirty="0"/>
              <a:t> </a:t>
            </a:r>
            <a:r>
              <a:rPr lang="en-US" sz="3200" dirty="0" err="1"/>
              <a:t>glukoz</a:t>
            </a:r>
            <a:r>
              <a:rPr lang="en-US" sz="3200" dirty="0"/>
              <a:t> </a:t>
            </a:r>
            <a:r>
              <a:rPr lang="en-US" sz="3200" dirty="0" err="1"/>
              <a:t>değeri</a:t>
            </a:r>
            <a:r>
              <a:rPr lang="en-US" sz="3200" dirty="0"/>
              <a:t> 30 mg/dL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9751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160"/>
            <a:ext cx="10820400" cy="493776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>
                <a:latin typeface="Calibri" panose="020F0502020204030204" pitchFamily="34" charset="0"/>
              </a:rPr>
              <a:t>Uzamış açlık testi (16. saat)</a:t>
            </a:r>
          </a:p>
          <a:p>
            <a:pPr lvl="1">
              <a:lnSpc>
                <a:spcPct val="150000"/>
              </a:lnSpc>
            </a:pPr>
            <a:r>
              <a:rPr lang="tr-TR" altLang="en-US" sz="3600" dirty="0" err="1">
                <a:latin typeface="Calibri" panose="020F0502020204030204" pitchFamily="34" charset="0"/>
              </a:rPr>
              <a:t>Glukoz</a:t>
            </a:r>
            <a:r>
              <a:rPr lang="tr-TR" altLang="en-US" sz="3600" dirty="0">
                <a:latin typeface="Calibri" panose="020F0502020204030204" pitchFamily="34" charset="0"/>
              </a:rPr>
              <a:t>: 23 mg/</a:t>
            </a:r>
            <a:r>
              <a:rPr lang="tr-TR" altLang="en-US" sz="3600" dirty="0" err="1">
                <a:latin typeface="Calibri" panose="020F0502020204030204" pitchFamily="34" charset="0"/>
              </a:rPr>
              <a:t>dL</a:t>
            </a:r>
            <a:endParaRPr lang="tr-TR" altLang="en-US" sz="3600" dirty="0">
              <a:latin typeface="Calibri" panose="020F050202020403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tr-TR" altLang="en-US" sz="3600" dirty="0">
                <a:latin typeface="Calibri" panose="020F0502020204030204" pitchFamily="34" charset="0"/>
              </a:rPr>
              <a:t>İnsülin: 12.3 </a:t>
            </a:r>
            <a:r>
              <a:rPr lang="tr-TR" altLang="en-US" sz="3600" dirty="0" err="1">
                <a:latin typeface="Calibri" panose="020F0502020204030204" pitchFamily="34" charset="0"/>
              </a:rPr>
              <a:t>uIU</a:t>
            </a:r>
            <a:r>
              <a:rPr lang="tr-TR" altLang="en-US" sz="3600" dirty="0">
                <a:latin typeface="Calibri" panose="020F0502020204030204" pitchFamily="34" charset="0"/>
              </a:rPr>
              <a:t>/</a:t>
            </a:r>
            <a:r>
              <a:rPr lang="tr-TR" altLang="en-US" sz="3600" dirty="0" err="1">
                <a:latin typeface="Calibri" panose="020F0502020204030204" pitchFamily="34" charset="0"/>
              </a:rPr>
              <a:t>mL</a:t>
            </a:r>
            <a:endParaRPr lang="tr-TR" altLang="en-US" sz="3600" dirty="0">
              <a:latin typeface="Calibri" panose="020F050202020403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tr-TR" altLang="en-US" sz="3600" dirty="0">
                <a:latin typeface="Calibri" panose="020F0502020204030204" pitchFamily="34" charset="0"/>
              </a:rPr>
              <a:t>C-</a:t>
            </a:r>
            <a:r>
              <a:rPr lang="tr-TR" altLang="en-US" sz="3600" dirty="0" err="1">
                <a:latin typeface="Calibri" panose="020F0502020204030204" pitchFamily="34" charset="0"/>
              </a:rPr>
              <a:t>peptid</a:t>
            </a:r>
            <a:r>
              <a:rPr lang="tr-TR" altLang="en-US" sz="3600" dirty="0">
                <a:latin typeface="Calibri" panose="020F0502020204030204" pitchFamily="34" charset="0"/>
              </a:rPr>
              <a:t>: 1.98 </a:t>
            </a:r>
            <a:r>
              <a:rPr lang="tr-TR" altLang="en-US" sz="3600" dirty="0" err="1">
                <a:latin typeface="Calibri" panose="020F0502020204030204" pitchFamily="34" charset="0"/>
              </a:rPr>
              <a:t>ng</a:t>
            </a:r>
            <a:r>
              <a:rPr lang="tr-TR" altLang="en-US" sz="3600" dirty="0">
                <a:latin typeface="Calibri" panose="020F0502020204030204" pitchFamily="34" charset="0"/>
              </a:rPr>
              <a:t>/</a:t>
            </a:r>
            <a:r>
              <a:rPr lang="tr-TR" altLang="en-US" sz="3600" dirty="0" err="1">
                <a:latin typeface="Calibri" panose="020F0502020204030204" pitchFamily="34" charset="0"/>
              </a:rPr>
              <a:t>mL</a:t>
            </a:r>
            <a:endParaRPr lang="tr-TR" altLang="en-US" sz="36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 err="1">
                <a:latin typeface="Calibri" panose="020F0502020204030204" pitchFamily="34" charset="0"/>
              </a:rPr>
              <a:t>Abdominal</a:t>
            </a:r>
            <a:r>
              <a:rPr lang="tr-TR" altLang="en-US" sz="3600" dirty="0">
                <a:latin typeface="Calibri" panose="020F0502020204030204" pitchFamily="34" charset="0"/>
              </a:rPr>
              <a:t> MR: Normal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221377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829"/>
            <a:ext cx="10820400" cy="5442581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Sık yemek yeme ihtiyacı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Bu sürede yaklaşık 4 kg kilo alımı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Boy:167cm  Kilo:62 kg  VKI:22.3 kg/m²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Özgeçmiş ve </a:t>
            </a:r>
            <a:r>
              <a:rPr lang="tr-TR" alt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soygeçmişte</a:t>
            </a:r>
            <a:r>
              <a:rPr lang="tr-TR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özellik yok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931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829"/>
            <a:ext cx="10820400" cy="517493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Endosonografi</a:t>
            </a:r>
            <a:r>
              <a:rPr lang="tr-TR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‘pankreas kuyruk kısmı görülememiş, diğer kısımlarda patolojik bulgu saptanmamış’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Pankreas BT: Normal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473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>
            <a:extLst>
              <a:ext uri="{FF2B5EF4-FFF2-40B4-BE49-F238E27FC236}">
                <a16:creationId xmlns:a16="http://schemas.microsoft.com/office/drawing/2014/main" id="{6C4C6371-D925-0050-29D8-E691E58E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4491"/>
            <a:ext cx="10515600" cy="7762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Selektif</a:t>
            </a:r>
            <a:r>
              <a:rPr lang="tr-TR" alt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Arteriyel</a:t>
            </a:r>
            <a:r>
              <a:rPr lang="tr-TR" alt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Kalsiyum </a:t>
            </a:r>
            <a:r>
              <a:rPr lang="tr-TR" alt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Stimülasyon</a:t>
            </a:r>
            <a:r>
              <a:rPr lang="tr-TR" alt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Testi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D1501A18-64BF-55A2-C814-6014D03A0D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21080" y="2011680"/>
            <a:ext cx="4953000" cy="3627120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F5D793-9C18-5307-B1B6-183D4DE19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2011680"/>
            <a:ext cx="4953000" cy="3627120"/>
          </a:xfrm>
          <a:prstGeom prst="rect">
            <a:avLst/>
          </a:prstGeom>
          <a:ln w="53975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211B7EA-13D1-25F2-180F-7379597F418B}"/>
              </a:ext>
            </a:extLst>
          </p:cNvPr>
          <p:cNvSpPr/>
          <p:nvPr/>
        </p:nvSpPr>
        <p:spPr>
          <a:xfrm>
            <a:off x="6690360" y="5273040"/>
            <a:ext cx="213360" cy="25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EC47DCC-A486-E883-A88E-D67570C62556}"/>
              </a:ext>
            </a:extLst>
          </p:cNvPr>
          <p:cNvSpPr/>
          <p:nvPr/>
        </p:nvSpPr>
        <p:spPr>
          <a:xfrm>
            <a:off x="10012680" y="3581400"/>
            <a:ext cx="640080" cy="67056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7772C75-ADAA-984B-443B-B4A54C7A95BE}"/>
              </a:ext>
            </a:extLst>
          </p:cNvPr>
          <p:cNvSpPr/>
          <p:nvPr/>
        </p:nvSpPr>
        <p:spPr>
          <a:xfrm>
            <a:off x="8473440" y="3916680"/>
            <a:ext cx="655320" cy="48768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E99240-A3F5-536C-A1C0-0D0B5392470D}"/>
              </a:ext>
            </a:extLst>
          </p:cNvPr>
          <p:cNvSpPr/>
          <p:nvPr/>
        </p:nvSpPr>
        <p:spPr>
          <a:xfrm>
            <a:off x="8671560" y="4846320"/>
            <a:ext cx="655320" cy="55626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B1CA90-F22E-9196-A011-CE665B0185BC}"/>
              </a:ext>
            </a:extLst>
          </p:cNvPr>
          <p:cNvSpPr/>
          <p:nvPr/>
        </p:nvSpPr>
        <p:spPr>
          <a:xfrm>
            <a:off x="8808720" y="3360420"/>
            <a:ext cx="518160" cy="556260"/>
          </a:xfrm>
          <a:prstGeom prst="ellipse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DF5687-C6F1-A6BE-65E6-260FAA4EFB94}"/>
              </a:ext>
            </a:extLst>
          </p:cNvPr>
          <p:cNvSpPr/>
          <p:nvPr/>
        </p:nvSpPr>
        <p:spPr>
          <a:xfrm>
            <a:off x="6248400" y="5273040"/>
            <a:ext cx="259080" cy="25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>
            <a:extLst>
              <a:ext uri="{FF2B5EF4-FFF2-40B4-BE49-F238E27FC236}">
                <a16:creationId xmlns:a16="http://schemas.microsoft.com/office/drawing/2014/main" id="{6C4C6371-D925-0050-29D8-E691E58E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4491"/>
            <a:ext cx="10515600" cy="7762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Selektif</a:t>
            </a:r>
            <a:r>
              <a:rPr lang="tr-TR" alt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Arteriyel</a:t>
            </a:r>
            <a:r>
              <a:rPr lang="tr-TR" alt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Kalsiyum </a:t>
            </a:r>
            <a:r>
              <a:rPr lang="tr-TR" alt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Stimülasyon</a:t>
            </a:r>
            <a:r>
              <a:rPr lang="tr-TR" alt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Testi</a:t>
            </a:r>
          </a:p>
        </p:txBody>
      </p:sp>
      <p:graphicFrame>
        <p:nvGraphicFramePr>
          <p:cNvPr id="4" name="3 İçerik Yer Tutucusu">
            <a:extLst>
              <a:ext uri="{FF2B5EF4-FFF2-40B4-BE49-F238E27FC236}">
                <a16:creationId xmlns:a16="http://schemas.microsoft.com/office/drawing/2014/main" id="{FA26808B-6C37-3325-9089-8C5575AF0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5612361"/>
              </p:ext>
            </p:extLst>
          </p:nvPr>
        </p:nvGraphicFramePr>
        <p:xfrm>
          <a:off x="716280" y="1264920"/>
          <a:ext cx="11125200" cy="51421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1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3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8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6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3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16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09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1371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ARTER</a:t>
                      </a: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0.sn</a:t>
                      </a:r>
                      <a:endParaRPr lang="tr-TR" sz="1800" b="1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30.sn</a:t>
                      </a:r>
                      <a:endParaRPr lang="tr-TR" sz="1800" b="1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60.sn</a:t>
                      </a:r>
                      <a:endParaRPr lang="tr-TR" sz="1800" b="1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90.sn</a:t>
                      </a:r>
                      <a:endParaRPr lang="tr-TR" sz="1800" b="1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120.sn</a:t>
                      </a:r>
                      <a:endParaRPr lang="tr-TR" sz="1800" b="1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180.sn</a:t>
                      </a:r>
                      <a:endParaRPr lang="tr-TR" sz="1800" b="1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300.sn</a:t>
                      </a:r>
                      <a:endParaRPr lang="tr-TR" sz="1800" b="1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/>
                        <a:t>AHA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r-TR" sz="18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44,21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37,32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39,39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32,82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22,65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23,89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25,88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3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/>
                        <a:t>DSA</a:t>
                      </a:r>
                      <a:endParaRPr lang="tr-TR" sz="18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19,04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30,84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48,59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52,51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41,46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36,00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25,37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/>
                        <a:t>PSA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r-TR" sz="18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23,39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171,19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129,89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131,02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C00000"/>
                          </a:solidFill>
                        </a:rPr>
                        <a:t>123,89</a:t>
                      </a:r>
                      <a:endParaRPr lang="tr-TR" sz="1800" b="1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79,52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52,16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03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/>
                        <a:t>GDA</a:t>
                      </a:r>
                      <a:endParaRPr lang="tr-TR" sz="18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44,28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48,76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67,93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55,72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39,47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34,25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55,01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077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/>
                        <a:t>SMA</a:t>
                      </a:r>
                      <a:endParaRPr lang="tr-TR" sz="18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27,25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68,67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49,61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38,46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/>
                        <a:t>40,72</a:t>
                      </a:r>
                      <a:endParaRPr lang="tr-TR" sz="1800" b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30,52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0" dirty="0"/>
                        <a:t>24,25</a:t>
                      </a:r>
                      <a:endParaRPr lang="tr-TR" sz="1800" b="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03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/>
                        <a:t>Splenik ağzı</a:t>
                      </a:r>
                      <a:endParaRPr lang="tr-TR" sz="1800" b="1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38,18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151,94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104,88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103,84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79,22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58,93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</a:rPr>
                        <a:t>45,52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0377">
                <a:tc gridSpan="8">
                  <a:txBody>
                    <a:bodyPr/>
                    <a:lstStyle/>
                    <a:p>
                      <a:r>
                        <a:rPr lang="tr-TR" sz="1800" dirty="0"/>
                        <a:t>0.sn’den sonra her bir artere</a:t>
                      </a:r>
                      <a:r>
                        <a:rPr lang="tr-TR" sz="1800" baseline="0" dirty="0"/>
                        <a:t> ayrı ayrı 0.448 </a:t>
                      </a:r>
                      <a:r>
                        <a:rPr lang="tr-TR" sz="1800" baseline="0" dirty="0" err="1"/>
                        <a:t>mmol</a:t>
                      </a:r>
                      <a:r>
                        <a:rPr lang="tr-TR" sz="1800" baseline="0" dirty="0"/>
                        <a:t> kalsiyum enjeksiyonu yapıldı.</a:t>
                      </a:r>
                      <a:endParaRPr lang="tr-TR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9" marR="91439" marT="45713" marB="45713"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706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829"/>
            <a:ext cx="10820400" cy="517493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Gövde ve kuyruğu içeren pankreas cerrahisi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Patoloji: </a:t>
            </a:r>
          </a:p>
          <a:p>
            <a:pPr lvl="1" algn="just">
              <a:lnSpc>
                <a:spcPct val="150000"/>
              </a:lnSpc>
            </a:pPr>
            <a:r>
              <a:rPr lang="tr-TR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Gövde kesiminde 7 mm iyi </a:t>
            </a:r>
            <a:r>
              <a:rPr lang="tr-TR" alt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diferansiye</a:t>
            </a:r>
            <a:r>
              <a:rPr lang="tr-TR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nöroendokrin</a:t>
            </a:r>
            <a:r>
              <a:rPr lang="tr-TR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tümör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03656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İnsülinoma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86840"/>
            <a:ext cx="10820400" cy="493776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600" b="1" u="sng" dirty="0" err="1"/>
              <a:t>Tedavi</a:t>
            </a:r>
            <a:endParaRPr lang="en-US" sz="3600" b="1" u="sng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 err="1"/>
              <a:t>Cerrahi</a:t>
            </a:r>
            <a:endParaRPr lang="en-US" sz="36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 err="1"/>
              <a:t>Diazoksit</a:t>
            </a:r>
            <a:endParaRPr lang="en-US" sz="36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/>
              <a:t>Somatostatin </a:t>
            </a:r>
            <a:r>
              <a:rPr lang="en-US" sz="3600" dirty="0" err="1"/>
              <a:t>analogları</a:t>
            </a:r>
            <a:endParaRPr lang="en-US" sz="3600" dirty="0"/>
          </a:p>
          <a:p>
            <a:pPr marL="0" indent="0" algn="just">
              <a:lnSpc>
                <a:spcPct val="150000"/>
              </a:lnSpc>
              <a:buNone/>
            </a:pPr>
            <a:endParaRPr lang="en-US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8DFE32-AAC3-C47F-AAB3-6D8C04E1D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02" y="1984375"/>
            <a:ext cx="5680500" cy="374269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F96770D1-7AE5-392C-AE12-83F2EA37B0EE}"/>
              </a:ext>
            </a:extLst>
          </p:cNvPr>
          <p:cNvSpPr/>
          <p:nvPr/>
        </p:nvSpPr>
        <p:spPr>
          <a:xfrm>
            <a:off x="6096000" y="3894667"/>
            <a:ext cx="1998133" cy="17272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D30A4F0-1840-456C-A738-E7D58D5755DE}"/>
              </a:ext>
            </a:extLst>
          </p:cNvPr>
          <p:cNvCxnSpPr>
            <a:cxnSpLocks/>
          </p:cNvCxnSpPr>
          <p:nvPr/>
        </p:nvCxnSpPr>
        <p:spPr>
          <a:xfrm>
            <a:off x="2980267" y="3894667"/>
            <a:ext cx="2997202" cy="4910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9C84C93-2CEF-D9AC-77BA-7BE29F5A4EA1}"/>
              </a:ext>
            </a:extLst>
          </p:cNvPr>
          <p:cNvCxnSpPr>
            <a:cxnSpLocks/>
          </p:cNvCxnSpPr>
          <p:nvPr/>
        </p:nvCxnSpPr>
        <p:spPr>
          <a:xfrm>
            <a:off x="5588002" y="4842933"/>
            <a:ext cx="38946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own Arrow 24">
            <a:extLst>
              <a:ext uri="{FF2B5EF4-FFF2-40B4-BE49-F238E27FC236}">
                <a16:creationId xmlns:a16="http://schemas.microsoft.com/office/drawing/2014/main" id="{AAAE003F-108C-937A-7161-1FE13748D58F}"/>
              </a:ext>
            </a:extLst>
          </p:cNvPr>
          <p:cNvSpPr/>
          <p:nvPr/>
        </p:nvSpPr>
        <p:spPr>
          <a:xfrm>
            <a:off x="11226801" y="2794000"/>
            <a:ext cx="143935" cy="635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401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3D57C-7ADE-6353-6D5D-C3B7F2A6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163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49FA86-1E1E-1C75-4A42-FCEA46EE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42655"/>
            <a:ext cx="11049000" cy="547552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Reaktif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İnsülinoma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1200" b="1" dirty="0"/>
              <a:t>Non-insulinoma </a:t>
            </a:r>
            <a:r>
              <a:rPr lang="en-US" sz="11200" b="1" dirty="0" err="1"/>
              <a:t>pankreatojen</a:t>
            </a:r>
            <a:r>
              <a:rPr lang="en-US" sz="11200" b="1" dirty="0"/>
              <a:t> </a:t>
            </a:r>
            <a:r>
              <a:rPr lang="en-US" sz="11200" b="1" dirty="0" err="1"/>
              <a:t>hipoglisemi</a:t>
            </a:r>
            <a:r>
              <a:rPr lang="en-US" sz="11200" b="1" dirty="0"/>
              <a:t> </a:t>
            </a:r>
            <a:r>
              <a:rPr lang="en-US" sz="11200" b="1" dirty="0" err="1"/>
              <a:t>sendromu</a:t>
            </a:r>
            <a:r>
              <a:rPr lang="en-US" sz="11200" b="1" dirty="0"/>
              <a:t> (Nesidioblastosis)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otoimmün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Aadacık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hücre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dışı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tümörler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Primer adrenal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yetmezlik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Hipopituitarizm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Kritik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hastalık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Faktisyos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804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886E476B-5BCB-7F1C-3DF2-967DFF1AA9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2780" y="1738311"/>
            <a:ext cx="5806440" cy="42976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3CCB6B-AC67-1869-4BF1-BFFCD1627337}"/>
              </a:ext>
            </a:extLst>
          </p:cNvPr>
          <p:cNvSpPr/>
          <p:nvPr/>
        </p:nvSpPr>
        <p:spPr>
          <a:xfrm>
            <a:off x="2834640" y="1752600"/>
            <a:ext cx="124968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Glukoz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30AC6C-0F8C-D606-9097-2D411D9BE803}"/>
              </a:ext>
            </a:extLst>
          </p:cNvPr>
          <p:cNvSpPr/>
          <p:nvPr/>
        </p:nvSpPr>
        <p:spPr>
          <a:xfrm>
            <a:off x="8580120" y="1645920"/>
            <a:ext cx="419100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B19676-5BD0-A9BC-D847-CAFF4CBEB5CE}"/>
              </a:ext>
            </a:extLst>
          </p:cNvPr>
          <p:cNvSpPr/>
          <p:nvPr/>
        </p:nvSpPr>
        <p:spPr>
          <a:xfrm>
            <a:off x="5242560" y="2242009"/>
            <a:ext cx="1158240" cy="2725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E3007D-C1BC-C7A7-9396-61371A17EE80}"/>
              </a:ext>
            </a:extLst>
          </p:cNvPr>
          <p:cNvSpPr/>
          <p:nvPr/>
        </p:nvSpPr>
        <p:spPr>
          <a:xfrm rot="19430508">
            <a:off x="4823103" y="2743200"/>
            <a:ext cx="564594" cy="1371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22681D-A5E4-B077-A7E0-10DEF2BD9AB1}"/>
              </a:ext>
            </a:extLst>
          </p:cNvPr>
          <p:cNvSpPr/>
          <p:nvPr/>
        </p:nvSpPr>
        <p:spPr>
          <a:xfrm>
            <a:off x="4084320" y="3429000"/>
            <a:ext cx="141732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</a:rPr>
              <a:t>Glukokinaz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DC2423-7AD4-3294-A6C9-F3BAFA60BE8D}"/>
              </a:ext>
            </a:extLst>
          </p:cNvPr>
          <p:cNvSpPr/>
          <p:nvPr/>
        </p:nvSpPr>
        <p:spPr>
          <a:xfrm>
            <a:off x="4404360" y="4100511"/>
            <a:ext cx="219456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</a:rPr>
              <a:t>Glukoz</a:t>
            </a:r>
            <a:r>
              <a:rPr lang="en-US" sz="2000" b="1" dirty="0">
                <a:solidFill>
                  <a:schemeClr val="tx1"/>
                </a:solidFill>
              </a:rPr>
              <a:t> 6 </a:t>
            </a:r>
            <a:r>
              <a:rPr lang="en-US" sz="2000" b="1" dirty="0" err="1">
                <a:solidFill>
                  <a:schemeClr val="tx1"/>
                </a:solidFill>
              </a:rPr>
              <a:t>fosfat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8EA775-B9CD-2B3A-A5BA-881FC3406915}"/>
              </a:ext>
            </a:extLst>
          </p:cNvPr>
          <p:cNvSpPr/>
          <p:nvPr/>
        </p:nvSpPr>
        <p:spPr>
          <a:xfrm>
            <a:off x="4472842" y="4770121"/>
            <a:ext cx="312518" cy="24383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8DFF73-3DEA-8395-B662-02A2894C8530}"/>
              </a:ext>
            </a:extLst>
          </p:cNvPr>
          <p:cNvSpPr/>
          <p:nvPr/>
        </p:nvSpPr>
        <p:spPr>
          <a:xfrm>
            <a:off x="5943600" y="4876800"/>
            <a:ext cx="838200" cy="7162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ATP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C87DD4B-677E-5853-1722-68F8EFD67B59}"/>
              </a:ext>
            </a:extLst>
          </p:cNvPr>
          <p:cNvCxnSpPr/>
          <p:nvPr/>
        </p:nvCxnSpPr>
        <p:spPr>
          <a:xfrm flipV="1">
            <a:off x="6705600" y="5013960"/>
            <a:ext cx="0" cy="3352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E814E-60B6-BD95-8FF8-740844232CD5}"/>
              </a:ext>
            </a:extLst>
          </p:cNvPr>
          <p:cNvSpPr/>
          <p:nvPr/>
        </p:nvSpPr>
        <p:spPr>
          <a:xfrm>
            <a:off x="8039002" y="2739211"/>
            <a:ext cx="1348740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İnsülin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4E19913-7D86-36A4-9A58-AFFFAD58B557}"/>
              </a:ext>
            </a:extLst>
          </p:cNvPr>
          <p:cNvSpPr/>
          <p:nvPr/>
        </p:nvSpPr>
        <p:spPr>
          <a:xfrm>
            <a:off x="8237269" y="5349241"/>
            <a:ext cx="830482" cy="686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Ca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A27D9E-7156-D341-9C8A-88B01D2F20BC}"/>
              </a:ext>
            </a:extLst>
          </p:cNvPr>
          <p:cNvSpPr/>
          <p:nvPr/>
        </p:nvSpPr>
        <p:spPr>
          <a:xfrm>
            <a:off x="6096000" y="2909889"/>
            <a:ext cx="1036320" cy="519111"/>
          </a:xfrm>
          <a:prstGeom prst="rect">
            <a:avLst/>
          </a:prstGeom>
          <a:solidFill>
            <a:srgbClr val="F47F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Çekirdek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8A289D-6E64-2E6D-8D35-06BA09EAC809}"/>
              </a:ext>
            </a:extLst>
          </p:cNvPr>
          <p:cNvSpPr txBox="1"/>
          <p:nvPr/>
        </p:nvSpPr>
        <p:spPr>
          <a:xfrm>
            <a:off x="1280160" y="97630"/>
            <a:ext cx="96316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Non-insulinoma</a:t>
            </a:r>
            <a:r>
              <a:rPr lang="tr-TR" altLang="tr-T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pankreatojen</a:t>
            </a:r>
            <a:r>
              <a:rPr lang="tr-TR" altLang="tr-T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hipoglisemi sendromu</a:t>
            </a:r>
            <a:endParaRPr lang="en-US" altLang="tr-TR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5666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1645920" y="571025"/>
            <a:ext cx="890016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Non-insulinoma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pankreatojen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hipoglisemi sendromu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886E476B-5BCB-7F1C-3DF2-967DFF1AA9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2780" y="1738311"/>
            <a:ext cx="5806440" cy="42976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3CCB6B-AC67-1869-4BF1-BFFCD1627337}"/>
              </a:ext>
            </a:extLst>
          </p:cNvPr>
          <p:cNvSpPr/>
          <p:nvPr/>
        </p:nvSpPr>
        <p:spPr>
          <a:xfrm>
            <a:off x="2834640" y="1752600"/>
            <a:ext cx="124968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Glukoz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30AC6C-0F8C-D606-9097-2D411D9BE803}"/>
              </a:ext>
            </a:extLst>
          </p:cNvPr>
          <p:cNvSpPr/>
          <p:nvPr/>
        </p:nvSpPr>
        <p:spPr>
          <a:xfrm>
            <a:off x="8580120" y="1645920"/>
            <a:ext cx="419100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B19676-5BD0-A9BC-D847-CAFF4CBEB5CE}"/>
              </a:ext>
            </a:extLst>
          </p:cNvPr>
          <p:cNvSpPr/>
          <p:nvPr/>
        </p:nvSpPr>
        <p:spPr>
          <a:xfrm>
            <a:off x="5242560" y="2242009"/>
            <a:ext cx="1158240" cy="2725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E3007D-C1BC-C7A7-9396-61371A17EE80}"/>
              </a:ext>
            </a:extLst>
          </p:cNvPr>
          <p:cNvSpPr/>
          <p:nvPr/>
        </p:nvSpPr>
        <p:spPr>
          <a:xfrm rot="19430508">
            <a:off x="4823103" y="2694443"/>
            <a:ext cx="564594" cy="1371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22681D-A5E4-B077-A7E0-10DEF2BD9AB1}"/>
              </a:ext>
            </a:extLst>
          </p:cNvPr>
          <p:cNvSpPr/>
          <p:nvPr/>
        </p:nvSpPr>
        <p:spPr>
          <a:xfrm>
            <a:off x="4084320" y="3429000"/>
            <a:ext cx="141732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</a:rPr>
              <a:t>Glukokinaz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DC2423-7AD4-3294-A6C9-F3BAFA60BE8D}"/>
              </a:ext>
            </a:extLst>
          </p:cNvPr>
          <p:cNvSpPr/>
          <p:nvPr/>
        </p:nvSpPr>
        <p:spPr>
          <a:xfrm>
            <a:off x="4404360" y="4100511"/>
            <a:ext cx="219456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</a:rPr>
              <a:t>Glukoz</a:t>
            </a:r>
            <a:r>
              <a:rPr lang="en-US" sz="2000" b="1" dirty="0">
                <a:solidFill>
                  <a:schemeClr val="tx1"/>
                </a:solidFill>
              </a:rPr>
              <a:t> 6 </a:t>
            </a:r>
            <a:r>
              <a:rPr lang="en-US" sz="2000" b="1" dirty="0" err="1">
                <a:solidFill>
                  <a:schemeClr val="tx1"/>
                </a:solidFill>
              </a:rPr>
              <a:t>fosfat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8EA775-B9CD-2B3A-A5BA-881FC3406915}"/>
              </a:ext>
            </a:extLst>
          </p:cNvPr>
          <p:cNvSpPr/>
          <p:nvPr/>
        </p:nvSpPr>
        <p:spPr>
          <a:xfrm>
            <a:off x="4472842" y="4770121"/>
            <a:ext cx="312518" cy="24383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8DFF73-3DEA-8395-B662-02A2894C8530}"/>
              </a:ext>
            </a:extLst>
          </p:cNvPr>
          <p:cNvSpPr/>
          <p:nvPr/>
        </p:nvSpPr>
        <p:spPr>
          <a:xfrm>
            <a:off x="5943600" y="4876800"/>
            <a:ext cx="838200" cy="7162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ATP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C87DD4B-677E-5853-1722-68F8EFD67B59}"/>
              </a:ext>
            </a:extLst>
          </p:cNvPr>
          <p:cNvCxnSpPr/>
          <p:nvPr/>
        </p:nvCxnSpPr>
        <p:spPr>
          <a:xfrm flipV="1">
            <a:off x="6705600" y="5013960"/>
            <a:ext cx="0" cy="3352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E814E-60B6-BD95-8FF8-740844232CD5}"/>
              </a:ext>
            </a:extLst>
          </p:cNvPr>
          <p:cNvSpPr/>
          <p:nvPr/>
        </p:nvSpPr>
        <p:spPr>
          <a:xfrm>
            <a:off x="8039002" y="2739211"/>
            <a:ext cx="1348740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İnsülin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4E19913-7D86-36A4-9A58-AFFFAD58B557}"/>
              </a:ext>
            </a:extLst>
          </p:cNvPr>
          <p:cNvSpPr/>
          <p:nvPr/>
        </p:nvSpPr>
        <p:spPr>
          <a:xfrm>
            <a:off x="8237269" y="5349241"/>
            <a:ext cx="830482" cy="686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Ca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A27D9E-7156-D341-9C8A-88B01D2F20BC}"/>
              </a:ext>
            </a:extLst>
          </p:cNvPr>
          <p:cNvSpPr/>
          <p:nvPr/>
        </p:nvSpPr>
        <p:spPr>
          <a:xfrm>
            <a:off x="6096000" y="2909889"/>
            <a:ext cx="1036320" cy="519111"/>
          </a:xfrm>
          <a:prstGeom prst="rect">
            <a:avLst/>
          </a:prstGeom>
          <a:solidFill>
            <a:srgbClr val="F47F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Çekirdek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Lightning Bolt 17">
            <a:extLst>
              <a:ext uri="{FF2B5EF4-FFF2-40B4-BE49-F238E27FC236}">
                <a16:creationId xmlns:a16="http://schemas.microsoft.com/office/drawing/2014/main" id="{5CD10438-121D-CDDC-B426-3BF89057F4EA}"/>
              </a:ext>
            </a:extLst>
          </p:cNvPr>
          <p:cNvSpPr/>
          <p:nvPr/>
        </p:nvSpPr>
        <p:spPr>
          <a:xfrm>
            <a:off x="3695798" y="3241180"/>
            <a:ext cx="457200" cy="381000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 Arrow 23">
            <a:extLst>
              <a:ext uri="{FF2B5EF4-FFF2-40B4-BE49-F238E27FC236}">
                <a16:creationId xmlns:a16="http://schemas.microsoft.com/office/drawing/2014/main" id="{14617B17-D482-A663-6792-C1AD90A98FD9}"/>
              </a:ext>
            </a:extLst>
          </p:cNvPr>
          <p:cNvSpPr/>
          <p:nvPr/>
        </p:nvSpPr>
        <p:spPr>
          <a:xfrm>
            <a:off x="9204960" y="2514600"/>
            <a:ext cx="289560" cy="666571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Lightning Bolt 24">
            <a:extLst>
              <a:ext uri="{FF2B5EF4-FFF2-40B4-BE49-F238E27FC236}">
                <a16:creationId xmlns:a16="http://schemas.microsoft.com/office/drawing/2014/main" id="{CF06DB32-AE08-15EA-4357-DA7FDD885909}"/>
              </a:ext>
            </a:extLst>
          </p:cNvPr>
          <p:cNvSpPr/>
          <p:nvPr/>
        </p:nvSpPr>
        <p:spPr>
          <a:xfrm>
            <a:off x="3947160" y="4354175"/>
            <a:ext cx="457200" cy="381000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039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1325880" y="479109"/>
            <a:ext cx="954024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Non-insulinoma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pankreatojen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hipoglisemi sendromu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622109"/>
            <a:ext cx="11216640" cy="519684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Yetişkenlerdeki</a:t>
            </a:r>
            <a:r>
              <a:rPr lang="en-US" sz="3200" dirty="0"/>
              <a:t> </a:t>
            </a:r>
            <a:r>
              <a:rPr lang="en-US" sz="3200" dirty="0" err="1"/>
              <a:t>endojen</a:t>
            </a:r>
            <a:r>
              <a:rPr lang="en-US" sz="3200" dirty="0"/>
              <a:t> </a:t>
            </a:r>
            <a:r>
              <a:rPr lang="en-US" sz="3200" dirty="0" err="1"/>
              <a:t>hiperinsülinizmin</a:t>
            </a:r>
            <a:r>
              <a:rPr lang="en-US" sz="3200" dirty="0"/>
              <a:t> %0.5-5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Etyoloji</a:t>
            </a:r>
            <a:r>
              <a:rPr lang="en-US" sz="3200" dirty="0"/>
              <a:t>?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Vakaların</a:t>
            </a:r>
            <a:r>
              <a:rPr lang="en-US" sz="3200" dirty="0"/>
              <a:t> </a:t>
            </a:r>
            <a:r>
              <a:rPr lang="en-US" sz="3200" dirty="0" err="1"/>
              <a:t>bazıları</a:t>
            </a:r>
            <a:r>
              <a:rPr lang="en-US" sz="3200" dirty="0"/>
              <a:t> </a:t>
            </a:r>
            <a:r>
              <a:rPr lang="en-US" sz="3200" dirty="0" err="1"/>
              <a:t>bariatrik</a:t>
            </a:r>
            <a:r>
              <a:rPr lang="en-US" sz="3200" dirty="0"/>
              <a:t> </a:t>
            </a:r>
            <a:r>
              <a:rPr lang="en-US" sz="3200" dirty="0" err="1"/>
              <a:t>cerrahiyi</a:t>
            </a:r>
            <a:r>
              <a:rPr lang="en-US" sz="3200" dirty="0"/>
              <a:t> </a:t>
            </a:r>
            <a:r>
              <a:rPr lang="en-US" sz="3200" dirty="0" err="1"/>
              <a:t>takiben</a:t>
            </a:r>
            <a:r>
              <a:rPr lang="en-US" sz="3200" dirty="0"/>
              <a:t> </a:t>
            </a:r>
            <a:r>
              <a:rPr lang="en-US" sz="3200" dirty="0" err="1"/>
              <a:t>görülmüş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Yüksek</a:t>
            </a:r>
            <a:r>
              <a:rPr lang="en-US" sz="3200" dirty="0"/>
              <a:t> GLP-1</a:t>
            </a:r>
            <a:r>
              <a:rPr lang="en-US" sz="3200" dirty="0">
                <a:sym typeface="Wingdings" pitchFamily="2" charset="2"/>
              </a:rPr>
              <a:t> </a:t>
            </a:r>
            <a:r>
              <a:rPr lang="en-US" sz="3200" dirty="0" err="1"/>
              <a:t>Pankreatik</a:t>
            </a:r>
            <a:r>
              <a:rPr lang="en-US" sz="3200" dirty="0"/>
              <a:t> </a:t>
            </a:r>
            <a:r>
              <a:rPr lang="en-US" sz="3200" dirty="0" err="1"/>
              <a:t>adacık</a:t>
            </a:r>
            <a:r>
              <a:rPr lang="en-US" sz="3200" dirty="0"/>
              <a:t> </a:t>
            </a:r>
            <a:r>
              <a:rPr lang="en-US" sz="3200" dirty="0" err="1"/>
              <a:t>hücre</a:t>
            </a:r>
            <a:r>
              <a:rPr lang="en-US" sz="3200" dirty="0"/>
              <a:t> </a:t>
            </a:r>
            <a:r>
              <a:rPr lang="en-US" sz="3200" dirty="0" err="1"/>
              <a:t>hiperplazisi</a:t>
            </a:r>
            <a:endParaRPr 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Genellikle</a:t>
            </a:r>
            <a:r>
              <a:rPr lang="en-US" sz="3200" dirty="0"/>
              <a:t> </a:t>
            </a:r>
            <a:r>
              <a:rPr lang="en-US" sz="3200" dirty="0" err="1"/>
              <a:t>yemek</a:t>
            </a:r>
            <a:r>
              <a:rPr lang="en-US" sz="3200" dirty="0"/>
              <a:t> </a:t>
            </a:r>
            <a:r>
              <a:rPr lang="en-US" sz="3200" dirty="0" err="1"/>
              <a:t>sonrası</a:t>
            </a:r>
            <a:r>
              <a:rPr lang="en-US" sz="3200" dirty="0"/>
              <a:t> </a:t>
            </a:r>
            <a:r>
              <a:rPr lang="en-US" sz="3200" dirty="0" err="1"/>
              <a:t>hipoglisemi</a:t>
            </a:r>
            <a:r>
              <a:rPr lang="en-US" sz="3200" dirty="0"/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Bazı</a:t>
            </a:r>
            <a:r>
              <a:rPr lang="en-US" sz="3200" dirty="0"/>
              <a:t> </a:t>
            </a:r>
            <a:r>
              <a:rPr lang="en-US" sz="3200" dirty="0" err="1"/>
              <a:t>vakalarda</a:t>
            </a:r>
            <a:r>
              <a:rPr lang="en-US" sz="3200" dirty="0"/>
              <a:t> </a:t>
            </a:r>
            <a:r>
              <a:rPr lang="en-US" sz="3200" dirty="0" err="1"/>
              <a:t>açlık</a:t>
            </a:r>
            <a:r>
              <a:rPr lang="en-US" sz="3200" dirty="0"/>
              <a:t> </a:t>
            </a:r>
            <a:r>
              <a:rPr lang="en-US" sz="3200" dirty="0" err="1"/>
              <a:t>hipoglisemisi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insülinomadan</a:t>
            </a:r>
            <a:r>
              <a:rPr lang="en-US" sz="3200" dirty="0"/>
              <a:t> </a:t>
            </a:r>
            <a:r>
              <a:rPr lang="en-US" sz="3200" dirty="0" err="1"/>
              <a:t>ayrımı</a:t>
            </a:r>
            <a:r>
              <a:rPr lang="en-US" sz="3200" dirty="0"/>
              <a:t> </a:t>
            </a:r>
            <a:r>
              <a:rPr lang="en-US" sz="3200" dirty="0" err="1"/>
              <a:t>zorlaştırabilir</a:t>
            </a:r>
            <a:r>
              <a:rPr lang="en-US" sz="3200" dirty="0"/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1049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DE696F3A-FFEA-33A6-5D86-C0D75397A9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077817"/>
              </p:ext>
            </p:extLst>
          </p:nvPr>
        </p:nvGraphicFramePr>
        <p:xfrm>
          <a:off x="838200" y="1554479"/>
          <a:ext cx="10241280" cy="4604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5CCCBE8-5F58-FE15-9453-9DF4D9D39505}"/>
              </a:ext>
            </a:extLst>
          </p:cNvPr>
          <p:cNvSpPr txBox="1"/>
          <p:nvPr/>
        </p:nvSpPr>
        <p:spPr>
          <a:xfrm>
            <a:off x="838200" y="163117"/>
            <a:ext cx="102412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Non-insulinoma</a:t>
            </a:r>
            <a:r>
              <a:rPr lang="tr-TR" altLang="tr-T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pankreatojen</a:t>
            </a:r>
            <a:r>
              <a:rPr lang="tr-TR" altLang="tr-T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hipoglisemi sendromu</a:t>
            </a:r>
            <a:endParaRPr lang="en-US" altLang="tr-TR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003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1280160" y="585789"/>
            <a:ext cx="954024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Non-insulinoma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pankreatojen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hipoglisemi sendromu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E95DCE-7EA6-DD77-E322-6ADB7F6398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1960" y="1661160"/>
                <a:ext cx="11216640" cy="519684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sz="3200" b="1" dirty="0" err="1"/>
                  <a:t>Selektif</a:t>
                </a:r>
                <a:r>
                  <a:rPr lang="en-US" sz="3200" b="1" dirty="0"/>
                  <a:t> </a:t>
                </a:r>
                <a:r>
                  <a:rPr lang="en-US" sz="3200" b="1" dirty="0" err="1"/>
                  <a:t>arteriyel</a:t>
                </a:r>
                <a:r>
                  <a:rPr lang="en-US" sz="3200" b="1" dirty="0"/>
                  <a:t> </a:t>
                </a:r>
                <a:r>
                  <a:rPr lang="en-US" sz="3200" b="1" dirty="0" err="1"/>
                  <a:t>kalsiyum</a:t>
                </a:r>
                <a:r>
                  <a:rPr lang="en-US" sz="3200" b="1" dirty="0"/>
                  <a:t> </a:t>
                </a:r>
                <a:r>
                  <a:rPr lang="en-US" sz="3200" b="1" dirty="0" err="1"/>
                  <a:t>stimülasyon</a:t>
                </a:r>
                <a:r>
                  <a:rPr lang="en-US" sz="3200" b="1" dirty="0"/>
                  <a:t> </a:t>
                </a:r>
                <a:r>
                  <a:rPr lang="en-US" sz="3200" b="1" dirty="0" err="1"/>
                  <a:t>testi</a:t>
                </a:r>
                <a:r>
                  <a:rPr lang="en-US" sz="3200" b="1" dirty="0"/>
                  <a:t> </a:t>
                </a:r>
              </a:p>
              <a:p>
                <a:pPr algn="just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sz="3200" dirty="0" err="1"/>
                  <a:t>Arteriyel</a:t>
                </a:r>
                <a:r>
                  <a:rPr lang="en-US" sz="3200" dirty="0"/>
                  <a:t> </a:t>
                </a:r>
                <a:r>
                  <a:rPr lang="en-US" sz="3200" dirty="0" err="1"/>
                  <a:t>kalsiyum</a:t>
                </a:r>
                <a:r>
                  <a:rPr lang="en-US" sz="3200" dirty="0"/>
                  <a:t> </a:t>
                </a:r>
                <a:r>
                  <a:rPr lang="en-US" sz="3200" dirty="0" err="1"/>
                  <a:t>enjeksiyonundan</a:t>
                </a:r>
                <a:r>
                  <a:rPr lang="en-US" sz="3200" dirty="0"/>
                  <a:t> </a:t>
                </a:r>
                <a:r>
                  <a:rPr lang="en-US" sz="3200" dirty="0" err="1"/>
                  <a:t>sonra</a:t>
                </a:r>
                <a:r>
                  <a:rPr lang="en-US" sz="3200" dirty="0"/>
                  <a:t> </a:t>
                </a:r>
                <a:r>
                  <a:rPr lang="en-US" sz="3200" dirty="0" err="1"/>
                  <a:t>bazal</a:t>
                </a:r>
                <a:r>
                  <a:rPr lang="en-US" sz="3200" dirty="0"/>
                  <a:t> </a:t>
                </a:r>
                <a:r>
                  <a:rPr lang="en-US" sz="3200" dirty="0" err="1"/>
                  <a:t>hepatik</a:t>
                </a:r>
                <a:r>
                  <a:rPr lang="en-US" sz="3200" dirty="0"/>
                  <a:t> </a:t>
                </a:r>
                <a:r>
                  <a:rPr lang="en-US" sz="3200" dirty="0" err="1"/>
                  <a:t>ven</a:t>
                </a:r>
                <a:r>
                  <a:rPr lang="en-US" sz="3200" dirty="0"/>
                  <a:t> </a:t>
                </a:r>
                <a:r>
                  <a:rPr lang="en-US" sz="3200" dirty="0" err="1"/>
                  <a:t>insülin</a:t>
                </a:r>
                <a:r>
                  <a:rPr lang="en-US" sz="3200" dirty="0"/>
                  <a:t> </a:t>
                </a:r>
                <a:r>
                  <a:rPr lang="en-US" sz="3200" dirty="0" err="1"/>
                  <a:t>seviyelerinde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3200" dirty="0"/>
                  <a:t>2 kat </a:t>
                </a:r>
                <a:r>
                  <a:rPr lang="en-US" sz="3200" dirty="0" err="1"/>
                  <a:t>artış</a:t>
                </a:r>
                <a:endParaRPr lang="en-US" sz="3200" dirty="0"/>
              </a:p>
              <a:p>
                <a:pPr algn="just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sz="3200" dirty="0"/>
                  <a:t>Ga-68-DOTA-exentin PET/BT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E95DCE-7EA6-DD77-E322-6ADB7F6398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960" y="1661160"/>
                <a:ext cx="11216640" cy="5196840"/>
              </a:xfrm>
              <a:blipFill>
                <a:blip r:embed="rId3"/>
                <a:stretch>
                  <a:fillRect l="-1244" r="-1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0044912D-8EA3-5D28-E3DD-8374373E5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4399" y="3651674"/>
            <a:ext cx="32004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578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1280160" y="575310"/>
            <a:ext cx="954024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Non-insulinoma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pankreatojen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hipoglisemi sendromu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" y="1581150"/>
            <a:ext cx="11216640" cy="51968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b="1" dirty="0" err="1"/>
              <a:t>Tanı</a:t>
            </a:r>
            <a:r>
              <a:rPr lang="en-US" sz="3200" b="1" dirty="0"/>
              <a:t>: </a:t>
            </a:r>
            <a:r>
              <a:rPr lang="en-US" sz="3200" dirty="0" err="1"/>
              <a:t>Histopatolojik</a:t>
            </a:r>
            <a:endParaRPr lang="en-US" sz="3200" dirty="0"/>
          </a:p>
          <a:p>
            <a:pPr lvl="1" algn="just">
              <a:lnSpc>
                <a:spcPct val="150000"/>
              </a:lnSpc>
            </a:pPr>
            <a:r>
              <a:rPr lang="en-US" sz="3200" dirty="0"/>
              <a:t> Beta </a:t>
            </a:r>
            <a:r>
              <a:rPr lang="en-US" sz="3200" dirty="0" err="1"/>
              <a:t>hücre</a:t>
            </a:r>
            <a:r>
              <a:rPr lang="en-US" sz="3200" dirty="0"/>
              <a:t> </a:t>
            </a:r>
            <a:r>
              <a:rPr lang="en-US" sz="3200" dirty="0" err="1"/>
              <a:t>hipertorifisi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67CD8F-91C8-D0B9-9393-2B97C6547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201" y="1939291"/>
            <a:ext cx="4161278" cy="3337559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135217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12858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" y="1554477"/>
            <a:ext cx="11216640" cy="51968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Diyetin</a:t>
            </a:r>
            <a:r>
              <a:rPr lang="en-US" sz="3200" dirty="0"/>
              <a:t> </a:t>
            </a:r>
            <a:r>
              <a:rPr lang="en-US" sz="3200" dirty="0" err="1"/>
              <a:t>düzenlenmesi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Akarboz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Verapamil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Diazoksid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Somatostatin </a:t>
            </a:r>
            <a:r>
              <a:rPr lang="en-US" sz="3200" dirty="0" err="1"/>
              <a:t>analogları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Subtotal </a:t>
            </a:r>
            <a:r>
              <a:rPr lang="en-US" sz="3200" dirty="0" err="1"/>
              <a:t>pankreatektomi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7ACFF6-617F-8F3C-E1B9-59897563966B}"/>
              </a:ext>
            </a:extLst>
          </p:cNvPr>
          <p:cNvSpPr txBox="1"/>
          <p:nvPr/>
        </p:nvSpPr>
        <p:spPr>
          <a:xfrm>
            <a:off x="762000" y="143829"/>
            <a:ext cx="10668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Non-insulinoma</a:t>
            </a:r>
            <a:r>
              <a:rPr lang="tr-TR" altLang="tr-T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pankreatojen</a:t>
            </a:r>
            <a:r>
              <a:rPr lang="tr-TR" altLang="tr-T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hipoglisemi sendromu</a:t>
            </a:r>
            <a:endParaRPr lang="en-US" altLang="tr-TR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4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3D57C-7ADE-6353-6D5D-C3B7F2A6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163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49FA86-1E1E-1C75-4A42-FCEA46EE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42655"/>
            <a:ext cx="11049000" cy="547552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Reaktif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İnsülinoma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Non-insulinoma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pankreatojen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sendromu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(Nesidioblastosis)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1200" b="1" dirty="0" err="1"/>
              <a:t>İnsülin</a:t>
            </a:r>
            <a:r>
              <a:rPr lang="en-US" sz="11200" b="1" dirty="0"/>
              <a:t> </a:t>
            </a:r>
            <a:r>
              <a:rPr lang="en-US" sz="11200" b="1" dirty="0" err="1"/>
              <a:t>otoimmün</a:t>
            </a:r>
            <a:r>
              <a:rPr lang="en-US" sz="11200" b="1" dirty="0"/>
              <a:t> </a:t>
            </a:r>
            <a:r>
              <a:rPr lang="en-US" sz="11200" b="1" dirty="0" err="1"/>
              <a:t>sendrom</a:t>
            </a:r>
            <a:endParaRPr lang="en-US" sz="112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Adacık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hücre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dışı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tümörler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Primer adrenal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yetmezlik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Hipopituitarizm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Kritik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hastalık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Faktisyos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0984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38766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otoimmün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sendrom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Hirata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hastalığı’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160" y="2057400"/>
            <a:ext cx="10820400" cy="34747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 err="1"/>
              <a:t>Daha</a:t>
            </a:r>
            <a:r>
              <a:rPr lang="en-US" sz="3600" dirty="0"/>
              <a:t> </a:t>
            </a:r>
            <a:r>
              <a:rPr lang="en-US" sz="3600" dirty="0" err="1"/>
              <a:t>önce</a:t>
            </a:r>
            <a:r>
              <a:rPr lang="en-US" sz="3600" dirty="0"/>
              <a:t> </a:t>
            </a:r>
            <a:r>
              <a:rPr lang="en-US" sz="3600" dirty="0" err="1"/>
              <a:t>eksojen</a:t>
            </a:r>
            <a:r>
              <a:rPr lang="en-US" sz="3600" dirty="0"/>
              <a:t> </a:t>
            </a:r>
            <a:r>
              <a:rPr lang="en-US" sz="3600" dirty="0" err="1"/>
              <a:t>insüline</a:t>
            </a:r>
            <a:r>
              <a:rPr lang="en-US" sz="3600" dirty="0"/>
              <a:t> </a:t>
            </a:r>
            <a:r>
              <a:rPr lang="en-US" sz="3600" dirty="0" err="1"/>
              <a:t>maruz</a:t>
            </a:r>
            <a:r>
              <a:rPr lang="en-US" sz="3600" dirty="0"/>
              <a:t> </a:t>
            </a:r>
            <a:r>
              <a:rPr lang="en-US" sz="3600" dirty="0" err="1"/>
              <a:t>kalmamış</a:t>
            </a:r>
            <a:endParaRPr lang="en-US" sz="36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 err="1"/>
              <a:t>Endojen</a:t>
            </a:r>
            <a:r>
              <a:rPr lang="en-US" sz="3600" dirty="0"/>
              <a:t> </a:t>
            </a:r>
            <a:r>
              <a:rPr lang="en-US" sz="3600" dirty="0" err="1"/>
              <a:t>insüline</a:t>
            </a:r>
            <a:r>
              <a:rPr lang="en-US" sz="3600" dirty="0"/>
              <a:t> </a:t>
            </a:r>
            <a:r>
              <a:rPr lang="en-US" sz="3600" dirty="0" err="1"/>
              <a:t>karşı</a:t>
            </a:r>
            <a:r>
              <a:rPr lang="en-US" sz="3600" dirty="0"/>
              <a:t> </a:t>
            </a:r>
            <a:r>
              <a:rPr lang="en-US" sz="3600" dirty="0" err="1"/>
              <a:t>otoantikorlar</a:t>
            </a:r>
            <a:r>
              <a:rPr lang="en-US" sz="3600" dirty="0"/>
              <a:t>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 err="1"/>
              <a:t>Hiperinsülinemik</a:t>
            </a:r>
            <a:r>
              <a:rPr lang="en-US" sz="3600" dirty="0"/>
              <a:t> </a:t>
            </a:r>
            <a:r>
              <a:rPr lang="en-US" sz="3600" dirty="0" err="1"/>
              <a:t>hipoglisemi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459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38766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otoimmün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sendrom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Hirata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hastalığı’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416B2F0F-9070-A383-00BB-1CFFCEDD72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4503758"/>
              </p:ext>
            </p:extLst>
          </p:nvPr>
        </p:nvGraphicFramePr>
        <p:xfrm>
          <a:off x="1798320" y="1856104"/>
          <a:ext cx="8595360" cy="4803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344122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38766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otoimmün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sendrom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Hirata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hastalığı’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160" y="1935480"/>
            <a:ext cx="10820400" cy="463296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Otoimmün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hastalık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Sülfidril</a:t>
            </a:r>
            <a:r>
              <a:rPr lang="en-US" sz="3200" dirty="0"/>
              <a:t> </a:t>
            </a:r>
            <a:r>
              <a:rPr lang="en-US" sz="3200" dirty="0" err="1"/>
              <a:t>grubu</a:t>
            </a:r>
            <a:r>
              <a:rPr lang="en-US" sz="3200" dirty="0"/>
              <a:t> </a:t>
            </a:r>
            <a:r>
              <a:rPr lang="en-US" sz="3200" dirty="0" err="1"/>
              <a:t>içeren</a:t>
            </a:r>
            <a:r>
              <a:rPr lang="en-US" sz="3200" dirty="0"/>
              <a:t> </a:t>
            </a:r>
            <a:r>
              <a:rPr lang="en-US" sz="3200" dirty="0" err="1"/>
              <a:t>ilaçlar</a:t>
            </a:r>
            <a:endParaRPr lang="en-US" sz="3200" dirty="0"/>
          </a:p>
          <a:p>
            <a:pPr lvl="1" algn="just">
              <a:lnSpc>
                <a:spcPct val="150000"/>
              </a:lnSpc>
            </a:pPr>
            <a:r>
              <a:rPr lang="en-US" sz="2800" dirty="0" err="1"/>
              <a:t>Metimazol</a:t>
            </a:r>
            <a:endParaRPr lang="en-US" sz="2800" dirty="0"/>
          </a:p>
          <a:p>
            <a:pPr lvl="1" algn="just">
              <a:lnSpc>
                <a:spcPct val="150000"/>
              </a:lnSpc>
            </a:pPr>
            <a:r>
              <a:rPr lang="en-US" sz="2800" dirty="0"/>
              <a:t>PTU</a:t>
            </a:r>
          </a:p>
          <a:p>
            <a:pPr lvl="1" algn="just">
              <a:lnSpc>
                <a:spcPct val="150000"/>
              </a:lnSpc>
            </a:pPr>
            <a:r>
              <a:rPr lang="en-US" sz="2800" dirty="0" err="1"/>
              <a:t>Kaptopril</a:t>
            </a:r>
            <a:endParaRPr lang="en-US" sz="2800" dirty="0"/>
          </a:p>
          <a:p>
            <a:pPr lvl="1" algn="just">
              <a:lnSpc>
                <a:spcPct val="150000"/>
              </a:lnSpc>
            </a:pPr>
            <a:r>
              <a:rPr lang="en-US" sz="2800" dirty="0"/>
              <a:t>Alfa </a:t>
            </a:r>
            <a:r>
              <a:rPr lang="en-US" sz="2800" dirty="0" err="1"/>
              <a:t>lipoik</a:t>
            </a:r>
            <a:r>
              <a:rPr lang="en-US" sz="2800" dirty="0"/>
              <a:t> </a:t>
            </a:r>
            <a:r>
              <a:rPr lang="en-US" sz="2800" dirty="0" err="1"/>
              <a:t>asit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808316-168F-EF47-3D90-25DEFDAA4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3947160"/>
            <a:ext cx="4862796" cy="20813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FAFA34-9893-D65B-CC02-74EE3AC2D880}"/>
              </a:ext>
            </a:extLst>
          </p:cNvPr>
          <p:cNvSpPr/>
          <p:nvPr/>
        </p:nvSpPr>
        <p:spPr>
          <a:xfrm>
            <a:off x="6446520" y="4145280"/>
            <a:ext cx="411480" cy="106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4876EC-11CF-8FBD-E122-38DF7A9AEF00}"/>
              </a:ext>
            </a:extLst>
          </p:cNvPr>
          <p:cNvSpPr/>
          <p:nvPr/>
        </p:nvSpPr>
        <p:spPr>
          <a:xfrm>
            <a:off x="6309360" y="4926890"/>
            <a:ext cx="579120" cy="106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3B0E4C-3235-136A-F423-4B8AD57745D9}"/>
              </a:ext>
            </a:extLst>
          </p:cNvPr>
          <p:cNvSpPr/>
          <p:nvPr/>
        </p:nvSpPr>
        <p:spPr>
          <a:xfrm>
            <a:off x="899160" y="2834640"/>
            <a:ext cx="10820400" cy="3733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394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38766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otoimmün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sendrom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Hirata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hastalığı’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160" y="1935480"/>
            <a:ext cx="10820400" cy="463296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Otoimmün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hastalık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Sülfidril</a:t>
            </a:r>
            <a:r>
              <a:rPr lang="en-US" sz="3200" dirty="0"/>
              <a:t> </a:t>
            </a:r>
            <a:r>
              <a:rPr lang="en-US" sz="3200" dirty="0" err="1"/>
              <a:t>grubu</a:t>
            </a:r>
            <a:r>
              <a:rPr lang="en-US" sz="3200" dirty="0"/>
              <a:t> </a:t>
            </a:r>
            <a:r>
              <a:rPr lang="en-US" sz="3200" dirty="0" err="1"/>
              <a:t>içeren</a:t>
            </a:r>
            <a:r>
              <a:rPr lang="en-US" sz="3200" dirty="0"/>
              <a:t> </a:t>
            </a:r>
            <a:r>
              <a:rPr lang="en-US" sz="3200" dirty="0" err="1"/>
              <a:t>ilaçlar</a:t>
            </a:r>
            <a:endParaRPr lang="en-US" sz="3200" dirty="0"/>
          </a:p>
          <a:p>
            <a:pPr lvl="1" algn="just">
              <a:lnSpc>
                <a:spcPct val="150000"/>
              </a:lnSpc>
            </a:pPr>
            <a:r>
              <a:rPr lang="en-US" sz="2800" dirty="0" err="1"/>
              <a:t>Metimazol</a:t>
            </a:r>
            <a:endParaRPr lang="en-US" sz="2800" dirty="0"/>
          </a:p>
          <a:p>
            <a:pPr lvl="1" algn="just">
              <a:lnSpc>
                <a:spcPct val="150000"/>
              </a:lnSpc>
            </a:pPr>
            <a:r>
              <a:rPr lang="en-US" sz="2800" dirty="0"/>
              <a:t>PTU</a:t>
            </a:r>
          </a:p>
          <a:p>
            <a:pPr lvl="1" algn="just">
              <a:lnSpc>
                <a:spcPct val="150000"/>
              </a:lnSpc>
            </a:pPr>
            <a:r>
              <a:rPr lang="en-US" sz="2800" dirty="0" err="1"/>
              <a:t>Kaptopril</a:t>
            </a:r>
            <a:endParaRPr lang="en-US" sz="2800" dirty="0"/>
          </a:p>
          <a:p>
            <a:pPr lvl="1" algn="just">
              <a:lnSpc>
                <a:spcPct val="150000"/>
              </a:lnSpc>
            </a:pPr>
            <a:r>
              <a:rPr lang="en-US" sz="2800" dirty="0"/>
              <a:t>Alfa </a:t>
            </a:r>
            <a:r>
              <a:rPr lang="en-US" sz="2800" dirty="0" err="1"/>
              <a:t>lipoik</a:t>
            </a:r>
            <a:r>
              <a:rPr lang="en-US" sz="2800" dirty="0"/>
              <a:t> </a:t>
            </a:r>
            <a:r>
              <a:rPr lang="en-US" sz="2800" dirty="0" err="1"/>
              <a:t>asit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808316-168F-EF47-3D90-25DEFDAA4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3947160"/>
            <a:ext cx="4862796" cy="20813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FAFA34-9893-D65B-CC02-74EE3AC2D880}"/>
              </a:ext>
            </a:extLst>
          </p:cNvPr>
          <p:cNvSpPr/>
          <p:nvPr/>
        </p:nvSpPr>
        <p:spPr>
          <a:xfrm>
            <a:off x="6446520" y="4145280"/>
            <a:ext cx="411480" cy="106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4876EC-11CF-8FBD-E122-38DF7A9AEF00}"/>
              </a:ext>
            </a:extLst>
          </p:cNvPr>
          <p:cNvSpPr/>
          <p:nvPr/>
        </p:nvSpPr>
        <p:spPr>
          <a:xfrm>
            <a:off x="6309360" y="4926890"/>
            <a:ext cx="579120" cy="106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382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38766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otoimmün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sendrom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Hirata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hastalığı’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E95DCE-7EA6-DD77-E322-6ADB7F6398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8640" y="1639250"/>
                <a:ext cx="10820400" cy="5020630"/>
              </a:xfrm>
            </p:spPr>
            <p:txBody>
              <a:bodyPr>
                <a:no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3200" b="1" u="sng" dirty="0"/>
                  <a:t>TANI</a:t>
                </a:r>
              </a:p>
              <a:p>
                <a:pPr algn="just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dirty="0" err="1"/>
                  <a:t>Yüksek</a:t>
                </a:r>
                <a:r>
                  <a:rPr lang="en-US" dirty="0"/>
                  <a:t> </a:t>
                </a:r>
                <a:r>
                  <a:rPr lang="en-US" dirty="0" err="1"/>
                  <a:t>insülin</a:t>
                </a:r>
                <a:r>
                  <a:rPr lang="en-US" dirty="0"/>
                  <a:t> &gt; 1000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tr-TR" altLang="en-US" dirty="0">
                    <a:latin typeface="Calibri" panose="020F0502020204030204" pitchFamily="34" charset="0"/>
                  </a:rPr>
                  <a:t>IU/</a:t>
                </a:r>
                <a:r>
                  <a:rPr lang="tr-TR" altLang="en-US" dirty="0" err="1">
                    <a:latin typeface="Calibri" panose="020F0502020204030204" pitchFamily="34" charset="0"/>
                  </a:rPr>
                  <a:t>mL</a:t>
                </a:r>
                <a:r>
                  <a:rPr lang="tr-TR" altLang="en-US" dirty="0">
                    <a:latin typeface="Calibri" panose="020F0502020204030204" pitchFamily="34" charset="0"/>
                  </a:rPr>
                  <a:t> (=</a:t>
                </a:r>
                <a:r>
                  <a:rPr lang="tr-TR" altLang="en-US" dirty="0" err="1">
                    <a:latin typeface="Calibri" panose="020F0502020204030204" pitchFamily="34" charset="0"/>
                  </a:rPr>
                  <a:t>pmol</a:t>
                </a:r>
                <a:r>
                  <a:rPr lang="tr-TR" altLang="en-US" dirty="0">
                    <a:latin typeface="Calibri" panose="020F0502020204030204" pitchFamily="34" charset="0"/>
                  </a:rPr>
                  <a:t>/L)</a:t>
                </a:r>
              </a:p>
              <a:p>
                <a:pPr algn="just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tr-TR" altLang="en-US" dirty="0">
                    <a:latin typeface="Calibri" panose="020F0502020204030204" pitchFamily="34" charset="0"/>
                  </a:rPr>
                  <a:t>İnsülin/C-</a:t>
                </a:r>
                <a:r>
                  <a:rPr lang="tr-TR" altLang="en-US" dirty="0" err="1">
                    <a:latin typeface="Calibri" panose="020F0502020204030204" pitchFamily="34" charset="0"/>
                  </a:rPr>
                  <a:t>peptid</a:t>
                </a:r>
                <a:r>
                  <a:rPr lang="tr-TR" altLang="en-US" dirty="0">
                    <a:latin typeface="Calibri" panose="020F0502020204030204" pitchFamily="34" charset="0"/>
                  </a:rPr>
                  <a:t> &gt;1 (her ikisi de </a:t>
                </a:r>
                <a:r>
                  <a:rPr lang="tr-TR" altLang="en-US" dirty="0" err="1">
                    <a:latin typeface="Calibri" panose="020F0502020204030204" pitchFamily="34" charset="0"/>
                  </a:rPr>
                  <a:t>pmol</a:t>
                </a:r>
                <a:r>
                  <a:rPr lang="tr-TR" altLang="en-US" dirty="0">
                    <a:latin typeface="Calibri" panose="020F0502020204030204" pitchFamily="34" charset="0"/>
                  </a:rPr>
                  <a:t>/L)</a:t>
                </a:r>
              </a:p>
              <a:p>
                <a:pPr algn="just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tr-TR" altLang="en-US" dirty="0">
                    <a:latin typeface="Calibri" panose="020F0502020204030204" pitchFamily="34" charset="0"/>
                  </a:rPr>
                  <a:t>Eşlik eden </a:t>
                </a:r>
                <a:r>
                  <a:rPr lang="tr-TR" altLang="en-US" dirty="0" err="1">
                    <a:latin typeface="Calibri" panose="020F0502020204030204" pitchFamily="34" charset="0"/>
                  </a:rPr>
                  <a:t>otoimmün</a:t>
                </a:r>
                <a:r>
                  <a:rPr lang="tr-TR" altLang="en-US" dirty="0">
                    <a:latin typeface="Calibri" panose="020F0502020204030204" pitchFamily="34" charset="0"/>
                  </a:rPr>
                  <a:t> hastalık veya yeni başlanmış </a:t>
                </a:r>
                <a:r>
                  <a:rPr lang="tr-TR" altLang="en-US" dirty="0" err="1">
                    <a:latin typeface="Calibri" panose="020F0502020204030204" pitchFamily="34" charset="0"/>
                  </a:rPr>
                  <a:t>metimazol</a:t>
                </a:r>
                <a:endParaRPr lang="tr-TR" altLang="en-US" dirty="0">
                  <a:latin typeface="Calibri" panose="020F0502020204030204" pitchFamily="34" charset="0"/>
                </a:endParaRPr>
              </a:p>
              <a:p>
                <a:pPr algn="just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tr-TR" altLang="en-US" dirty="0">
                    <a:latin typeface="Calibri" panose="020F0502020204030204" pitchFamily="34" charset="0"/>
                  </a:rPr>
                  <a:t>İnsülin </a:t>
                </a:r>
                <a:r>
                  <a:rPr lang="tr-TR" altLang="en-US" dirty="0" err="1">
                    <a:latin typeface="Calibri" panose="020F0502020204030204" pitchFamily="34" charset="0"/>
                  </a:rPr>
                  <a:t>otoantikor</a:t>
                </a:r>
                <a:r>
                  <a:rPr lang="tr-TR" altLang="en-US" dirty="0">
                    <a:latin typeface="Calibri" panose="020F0502020204030204" pitchFamily="34" charset="0"/>
                  </a:rPr>
                  <a:t> varlığı</a:t>
                </a:r>
              </a:p>
              <a:p>
                <a:pPr algn="just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tr-TR" altLang="en-US" dirty="0">
                    <a:latin typeface="Calibri" panose="020F0502020204030204" pitchFamily="34" charset="0"/>
                  </a:rPr>
                  <a:t>Normal görüntüleme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endParaRPr lang="tr-TR" altLang="en-US" sz="3200" dirty="0">
                  <a:latin typeface="Calibri" panose="020F0502020204030204" pitchFamily="34" charset="0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:endParaRPr lang="tr-TR" altLang="en-US" sz="3200" dirty="0">
                  <a:latin typeface="Calibri" panose="020F0502020204030204" pitchFamily="34" charset="0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:endParaRPr lang="tr-TR" altLang="en-US" sz="3200" dirty="0">
                  <a:latin typeface="Calibri" panose="020F0502020204030204" pitchFamily="34" charset="0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E95DCE-7EA6-DD77-E322-6ADB7F6398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8640" y="1639250"/>
                <a:ext cx="10820400" cy="5020630"/>
              </a:xfrm>
              <a:blipFill>
                <a:blip r:embed="rId3"/>
                <a:stretch>
                  <a:fillRect l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5869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38766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otoimmün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sendrom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Hirata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hastalığı’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TEDAVİ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>
                <a:latin typeface="Calibri" panose="020F0502020204030204" pitchFamily="34" charset="0"/>
              </a:rPr>
              <a:t>Diyetin düzenlenmesi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</a:rPr>
              <a:t>Sülfidril</a:t>
            </a:r>
            <a:r>
              <a:rPr lang="tr-TR" altLang="en-US" sz="3200" dirty="0">
                <a:latin typeface="Calibri" panose="020F0502020204030204" pitchFamily="34" charset="0"/>
              </a:rPr>
              <a:t> grubu içeren ilaçların kesilmesi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>
                <a:latin typeface="Calibri" panose="020F0502020204030204" pitchFamily="34" charset="0"/>
              </a:rPr>
              <a:t>Eşlik eden </a:t>
            </a:r>
            <a:r>
              <a:rPr lang="tr-TR" altLang="en-US" sz="3200" dirty="0" err="1">
                <a:latin typeface="Calibri" panose="020F0502020204030204" pitchFamily="34" charset="0"/>
              </a:rPr>
              <a:t>otoimmün</a:t>
            </a:r>
            <a:r>
              <a:rPr lang="tr-TR" altLang="en-US" sz="3200" dirty="0">
                <a:latin typeface="Calibri" panose="020F0502020204030204" pitchFamily="34" charset="0"/>
              </a:rPr>
              <a:t> hastalıkların tedavisi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altLang="en-US" sz="32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altLang="en-US" sz="32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altLang="en-US" sz="32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780064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2209800" y="387669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İnsülin 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otoimmün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sendrom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tr-TR" altLang="tr-T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Hirata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hastalığı’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728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TEDAVİ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</a:rPr>
              <a:t>Akarboz</a:t>
            </a:r>
            <a:endParaRPr lang="tr-TR" altLang="en-US" sz="3200" dirty="0">
              <a:latin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</a:rPr>
              <a:t>Steroid</a:t>
            </a:r>
            <a:endParaRPr lang="tr-TR" altLang="en-US" sz="3200" dirty="0">
              <a:latin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</a:rPr>
              <a:t>Plazmaferez</a:t>
            </a:r>
            <a:endParaRPr lang="tr-TR" altLang="en-US" sz="3200" dirty="0">
              <a:latin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</a:rPr>
              <a:t>Diazoksid</a:t>
            </a:r>
            <a:r>
              <a:rPr lang="tr-TR" altLang="en-US" sz="3200" dirty="0">
                <a:latin typeface="Calibri" panose="020F0502020204030204" pitchFamily="34" charset="0"/>
              </a:rPr>
              <a:t>, </a:t>
            </a:r>
            <a:r>
              <a:rPr lang="tr-TR" altLang="en-US" sz="3200" dirty="0" err="1">
                <a:latin typeface="Calibri" panose="020F0502020204030204" pitchFamily="34" charset="0"/>
              </a:rPr>
              <a:t>Oktreotid</a:t>
            </a:r>
            <a:endParaRPr lang="tr-TR" altLang="en-US" sz="3200" dirty="0">
              <a:latin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</a:rPr>
              <a:t>Parsiyel</a:t>
            </a:r>
            <a:r>
              <a:rPr lang="tr-TR" altLang="en-US" sz="3200" dirty="0">
                <a:latin typeface="Calibri" panose="020F0502020204030204" pitchFamily="34" charset="0"/>
              </a:rPr>
              <a:t> </a:t>
            </a:r>
            <a:r>
              <a:rPr lang="tr-TR" altLang="en-US" sz="3200" dirty="0" err="1">
                <a:latin typeface="Calibri" panose="020F0502020204030204" pitchFamily="34" charset="0"/>
              </a:rPr>
              <a:t>pankreatektomi</a:t>
            </a:r>
            <a:endParaRPr lang="tr-TR" altLang="en-US" sz="32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altLang="en-US" sz="32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altLang="en-US" sz="32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tr-TR" altLang="en-US" sz="32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71935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3D57C-7ADE-6353-6D5D-C3B7F2A6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163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49FA86-1E1E-1C75-4A42-FCEA46EE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42655"/>
            <a:ext cx="11049000" cy="547552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Reaktif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İnsülinoma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Non-insulinoma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pankreatojen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sendromu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(Nesidioblastosis)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otoimmün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1200" b="1" dirty="0" err="1"/>
              <a:t>Adacık</a:t>
            </a:r>
            <a:r>
              <a:rPr lang="en-US" sz="11200" b="1" dirty="0"/>
              <a:t> </a:t>
            </a:r>
            <a:r>
              <a:rPr lang="en-US" sz="11200" b="1" dirty="0" err="1"/>
              <a:t>hücre</a:t>
            </a:r>
            <a:r>
              <a:rPr lang="en-US" sz="11200" b="1" dirty="0"/>
              <a:t> </a:t>
            </a:r>
            <a:r>
              <a:rPr lang="en-US" sz="11200" b="1" dirty="0" err="1"/>
              <a:t>dışı</a:t>
            </a:r>
            <a:r>
              <a:rPr lang="en-US" sz="11200" b="1" dirty="0"/>
              <a:t> </a:t>
            </a:r>
            <a:r>
              <a:rPr lang="en-US" sz="11200" b="1" dirty="0" err="1"/>
              <a:t>tümörler</a:t>
            </a:r>
            <a:endParaRPr lang="en-US" sz="112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Primer adrenal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yetmezlik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Hipopituitarizm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Kritik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hastalık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Faktisyos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799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3D57C-7ADE-6353-6D5D-C3B7F2A6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163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Adacık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hücre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dışı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tümörler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35A78E-2815-1CE2-F185-29A8C176E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5481" y="1203960"/>
            <a:ext cx="6796640" cy="5537666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36038D7-12FC-9456-6228-0EAAD2B60013}"/>
              </a:ext>
            </a:extLst>
          </p:cNvPr>
          <p:cNvSpPr/>
          <p:nvPr/>
        </p:nvSpPr>
        <p:spPr>
          <a:xfrm>
            <a:off x="4876800" y="1737360"/>
            <a:ext cx="1219200" cy="41148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Tümör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B8D1377-81BE-BB67-1B13-202676005149}"/>
              </a:ext>
            </a:extLst>
          </p:cNvPr>
          <p:cNvSpPr/>
          <p:nvPr/>
        </p:nvSpPr>
        <p:spPr>
          <a:xfrm>
            <a:off x="4739640" y="3634581"/>
            <a:ext cx="1767840" cy="45720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Big IGF-II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31F446-66CB-1072-DC9E-62469BB9FF2B}"/>
              </a:ext>
            </a:extLst>
          </p:cNvPr>
          <p:cNvSpPr/>
          <p:nvPr/>
        </p:nvSpPr>
        <p:spPr>
          <a:xfrm>
            <a:off x="3246120" y="4091781"/>
            <a:ext cx="716280" cy="32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E9E4D29-C10F-856F-C165-90F441D64109}"/>
              </a:ext>
            </a:extLst>
          </p:cNvPr>
          <p:cNvSpPr/>
          <p:nvPr/>
        </p:nvSpPr>
        <p:spPr>
          <a:xfrm>
            <a:off x="4404360" y="5745480"/>
            <a:ext cx="472440" cy="1981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AFD15E7-FD74-5998-9705-F91B3E56D1D5}"/>
              </a:ext>
            </a:extLst>
          </p:cNvPr>
          <p:cNvSpPr/>
          <p:nvPr/>
        </p:nvSpPr>
        <p:spPr>
          <a:xfrm>
            <a:off x="6507480" y="6016414"/>
            <a:ext cx="807722" cy="1981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DADC3B-C672-CF86-4595-43ADC0B64B00}"/>
              </a:ext>
            </a:extLst>
          </p:cNvPr>
          <p:cNvSpPr/>
          <p:nvPr/>
        </p:nvSpPr>
        <p:spPr>
          <a:xfrm>
            <a:off x="7086602" y="4419600"/>
            <a:ext cx="883918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Yağ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039B3B3-2D01-05A0-11EC-9C40274A7C02}"/>
              </a:ext>
            </a:extLst>
          </p:cNvPr>
          <p:cNvSpPr/>
          <p:nvPr/>
        </p:nvSpPr>
        <p:spPr>
          <a:xfrm>
            <a:off x="7528561" y="3634581"/>
            <a:ext cx="868679" cy="3382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Kas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ABA59A6-210C-96D3-DAEA-2B261FA64B09}"/>
              </a:ext>
            </a:extLst>
          </p:cNvPr>
          <p:cNvSpPr/>
          <p:nvPr/>
        </p:nvSpPr>
        <p:spPr>
          <a:xfrm>
            <a:off x="8229600" y="4297680"/>
            <a:ext cx="1813160" cy="655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Glukoz</a:t>
            </a:r>
            <a:r>
              <a:rPr lang="en-US" sz="2400" b="1" dirty="0">
                <a:solidFill>
                  <a:schemeClr val="tx1"/>
                </a:solidFill>
              </a:rPr>
              <a:t> uptake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97974A-0FA9-90F6-A123-DE06D6DA9DF3}"/>
              </a:ext>
            </a:extLst>
          </p:cNvPr>
          <p:cNvCxnSpPr/>
          <p:nvPr/>
        </p:nvCxnSpPr>
        <p:spPr>
          <a:xfrm flipV="1">
            <a:off x="9890760" y="4419600"/>
            <a:ext cx="0" cy="41148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0B2618B-8B4A-5FD8-C468-849FE9C489D7}"/>
              </a:ext>
            </a:extLst>
          </p:cNvPr>
          <p:cNvSpPr/>
          <p:nvPr/>
        </p:nvSpPr>
        <p:spPr>
          <a:xfrm>
            <a:off x="7528561" y="1818090"/>
            <a:ext cx="1813160" cy="655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Glukoz</a:t>
            </a:r>
            <a:r>
              <a:rPr lang="en-US" sz="2400" b="1" dirty="0">
                <a:solidFill>
                  <a:schemeClr val="tx1"/>
                </a:solidFill>
              </a:rPr>
              <a:t> uptake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1A15608-30D6-0DCB-6968-D49539647664}"/>
              </a:ext>
            </a:extLst>
          </p:cNvPr>
          <p:cNvCxnSpPr/>
          <p:nvPr/>
        </p:nvCxnSpPr>
        <p:spPr>
          <a:xfrm flipV="1">
            <a:off x="9120940" y="1943100"/>
            <a:ext cx="0" cy="41148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11C6D74-AF2F-A32D-E091-F052DEFDAFFD}"/>
              </a:ext>
            </a:extLst>
          </p:cNvPr>
          <p:cNvSpPr/>
          <p:nvPr/>
        </p:nvSpPr>
        <p:spPr>
          <a:xfrm>
            <a:off x="5821681" y="5440680"/>
            <a:ext cx="1264922" cy="2590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İnsülin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F75AEEC-F56D-FA5E-8541-437BFB2CDF76}"/>
              </a:ext>
            </a:extLst>
          </p:cNvPr>
          <p:cNvCxnSpPr>
            <a:cxnSpLocks/>
          </p:cNvCxnSpPr>
          <p:nvPr/>
        </p:nvCxnSpPr>
        <p:spPr>
          <a:xfrm>
            <a:off x="6918960" y="5440680"/>
            <a:ext cx="0" cy="2590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7C6EAF5-67AF-C21C-0ED8-480B26150A02}"/>
              </a:ext>
            </a:extLst>
          </p:cNvPr>
          <p:cNvSpPr/>
          <p:nvPr/>
        </p:nvSpPr>
        <p:spPr>
          <a:xfrm>
            <a:off x="4008521" y="4998720"/>
            <a:ext cx="1813160" cy="655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</a:rPr>
              <a:t>Glukoz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üretimi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A419CBE-24F5-E963-7467-E4F561A03E2C}"/>
              </a:ext>
            </a:extLst>
          </p:cNvPr>
          <p:cNvCxnSpPr>
            <a:cxnSpLocks/>
          </p:cNvCxnSpPr>
          <p:nvPr/>
        </p:nvCxnSpPr>
        <p:spPr>
          <a:xfrm>
            <a:off x="5806441" y="5196840"/>
            <a:ext cx="0" cy="2590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A766493-6851-001E-CF70-4D0760BA2E13}"/>
              </a:ext>
            </a:extLst>
          </p:cNvPr>
          <p:cNvSpPr/>
          <p:nvPr/>
        </p:nvSpPr>
        <p:spPr>
          <a:xfrm>
            <a:off x="3642359" y="4785360"/>
            <a:ext cx="350921" cy="1676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BD468B2-BEAC-CDF1-75A9-EAF74EB4AEBB}"/>
              </a:ext>
            </a:extLst>
          </p:cNvPr>
          <p:cNvSpPr/>
          <p:nvPr/>
        </p:nvSpPr>
        <p:spPr>
          <a:xfrm>
            <a:off x="2865120" y="4785360"/>
            <a:ext cx="548640" cy="4114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GH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F7BDE79-4064-5EF5-4412-F46703CED821}"/>
              </a:ext>
            </a:extLst>
          </p:cNvPr>
          <p:cNvCxnSpPr>
            <a:cxnSpLocks/>
          </p:cNvCxnSpPr>
          <p:nvPr/>
        </p:nvCxnSpPr>
        <p:spPr>
          <a:xfrm>
            <a:off x="3413761" y="4831080"/>
            <a:ext cx="0" cy="2590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1013D603-E66B-BB93-E4E9-4A3599A7058A}"/>
              </a:ext>
            </a:extLst>
          </p:cNvPr>
          <p:cNvSpPr/>
          <p:nvPr/>
        </p:nvSpPr>
        <p:spPr>
          <a:xfrm>
            <a:off x="2545481" y="5440680"/>
            <a:ext cx="1096878" cy="5029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959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1341120" y="280989"/>
            <a:ext cx="954024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Adacık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hücre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dışı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tümörler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23988"/>
            <a:ext cx="5181600" cy="515302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altLang="en-US" sz="3500" dirty="0" err="1">
                <a:latin typeface="Calibri" panose="020F0502020204030204" pitchFamily="34" charset="0"/>
                <a:cs typeface="Calibri" panose="020F0502020204030204" pitchFamily="34" charset="0"/>
              </a:rPr>
              <a:t>Soliter</a:t>
            </a:r>
            <a:r>
              <a:rPr lang="tr-TR" altLang="en-US" sz="3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en-US" sz="3500" dirty="0" err="1">
                <a:latin typeface="Calibri" panose="020F0502020204030204" pitchFamily="34" charset="0"/>
                <a:cs typeface="Calibri" panose="020F0502020204030204" pitchFamily="34" charset="0"/>
              </a:rPr>
              <a:t>fibröz</a:t>
            </a:r>
            <a:r>
              <a:rPr lang="tr-TR" altLang="en-US" sz="3500" dirty="0">
                <a:latin typeface="Calibri" panose="020F0502020204030204" pitchFamily="34" charset="0"/>
                <a:cs typeface="Calibri" panose="020F0502020204030204" pitchFamily="34" charset="0"/>
              </a:rPr>
              <a:t> tümörler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altLang="en-US" sz="3500" dirty="0" err="1">
                <a:latin typeface="Calibri" panose="020F0502020204030204" pitchFamily="34" charset="0"/>
                <a:cs typeface="Calibri" panose="020F0502020204030204" pitchFamily="34" charset="0"/>
              </a:rPr>
              <a:t>Mezotelyoma</a:t>
            </a:r>
            <a:endParaRPr lang="tr-TR" altLang="en-US" sz="3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altLang="en-US" sz="3500" dirty="0" err="1">
                <a:latin typeface="Calibri" panose="020F0502020204030204" pitchFamily="34" charset="0"/>
                <a:cs typeface="Calibri" panose="020F0502020204030204" pitchFamily="34" charset="0"/>
              </a:rPr>
              <a:t>Hemonjioperistom</a:t>
            </a:r>
            <a:endParaRPr lang="tr-TR" altLang="en-US" sz="3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altLang="en-US" sz="3500" dirty="0">
                <a:latin typeface="Calibri" panose="020F0502020204030204" pitchFamily="34" charset="0"/>
                <a:cs typeface="Calibri" panose="020F0502020204030204" pitchFamily="34" charset="0"/>
              </a:rPr>
              <a:t>HCC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altLang="en-US" sz="3500" dirty="0">
                <a:latin typeface="Calibri" panose="020F0502020204030204" pitchFamily="34" charset="0"/>
                <a:cs typeface="Calibri" panose="020F0502020204030204" pitchFamily="34" charset="0"/>
              </a:rPr>
              <a:t>Sarkomlar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tr-TR" altLang="en-US" sz="3500" dirty="0">
                <a:latin typeface="Calibri" panose="020F0502020204030204" pitchFamily="34" charset="0"/>
                <a:cs typeface="Calibri" panose="020F0502020204030204" pitchFamily="34" charset="0"/>
              </a:rPr>
              <a:t>RCC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F42B3-E12F-CECC-4709-06F10BC6A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299051"/>
            <a:ext cx="5181600" cy="435133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3200" dirty="0" err="1"/>
              <a:t>Adrenokortikal</a:t>
            </a:r>
            <a:r>
              <a:rPr lang="en-US" sz="3200" dirty="0"/>
              <a:t> </a:t>
            </a:r>
            <a:r>
              <a:rPr lang="en-US" sz="3200" dirty="0" err="1"/>
              <a:t>kanser</a:t>
            </a:r>
            <a:endParaRPr lang="en-US" sz="3200" dirty="0"/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3200" dirty="0" err="1"/>
              <a:t>Tiroid</a:t>
            </a:r>
            <a:r>
              <a:rPr lang="en-US" sz="3200" dirty="0"/>
              <a:t> </a:t>
            </a:r>
            <a:r>
              <a:rPr lang="en-US" sz="3200" dirty="0" err="1"/>
              <a:t>kanseri</a:t>
            </a:r>
            <a:endParaRPr lang="en-US" sz="3200" dirty="0"/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3200" dirty="0"/>
              <a:t>Burkitt </a:t>
            </a:r>
            <a:r>
              <a:rPr lang="en-US" sz="3200" dirty="0" err="1"/>
              <a:t>lenfoma</a:t>
            </a:r>
            <a:endParaRPr lang="en-US" sz="3200" dirty="0"/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3200" dirty="0"/>
              <a:t>Leydig </a:t>
            </a:r>
            <a:r>
              <a:rPr lang="en-US" sz="3200" dirty="0" err="1"/>
              <a:t>hücreli</a:t>
            </a:r>
            <a:r>
              <a:rPr lang="en-US" sz="3200" dirty="0"/>
              <a:t> </a:t>
            </a:r>
            <a:r>
              <a:rPr lang="en-US" sz="3200" dirty="0" err="1"/>
              <a:t>tümör</a:t>
            </a:r>
            <a:endParaRPr lang="en-US" sz="3200" dirty="0"/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3200" dirty="0" err="1"/>
              <a:t>Memenin</a:t>
            </a:r>
            <a:r>
              <a:rPr lang="en-US" sz="3200" dirty="0"/>
              <a:t> </a:t>
            </a:r>
            <a:r>
              <a:rPr lang="en-US" sz="3200" dirty="0" err="1"/>
              <a:t>filloid</a:t>
            </a:r>
            <a:r>
              <a:rPr lang="en-US" sz="3200" dirty="0"/>
              <a:t> </a:t>
            </a:r>
            <a:r>
              <a:rPr lang="en-US" sz="3200" dirty="0" err="1"/>
              <a:t>tümörü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221693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1341120" y="311469"/>
            <a:ext cx="954024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Adacık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hücre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dışı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tümörler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0149"/>
            <a:ext cx="10515600" cy="536638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altLang="en-US" sz="3200" b="1" u="sng" dirty="0">
                <a:latin typeface="Calibri" panose="020F0502020204030204" pitchFamily="34" charset="0"/>
                <a:cs typeface="Calibri" panose="020F0502020204030204" pitchFamily="34" charset="0"/>
              </a:rPr>
              <a:t>IGF-II üreten tümörler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%48 tümörün ilk belirtisi hipoglisemi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Varolan</a:t>
            </a:r>
            <a:r>
              <a:rPr lang="tr-TR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diyabetin düzelmesi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Hipopotasemi</a:t>
            </a:r>
            <a:endParaRPr lang="tr-TR" alt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Akromegalik</a:t>
            </a:r>
            <a:r>
              <a:rPr lang="tr-TR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özellikler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Rekürren</a:t>
            </a:r>
            <a:r>
              <a:rPr lang="tr-TR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hipoglisemi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23733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84" name="Rectangle 32"/>
          <p:cNvSpPr>
            <a:spLocks noChangeArrowheads="1"/>
          </p:cNvSpPr>
          <p:nvPr/>
        </p:nvSpPr>
        <p:spPr bwMode="auto">
          <a:xfrm>
            <a:off x="1325880" y="381382"/>
            <a:ext cx="954024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-94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-94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-94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-94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-94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-9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Adacık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hücre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dışı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tümörler</a:t>
            </a:r>
            <a:endParaRPr lang="en-US" alt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tr-TR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5DCE-7EA6-DD77-E322-6ADB7F63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1257776"/>
            <a:ext cx="10515600" cy="4982527"/>
          </a:xfrm>
          <a:ln>
            <a:noFill/>
          </a:ln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u="sng" dirty="0"/>
              <a:t>TANI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Glukoz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İnsülin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C-</a:t>
            </a:r>
            <a:r>
              <a:rPr lang="en-US" sz="3200" dirty="0" err="1"/>
              <a:t>peptid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GH </a:t>
            </a:r>
            <a:r>
              <a:rPr lang="en-US" sz="3200" dirty="0" err="1"/>
              <a:t>ve</a:t>
            </a:r>
            <a:r>
              <a:rPr lang="en-US" sz="3200" dirty="0"/>
              <a:t> IGF-I</a:t>
            </a:r>
            <a:r>
              <a:rPr lang="en-US" sz="3200" dirty="0">
                <a:sym typeface="Wingdings" pitchFamily="2" charset="2"/>
              </a:rPr>
              <a:t> </a:t>
            </a:r>
            <a:r>
              <a:rPr lang="en-US" sz="3200" dirty="0" err="1">
                <a:sym typeface="Wingdings" pitchFamily="2" charset="2"/>
              </a:rPr>
              <a:t>D</a:t>
            </a:r>
            <a:r>
              <a:rPr lang="en-US" sz="3200" dirty="0" err="1"/>
              <a:t>üşük</a:t>
            </a:r>
            <a:endParaRPr lang="en-US" sz="3200" dirty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IGF-II/IGF-I &gt; 3 (</a:t>
            </a:r>
            <a:r>
              <a:rPr lang="en-US" sz="3200" dirty="0" err="1"/>
              <a:t>genelde</a:t>
            </a:r>
            <a:r>
              <a:rPr lang="en-US" sz="3200" dirty="0"/>
              <a:t> 10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üzerindedir</a:t>
            </a:r>
            <a:r>
              <a:rPr lang="en-US" sz="3200" dirty="0"/>
              <a:t>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8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BA4D50-8CA4-DCC5-414C-0AA5CD82BB20}"/>
              </a:ext>
            </a:extLst>
          </p:cNvPr>
          <p:cNvSpPr/>
          <p:nvPr/>
        </p:nvSpPr>
        <p:spPr>
          <a:xfrm>
            <a:off x="4404360" y="2964180"/>
            <a:ext cx="1767840" cy="685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DÜŞÜK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4F90AC5E-20BE-09DD-191F-7C5A63E27978}"/>
              </a:ext>
            </a:extLst>
          </p:cNvPr>
          <p:cNvSpPr/>
          <p:nvPr/>
        </p:nvSpPr>
        <p:spPr>
          <a:xfrm>
            <a:off x="3364992" y="3118104"/>
            <a:ext cx="978408" cy="37795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7DD9739E-5629-6983-F660-BDF34AC1D68C}"/>
              </a:ext>
            </a:extLst>
          </p:cNvPr>
          <p:cNvSpPr/>
          <p:nvPr/>
        </p:nvSpPr>
        <p:spPr>
          <a:xfrm>
            <a:off x="2343912" y="2148840"/>
            <a:ext cx="798576" cy="231648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93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3D57C-7ADE-6353-6D5D-C3B7F2A6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163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49FA86-1E1E-1C75-4A42-FCEA46EE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42655"/>
            <a:ext cx="11049000" cy="547552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Reaktif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İnsülinoma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Non-insulinoma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pankreatojen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sendromu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(Nesidioblastosis)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otoimmün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Adacık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hücre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dışı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tümörler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1200" b="1" dirty="0"/>
              <a:t>Primer adrenal </a:t>
            </a:r>
            <a:r>
              <a:rPr lang="en-US" sz="11200" b="1" dirty="0" err="1"/>
              <a:t>yetmezlik</a:t>
            </a:r>
            <a:endParaRPr lang="en-US" sz="112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Hipopituitarizm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Kritik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hastalık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Faktisyos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191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F156C-E9DF-E3F4-1D8B-5F5140FDE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 adrenal </a:t>
            </a:r>
            <a:r>
              <a:rPr lang="en-US" sz="49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yetmezlik</a:t>
            </a:r>
            <a:br>
              <a:rPr lang="en-US" sz="9600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5A104-4DB8-DC14-0228-6ED78BC73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0" y="1127760"/>
            <a:ext cx="11414760" cy="5547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b="1" u="sng" dirty="0"/>
              <a:t>VAKA-5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29 </a:t>
            </a:r>
            <a:r>
              <a:rPr lang="en-US" sz="3200" dirty="0" err="1"/>
              <a:t>yaş</a:t>
            </a:r>
            <a:r>
              <a:rPr lang="en-US" sz="3200" dirty="0"/>
              <a:t>, </a:t>
            </a:r>
            <a:r>
              <a:rPr lang="en-US" sz="3200" dirty="0" err="1"/>
              <a:t>kadın</a:t>
            </a:r>
            <a:r>
              <a:rPr lang="en-US" sz="3200" dirty="0"/>
              <a:t>, </a:t>
            </a:r>
            <a:r>
              <a:rPr lang="en-US" sz="3200" dirty="0" err="1"/>
              <a:t>evli</a:t>
            </a:r>
            <a:r>
              <a:rPr lang="en-US" sz="3200" dirty="0"/>
              <a:t>, 2 </a:t>
            </a:r>
            <a:r>
              <a:rPr lang="en-US" sz="3200" dirty="0" err="1"/>
              <a:t>çocuklu</a:t>
            </a:r>
            <a:r>
              <a:rPr lang="en-US" sz="3200" dirty="0"/>
              <a:t>, </a:t>
            </a:r>
            <a:r>
              <a:rPr lang="en-US" sz="3200" dirty="0" err="1"/>
              <a:t>ev</a:t>
            </a:r>
            <a:r>
              <a:rPr lang="en-US" sz="3200" dirty="0"/>
              <a:t> </a:t>
            </a:r>
            <a:r>
              <a:rPr lang="en-US" sz="3200" dirty="0" err="1"/>
              <a:t>hanımı</a:t>
            </a:r>
            <a:r>
              <a:rPr lang="en-US" sz="3200" dirty="0"/>
              <a:t>, Ankara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13 </a:t>
            </a:r>
            <a:r>
              <a:rPr lang="en-US" sz="3200" dirty="0" err="1"/>
              <a:t>yıldır</a:t>
            </a:r>
            <a:r>
              <a:rPr lang="en-US" sz="3200" dirty="0"/>
              <a:t> Tip 1 DM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İnsülin</a:t>
            </a:r>
            <a:r>
              <a:rPr lang="en-US" sz="3200" dirty="0"/>
              <a:t> </a:t>
            </a:r>
            <a:r>
              <a:rPr lang="en-US" sz="3200" dirty="0" err="1"/>
              <a:t>pompası</a:t>
            </a:r>
            <a:r>
              <a:rPr lang="en-US" sz="3200" dirty="0"/>
              <a:t> </a:t>
            </a:r>
            <a:r>
              <a:rPr lang="en-US" sz="3200" dirty="0" err="1"/>
              <a:t>kullanıyor</a:t>
            </a:r>
            <a:r>
              <a:rPr lang="en-US" sz="3200" dirty="0"/>
              <a:t>, 42 </a:t>
            </a:r>
            <a:r>
              <a:rPr lang="en-US" sz="3200" dirty="0" err="1"/>
              <a:t>Ü</a:t>
            </a:r>
            <a:r>
              <a:rPr lang="en-US" sz="3200" dirty="0"/>
              <a:t> </a:t>
            </a:r>
            <a:r>
              <a:rPr lang="en-US" sz="3200" dirty="0" err="1"/>
              <a:t>insülin</a:t>
            </a:r>
            <a:r>
              <a:rPr lang="en-US" sz="3200" dirty="0"/>
              <a:t>/</a:t>
            </a:r>
            <a:r>
              <a:rPr lang="en-US" sz="3200" dirty="0" err="1"/>
              <a:t>gün</a:t>
            </a:r>
            <a:endParaRPr 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Son 4 ay </a:t>
            </a:r>
            <a:r>
              <a:rPr lang="en-US" sz="3200" dirty="0" err="1"/>
              <a:t>içerisinde</a:t>
            </a:r>
            <a:r>
              <a:rPr lang="en-US" sz="3200" dirty="0"/>
              <a:t> </a:t>
            </a:r>
            <a:r>
              <a:rPr lang="en-US" sz="3200" dirty="0" err="1"/>
              <a:t>yaklaşık</a:t>
            </a:r>
            <a:r>
              <a:rPr lang="en-US" sz="3200" dirty="0"/>
              <a:t> 5 kilo </a:t>
            </a:r>
            <a:r>
              <a:rPr lang="en-US" sz="3200" dirty="0" err="1"/>
              <a:t>kayıp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3 </a:t>
            </a:r>
            <a:r>
              <a:rPr lang="en-US" sz="3200" dirty="0" err="1"/>
              <a:t>kez</a:t>
            </a:r>
            <a:r>
              <a:rPr lang="en-US" sz="3200" dirty="0"/>
              <a:t> </a:t>
            </a:r>
            <a:r>
              <a:rPr lang="en-US" sz="3200" dirty="0" err="1"/>
              <a:t>bilinç</a:t>
            </a:r>
            <a:r>
              <a:rPr lang="en-US" sz="3200" dirty="0"/>
              <a:t> </a:t>
            </a:r>
            <a:r>
              <a:rPr lang="en-US" sz="3200" dirty="0" err="1"/>
              <a:t>kapalı</a:t>
            </a:r>
            <a:r>
              <a:rPr lang="en-US" sz="3200" dirty="0"/>
              <a:t> </a:t>
            </a:r>
            <a:r>
              <a:rPr lang="en-US" sz="3200" dirty="0" err="1"/>
              <a:t>olarak</a:t>
            </a:r>
            <a:r>
              <a:rPr lang="en-US" sz="3200" dirty="0"/>
              <a:t> </a:t>
            </a:r>
            <a:r>
              <a:rPr lang="en-US" sz="3200" dirty="0" err="1"/>
              <a:t>acil</a:t>
            </a:r>
            <a:r>
              <a:rPr lang="en-US" sz="3200" dirty="0"/>
              <a:t> </a:t>
            </a:r>
            <a:r>
              <a:rPr lang="en-US" sz="3200" dirty="0" err="1"/>
              <a:t>başvurusu</a:t>
            </a:r>
            <a:endParaRPr 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 Son </a:t>
            </a:r>
            <a:r>
              <a:rPr lang="en-US" sz="3200" dirty="0" err="1"/>
              <a:t>zamanlarda</a:t>
            </a:r>
            <a:r>
              <a:rPr lang="en-US" sz="3200" dirty="0"/>
              <a:t> </a:t>
            </a:r>
            <a:r>
              <a:rPr lang="en-US" sz="3200" dirty="0" err="1"/>
              <a:t>glukoz</a:t>
            </a:r>
            <a:r>
              <a:rPr lang="en-US" sz="3200" dirty="0"/>
              <a:t> </a:t>
            </a:r>
            <a:r>
              <a:rPr lang="en-US" sz="3200" dirty="0" err="1"/>
              <a:t>değerleri</a:t>
            </a:r>
            <a:r>
              <a:rPr lang="en-US" sz="3200" dirty="0"/>
              <a:t> </a:t>
            </a:r>
            <a:r>
              <a:rPr lang="en-US" sz="3200" dirty="0" err="1"/>
              <a:t>açlık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tokluk</a:t>
            </a:r>
            <a:r>
              <a:rPr lang="en-US" sz="3200" dirty="0"/>
              <a:t> </a:t>
            </a:r>
            <a:r>
              <a:rPr lang="en-US" sz="3200" dirty="0" err="1"/>
              <a:t>ortalama</a:t>
            </a:r>
            <a:r>
              <a:rPr lang="en-US" sz="3200" dirty="0"/>
              <a:t> 50-100 mg/dL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347620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F156C-E9DF-E3F4-1D8B-5F5140FDE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 adrenal </a:t>
            </a:r>
            <a:r>
              <a:rPr lang="en-US" sz="49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yetmezlik</a:t>
            </a:r>
            <a:br>
              <a:rPr lang="en-US" sz="9600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5A104-4DB8-DC14-0228-6ED78BC73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80" y="1155065"/>
            <a:ext cx="10515600" cy="507873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800" b="1" u="sng" dirty="0"/>
              <a:t>VAKA-5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500" dirty="0" err="1"/>
              <a:t>Günlük</a:t>
            </a:r>
            <a:r>
              <a:rPr lang="en-US" sz="3500" dirty="0"/>
              <a:t> </a:t>
            </a:r>
            <a:r>
              <a:rPr lang="en-US" sz="3500" dirty="0" err="1"/>
              <a:t>insülin</a:t>
            </a:r>
            <a:r>
              <a:rPr lang="en-US" sz="3500" dirty="0"/>
              <a:t> total </a:t>
            </a:r>
            <a:r>
              <a:rPr lang="en-US" sz="3500" dirty="0" err="1"/>
              <a:t>dozu</a:t>
            </a:r>
            <a:r>
              <a:rPr lang="en-US" sz="3500" dirty="0"/>
              <a:t> 42 </a:t>
            </a:r>
            <a:r>
              <a:rPr lang="en-US" sz="3500" dirty="0" err="1"/>
              <a:t>Ü</a:t>
            </a:r>
            <a:r>
              <a:rPr lang="en-US" sz="3500" dirty="0">
                <a:sym typeface="Wingdings" pitchFamily="2" charset="2"/>
              </a:rPr>
              <a:t> 14 </a:t>
            </a:r>
            <a:r>
              <a:rPr lang="en-US" sz="3500" dirty="0" err="1">
                <a:sym typeface="Wingdings" pitchFamily="2" charset="2"/>
              </a:rPr>
              <a:t>Ü</a:t>
            </a:r>
            <a:endParaRPr lang="en-US" sz="3500" dirty="0">
              <a:sym typeface="Wingdings" pitchFamily="2" charset="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500" dirty="0">
                <a:sym typeface="Wingdings" pitchFamily="2" charset="2"/>
              </a:rPr>
              <a:t>Boy: 154 cm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500" dirty="0">
                <a:sym typeface="Wingdings" pitchFamily="2" charset="2"/>
              </a:rPr>
              <a:t>Kilo: 53 kg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500" dirty="0">
                <a:sym typeface="Wingdings" pitchFamily="2" charset="2"/>
              </a:rPr>
              <a:t>VKI: 19.4 kg/m</a:t>
            </a:r>
            <a:r>
              <a:rPr lang="en-US" sz="3500" baseline="30000" dirty="0">
                <a:sym typeface="Wingdings" pitchFamily="2" charset="2"/>
              </a:rPr>
              <a:t>2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500" dirty="0">
                <a:sym typeface="Wingdings" pitchFamily="2" charset="2"/>
              </a:rPr>
              <a:t>KB: 90/55 mmHg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500" dirty="0" err="1">
                <a:sym typeface="Wingdings" pitchFamily="2" charset="2"/>
              </a:rPr>
              <a:t>Hiperpigmentasyon</a:t>
            </a:r>
            <a:endParaRPr lang="en-US" sz="3500" dirty="0">
              <a:sym typeface="Wingdings" pitchFamily="2" charset="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en-US" sz="3200" dirty="0">
              <a:sym typeface="Wingdings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256942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F156C-E9DF-E3F4-1D8B-5F5140FDE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8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 adrenal </a:t>
            </a:r>
            <a:r>
              <a:rPr lang="en-US" sz="49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yetmezlik</a:t>
            </a:r>
            <a:br>
              <a:rPr lang="en-US" sz="9600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5A104-4DB8-DC14-0228-6ED78BC73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6985"/>
            <a:ext cx="10515600" cy="50787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u="sng" dirty="0"/>
              <a:t>VAKA-5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>
                <a:sym typeface="Wingdings" pitchFamily="2" charset="2"/>
              </a:rPr>
              <a:t>HbA1c: %7.4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>
                <a:sym typeface="Wingdings" pitchFamily="2" charset="2"/>
              </a:rPr>
              <a:t>Na:133 </a:t>
            </a:r>
            <a:r>
              <a:rPr lang="en-US" sz="3200" dirty="0" err="1">
                <a:sym typeface="Wingdings" pitchFamily="2" charset="2"/>
              </a:rPr>
              <a:t>mEq</a:t>
            </a:r>
            <a:r>
              <a:rPr lang="en-US" sz="3200" dirty="0">
                <a:sym typeface="Wingdings" pitchFamily="2" charset="2"/>
              </a:rPr>
              <a:t>/L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>
                <a:sym typeface="Wingdings" pitchFamily="2" charset="2"/>
              </a:rPr>
              <a:t>K: 5.7 </a:t>
            </a:r>
            <a:r>
              <a:rPr lang="en-US" sz="3200" dirty="0" err="1">
                <a:sym typeface="Wingdings" pitchFamily="2" charset="2"/>
              </a:rPr>
              <a:t>mEq</a:t>
            </a:r>
            <a:r>
              <a:rPr lang="en-US" sz="3200" dirty="0">
                <a:sym typeface="Wingdings" pitchFamily="2" charset="2"/>
              </a:rPr>
              <a:t>/L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b="1" dirty="0" err="1">
                <a:solidFill>
                  <a:srgbClr val="FF0000"/>
                </a:solidFill>
                <a:sym typeface="Wingdings" pitchFamily="2" charset="2"/>
              </a:rPr>
              <a:t>Bazal</a:t>
            </a:r>
            <a:r>
              <a:rPr lang="en-US" sz="3200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sym typeface="Wingdings" pitchFamily="2" charset="2"/>
              </a:rPr>
              <a:t>kortizol</a:t>
            </a:r>
            <a:r>
              <a:rPr lang="en-US" sz="3200" b="1" dirty="0">
                <a:solidFill>
                  <a:srgbClr val="FF0000"/>
                </a:solidFill>
                <a:sym typeface="Wingdings" pitchFamily="2" charset="2"/>
              </a:rPr>
              <a:t>: 2</a:t>
            </a:r>
            <a:r>
              <a:rPr kumimoji="0" lang="tr-TR" altLang="tr-TR" sz="32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µg/</a:t>
            </a:r>
            <a:r>
              <a:rPr kumimoji="0" lang="tr-TR" altLang="tr-TR" sz="3200" b="1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dL</a:t>
            </a:r>
            <a:endParaRPr kumimoji="0" lang="tr-TR" altLang="tr-TR" sz="3200" b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sym typeface="Wingdings" pitchFamily="2" charset="2"/>
              </a:rPr>
              <a:t>Bazal ACTH: 530 </a:t>
            </a:r>
            <a:r>
              <a:rPr lang="tr-TR" sz="3200" b="1" dirty="0" err="1">
                <a:solidFill>
                  <a:srgbClr val="FF0000"/>
                </a:solidFill>
                <a:latin typeface="Calibri" panose="020F0502020204030204" pitchFamily="34" charset="0"/>
                <a:sym typeface="Wingdings" pitchFamily="2" charset="2"/>
              </a:rPr>
              <a:t>pg</a:t>
            </a:r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sym typeface="Wingdings" pitchFamily="2" charset="2"/>
              </a:rPr>
              <a:t>/</a:t>
            </a:r>
            <a:r>
              <a:rPr lang="tr-TR" sz="3200" b="1" dirty="0" err="1">
                <a:solidFill>
                  <a:srgbClr val="FF0000"/>
                </a:solidFill>
                <a:latin typeface="Calibri" panose="020F0502020204030204" pitchFamily="34" charset="0"/>
                <a:sym typeface="Wingdings" pitchFamily="2" charset="2"/>
              </a:rPr>
              <a:t>mL</a:t>
            </a:r>
            <a:endParaRPr lang="en-US" sz="3200" b="1" dirty="0">
              <a:solidFill>
                <a:srgbClr val="FF0000"/>
              </a:solidFill>
              <a:sym typeface="Wingdings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224593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3D57C-7ADE-6353-6D5D-C3B7F2A6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163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Spontan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Hipoglisemi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49FA86-1E1E-1C75-4A42-FCEA46EE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42655"/>
            <a:ext cx="11049000" cy="547552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Reaktif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İnsülinoma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Non-insulinoma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pankreatojen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hipoglisemi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sendromu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(Nesidioblastosis)</a:t>
            </a: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İnsülin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otoimmün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sendrom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Adacık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hücre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dışı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tümörler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Primer adrenal </a:t>
            </a:r>
            <a:r>
              <a:rPr lang="en-US" sz="8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yetmezlik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1200" b="1" dirty="0" err="1"/>
              <a:t>Hipopituitarizm</a:t>
            </a:r>
            <a:endParaRPr lang="en-US" sz="112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1200" b="1" dirty="0" err="1"/>
              <a:t>Kritik</a:t>
            </a:r>
            <a:r>
              <a:rPr lang="en-US" sz="11200" b="1" dirty="0"/>
              <a:t> </a:t>
            </a:r>
            <a:r>
              <a:rPr lang="en-US" sz="11200" b="1" dirty="0" err="1"/>
              <a:t>hastalık</a:t>
            </a:r>
            <a:endParaRPr lang="en-US" sz="11200" b="1" dirty="0"/>
          </a:p>
          <a:p>
            <a:pPr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1200" b="1" dirty="0" err="1"/>
              <a:t>Faktisyos</a:t>
            </a:r>
            <a:r>
              <a:rPr lang="en-US" sz="11200" b="1" dirty="0"/>
              <a:t> </a:t>
            </a:r>
            <a:r>
              <a:rPr lang="en-US" sz="11200" b="1" dirty="0" err="1"/>
              <a:t>hipoglisemi</a:t>
            </a:r>
            <a:endParaRPr lang="en-US" sz="11200" b="1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1615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F156C-E9DF-E3F4-1D8B-5F5140FDE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9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Kritik</a:t>
            </a:r>
            <a:r>
              <a:rPr lang="en-US" sz="4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hastalık</a:t>
            </a:r>
            <a:br>
              <a:rPr lang="en-US" sz="9600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5A104-4DB8-DC14-0228-6ED78BC73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50787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Hiper-hipoglisemi</a:t>
            </a:r>
            <a:endParaRPr 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Yoğun</a:t>
            </a:r>
            <a:r>
              <a:rPr lang="en-US" sz="3200" dirty="0"/>
              <a:t> </a:t>
            </a:r>
            <a:r>
              <a:rPr lang="en-US" sz="3200" dirty="0" err="1"/>
              <a:t>bakım</a:t>
            </a:r>
            <a:endParaRPr 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Diyabet</a:t>
            </a:r>
            <a:r>
              <a:rPr lang="en-US" sz="3200" dirty="0"/>
              <a:t> </a:t>
            </a:r>
            <a:r>
              <a:rPr lang="en-US" sz="3200" dirty="0" err="1"/>
              <a:t>tedavisine</a:t>
            </a:r>
            <a:r>
              <a:rPr lang="en-US" sz="3200" dirty="0"/>
              <a:t> </a:t>
            </a:r>
            <a:r>
              <a:rPr lang="en-US" sz="3200" dirty="0" err="1"/>
              <a:t>bağlı</a:t>
            </a:r>
            <a:endParaRPr 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Çoklu</a:t>
            </a:r>
            <a:r>
              <a:rPr lang="en-US" sz="3200" dirty="0"/>
              <a:t> organ </a:t>
            </a:r>
            <a:r>
              <a:rPr lang="en-US" sz="3200" dirty="0" err="1"/>
              <a:t>yetmezliği</a:t>
            </a:r>
            <a:endParaRPr 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err="1"/>
              <a:t>Yetersiz</a:t>
            </a:r>
            <a:r>
              <a:rPr lang="en-US" sz="3200" dirty="0"/>
              <a:t> </a:t>
            </a:r>
            <a:r>
              <a:rPr lang="en-US" sz="3200" dirty="0" err="1"/>
              <a:t>beslenme</a:t>
            </a:r>
            <a:endParaRPr lang="en-US" sz="32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ADB4626-95BE-21C7-05B6-680817D536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4356488"/>
              </p:ext>
            </p:extLst>
          </p:nvPr>
        </p:nvGraphicFramePr>
        <p:xfrm>
          <a:off x="6339840" y="2266394"/>
          <a:ext cx="4770120" cy="3264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230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9D4C10E-1F95-768B-C811-698176A99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9098200"/>
                  </p:ext>
                </p:extLst>
              </p:nvPr>
            </p:nvGraphicFramePr>
            <p:xfrm>
              <a:off x="152400" y="373163"/>
              <a:ext cx="11673840" cy="6180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200400">
                      <a:extLst>
                        <a:ext uri="{9D8B030D-6E8A-4147-A177-3AD203B41FA5}">
                          <a16:colId xmlns:a16="http://schemas.microsoft.com/office/drawing/2014/main" val="1481046694"/>
                        </a:ext>
                      </a:extLst>
                    </a:gridCol>
                    <a:gridCol w="1965960">
                      <a:extLst>
                        <a:ext uri="{9D8B030D-6E8A-4147-A177-3AD203B41FA5}">
                          <a16:colId xmlns:a16="http://schemas.microsoft.com/office/drawing/2014/main" val="3573523270"/>
                        </a:ext>
                      </a:extLst>
                    </a:gridCol>
                    <a:gridCol w="2392680">
                      <a:extLst>
                        <a:ext uri="{9D8B030D-6E8A-4147-A177-3AD203B41FA5}">
                          <a16:colId xmlns:a16="http://schemas.microsoft.com/office/drawing/2014/main" val="1092857846"/>
                        </a:ext>
                      </a:extLst>
                    </a:gridCol>
                    <a:gridCol w="1996440">
                      <a:extLst>
                        <a:ext uri="{9D8B030D-6E8A-4147-A177-3AD203B41FA5}">
                          <a16:colId xmlns:a16="http://schemas.microsoft.com/office/drawing/2014/main" val="1398368070"/>
                        </a:ext>
                      </a:extLst>
                    </a:gridCol>
                    <a:gridCol w="2118360">
                      <a:extLst>
                        <a:ext uri="{9D8B030D-6E8A-4147-A177-3AD203B41FA5}">
                          <a16:colId xmlns:a16="http://schemas.microsoft.com/office/drawing/2014/main" val="1501158276"/>
                        </a:ext>
                      </a:extLst>
                    </a:gridCol>
                  </a:tblGrid>
                  <a:tr h="1099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Vaka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peptid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Pro-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antikoru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0740124"/>
                      </a:ext>
                    </a:extLst>
                  </a:tr>
                  <a:tr h="1099542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İnsülinoma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veya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NIPHS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</a:t>
                          </a:r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0.6 ng/mL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5885658"/>
                      </a:ext>
                    </a:extLst>
                  </a:tr>
                  <a:tr h="1237753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Ekzojen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kullanımı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</a:t>
                          </a:r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9467797"/>
                      </a:ext>
                    </a:extLst>
                  </a:tr>
                  <a:tr h="744851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otoimmün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sendrom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</a:t>
                          </a:r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0615461"/>
                      </a:ext>
                    </a:extLst>
                  </a:tr>
                  <a:tr h="744851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IGF-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ilişkili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hipoglisemi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79655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9D4C10E-1F95-768B-C811-698176A99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9098200"/>
                  </p:ext>
                </p:extLst>
              </p:nvPr>
            </p:nvGraphicFramePr>
            <p:xfrm>
              <a:off x="152400" y="373163"/>
              <a:ext cx="11673840" cy="6180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200400">
                      <a:extLst>
                        <a:ext uri="{9D8B030D-6E8A-4147-A177-3AD203B41FA5}">
                          <a16:colId xmlns:a16="http://schemas.microsoft.com/office/drawing/2014/main" val="1481046694"/>
                        </a:ext>
                      </a:extLst>
                    </a:gridCol>
                    <a:gridCol w="1965960">
                      <a:extLst>
                        <a:ext uri="{9D8B030D-6E8A-4147-A177-3AD203B41FA5}">
                          <a16:colId xmlns:a16="http://schemas.microsoft.com/office/drawing/2014/main" val="3573523270"/>
                        </a:ext>
                      </a:extLst>
                    </a:gridCol>
                    <a:gridCol w="2392680">
                      <a:extLst>
                        <a:ext uri="{9D8B030D-6E8A-4147-A177-3AD203B41FA5}">
                          <a16:colId xmlns:a16="http://schemas.microsoft.com/office/drawing/2014/main" val="1092857846"/>
                        </a:ext>
                      </a:extLst>
                    </a:gridCol>
                    <a:gridCol w="1996440">
                      <a:extLst>
                        <a:ext uri="{9D8B030D-6E8A-4147-A177-3AD203B41FA5}">
                          <a16:colId xmlns:a16="http://schemas.microsoft.com/office/drawing/2014/main" val="1398368070"/>
                        </a:ext>
                      </a:extLst>
                    </a:gridCol>
                    <a:gridCol w="2118360">
                      <a:extLst>
                        <a:ext uri="{9D8B030D-6E8A-4147-A177-3AD203B41FA5}">
                          <a16:colId xmlns:a16="http://schemas.microsoft.com/office/drawing/2014/main" val="1501158276"/>
                        </a:ext>
                      </a:extLst>
                    </a:gridCol>
                  </a:tblGrid>
                  <a:tr h="1099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Vaka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peptid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Pro-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antikoru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0740124"/>
                      </a:ext>
                    </a:extLst>
                  </a:tr>
                  <a:tr h="1099542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İnsülinoma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veya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NIPHS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106977" r="-331613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0.6 ng/mL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106977" r="-599" b="-3674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5885658"/>
                      </a:ext>
                    </a:extLst>
                  </a:tr>
                  <a:tr h="1237753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Ekzojen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kullanımı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181633" r="-331613" b="-222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181633" r="-599" b="-2224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9467797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otoimmün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sendrom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255556" r="-331613" b="-10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255556" r="-599" b="-10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0615461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IGF-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ilişkili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hipoglisemi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355556" r="-331613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355556" r="-599" b="-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96559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3967555-C14C-254D-E22A-FA9412CCCF38}"/>
              </a:ext>
            </a:extLst>
          </p:cNvPr>
          <p:cNvSpPr/>
          <p:nvPr/>
        </p:nvSpPr>
        <p:spPr>
          <a:xfrm>
            <a:off x="3368040" y="1493520"/>
            <a:ext cx="8442960" cy="5059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640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9D4C10E-1F95-768B-C811-698176A99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9213025"/>
                  </p:ext>
                </p:extLst>
              </p:nvPr>
            </p:nvGraphicFramePr>
            <p:xfrm>
              <a:off x="152400" y="373163"/>
              <a:ext cx="11673840" cy="6180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200400">
                      <a:extLst>
                        <a:ext uri="{9D8B030D-6E8A-4147-A177-3AD203B41FA5}">
                          <a16:colId xmlns:a16="http://schemas.microsoft.com/office/drawing/2014/main" val="1481046694"/>
                        </a:ext>
                      </a:extLst>
                    </a:gridCol>
                    <a:gridCol w="1965960">
                      <a:extLst>
                        <a:ext uri="{9D8B030D-6E8A-4147-A177-3AD203B41FA5}">
                          <a16:colId xmlns:a16="http://schemas.microsoft.com/office/drawing/2014/main" val="3573523270"/>
                        </a:ext>
                      </a:extLst>
                    </a:gridCol>
                    <a:gridCol w="2392680">
                      <a:extLst>
                        <a:ext uri="{9D8B030D-6E8A-4147-A177-3AD203B41FA5}">
                          <a16:colId xmlns:a16="http://schemas.microsoft.com/office/drawing/2014/main" val="1092857846"/>
                        </a:ext>
                      </a:extLst>
                    </a:gridCol>
                    <a:gridCol w="1996440">
                      <a:extLst>
                        <a:ext uri="{9D8B030D-6E8A-4147-A177-3AD203B41FA5}">
                          <a16:colId xmlns:a16="http://schemas.microsoft.com/office/drawing/2014/main" val="1398368070"/>
                        </a:ext>
                      </a:extLst>
                    </a:gridCol>
                    <a:gridCol w="2118360">
                      <a:extLst>
                        <a:ext uri="{9D8B030D-6E8A-4147-A177-3AD203B41FA5}">
                          <a16:colId xmlns:a16="http://schemas.microsoft.com/office/drawing/2014/main" val="1501158276"/>
                        </a:ext>
                      </a:extLst>
                    </a:gridCol>
                  </a:tblGrid>
                  <a:tr h="1099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Vaka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peptid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Pro-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antikoru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0740124"/>
                      </a:ext>
                    </a:extLst>
                  </a:tr>
                  <a:tr h="1099542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İnsülinoma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veya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NIPHS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0.6 ng/mL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5885658"/>
                      </a:ext>
                    </a:extLst>
                  </a:tr>
                  <a:tr h="1237753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Ekzojen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kullanımı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</a:t>
                          </a:r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9467797"/>
                      </a:ext>
                    </a:extLst>
                  </a:tr>
                  <a:tr h="744851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otoimmün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sendrom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</a:t>
                          </a:r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0615461"/>
                      </a:ext>
                    </a:extLst>
                  </a:tr>
                  <a:tr h="744851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IGF-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ilişkili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hipoglisemi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79655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9D4C10E-1F95-768B-C811-698176A99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9213025"/>
                  </p:ext>
                </p:extLst>
              </p:nvPr>
            </p:nvGraphicFramePr>
            <p:xfrm>
              <a:off x="152400" y="373163"/>
              <a:ext cx="11673840" cy="6180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200400">
                      <a:extLst>
                        <a:ext uri="{9D8B030D-6E8A-4147-A177-3AD203B41FA5}">
                          <a16:colId xmlns:a16="http://schemas.microsoft.com/office/drawing/2014/main" val="1481046694"/>
                        </a:ext>
                      </a:extLst>
                    </a:gridCol>
                    <a:gridCol w="1965960">
                      <a:extLst>
                        <a:ext uri="{9D8B030D-6E8A-4147-A177-3AD203B41FA5}">
                          <a16:colId xmlns:a16="http://schemas.microsoft.com/office/drawing/2014/main" val="3573523270"/>
                        </a:ext>
                      </a:extLst>
                    </a:gridCol>
                    <a:gridCol w="2392680">
                      <a:extLst>
                        <a:ext uri="{9D8B030D-6E8A-4147-A177-3AD203B41FA5}">
                          <a16:colId xmlns:a16="http://schemas.microsoft.com/office/drawing/2014/main" val="1092857846"/>
                        </a:ext>
                      </a:extLst>
                    </a:gridCol>
                    <a:gridCol w="1996440">
                      <a:extLst>
                        <a:ext uri="{9D8B030D-6E8A-4147-A177-3AD203B41FA5}">
                          <a16:colId xmlns:a16="http://schemas.microsoft.com/office/drawing/2014/main" val="1398368070"/>
                        </a:ext>
                      </a:extLst>
                    </a:gridCol>
                    <a:gridCol w="2118360">
                      <a:extLst>
                        <a:ext uri="{9D8B030D-6E8A-4147-A177-3AD203B41FA5}">
                          <a16:colId xmlns:a16="http://schemas.microsoft.com/office/drawing/2014/main" val="1501158276"/>
                        </a:ext>
                      </a:extLst>
                    </a:gridCol>
                  </a:tblGrid>
                  <a:tr h="1099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Vaka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peptid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Pro-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antikoru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0740124"/>
                      </a:ext>
                    </a:extLst>
                  </a:tr>
                  <a:tr h="1099542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İnsülinoma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veya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NIPHS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106977" r="-331613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873" t="-106977" r="-171958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0255" t="-106977" r="-107006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106977" r="-599" b="-3674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5885658"/>
                      </a:ext>
                    </a:extLst>
                  </a:tr>
                  <a:tr h="1237753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Ekzojen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kullanımı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181633" r="-331613" b="-222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181633" r="-599" b="-2224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9467797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otoimmün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sendrom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255556" r="-331613" b="-10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255556" r="-599" b="-10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0615461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IGF-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ilişkili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hipoglisemi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355556" r="-331613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355556" r="-599" b="-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96559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3967555-C14C-254D-E22A-FA9412CCCF38}"/>
              </a:ext>
            </a:extLst>
          </p:cNvPr>
          <p:cNvSpPr/>
          <p:nvPr/>
        </p:nvSpPr>
        <p:spPr>
          <a:xfrm>
            <a:off x="3368040" y="2575560"/>
            <a:ext cx="8442960" cy="397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354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9D4C10E-1F95-768B-C811-698176A99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0623736"/>
                  </p:ext>
                </p:extLst>
              </p:nvPr>
            </p:nvGraphicFramePr>
            <p:xfrm>
              <a:off x="152400" y="373163"/>
              <a:ext cx="11673840" cy="6180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200400">
                      <a:extLst>
                        <a:ext uri="{9D8B030D-6E8A-4147-A177-3AD203B41FA5}">
                          <a16:colId xmlns:a16="http://schemas.microsoft.com/office/drawing/2014/main" val="1481046694"/>
                        </a:ext>
                      </a:extLst>
                    </a:gridCol>
                    <a:gridCol w="1965960">
                      <a:extLst>
                        <a:ext uri="{9D8B030D-6E8A-4147-A177-3AD203B41FA5}">
                          <a16:colId xmlns:a16="http://schemas.microsoft.com/office/drawing/2014/main" val="3573523270"/>
                        </a:ext>
                      </a:extLst>
                    </a:gridCol>
                    <a:gridCol w="2392680">
                      <a:extLst>
                        <a:ext uri="{9D8B030D-6E8A-4147-A177-3AD203B41FA5}">
                          <a16:colId xmlns:a16="http://schemas.microsoft.com/office/drawing/2014/main" val="1092857846"/>
                        </a:ext>
                      </a:extLst>
                    </a:gridCol>
                    <a:gridCol w="1996440">
                      <a:extLst>
                        <a:ext uri="{9D8B030D-6E8A-4147-A177-3AD203B41FA5}">
                          <a16:colId xmlns:a16="http://schemas.microsoft.com/office/drawing/2014/main" val="1398368070"/>
                        </a:ext>
                      </a:extLst>
                    </a:gridCol>
                    <a:gridCol w="2118360">
                      <a:extLst>
                        <a:ext uri="{9D8B030D-6E8A-4147-A177-3AD203B41FA5}">
                          <a16:colId xmlns:a16="http://schemas.microsoft.com/office/drawing/2014/main" val="1501158276"/>
                        </a:ext>
                      </a:extLst>
                    </a:gridCol>
                  </a:tblGrid>
                  <a:tr h="1099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Vaka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peptid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Pro-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antikoru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0740124"/>
                      </a:ext>
                    </a:extLst>
                  </a:tr>
                  <a:tr h="1099542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İnsülinoma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veya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NIPHS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0.6 ng/mL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5885658"/>
                      </a:ext>
                    </a:extLst>
                  </a:tr>
                  <a:tr h="1237753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Ekzojen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kullanımı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9467797"/>
                      </a:ext>
                    </a:extLst>
                  </a:tr>
                  <a:tr h="744851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otoimmün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sendrom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</a:t>
                          </a:r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0615461"/>
                      </a:ext>
                    </a:extLst>
                  </a:tr>
                  <a:tr h="744851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IGF-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ilişkili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hipoglisemi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79655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9D4C10E-1F95-768B-C811-698176A99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0623736"/>
                  </p:ext>
                </p:extLst>
              </p:nvPr>
            </p:nvGraphicFramePr>
            <p:xfrm>
              <a:off x="152400" y="373163"/>
              <a:ext cx="11673840" cy="6180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200400">
                      <a:extLst>
                        <a:ext uri="{9D8B030D-6E8A-4147-A177-3AD203B41FA5}">
                          <a16:colId xmlns:a16="http://schemas.microsoft.com/office/drawing/2014/main" val="1481046694"/>
                        </a:ext>
                      </a:extLst>
                    </a:gridCol>
                    <a:gridCol w="1965960">
                      <a:extLst>
                        <a:ext uri="{9D8B030D-6E8A-4147-A177-3AD203B41FA5}">
                          <a16:colId xmlns:a16="http://schemas.microsoft.com/office/drawing/2014/main" val="3573523270"/>
                        </a:ext>
                      </a:extLst>
                    </a:gridCol>
                    <a:gridCol w="2392680">
                      <a:extLst>
                        <a:ext uri="{9D8B030D-6E8A-4147-A177-3AD203B41FA5}">
                          <a16:colId xmlns:a16="http://schemas.microsoft.com/office/drawing/2014/main" val="1092857846"/>
                        </a:ext>
                      </a:extLst>
                    </a:gridCol>
                    <a:gridCol w="1996440">
                      <a:extLst>
                        <a:ext uri="{9D8B030D-6E8A-4147-A177-3AD203B41FA5}">
                          <a16:colId xmlns:a16="http://schemas.microsoft.com/office/drawing/2014/main" val="1398368070"/>
                        </a:ext>
                      </a:extLst>
                    </a:gridCol>
                    <a:gridCol w="2118360">
                      <a:extLst>
                        <a:ext uri="{9D8B030D-6E8A-4147-A177-3AD203B41FA5}">
                          <a16:colId xmlns:a16="http://schemas.microsoft.com/office/drawing/2014/main" val="1501158276"/>
                        </a:ext>
                      </a:extLst>
                    </a:gridCol>
                  </a:tblGrid>
                  <a:tr h="1099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Vaka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peptid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Pro-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antikoru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0740124"/>
                      </a:ext>
                    </a:extLst>
                  </a:tr>
                  <a:tr h="1099542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İnsülinoma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veya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NIPHS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106977" r="-331613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873" t="-106977" r="-171958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0255" t="-106977" r="-107006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106977" r="-599" b="-3674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5885658"/>
                      </a:ext>
                    </a:extLst>
                  </a:tr>
                  <a:tr h="1237753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Ekzojen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kullanımı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181633" r="-331613" b="-222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181633" r="-599" b="-2224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9467797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otoimmün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sendrom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255556" r="-331613" b="-10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&gt;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255556" r="-599" b="-10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0615461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IGF-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ilişkili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hipoglisemi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355556" r="-331613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355556" r="-599" b="-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96559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3967555-C14C-254D-E22A-FA9412CCCF38}"/>
              </a:ext>
            </a:extLst>
          </p:cNvPr>
          <p:cNvSpPr/>
          <p:nvPr/>
        </p:nvSpPr>
        <p:spPr>
          <a:xfrm>
            <a:off x="3368040" y="3825240"/>
            <a:ext cx="8442960" cy="2727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004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9D4C10E-1F95-768B-C811-698176A99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6188312"/>
                  </p:ext>
                </p:extLst>
              </p:nvPr>
            </p:nvGraphicFramePr>
            <p:xfrm>
              <a:off x="152400" y="373163"/>
              <a:ext cx="11673840" cy="6180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200400">
                      <a:extLst>
                        <a:ext uri="{9D8B030D-6E8A-4147-A177-3AD203B41FA5}">
                          <a16:colId xmlns:a16="http://schemas.microsoft.com/office/drawing/2014/main" val="1481046694"/>
                        </a:ext>
                      </a:extLst>
                    </a:gridCol>
                    <a:gridCol w="1965960">
                      <a:extLst>
                        <a:ext uri="{9D8B030D-6E8A-4147-A177-3AD203B41FA5}">
                          <a16:colId xmlns:a16="http://schemas.microsoft.com/office/drawing/2014/main" val="3573523270"/>
                        </a:ext>
                      </a:extLst>
                    </a:gridCol>
                    <a:gridCol w="2392680">
                      <a:extLst>
                        <a:ext uri="{9D8B030D-6E8A-4147-A177-3AD203B41FA5}">
                          <a16:colId xmlns:a16="http://schemas.microsoft.com/office/drawing/2014/main" val="1092857846"/>
                        </a:ext>
                      </a:extLst>
                    </a:gridCol>
                    <a:gridCol w="1996440">
                      <a:extLst>
                        <a:ext uri="{9D8B030D-6E8A-4147-A177-3AD203B41FA5}">
                          <a16:colId xmlns:a16="http://schemas.microsoft.com/office/drawing/2014/main" val="1398368070"/>
                        </a:ext>
                      </a:extLst>
                    </a:gridCol>
                    <a:gridCol w="2118360">
                      <a:extLst>
                        <a:ext uri="{9D8B030D-6E8A-4147-A177-3AD203B41FA5}">
                          <a16:colId xmlns:a16="http://schemas.microsoft.com/office/drawing/2014/main" val="1501158276"/>
                        </a:ext>
                      </a:extLst>
                    </a:gridCol>
                  </a:tblGrid>
                  <a:tr h="1099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Vaka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peptid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Pro-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antikoru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0740124"/>
                      </a:ext>
                    </a:extLst>
                  </a:tr>
                  <a:tr h="1099542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İnsülinoma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veya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NIPHS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0.6 ng/mL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5885658"/>
                      </a:ext>
                    </a:extLst>
                  </a:tr>
                  <a:tr h="1237753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Ekzojen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kullanımı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9467797"/>
                      </a:ext>
                    </a:extLst>
                  </a:tr>
                  <a:tr h="744851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otoimmün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sendrom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0615461"/>
                      </a:ext>
                    </a:extLst>
                  </a:tr>
                  <a:tr h="744851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IGF-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ilişkili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hipoglisemi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79655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9D4C10E-1F95-768B-C811-698176A99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6188312"/>
                  </p:ext>
                </p:extLst>
              </p:nvPr>
            </p:nvGraphicFramePr>
            <p:xfrm>
              <a:off x="152400" y="373163"/>
              <a:ext cx="11673840" cy="6180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200400">
                      <a:extLst>
                        <a:ext uri="{9D8B030D-6E8A-4147-A177-3AD203B41FA5}">
                          <a16:colId xmlns:a16="http://schemas.microsoft.com/office/drawing/2014/main" val="1481046694"/>
                        </a:ext>
                      </a:extLst>
                    </a:gridCol>
                    <a:gridCol w="1965960">
                      <a:extLst>
                        <a:ext uri="{9D8B030D-6E8A-4147-A177-3AD203B41FA5}">
                          <a16:colId xmlns:a16="http://schemas.microsoft.com/office/drawing/2014/main" val="3573523270"/>
                        </a:ext>
                      </a:extLst>
                    </a:gridCol>
                    <a:gridCol w="2392680">
                      <a:extLst>
                        <a:ext uri="{9D8B030D-6E8A-4147-A177-3AD203B41FA5}">
                          <a16:colId xmlns:a16="http://schemas.microsoft.com/office/drawing/2014/main" val="1092857846"/>
                        </a:ext>
                      </a:extLst>
                    </a:gridCol>
                    <a:gridCol w="1996440">
                      <a:extLst>
                        <a:ext uri="{9D8B030D-6E8A-4147-A177-3AD203B41FA5}">
                          <a16:colId xmlns:a16="http://schemas.microsoft.com/office/drawing/2014/main" val="1398368070"/>
                        </a:ext>
                      </a:extLst>
                    </a:gridCol>
                    <a:gridCol w="2118360">
                      <a:extLst>
                        <a:ext uri="{9D8B030D-6E8A-4147-A177-3AD203B41FA5}">
                          <a16:colId xmlns:a16="http://schemas.microsoft.com/office/drawing/2014/main" val="1501158276"/>
                        </a:ext>
                      </a:extLst>
                    </a:gridCol>
                  </a:tblGrid>
                  <a:tr h="1099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Vaka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peptid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Pro-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antikoru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0740124"/>
                      </a:ext>
                    </a:extLst>
                  </a:tr>
                  <a:tr h="1099542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İnsülinoma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veya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NIPHS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106977" r="-331613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873" t="-106977" r="-171958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0255" t="-106977" r="-107006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106977" r="-599" b="-3674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5885658"/>
                      </a:ext>
                    </a:extLst>
                  </a:tr>
                  <a:tr h="1237753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Ekzojen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kullanımı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181633" r="-331613" b="-222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181633" r="-599" b="-2224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9467797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otoimmün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sendrom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255556" r="-331613" b="-10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873" t="-255556" r="-171958" b="-10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0255" t="-255556" r="-107006" b="-10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255556" r="-599" b="-10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0615461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IGF-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ilişkili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hipoglisemi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355556" r="-331613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355556" r="-599" b="-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96559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3967555-C14C-254D-E22A-FA9412CCCF38}"/>
              </a:ext>
            </a:extLst>
          </p:cNvPr>
          <p:cNvSpPr/>
          <p:nvPr/>
        </p:nvSpPr>
        <p:spPr>
          <a:xfrm>
            <a:off x="3368040" y="5196840"/>
            <a:ext cx="8442960" cy="1356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687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9D4C10E-1F95-768B-C811-698176A99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8117130"/>
                  </p:ext>
                </p:extLst>
              </p:nvPr>
            </p:nvGraphicFramePr>
            <p:xfrm>
              <a:off x="152400" y="373163"/>
              <a:ext cx="11673840" cy="6180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200400">
                      <a:extLst>
                        <a:ext uri="{9D8B030D-6E8A-4147-A177-3AD203B41FA5}">
                          <a16:colId xmlns:a16="http://schemas.microsoft.com/office/drawing/2014/main" val="1481046694"/>
                        </a:ext>
                      </a:extLst>
                    </a:gridCol>
                    <a:gridCol w="1965960">
                      <a:extLst>
                        <a:ext uri="{9D8B030D-6E8A-4147-A177-3AD203B41FA5}">
                          <a16:colId xmlns:a16="http://schemas.microsoft.com/office/drawing/2014/main" val="3573523270"/>
                        </a:ext>
                      </a:extLst>
                    </a:gridCol>
                    <a:gridCol w="2392680">
                      <a:extLst>
                        <a:ext uri="{9D8B030D-6E8A-4147-A177-3AD203B41FA5}">
                          <a16:colId xmlns:a16="http://schemas.microsoft.com/office/drawing/2014/main" val="1092857846"/>
                        </a:ext>
                      </a:extLst>
                    </a:gridCol>
                    <a:gridCol w="1996440">
                      <a:extLst>
                        <a:ext uri="{9D8B030D-6E8A-4147-A177-3AD203B41FA5}">
                          <a16:colId xmlns:a16="http://schemas.microsoft.com/office/drawing/2014/main" val="1398368070"/>
                        </a:ext>
                      </a:extLst>
                    </a:gridCol>
                    <a:gridCol w="2118360">
                      <a:extLst>
                        <a:ext uri="{9D8B030D-6E8A-4147-A177-3AD203B41FA5}">
                          <a16:colId xmlns:a16="http://schemas.microsoft.com/office/drawing/2014/main" val="1501158276"/>
                        </a:ext>
                      </a:extLst>
                    </a:gridCol>
                  </a:tblGrid>
                  <a:tr h="1099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Vaka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peptid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Pro-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antikoru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0740124"/>
                      </a:ext>
                    </a:extLst>
                  </a:tr>
                  <a:tr h="1099542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İnsülinoma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veya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NIPHS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0.6 ng/mL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5885658"/>
                      </a:ext>
                    </a:extLst>
                  </a:tr>
                  <a:tr h="1237753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Ekzojen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kullanımı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9467797"/>
                      </a:ext>
                    </a:extLst>
                  </a:tr>
                  <a:tr h="744851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otoimmün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sendrom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0615461"/>
                      </a:ext>
                    </a:extLst>
                  </a:tr>
                  <a:tr h="744851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IGF-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ilişkili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hipoglisemi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3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U/mL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79655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9D4C10E-1F95-768B-C811-698176A99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8117130"/>
                  </p:ext>
                </p:extLst>
              </p:nvPr>
            </p:nvGraphicFramePr>
            <p:xfrm>
              <a:off x="152400" y="373163"/>
              <a:ext cx="11673840" cy="6180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200400">
                      <a:extLst>
                        <a:ext uri="{9D8B030D-6E8A-4147-A177-3AD203B41FA5}">
                          <a16:colId xmlns:a16="http://schemas.microsoft.com/office/drawing/2014/main" val="1481046694"/>
                        </a:ext>
                      </a:extLst>
                    </a:gridCol>
                    <a:gridCol w="1965960">
                      <a:extLst>
                        <a:ext uri="{9D8B030D-6E8A-4147-A177-3AD203B41FA5}">
                          <a16:colId xmlns:a16="http://schemas.microsoft.com/office/drawing/2014/main" val="3573523270"/>
                        </a:ext>
                      </a:extLst>
                    </a:gridCol>
                    <a:gridCol w="2392680">
                      <a:extLst>
                        <a:ext uri="{9D8B030D-6E8A-4147-A177-3AD203B41FA5}">
                          <a16:colId xmlns:a16="http://schemas.microsoft.com/office/drawing/2014/main" val="1092857846"/>
                        </a:ext>
                      </a:extLst>
                    </a:gridCol>
                    <a:gridCol w="1996440">
                      <a:extLst>
                        <a:ext uri="{9D8B030D-6E8A-4147-A177-3AD203B41FA5}">
                          <a16:colId xmlns:a16="http://schemas.microsoft.com/office/drawing/2014/main" val="1398368070"/>
                        </a:ext>
                      </a:extLst>
                    </a:gridCol>
                    <a:gridCol w="2118360">
                      <a:extLst>
                        <a:ext uri="{9D8B030D-6E8A-4147-A177-3AD203B41FA5}">
                          <a16:colId xmlns:a16="http://schemas.microsoft.com/office/drawing/2014/main" val="1501158276"/>
                        </a:ext>
                      </a:extLst>
                    </a:gridCol>
                  </a:tblGrid>
                  <a:tr h="1099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Vaka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peptid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Pro-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antikoru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0740124"/>
                      </a:ext>
                    </a:extLst>
                  </a:tr>
                  <a:tr h="1099542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İnsülinoma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veya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NIPHS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106977" r="-331613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873" t="-106977" r="-171958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0255" t="-106977" r="-107006" b="-367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106977" r="-599" b="-3674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5885658"/>
                      </a:ext>
                    </a:extLst>
                  </a:tr>
                  <a:tr h="1237753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Ekzojen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kullanımı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181633" r="-331613" b="-222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181633" r="-599" b="-2224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9467797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İnsülin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otoimmün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sendrom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255556" r="-331613" b="-10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873" t="-255556" r="-171958" b="-10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0255" t="-255556" r="-107006" b="-10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255556" r="-599" b="-10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0615461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IGF-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ilişkili</a:t>
                          </a:r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2800" b="1" dirty="0" err="1">
                              <a:solidFill>
                                <a:schemeClr val="tx1"/>
                              </a:solidFill>
                            </a:rPr>
                            <a:t>hipoglisemi</a:t>
                          </a: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3226" t="-355556" r="-331613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0.6 ng/mL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&lt; 5 </a:t>
                          </a:r>
                          <a:r>
                            <a:rPr lang="en-US" sz="2800" b="0" dirty="0" err="1">
                              <a:solidFill>
                                <a:schemeClr val="tx1"/>
                              </a:solidFill>
                            </a:rPr>
                            <a:t>pmol</a:t>
                          </a:r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/L</a:t>
                          </a:r>
                        </a:p>
                        <a:p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51497" t="-355556" r="-599" b="-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96559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444783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3EB292C8-D836-162A-9BD9-107F70F1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75883"/>
            <a:ext cx="10515600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VAKA-6</a:t>
            </a:r>
            <a:endParaRPr lang="tr-TR" dirty="0"/>
          </a:p>
        </p:txBody>
      </p:sp>
      <p:sp>
        <p:nvSpPr>
          <p:cNvPr id="3075" name="2 İçerik Yer Tutucusu">
            <a:extLst>
              <a:ext uri="{FF2B5EF4-FFF2-40B4-BE49-F238E27FC236}">
                <a16:creationId xmlns:a16="http://schemas.microsoft.com/office/drawing/2014/main" id="{8C928F4A-0A96-C92E-28DD-EB3390136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341120"/>
            <a:ext cx="11460480" cy="5166359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200" dirty="0"/>
              <a:t>52 yaş, kadın, evli, 3 çocuk, Ankara</a:t>
            </a:r>
            <a:endParaRPr lang="tr-TR" altLang="en-US" sz="3200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Hasta 2 kez oruç tutarken ve biri de tok iken bayılma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Bayılmadan önce ağız çevresinde ve dilin ön kısmında uyuşma, konuşmada peltekleşme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Baygınlık esnasında bakılan kan şekeri yok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Hasta sık sık beslenme ihtiyacı duyuyor, gece yemek yeme ihtiyacı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 Son 3 ay içinde 3 kg kilo alımı</a:t>
            </a:r>
          </a:p>
          <a:p>
            <a:pPr eaLnBrk="1" hangingPunct="1"/>
            <a:endParaRPr lang="tr-T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3EB292C8-D836-162A-9BD9-107F70F1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VAKA-6</a:t>
            </a:r>
            <a:endParaRPr lang="tr-TR" dirty="0"/>
          </a:p>
        </p:txBody>
      </p:sp>
      <p:sp>
        <p:nvSpPr>
          <p:cNvPr id="3075" name="2 İçerik Yer Tutucusu">
            <a:extLst>
              <a:ext uri="{FF2B5EF4-FFF2-40B4-BE49-F238E27FC236}">
                <a16:creationId xmlns:a16="http://schemas.microsoft.com/office/drawing/2014/main" id="{8C928F4A-0A96-C92E-28DD-EB3390136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355407"/>
            <a:ext cx="11460480" cy="492410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Bilinen hastalık yok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Annede koroner arter hastalığı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Boy: 1.60 cm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Kilo: 58 kg 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VKİ: 22.6 kg/m²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Sistem muayeneleri normal</a:t>
            </a:r>
          </a:p>
          <a:p>
            <a:pPr eaLnBrk="1" hangingPunct="1"/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416386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3EB292C8-D836-162A-9BD9-107F70F1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445"/>
            <a:ext cx="10515600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VAKA-6</a:t>
            </a:r>
            <a:endParaRPr lang="tr-TR" dirty="0"/>
          </a:p>
        </p:txBody>
      </p:sp>
      <p:sp>
        <p:nvSpPr>
          <p:cNvPr id="3075" name="2 İçerik Yer Tutucusu">
            <a:extLst>
              <a:ext uri="{FF2B5EF4-FFF2-40B4-BE49-F238E27FC236}">
                <a16:creationId xmlns:a16="http://schemas.microsoft.com/office/drawing/2014/main" id="{8C928F4A-0A96-C92E-28DD-EB3390136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553527"/>
            <a:ext cx="11460480" cy="4924107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/>
              <a:t>AKŞ: 53 mg/</a:t>
            </a:r>
            <a:r>
              <a:rPr lang="tr-TR" altLang="en-US" sz="3600" dirty="0" err="1"/>
              <a:t>dL</a:t>
            </a:r>
            <a:endParaRPr lang="tr-TR" altLang="en-US" sz="3600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/>
              <a:t> İnsülin: 7 µU/</a:t>
            </a:r>
            <a:r>
              <a:rPr lang="tr-TR" altLang="en-US" sz="3600" dirty="0" err="1"/>
              <a:t>mL</a:t>
            </a:r>
            <a:endParaRPr lang="tr-TR" altLang="en-US" sz="3600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/>
              <a:t> C-</a:t>
            </a:r>
            <a:r>
              <a:rPr lang="tr-TR" altLang="en-US" sz="3600" dirty="0" err="1"/>
              <a:t>peptid</a:t>
            </a:r>
            <a:r>
              <a:rPr lang="tr-TR" altLang="en-US" sz="3600" dirty="0"/>
              <a:t>: 2.55 </a:t>
            </a:r>
            <a:r>
              <a:rPr lang="tr-TR" altLang="en-US" sz="3600" dirty="0" err="1"/>
              <a:t>ng</a:t>
            </a:r>
            <a:r>
              <a:rPr lang="tr-TR" altLang="en-US" sz="3600" dirty="0"/>
              <a:t>/</a:t>
            </a:r>
            <a:r>
              <a:rPr lang="tr-TR" altLang="en-US" sz="3600" dirty="0" err="1"/>
              <a:t>mL</a:t>
            </a:r>
            <a:endParaRPr lang="tr-TR" altLang="en-US" sz="3600" dirty="0"/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tr-TR" altLang="en-US" sz="3200" dirty="0"/>
              <a:t>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517882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3EB292C8-D836-162A-9BD9-107F70F1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3685"/>
            <a:ext cx="10515600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VAKA-6</a:t>
            </a:r>
            <a:endParaRPr lang="tr-TR" dirty="0"/>
          </a:p>
        </p:txBody>
      </p:sp>
      <p:sp>
        <p:nvSpPr>
          <p:cNvPr id="3075" name="2 İçerik Yer Tutucusu">
            <a:extLst>
              <a:ext uri="{FF2B5EF4-FFF2-40B4-BE49-F238E27FC236}">
                <a16:creationId xmlns:a16="http://schemas.microsoft.com/office/drawing/2014/main" id="{8C928F4A-0A96-C92E-28DD-EB3390136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553527"/>
            <a:ext cx="11460480" cy="4924107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/>
              <a:t>Uzamış açlık testinde 8. saatte kan şekeri 44 mg/</a:t>
            </a:r>
            <a:r>
              <a:rPr lang="tr-TR" altLang="en-US" sz="3600" dirty="0" err="1"/>
              <a:t>dL</a:t>
            </a:r>
            <a:endParaRPr lang="tr-TR" altLang="en-US" sz="3600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b="1" dirty="0" err="1"/>
              <a:t>Glukoz</a:t>
            </a:r>
            <a:r>
              <a:rPr lang="tr-TR" altLang="en-US" sz="3600" b="1" dirty="0"/>
              <a:t>: 41.3 mg/</a:t>
            </a:r>
            <a:r>
              <a:rPr lang="tr-TR" altLang="en-US" sz="3600" b="1" dirty="0" err="1"/>
              <a:t>dL</a:t>
            </a:r>
            <a:endParaRPr lang="tr-TR" altLang="en-US" sz="3600" b="1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b="1" dirty="0"/>
              <a:t> İnsülin: 6.3 µIU/</a:t>
            </a:r>
            <a:r>
              <a:rPr lang="tr-TR" altLang="en-US" sz="3600" b="1" dirty="0" err="1"/>
              <a:t>mL</a:t>
            </a:r>
            <a:r>
              <a:rPr lang="tr-TR" altLang="en-US" sz="3600" b="1" dirty="0"/>
              <a:t>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b="1" dirty="0"/>
              <a:t>C-</a:t>
            </a:r>
            <a:r>
              <a:rPr lang="tr-TR" altLang="en-US" sz="3600" b="1" dirty="0" err="1"/>
              <a:t>peptid</a:t>
            </a:r>
            <a:r>
              <a:rPr lang="tr-TR" altLang="en-US" sz="3600" b="1" dirty="0"/>
              <a:t>: 1.8 </a:t>
            </a:r>
            <a:r>
              <a:rPr lang="tr-TR" altLang="en-US" sz="3600" b="1" dirty="0" err="1"/>
              <a:t>ng</a:t>
            </a:r>
            <a:r>
              <a:rPr lang="tr-TR" altLang="en-US" sz="3600" b="1" dirty="0"/>
              <a:t>/</a:t>
            </a:r>
            <a:r>
              <a:rPr lang="tr-TR" altLang="en-US" sz="3600" b="1" dirty="0" err="1"/>
              <a:t>mL</a:t>
            </a:r>
            <a:r>
              <a:rPr lang="tr-TR" altLang="en-US" sz="3600" b="1" dirty="0"/>
              <a:t> </a:t>
            </a:r>
            <a:endParaRPr lang="tr-TR" altLang="en-US" sz="3600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40657148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3EB292C8-D836-162A-9BD9-107F70F1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227964"/>
            <a:ext cx="10515600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VAKA-6</a:t>
            </a:r>
            <a:endParaRPr lang="tr-TR" dirty="0"/>
          </a:p>
        </p:txBody>
      </p:sp>
      <p:sp>
        <p:nvSpPr>
          <p:cNvPr id="3075" name="2 İçerik Yer Tutucusu">
            <a:extLst>
              <a:ext uri="{FF2B5EF4-FFF2-40B4-BE49-F238E27FC236}">
                <a16:creationId xmlns:a16="http://schemas.microsoft.com/office/drawing/2014/main" id="{8C928F4A-0A96-C92E-28DD-EB3390136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553527"/>
            <a:ext cx="11460480" cy="4924107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/>
              <a:t>Abdomen BT ve MR: ‘Karaciğerde </a:t>
            </a:r>
            <a:r>
              <a:rPr lang="tr-TR" altLang="en-US" sz="3600" dirty="0" err="1"/>
              <a:t>hemangiom-fokal</a:t>
            </a:r>
            <a:r>
              <a:rPr lang="tr-TR" altLang="en-US" sz="3600" dirty="0"/>
              <a:t> </a:t>
            </a:r>
            <a:r>
              <a:rPr lang="tr-TR" altLang="en-US" sz="3600" dirty="0" err="1"/>
              <a:t>nodular</a:t>
            </a:r>
            <a:r>
              <a:rPr lang="tr-TR" altLang="en-US" sz="3600" dirty="0"/>
              <a:t> hastalık?’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 err="1"/>
              <a:t>Endosonografi</a:t>
            </a:r>
            <a:r>
              <a:rPr lang="tr-TR" altLang="en-US" sz="3600" dirty="0"/>
              <a:t>: Normal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600" dirty="0"/>
              <a:t>Karaciğer-böbrek ve adrenal yetmezlik dışlandı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13779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44" name="Group 1040">
            <a:extLst>
              <a:ext uri="{FF2B5EF4-FFF2-40B4-BE49-F238E27FC236}">
                <a16:creationId xmlns:a16="http://schemas.microsoft.com/office/drawing/2014/main" id="{65A078E4-32D4-B95D-DC14-9F8F072B8CD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66254100"/>
              </p:ext>
            </p:extLst>
          </p:nvPr>
        </p:nvGraphicFramePr>
        <p:xfrm>
          <a:off x="1257300" y="1342073"/>
          <a:ext cx="9220199" cy="4933952"/>
        </p:xfrm>
        <a:graphic>
          <a:graphicData uri="http://schemas.openxmlformats.org/drawingml/2006/table">
            <a:tbl>
              <a:tblPr/>
              <a:tblGrid>
                <a:gridCol w="1800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40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4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40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545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AHA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GDA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SMA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PSA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DSA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85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0.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18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14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15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15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17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4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30.sn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10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38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23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13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22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4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60.sn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23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6,2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25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19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19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02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90.sn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26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35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23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7,9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25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85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120.sn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16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61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23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10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25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4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180.sn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25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63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23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19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21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44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300.sn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24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34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24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14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18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1 Başlık">
            <a:extLst>
              <a:ext uri="{FF2B5EF4-FFF2-40B4-BE49-F238E27FC236}">
                <a16:creationId xmlns:a16="http://schemas.microsoft.com/office/drawing/2014/main" id="{BBD74DD7-7392-3692-25A6-385239ED2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4491"/>
            <a:ext cx="10515600" cy="7762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Selektif</a:t>
            </a:r>
            <a:r>
              <a:rPr lang="tr-TR" alt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Arteriyel</a:t>
            </a:r>
            <a:r>
              <a:rPr lang="tr-TR" alt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Kalsiyum </a:t>
            </a:r>
            <a:r>
              <a:rPr lang="tr-TR" alt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Stimülasyon</a:t>
            </a:r>
            <a:r>
              <a:rPr lang="tr-TR" alt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Testi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3EB292C8-D836-162A-9BD9-107F70F1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165"/>
            <a:ext cx="10515600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VAKA-6</a:t>
            </a:r>
            <a:endParaRPr lang="tr-TR" dirty="0"/>
          </a:p>
        </p:txBody>
      </p:sp>
      <p:sp>
        <p:nvSpPr>
          <p:cNvPr id="3075" name="2 İçerik Yer Tutucusu">
            <a:extLst>
              <a:ext uri="{FF2B5EF4-FFF2-40B4-BE49-F238E27FC236}">
                <a16:creationId xmlns:a16="http://schemas.microsoft.com/office/drawing/2014/main" id="{8C928F4A-0A96-C92E-28DD-EB3390136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553527"/>
            <a:ext cx="11460480" cy="4924107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PET/</a:t>
            </a:r>
            <a:r>
              <a:rPr lang="tr-TR" altLang="en-US" sz="3200" dirty="0" err="1"/>
              <a:t>CT</a:t>
            </a:r>
            <a:r>
              <a:rPr lang="tr-TR" altLang="en-US" sz="3200" dirty="0" err="1">
                <a:sym typeface="Wingdings" pitchFamily="2" charset="2"/>
              </a:rPr>
              <a:t>Normal</a:t>
            </a:r>
            <a:endParaRPr lang="tr-TR" altLang="en-US" sz="3200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İnsülin </a:t>
            </a:r>
            <a:r>
              <a:rPr lang="tr-TR" altLang="en-US" sz="3200" dirty="0" err="1"/>
              <a:t>otoimmün</a:t>
            </a:r>
            <a:r>
              <a:rPr lang="tr-TR" altLang="en-US" sz="3200" dirty="0"/>
              <a:t> sendrom?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IGF-II üreten tümör?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/>
              <a:t>Faktisyos</a:t>
            </a:r>
            <a:r>
              <a:rPr lang="tr-TR" altLang="en-US" sz="3200" dirty="0"/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E51684-EF47-E23E-F4CC-FC0E099F2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720" y="2267214"/>
            <a:ext cx="6146800" cy="357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0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3EB292C8-D836-162A-9BD9-107F70F1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964"/>
            <a:ext cx="10515600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VAKA-6</a:t>
            </a:r>
            <a:endParaRPr lang="tr-TR" dirty="0"/>
          </a:p>
        </p:txBody>
      </p:sp>
      <p:sp>
        <p:nvSpPr>
          <p:cNvPr id="3075" name="2 İçerik Yer Tutucusu">
            <a:extLst>
              <a:ext uri="{FF2B5EF4-FFF2-40B4-BE49-F238E27FC236}">
                <a16:creationId xmlns:a16="http://schemas.microsoft.com/office/drawing/2014/main" id="{8C928F4A-0A96-C92E-28DD-EB3390136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553527"/>
            <a:ext cx="11460480" cy="4924107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İnsülin antikoru negatif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IGF-2: 1123 </a:t>
            </a:r>
            <a:r>
              <a:rPr lang="tr-TR" altLang="en-US" sz="3200" dirty="0" err="1"/>
              <a:t>ng</a:t>
            </a:r>
            <a:r>
              <a:rPr lang="tr-TR" altLang="en-US" sz="3200" dirty="0"/>
              <a:t>/</a:t>
            </a:r>
            <a:r>
              <a:rPr lang="tr-TR" altLang="en-US" sz="3200" dirty="0" err="1"/>
              <a:t>mL</a:t>
            </a:r>
            <a:r>
              <a:rPr lang="tr-TR" altLang="en-US" sz="3200" dirty="0"/>
              <a:t> (396-1049)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/>
              <a:t>Tümöral</a:t>
            </a:r>
            <a:r>
              <a:rPr lang="tr-TR" altLang="en-US" sz="3200" dirty="0"/>
              <a:t> odak bulunamadı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/>
          </a:p>
          <a:p>
            <a:pPr marL="0" indent="0" eaLnBrk="1" hangingPunct="1">
              <a:lnSpc>
                <a:spcPct val="150000"/>
              </a:lnSpc>
              <a:buNone/>
            </a:pPr>
            <a:endParaRPr lang="tr-TR" altLang="en-US" sz="3200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81782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3EB292C8-D836-162A-9BD9-107F70F1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VAKA-6</a:t>
            </a:r>
            <a:endParaRPr lang="tr-TR" dirty="0"/>
          </a:p>
        </p:txBody>
      </p:sp>
      <p:sp>
        <p:nvSpPr>
          <p:cNvPr id="3075" name="2 İçerik Yer Tutucusu">
            <a:extLst>
              <a:ext uri="{FF2B5EF4-FFF2-40B4-BE49-F238E27FC236}">
                <a16:creationId xmlns:a16="http://schemas.microsoft.com/office/drawing/2014/main" id="{8C928F4A-0A96-C92E-28DD-EB3390136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232746"/>
            <a:ext cx="11460480" cy="527303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Diyet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/>
              <a:t>Verapamil</a:t>
            </a:r>
            <a:endParaRPr lang="tr-TR" alt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/>
              <a:t>Oktreotid</a:t>
            </a:r>
            <a:endParaRPr lang="tr-TR" altLang="en-US" sz="3200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Yemekleri aksatınca görmez oluyormuş, bilinç kaybı oluyormuş, konuşamıyormuş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Unutkanlık şikayeti </a:t>
            </a:r>
          </a:p>
          <a:p>
            <a:pPr marL="0" indent="0">
              <a:lnSpc>
                <a:spcPct val="150000"/>
              </a:lnSpc>
              <a:buNone/>
            </a:pPr>
            <a:endParaRPr lang="tr-TR" alt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/>
          </a:p>
          <a:p>
            <a:pPr marL="0" indent="0" eaLnBrk="1" hangingPunct="1">
              <a:lnSpc>
                <a:spcPct val="150000"/>
              </a:lnSpc>
              <a:buNone/>
            </a:pPr>
            <a:endParaRPr lang="tr-TR" altLang="en-US" sz="3200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5010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3EB292C8-D836-162A-9BD9-107F70F1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227964"/>
            <a:ext cx="10515600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VAKA-6</a:t>
            </a:r>
            <a:endParaRPr lang="tr-TR" dirty="0"/>
          </a:p>
        </p:txBody>
      </p:sp>
      <p:sp>
        <p:nvSpPr>
          <p:cNvPr id="3075" name="2 İçerik Yer Tutucusu">
            <a:extLst>
              <a:ext uri="{FF2B5EF4-FFF2-40B4-BE49-F238E27FC236}">
                <a16:creationId xmlns:a16="http://schemas.microsoft.com/office/drawing/2014/main" id="{8C928F4A-0A96-C92E-28DD-EB3390136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553527"/>
            <a:ext cx="11460480" cy="4924107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 err="1"/>
              <a:t>Parsiyel</a:t>
            </a:r>
            <a:r>
              <a:rPr lang="tr-TR" altLang="en-US" sz="3200" dirty="0"/>
              <a:t> </a:t>
            </a:r>
            <a:r>
              <a:rPr lang="tr-TR" altLang="en-US" sz="3200" dirty="0" err="1"/>
              <a:t>pankreatektomi</a:t>
            </a:r>
            <a:r>
              <a:rPr lang="tr-TR" altLang="en-US" sz="3200" dirty="0"/>
              <a:t> (gövde ve kuyruk)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Patoloji: Gövde, 6 mm iyi </a:t>
            </a:r>
            <a:r>
              <a:rPr lang="tr-TR" altLang="en-US" sz="3200" dirty="0" err="1"/>
              <a:t>diferansiye</a:t>
            </a:r>
            <a:r>
              <a:rPr lang="tr-TR" altLang="en-US" sz="3200" dirty="0"/>
              <a:t> </a:t>
            </a:r>
            <a:r>
              <a:rPr lang="tr-TR" altLang="en-US" sz="3200" dirty="0" err="1"/>
              <a:t>nöroendokrin</a:t>
            </a:r>
            <a:r>
              <a:rPr lang="tr-TR" altLang="en-US" sz="3200" dirty="0"/>
              <a:t> tümör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altLang="en-US" sz="3200" dirty="0"/>
              <a:t>MENİN gen mutasyonu pozitif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/>
          </a:p>
          <a:p>
            <a:pPr marL="0" indent="0" eaLnBrk="1" hangingPunct="1">
              <a:lnSpc>
                <a:spcPct val="150000"/>
              </a:lnSpc>
              <a:buNone/>
            </a:pPr>
            <a:endParaRPr lang="tr-TR" altLang="en-US" sz="3200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endParaRPr lang="tr-T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642423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934490"/>
            <a:ext cx="10515600" cy="15001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Teşekkür Ederim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B28156-F3D0-47CF-847E-BA1BF211A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173416"/>
            <a:ext cx="10515600" cy="2023216"/>
          </a:xfrm>
        </p:spPr>
        <p:txBody>
          <a:bodyPr>
            <a:normAutofit/>
          </a:bodyPr>
          <a:lstStyle/>
          <a:p>
            <a:pPr algn="ctr"/>
            <a:r>
              <a:rPr lang="en-US" sz="4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Soru-Katkı</a:t>
            </a:r>
            <a:endParaRPr lang="en-US" sz="4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295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4968</TotalTime>
  <Words>2828</Words>
  <Application>Microsoft Macintosh PowerPoint</Application>
  <PresentationFormat>Widescreen</PresentationFormat>
  <Paragraphs>943</Paragraphs>
  <Slides>86</Slides>
  <Notes>67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3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   Vakalarla Hipoglisemik Hastaya Yaklaşım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Spontan Hipoglisemi</vt:lpstr>
      <vt:lpstr>Spontan Hipoglisemi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Spontan Hipoglisemi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Selektif Arteriyel Kalsiyum Stimülasyon Testi</vt:lpstr>
      <vt:lpstr>Selektif Arteriyel Kalsiyum Stimülasyon Testi</vt:lpstr>
      <vt:lpstr>PowerPoint Presentation</vt:lpstr>
      <vt:lpstr>PowerPoint Presentation</vt:lpstr>
      <vt:lpstr>Spontan Hipoglisemi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Spontan Hipoglisemi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Spontan Hipoglisemi</vt:lpstr>
      <vt:lpstr>Adacık hücre dışı tümörler</vt:lpstr>
      <vt:lpstr>PowerPoint Presentation</vt:lpstr>
      <vt:lpstr>PowerPoint Presentation</vt:lpstr>
      <vt:lpstr>PowerPoint Presentation</vt:lpstr>
      <vt:lpstr>Spontan Hipoglisemi</vt:lpstr>
      <vt:lpstr>Primer adrenal yetmezlik </vt:lpstr>
      <vt:lpstr>Primer adrenal yetmezlik </vt:lpstr>
      <vt:lpstr>Primer adrenal yetmezlik </vt:lpstr>
      <vt:lpstr>Spontan Hipoglisemi</vt:lpstr>
      <vt:lpstr>Kritik hastalık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VAKA-6</vt:lpstr>
      <vt:lpstr>VAKA-6</vt:lpstr>
      <vt:lpstr>VAKA-6</vt:lpstr>
      <vt:lpstr>VAKA-6</vt:lpstr>
      <vt:lpstr>VAKA-6</vt:lpstr>
      <vt:lpstr>Selektif Arteriyel Kalsiyum Stimülasyon Testi</vt:lpstr>
      <vt:lpstr>VAKA-6</vt:lpstr>
      <vt:lpstr>VAKA-6</vt:lpstr>
      <vt:lpstr>VAKA-6</vt:lpstr>
      <vt:lpstr>VAKA-6</vt:lpstr>
      <vt:lpstr>Teşekkür Ederim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ENDOKRİN HİPERTANSİYON</dc:title>
  <dc:creator>Microsoft Office User</dc:creator>
  <cp:lastModifiedBy>Microsoft Office User</cp:lastModifiedBy>
  <cp:revision>44</cp:revision>
  <dcterms:created xsi:type="dcterms:W3CDTF">2022-12-19T17:21:01Z</dcterms:created>
  <dcterms:modified xsi:type="dcterms:W3CDTF">2024-01-27T07:48:10Z</dcterms:modified>
</cp:coreProperties>
</file>