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8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9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0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  <p:sldMasterId id="2147483726" r:id="rId3"/>
    <p:sldMasterId id="2147484895" r:id="rId4"/>
    <p:sldMasterId id="2147485126" r:id="rId5"/>
    <p:sldMasterId id="2147485132" r:id="rId6"/>
    <p:sldMasterId id="2147485156" r:id="rId7"/>
    <p:sldMasterId id="2147485168" r:id="rId8"/>
    <p:sldMasterId id="2147485180" r:id="rId9"/>
    <p:sldMasterId id="2147485192" r:id="rId10"/>
    <p:sldMasterId id="2147485204" r:id="rId11"/>
  </p:sldMasterIdLst>
  <p:notesMasterIdLst>
    <p:notesMasterId r:id="rId53"/>
  </p:notesMasterIdLst>
  <p:sldIdLst>
    <p:sldId id="285" r:id="rId12"/>
    <p:sldId id="513" r:id="rId13"/>
    <p:sldId id="644" r:id="rId14"/>
    <p:sldId id="590" r:id="rId15"/>
    <p:sldId id="593" r:id="rId16"/>
    <p:sldId id="595" r:id="rId17"/>
    <p:sldId id="597" r:id="rId18"/>
    <p:sldId id="598" r:id="rId19"/>
    <p:sldId id="599" r:id="rId20"/>
    <p:sldId id="725" r:id="rId21"/>
    <p:sldId id="655" r:id="rId22"/>
    <p:sldId id="606" r:id="rId23"/>
    <p:sldId id="611" r:id="rId24"/>
    <p:sldId id="646" r:id="rId25"/>
    <p:sldId id="650" r:id="rId26"/>
    <p:sldId id="652" r:id="rId27"/>
    <p:sldId id="618" r:id="rId28"/>
    <p:sldId id="658" r:id="rId29"/>
    <p:sldId id="628" r:id="rId30"/>
    <p:sldId id="631" r:id="rId31"/>
    <p:sldId id="634" r:id="rId32"/>
    <p:sldId id="635" r:id="rId33"/>
    <p:sldId id="739" r:id="rId34"/>
    <p:sldId id="745" r:id="rId35"/>
    <p:sldId id="744" r:id="rId36"/>
    <p:sldId id="715" r:id="rId37"/>
    <p:sldId id="728" r:id="rId38"/>
    <p:sldId id="747" r:id="rId39"/>
    <p:sldId id="748" r:id="rId40"/>
    <p:sldId id="749" r:id="rId41"/>
    <p:sldId id="746" r:id="rId42"/>
    <p:sldId id="638" r:id="rId43"/>
    <p:sldId id="643" r:id="rId44"/>
    <p:sldId id="640" r:id="rId45"/>
    <p:sldId id="586" r:id="rId46"/>
    <p:sldId id="588" r:id="rId47"/>
    <p:sldId id="752" r:id="rId48"/>
    <p:sldId id="723" r:id="rId49"/>
    <p:sldId id="682" r:id="rId50"/>
    <p:sldId id="683" r:id="rId51"/>
    <p:sldId id="512" r:id="rId52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D8BA09-9824-4151-8AC9-8D3C0334F501}" type="datetimeFigureOut">
              <a:rPr lang="tr-TR" smtClean="0"/>
              <a:t>27.01.2024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964EF-08F3-4FCD-B370-347714703DA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5368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964EF-08F3-4FCD-B370-347714703DA4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52806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buFontTx/>
              <a:buChar char="•"/>
            </a:pPr>
            <a:endParaRPr lang="en-GB" altLang="tr-TR" sz="1000" i="1" smtClean="0"/>
          </a:p>
        </p:txBody>
      </p:sp>
    </p:spTree>
    <p:extLst>
      <p:ext uri="{BB962C8B-B14F-4D97-AF65-F5344CB8AC3E}">
        <p14:creationId xmlns:p14="http://schemas.microsoft.com/office/powerpoint/2010/main" val="3012404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D4B51E-9C1A-47C1-909B-F1F5E2AFB3FB}" type="slidenum"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98575" y="801688"/>
            <a:ext cx="4260850" cy="3195637"/>
          </a:xfrm>
          <a:ln w="12700" cap="flat"/>
        </p:spPr>
      </p:sp>
      <p:sp>
        <p:nvSpPr>
          <p:cNvPr id="71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6575"/>
            <a:ext cx="5029200" cy="3849688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GB">
                <a:latin typeface="Futura" charset="0"/>
              </a:rPr>
              <a:t>Summary: Obesity Is a Chronic Disease</a:t>
            </a:r>
            <a:endParaRPr lang="en-GB" b="1">
              <a:latin typeface="Futura" charset="0"/>
            </a:endParaRPr>
          </a:p>
          <a:p>
            <a:endParaRPr lang="en-GB">
              <a:latin typeface="Futura" charset="0"/>
            </a:endParaRPr>
          </a:p>
          <a:p>
            <a:pPr>
              <a:buFontTx/>
              <a:buChar char="•"/>
            </a:pPr>
            <a:r>
              <a:rPr lang="en-GB">
                <a:latin typeface="Futura" charset="0"/>
              </a:rPr>
              <a:t> </a:t>
            </a:r>
            <a:r>
              <a:rPr lang="en-GB" b="1">
                <a:latin typeface="Futura" charset="0"/>
              </a:rPr>
              <a:t>Obesity is a risk factor for many other diseases, eg, cardiovascular disease, Type 2 diabetes, and osteoarthritis</a:t>
            </a:r>
            <a:r>
              <a:rPr lang="en-GB" b="1" baseline="30000">
                <a:latin typeface="Futura" charset="0"/>
              </a:rPr>
              <a:t>1</a:t>
            </a:r>
            <a:r>
              <a:rPr lang="en-GB" b="1">
                <a:latin typeface="Futura" charset="0"/>
              </a:rPr>
              <a:t/>
            </a:r>
            <a:br>
              <a:rPr lang="en-GB" b="1">
                <a:latin typeface="Futura" charset="0"/>
              </a:rPr>
            </a:br>
            <a:endParaRPr lang="en-GB" b="1">
              <a:latin typeface="Futura" charset="0"/>
            </a:endParaRPr>
          </a:p>
          <a:p>
            <a:pPr>
              <a:buFontTx/>
              <a:buChar char="•"/>
            </a:pPr>
            <a:r>
              <a:rPr lang="en-GB" b="1">
                <a:latin typeface="Futura" charset="0"/>
              </a:rPr>
              <a:t> Obesity requires lifelong, multidisciplinary treatment</a:t>
            </a:r>
            <a:r>
              <a:rPr lang="en-GB" b="1" baseline="30000">
                <a:latin typeface="Futura" charset="0"/>
              </a:rPr>
              <a:t>2,3</a:t>
            </a:r>
            <a:endParaRPr lang="en-GB" b="1">
              <a:latin typeface="Futura" charset="0"/>
            </a:endParaRPr>
          </a:p>
          <a:p>
            <a:r>
              <a:rPr lang="en-GB" b="1">
                <a:latin typeface="Futura" charset="0"/>
              </a:rPr>
              <a:t>– Lifestyle modification must address diet, physical activity, and behaviour modification</a:t>
            </a:r>
            <a:r>
              <a:rPr lang="en-GB" b="1" baseline="30000">
                <a:latin typeface="Futura" charset="0"/>
              </a:rPr>
              <a:t>6</a:t>
            </a:r>
            <a:endParaRPr lang="en-GB" b="1">
              <a:latin typeface="Futura" charset="0"/>
            </a:endParaRPr>
          </a:p>
          <a:p>
            <a:r>
              <a:rPr lang="en-GB" b="1">
                <a:latin typeface="Futura" charset="0"/>
              </a:rPr>
              <a:t>– Pharmacotherapy, in appropriate patients, can be a useful adjunct to lifestyle </a:t>
            </a:r>
          </a:p>
          <a:p>
            <a:r>
              <a:rPr lang="en-GB" b="1">
                <a:latin typeface="Futura" charset="0"/>
              </a:rPr>
              <a:t>modification</a:t>
            </a:r>
            <a:r>
              <a:rPr lang="en-GB" b="1" baseline="30000">
                <a:latin typeface="Futura" charset="0"/>
              </a:rPr>
              <a:t>4</a:t>
            </a:r>
            <a:r>
              <a:rPr lang="en-GB" b="1">
                <a:latin typeface="Futura" charset="0"/>
              </a:rPr>
              <a:t/>
            </a:r>
            <a:br>
              <a:rPr lang="en-GB" b="1">
                <a:latin typeface="Futura" charset="0"/>
              </a:rPr>
            </a:br>
            <a:endParaRPr lang="en-GB" b="1">
              <a:latin typeface="Futura" charset="0"/>
            </a:endParaRPr>
          </a:p>
          <a:p>
            <a:pPr>
              <a:buFontTx/>
              <a:buChar char="•"/>
            </a:pPr>
            <a:r>
              <a:rPr lang="en-GB" b="1">
                <a:latin typeface="Futura" charset="0"/>
              </a:rPr>
              <a:t> Moderate weight losses of 5% to10% provide significant health benefits, eg, improved glycemic control, hypertension, and HDL levels</a:t>
            </a:r>
            <a:r>
              <a:rPr lang="en-GB" b="1" baseline="30000">
                <a:latin typeface="Futura" charset="0"/>
              </a:rPr>
              <a:t>5</a:t>
            </a:r>
            <a:br>
              <a:rPr lang="en-GB" b="1" baseline="30000">
                <a:latin typeface="Futura" charset="0"/>
              </a:rPr>
            </a:br>
            <a:endParaRPr lang="en-GB" b="1">
              <a:latin typeface="Futura" charset="0"/>
            </a:endParaRPr>
          </a:p>
          <a:p>
            <a:pPr>
              <a:buFontTx/>
              <a:buChar char="•"/>
            </a:pPr>
            <a:r>
              <a:rPr lang="en-GB" b="1">
                <a:latin typeface="Futura" charset="0"/>
              </a:rPr>
              <a:t> Realistic weight-loss expectations must be established</a:t>
            </a:r>
            <a:r>
              <a:rPr lang="en-GB" b="1" baseline="30000">
                <a:latin typeface="Futura" charset="0"/>
              </a:rPr>
              <a:t>7</a:t>
            </a:r>
            <a:br>
              <a:rPr lang="en-GB" b="1" baseline="30000">
                <a:latin typeface="Futura" charset="0"/>
              </a:rPr>
            </a:br>
            <a:endParaRPr lang="en-GB" b="1">
              <a:latin typeface="Futura" charset="0"/>
            </a:endParaRPr>
          </a:p>
          <a:p>
            <a:pPr>
              <a:buFontTx/>
              <a:buChar char="•"/>
            </a:pPr>
            <a:r>
              <a:rPr lang="en-GB" b="1">
                <a:latin typeface="Futura" charset="0"/>
              </a:rPr>
              <a:t> Reductil® (sibutramine), in support of lifestyle change, is effective and safe</a:t>
            </a:r>
            <a:r>
              <a:rPr lang="en-GB" b="1" baseline="30000">
                <a:latin typeface="Futura" charset="0"/>
              </a:rPr>
              <a:t>8,9</a:t>
            </a:r>
            <a:endParaRPr lang="en-GB" baseline="30000">
              <a:latin typeface="Futur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702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476884">
              <a:lnSpc>
                <a:spcPts val="1240"/>
              </a:lnSpc>
            </a:pPr>
            <a:r>
              <a:rPr dirty="0"/>
              <a:t>İl</a:t>
            </a:r>
            <a:r>
              <a:rPr spc="5" dirty="0"/>
              <a:t> </a:t>
            </a:r>
            <a:r>
              <a:rPr dirty="0"/>
              <a:t>Sağlık</a:t>
            </a:r>
            <a:r>
              <a:rPr spc="-5" dirty="0"/>
              <a:t> </a:t>
            </a:r>
            <a:r>
              <a:rPr dirty="0"/>
              <a:t>Müdürlüğü</a:t>
            </a:r>
            <a:r>
              <a:rPr spc="-40" dirty="0"/>
              <a:t> </a:t>
            </a:r>
            <a:r>
              <a:rPr spc="-10" dirty="0"/>
              <a:t>Farkındalık</a:t>
            </a:r>
            <a:r>
              <a:rPr spc="-15" dirty="0"/>
              <a:t> </a:t>
            </a:r>
            <a:r>
              <a:rPr dirty="0"/>
              <a:t>Eğitimi</a:t>
            </a:r>
            <a:r>
              <a:rPr spc="-5" dirty="0"/>
              <a:t> </a:t>
            </a:r>
            <a:r>
              <a:rPr spc="-10" dirty="0"/>
              <a:t>05.11.2015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A8A8A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476884">
              <a:lnSpc>
                <a:spcPts val="1240"/>
              </a:lnSpc>
            </a:pPr>
            <a:r>
              <a:rPr dirty="0"/>
              <a:t>İl</a:t>
            </a:r>
            <a:r>
              <a:rPr spc="5" dirty="0"/>
              <a:t> </a:t>
            </a:r>
            <a:r>
              <a:rPr dirty="0"/>
              <a:t>Sağlık</a:t>
            </a:r>
            <a:r>
              <a:rPr spc="-5" dirty="0"/>
              <a:t> </a:t>
            </a:r>
            <a:r>
              <a:rPr dirty="0"/>
              <a:t>Müdürlüğü</a:t>
            </a:r>
            <a:r>
              <a:rPr spc="-40" dirty="0"/>
              <a:t> </a:t>
            </a:r>
            <a:r>
              <a:rPr spc="-10" dirty="0"/>
              <a:t>Farkındalık</a:t>
            </a:r>
            <a:r>
              <a:rPr spc="-15" dirty="0"/>
              <a:t> </a:t>
            </a:r>
            <a:r>
              <a:rPr dirty="0"/>
              <a:t>Eğitimi</a:t>
            </a:r>
            <a:r>
              <a:rPr spc="-5" dirty="0"/>
              <a:t> </a:t>
            </a:r>
            <a:r>
              <a:rPr spc="-10" dirty="0"/>
              <a:t>05.11.2015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A8A8A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476884">
              <a:lnSpc>
                <a:spcPts val="1240"/>
              </a:lnSpc>
            </a:pPr>
            <a:r>
              <a:rPr dirty="0"/>
              <a:t>İl</a:t>
            </a:r>
            <a:r>
              <a:rPr spc="5" dirty="0"/>
              <a:t> </a:t>
            </a:r>
            <a:r>
              <a:rPr dirty="0"/>
              <a:t>Sağlık</a:t>
            </a:r>
            <a:r>
              <a:rPr spc="-5" dirty="0"/>
              <a:t> </a:t>
            </a:r>
            <a:r>
              <a:rPr dirty="0"/>
              <a:t>Müdürlüğü</a:t>
            </a:r>
            <a:r>
              <a:rPr spc="-40" dirty="0"/>
              <a:t> </a:t>
            </a:r>
            <a:r>
              <a:rPr spc="-10" dirty="0"/>
              <a:t>Farkındalık</a:t>
            </a:r>
            <a:r>
              <a:rPr spc="-15" dirty="0"/>
              <a:t> </a:t>
            </a:r>
            <a:r>
              <a:rPr dirty="0"/>
              <a:t>Eğitimi</a:t>
            </a:r>
            <a:r>
              <a:rPr spc="-5" dirty="0"/>
              <a:t> </a:t>
            </a:r>
            <a:r>
              <a:rPr spc="-10" dirty="0"/>
              <a:t>05.11.2015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A8A8A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476884">
              <a:lnSpc>
                <a:spcPts val="1240"/>
              </a:lnSpc>
            </a:pPr>
            <a:r>
              <a:rPr dirty="0"/>
              <a:t>İl</a:t>
            </a:r>
            <a:r>
              <a:rPr spc="5" dirty="0"/>
              <a:t> </a:t>
            </a:r>
            <a:r>
              <a:rPr dirty="0"/>
              <a:t>Sağlık</a:t>
            </a:r>
            <a:r>
              <a:rPr spc="-5" dirty="0"/>
              <a:t> </a:t>
            </a:r>
            <a:r>
              <a:rPr dirty="0"/>
              <a:t>Müdürlüğü</a:t>
            </a:r>
            <a:r>
              <a:rPr spc="-40" dirty="0"/>
              <a:t> </a:t>
            </a:r>
            <a:r>
              <a:rPr spc="-10" dirty="0"/>
              <a:t>Farkındalık</a:t>
            </a:r>
            <a:r>
              <a:rPr spc="-15" dirty="0"/>
              <a:t> </a:t>
            </a:r>
            <a:r>
              <a:rPr dirty="0"/>
              <a:t>Eğitimi</a:t>
            </a:r>
            <a:r>
              <a:rPr spc="-5" dirty="0"/>
              <a:t> </a:t>
            </a:r>
            <a:r>
              <a:rPr spc="-10" dirty="0"/>
              <a:t>05.11.2015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A8A8A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476884">
              <a:lnSpc>
                <a:spcPts val="1240"/>
              </a:lnSpc>
            </a:pPr>
            <a:r>
              <a:rPr dirty="0"/>
              <a:t>İl</a:t>
            </a:r>
            <a:r>
              <a:rPr spc="5" dirty="0"/>
              <a:t> </a:t>
            </a:r>
            <a:r>
              <a:rPr dirty="0"/>
              <a:t>Sağlık</a:t>
            </a:r>
            <a:r>
              <a:rPr spc="-5" dirty="0"/>
              <a:t> </a:t>
            </a:r>
            <a:r>
              <a:rPr dirty="0"/>
              <a:t>Müdürlüğü</a:t>
            </a:r>
            <a:r>
              <a:rPr spc="-40" dirty="0"/>
              <a:t> </a:t>
            </a:r>
            <a:r>
              <a:rPr spc="-10" dirty="0"/>
              <a:t>Farkındalık</a:t>
            </a:r>
            <a:r>
              <a:rPr spc="-15" dirty="0"/>
              <a:t> </a:t>
            </a:r>
            <a:r>
              <a:rPr dirty="0"/>
              <a:t>Eğitimi</a:t>
            </a:r>
            <a:r>
              <a:rPr spc="-5" dirty="0"/>
              <a:t> </a:t>
            </a:r>
            <a:r>
              <a:rPr spc="-10" dirty="0"/>
              <a:t>05.11.2015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A8A8A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068817" y="435851"/>
            <a:ext cx="4899025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1/27/2024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301044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1/27/2024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1192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64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2300" y="1562226"/>
            <a:ext cx="8652244" cy="4292448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410119" y="2476080"/>
            <a:ext cx="6414135" cy="1773555"/>
          </a:xfrm>
          <a:custGeom>
            <a:avLst/>
            <a:gdLst/>
            <a:ahLst/>
            <a:cxnLst/>
            <a:rect l="l" t="t" r="r" b="b"/>
            <a:pathLst>
              <a:path w="6414134" h="1773554">
                <a:moveTo>
                  <a:pt x="2592362" y="1409763"/>
                </a:moveTo>
                <a:lnTo>
                  <a:pt x="0" y="1409763"/>
                </a:lnTo>
                <a:lnTo>
                  <a:pt x="0" y="1772996"/>
                </a:lnTo>
                <a:lnTo>
                  <a:pt x="1296365" y="1772996"/>
                </a:lnTo>
                <a:lnTo>
                  <a:pt x="2592362" y="1772996"/>
                </a:lnTo>
                <a:lnTo>
                  <a:pt x="2592362" y="1409763"/>
                </a:lnTo>
                <a:close/>
              </a:path>
              <a:path w="6414134" h="1773554">
                <a:moveTo>
                  <a:pt x="6413767" y="0"/>
                </a:moveTo>
                <a:lnTo>
                  <a:pt x="4278604" y="0"/>
                </a:lnTo>
                <a:lnTo>
                  <a:pt x="4278604" y="363245"/>
                </a:lnTo>
                <a:lnTo>
                  <a:pt x="5346357" y="363245"/>
                </a:lnTo>
                <a:lnTo>
                  <a:pt x="6413767" y="363245"/>
                </a:lnTo>
                <a:lnTo>
                  <a:pt x="64137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63155" y="1660964"/>
            <a:ext cx="3373754" cy="4154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1/27/2024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91859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1/27/2024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5515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1/27/2024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501339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3720DD-5B6D-40BF-8493-A6B52D484E6B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27.01.2024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2176B-0E47-46AC-8F43-DAB4B8A37D06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3578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3720DD-5B6D-40BF-8493-A6B52D484E6B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27.01.2024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2176B-0E47-46AC-8F43-DAB4B8A37D06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8866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3720DD-5B6D-40BF-8493-A6B52D484E6B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27.01.2024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2176B-0E47-46AC-8F43-DAB4B8A37D06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39489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3720DD-5B6D-40BF-8493-A6B52D484E6B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27.01.2024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2176B-0E47-46AC-8F43-DAB4B8A37D06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638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3720DD-5B6D-40BF-8493-A6B52D484E6B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27.01.2024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2176B-0E47-46AC-8F43-DAB4B8A37D06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81104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3720DD-5B6D-40BF-8493-A6B52D484E6B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27.01.2024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2176B-0E47-46AC-8F43-DAB4B8A37D06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95141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3720DD-5B6D-40BF-8493-A6B52D484E6B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27.01.2024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2176B-0E47-46AC-8F43-DAB4B8A37D06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58218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3720DD-5B6D-40BF-8493-A6B52D484E6B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27.01.2024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2176B-0E47-46AC-8F43-DAB4B8A37D06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30445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3720DD-5B6D-40BF-8493-A6B52D484E6B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27.01.2024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2176B-0E47-46AC-8F43-DAB4B8A37D06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3450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3720DD-5B6D-40BF-8493-A6B52D484E6B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27.01.2024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2176B-0E47-46AC-8F43-DAB4B8A37D06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12369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3720DD-5B6D-40BF-8493-A6B52D484E6B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27.01.2024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2176B-0E47-46AC-8F43-DAB4B8A37D06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43816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45135C-74B2-4985-B55D-F89DE23FF42B}" type="slidenum"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79718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58D6E-CF77-457C-90F5-64367F32122C}" type="slidenum"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4651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Başlık, Küçük Resim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Küçük Resim Yer Tutucusu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69930B-D630-4E5F-A27A-FE9B9404F9EA}" type="slidenum"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7206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Tablo Yer Tutucus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2730B0-7FC2-43F7-988D-DFA05D43F384}" type="slidenum"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55741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3720DD-5B6D-40BF-8493-A6B52D484E6B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27.01.2024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2176B-0E47-46AC-8F43-DAB4B8A37D06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11864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3720DD-5B6D-40BF-8493-A6B52D484E6B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27.01.2024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2176B-0E47-46AC-8F43-DAB4B8A37D06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03459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3720DD-5B6D-40BF-8493-A6B52D484E6B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27.01.2024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2176B-0E47-46AC-8F43-DAB4B8A37D06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83733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3720DD-5B6D-40BF-8493-A6B52D484E6B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27.01.2024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2176B-0E47-46AC-8F43-DAB4B8A37D06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03339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3720DD-5B6D-40BF-8493-A6B52D484E6B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27.01.2024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2176B-0E47-46AC-8F43-DAB4B8A37D06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06716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3720DD-5B6D-40BF-8493-A6B52D484E6B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27.01.2024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2176B-0E47-46AC-8F43-DAB4B8A37D06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4422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3720DD-5B6D-40BF-8493-A6B52D484E6B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27.01.2024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2176B-0E47-46AC-8F43-DAB4B8A37D06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36605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3720DD-5B6D-40BF-8493-A6B52D484E6B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27.01.2024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2176B-0E47-46AC-8F43-DAB4B8A37D06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81348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3720DD-5B6D-40BF-8493-A6B52D484E6B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27.01.2024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2176B-0E47-46AC-8F43-DAB4B8A37D06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32307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3720DD-5B6D-40BF-8493-A6B52D484E6B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27.01.2024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2176B-0E47-46AC-8F43-DAB4B8A37D06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84316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3720DD-5B6D-40BF-8493-A6B52D484E6B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27.01.2024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2176B-0E47-46AC-8F43-DAB4B8A37D06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8443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Başlık, Küçük Resim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Küçük Resim Yer Tutucusu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69930B-D630-4E5F-A27A-FE9B9404F9EA}" type="slidenum"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07179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65FB8A-7ACD-4F55-94AD-333CF9C2010B}" type="slidenum"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68932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7934" y="646633"/>
            <a:ext cx="6313646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31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25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tr-TR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/>
              <a:t>1/27/2024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85725" defTabSz="685800">
              <a:lnSpc>
                <a:spcPts val="930"/>
              </a:lnSpc>
            </a:pPr>
            <a:fld id="{81D60167-4931-47E6-BA6A-407CBD079E47}" type="slidenum">
              <a:rPr lang="tr-TR" spc="-38" smtClean="0"/>
              <a:pPr marL="85725" defTabSz="685800">
                <a:lnSpc>
                  <a:spcPts val="930"/>
                </a:lnSpc>
              </a:pPr>
              <a:t>‹#›</a:t>
            </a:fld>
            <a:endParaRPr lang="tr-TR" spc="-38" dirty="0"/>
          </a:p>
        </p:txBody>
      </p:sp>
    </p:spTree>
    <p:extLst>
      <p:ext uri="{BB962C8B-B14F-4D97-AF65-F5344CB8AC3E}">
        <p14:creationId xmlns:p14="http://schemas.microsoft.com/office/powerpoint/2010/main" val="126469959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7934" y="646633"/>
            <a:ext cx="6260306" cy="461665"/>
          </a:xfrm>
        </p:spPr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87934" y="1724331"/>
            <a:ext cx="7696676" cy="173124"/>
          </a:xfrm>
        </p:spPr>
        <p:txBody>
          <a:bodyPr lIns="0" tIns="0" rIns="0" bIns="0"/>
          <a:lstStyle>
            <a:lvl1pPr>
              <a:defRPr sz="1125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tr-TR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/>
              <a:t>1/27/2024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85725" defTabSz="685800">
              <a:lnSpc>
                <a:spcPts val="930"/>
              </a:lnSpc>
            </a:pPr>
            <a:fld id="{81D60167-4931-47E6-BA6A-407CBD079E47}" type="slidenum">
              <a:rPr lang="tr-TR" spc="-38" smtClean="0"/>
              <a:pPr marL="85725" defTabSz="685800">
                <a:lnSpc>
                  <a:spcPts val="930"/>
                </a:lnSpc>
              </a:pPr>
              <a:t>‹#›</a:t>
            </a:fld>
            <a:endParaRPr lang="tr-TR" spc="-38" dirty="0"/>
          </a:p>
        </p:txBody>
      </p:sp>
    </p:spTree>
    <p:extLst>
      <p:ext uri="{BB962C8B-B14F-4D97-AF65-F5344CB8AC3E}">
        <p14:creationId xmlns:p14="http://schemas.microsoft.com/office/powerpoint/2010/main" val="28112733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7934" y="646633"/>
            <a:ext cx="6260306" cy="461665"/>
          </a:xfrm>
        </p:spPr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230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230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tr-TR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/>
              <a:t>1/27/2024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85725" defTabSz="685800">
              <a:lnSpc>
                <a:spcPts val="930"/>
              </a:lnSpc>
            </a:pPr>
            <a:fld id="{81D60167-4931-47E6-BA6A-407CBD079E47}" type="slidenum">
              <a:rPr lang="tr-TR" spc="-38" smtClean="0"/>
              <a:pPr marL="85725" defTabSz="685800">
                <a:lnSpc>
                  <a:spcPts val="930"/>
                </a:lnSpc>
              </a:pPr>
              <a:t>‹#›</a:t>
            </a:fld>
            <a:endParaRPr lang="tr-TR" spc="-38" dirty="0"/>
          </a:p>
        </p:txBody>
      </p:sp>
    </p:spTree>
    <p:extLst>
      <p:ext uri="{BB962C8B-B14F-4D97-AF65-F5344CB8AC3E}">
        <p14:creationId xmlns:p14="http://schemas.microsoft.com/office/powerpoint/2010/main" val="782581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7934" y="646633"/>
            <a:ext cx="6260306" cy="461665"/>
          </a:xfrm>
        </p:spPr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tr-TR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/>
              <a:t>1/27/2024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85725" defTabSz="685800">
              <a:lnSpc>
                <a:spcPts val="930"/>
              </a:lnSpc>
            </a:pPr>
            <a:fld id="{81D60167-4931-47E6-BA6A-407CBD079E47}" type="slidenum">
              <a:rPr lang="tr-TR" spc="-38" smtClean="0"/>
              <a:pPr marL="85725" defTabSz="685800">
                <a:lnSpc>
                  <a:spcPts val="930"/>
                </a:lnSpc>
              </a:pPr>
              <a:t>‹#›</a:t>
            </a:fld>
            <a:endParaRPr lang="tr-TR" spc="-38" dirty="0"/>
          </a:p>
        </p:txBody>
      </p:sp>
    </p:spTree>
    <p:extLst>
      <p:ext uri="{BB962C8B-B14F-4D97-AF65-F5344CB8AC3E}">
        <p14:creationId xmlns:p14="http://schemas.microsoft.com/office/powerpoint/2010/main" val="38826018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tr-TR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/>
              <a:t>1/27/2024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85725" defTabSz="685800">
              <a:lnSpc>
                <a:spcPts val="930"/>
              </a:lnSpc>
            </a:pPr>
            <a:fld id="{81D60167-4931-47E6-BA6A-407CBD079E47}" type="slidenum">
              <a:rPr lang="tr-TR" spc="-38" smtClean="0"/>
              <a:pPr marL="85725" defTabSz="685800">
                <a:lnSpc>
                  <a:spcPts val="930"/>
                </a:lnSpc>
              </a:pPr>
              <a:t>‹#›</a:t>
            </a:fld>
            <a:endParaRPr lang="tr-TR" spc="-38" dirty="0"/>
          </a:p>
        </p:txBody>
      </p:sp>
    </p:spTree>
    <p:extLst>
      <p:ext uri="{BB962C8B-B14F-4D97-AF65-F5344CB8AC3E}">
        <p14:creationId xmlns:p14="http://schemas.microsoft.com/office/powerpoint/2010/main" val="37079199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84800" y="1750485"/>
            <a:ext cx="3542400" cy="2042057"/>
          </a:xfrm>
        </p:spPr>
        <p:txBody>
          <a:bodyPr anchor="b"/>
          <a:lstStyle>
            <a:lvl1pPr algn="r">
              <a:lnSpc>
                <a:spcPct val="85000"/>
              </a:lnSpc>
              <a:defRPr sz="2400"/>
            </a:lvl1pPr>
          </a:lstStyle>
          <a:p>
            <a:pPr lvl="0"/>
            <a:r>
              <a:rPr lang="tr-TR" noProof="0"/>
              <a:t>Asıl başlık stili için tıklayın</a:t>
            </a:r>
            <a:endParaRPr lang="en-GB" noProof="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283882" y="4033950"/>
            <a:ext cx="3543319" cy="912781"/>
          </a:xfrm>
        </p:spPr>
        <p:txBody>
          <a:bodyPr/>
          <a:lstStyle>
            <a:lvl1pPr marL="0" indent="0" algn="r">
              <a:buFontTx/>
              <a:buNone/>
              <a:defRPr sz="1400"/>
            </a:lvl1pPr>
          </a:lstStyle>
          <a:p>
            <a:pPr lvl="0"/>
            <a:r>
              <a:rPr lang="tr-TR" noProof="0"/>
              <a:t>Asıl alt başlık stilini düzenlemek için tıklayın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15431754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16800" y="1749631"/>
            <a:ext cx="8510400" cy="394105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chemeClr val="accent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tr-TR" noProof="0"/>
              <a:t>Ana metin stillerini düzenlemek için tıklayın</a:t>
            </a:r>
          </a:p>
          <a:p>
            <a:pPr lvl="1"/>
            <a:r>
              <a:rPr lang="tr-TR" noProof="0"/>
              <a:t>İkinci düzey</a:t>
            </a:r>
          </a:p>
          <a:p>
            <a:pPr lvl="2"/>
            <a:r>
              <a:rPr lang="tr-TR" noProof="0"/>
              <a:t>Üçüncü düzey</a:t>
            </a:r>
          </a:p>
          <a:p>
            <a:pPr lvl="3"/>
            <a:r>
              <a:rPr lang="tr-TR" noProof="0"/>
              <a:t>Dördüncü düzey</a:t>
            </a:r>
          </a:p>
          <a:p>
            <a:pPr lvl="4"/>
            <a:r>
              <a:rPr lang="tr-TR" noProof="0"/>
              <a:t>Beşinci düzey</a:t>
            </a:r>
            <a:endParaRPr lang="en-GB" noProof="0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16800" y="687227"/>
            <a:ext cx="8510400" cy="521883"/>
          </a:xfrm>
        </p:spPr>
        <p:txBody>
          <a:bodyPr/>
          <a:lstStyle>
            <a:lvl1pPr>
              <a:defRPr sz="2400"/>
            </a:lvl1pPr>
          </a:lstStyle>
          <a:p>
            <a:r>
              <a:rPr lang="tr-TR" noProof="0"/>
              <a:t>Asıl başlık stili için tıklayın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62870430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316800" y="687227"/>
            <a:ext cx="8510400" cy="521883"/>
          </a:xfrm>
        </p:spPr>
        <p:txBody>
          <a:bodyPr/>
          <a:lstStyle>
            <a:lvl1pPr>
              <a:defRPr sz="2400"/>
            </a:lvl1pPr>
          </a:lstStyle>
          <a:p>
            <a:r>
              <a:rPr lang="tr-TR" noProof="0"/>
              <a:t>Asıl başlık stili için tıklayın</a:t>
            </a:r>
            <a:endParaRPr lang="en-GB" noProof="0" dirty="0"/>
          </a:p>
        </p:txBody>
      </p:sp>
      <p:sp>
        <p:nvSpPr>
          <p:cNvPr id="36" name="Content Placeholder 2"/>
          <p:cNvSpPr>
            <a:spLocks noGrp="1"/>
          </p:cNvSpPr>
          <p:nvPr>
            <p:ph idx="1"/>
          </p:nvPr>
        </p:nvSpPr>
        <p:spPr>
          <a:xfrm>
            <a:off x="316801" y="1749631"/>
            <a:ext cx="4096800" cy="394105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chemeClr val="accent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tr-TR" noProof="0"/>
              <a:t>Ana metin stillerini düzenlemek için tıklayın</a:t>
            </a:r>
          </a:p>
          <a:p>
            <a:pPr lvl="1"/>
            <a:r>
              <a:rPr lang="tr-TR" noProof="0"/>
              <a:t>İkinci düzey</a:t>
            </a:r>
          </a:p>
          <a:p>
            <a:pPr lvl="2"/>
            <a:r>
              <a:rPr lang="tr-TR" noProof="0"/>
              <a:t>Üçüncü düzey</a:t>
            </a:r>
          </a:p>
          <a:p>
            <a:pPr lvl="3"/>
            <a:r>
              <a:rPr lang="tr-TR" noProof="0"/>
              <a:t>Dördüncü düzey</a:t>
            </a:r>
          </a:p>
          <a:p>
            <a:pPr lvl="4"/>
            <a:r>
              <a:rPr lang="tr-TR" noProof="0"/>
              <a:t>Beşinci düzey</a:t>
            </a:r>
            <a:endParaRPr lang="en-GB" noProof="0" dirty="0"/>
          </a:p>
        </p:txBody>
      </p:sp>
      <p:sp>
        <p:nvSpPr>
          <p:cNvPr id="37" name="Content Placeholder 2"/>
          <p:cNvSpPr>
            <a:spLocks noGrp="1"/>
          </p:cNvSpPr>
          <p:nvPr>
            <p:ph idx="10"/>
          </p:nvPr>
        </p:nvSpPr>
        <p:spPr>
          <a:xfrm>
            <a:off x="4730400" y="1749631"/>
            <a:ext cx="4096800" cy="39408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chemeClr val="accent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tr-TR" noProof="0"/>
              <a:t>Ana metin stillerini düzenlemek için tıklayın</a:t>
            </a:r>
          </a:p>
          <a:p>
            <a:pPr lvl="1"/>
            <a:r>
              <a:rPr lang="tr-TR" noProof="0"/>
              <a:t>İkinci düzey</a:t>
            </a:r>
          </a:p>
          <a:p>
            <a:pPr lvl="2"/>
            <a:r>
              <a:rPr lang="tr-TR" noProof="0"/>
              <a:t>Üçüncü düzey</a:t>
            </a:r>
          </a:p>
          <a:p>
            <a:pPr lvl="3"/>
            <a:r>
              <a:rPr lang="tr-TR" noProof="0"/>
              <a:t>Dördüncü düzey</a:t>
            </a:r>
          </a:p>
          <a:p>
            <a:pPr lvl="4"/>
            <a:r>
              <a:rPr lang="tr-TR" noProof="0"/>
              <a:t>Beşinci düzey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75656781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763819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316800" y="687228"/>
            <a:ext cx="8510400" cy="521883"/>
          </a:xfrm>
        </p:spPr>
        <p:txBody>
          <a:bodyPr/>
          <a:lstStyle>
            <a:lvl1pPr>
              <a:defRPr sz="2400"/>
            </a:lvl1pPr>
          </a:lstStyle>
          <a:p>
            <a:r>
              <a:rPr lang="tr-TR" noProof="0"/>
              <a:t>Asıl başlık stili için tıklayın</a:t>
            </a:r>
            <a:endParaRPr lang="en-GB" noProof="0" dirty="0"/>
          </a:p>
        </p:txBody>
      </p:sp>
      <p:sp>
        <p:nvSpPr>
          <p:cNvPr id="36" name="Content Placeholder 2"/>
          <p:cNvSpPr>
            <a:spLocks noGrp="1"/>
          </p:cNvSpPr>
          <p:nvPr>
            <p:ph idx="1"/>
          </p:nvPr>
        </p:nvSpPr>
        <p:spPr>
          <a:xfrm>
            <a:off x="316801" y="1749631"/>
            <a:ext cx="4096800" cy="394105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chemeClr val="accent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tr-TR" noProof="0"/>
              <a:t>Ana metin stillerini düzenlemek için tıklayın</a:t>
            </a:r>
          </a:p>
          <a:p>
            <a:pPr lvl="1"/>
            <a:r>
              <a:rPr lang="tr-TR" noProof="0"/>
              <a:t>İkinci düzey</a:t>
            </a:r>
          </a:p>
          <a:p>
            <a:pPr lvl="2"/>
            <a:r>
              <a:rPr lang="tr-TR" noProof="0"/>
              <a:t>Üçüncü düzey</a:t>
            </a:r>
          </a:p>
          <a:p>
            <a:pPr lvl="3"/>
            <a:r>
              <a:rPr lang="tr-TR" noProof="0"/>
              <a:t>Dördüncü düzey</a:t>
            </a:r>
          </a:p>
          <a:p>
            <a:pPr lvl="4"/>
            <a:r>
              <a:rPr lang="tr-TR" noProof="0"/>
              <a:t>Beşinci düzey</a:t>
            </a:r>
            <a:endParaRPr lang="en-GB" noProof="0" dirty="0"/>
          </a:p>
        </p:txBody>
      </p:sp>
      <p:sp>
        <p:nvSpPr>
          <p:cNvPr id="37" name="Content Placeholder 2"/>
          <p:cNvSpPr>
            <a:spLocks noGrp="1"/>
          </p:cNvSpPr>
          <p:nvPr>
            <p:ph idx="10"/>
          </p:nvPr>
        </p:nvSpPr>
        <p:spPr>
          <a:xfrm>
            <a:off x="4730400" y="1749631"/>
            <a:ext cx="4096800" cy="39408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chemeClr val="accent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tr-TR" noProof="0"/>
              <a:t>Ana metin stillerini düzenlemek için tıklayın</a:t>
            </a:r>
          </a:p>
          <a:p>
            <a:pPr lvl="1"/>
            <a:r>
              <a:rPr lang="tr-TR" noProof="0"/>
              <a:t>İkinci düzey</a:t>
            </a:r>
          </a:p>
          <a:p>
            <a:pPr lvl="2"/>
            <a:r>
              <a:rPr lang="tr-TR" noProof="0"/>
              <a:t>Üçüncü düzey</a:t>
            </a:r>
          </a:p>
          <a:p>
            <a:pPr lvl="3"/>
            <a:r>
              <a:rPr lang="tr-TR" noProof="0"/>
              <a:t>Dördüncü düzey</a:t>
            </a:r>
          </a:p>
          <a:p>
            <a:pPr lvl="4"/>
            <a:r>
              <a:rPr lang="tr-TR" noProof="0"/>
              <a:t>Beşinci düzey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177945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569547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>
            <a:spLocks noChangeArrowheads="1"/>
          </p:cNvSpPr>
          <p:nvPr userDrawn="1"/>
        </p:nvSpPr>
        <p:spPr bwMode="auto">
          <a:xfrm>
            <a:off x="3175" y="8467"/>
            <a:ext cx="125226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800" b="0" i="0" u="none" strike="noStrike" kern="1200" cap="none" spc="0" normalizeH="0" baseline="0" noProof="0" smtClean="0">
                <a:ln>
                  <a:noFill/>
                </a:ln>
                <a:solidFill>
                  <a:srgbClr val="E64A0E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t>For internal use only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515350" y="139700"/>
            <a:ext cx="311150" cy="13546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>
                <a:solidFill>
                  <a:srgbClr val="82786F"/>
                </a:solidFill>
              </a:defRPr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7CD10D5D-9E9D-4BE6-A010-8929FD60B205}" type="slidenum">
              <a:rPr lang="en-GB" altLang="tr-TR" kern="1200" smtClean="0"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tr-TR" kern="1200"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188468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3925" y="2109789"/>
            <a:ext cx="5757602" cy="183836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0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339" y="6271261"/>
            <a:ext cx="648193" cy="47089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7A0D5B9-95F5-44A5-88C7-C1E75942BF9E}"/>
              </a:ext>
            </a:extLst>
          </p:cNvPr>
          <p:cNvSpPr/>
          <p:nvPr userDrawn="1"/>
        </p:nvSpPr>
        <p:spPr>
          <a:xfrm rot="16200000">
            <a:off x="8588993" y="5502172"/>
            <a:ext cx="824265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67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PP-DG-TR-0439</a:t>
            </a:r>
          </a:p>
        </p:txBody>
      </p:sp>
    </p:spTree>
    <p:extLst>
      <p:ext uri="{BB962C8B-B14F-4D97-AF65-F5344CB8AC3E}">
        <p14:creationId xmlns:p14="http://schemas.microsoft.com/office/powerpoint/2010/main" val="234883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355" y="318137"/>
            <a:ext cx="8233349" cy="724285"/>
          </a:xfrm>
        </p:spPr>
        <p:txBody>
          <a:bodyPr/>
          <a:lstStyle>
            <a:lvl1pPr>
              <a:defRPr sz="1800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355" y="1181101"/>
            <a:ext cx="8233348" cy="4743895"/>
          </a:xfrm>
        </p:spPr>
        <p:txBody>
          <a:bodyPr>
            <a:noAutofit/>
          </a:bodyPr>
          <a:lstStyle>
            <a:lvl1pPr marL="172641" indent="-173831">
              <a:spcBef>
                <a:spcPts val="1800"/>
              </a:spcBef>
              <a:buFont typeface="Arial" pitchFamily="34" charset="0"/>
              <a:buChar char="•"/>
              <a:defRPr sz="1313"/>
            </a:lvl1pPr>
            <a:lvl2pPr marL="342900" indent="-171450">
              <a:spcBef>
                <a:spcPts val="900"/>
              </a:spcBef>
              <a:defRPr sz="1313"/>
            </a:lvl2pPr>
            <a:lvl3pPr marL="428625" indent="-171450">
              <a:spcBef>
                <a:spcPts val="900"/>
              </a:spcBef>
              <a:defRPr sz="1313"/>
            </a:lvl3pPr>
            <a:lvl4pPr marL="596504" indent="-167879">
              <a:spcBef>
                <a:spcPts val="900"/>
              </a:spcBef>
              <a:defRPr sz="1313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65029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50876" y="2702056"/>
            <a:ext cx="6211887" cy="1362075"/>
          </a:xfrm>
        </p:spPr>
        <p:txBody>
          <a:bodyPr anchor="t">
            <a:noAutofit/>
          </a:bodyPr>
          <a:lstStyle>
            <a:lvl1pPr algn="l">
              <a:defRPr sz="4050" b="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grpSp>
        <p:nvGrpSpPr>
          <p:cNvPr id="3" name="Group 2"/>
          <p:cNvGrpSpPr/>
          <p:nvPr userDrawn="1"/>
        </p:nvGrpSpPr>
        <p:grpSpPr>
          <a:xfrm>
            <a:off x="500927" y="2891848"/>
            <a:ext cx="87966" cy="597162"/>
            <a:chOff x="1943469" y="1623714"/>
            <a:chExt cx="77918" cy="396712"/>
          </a:xfrm>
        </p:grpSpPr>
        <p:sp>
          <p:nvSpPr>
            <p:cNvPr id="4" name="Flowchart: Connector 3"/>
            <p:cNvSpPr>
              <a:spLocks noChangeAspect="1"/>
            </p:cNvSpPr>
            <p:nvPr userDrawn="1"/>
          </p:nvSpPr>
          <p:spPr>
            <a:xfrm>
              <a:off x="1944234" y="1623714"/>
              <a:ext cx="77153" cy="77153"/>
            </a:xfrm>
            <a:prstGeom prst="flowChartConnector">
              <a:avLst/>
            </a:prstGeom>
            <a:solidFill>
              <a:srgbClr val="FFC82F"/>
            </a:solidFill>
            <a:ln>
              <a:solidFill>
                <a:srgbClr val="FFC8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60605B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" name="Flowchart: Connector 4"/>
            <p:cNvSpPr>
              <a:spLocks noChangeAspect="1"/>
            </p:cNvSpPr>
            <p:nvPr userDrawn="1"/>
          </p:nvSpPr>
          <p:spPr>
            <a:xfrm>
              <a:off x="1943469" y="1785398"/>
              <a:ext cx="77153" cy="77153"/>
            </a:xfrm>
            <a:prstGeom prst="flowChartConnector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60605B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" name="Flowchart: Connector 5"/>
            <p:cNvSpPr>
              <a:spLocks noChangeAspect="1"/>
            </p:cNvSpPr>
            <p:nvPr userDrawn="1"/>
          </p:nvSpPr>
          <p:spPr>
            <a:xfrm>
              <a:off x="1943771" y="1943273"/>
              <a:ext cx="77153" cy="77153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60605B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F1C776D-16F7-3B6B-CFD1-6C4DA1649802}"/>
              </a:ext>
            </a:extLst>
          </p:cNvPr>
          <p:cNvSpPr txBox="1"/>
          <p:nvPr userDrawn="1"/>
        </p:nvSpPr>
        <p:spPr>
          <a:xfrm rot="5400000">
            <a:off x="8400961" y="5556275"/>
            <a:ext cx="1205592" cy="213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PP-DG-TR-0691</a:t>
            </a:r>
          </a:p>
        </p:txBody>
      </p:sp>
    </p:spTree>
    <p:extLst>
      <p:ext uri="{BB962C8B-B14F-4D97-AF65-F5344CB8AC3E}">
        <p14:creationId xmlns:p14="http://schemas.microsoft.com/office/powerpoint/2010/main" val="15137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 defTabSz="685800" rtl="0" eaLnBrk="1" latinLnBrk="0" hangingPunct="1">
              <a:spcBef>
                <a:spcPct val="0"/>
              </a:spcBef>
              <a:buNone/>
              <a:defRPr lang="en-US" sz="1800" kern="1200" baseline="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14226"/>
            <a:ext cx="4038600" cy="4525963"/>
          </a:xfrm>
        </p:spPr>
        <p:txBody>
          <a:bodyPr/>
          <a:lstStyle>
            <a:lvl1pPr marL="341710" indent="-342900">
              <a:buClr>
                <a:schemeClr val="tx2"/>
              </a:buClr>
              <a:defRPr lang="en-US" sz="1313" kern="1200" dirty="0" smtClean="0">
                <a:solidFill>
                  <a:srgbClr val="615856"/>
                </a:solidFill>
                <a:latin typeface="+mn-lt"/>
                <a:ea typeface="+mn-ea"/>
                <a:cs typeface="+mn-cs"/>
              </a:defRPr>
            </a:lvl1pPr>
            <a:lvl2pPr>
              <a:buClr>
                <a:schemeClr val="tx2"/>
              </a:buClr>
              <a:defRPr sz="1350"/>
            </a:lvl2pPr>
            <a:lvl3pPr>
              <a:buClr>
                <a:schemeClr val="tx2"/>
              </a:buClr>
              <a:defRPr sz="1350">
                <a:solidFill>
                  <a:srgbClr val="615856"/>
                </a:solidFill>
              </a:defRPr>
            </a:lvl3pPr>
            <a:lvl4pPr>
              <a:buClr>
                <a:schemeClr val="tx2"/>
              </a:buCl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marL="172641" lvl="0" indent="-173831" algn="l" defTabSz="685800" rtl="0" eaLnBrk="1" latinLnBrk="0" hangingPunct="1">
              <a:spcBef>
                <a:spcPts val="1800"/>
              </a:spcBef>
              <a:buClr>
                <a:schemeClr val="tx2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4226"/>
            <a:ext cx="4038600" cy="4525963"/>
          </a:xfrm>
        </p:spPr>
        <p:txBody>
          <a:bodyPr/>
          <a:lstStyle>
            <a:lvl1pPr marL="213122" indent="-214313">
              <a:buClr>
                <a:schemeClr val="bg2"/>
              </a:buClr>
              <a:buNone/>
              <a:defRPr lang="en-US" sz="1313" kern="1200" dirty="0" smtClean="0">
                <a:solidFill>
                  <a:srgbClr val="615856"/>
                </a:solidFill>
                <a:latin typeface="+mn-lt"/>
                <a:ea typeface="+mn-ea"/>
                <a:cs typeface="+mn-cs"/>
              </a:defRPr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marL="172641" lvl="0" indent="-173831" algn="l" defTabSz="685800" rtl="0" eaLnBrk="1" latinLnBrk="0" hangingPunct="1">
              <a:spcBef>
                <a:spcPts val="1800"/>
              </a:spcBef>
              <a:buClr>
                <a:schemeClr val="tx2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286750" y="6356351"/>
            <a:ext cx="386954" cy="365125"/>
          </a:xfrm>
          <a:prstGeom prst="rect">
            <a:avLst/>
          </a:prstGeom>
        </p:spPr>
        <p:txBody>
          <a:bodyPr/>
          <a:lstStyle/>
          <a:p>
            <a:pPr algn="l" defTabSz="685800" rtl="0"/>
            <a:fld id="{3F2DB125-011C-4FCD-ACB7-64335E141522}" type="slidenum">
              <a:rPr lang="en-GB" sz="1350" kern="1200" smtClean="0">
                <a:solidFill>
                  <a:srgbClr val="190B12"/>
                </a:solidFill>
                <a:latin typeface="Arial"/>
                <a:ea typeface="+mn-ea"/>
                <a:cs typeface="+mn-cs"/>
              </a:rPr>
              <a:pPr algn="l" defTabSz="685800" rtl="0"/>
              <a:t>‹#›</a:t>
            </a:fld>
            <a:endParaRPr lang="en-GB" sz="1350" kern="1200">
              <a:solidFill>
                <a:srgbClr val="190B12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505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 defTabSz="685800" rtl="0" eaLnBrk="1" latinLnBrk="0" hangingPunct="1">
              <a:spcBef>
                <a:spcPct val="0"/>
              </a:spcBef>
              <a:buNone/>
              <a:defRPr lang="en-US" sz="1800" kern="1200" baseline="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7663"/>
            <a:ext cx="4040188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7425"/>
            <a:ext cx="4040188" cy="3951288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47663"/>
            <a:ext cx="404177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787425"/>
            <a:ext cx="4041775" cy="3951288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286750" y="6356351"/>
            <a:ext cx="386954" cy="365125"/>
          </a:xfrm>
          <a:prstGeom prst="rect">
            <a:avLst/>
          </a:prstGeom>
        </p:spPr>
        <p:txBody>
          <a:bodyPr/>
          <a:lstStyle/>
          <a:p>
            <a:pPr algn="l" defTabSz="685800" rtl="0"/>
            <a:fld id="{3F2DB125-011C-4FCD-ACB7-64335E141522}" type="slidenum">
              <a:rPr lang="en-GB" sz="1350" kern="1200" smtClean="0">
                <a:solidFill>
                  <a:srgbClr val="190B12"/>
                </a:solidFill>
                <a:latin typeface="Arial"/>
                <a:ea typeface="+mn-ea"/>
                <a:cs typeface="+mn-cs"/>
              </a:rPr>
              <a:pPr algn="l" defTabSz="685800" rtl="0"/>
              <a:t>‹#›</a:t>
            </a:fld>
            <a:endParaRPr lang="en-GB" sz="1350" kern="1200">
              <a:solidFill>
                <a:srgbClr val="190B12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737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 defTabSz="685800" rtl="0" eaLnBrk="1" latinLnBrk="0" hangingPunct="1">
              <a:spcBef>
                <a:spcPct val="0"/>
              </a:spcBef>
              <a:buNone/>
              <a:defRPr lang="en-US" sz="1800" kern="1200" baseline="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286750" y="6356351"/>
            <a:ext cx="386954" cy="365125"/>
          </a:xfrm>
          <a:prstGeom prst="rect">
            <a:avLst/>
          </a:prstGeom>
        </p:spPr>
        <p:txBody>
          <a:bodyPr/>
          <a:lstStyle/>
          <a:p>
            <a:pPr algn="l" defTabSz="685800" rtl="0"/>
            <a:fld id="{3F2DB125-011C-4FCD-ACB7-64335E141522}" type="slidenum">
              <a:rPr lang="en-GB" sz="1350" kern="1200" smtClean="0">
                <a:solidFill>
                  <a:srgbClr val="190B12"/>
                </a:solidFill>
                <a:latin typeface="Arial"/>
                <a:ea typeface="+mn-ea"/>
                <a:cs typeface="+mn-cs"/>
              </a:rPr>
              <a:pPr algn="l" defTabSz="685800" rtl="0"/>
              <a:t>‹#›</a:t>
            </a:fld>
            <a:endParaRPr lang="en-GB" sz="1350" kern="1200">
              <a:solidFill>
                <a:srgbClr val="190B12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59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286750" y="6356351"/>
            <a:ext cx="386954" cy="365125"/>
          </a:xfrm>
          <a:prstGeom prst="rect">
            <a:avLst/>
          </a:prstGeom>
        </p:spPr>
        <p:txBody>
          <a:bodyPr/>
          <a:lstStyle/>
          <a:p>
            <a:pPr algn="l" defTabSz="685800" rtl="0"/>
            <a:fld id="{3F2DB125-011C-4FCD-ACB7-64335E141522}" type="slidenum">
              <a:rPr lang="en-GB" sz="1350" kern="1200" smtClean="0">
                <a:solidFill>
                  <a:srgbClr val="190B12"/>
                </a:solidFill>
                <a:latin typeface="Arial"/>
                <a:ea typeface="+mn-ea"/>
                <a:cs typeface="+mn-cs"/>
              </a:rPr>
              <a:pPr algn="l" defTabSz="685800" rtl="0"/>
              <a:t>‹#›</a:t>
            </a:fld>
            <a:endParaRPr lang="en-GB" sz="1350" kern="1200">
              <a:solidFill>
                <a:srgbClr val="190B12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405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650015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68" y="252415"/>
            <a:ext cx="8781344" cy="7524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1" y="1219200"/>
            <a:ext cx="3818467" cy="4737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39735" y="1219200"/>
            <a:ext cx="3818467" cy="4737100"/>
          </a:xfrm>
        </p:spPr>
        <p:txBody>
          <a:bodyPr/>
          <a:lstStyle/>
          <a:p>
            <a:pPr lvl="0"/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3772413784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87054" y="5872899"/>
            <a:ext cx="7087992" cy="808296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50"/>
              </a:spcBef>
              <a:buNone/>
              <a:defRPr sz="600" b="0">
                <a:solidFill>
                  <a:srgbClr val="908582"/>
                </a:solidFill>
                <a:latin typeface="Arial Narrow" panose="020B0606020202030204" pitchFamily="34" charset="0"/>
              </a:defRPr>
            </a:lvl1pPr>
            <a:lvl2pPr marL="45244" indent="-45244">
              <a:spcBef>
                <a:spcPts val="225"/>
              </a:spcBef>
              <a:buFont typeface="Arial" panose="020B0604020202020204" pitchFamily="34" charset="0"/>
              <a:buChar char="•"/>
              <a:defRPr sz="600">
                <a:solidFill>
                  <a:srgbClr val="908582"/>
                </a:solidFill>
                <a:latin typeface="Arial Narrow" panose="020B0606020202030204" pitchFamily="34" charset="0"/>
              </a:defRPr>
            </a:lvl2pPr>
            <a:lvl3pPr>
              <a:defRPr sz="825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33873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87054" y="5872899"/>
            <a:ext cx="7087992" cy="808296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50"/>
              </a:spcBef>
              <a:buNone/>
              <a:defRPr sz="600" b="0">
                <a:solidFill>
                  <a:srgbClr val="908582"/>
                </a:solidFill>
                <a:latin typeface="Arial Narrow" panose="020B0606020202030204" pitchFamily="34" charset="0"/>
              </a:defRPr>
            </a:lvl1pPr>
            <a:lvl2pPr marL="45244" indent="-45244">
              <a:spcBef>
                <a:spcPts val="225"/>
              </a:spcBef>
              <a:buFont typeface="Arial" panose="020B0604020202020204" pitchFamily="34" charset="0"/>
              <a:buChar char="•"/>
              <a:defRPr sz="600">
                <a:solidFill>
                  <a:srgbClr val="908582"/>
                </a:solidFill>
                <a:latin typeface="Arial Narrow" panose="020B0606020202030204" pitchFamily="34" charset="0"/>
              </a:defRPr>
            </a:lvl2pPr>
            <a:lvl3pPr>
              <a:defRPr sz="825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2226128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3925" y="2109789"/>
            <a:ext cx="5757602" cy="183836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0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339" y="6271261"/>
            <a:ext cx="648193" cy="47089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7A0D5B9-95F5-44A5-88C7-C1E75942BF9E}"/>
              </a:ext>
            </a:extLst>
          </p:cNvPr>
          <p:cNvSpPr/>
          <p:nvPr userDrawn="1"/>
        </p:nvSpPr>
        <p:spPr>
          <a:xfrm rot="16200000">
            <a:off x="8588993" y="5502172"/>
            <a:ext cx="824265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67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PP-DG-TR-0439</a:t>
            </a:r>
          </a:p>
        </p:txBody>
      </p:sp>
    </p:spTree>
    <p:extLst>
      <p:ext uri="{BB962C8B-B14F-4D97-AF65-F5344CB8AC3E}">
        <p14:creationId xmlns:p14="http://schemas.microsoft.com/office/powerpoint/2010/main" val="1457775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355" y="318137"/>
            <a:ext cx="8233349" cy="724285"/>
          </a:xfrm>
        </p:spPr>
        <p:txBody>
          <a:bodyPr/>
          <a:lstStyle>
            <a:lvl1pPr>
              <a:defRPr sz="1800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355" y="1181101"/>
            <a:ext cx="8233348" cy="4743895"/>
          </a:xfrm>
        </p:spPr>
        <p:txBody>
          <a:bodyPr>
            <a:noAutofit/>
          </a:bodyPr>
          <a:lstStyle>
            <a:lvl1pPr marL="172641" indent="-173831">
              <a:spcBef>
                <a:spcPts val="1800"/>
              </a:spcBef>
              <a:buFont typeface="Arial" pitchFamily="34" charset="0"/>
              <a:buChar char="•"/>
              <a:defRPr sz="1313"/>
            </a:lvl1pPr>
            <a:lvl2pPr marL="342900" indent="-171450">
              <a:spcBef>
                <a:spcPts val="900"/>
              </a:spcBef>
              <a:defRPr sz="1313"/>
            </a:lvl2pPr>
            <a:lvl3pPr marL="428625" indent="-171450">
              <a:spcBef>
                <a:spcPts val="900"/>
              </a:spcBef>
              <a:defRPr sz="1313"/>
            </a:lvl3pPr>
            <a:lvl4pPr marL="596504" indent="-167879">
              <a:spcBef>
                <a:spcPts val="900"/>
              </a:spcBef>
              <a:defRPr sz="1313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6291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50876" y="2702056"/>
            <a:ext cx="6211887" cy="1362075"/>
          </a:xfrm>
        </p:spPr>
        <p:txBody>
          <a:bodyPr anchor="t">
            <a:noAutofit/>
          </a:bodyPr>
          <a:lstStyle>
            <a:lvl1pPr algn="l">
              <a:defRPr sz="4050" b="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grpSp>
        <p:nvGrpSpPr>
          <p:cNvPr id="3" name="Group 2"/>
          <p:cNvGrpSpPr/>
          <p:nvPr userDrawn="1"/>
        </p:nvGrpSpPr>
        <p:grpSpPr>
          <a:xfrm>
            <a:off x="500927" y="2891848"/>
            <a:ext cx="87966" cy="597162"/>
            <a:chOff x="1943469" y="1623714"/>
            <a:chExt cx="77918" cy="396712"/>
          </a:xfrm>
        </p:grpSpPr>
        <p:sp>
          <p:nvSpPr>
            <p:cNvPr id="4" name="Flowchart: Connector 3"/>
            <p:cNvSpPr>
              <a:spLocks noChangeAspect="1"/>
            </p:cNvSpPr>
            <p:nvPr userDrawn="1"/>
          </p:nvSpPr>
          <p:spPr>
            <a:xfrm>
              <a:off x="1944234" y="1623714"/>
              <a:ext cx="77153" cy="77153"/>
            </a:xfrm>
            <a:prstGeom prst="flowChartConnector">
              <a:avLst/>
            </a:prstGeom>
            <a:solidFill>
              <a:srgbClr val="FFC82F"/>
            </a:solidFill>
            <a:ln>
              <a:solidFill>
                <a:srgbClr val="FFC8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60605B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" name="Flowchart: Connector 4"/>
            <p:cNvSpPr>
              <a:spLocks noChangeAspect="1"/>
            </p:cNvSpPr>
            <p:nvPr userDrawn="1"/>
          </p:nvSpPr>
          <p:spPr>
            <a:xfrm>
              <a:off x="1943469" y="1785398"/>
              <a:ext cx="77153" cy="77153"/>
            </a:xfrm>
            <a:prstGeom prst="flowChartConnector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60605B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" name="Flowchart: Connector 5"/>
            <p:cNvSpPr>
              <a:spLocks noChangeAspect="1"/>
            </p:cNvSpPr>
            <p:nvPr userDrawn="1"/>
          </p:nvSpPr>
          <p:spPr>
            <a:xfrm>
              <a:off x="1943771" y="1943273"/>
              <a:ext cx="77153" cy="77153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60605B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F1C776D-16F7-3B6B-CFD1-6C4DA1649802}"/>
              </a:ext>
            </a:extLst>
          </p:cNvPr>
          <p:cNvSpPr txBox="1"/>
          <p:nvPr userDrawn="1"/>
        </p:nvSpPr>
        <p:spPr>
          <a:xfrm rot="5400000">
            <a:off x="8400961" y="5556275"/>
            <a:ext cx="1205592" cy="213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PP-DG-TR-0691</a:t>
            </a:r>
          </a:p>
        </p:txBody>
      </p:sp>
    </p:spTree>
    <p:extLst>
      <p:ext uri="{BB962C8B-B14F-4D97-AF65-F5344CB8AC3E}">
        <p14:creationId xmlns:p14="http://schemas.microsoft.com/office/powerpoint/2010/main" val="87987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 defTabSz="685800" rtl="0" eaLnBrk="1" latinLnBrk="0" hangingPunct="1">
              <a:spcBef>
                <a:spcPct val="0"/>
              </a:spcBef>
              <a:buNone/>
              <a:defRPr lang="en-US" sz="1800" kern="1200" baseline="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14226"/>
            <a:ext cx="4038600" cy="4525963"/>
          </a:xfrm>
        </p:spPr>
        <p:txBody>
          <a:bodyPr/>
          <a:lstStyle>
            <a:lvl1pPr marL="341710" indent="-342900">
              <a:buClr>
                <a:schemeClr val="tx2"/>
              </a:buClr>
              <a:defRPr lang="en-US" sz="1313" kern="1200" dirty="0" smtClean="0">
                <a:solidFill>
                  <a:srgbClr val="615856"/>
                </a:solidFill>
                <a:latin typeface="+mn-lt"/>
                <a:ea typeface="+mn-ea"/>
                <a:cs typeface="+mn-cs"/>
              </a:defRPr>
            </a:lvl1pPr>
            <a:lvl2pPr>
              <a:buClr>
                <a:schemeClr val="tx2"/>
              </a:buClr>
              <a:defRPr sz="1350"/>
            </a:lvl2pPr>
            <a:lvl3pPr>
              <a:buClr>
                <a:schemeClr val="tx2"/>
              </a:buClr>
              <a:defRPr sz="1350">
                <a:solidFill>
                  <a:srgbClr val="615856"/>
                </a:solidFill>
              </a:defRPr>
            </a:lvl3pPr>
            <a:lvl4pPr>
              <a:buClr>
                <a:schemeClr val="tx2"/>
              </a:buCl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marL="172641" lvl="0" indent="-173831" algn="l" defTabSz="685800" rtl="0" eaLnBrk="1" latinLnBrk="0" hangingPunct="1">
              <a:spcBef>
                <a:spcPts val="1800"/>
              </a:spcBef>
              <a:buClr>
                <a:schemeClr val="tx2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4226"/>
            <a:ext cx="4038600" cy="4525963"/>
          </a:xfrm>
        </p:spPr>
        <p:txBody>
          <a:bodyPr/>
          <a:lstStyle>
            <a:lvl1pPr marL="213122" indent="-214313">
              <a:buClr>
                <a:schemeClr val="bg2"/>
              </a:buClr>
              <a:buNone/>
              <a:defRPr lang="en-US" sz="1313" kern="1200" dirty="0" smtClean="0">
                <a:solidFill>
                  <a:srgbClr val="615856"/>
                </a:solidFill>
                <a:latin typeface="+mn-lt"/>
                <a:ea typeface="+mn-ea"/>
                <a:cs typeface="+mn-cs"/>
              </a:defRPr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marL="172641" lvl="0" indent="-173831" algn="l" defTabSz="685800" rtl="0" eaLnBrk="1" latinLnBrk="0" hangingPunct="1">
              <a:spcBef>
                <a:spcPts val="1800"/>
              </a:spcBef>
              <a:buClr>
                <a:schemeClr val="tx2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286750" y="6356351"/>
            <a:ext cx="386954" cy="365125"/>
          </a:xfrm>
          <a:prstGeom prst="rect">
            <a:avLst/>
          </a:prstGeom>
        </p:spPr>
        <p:txBody>
          <a:bodyPr/>
          <a:lstStyle/>
          <a:p>
            <a:pPr algn="l" defTabSz="685800" rtl="0"/>
            <a:fld id="{3F2DB125-011C-4FCD-ACB7-64335E141522}" type="slidenum">
              <a:rPr lang="en-GB" sz="1350" kern="1200" smtClean="0">
                <a:solidFill>
                  <a:srgbClr val="190B12"/>
                </a:solidFill>
                <a:latin typeface="Arial"/>
                <a:ea typeface="+mn-ea"/>
                <a:cs typeface="+mn-cs"/>
              </a:rPr>
              <a:pPr algn="l" defTabSz="685800" rtl="0"/>
              <a:t>‹#›</a:t>
            </a:fld>
            <a:endParaRPr lang="en-GB" sz="1350" kern="1200">
              <a:solidFill>
                <a:srgbClr val="190B12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747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 defTabSz="685800" rtl="0" eaLnBrk="1" latinLnBrk="0" hangingPunct="1">
              <a:spcBef>
                <a:spcPct val="0"/>
              </a:spcBef>
              <a:buNone/>
              <a:defRPr lang="en-US" sz="1800" kern="1200" baseline="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7663"/>
            <a:ext cx="4040188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7425"/>
            <a:ext cx="4040188" cy="3951288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47663"/>
            <a:ext cx="404177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787425"/>
            <a:ext cx="4041775" cy="3951288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286750" y="6356351"/>
            <a:ext cx="386954" cy="365125"/>
          </a:xfrm>
          <a:prstGeom prst="rect">
            <a:avLst/>
          </a:prstGeom>
        </p:spPr>
        <p:txBody>
          <a:bodyPr/>
          <a:lstStyle/>
          <a:p>
            <a:pPr algn="l" defTabSz="685800" rtl="0"/>
            <a:fld id="{3F2DB125-011C-4FCD-ACB7-64335E141522}" type="slidenum">
              <a:rPr lang="en-GB" sz="1350" kern="1200" smtClean="0">
                <a:solidFill>
                  <a:srgbClr val="190B12"/>
                </a:solidFill>
                <a:latin typeface="Arial"/>
                <a:ea typeface="+mn-ea"/>
                <a:cs typeface="+mn-cs"/>
              </a:rPr>
              <a:pPr algn="l" defTabSz="685800" rtl="0"/>
              <a:t>‹#›</a:t>
            </a:fld>
            <a:endParaRPr lang="en-GB" sz="1350" kern="1200">
              <a:solidFill>
                <a:srgbClr val="190B12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811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 defTabSz="685800" rtl="0" eaLnBrk="1" latinLnBrk="0" hangingPunct="1">
              <a:spcBef>
                <a:spcPct val="0"/>
              </a:spcBef>
              <a:buNone/>
              <a:defRPr lang="en-US" sz="1800" kern="1200" baseline="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286750" y="6356351"/>
            <a:ext cx="386954" cy="365125"/>
          </a:xfrm>
          <a:prstGeom prst="rect">
            <a:avLst/>
          </a:prstGeom>
        </p:spPr>
        <p:txBody>
          <a:bodyPr/>
          <a:lstStyle/>
          <a:p>
            <a:pPr algn="l" defTabSz="685800" rtl="0"/>
            <a:fld id="{3F2DB125-011C-4FCD-ACB7-64335E141522}" type="slidenum">
              <a:rPr lang="en-GB" sz="1350" kern="1200" smtClean="0">
                <a:solidFill>
                  <a:srgbClr val="190B12"/>
                </a:solidFill>
                <a:latin typeface="Arial"/>
                <a:ea typeface="+mn-ea"/>
                <a:cs typeface="+mn-cs"/>
              </a:rPr>
              <a:pPr algn="l" defTabSz="685800" rtl="0"/>
              <a:t>‹#›</a:t>
            </a:fld>
            <a:endParaRPr lang="en-GB" sz="1350" kern="1200">
              <a:solidFill>
                <a:srgbClr val="190B12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990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286750" y="6356351"/>
            <a:ext cx="386954" cy="365125"/>
          </a:xfrm>
          <a:prstGeom prst="rect">
            <a:avLst/>
          </a:prstGeom>
        </p:spPr>
        <p:txBody>
          <a:bodyPr/>
          <a:lstStyle/>
          <a:p>
            <a:pPr algn="l" defTabSz="685800" rtl="0"/>
            <a:fld id="{3F2DB125-011C-4FCD-ACB7-64335E141522}" type="slidenum">
              <a:rPr lang="en-GB" sz="1350" kern="1200" smtClean="0">
                <a:solidFill>
                  <a:srgbClr val="190B12"/>
                </a:solidFill>
                <a:latin typeface="Arial"/>
                <a:ea typeface="+mn-ea"/>
                <a:cs typeface="+mn-cs"/>
              </a:rPr>
              <a:pPr algn="l" defTabSz="685800" rtl="0"/>
              <a:t>‹#›</a:t>
            </a:fld>
            <a:endParaRPr lang="en-GB" sz="1350" kern="1200">
              <a:solidFill>
                <a:srgbClr val="190B12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147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112854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68" y="252415"/>
            <a:ext cx="8781344" cy="7524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1" y="1219200"/>
            <a:ext cx="3818467" cy="4737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39735" y="1219200"/>
            <a:ext cx="3818467" cy="4737100"/>
          </a:xfrm>
        </p:spPr>
        <p:txBody>
          <a:bodyPr/>
          <a:lstStyle/>
          <a:p>
            <a:pPr lvl="0"/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1466260990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87054" y="5872899"/>
            <a:ext cx="7087992" cy="808296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50"/>
              </a:spcBef>
              <a:buNone/>
              <a:defRPr sz="600" b="0">
                <a:solidFill>
                  <a:srgbClr val="908582"/>
                </a:solidFill>
                <a:latin typeface="Arial Narrow" panose="020B0606020202030204" pitchFamily="34" charset="0"/>
              </a:defRPr>
            </a:lvl1pPr>
            <a:lvl2pPr marL="45244" indent="-45244">
              <a:spcBef>
                <a:spcPts val="225"/>
              </a:spcBef>
              <a:buFont typeface="Arial" panose="020B0604020202020204" pitchFamily="34" charset="0"/>
              <a:buChar char="•"/>
              <a:defRPr sz="600">
                <a:solidFill>
                  <a:srgbClr val="908582"/>
                </a:solidFill>
                <a:latin typeface="Arial Narrow" panose="020B0606020202030204" pitchFamily="34" charset="0"/>
              </a:defRPr>
            </a:lvl2pPr>
            <a:lvl3pPr>
              <a:defRPr sz="825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231013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87054" y="5872899"/>
            <a:ext cx="7087992" cy="808296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50"/>
              </a:spcBef>
              <a:buNone/>
              <a:defRPr sz="600" b="0">
                <a:solidFill>
                  <a:srgbClr val="908582"/>
                </a:solidFill>
                <a:latin typeface="Arial Narrow" panose="020B0606020202030204" pitchFamily="34" charset="0"/>
              </a:defRPr>
            </a:lvl1pPr>
            <a:lvl2pPr marL="45244" indent="-45244">
              <a:spcBef>
                <a:spcPts val="225"/>
              </a:spcBef>
              <a:buFont typeface="Arial" panose="020B0604020202020204" pitchFamily="34" charset="0"/>
              <a:buChar char="•"/>
              <a:defRPr sz="600">
                <a:solidFill>
                  <a:srgbClr val="908582"/>
                </a:solidFill>
                <a:latin typeface="Arial Narrow" panose="020B0606020202030204" pitchFamily="34" charset="0"/>
              </a:defRPr>
            </a:lvl2pPr>
            <a:lvl3pPr>
              <a:defRPr sz="825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246882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3925" y="2109789"/>
            <a:ext cx="5757602" cy="183836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0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339" y="6271261"/>
            <a:ext cx="648193" cy="47089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7A0D5B9-95F5-44A5-88C7-C1E75942BF9E}"/>
              </a:ext>
            </a:extLst>
          </p:cNvPr>
          <p:cNvSpPr/>
          <p:nvPr userDrawn="1"/>
        </p:nvSpPr>
        <p:spPr>
          <a:xfrm rot="16200000">
            <a:off x="8588993" y="5502172"/>
            <a:ext cx="824265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67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PP-DG-TR-0439</a:t>
            </a:r>
          </a:p>
        </p:txBody>
      </p:sp>
    </p:spTree>
    <p:extLst>
      <p:ext uri="{BB962C8B-B14F-4D97-AF65-F5344CB8AC3E}">
        <p14:creationId xmlns:p14="http://schemas.microsoft.com/office/powerpoint/2010/main" val="91881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355" y="318137"/>
            <a:ext cx="8233349" cy="724285"/>
          </a:xfrm>
        </p:spPr>
        <p:txBody>
          <a:bodyPr/>
          <a:lstStyle>
            <a:lvl1pPr>
              <a:defRPr sz="1800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355" y="1181101"/>
            <a:ext cx="8233348" cy="4743895"/>
          </a:xfrm>
        </p:spPr>
        <p:txBody>
          <a:bodyPr>
            <a:noAutofit/>
          </a:bodyPr>
          <a:lstStyle>
            <a:lvl1pPr marL="172641" indent="-173831">
              <a:spcBef>
                <a:spcPts val="1800"/>
              </a:spcBef>
              <a:buFont typeface="Arial" pitchFamily="34" charset="0"/>
              <a:buChar char="•"/>
              <a:defRPr sz="1313"/>
            </a:lvl1pPr>
            <a:lvl2pPr marL="342900" indent="-171450">
              <a:spcBef>
                <a:spcPts val="900"/>
              </a:spcBef>
              <a:defRPr sz="1313"/>
            </a:lvl2pPr>
            <a:lvl3pPr marL="428625" indent="-171450">
              <a:spcBef>
                <a:spcPts val="900"/>
              </a:spcBef>
              <a:defRPr sz="1313"/>
            </a:lvl3pPr>
            <a:lvl4pPr marL="596504" indent="-167879">
              <a:spcBef>
                <a:spcPts val="900"/>
              </a:spcBef>
              <a:defRPr sz="1313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70802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50876" y="2702056"/>
            <a:ext cx="6211887" cy="1362075"/>
          </a:xfrm>
        </p:spPr>
        <p:txBody>
          <a:bodyPr anchor="t">
            <a:noAutofit/>
          </a:bodyPr>
          <a:lstStyle>
            <a:lvl1pPr algn="l">
              <a:defRPr sz="4050" b="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grpSp>
        <p:nvGrpSpPr>
          <p:cNvPr id="3" name="Group 2"/>
          <p:cNvGrpSpPr/>
          <p:nvPr userDrawn="1"/>
        </p:nvGrpSpPr>
        <p:grpSpPr>
          <a:xfrm>
            <a:off x="500927" y="2891848"/>
            <a:ext cx="87966" cy="597162"/>
            <a:chOff x="1943469" y="1623714"/>
            <a:chExt cx="77918" cy="396712"/>
          </a:xfrm>
        </p:grpSpPr>
        <p:sp>
          <p:nvSpPr>
            <p:cNvPr id="4" name="Flowchart: Connector 3"/>
            <p:cNvSpPr>
              <a:spLocks noChangeAspect="1"/>
            </p:cNvSpPr>
            <p:nvPr userDrawn="1"/>
          </p:nvSpPr>
          <p:spPr>
            <a:xfrm>
              <a:off x="1944234" y="1623714"/>
              <a:ext cx="77153" cy="77153"/>
            </a:xfrm>
            <a:prstGeom prst="flowChartConnector">
              <a:avLst/>
            </a:prstGeom>
            <a:solidFill>
              <a:srgbClr val="FFC82F"/>
            </a:solidFill>
            <a:ln>
              <a:solidFill>
                <a:srgbClr val="FFC8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60605B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" name="Flowchart: Connector 4"/>
            <p:cNvSpPr>
              <a:spLocks noChangeAspect="1"/>
            </p:cNvSpPr>
            <p:nvPr userDrawn="1"/>
          </p:nvSpPr>
          <p:spPr>
            <a:xfrm>
              <a:off x="1943469" y="1785398"/>
              <a:ext cx="77153" cy="77153"/>
            </a:xfrm>
            <a:prstGeom prst="flowChartConnector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60605B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" name="Flowchart: Connector 5"/>
            <p:cNvSpPr>
              <a:spLocks noChangeAspect="1"/>
            </p:cNvSpPr>
            <p:nvPr userDrawn="1"/>
          </p:nvSpPr>
          <p:spPr>
            <a:xfrm>
              <a:off x="1943771" y="1943273"/>
              <a:ext cx="77153" cy="77153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60605B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F1C776D-16F7-3B6B-CFD1-6C4DA1649802}"/>
              </a:ext>
            </a:extLst>
          </p:cNvPr>
          <p:cNvSpPr txBox="1"/>
          <p:nvPr userDrawn="1"/>
        </p:nvSpPr>
        <p:spPr>
          <a:xfrm rot="5400000">
            <a:off x="8400961" y="5556275"/>
            <a:ext cx="1205592" cy="213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PP-DG-TR-0691</a:t>
            </a:r>
          </a:p>
        </p:txBody>
      </p:sp>
    </p:spTree>
    <p:extLst>
      <p:ext uri="{BB962C8B-B14F-4D97-AF65-F5344CB8AC3E}">
        <p14:creationId xmlns:p14="http://schemas.microsoft.com/office/powerpoint/2010/main" val="103754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 defTabSz="685800" rtl="0" eaLnBrk="1" latinLnBrk="0" hangingPunct="1">
              <a:spcBef>
                <a:spcPct val="0"/>
              </a:spcBef>
              <a:buNone/>
              <a:defRPr lang="en-US" sz="1800" kern="1200" baseline="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14226"/>
            <a:ext cx="4038600" cy="4525963"/>
          </a:xfrm>
        </p:spPr>
        <p:txBody>
          <a:bodyPr/>
          <a:lstStyle>
            <a:lvl1pPr marL="341710" indent="-342900">
              <a:buClr>
                <a:schemeClr val="tx2"/>
              </a:buClr>
              <a:defRPr lang="en-US" sz="1313" kern="1200" dirty="0" smtClean="0">
                <a:solidFill>
                  <a:srgbClr val="615856"/>
                </a:solidFill>
                <a:latin typeface="+mn-lt"/>
                <a:ea typeface="+mn-ea"/>
                <a:cs typeface="+mn-cs"/>
              </a:defRPr>
            </a:lvl1pPr>
            <a:lvl2pPr>
              <a:buClr>
                <a:schemeClr val="tx2"/>
              </a:buClr>
              <a:defRPr sz="1350"/>
            </a:lvl2pPr>
            <a:lvl3pPr>
              <a:buClr>
                <a:schemeClr val="tx2"/>
              </a:buClr>
              <a:defRPr sz="1350">
                <a:solidFill>
                  <a:srgbClr val="615856"/>
                </a:solidFill>
              </a:defRPr>
            </a:lvl3pPr>
            <a:lvl4pPr>
              <a:buClr>
                <a:schemeClr val="tx2"/>
              </a:buCl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marL="172641" lvl="0" indent="-173831" algn="l" defTabSz="685800" rtl="0" eaLnBrk="1" latinLnBrk="0" hangingPunct="1">
              <a:spcBef>
                <a:spcPts val="1800"/>
              </a:spcBef>
              <a:buClr>
                <a:schemeClr val="tx2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4226"/>
            <a:ext cx="4038600" cy="4525963"/>
          </a:xfrm>
        </p:spPr>
        <p:txBody>
          <a:bodyPr/>
          <a:lstStyle>
            <a:lvl1pPr marL="213122" indent="-214313">
              <a:buClr>
                <a:schemeClr val="bg2"/>
              </a:buClr>
              <a:buNone/>
              <a:defRPr lang="en-US" sz="1313" kern="1200" dirty="0" smtClean="0">
                <a:solidFill>
                  <a:srgbClr val="615856"/>
                </a:solidFill>
                <a:latin typeface="+mn-lt"/>
                <a:ea typeface="+mn-ea"/>
                <a:cs typeface="+mn-cs"/>
              </a:defRPr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marL="172641" lvl="0" indent="-173831" algn="l" defTabSz="685800" rtl="0" eaLnBrk="1" latinLnBrk="0" hangingPunct="1">
              <a:spcBef>
                <a:spcPts val="1800"/>
              </a:spcBef>
              <a:buClr>
                <a:schemeClr val="tx2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286750" y="6356351"/>
            <a:ext cx="386954" cy="365125"/>
          </a:xfrm>
          <a:prstGeom prst="rect">
            <a:avLst/>
          </a:prstGeom>
        </p:spPr>
        <p:txBody>
          <a:bodyPr/>
          <a:lstStyle/>
          <a:p>
            <a:pPr algn="l" defTabSz="685800" rtl="0"/>
            <a:fld id="{3F2DB125-011C-4FCD-ACB7-64335E141522}" type="slidenum">
              <a:rPr lang="en-GB" sz="1350" kern="1200" smtClean="0">
                <a:solidFill>
                  <a:srgbClr val="190B12"/>
                </a:solidFill>
                <a:latin typeface="Arial"/>
                <a:ea typeface="+mn-ea"/>
                <a:cs typeface="+mn-cs"/>
              </a:rPr>
              <a:pPr algn="l" defTabSz="685800" rtl="0"/>
              <a:t>‹#›</a:t>
            </a:fld>
            <a:endParaRPr lang="en-GB" sz="1350" kern="1200">
              <a:solidFill>
                <a:srgbClr val="190B12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498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 defTabSz="685800" rtl="0" eaLnBrk="1" latinLnBrk="0" hangingPunct="1">
              <a:spcBef>
                <a:spcPct val="0"/>
              </a:spcBef>
              <a:buNone/>
              <a:defRPr lang="en-US" sz="1800" kern="1200" baseline="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7663"/>
            <a:ext cx="4040188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7425"/>
            <a:ext cx="4040188" cy="3951288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47663"/>
            <a:ext cx="404177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787425"/>
            <a:ext cx="4041775" cy="3951288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286750" y="6356351"/>
            <a:ext cx="386954" cy="365125"/>
          </a:xfrm>
          <a:prstGeom prst="rect">
            <a:avLst/>
          </a:prstGeom>
        </p:spPr>
        <p:txBody>
          <a:bodyPr/>
          <a:lstStyle/>
          <a:p>
            <a:pPr algn="l" defTabSz="685800" rtl="0"/>
            <a:fld id="{3F2DB125-011C-4FCD-ACB7-64335E141522}" type="slidenum">
              <a:rPr lang="en-GB" sz="1350" kern="1200" smtClean="0">
                <a:solidFill>
                  <a:srgbClr val="190B12"/>
                </a:solidFill>
                <a:latin typeface="Arial"/>
                <a:ea typeface="+mn-ea"/>
                <a:cs typeface="+mn-cs"/>
              </a:rPr>
              <a:pPr algn="l" defTabSz="685800" rtl="0"/>
              <a:t>‹#›</a:t>
            </a:fld>
            <a:endParaRPr lang="en-GB" sz="1350" kern="1200">
              <a:solidFill>
                <a:srgbClr val="190B12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58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 defTabSz="685800" rtl="0" eaLnBrk="1" latinLnBrk="0" hangingPunct="1">
              <a:spcBef>
                <a:spcPct val="0"/>
              </a:spcBef>
              <a:buNone/>
              <a:defRPr lang="en-US" sz="1800" kern="1200" baseline="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286750" y="6356351"/>
            <a:ext cx="386954" cy="365125"/>
          </a:xfrm>
          <a:prstGeom prst="rect">
            <a:avLst/>
          </a:prstGeom>
        </p:spPr>
        <p:txBody>
          <a:bodyPr/>
          <a:lstStyle/>
          <a:p>
            <a:pPr algn="l" defTabSz="685800" rtl="0"/>
            <a:fld id="{3F2DB125-011C-4FCD-ACB7-64335E141522}" type="slidenum">
              <a:rPr lang="en-GB" sz="1350" kern="1200" smtClean="0">
                <a:solidFill>
                  <a:srgbClr val="190B12"/>
                </a:solidFill>
                <a:latin typeface="Arial"/>
                <a:ea typeface="+mn-ea"/>
                <a:cs typeface="+mn-cs"/>
              </a:rPr>
              <a:pPr algn="l" defTabSz="685800" rtl="0"/>
              <a:t>‹#›</a:t>
            </a:fld>
            <a:endParaRPr lang="en-GB" sz="1350" kern="1200">
              <a:solidFill>
                <a:srgbClr val="190B12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61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286750" y="6356351"/>
            <a:ext cx="386954" cy="365125"/>
          </a:xfrm>
          <a:prstGeom prst="rect">
            <a:avLst/>
          </a:prstGeom>
        </p:spPr>
        <p:txBody>
          <a:bodyPr/>
          <a:lstStyle/>
          <a:p>
            <a:pPr algn="l" defTabSz="685800" rtl="0"/>
            <a:fld id="{3F2DB125-011C-4FCD-ACB7-64335E141522}" type="slidenum">
              <a:rPr lang="en-GB" sz="1350" kern="1200" smtClean="0">
                <a:solidFill>
                  <a:srgbClr val="190B12"/>
                </a:solidFill>
                <a:latin typeface="Arial"/>
                <a:ea typeface="+mn-ea"/>
                <a:cs typeface="+mn-cs"/>
              </a:rPr>
              <a:pPr algn="l" defTabSz="685800" rtl="0"/>
              <a:t>‹#›</a:t>
            </a:fld>
            <a:endParaRPr lang="en-GB" sz="1350" kern="1200">
              <a:solidFill>
                <a:srgbClr val="190B12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246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407958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68" y="252415"/>
            <a:ext cx="8781344" cy="7524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1" y="1219200"/>
            <a:ext cx="3818467" cy="4737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39735" y="1219200"/>
            <a:ext cx="3818467" cy="4737100"/>
          </a:xfrm>
        </p:spPr>
        <p:txBody>
          <a:bodyPr/>
          <a:lstStyle/>
          <a:p>
            <a:pPr lvl="0"/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1374543179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87054" y="5872899"/>
            <a:ext cx="7087992" cy="808296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50"/>
              </a:spcBef>
              <a:buNone/>
              <a:defRPr sz="600" b="0">
                <a:solidFill>
                  <a:srgbClr val="908582"/>
                </a:solidFill>
                <a:latin typeface="Arial Narrow" panose="020B0606020202030204" pitchFamily="34" charset="0"/>
              </a:defRPr>
            </a:lvl1pPr>
            <a:lvl2pPr marL="45244" indent="-45244">
              <a:spcBef>
                <a:spcPts val="225"/>
              </a:spcBef>
              <a:buFont typeface="Arial" panose="020B0604020202020204" pitchFamily="34" charset="0"/>
              <a:buChar char="•"/>
              <a:defRPr sz="600">
                <a:solidFill>
                  <a:srgbClr val="908582"/>
                </a:solidFill>
                <a:latin typeface="Arial Narrow" panose="020B0606020202030204" pitchFamily="34" charset="0"/>
              </a:defRPr>
            </a:lvl2pPr>
            <a:lvl3pPr>
              <a:defRPr sz="825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99036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87054" y="5872899"/>
            <a:ext cx="7087992" cy="808296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50"/>
              </a:spcBef>
              <a:buNone/>
              <a:defRPr sz="600" b="0">
                <a:solidFill>
                  <a:srgbClr val="908582"/>
                </a:solidFill>
                <a:latin typeface="Arial Narrow" panose="020B0606020202030204" pitchFamily="34" charset="0"/>
              </a:defRPr>
            </a:lvl1pPr>
            <a:lvl2pPr marL="45244" indent="-45244">
              <a:spcBef>
                <a:spcPts val="225"/>
              </a:spcBef>
              <a:buFont typeface="Arial" panose="020B0604020202020204" pitchFamily="34" charset="0"/>
              <a:buChar char="•"/>
              <a:defRPr sz="600">
                <a:solidFill>
                  <a:srgbClr val="908582"/>
                </a:solidFill>
                <a:latin typeface="Arial Narrow" panose="020B0606020202030204" pitchFamily="34" charset="0"/>
              </a:defRPr>
            </a:lvl2pPr>
            <a:lvl3pPr>
              <a:defRPr sz="825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423385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3925" y="2109789"/>
            <a:ext cx="5757602" cy="183836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0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339" y="6271261"/>
            <a:ext cx="648193" cy="47089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7A0D5B9-95F5-44A5-88C7-C1E75942BF9E}"/>
              </a:ext>
            </a:extLst>
          </p:cNvPr>
          <p:cNvSpPr/>
          <p:nvPr userDrawn="1"/>
        </p:nvSpPr>
        <p:spPr>
          <a:xfrm rot="16200000">
            <a:off x="8588993" y="5502172"/>
            <a:ext cx="824265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67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PP-DG-TR-0439</a:t>
            </a:r>
          </a:p>
        </p:txBody>
      </p:sp>
    </p:spTree>
    <p:extLst>
      <p:ext uri="{BB962C8B-B14F-4D97-AF65-F5344CB8AC3E}">
        <p14:creationId xmlns:p14="http://schemas.microsoft.com/office/powerpoint/2010/main" val="23297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355" y="318137"/>
            <a:ext cx="8233349" cy="724285"/>
          </a:xfrm>
        </p:spPr>
        <p:txBody>
          <a:bodyPr/>
          <a:lstStyle>
            <a:lvl1pPr>
              <a:defRPr sz="1800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355" y="1181101"/>
            <a:ext cx="8233348" cy="4743895"/>
          </a:xfrm>
        </p:spPr>
        <p:txBody>
          <a:bodyPr>
            <a:noAutofit/>
          </a:bodyPr>
          <a:lstStyle>
            <a:lvl1pPr marL="172641" indent="-173831">
              <a:spcBef>
                <a:spcPts val="1800"/>
              </a:spcBef>
              <a:buFont typeface="Arial" pitchFamily="34" charset="0"/>
              <a:buChar char="•"/>
              <a:defRPr sz="1313"/>
            </a:lvl1pPr>
            <a:lvl2pPr marL="342900" indent="-171450">
              <a:spcBef>
                <a:spcPts val="900"/>
              </a:spcBef>
              <a:defRPr sz="1313"/>
            </a:lvl2pPr>
            <a:lvl3pPr marL="428625" indent="-171450">
              <a:spcBef>
                <a:spcPts val="900"/>
              </a:spcBef>
              <a:defRPr sz="1313"/>
            </a:lvl3pPr>
            <a:lvl4pPr marL="596504" indent="-167879">
              <a:spcBef>
                <a:spcPts val="900"/>
              </a:spcBef>
              <a:defRPr sz="1313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71405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50876" y="2702056"/>
            <a:ext cx="6211887" cy="1362075"/>
          </a:xfrm>
        </p:spPr>
        <p:txBody>
          <a:bodyPr anchor="t">
            <a:noAutofit/>
          </a:bodyPr>
          <a:lstStyle>
            <a:lvl1pPr algn="l">
              <a:defRPr sz="4050" b="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grpSp>
        <p:nvGrpSpPr>
          <p:cNvPr id="3" name="Group 2"/>
          <p:cNvGrpSpPr/>
          <p:nvPr userDrawn="1"/>
        </p:nvGrpSpPr>
        <p:grpSpPr>
          <a:xfrm>
            <a:off x="500927" y="2891848"/>
            <a:ext cx="87966" cy="597162"/>
            <a:chOff x="1943469" y="1623714"/>
            <a:chExt cx="77918" cy="396712"/>
          </a:xfrm>
        </p:grpSpPr>
        <p:sp>
          <p:nvSpPr>
            <p:cNvPr id="4" name="Flowchart: Connector 3"/>
            <p:cNvSpPr>
              <a:spLocks noChangeAspect="1"/>
            </p:cNvSpPr>
            <p:nvPr userDrawn="1"/>
          </p:nvSpPr>
          <p:spPr>
            <a:xfrm>
              <a:off x="1944234" y="1623714"/>
              <a:ext cx="77153" cy="77153"/>
            </a:xfrm>
            <a:prstGeom prst="flowChartConnector">
              <a:avLst/>
            </a:prstGeom>
            <a:solidFill>
              <a:srgbClr val="FFC82F"/>
            </a:solidFill>
            <a:ln>
              <a:solidFill>
                <a:srgbClr val="FFC8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60605B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" name="Flowchart: Connector 4"/>
            <p:cNvSpPr>
              <a:spLocks noChangeAspect="1"/>
            </p:cNvSpPr>
            <p:nvPr userDrawn="1"/>
          </p:nvSpPr>
          <p:spPr>
            <a:xfrm>
              <a:off x="1943469" y="1785398"/>
              <a:ext cx="77153" cy="77153"/>
            </a:xfrm>
            <a:prstGeom prst="flowChartConnector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60605B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" name="Flowchart: Connector 5"/>
            <p:cNvSpPr>
              <a:spLocks noChangeAspect="1"/>
            </p:cNvSpPr>
            <p:nvPr userDrawn="1"/>
          </p:nvSpPr>
          <p:spPr>
            <a:xfrm>
              <a:off x="1943771" y="1943273"/>
              <a:ext cx="77153" cy="77153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60605B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F1C776D-16F7-3B6B-CFD1-6C4DA1649802}"/>
              </a:ext>
            </a:extLst>
          </p:cNvPr>
          <p:cNvSpPr txBox="1"/>
          <p:nvPr userDrawn="1"/>
        </p:nvSpPr>
        <p:spPr>
          <a:xfrm rot="5400000">
            <a:off x="8400961" y="5556275"/>
            <a:ext cx="1205592" cy="213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PP-DG-TR-0691</a:t>
            </a:r>
          </a:p>
        </p:txBody>
      </p:sp>
    </p:spTree>
    <p:extLst>
      <p:ext uri="{BB962C8B-B14F-4D97-AF65-F5344CB8AC3E}">
        <p14:creationId xmlns:p14="http://schemas.microsoft.com/office/powerpoint/2010/main" val="129844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 defTabSz="685800" rtl="0" eaLnBrk="1" latinLnBrk="0" hangingPunct="1">
              <a:spcBef>
                <a:spcPct val="0"/>
              </a:spcBef>
              <a:buNone/>
              <a:defRPr lang="en-US" sz="1800" kern="1200" baseline="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14226"/>
            <a:ext cx="4038600" cy="4525963"/>
          </a:xfrm>
        </p:spPr>
        <p:txBody>
          <a:bodyPr/>
          <a:lstStyle>
            <a:lvl1pPr marL="341710" indent="-342900">
              <a:buClr>
                <a:schemeClr val="tx2"/>
              </a:buClr>
              <a:defRPr lang="en-US" sz="1313" kern="1200" dirty="0" smtClean="0">
                <a:solidFill>
                  <a:srgbClr val="615856"/>
                </a:solidFill>
                <a:latin typeface="+mn-lt"/>
                <a:ea typeface="+mn-ea"/>
                <a:cs typeface="+mn-cs"/>
              </a:defRPr>
            </a:lvl1pPr>
            <a:lvl2pPr>
              <a:buClr>
                <a:schemeClr val="tx2"/>
              </a:buClr>
              <a:defRPr sz="1350"/>
            </a:lvl2pPr>
            <a:lvl3pPr>
              <a:buClr>
                <a:schemeClr val="tx2"/>
              </a:buClr>
              <a:defRPr sz="1350">
                <a:solidFill>
                  <a:srgbClr val="615856"/>
                </a:solidFill>
              </a:defRPr>
            </a:lvl3pPr>
            <a:lvl4pPr>
              <a:buClr>
                <a:schemeClr val="tx2"/>
              </a:buCl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marL="172641" lvl="0" indent="-173831" algn="l" defTabSz="685800" rtl="0" eaLnBrk="1" latinLnBrk="0" hangingPunct="1">
              <a:spcBef>
                <a:spcPts val="1800"/>
              </a:spcBef>
              <a:buClr>
                <a:schemeClr val="tx2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4226"/>
            <a:ext cx="4038600" cy="4525963"/>
          </a:xfrm>
        </p:spPr>
        <p:txBody>
          <a:bodyPr/>
          <a:lstStyle>
            <a:lvl1pPr marL="213122" indent="-214313">
              <a:buClr>
                <a:schemeClr val="bg2"/>
              </a:buClr>
              <a:buNone/>
              <a:defRPr lang="en-US" sz="1313" kern="1200" dirty="0" smtClean="0">
                <a:solidFill>
                  <a:srgbClr val="615856"/>
                </a:solidFill>
                <a:latin typeface="+mn-lt"/>
                <a:ea typeface="+mn-ea"/>
                <a:cs typeface="+mn-cs"/>
              </a:defRPr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marL="172641" lvl="0" indent="-173831" algn="l" defTabSz="685800" rtl="0" eaLnBrk="1" latinLnBrk="0" hangingPunct="1">
              <a:spcBef>
                <a:spcPts val="1800"/>
              </a:spcBef>
              <a:buClr>
                <a:schemeClr val="tx2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286750" y="6356351"/>
            <a:ext cx="386954" cy="365125"/>
          </a:xfrm>
          <a:prstGeom prst="rect">
            <a:avLst/>
          </a:prstGeom>
        </p:spPr>
        <p:txBody>
          <a:bodyPr/>
          <a:lstStyle/>
          <a:p>
            <a:pPr algn="l" defTabSz="685800" rtl="0"/>
            <a:fld id="{3F2DB125-011C-4FCD-ACB7-64335E141522}" type="slidenum">
              <a:rPr lang="en-GB" sz="1350" kern="1200" smtClean="0">
                <a:solidFill>
                  <a:srgbClr val="190B12"/>
                </a:solidFill>
                <a:latin typeface="Arial"/>
                <a:ea typeface="+mn-ea"/>
                <a:cs typeface="+mn-cs"/>
              </a:rPr>
              <a:pPr algn="l" defTabSz="685800" rtl="0"/>
              <a:t>‹#›</a:t>
            </a:fld>
            <a:endParaRPr lang="en-GB" sz="1350" kern="1200">
              <a:solidFill>
                <a:srgbClr val="190B12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564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 defTabSz="685800" rtl="0" eaLnBrk="1" latinLnBrk="0" hangingPunct="1">
              <a:spcBef>
                <a:spcPct val="0"/>
              </a:spcBef>
              <a:buNone/>
              <a:defRPr lang="en-US" sz="1800" kern="1200" baseline="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7663"/>
            <a:ext cx="4040188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7425"/>
            <a:ext cx="4040188" cy="3951288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47663"/>
            <a:ext cx="404177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787425"/>
            <a:ext cx="4041775" cy="3951288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286750" y="6356351"/>
            <a:ext cx="386954" cy="365125"/>
          </a:xfrm>
          <a:prstGeom prst="rect">
            <a:avLst/>
          </a:prstGeom>
        </p:spPr>
        <p:txBody>
          <a:bodyPr/>
          <a:lstStyle/>
          <a:p>
            <a:pPr algn="l" defTabSz="685800" rtl="0"/>
            <a:fld id="{3F2DB125-011C-4FCD-ACB7-64335E141522}" type="slidenum">
              <a:rPr lang="en-GB" sz="1350" kern="1200" smtClean="0">
                <a:solidFill>
                  <a:srgbClr val="190B12"/>
                </a:solidFill>
                <a:latin typeface="Arial"/>
                <a:ea typeface="+mn-ea"/>
                <a:cs typeface="+mn-cs"/>
              </a:rPr>
              <a:pPr algn="l" defTabSz="685800" rtl="0"/>
              <a:t>‹#›</a:t>
            </a:fld>
            <a:endParaRPr lang="en-GB" sz="1350" kern="1200">
              <a:solidFill>
                <a:srgbClr val="190B12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2838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 defTabSz="685800" rtl="0" eaLnBrk="1" latinLnBrk="0" hangingPunct="1">
              <a:spcBef>
                <a:spcPct val="0"/>
              </a:spcBef>
              <a:buNone/>
              <a:defRPr lang="en-US" sz="1800" kern="1200" baseline="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286750" y="6356351"/>
            <a:ext cx="386954" cy="365125"/>
          </a:xfrm>
          <a:prstGeom prst="rect">
            <a:avLst/>
          </a:prstGeom>
        </p:spPr>
        <p:txBody>
          <a:bodyPr/>
          <a:lstStyle/>
          <a:p>
            <a:pPr algn="l" defTabSz="685800" rtl="0"/>
            <a:fld id="{3F2DB125-011C-4FCD-ACB7-64335E141522}" type="slidenum">
              <a:rPr lang="en-GB" sz="1350" kern="1200" smtClean="0">
                <a:solidFill>
                  <a:srgbClr val="190B12"/>
                </a:solidFill>
                <a:latin typeface="Arial"/>
                <a:ea typeface="+mn-ea"/>
                <a:cs typeface="+mn-cs"/>
              </a:rPr>
              <a:pPr algn="l" defTabSz="685800" rtl="0"/>
              <a:t>‹#›</a:t>
            </a:fld>
            <a:endParaRPr lang="en-GB" sz="1350" kern="1200">
              <a:solidFill>
                <a:srgbClr val="190B12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937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286750" y="6356351"/>
            <a:ext cx="386954" cy="365125"/>
          </a:xfrm>
          <a:prstGeom prst="rect">
            <a:avLst/>
          </a:prstGeom>
        </p:spPr>
        <p:txBody>
          <a:bodyPr/>
          <a:lstStyle/>
          <a:p>
            <a:pPr algn="l" defTabSz="685800" rtl="0"/>
            <a:fld id="{3F2DB125-011C-4FCD-ACB7-64335E141522}" type="slidenum">
              <a:rPr lang="en-GB" sz="1350" kern="1200" smtClean="0">
                <a:solidFill>
                  <a:srgbClr val="190B12"/>
                </a:solidFill>
                <a:latin typeface="Arial"/>
                <a:ea typeface="+mn-ea"/>
                <a:cs typeface="+mn-cs"/>
              </a:rPr>
              <a:pPr algn="l" defTabSz="685800" rtl="0"/>
              <a:t>‹#›</a:t>
            </a:fld>
            <a:endParaRPr lang="en-GB" sz="1350" kern="1200">
              <a:solidFill>
                <a:srgbClr val="190B12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393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205154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68" y="252415"/>
            <a:ext cx="8781344" cy="7524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1" y="1219200"/>
            <a:ext cx="3818467" cy="4737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39735" y="1219200"/>
            <a:ext cx="3818467" cy="4737100"/>
          </a:xfrm>
        </p:spPr>
        <p:txBody>
          <a:bodyPr/>
          <a:lstStyle/>
          <a:p>
            <a:pPr lvl="0"/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3808704538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87054" y="5872899"/>
            <a:ext cx="7087992" cy="808296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50"/>
              </a:spcBef>
              <a:buNone/>
              <a:defRPr sz="600" b="0">
                <a:solidFill>
                  <a:srgbClr val="908582"/>
                </a:solidFill>
                <a:latin typeface="Arial Narrow" panose="020B0606020202030204" pitchFamily="34" charset="0"/>
              </a:defRPr>
            </a:lvl1pPr>
            <a:lvl2pPr marL="45244" indent="-45244">
              <a:spcBef>
                <a:spcPts val="225"/>
              </a:spcBef>
              <a:buFont typeface="Arial" panose="020B0604020202020204" pitchFamily="34" charset="0"/>
              <a:buChar char="•"/>
              <a:defRPr sz="600">
                <a:solidFill>
                  <a:srgbClr val="908582"/>
                </a:solidFill>
                <a:latin typeface="Arial Narrow" panose="020B0606020202030204" pitchFamily="34" charset="0"/>
              </a:defRPr>
            </a:lvl2pPr>
            <a:lvl3pPr>
              <a:defRPr sz="825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298677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87054" y="5872899"/>
            <a:ext cx="7087992" cy="808296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50"/>
              </a:spcBef>
              <a:buNone/>
              <a:defRPr sz="600" b="0">
                <a:solidFill>
                  <a:srgbClr val="908582"/>
                </a:solidFill>
                <a:latin typeface="Arial Narrow" panose="020B0606020202030204" pitchFamily="34" charset="0"/>
              </a:defRPr>
            </a:lvl1pPr>
            <a:lvl2pPr marL="45244" indent="-45244">
              <a:spcBef>
                <a:spcPts val="225"/>
              </a:spcBef>
              <a:buFont typeface="Arial" panose="020B0604020202020204" pitchFamily="34" charset="0"/>
              <a:buChar char="•"/>
              <a:defRPr sz="600">
                <a:solidFill>
                  <a:srgbClr val="908582"/>
                </a:solidFill>
                <a:latin typeface="Arial Narrow" panose="020B0606020202030204" pitchFamily="34" charset="0"/>
              </a:defRPr>
            </a:lvl2pPr>
            <a:lvl3pPr>
              <a:defRPr sz="825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411473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3925" y="2109789"/>
            <a:ext cx="5757602" cy="183836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0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339" y="6271261"/>
            <a:ext cx="648193" cy="47089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7A0D5B9-95F5-44A5-88C7-C1E75942BF9E}"/>
              </a:ext>
            </a:extLst>
          </p:cNvPr>
          <p:cNvSpPr/>
          <p:nvPr userDrawn="1"/>
        </p:nvSpPr>
        <p:spPr>
          <a:xfrm rot="16200000">
            <a:off x="8588993" y="5502172"/>
            <a:ext cx="824265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67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PP-DG-TR-0439</a:t>
            </a:r>
          </a:p>
        </p:txBody>
      </p:sp>
    </p:spTree>
    <p:extLst>
      <p:ext uri="{BB962C8B-B14F-4D97-AF65-F5344CB8AC3E}">
        <p14:creationId xmlns:p14="http://schemas.microsoft.com/office/powerpoint/2010/main" val="152365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355" y="318137"/>
            <a:ext cx="8233349" cy="724285"/>
          </a:xfrm>
        </p:spPr>
        <p:txBody>
          <a:bodyPr/>
          <a:lstStyle>
            <a:lvl1pPr>
              <a:defRPr sz="1800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355" y="1181101"/>
            <a:ext cx="8233348" cy="4743895"/>
          </a:xfrm>
        </p:spPr>
        <p:txBody>
          <a:bodyPr>
            <a:noAutofit/>
          </a:bodyPr>
          <a:lstStyle>
            <a:lvl1pPr marL="172641" indent="-173831">
              <a:spcBef>
                <a:spcPts val="1800"/>
              </a:spcBef>
              <a:buFont typeface="Arial" pitchFamily="34" charset="0"/>
              <a:buChar char="•"/>
              <a:defRPr sz="1313"/>
            </a:lvl1pPr>
            <a:lvl2pPr marL="342900" indent="-171450">
              <a:spcBef>
                <a:spcPts val="900"/>
              </a:spcBef>
              <a:defRPr sz="1313"/>
            </a:lvl2pPr>
            <a:lvl3pPr marL="428625" indent="-171450">
              <a:spcBef>
                <a:spcPts val="900"/>
              </a:spcBef>
              <a:defRPr sz="1313"/>
            </a:lvl3pPr>
            <a:lvl4pPr marL="596504" indent="-167879">
              <a:spcBef>
                <a:spcPts val="900"/>
              </a:spcBef>
              <a:defRPr sz="1313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25769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50876" y="2702056"/>
            <a:ext cx="6211887" cy="1362075"/>
          </a:xfrm>
        </p:spPr>
        <p:txBody>
          <a:bodyPr anchor="t">
            <a:noAutofit/>
          </a:bodyPr>
          <a:lstStyle>
            <a:lvl1pPr algn="l">
              <a:defRPr sz="4050" b="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grpSp>
        <p:nvGrpSpPr>
          <p:cNvPr id="3" name="Group 2"/>
          <p:cNvGrpSpPr/>
          <p:nvPr userDrawn="1"/>
        </p:nvGrpSpPr>
        <p:grpSpPr>
          <a:xfrm>
            <a:off x="500927" y="2891848"/>
            <a:ext cx="87966" cy="597162"/>
            <a:chOff x="1943469" y="1623714"/>
            <a:chExt cx="77918" cy="396712"/>
          </a:xfrm>
        </p:grpSpPr>
        <p:sp>
          <p:nvSpPr>
            <p:cNvPr id="4" name="Flowchart: Connector 3"/>
            <p:cNvSpPr>
              <a:spLocks noChangeAspect="1"/>
            </p:cNvSpPr>
            <p:nvPr userDrawn="1"/>
          </p:nvSpPr>
          <p:spPr>
            <a:xfrm>
              <a:off x="1944234" y="1623714"/>
              <a:ext cx="77153" cy="77153"/>
            </a:xfrm>
            <a:prstGeom prst="flowChartConnector">
              <a:avLst/>
            </a:prstGeom>
            <a:solidFill>
              <a:srgbClr val="FFC82F"/>
            </a:solidFill>
            <a:ln>
              <a:solidFill>
                <a:srgbClr val="FFC8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60605B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" name="Flowchart: Connector 4"/>
            <p:cNvSpPr>
              <a:spLocks noChangeAspect="1"/>
            </p:cNvSpPr>
            <p:nvPr userDrawn="1"/>
          </p:nvSpPr>
          <p:spPr>
            <a:xfrm>
              <a:off x="1943469" y="1785398"/>
              <a:ext cx="77153" cy="77153"/>
            </a:xfrm>
            <a:prstGeom prst="flowChartConnector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60605B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" name="Flowchart: Connector 5"/>
            <p:cNvSpPr>
              <a:spLocks noChangeAspect="1"/>
            </p:cNvSpPr>
            <p:nvPr userDrawn="1"/>
          </p:nvSpPr>
          <p:spPr>
            <a:xfrm>
              <a:off x="1943771" y="1943273"/>
              <a:ext cx="77153" cy="77153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60605B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F1C776D-16F7-3B6B-CFD1-6C4DA1649802}"/>
              </a:ext>
            </a:extLst>
          </p:cNvPr>
          <p:cNvSpPr txBox="1"/>
          <p:nvPr userDrawn="1"/>
        </p:nvSpPr>
        <p:spPr>
          <a:xfrm rot="5400000">
            <a:off x="8400961" y="5556275"/>
            <a:ext cx="1205592" cy="213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PP-DG-TR-0691</a:t>
            </a:r>
          </a:p>
        </p:txBody>
      </p:sp>
    </p:spTree>
    <p:extLst>
      <p:ext uri="{BB962C8B-B14F-4D97-AF65-F5344CB8AC3E}">
        <p14:creationId xmlns:p14="http://schemas.microsoft.com/office/powerpoint/2010/main" val="191921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 defTabSz="685800" rtl="0" eaLnBrk="1" latinLnBrk="0" hangingPunct="1">
              <a:spcBef>
                <a:spcPct val="0"/>
              </a:spcBef>
              <a:buNone/>
              <a:defRPr lang="en-US" sz="1800" kern="1200" baseline="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14226"/>
            <a:ext cx="4038600" cy="4525963"/>
          </a:xfrm>
        </p:spPr>
        <p:txBody>
          <a:bodyPr/>
          <a:lstStyle>
            <a:lvl1pPr marL="341710" indent="-342900">
              <a:buClr>
                <a:schemeClr val="tx2"/>
              </a:buClr>
              <a:defRPr lang="en-US" sz="1313" kern="1200" dirty="0" smtClean="0">
                <a:solidFill>
                  <a:srgbClr val="615856"/>
                </a:solidFill>
                <a:latin typeface="+mn-lt"/>
                <a:ea typeface="+mn-ea"/>
                <a:cs typeface="+mn-cs"/>
              </a:defRPr>
            </a:lvl1pPr>
            <a:lvl2pPr>
              <a:buClr>
                <a:schemeClr val="tx2"/>
              </a:buClr>
              <a:defRPr sz="1350"/>
            </a:lvl2pPr>
            <a:lvl3pPr>
              <a:buClr>
                <a:schemeClr val="tx2"/>
              </a:buClr>
              <a:defRPr sz="1350">
                <a:solidFill>
                  <a:srgbClr val="615856"/>
                </a:solidFill>
              </a:defRPr>
            </a:lvl3pPr>
            <a:lvl4pPr>
              <a:buClr>
                <a:schemeClr val="tx2"/>
              </a:buCl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marL="172641" lvl="0" indent="-173831" algn="l" defTabSz="685800" rtl="0" eaLnBrk="1" latinLnBrk="0" hangingPunct="1">
              <a:spcBef>
                <a:spcPts val="1800"/>
              </a:spcBef>
              <a:buClr>
                <a:schemeClr val="tx2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4226"/>
            <a:ext cx="4038600" cy="4525963"/>
          </a:xfrm>
        </p:spPr>
        <p:txBody>
          <a:bodyPr/>
          <a:lstStyle>
            <a:lvl1pPr marL="213122" indent="-214313">
              <a:buClr>
                <a:schemeClr val="bg2"/>
              </a:buClr>
              <a:buNone/>
              <a:defRPr lang="en-US" sz="1313" kern="1200" dirty="0" smtClean="0">
                <a:solidFill>
                  <a:srgbClr val="615856"/>
                </a:solidFill>
                <a:latin typeface="+mn-lt"/>
                <a:ea typeface="+mn-ea"/>
                <a:cs typeface="+mn-cs"/>
              </a:defRPr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marL="172641" lvl="0" indent="-173831" algn="l" defTabSz="685800" rtl="0" eaLnBrk="1" latinLnBrk="0" hangingPunct="1">
              <a:spcBef>
                <a:spcPts val="1800"/>
              </a:spcBef>
              <a:buClr>
                <a:schemeClr val="tx2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286750" y="6356351"/>
            <a:ext cx="386954" cy="365125"/>
          </a:xfrm>
          <a:prstGeom prst="rect">
            <a:avLst/>
          </a:prstGeom>
        </p:spPr>
        <p:txBody>
          <a:bodyPr/>
          <a:lstStyle/>
          <a:p>
            <a:pPr algn="l" defTabSz="685800" rtl="0"/>
            <a:fld id="{3F2DB125-011C-4FCD-ACB7-64335E141522}" type="slidenum">
              <a:rPr lang="en-GB" sz="1350" kern="1200" smtClean="0">
                <a:solidFill>
                  <a:srgbClr val="190B12"/>
                </a:solidFill>
                <a:latin typeface="Arial"/>
                <a:ea typeface="+mn-ea"/>
                <a:cs typeface="+mn-cs"/>
              </a:rPr>
              <a:pPr algn="l" defTabSz="685800" rtl="0"/>
              <a:t>‹#›</a:t>
            </a:fld>
            <a:endParaRPr lang="en-GB" sz="1350" kern="1200">
              <a:solidFill>
                <a:srgbClr val="190B12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055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 defTabSz="685800" rtl="0" eaLnBrk="1" latinLnBrk="0" hangingPunct="1">
              <a:spcBef>
                <a:spcPct val="0"/>
              </a:spcBef>
              <a:buNone/>
              <a:defRPr lang="en-US" sz="1800" kern="1200" baseline="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7663"/>
            <a:ext cx="4040188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7425"/>
            <a:ext cx="4040188" cy="3951288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47663"/>
            <a:ext cx="404177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787425"/>
            <a:ext cx="4041775" cy="3951288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286750" y="6356351"/>
            <a:ext cx="386954" cy="365125"/>
          </a:xfrm>
          <a:prstGeom prst="rect">
            <a:avLst/>
          </a:prstGeom>
        </p:spPr>
        <p:txBody>
          <a:bodyPr/>
          <a:lstStyle/>
          <a:p>
            <a:pPr algn="l" defTabSz="685800" rtl="0"/>
            <a:fld id="{3F2DB125-011C-4FCD-ACB7-64335E141522}" type="slidenum">
              <a:rPr lang="en-GB" sz="1350" kern="1200" smtClean="0">
                <a:solidFill>
                  <a:srgbClr val="190B12"/>
                </a:solidFill>
                <a:latin typeface="Arial"/>
                <a:ea typeface="+mn-ea"/>
                <a:cs typeface="+mn-cs"/>
              </a:rPr>
              <a:pPr algn="l" defTabSz="685800" rtl="0"/>
              <a:t>‹#›</a:t>
            </a:fld>
            <a:endParaRPr lang="en-GB" sz="1350" kern="1200">
              <a:solidFill>
                <a:srgbClr val="190B12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2330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 defTabSz="685800" rtl="0" eaLnBrk="1" latinLnBrk="0" hangingPunct="1">
              <a:spcBef>
                <a:spcPct val="0"/>
              </a:spcBef>
              <a:buNone/>
              <a:defRPr lang="en-US" sz="1800" kern="1200" baseline="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286750" y="6356351"/>
            <a:ext cx="386954" cy="365125"/>
          </a:xfrm>
          <a:prstGeom prst="rect">
            <a:avLst/>
          </a:prstGeom>
        </p:spPr>
        <p:txBody>
          <a:bodyPr/>
          <a:lstStyle/>
          <a:p>
            <a:pPr algn="l" defTabSz="685800" rtl="0"/>
            <a:fld id="{3F2DB125-011C-4FCD-ACB7-64335E141522}" type="slidenum">
              <a:rPr lang="en-GB" sz="1350" kern="1200" smtClean="0">
                <a:solidFill>
                  <a:srgbClr val="190B12"/>
                </a:solidFill>
                <a:latin typeface="Arial"/>
                <a:ea typeface="+mn-ea"/>
                <a:cs typeface="+mn-cs"/>
              </a:rPr>
              <a:pPr algn="l" defTabSz="685800" rtl="0"/>
              <a:t>‹#›</a:t>
            </a:fld>
            <a:endParaRPr lang="en-GB" sz="1350" kern="1200">
              <a:solidFill>
                <a:srgbClr val="190B12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607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286750" y="6356351"/>
            <a:ext cx="386954" cy="365125"/>
          </a:xfrm>
          <a:prstGeom prst="rect">
            <a:avLst/>
          </a:prstGeom>
        </p:spPr>
        <p:txBody>
          <a:bodyPr/>
          <a:lstStyle/>
          <a:p>
            <a:pPr algn="l" defTabSz="685800" rtl="0"/>
            <a:fld id="{3F2DB125-011C-4FCD-ACB7-64335E141522}" type="slidenum">
              <a:rPr lang="en-GB" sz="1350" kern="1200" smtClean="0">
                <a:solidFill>
                  <a:srgbClr val="190B12"/>
                </a:solidFill>
                <a:latin typeface="Arial"/>
                <a:ea typeface="+mn-ea"/>
                <a:cs typeface="+mn-cs"/>
              </a:rPr>
              <a:pPr algn="l" defTabSz="685800" rtl="0"/>
              <a:t>‹#›</a:t>
            </a:fld>
            <a:endParaRPr lang="en-GB" sz="1350" kern="1200">
              <a:solidFill>
                <a:srgbClr val="190B12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071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955263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68" y="252415"/>
            <a:ext cx="8781344" cy="7524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1" y="1219200"/>
            <a:ext cx="3818467" cy="4737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39735" y="1219200"/>
            <a:ext cx="3818467" cy="4737100"/>
          </a:xfrm>
        </p:spPr>
        <p:txBody>
          <a:bodyPr/>
          <a:lstStyle/>
          <a:p>
            <a:pPr lvl="0"/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1267261442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87054" y="5872899"/>
            <a:ext cx="7087992" cy="808296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50"/>
              </a:spcBef>
              <a:buNone/>
              <a:defRPr sz="600" b="0">
                <a:solidFill>
                  <a:srgbClr val="908582"/>
                </a:solidFill>
                <a:latin typeface="Arial Narrow" panose="020B0606020202030204" pitchFamily="34" charset="0"/>
              </a:defRPr>
            </a:lvl1pPr>
            <a:lvl2pPr marL="45244" indent="-45244">
              <a:spcBef>
                <a:spcPts val="225"/>
              </a:spcBef>
              <a:buFont typeface="Arial" panose="020B0604020202020204" pitchFamily="34" charset="0"/>
              <a:buChar char="•"/>
              <a:defRPr sz="600">
                <a:solidFill>
                  <a:srgbClr val="908582"/>
                </a:solidFill>
                <a:latin typeface="Arial Narrow" panose="020B0606020202030204" pitchFamily="34" charset="0"/>
              </a:defRPr>
            </a:lvl2pPr>
            <a:lvl3pPr>
              <a:defRPr sz="825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90682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87054" y="5872899"/>
            <a:ext cx="7087992" cy="808296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50"/>
              </a:spcBef>
              <a:buNone/>
              <a:defRPr sz="600" b="0">
                <a:solidFill>
                  <a:srgbClr val="908582"/>
                </a:solidFill>
                <a:latin typeface="Arial Narrow" panose="020B0606020202030204" pitchFamily="34" charset="0"/>
              </a:defRPr>
            </a:lvl1pPr>
            <a:lvl2pPr marL="45244" indent="-45244">
              <a:spcBef>
                <a:spcPts val="225"/>
              </a:spcBef>
              <a:buFont typeface="Arial" panose="020B0604020202020204" pitchFamily="34" charset="0"/>
              <a:buChar char="•"/>
              <a:defRPr sz="600">
                <a:solidFill>
                  <a:srgbClr val="908582"/>
                </a:solidFill>
                <a:latin typeface="Arial Narrow" panose="020B0606020202030204" pitchFamily="34" charset="0"/>
              </a:defRPr>
            </a:lvl2pPr>
            <a:lvl3pPr>
              <a:defRPr sz="825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330918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oleObject" Target="../embeddings/oleObject1.bin"/><Relationship Id="rId5" Type="http://schemas.openxmlformats.org/officeDocument/2006/relationships/slideLayout" Target="../slideLayouts/slideLayout48.xml"/><Relationship Id="rId10" Type="http://schemas.openxmlformats.org/officeDocument/2006/relationships/tags" Target="../tags/tag1.xml"/><Relationship Id="rId4" Type="http://schemas.openxmlformats.org/officeDocument/2006/relationships/slideLayout" Target="../slideLayouts/slideLayout47.xml"/><Relationship Id="rId9" Type="http://schemas.openxmlformats.org/officeDocument/2006/relationships/vmlDrawing" Target="../drawings/vmlDrawing1.v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8391" y="161348"/>
            <a:ext cx="8767216" cy="14124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6284" y="1494943"/>
            <a:ext cx="7678420" cy="3439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40339" y="6515312"/>
            <a:ext cx="3773486" cy="327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476884">
              <a:lnSpc>
                <a:spcPts val="1240"/>
              </a:lnSpc>
            </a:pPr>
            <a:r>
              <a:rPr dirty="0"/>
              <a:t>İl</a:t>
            </a:r>
            <a:r>
              <a:rPr spc="5" dirty="0"/>
              <a:t> </a:t>
            </a:r>
            <a:r>
              <a:rPr dirty="0"/>
              <a:t>Sağlık</a:t>
            </a:r>
            <a:r>
              <a:rPr spc="-5" dirty="0"/>
              <a:t> </a:t>
            </a:r>
            <a:r>
              <a:rPr dirty="0"/>
              <a:t>Müdürlüğü</a:t>
            </a:r>
            <a:r>
              <a:rPr spc="-40" dirty="0"/>
              <a:t> </a:t>
            </a:r>
            <a:r>
              <a:rPr spc="-10" dirty="0"/>
              <a:t>Farkındalık</a:t>
            </a:r>
            <a:r>
              <a:rPr spc="-15" dirty="0"/>
              <a:t> </a:t>
            </a:r>
            <a:r>
              <a:rPr dirty="0"/>
              <a:t>Eğitimi</a:t>
            </a:r>
            <a:r>
              <a:rPr spc="-5" dirty="0"/>
              <a:t> </a:t>
            </a:r>
            <a:r>
              <a:rPr spc="-10" dirty="0"/>
              <a:t>05.11.2015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77961" y="6463726"/>
            <a:ext cx="166370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A8A8A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764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5099" y="141020"/>
            <a:ext cx="8013801" cy="951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83056" y="2220023"/>
            <a:ext cx="4897755" cy="2679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1/27/2024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11357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3720DD-5B6D-40BF-8493-A6B52D484E6B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27.01.2024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2176B-0E47-46AC-8F43-DAB4B8A37D06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9988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3720DD-5B6D-40BF-8493-A6B52D484E6B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27.01.2024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2176B-0E47-46AC-8F43-DAB4B8A37D06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8444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96" r:id="rId1"/>
    <p:sldLayoutId id="2147484897" r:id="rId2"/>
    <p:sldLayoutId id="2147484898" r:id="rId3"/>
    <p:sldLayoutId id="2147484899" r:id="rId4"/>
    <p:sldLayoutId id="2147484900" r:id="rId5"/>
    <p:sldLayoutId id="2147484901" r:id="rId6"/>
    <p:sldLayoutId id="2147484902" r:id="rId7"/>
    <p:sldLayoutId id="2147484903" r:id="rId8"/>
    <p:sldLayoutId id="2147484904" r:id="rId9"/>
    <p:sldLayoutId id="2147484905" r:id="rId10"/>
    <p:sldLayoutId id="2147484906" r:id="rId11"/>
    <p:sldLayoutId id="2147484907" r:id="rId12"/>
    <p:sldLayoutId id="2147484908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7934" y="646633"/>
            <a:ext cx="6260306" cy="6369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87934" y="1724331"/>
            <a:ext cx="7696676" cy="230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1"/>
            <a:ext cx="292608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tr-TR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1"/>
            <a:ext cx="210312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/>
              <a:t>1/27/2024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305990" y="6466738"/>
            <a:ext cx="181928" cy="230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85725" defTabSz="685800">
              <a:lnSpc>
                <a:spcPts val="930"/>
              </a:lnSpc>
            </a:pPr>
            <a:fld id="{81D60167-4931-47E6-BA6A-407CBD079E47}" type="slidenum">
              <a:rPr lang="tr-TR" spc="-38" smtClean="0"/>
              <a:pPr marL="85725" defTabSz="685800">
                <a:lnSpc>
                  <a:spcPts val="930"/>
                </a:lnSpc>
              </a:pPr>
              <a:t>‹#›</a:t>
            </a:fld>
            <a:endParaRPr lang="tr-TR" spc="-38" dirty="0"/>
          </a:p>
        </p:txBody>
      </p:sp>
    </p:spTree>
    <p:extLst>
      <p:ext uri="{BB962C8B-B14F-4D97-AF65-F5344CB8AC3E}">
        <p14:creationId xmlns:p14="http://schemas.microsoft.com/office/powerpoint/2010/main" val="3573854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27" r:id="rId1"/>
    <p:sldLayoutId id="2147485128" r:id="rId2"/>
    <p:sldLayoutId id="2147485129" r:id="rId3"/>
    <p:sldLayoutId id="2147485130" r:id="rId4"/>
    <p:sldLayoutId id="214748513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7400">
        <a:defRPr>
          <a:latin typeface="+mn-lt"/>
          <a:ea typeface="+mn-ea"/>
          <a:cs typeface="+mn-cs"/>
        </a:defRPr>
      </a:lvl7pPr>
      <a:lvl8pPr marL="2400300">
        <a:defRPr>
          <a:latin typeface="+mn-lt"/>
          <a:ea typeface="+mn-ea"/>
          <a:cs typeface="+mn-cs"/>
        </a:defRPr>
      </a:lvl8pPr>
      <a:lvl9pPr marL="27432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7400">
        <a:defRPr>
          <a:latin typeface="+mn-lt"/>
          <a:ea typeface="+mn-ea"/>
          <a:cs typeface="+mn-cs"/>
        </a:defRPr>
      </a:lvl7pPr>
      <a:lvl8pPr marL="2400300">
        <a:defRPr>
          <a:latin typeface="+mn-lt"/>
          <a:ea typeface="+mn-ea"/>
          <a:cs typeface="+mn-cs"/>
        </a:defRPr>
      </a:lvl8pPr>
      <a:lvl9pPr marL="27432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1" hidden="1"/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1589" y="2118"/>
          <a:ext cx="1587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8" name="think-cell Slide" r:id="rId11" imgW="0" imgH="0" progId="">
                  <p:embed/>
                </p:oleObj>
              </mc:Choice>
              <mc:Fallback>
                <p:oleObj name="think-cell Slide" r:id="rId11" imgW="0" imgH="0" progId="">
                  <p:embed/>
                  <p:pic>
                    <p:nvPicPr>
                      <p:cNvPr id="1026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" y="2118"/>
                        <a:ext cx="1587" cy="21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17500" y="1750485"/>
            <a:ext cx="8509000" cy="3941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Ana metin stillerini düzenlemek için tıklayın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  <a:endParaRPr lang="en-GB" altLang="tr-TR" smtClean="0"/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17500" y="687918"/>
            <a:ext cx="85090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tıklayın</a:t>
            </a:r>
            <a:endParaRPr lang="en-GB" altLang="tr-TR" smtClean="0"/>
          </a:p>
        </p:txBody>
      </p:sp>
    </p:spTree>
    <p:extLst>
      <p:ext uri="{BB962C8B-B14F-4D97-AF65-F5344CB8AC3E}">
        <p14:creationId xmlns:p14="http://schemas.microsoft.com/office/powerpoint/2010/main" val="1906167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33" r:id="rId1"/>
    <p:sldLayoutId id="2147485134" r:id="rId2"/>
    <p:sldLayoutId id="2147485135" r:id="rId3"/>
    <p:sldLayoutId id="2147485136" r:id="rId4"/>
    <p:sldLayoutId id="2147485137" r:id="rId5"/>
    <p:sldLayoutId id="2147485138" r:id="rId6"/>
    <p:sldLayoutId id="2147485139" r:id="rId7"/>
  </p:sldLayoutIdLst>
  <p:transition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•"/>
        <a:defRPr sz="1600" kern="1200">
          <a:solidFill>
            <a:schemeClr val="accent2"/>
          </a:solidFill>
          <a:latin typeface="+mn-lt"/>
          <a:ea typeface="+mn-ea"/>
          <a:cs typeface="+mn-cs"/>
        </a:defRPr>
      </a:lvl1pPr>
      <a:lvl2pPr marL="536575" indent="-27146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Verdana" panose="020B0604030504040204" pitchFamily="34" charset="0"/>
        <a:buChar char="•"/>
        <a:defRPr sz="14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808038" indent="-271463" algn="l" rtl="0" eaLnBrk="0" fontAlgn="base" hangingPunct="0">
        <a:spcBef>
          <a:spcPct val="20000"/>
        </a:spcBef>
        <a:spcAft>
          <a:spcPct val="0"/>
        </a:spcAft>
        <a:buClr>
          <a:srgbClr val="E64A0E"/>
        </a:buClr>
        <a:buFont typeface="Verdana" panose="020B0604030504040204" pitchFamily="34" charset="0"/>
        <a:buChar char="•"/>
        <a:defRPr sz="12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985838" indent="-177800" algn="l" rtl="0" eaLnBrk="0" fontAlgn="base" hangingPunct="0">
        <a:spcBef>
          <a:spcPct val="20000"/>
        </a:spcBef>
        <a:spcAft>
          <a:spcPct val="0"/>
        </a:spcAft>
        <a:buClr>
          <a:srgbClr val="82786F"/>
        </a:buClr>
        <a:buFont typeface="Verdana" panose="020B0604030504040204" pitchFamily="34" charset="0"/>
        <a:buChar char="•"/>
        <a:defRPr sz="1100" kern="1200">
          <a:solidFill>
            <a:schemeClr val="accent2"/>
          </a:solidFill>
          <a:latin typeface="+mn-lt"/>
          <a:ea typeface="+mn-ea"/>
          <a:cs typeface="+mn-cs"/>
        </a:defRPr>
      </a:lvl4pPr>
      <a:lvl5pPr marL="1257300" indent="-184150" algn="l" rtl="0" eaLnBrk="0" fontAlgn="base" hangingPunct="0">
        <a:spcBef>
          <a:spcPct val="20000"/>
        </a:spcBef>
        <a:spcAft>
          <a:spcPct val="0"/>
        </a:spcAft>
        <a:buClr>
          <a:srgbClr val="001423"/>
        </a:buClr>
        <a:buFont typeface="Verdana" panose="020B0604030504040204" pitchFamily="34" charset="0"/>
        <a:buChar char="•"/>
        <a:defRPr sz="10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6D62C82-6CAC-4AE8-BADE-BDEAF2BC5FB2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0354" y="318137"/>
            <a:ext cx="8233349" cy="72428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355" y="1181101"/>
            <a:ext cx="8229600" cy="47438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93CB2A-1361-108D-FD1D-854F84F7485B}"/>
              </a:ext>
            </a:extLst>
          </p:cNvPr>
          <p:cNvSpPr txBox="1"/>
          <p:nvPr userDrawn="1"/>
        </p:nvSpPr>
        <p:spPr>
          <a:xfrm rot="5400000">
            <a:off x="8400961" y="5556275"/>
            <a:ext cx="1205592" cy="213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PP-DG-TR-0691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srgbClr val="190B1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9992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57" r:id="rId1"/>
    <p:sldLayoutId id="2147485158" r:id="rId2"/>
    <p:sldLayoutId id="2147485159" r:id="rId3"/>
    <p:sldLayoutId id="2147485160" r:id="rId4"/>
    <p:sldLayoutId id="2147485161" r:id="rId5"/>
    <p:sldLayoutId id="2147485162" r:id="rId6"/>
    <p:sldLayoutId id="2147485163" r:id="rId7"/>
    <p:sldLayoutId id="2147485164" r:id="rId8"/>
    <p:sldLayoutId id="2147485165" r:id="rId9"/>
    <p:sldLayoutId id="2147485166" r:id="rId10"/>
    <p:sldLayoutId id="214748516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spcBef>
          <a:spcPts val="1800"/>
        </a:spcBef>
        <a:buClr>
          <a:schemeClr val="tx2"/>
        </a:buClr>
        <a:buFont typeface="Arial" pitchFamily="34" charset="0"/>
        <a:buChar char="•"/>
        <a:defRPr sz="1313" kern="1200">
          <a:solidFill>
            <a:srgbClr val="615856"/>
          </a:solidFill>
          <a:latin typeface="+mn-lt"/>
          <a:ea typeface="+mn-ea"/>
          <a:cs typeface="+mn-cs"/>
        </a:defRPr>
      </a:lvl1pPr>
      <a:lvl2pPr marL="342900" indent="-179785" algn="l" defTabSz="685800" rtl="0" eaLnBrk="1" latinLnBrk="0" hangingPunct="1">
        <a:spcBef>
          <a:spcPts val="900"/>
        </a:spcBef>
        <a:buClr>
          <a:schemeClr val="tx2"/>
        </a:buClr>
        <a:buFont typeface="Arial" pitchFamily="34" charset="0"/>
        <a:buChar char="–"/>
        <a:defRPr sz="1313" kern="1200">
          <a:solidFill>
            <a:srgbClr val="615856"/>
          </a:solidFill>
          <a:latin typeface="+mn-lt"/>
          <a:ea typeface="+mn-ea"/>
          <a:cs typeface="+mn-cs"/>
        </a:defRPr>
      </a:lvl2pPr>
      <a:lvl3pPr marL="428625" indent="-171450" algn="l" defTabSz="685800" rtl="0" eaLnBrk="1" latinLnBrk="0" hangingPunct="1">
        <a:spcBef>
          <a:spcPts val="900"/>
        </a:spcBef>
        <a:buClr>
          <a:schemeClr val="tx2"/>
        </a:buClr>
        <a:buFont typeface="Arial" pitchFamily="34" charset="0"/>
        <a:buChar char="•"/>
        <a:defRPr sz="1313" kern="1200">
          <a:solidFill>
            <a:srgbClr val="615856"/>
          </a:solidFill>
          <a:latin typeface="+mn-lt"/>
          <a:ea typeface="+mn-ea"/>
          <a:cs typeface="+mn-cs"/>
        </a:defRPr>
      </a:lvl3pPr>
      <a:lvl4pPr marL="600075" indent="-171450" algn="l" defTabSz="685800" rtl="0" eaLnBrk="1" latinLnBrk="0" hangingPunct="1">
        <a:spcBef>
          <a:spcPts val="900"/>
        </a:spcBef>
        <a:buClr>
          <a:schemeClr val="tx2"/>
        </a:buClr>
        <a:buFont typeface="Arial" pitchFamily="34" charset="0"/>
        <a:buChar char="–"/>
        <a:defRPr sz="1313" kern="1200">
          <a:solidFill>
            <a:srgbClr val="615856"/>
          </a:solidFill>
          <a:latin typeface="+mn-lt"/>
          <a:ea typeface="+mn-ea"/>
          <a:cs typeface="+mn-cs"/>
        </a:defRPr>
      </a:lvl4pPr>
      <a:lvl5pPr marL="102870" indent="-342900" algn="l" defTabSz="685800" rtl="0" eaLnBrk="1" latinLnBrk="0" hangingPunct="1">
        <a:spcBef>
          <a:spcPct val="20000"/>
        </a:spcBef>
        <a:buFont typeface="Arial" pitchFamily="34" charset="0"/>
        <a:buChar char="»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72">
          <p15:clr>
            <a:srgbClr val="F26B43"/>
          </p15:clr>
        </p15:guide>
        <p15:guide id="2" pos="352">
          <p15:clr>
            <a:srgbClr val="F26B43"/>
          </p15:clr>
        </p15:guide>
        <p15:guide id="3" orient="horz" pos="192">
          <p15:clr>
            <a:srgbClr val="F26B43"/>
          </p15:clr>
        </p15:guide>
        <p15:guide id="4" orient="horz" pos="744">
          <p15:clr>
            <a:srgbClr val="F26B43"/>
          </p15:clr>
        </p15:guide>
        <p15:guide id="5" orient="horz" pos="3994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6D62C82-6CAC-4AE8-BADE-BDEAF2BC5FB2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0354" y="318137"/>
            <a:ext cx="8233349" cy="72428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355" y="1181101"/>
            <a:ext cx="8229600" cy="47438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93CB2A-1361-108D-FD1D-854F84F7485B}"/>
              </a:ext>
            </a:extLst>
          </p:cNvPr>
          <p:cNvSpPr txBox="1"/>
          <p:nvPr userDrawn="1"/>
        </p:nvSpPr>
        <p:spPr>
          <a:xfrm rot="5400000">
            <a:off x="8400961" y="5556275"/>
            <a:ext cx="1205592" cy="213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PP-DG-TR-0691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srgbClr val="190B1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5817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69" r:id="rId1"/>
    <p:sldLayoutId id="2147485170" r:id="rId2"/>
    <p:sldLayoutId id="2147485171" r:id="rId3"/>
    <p:sldLayoutId id="2147485172" r:id="rId4"/>
    <p:sldLayoutId id="2147485173" r:id="rId5"/>
    <p:sldLayoutId id="2147485174" r:id="rId6"/>
    <p:sldLayoutId id="2147485175" r:id="rId7"/>
    <p:sldLayoutId id="2147485176" r:id="rId8"/>
    <p:sldLayoutId id="2147485177" r:id="rId9"/>
    <p:sldLayoutId id="2147485178" r:id="rId10"/>
    <p:sldLayoutId id="214748517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spcBef>
          <a:spcPts val="1800"/>
        </a:spcBef>
        <a:buClr>
          <a:schemeClr val="tx2"/>
        </a:buClr>
        <a:buFont typeface="Arial" pitchFamily="34" charset="0"/>
        <a:buChar char="•"/>
        <a:defRPr sz="1313" kern="1200">
          <a:solidFill>
            <a:srgbClr val="615856"/>
          </a:solidFill>
          <a:latin typeface="+mn-lt"/>
          <a:ea typeface="+mn-ea"/>
          <a:cs typeface="+mn-cs"/>
        </a:defRPr>
      </a:lvl1pPr>
      <a:lvl2pPr marL="342900" indent="-179785" algn="l" defTabSz="685800" rtl="0" eaLnBrk="1" latinLnBrk="0" hangingPunct="1">
        <a:spcBef>
          <a:spcPts val="900"/>
        </a:spcBef>
        <a:buClr>
          <a:schemeClr val="tx2"/>
        </a:buClr>
        <a:buFont typeface="Arial" pitchFamily="34" charset="0"/>
        <a:buChar char="–"/>
        <a:defRPr sz="1313" kern="1200">
          <a:solidFill>
            <a:srgbClr val="615856"/>
          </a:solidFill>
          <a:latin typeface="+mn-lt"/>
          <a:ea typeface="+mn-ea"/>
          <a:cs typeface="+mn-cs"/>
        </a:defRPr>
      </a:lvl2pPr>
      <a:lvl3pPr marL="428625" indent="-171450" algn="l" defTabSz="685800" rtl="0" eaLnBrk="1" latinLnBrk="0" hangingPunct="1">
        <a:spcBef>
          <a:spcPts val="900"/>
        </a:spcBef>
        <a:buClr>
          <a:schemeClr val="tx2"/>
        </a:buClr>
        <a:buFont typeface="Arial" pitchFamily="34" charset="0"/>
        <a:buChar char="•"/>
        <a:defRPr sz="1313" kern="1200">
          <a:solidFill>
            <a:srgbClr val="615856"/>
          </a:solidFill>
          <a:latin typeface="+mn-lt"/>
          <a:ea typeface="+mn-ea"/>
          <a:cs typeface="+mn-cs"/>
        </a:defRPr>
      </a:lvl3pPr>
      <a:lvl4pPr marL="600075" indent="-171450" algn="l" defTabSz="685800" rtl="0" eaLnBrk="1" latinLnBrk="0" hangingPunct="1">
        <a:spcBef>
          <a:spcPts val="900"/>
        </a:spcBef>
        <a:buClr>
          <a:schemeClr val="tx2"/>
        </a:buClr>
        <a:buFont typeface="Arial" pitchFamily="34" charset="0"/>
        <a:buChar char="–"/>
        <a:defRPr sz="1313" kern="1200">
          <a:solidFill>
            <a:srgbClr val="615856"/>
          </a:solidFill>
          <a:latin typeface="+mn-lt"/>
          <a:ea typeface="+mn-ea"/>
          <a:cs typeface="+mn-cs"/>
        </a:defRPr>
      </a:lvl4pPr>
      <a:lvl5pPr marL="102870" indent="-342900" algn="l" defTabSz="685800" rtl="0" eaLnBrk="1" latinLnBrk="0" hangingPunct="1">
        <a:spcBef>
          <a:spcPct val="20000"/>
        </a:spcBef>
        <a:buFont typeface="Arial" pitchFamily="34" charset="0"/>
        <a:buChar char="»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72">
          <p15:clr>
            <a:srgbClr val="F26B43"/>
          </p15:clr>
        </p15:guide>
        <p15:guide id="2" pos="352">
          <p15:clr>
            <a:srgbClr val="F26B43"/>
          </p15:clr>
        </p15:guide>
        <p15:guide id="3" orient="horz" pos="192">
          <p15:clr>
            <a:srgbClr val="F26B43"/>
          </p15:clr>
        </p15:guide>
        <p15:guide id="4" orient="horz" pos="744">
          <p15:clr>
            <a:srgbClr val="F26B43"/>
          </p15:clr>
        </p15:guide>
        <p15:guide id="5" orient="horz" pos="3994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6D62C82-6CAC-4AE8-BADE-BDEAF2BC5FB2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0354" y="318137"/>
            <a:ext cx="8233349" cy="72428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355" y="1181101"/>
            <a:ext cx="8229600" cy="47438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93CB2A-1361-108D-FD1D-854F84F7485B}"/>
              </a:ext>
            </a:extLst>
          </p:cNvPr>
          <p:cNvSpPr txBox="1"/>
          <p:nvPr userDrawn="1"/>
        </p:nvSpPr>
        <p:spPr>
          <a:xfrm rot="5400000">
            <a:off x="8400961" y="5556275"/>
            <a:ext cx="1205592" cy="213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PP-DG-TR-0691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srgbClr val="190B1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8733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81" r:id="rId1"/>
    <p:sldLayoutId id="2147485182" r:id="rId2"/>
    <p:sldLayoutId id="2147485183" r:id="rId3"/>
    <p:sldLayoutId id="2147485184" r:id="rId4"/>
    <p:sldLayoutId id="2147485185" r:id="rId5"/>
    <p:sldLayoutId id="2147485186" r:id="rId6"/>
    <p:sldLayoutId id="2147485187" r:id="rId7"/>
    <p:sldLayoutId id="2147485188" r:id="rId8"/>
    <p:sldLayoutId id="2147485189" r:id="rId9"/>
    <p:sldLayoutId id="2147485190" r:id="rId10"/>
    <p:sldLayoutId id="214748519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spcBef>
          <a:spcPts val="1800"/>
        </a:spcBef>
        <a:buClr>
          <a:schemeClr val="tx2"/>
        </a:buClr>
        <a:buFont typeface="Arial" pitchFamily="34" charset="0"/>
        <a:buChar char="•"/>
        <a:defRPr sz="1313" kern="1200">
          <a:solidFill>
            <a:srgbClr val="615856"/>
          </a:solidFill>
          <a:latin typeface="+mn-lt"/>
          <a:ea typeface="+mn-ea"/>
          <a:cs typeface="+mn-cs"/>
        </a:defRPr>
      </a:lvl1pPr>
      <a:lvl2pPr marL="342900" indent="-179785" algn="l" defTabSz="685800" rtl="0" eaLnBrk="1" latinLnBrk="0" hangingPunct="1">
        <a:spcBef>
          <a:spcPts val="900"/>
        </a:spcBef>
        <a:buClr>
          <a:schemeClr val="tx2"/>
        </a:buClr>
        <a:buFont typeface="Arial" pitchFamily="34" charset="0"/>
        <a:buChar char="–"/>
        <a:defRPr sz="1313" kern="1200">
          <a:solidFill>
            <a:srgbClr val="615856"/>
          </a:solidFill>
          <a:latin typeface="+mn-lt"/>
          <a:ea typeface="+mn-ea"/>
          <a:cs typeface="+mn-cs"/>
        </a:defRPr>
      </a:lvl2pPr>
      <a:lvl3pPr marL="428625" indent="-171450" algn="l" defTabSz="685800" rtl="0" eaLnBrk="1" latinLnBrk="0" hangingPunct="1">
        <a:spcBef>
          <a:spcPts val="900"/>
        </a:spcBef>
        <a:buClr>
          <a:schemeClr val="tx2"/>
        </a:buClr>
        <a:buFont typeface="Arial" pitchFamily="34" charset="0"/>
        <a:buChar char="•"/>
        <a:defRPr sz="1313" kern="1200">
          <a:solidFill>
            <a:srgbClr val="615856"/>
          </a:solidFill>
          <a:latin typeface="+mn-lt"/>
          <a:ea typeface="+mn-ea"/>
          <a:cs typeface="+mn-cs"/>
        </a:defRPr>
      </a:lvl3pPr>
      <a:lvl4pPr marL="600075" indent="-171450" algn="l" defTabSz="685800" rtl="0" eaLnBrk="1" latinLnBrk="0" hangingPunct="1">
        <a:spcBef>
          <a:spcPts val="900"/>
        </a:spcBef>
        <a:buClr>
          <a:schemeClr val="tx2"/>
        </a:buClr>
        <a:buFont typeface="Arial" pitchFamily="34" charset="0"/>
        <a:buChar char="–"/>
        <a:defRPr sz="1313" kern="1200">
          <a:solidFill>
            <a:srgbClr val="615856"/>
          </a:solidFill>
          <a:latin typeface="+mn-lt"/>
          <a:ea typeface="+mn-ea"/>
          <a:cs typeface="+mn-cs"/>
        </a:defRPr>
      </a:lvl4pPr>
      <a:lvl5pPr marL="102870" indent="-342900" algn="l" defTabSz="685800" rtl="0" eaLnBrk="1" latinLnBrk="0" hangingPunct="1">
        <a:spcBef>
          <a:spcPct val="20000"/>
        </a:spcBef>
        <a:buFont typeface="Arial" pitchFamily="34" charset="0"/>
        <a:buChar char="»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72">
          <p15:clr>
            <a:srgbClr val="F26B43"/>
          </p15:clr>
        </p15:guide>
        <p15:guide id="2" pos="352">
          <p15:clr>
            <a:srgbClr val="F26B43"/>
          </p15:clr>
        </p15:guide>
        <p15:guide id="3" orient="horz" pos="192">
          <p15:clr>
            <a:srgbClr val="F26B43"/>
          </p15:clr>
        </p15:guide>
        <p15:guide id="4" orient="horz" pos="744">
          <p15:clr>
            <a:srgbClr val="F26B43"/>
          </p15:clr>
        </p15:guide>
        <p15:guide id="5" orient="horz" pos="3994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6D62C82-6CAC-4AE8-BADE-BDEAF2BC5FB2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0354" y="318137"/>
            <a:ext cx="8233349" cy="72428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355" y="1181101"/>
            <a:ext cx="8229600" cy="47438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93CB2A-1361-108D-FD1D-854F84F7485B}"/>
              </a:ext>
            </a:extLst>
          </p:cNvPr>
          <p:cNvSpPr txBox="1"/>
          <p:nvPr userDrawn="1"/>
        </p:nvSpPr>
        <p:spPr>
          <a:xfrm rot="5400000">
            <a:off x="8400961" y="5556275"/>
            <a:ext cx="1205592" cy="213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PP-DG-TR-0691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srgbClr val="190B1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48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93" r:id="rId1"/>
    <p:sldLayoutId id="2147485194" r:id="rId2"/>
    <p:sldLayoutId id="2147485195" r:id="rId3"/>
    <p:sldLayoutId id="2147485196" r:id="rId4"/>
    <p:sldLayoutId id="2147485197" r:id="rId5"/>
    <p:sldLayoutId id="2147485198" r:id="rId6"/>
    <p:sldLayoutId id="2147485199" r:id="rId7"/>
    <p:sldLayoutId id="2147485200" r:id="rId8"/>
    <p:sldLayoutId id="2147485201" r:id="rId9"/>
    <p:sldLayoutId id="2147485202" r:id="rId10"/>
    <p:sldLayoutId id="21474852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spcBef>
          <a:spcPts val="1800"/>
        </a:spcBef>
        <a:buClr>
          <a:schemeClr val="tx2"/>
        </a:buClr>
        <a:buFont typeface="Arial" pitchFamily="34" charset="0"/>
        <a:buChar char="•"/>
        <a:defRPr sz="1313" kern="1200">
          <a:solidFill>
            <a:srgbClr val="615856"/>
          </a:solidFill>
          <a:latin typeface="+mn-lt"/>
          <a:ea typeface="+mn-ea"/>
          <a:cs typeface="+mn-cs"/>
        </a:defRPr>
      </a:lvl1pPr>
      <a:lvl2pPr marL="342900" indent="-179785" algn="l" defTabSz="685800" rtl="0" eaLnBrk="1" latinLnBrk="0" hangingPunct="1">
        <a:spcBef>
          <a:spcPts val="900"/>
        </a:spcBef>
        <a:buClr>
          <a:schemeClr val="tx2"/>
        </a:buClr>
        <a:buFont typeface="Arial" pitchFamily="34" charset="0"/>
        <a:buChar char="–"/>
        <a:defRPr sz="1313" kern="1200">
          <a:solidFill>
            <a:srgbClr val="615856"/>
          </a:solidFill>
          <a:latin typeface="+mn-lt"/>
          <a:ea typeface="+mn-ea"/>
          <a:cs typeface="+mn-cs"/>
        </a:defRPr>
      </a:lvl2pPr>
      <a:lvl3pPr marL="428625" indent="-171450" algn="l" defTabSz="685800" rtl="0" eaLnBrk="1" latinLnBrk="0" hangingPunct="1">
        <a:spcBef>
          <a:spcPts val="900"/>
        </a:spcBef>
        <a:buClr>
          <a:schemeClr val="tx2"/>
        </a:buClr>
        <a:buFont typeface="Arial" pitchFamily="34" charset="0"/>
        <a:buChar char="•"/>
        <a:defRPr sz="1313" kern="1200">
          <a:solidFill>
            <a:srgbClr val="615856"/>
          </a:solidFill>
          <a:latin typeface="+mn-lt"/>
          <a:ea typeface="+mn-ea"/>
          <a:cs typeface="+mn-cs"/>
        </a:defRPr>
      </a:lvl3pPr>
      <a:lvl4pPr marL="600075" indent="-171450" algn="l" defTabSz="685800" rtl="0" eaLnBrk="1" latinLnBrk="0" hangingPunct="1">
        <a:spcBef>
          <a:spcPts val="900"/>
        </a:spcBef>
        <a:buClr>
          <a:schemeClr val="tx2"/>
        </a:buClr>
        <a:buFont typeface="Arial" pitchFamily="34" charset="0"/>
        <a:buChar char="–"/>
        <a:defRPr sz="1313" kern="1200">
          <a:solidFill>
            <a:srgbClr val="615856"/>
          </a:solidFill>
          <a:latin typeface="+mn-lt"/>
          <a:ea typeface="+mn-ea"/>
          <a:cs typeface="+mn-cs"/>
        </a:defRPr>
      </a:lvl4pPr>
      <a:lvl5pPr marL="102870" indent="-342900" algn="l" defTabSz="685800" rtl="0" eaLnBrk="1" latinLnBrk="0" hangingPunct="1">
        <a:spcBef>
          <a:spcPct val="20000"/>
        </a:spcBef>
        <a:buFont typeface="Arial" pitchFamily="34" charset="0"/>
        <a:buChar char="»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72">
          <p15:clr>
            <a:srgbClr val="F26B43"/>
          </p15:clr>
        </p15:guide>
        <p15:guide id="2" pos="352">
          <p15:clr>
            <a:srgbClr val="F26B43"/>
          </p15:clr>
        </p15:guide>
        <p15:guide id="3" orient="horz" pos="192">
          <p15:clr>
            <a:srgbClr val="F26B43"/>
          </p15:clr>
        </p15:guide>
        <p15:guide id="4" orient="horz" pos="744">
          <p15:clr>
            <a:srgbClr val="F26B43"/>
          </p15:clr>
        </p15:guide>
        <p15:guide id="5" orient="horz" pos="3994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6D62C82-6CAC-4AE8-BADE-BDEAF2BC5FB2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0354" y="318137"/>
            <a:ext cx="8233349" cy="72428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355" y="1181101"/>
            <a:ext cx="8229600" cy="47438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93CB2A-1361-108D-FD1D-854F84F7485B}"/>
              </a:ext>
            </a:extLst>
          </p:cNvPr>
          <p:cNvSpPr txBox="1"/>
          <p:nvPr userDrawn="1"/>
        </p:nvSpPr>
        <p:spPr>
          <a:xfrm rot="5400000">
            <a:off x="8400961" y="5556275"/>
            <a:ext cx="1205592" cy="213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PP-DG-TR-0691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srgbClr val="190B1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4232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05" r:id="rId1"/>
    <p:sldLayoutId id="2147485206" r:id="rId2"/>
    <p:sldLayoutId id="2147485207" r:id="rId3"/>
    <p:sldLayoutId id="2147485208" r:id="rId4"/>
    <p:sldLayoutId id="2147485209" r:id="rId5"/>
    <p:sldLayoutId id="2147485210" r:id="rId6"/>
    <p:sldLayoutId id="2147485211" r:id="rId7"/>
    <p:sldLayoutId id="2147485212" r:id="rId8"/>
    <p:sldLayoutId id="2147485213" r:id="rId9"/>
    <p:sldLayoutId id="2147485214" r:id="rId10"/>
    <p:sldLayoutId id="214748521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spcBef>
          <a:spcPts val="1800"/>
        </a:spcBef>
        <a:buClr>
          <a:schemeClr val="tx2"/>
        </a:buClr>
        <a:buFont typeface="Arial" pitchFamily="34" charset="0"/>
        <a:buChar char="•"/>
        <a:defRPr sz="1313" kern="1200">
          <a:solidFill>
            <a:srgbClr val="615856"/>
          </a:solidFill>
          <a:latin typeface="+mn-lt"/>
          <a:ea typeface="+mn-ea"/>
          <a:cs typeface="+mn-cs"/>
        </a:defRPr>
      </a:lvl1pPr>
      <a:lvl2pPr marL="342900" indent="-179785" algn="l" defTabSz="685800" rtl="0" eaLnBrk="1" latinLnBrk="0" hangingPunct="1">
        <a:spcBef>
          <a:spcPts val="900"/>
        </a:spcBef>
        <a:buClr>
          <a:schemeClr val="tx2"/>
        </a:buClr>
        <a:buFont typeface="Arial" pitchFamily="34" charset="0"/>
        <a:buChar char="–"/>
        <a:defRPr sz="1313" kern="1200">
          <a:solidFill>
            <a:srgbClr val="615856"/>
          </a:solidFill>
          <a:latin typeface="+mn-lt"/>
          <a:ea typeface="+mn-ea"/>
          <a:cs typeface="+mn-cs"/>
        </a:defRPr>
      </a:lvl2pPr>
      <a:lvl3pPr marL="428625" indent="-171450" algn="l" defTabSz="685800" rtl="0" eaLnBrk="1" latinLnBrk="0" hangingPunct="1">
        <a:spcBef>
          <a:spcPts val="900"/>
        </a:spcBef>
        <a:buClr>
          <a:schemeClr val="tx2"/>
        </a:buClr>
        <a:buFont typeface="Arial" pitchFamily="34" charset="0"/>
        <a:buChar char="•"/>
        <a:defRPr sz="1313" kern="1200">
          <a:solidFill>
            <a:srgbClr val="615856"/>
          </a:solidFill>
          <a:latin typeface="+mn-lt"/>
          <a:ea typeface="+mn-ea"/>
          <a:cs typeface="+mn-cs"/>
        </a:defRPr>
      </a:lvl3pPr>
      <a:lvl4pPr marL="600075" indent="-171450" algn="l" defTabSz="685800" rtl="0" eaLnBrk="1" latinLnBrk="0" hangingPunct="1">
        <a:spcBef>
          <a:spcPts val="900"/>
        </a:spcBef>
        <a:buClr>
          <a:schemeClr val="tx2"/>
        </a:buClr>
        <a:buFont typeface="Arial" pitchFamily="34" charset="0"/>
        <a:buChar char="–"/>
        <a:defRPr sz="1313" kern="1200">
          <a:solidFill>
            <a:srgbClr val="615856"/>
          </a:solidFill>
          <a:latin typeface="+mn-lt"/>
          <a:ea typeface="+mn-ea"/>
          <a:cs typeface="+mn-cs"/>
        </a:defRPr>
      </a:lvl4pPr>
      <a:lvl5pPr marL="102870" indent="-342900" algn="l" defTabSz="685800" rtl="0" eaLnBrk="1" latinLnBrk="0" hangingPunct="1">
        <a:spcBef>
          <a:spcPct val="20000"/>
        </a:spcBef>
        <a:buFont typeface="Arial" pitchFamily="34" charset="0"/>
        <a:buChar char="»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72">
          <p15:clr>
            <a:srgbClr val="F26B43"/>
          </p15:clr>
        </p15:guide>
        <p15:guide id="2" pos="352">
          <p15:clr>
            <a:srgbClr val="F26B43"/>
          </p15:clr>
        </p15:guide>
        <p15:guide id="3" orient="horz" pos="192">
          <p15:clr>
            <a:srgbClr val="F26B43"/>
          </p15:clr>
        </p15:guide>
        <p15:guide id="4" orient="horz" pos="744">
          <p15:clr>
            <a:srgbClr val="F26B43"/>
          </p15:clr>
        </p15:guide>
        <p15:guide id="5" orient="horz" pos="399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2133601"/>
            <a:ext cx="8839200" cy="3657600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</a:pPr>
            <a:r>
              <a:rPr lang="tr-TR" dirty="0" err="1" smtClean="0">
                <a:solidFill>
                  <a:srgbClr val="FF0000"/>
                </a:solidFill>
                <a:latin typeface="Comic Sans MS" pitchFamily="66" charset="0"/>
              </a:rPr>
              <a:t>Obezite</a:t>
            </a: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 Hastasına Vaka Bazlı Yaklaşım Stratejileri</a:t>
            </a:r>
            <a:r>
              <a:rPr lang="tr-TR" dirty="0">
                <a:solidFill>
                  <a:srgbClr val="FF0000"/>
                </a:solidFill>
                <a:latin typeface="Comic Sans MS" pitchFamily="66" charset="0"/>
              </a:rPr>
              <a:t>	</a:t>
            </a:r>
          </a:p>
          <a:p>
            <a:pPr algn="ctr">
              <a:buFont typeface="Wingdings" pitchFamily="2" charset="2"/>
              <a:buNone/>
            </a:pPr>
            <a:endParaRPr lang="tr-TR" sz="2400" dirty="0" smtClean="0">
              <a:latin typeface="Comic Sans MS" pitchFamily="66" charset="0"/>
            </a:endParaRPr>
          </a:p>
          <a:p>
            <a:pPr algn="ctr">
              <a:buFont typeface="Wingdings" pitchFamily="2" charset="2"/>
              <a:buNone/>
            </a:pPr>
            <a:r>
              <a:rPr lang="tr-TR" sz="2400" dirty="0" smtClean="0">
                <a:latin typeface="Comic Sans MS" pitchFamily="66" charset="0"/>
              </a:rPr>
              <a:t>Dr. Hüseyin Demirci</a:t>
            </a:r>
          </a:p>
          <a:p>
            <a:pPr algn="ctr">
              <a:buFont typeface="Wingdings" pitchFamily="2" charset="2"/>
              <a:buNone/>
            </a:pPr>
            <a:r>
              <a:rPr lang="tr-TR" sz="2000" dirty="0" smtClean="0">
                <a:solidFill>
                  <a:schemeClr val="tx2"/>
                </a:solidFill>
                <a:latin typeface="Comic Sans MS" pitchFamily="66" charset="0"/>
              </a:rPr>
              <a:t>SB Etlik Şehir Hastanesi, Endokrinoloji Kliniği</a:t>
            </a:r>
            <a:endParaRPr lang="tr-TR" sz="20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pic>
        <p:nvPicPr>
          <p:cNvPr id="38917" name="Picture 5" descr="C:\Documents and Settings\Köksal Baloş\Belgelerim\Resimlerim\obez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812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8" name="Picture 6" descr="C:\Documents and Settings\Köksal Baloş\Belgelerim\Resimlerim\obez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0"/>
            <a:ext cx="19050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16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199" y="329998"/>
            <a:ext cx="8462416" cy="492443"/>
          </a:xfrm>
        </p:spPr>
        <p:txBody>
          <a:bodyPr/>
          <a:lstStyle/>
          <a:p>
            <a:r>
              <a:rPr lang="tr-TR" sz="3200" b="0" dirty="0">
                <a:solidFill>
                  <a:srgbClr val="FF0000"/>
                </a:solidFill>
                <a:latin typeface="Comic Sans MS" panose="030F0702030302020204" pitchFamily="66" charset="0"/>
              </a:rPr>
              <a:t>Sunum</a:t>
            </a:r>
            <a:r>
              <a:rPr lang="tr-TR" sz="3200" b="0" spc="-35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b="0" spc="-1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Planı</a:t>
            </a:r>
            <a:endParaRPr lang="tr-TR" sz="3200" b="0" dirty="0">
              <a:latin typeface="Comic Sans MS" panose="030F0702030302020204" pitchFamily="66" charset="0"/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199" y="1127612"/>
            <a:ext cx="7401329" cy="332398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sz="2400" dirty="0">
                <a:latin typeface="Comic Sans MS" panose="030F0702030302020204" pitchFamily="66" charset="0"/>
              </a:rPr>
              <a:t>• </a:t>
            </a:r>
            <a:r>
              <a:rPr lang="tr-TR" sz="2400" dirty="0" smtClean="0">
                <a:latin typeface="Comic Sans MS" panose="030F0702030302020204" pitchFamily="66" charset="0"/>
              </a:rPr>
              <a:t>Tanım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Comic Sans MS" panose="030F0702030302020204" pitchFamily="66" charset="0"/>
              </a:rPr>
              <a:t>• Epidemiyolojisi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Comic Sans MS" panose="030F0702030302020204" pitchFamily="66" charset="0"/>
              </a:rPr>
              <a:t>• Nedenleri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Comic Sans MS" panose="030F0702030302020204" pitchFamily="66" charset="0"/>
              </a:rPr>
              <a:t>• Komplikasyonları 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Comic Sans MS" panose="030F0702030302020204" pitchFamily="66" charset="0"/>
              </a:rPr>
              <a:t>• Yaklaşım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Comic Sans MS" panose="030F0702030302020204" pitchFamily="66" charset="0"/>
              </a:rPr>
              <a:t>• Vakalarla Tedavi</a:t>
            </a:r>
            <a:endParaRPr lang="tr-TR" sz="2400" dirty="0">
              <a:latin typeface="Comic Sans MS" panose="030F0702030302020204" pitchFamily="66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0"/>
            <a:ext cx="2743200" cy="196371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1800" y="4934103"/>
            <a:ext cx="2462997" cy="190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2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1"/>
            <a:ext cx="7772400" cy="1143000"/>
          </a:xfrm>
        </p:spPr>
        <p:txBody>
          <a:bodyPr>
            <a:normAutofit/>
          </a:bodyPr>
          <a:lstStyle/>
          <a:p>
            <a:r>
              <a:rPr lang="tr-TR" sz="3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Obezite</a:t>
            </a:r>
            <a:r>
              <a:rPr lang="tr-TR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nedir?</a:t>
            </a:r>
            <a:endParaRPr lang="tr-TR" sz="3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700213"/>
            <a:ext cx="4608512" cy="2016125"/>
          </a:xfrm>
        </p:spPr>
        <p:txBody>
          <a:bodyPr>
            <a:normAutofit/>
          </a:bodyPr>
          <a:lstStyle/>
          <a:p>
            <a:r>
              <a:rPr lang="tr-TR" sz="2400" dirty="0">
                <a:latin typeface="Comic Sans MS" panose="030F0702030302020204" pitchFamily="66" charset="0"/>
              </a:rPr>
              <a:t>Vücuttaki yağ miktarının sağlığı bozacak düzeyde </a:t>
            </a:r>
            <a:r>
              <a:rPr lang="tr-TR" sz="2400" dirty="0" smtClean="0">
                <a:latin typeface="Comic Sans MS" panose="030F0702030302020204" pitchFamily="66" charset="0"/>
              </a:rPr>
              <a:t>artması </a:t>
            </a:r>
            <a:endParaRPr lang="tr-TR" sz="2400" dirty="0">
              <a:latin typeface="Comic Sans MS" panose="030F0702030302020204" pitchFamily="66" charset="0"/>
            </a:endParaRPr>
          </a:p>
        </p:txBody>
      </p:sp>
      <p:pic>
        <p:nvPicPr>
          <p:cNvPr id="11268" name="Picture 4" descr="20021030_221151_hp(obesity)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95850" y="1844675"/>
            <a:ext cx="4248150" cy="4537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107950" y="4149725"/>
            <a:ext cx="2160588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AU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NORMAL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AU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Erkek</a:t>
            </a:r>
            <a:r>
              <a:rPr kumimoji="0" lang="en-AU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:%9-18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AU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Kadın:%14-28</a:t>
            </a: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2411413" y="4221163"/>
            <a:ext cx="2160587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342900" marR="0" lvl="0" indent="-342900" algn="l" defTabSz="914400" rtl="0" eaLnBrk="1" fontAlgn="auto" latinLnBrk="0" hangingPunct="1">
              <a:lnSpc>
                <a:spcPct val="1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AU" sz="180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OBEZ</a:t>
            </a:r>
          </a:p>
          <a:p>
            <a:pPr marL="342900" marR="0" lvl="0" indent="-342900" algn="l" defTabSz="914400" rtl="0" eaLnBrk="1" fontAlgn="auto" latinLnBrk="0" hangingPunct="1">
              <a:lnSpc>
                <a:spcPct val="1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AU" sz="18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Erkek</a:t>
            </a:r>
            <a:r>
              <a:rPr kumimoji="0" lang="en-AU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: %22.0 </a:t>
            </a:r>
            <a:r>
              <a:rPr kumimoji="0" lang="en-AU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sym typeface="Symbol" pitchFamily="18" charset="2"/>
              </a:rPr>
              <a:t></a:t>
            </a:r>
          </a:p>
          <a:p>
            <a:pPr marL="342900" marR="0" lvl="0" indent="-342900" algn="l" defTabSz="914400" rtl="0" eaLnBrk="1" fontAlgn="auto" latinLnBrk="0" hangingPunct="1">
              <a:lnSpc>
                <a:spcPct val="1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AU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sym typeface="Symbol" pitchFamily="18" charset="2"/>
              </a:rPr>
              <a:t>Kadın:%32.0 </a:t>
            </a:r>
            <a:endParaRPr kumimoji="0" lang="en-AU" sz="1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  <a:sym typeface="Symbol" pitchFamily="18" charset="2"/>
            </a:endParaRP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5029200" y="5876925"/>
            <a:ext cx="4038599" cy="7524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2000" kern="1200" dirty="0" smtClean="0">
                <a:solidFill>
                  <a:srgbClr val="EEECE1"/>
                </a:solidFill>
                <a:latin typeface="Comic Sans MS" panose="030F0702030302020204" pitchFamily="66" charset="0"/>
                <a:ea typeface="+mn-ea"/>
                <a:cs typeface="+mn-cs"/>
              </a:rPr>
              <a:t>O</a:t>
            </a:r>
            <a:r>
              <a:rPr kumimoji="0" lang="tr-T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bezite</a:t>
            </a:r>
            <a:r>
              <a:rPr kumimoji="0" lang="tr-T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Adiposite</a:t>
            </a:r>
            <a:r>
              <a:rPr kumimoji="0" lang="tr-T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temelli kronik</a:t>
            </a:r>
            <a:r>
              <a:rPr kumimoji="0" lang="tr-TR" sz="2000" b="0" i="0" u="none" strike="noStrike" kern="1200" cap="none" spc="0" normalizeH="0" noProof="0" dirty="0" smtClean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hastalık</a:t>
            </a: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410264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88391" y="1143000"/>
            <a:ext cx="8767216" cy="529375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DSÖ</a:t>
            </a:r>
            <a:r>
              <a:rPr lang="tr-TR" sz="2400" dirty="0">
                <a:latin typeface="Comic Sans MS" panose="030F0702030302020204" pitchFamily="66" charset="0"/>
              </a:rPr>
              <a:t>, </a:t>
            </a:r>
            <a:r>
              <a:rPr lang="tr-TR" sz="2400" dirty="0" err="1">
                <a:latin typeface="Comic Sans MS" panose="030F0702030302020204" pitchFamily="66" charset="0"/>
              </a:rPr>
              <a:t>obezite</a:t>
            </a:r>
            <a:r>
              <a:rPr lang="tr-TR" sz="2400" dirty="0">
                <a:latin typeface="Comic Sans MS" panose="030F0702030302020204" pitchFamily="66" charset="0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</a:rPr>
              <a:t>tanı </a:t>
            </a:r>
            <a:r>
              <a:rPr lang="tr-TR" sz="2400" dirty="0">
                <a:latin typeface="Comic Sans MS" panose="030F0702030302020204" pitchFamily="66" charset="0"/>
              </a:rPr>
              <a:t>ve </a:t>
            </a:r>
            <a:r>
              <a:rPr lang="tr-TR" sz="2400" dirty="0" smtClean="0">
                <a:latin typeface="Comic Sans MS" panose="030F0702030302020204" pitchFamily="66" charset="0"/>
              </a:rPr>
              <a:t>sınıflandırmasında </a:t>
            </a:r>
            <a:r>
              <a:rPr lang="tr-TR" sz="2400" dirty="0">
                <a:latin typeface="Comic Sans MS" panose="030F0702030302020204" pitchFamily="66" charset="0"/>
              </a:rPr>
              <a:t>uygulama kolaylığı, maliyet etkinliği, yüksek doğruluk oranlarından ötürü </a:t>
            </a:r>
            <a:r>
              <a:rPr lang="tr-TR" sz="2400" dirty="0" smtClean="0">
                <a:latin typeface="Comic Sans MS" panose="030F0702030302020204" pitchFamily="66" charset="0"/>
              </a:rPr>
              <a:t>klinik </a:t>
            </a:r>
            <a:r>
              <a:rPr lang="tr-TR" sz="2400" dirty="0">
                <a:latin typeface="Comic Sans MS" panose="030F0702030302020204" pitchFamily="66" charset="0"/>
              </a:rPr>
              <a:t>pratikte B</a:t>
            </a:r>
            <a:r>
              <a:rPr lang="tr-TR" sz="2400" dirty="0" smtClean="0">
                <a:latin typeface="Comic Sans MS" panose="030F0702030302020204" pitchFamily="66" charset="0"/>
              </a:rPr>
              <a:t>Kİ </a:t>
            </a:r>
            <a:r>
              <a:rPr lang="tr-TR" sz="2400" dirty="0">
                <a:latin typeface="Comic Sans MS" panose="030F0702030302020204" pitchFamily="66" charset="0"/>
              </a:rPr>
              <a:t>yöntemini </a:t>
            </a:r>
            <a:r>
              <a:rPr lang="tr-TR" sz="2400" dirty="0" smtClean="0">
                <a:latin typeface="Comic Sans MS" panose="030F0702030302020204" pitchFamily="66" charset="0"/>
              </a:rPr>
              <a:t>önermekte</a:t>
            </a:r>
          </a:p>
          <a:p>
            <a:r>
              <a:rPr lang="tr-TR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                     ‘’BKİ</a:t>
            </a:r>
            <a:r>
              <a:rPr lang="tr-TR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= Ağırlık (kg)/Boy (</a:t>
            </a:r>
            <a:r>
              <a:rPr lang="tr-TR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m</a:t>
            </a:r>
            <a:r>
              <a:rPr lang="tr-TR" sz="2400" baseline="30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tr-TR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)’’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sz="2000" dirty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sz="2000" dirty="0" smtClean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sz="2000" dirty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sz="2000" dirty="0" smtClean="0">
              <a:latin typeface="Comic Sans MS" panose="030F0702030302020204" pitchFamily="66" charset="0"/>
            </a:endParaRPr>
          </a:p>
          <a:p>
            <a:endParaRPr lang="tr-TR" sz="2000" dirty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sz="2000" dirty="0" smtClean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sz="2000" dirty="0" smtClean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sz="2000" dirty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sz="2000" dirty="0" smtClean="0">
              <a:latin typeface="Comic Sans MS" panose="030F0702030302020204" pitchFamily="66" charset="0"/>
            </a:endParaRPr>
          </a:p>
          <a:p>
            <a:endParaRPr lang="tr-TR" sz="2000" dirty="0" smtClean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Hamilelerde</a:t>
            </a:r>
            <a:r>
              <a:rPr lang="tr-TR" sz="2400" dirty="0">
                <a:latin typeface="Comic Sans MS" panose="030F0702030302020204" pitchFamily="66" charset="0"/>
              </a:rPr>
              <a:t>, sporcularda, ödem ile birlikte giden hastalıklarda </a:t>
            </a:r>
            <a:r>
              <a:rPr lang="tr-TR" sz="2400" dirty="0" smtClean="0">
                <a:latin typeface="Comic Sans MS" panose="030F0702030302020204" pitchFamily="66" charset="0"/>
              </a:rPr>
              <a:t>uygulanması önerilmemekte</a:t>
            </a:r>
            <a:endParaRPr lang="tr-TR" sz="2400" dirty="0">
              <a:latin typeface="Comic Sans MS" panose="030F0702030302020204" pitchFamily="66" charset="0"/>
            </a:endParaRPr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092624"/>
              </p:ext>
            </p:extLst>
          </p:nvPr>
        </p:nvGraphicFramePr>
        <p:xfrm>
          <a:off x="566680" y="2743200"/>
          <a:ext cx="8382000" cy="281940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783668">
                  <a:extLst>
                    <a:ext uri="{9D8B030D-6E8A-4147-A177-3AD203B41FA5}">
                      <a16:colId xmlns:a16="http://schemas.microsoft.com/office/drawing/2014/main" val="3382971683"/>
                    </a:ext>
                  </a:extLst>
                </a:gridCol>
                <a:gridCol w="3598332">
                  <a:extLst>
                    <a:ext uri="{9D8B030D-6E8A-4147-A177-3AD203B41FA5}">
                      <a16:colId xmlns:a16="http://schemas.microsoft.com/office/drawing/2014/main" val="2921258715"/>
                    </a:ext>
                  </a:extLst>
                </a:gridCol>
              </a:tblGrid>
              <a:tr h="478724">
                <a:tc>
                  <a:txBody>
                    <a:bodyPr/>
                    <a:lstStyle/>
                    <a:p>
                      <a:pPr marL="50800">
                        <a:spcBef>
                          <a:spcPts val="115"/>
                        </a:spcBef>
                        <a:spcAft>
                          <a:spcPts val="0"/>
                        </a:spcAft>
                      </a:pPr>
                      <a:r>
                        <a:rPr lang="tr-TR" sz="1800" b="0" spc="-1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Gruplar</a:t>
                      </a:r>
                      <a:endParaRPr lang="tr-TR" sz="1800" b="0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" marR="151130">
                        <a:lnSpc>
                          <a:spcPct val="103000"/>
                        </a:lnSpc>
                        <a:spcBef>
                          <a:spcPts val="115"/>
                        </a:spcBef>
                        <a:spcAft>
                          <a:spcPts val="0"/>
                        </a:spcAft>
                      </a:pPr>
                      <a:r>
                        <a:rPr lang="tr-TR" sz="1800" b="0" spc="-1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Yetişkinler</a:t>
                      </a:r>
                      <a:r>
                        <a:rPr lang="tr-TR" sz="1800" b="0" spc="2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800" b="0" spc="-1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(BKİ</a:t>
                      </a:r>
                      <a:r>
                        <a:rPr lang="tr-TR" sz="1800" b="0" spc="-1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,</a:t>
                      </a:r>
                      <a:r>
                        <a:rPr lang="tr-TR" sz="1800" b="0" spc="-4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800" b="0" spc="-1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kg/m</a:t>
                      </a:r>
                      <a:r>
                        <a:rPr lang="tr-TR" sz="1800" b="0" spc="-10" baseline="3000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2</a:t>
                      </a:r>
                      <a:r>
                        <a:rPr lang="tr-TR" sz="1800" b="0" spc="-1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)</a:t>
                      </a:r>
                      <a:endParaRPr lang="tr-TR" sz="1800" b="0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22458655"/>
                  </a:ext>
                </a:extLst>
              </a:tr>
              <a:tr h="288348">
                <a:tc>
                  <a:txBody>
                    <a:bodyPr/>
                    <a:lstStyle/>
                    <a:p>
                      <a:pPr marL="50800">
                        <a:spcBef>
                          <a:spcPts val="115"/>
                        </a:spcBef>
                        <a:spcAft>
                          <a:spcPts val="0"/>
                        </a:spcAft>
                      </a:pPr>
                      <a:r>
                        <a:rPr lang="tr-TR" sz="18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Zayıf</a:t>
                      </a:r>
                      <a:endParaRPr lang="tr-TR" sz="18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">
                        <a:spcBef>
                          <a:spcPts val="115"/>
                        </a:spcBef>
                        <a:spcAft>
                          <a:spcPts val="0"/>
                        </a:spcAft>
                      </a:pPr>
                      <a:r>
                        <a:rPr lang="tr-TR" sz="1800" b="0" spc="-10">
                          <a:effectLst/>
                          <a:latin typeface="Comic Sans MS" panose="030F0702030302020204" pitchFamily="66" charset="0"/>
                        </a:rPr>
                        <a:t>&lt;18,50</a:t>
                      </a:r>
                      <a:endParaRPr lang="tr-TR" sz="1800" b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55113510"/>
                  </a:ext>
                </a:extLst>
              </a:tr>
              <a:tr h="288348">
                <a:tc>
                  <a:txBody>
                    <a:bodyPr/>
                    <a:lstStyle/>
                    <a:p>
                      <a:pPr marL="50800">
                        <a:spcBef>
                          <a:spcPts val="115"/>
                        </a:spcBef>
                        <a:spcAft>
                          <a:spcPts val="0"/>
                        </a:spcAft>
                      </a:pPr>
                      <a:r>
                        <a:rPr lang="tr-TR" sz="18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Normal</a:t>
                      </a:r>
                      <a:endParaRPr lang="tr-TR" sz="18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">
                        <a:spcBef>
                          <a:spcPts val="115"/>
                        </a:spcBef>
                        <a:spcAft>
                          <a:spcPts val="0"/>
                        </a:spcAft>
                      </a:pPr>
                      <a:r>
                        <a:rPr lang="tr-TR" sz="1800" b="0">
                          <a:effectLst/>
                          <a:latin typeface="Comic Sans MS" panose="030F0702030302020204" pitchFamily="66" charset="0"/>
                        </a:rPr>
                        <a:t>18,5 – </a:t>
                      </a:r>
                      <a:r>
                        <a:rPr lang="tr-TR" sz="1800" b="0" spc="-10">
                          <a:effectLst/>
                          <a:latin typeface="Comic Sans MS" panose="030F0702030302020204" pitchFamily="66" charset="0"/>
                        </a:rPr>
                        <a:t>24,99</a:t>
                      </a:r>
                      <a:endParaRPr lang="tr-TR" sz="1800" b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01704793"/>
                  </a:ext>
                </a:extLst>
              </a:tr>
              <a:tr h="288348">
                <a:tc>
                  <a:txBody>
                    <a:bodyPr/>
                    <a:lstStyle/>
                    <a:p>
                      <a:pPr marL="50800">
                        <a:spcBef>
                          <a:spcPts val="115"/>
                        </a:spcBef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Fazla</a:t>
                      </a:r>
                      <a:r>
                        <a:rPr lang="tr-TR" sz="18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8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kilolu</a:t>
                      </a:r>
                      <a:endParaRPr lang="tr-TR" sz="18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">
                        <a:spcBef>
                          <a:spcPts val="115"/>
                        </a:spcBef>
                        <a:spcAft>
                          <a:spcPts val="0"/>
                        </a:spcAft>
                      </a:pPr>
                      <a:r>
                        <a:rPr lang="tr-TR" sz="1800" b="0">
                          <a:effectLst/>
                          <a:latin typeface="Comic Sans MS" panose="030F0702030302020204" pitchFamily="66" charset="0"/>
                        </a:rPr>
                        <a:t>25,00</a:t>
                      </a:r>
                      <a:r>
                        <a:rPr lang="tr-TR" sz="1800" b="0" spc="-30"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800" b="0">
                          <a:effectLst/>
                          <a:latin typeface="Comic Sans MS" panose="030F0702030302020204" pitchFamily="66" charset="0"/>
                        </a:rPr>
                        <a:t>−</a:t>
                      </a:r>
                      <a:r>
                        <a:rPr lang="tr-TR" sz="1800" b="0" spc="-25"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800" b="0" spc="-10">
                          <a:effectLst/>
                          <a:latin typeface="Comic Sans MS" panose="030F0702030302020204" pitchFamily="66" charset="0"/>
                        </a:rPr>
                        <a:t>29,99</a:t>
                      </a:r>
                      <a:endParaRPr lang="tr-TR" sz="1800" b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30801512"/>
                  </a:ext>
                </a:extLst>
              </a:tr>
              <a:tr h="288348">
                <a:tc>
                  <a:txBody>
                    <a:bodyPr/>
                    <a:lstStyle/>
                    <a:p>
                      <a:pPr marL="50800">
                        <a:spcBef>
                          <a:spcPts val="115"/>
                        </a:spcBef>
                        <a:spcAft>
                          <a:spcPts val="0"/>
                        </a:spcAft>
                      </a:pPr>
                      <a:r>
                        <a:rPr lang="tr-TR" sz="1800" b="0" spc="-2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Obez</a:t>
                      </a:r>
                      <a:endParaRPr lang="tr-TR" sz="18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">
                        <a:spcBef>
                          <a:spcPts val="115"/>
                        </a:spcBef>
                        <a:spcAft>
                          <a:spcPts val="0"/>
                        </a:spcAft>
                      </a:pPr>
                      <a:r>
                        <a:rPr lang="tr-TR" sz="1800" b="0" spc="-10" dirty="0">
                          <a:effectLst/>
                          <a:latin typeface="Comic Sans MS" panose="030F0702030302020204" pitchFamily="66" charset="0"/>
                        </a:rPr>
                        <a:t>≥</a:t>
                      </a:r>
                      <a:r>
                        <a:rPr lang="tr-TR" sz="1800" b="0" spc="-10" dirty="0" smtClean="0">
                          <a:effectLst/>
                          <a:latin typeface="Comic Sans MS" panose="030F0702030302020204" pitchFamily="66" charset="0"/>
                        </a:rPr>
                        <a:t>30,00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25990806"/>
                  </a:ext>
                </a:extLst>
              </a:tr>
              <a:tr h="288348">
                <a:tc>
                  <a:txBody>
                    <a:bodyPr/>
                    <a:lstStyle/>
                    <a:p>
                      <a:pPr marL="177800">
                        <a:spcBef>
                          <a:spcPts val="115"/>
                        </a:spcBef>
                        <a:spcAft>
                          <a:spcPts val="0"/>
                        </a:spcAft>
                      </a:pPr>
                      <a:r>
                        <a:rPr lang="tr-TR" sz="18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Hafif</a:t>
                      </a:r>
                      <a:r>
                        <a:rPr lang="tr-TR" sz="1800" b="0" spc="-4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800" b="0" spc="-20" dirty="0" err="1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obez</a:t>
                      </a:r>
                      <a:r>
                        <a:rPr lang="tr-TR" sz="1800" b="0" spc="-2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(Evre 1)</a:t>
                      </a:r>
                      <a:endParaRPr lang="tr-TR" sz="18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">
                        <a:spcBef>
                          <a:spcPts val="115"/>
                        </a:spcBef>
                        <a:spcAft>
                          <a:spcPts val="0"/>
                        </a:spcAft>
                      </a:pPr>
                      <a:r>
                        <a:rPr lang="tr-TR" sz="1800" b="0">
                          <a:effectLst/>
                          <a:latin typeface="Comic Sans MS" panose="030F0702030302020204" pitchFamily="66" charset="0"/>
                        </a:rPr>
                        <a:t>30,00</a:t>
                      </a:r>
                      <a:r>
                        <a:rPr lang="tr-TR" sz="1800" b="0" spc="-30"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800" b="0">
                          <a:effectLst/>
                          <a:latin typeface="Comic Sans MS" panose="030F0702030302020204" pitchFamily="66" charset="0"/>
                        </a:rPr>
                        <a:t>−</a:t>
                      </a:r>
                      <a:r>
                        <a:rPr lang="tr-TR" sz="1800" b="0" spc="-25"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800" b="0" spc="-10">
                          <a:effectLst/>
                          <a:latin typeface="Comic Sans MS" panose="030F0702030302020204" pitchFamily="66" charset="0"/>
                        </a:rPr>
                        <a:t>34,99</a:t>
                      </a:r>
                      <a:endParaRPr lang="tr-TR" sz="1800" b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709301"/>
                  </a:ext>
                </a:extLst>
              </a:tr>
              <a:tr h="322242">
                <a:tc>
                  <a:txBody>
                    <a:bodyPr/>
                    <a:lstStyle/>
                    <a:p>
                      <a:pPr marL="101600">
                        <a:spcBef>
                          <a:spcPts val="115"/>
                        </a:spcBef>
                        <a:spcAft>
                          <a:spcPts val="0"/>
                        </a:spcAft>
                      </a:pPr>
                      <a:r>
                        <a:rPr lang="tr-TR" sz="18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Orta</a:t>
                      </a:r>
                      <a:r>
                        <a:rPr lang="tr-TR" sz="18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8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derecede</a:t>
                      </a:r>
                      <a:r>
                        <a:rPr lang="tr-TR" sz="1800" b="0" spc="-1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800" b="0" spc="-20" dirty="0" err="1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obez</a:t>
                      </a:r>
                      <a:r>
                        <a:rPr lang="tr-TR" sz="1800" b="0" spc="-2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(Evre 2)</a:t>
                      </a:r>
                      <a:endParaRPr lang="tr-TR" sz="18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">
                        <a:spcBef>
                          <a:spcPts val="115"/>
                        </a:spcBef>
                        <a:spcAft>
                          <a:spcPts val="0"/>
                        </a:spcAft>
                      </a:pPr>
                      <a:r>
                        <a:rPr lang="tr-TR" sz="1800" b="0" dirty="0">
                          <a:effectLst/>
                          <a:latin typeface="Comic Sans MS" panose="030F0702030302020204" pitchFamily="66" charset="0"/>
                        </a:rPr>
                        <a:t>35,00</a:t>
                      </a:r>
                      <a:r>
                        <a:rPr lang="tr-TR" sz="1800" b="0" spc="-30" dirty="0"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800" b="0" dirty="0">
                          <a:effectLst/>
                          <a:latin typeface="Comic Sans MS" panose="030F0702030302020204" pitchFamily="66" charset="0"/>
                        </a:rPr>
                        <a:t>−</a:t>
                      </a:r>
                      <a:r>
                        <a:rPr lang="tr-TR" sz="1800" b="0" spc="-25" dirty="0"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800" b="0" spc="-10" dirty="0">
                          <a:effectLst/>
                          <a:latin typeface="Comic Sans MS" panose="030F0702030302020204" pitchFamily="66" charset="0"/>
                        </a:rPr>
                        <a:t>39,99</a:t>
                      </a:r>
                      <a:endParaRPr lang="tr-TR" sz="1800" b="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47572435"/>
                  </a:ext>
                </a:extLst>
              </a:tr>
              <a:tr h="288348">
                <a:tc>
                  <a:txBody>
                    <a:bodyPr/>
                    <a:lstStyle/>
                    <a:p>
                      <a:pPr marL="177800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tr-TR" sz="1800" b="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Morbid</a:t>
                      </a:r>
                      <a:r>
                        <a:rPr lang="tr-TR" sz="1800" b="0" spc="-4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800" b="0" spc="-20" dirty="0" err="1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obez</a:t>
                      </a:r>
                      <a:r>
                        <a:rPr lang="tr-TR" sz="1800" b="0" spc="-2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(Evre 3)</a:t>
                      </a:r>
                      <a:endParaRPr lang="tr-TR" sz="18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tr-TR" sz="1800" b="0">
                          <a:effectLst/>
                          <a:latin typeface="Comic Sans MS" panose="030F0702030302020204" pitchFamily="66" charset="0"/>
                        </a:rPr>
                        <a:t>40,00 – </a:t>
                      </a:r>
                      <a:r>
                        <a:rPr lang="tr-TR" sz="1800" b="0" spc="-10">
                          <a:effectLst/>
                          <a:latin typeface="Comic Sans MS" panose="030F0702030302020204" pitchFamily="66" charset="0"/>
                        </a:rPr>
                        <a:t>49,99</a:t>
                      </a:r>
                      <a:endParaRPr lang="tr-TR" sz="1800" b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12355184"/>
                  </a:ext>
                </a:extLst>
              </a:tr>
              <a:tr h="288348">
                <a:tc>
                  <a:txBody>
                    <a:bodyPr/>
                    <a:lstStyle/>
                    <a:p>
                      <a:pPr marL="177800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tr-TR" sz="18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Süper</a:t>
                      </a:r>
                      <a:r>
                        <a:rPr lang="tr-TR" sz="18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800" b="0" spc="-20" dirty="0" err="1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obez</a:t>
                      </a:r>
                      <a:r>
                        <a:rPr lang="tr-TR" sz="1800" b="0" spc="-2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(Evre 4)</a:t>
                      </a:r>
                      <a:endParaRPr lang="tr-TR" sz="18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tr-TR" sz="1800" b="0" spc="-10" dirty="0">
                          <a:effectLst/>
                          <a:latin typeface="Comic Sans MS" panose="030F0702030302020204" pitchFamily="66" charset="0"/>
                        </a:rPr>
                        <a:t>≥50,00</a:t>
                      </a:r>
                      <a:endParaRPr lang="tr-TR" sz="1800" b="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75601191"/>
                  </a:ext>
                </a:extLst>
              </a:tr>
            </a:tbl>
          </a:graphicData>
        </a:graphic>
      </p:graphicFrame>
      <p:sp>
        <p:nvSpPr>
          <p:cNvPr id="5" name="Unvan 1"/>
          <p:cNvSpPr txBox="1">
            <a:spLocks/>
          </p:cNvSpPr>
          <p:nvPr/>
        </p:nvSpPr>
        <p:spPr>
          <a:xfrm>
            <a:off x="374072" y="0"/>
            <a:ext cx="8767216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lvl="1" algn="ctr"/>
            <a:r>
              <a:rPr lang="tr-TR" sz="32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Obezite</a:t>
            </a:r>
            <a:r>
              <a:rPr lang="tr-TR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Değerlendirilmesinde Kullanılan </a:t>
            </a:r>
            <a:r>
              <a:rPr lang="tr-TR" sz="32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Antropometrik</a:t>
            </a:r>
            <a:r>
              <a:rPr lang="tr-TR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Ölçümler</a:t>
            </a:r>
            <a:endParaRPr lang="tr-TR" sz="3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64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8391" y="159345"/>
            <a:ext cx="8767216" cy="984885"/>
          </a:xfrm>
        </p:spPr>
        <p:txBody>
          <a:bodyPr/>
          <a:lstStyle/>
          <a:p>
            <a:pPr lvl="1" algn="ctr"/>
            <a:r>
              <a:rPr lang="tr-TR" sz="3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Obezite</a:t>
            </a:r>
            <a:r>
              <a:rPr lang="tr-TR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 Değerlendirilmesinde Kullanılan </a:t>
            </a:r>
            <a:r>
              <a:rPr lang="tr-TR" sz="3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Antropometrik</a:t>
            </a:r>
            <a:r>
              <a:rPr lang="tr-TR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Ölçümler</a:t>
            </a:r>
            <a:endParaRPr lang="tr-TR" sz="3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74536" y="1676400"/>
            <a:ext cx="8781071" cy="3877985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dirty="0" err="1">
                <a:latin typeface="Comic Sans MS" panose="030F0702030302020204" pitchFamily="66" charset="0"/>
              </a:rPr>
              <a:t>Obezitenin</a:t>
            </a:r>
            <a:r>
              <a:rPr lang="tr-TR" sz="2400" dirty="0">
                <a:latin typeface="Comic Sans MS" panose="030F0702030302020204" pitchFamily="66" charset="0"/>
              </a:rPr>
              <a:t> diğer bir önemli boyutu </a:t>
            </a:r>
            <a:r>
              <a:rPr lang="tr-TR" sz="2400" dirty="0" err="1" smtClean="0">
                <a:latin typeface="Comic Sans MS" panose="030F0702030302020204" pitchFamily="66" charset="0"/>
              </a:rPr>
              <a:t>abdominal</a:t>
            </a:r>
            <a:r>
              <a:rPr lang="tr-TR" sz="2400" dirty="0" smtClean="0">
                <a:latin typeface="Comic Sans MS" panose="030F0702030302020204" pitchFamily="66" charset="0"/>
              </a:rPr>
              <a:t> yağlanma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BÇ </a:t>
            </a:r>
            <a:r>
              <a:rPr lang="tr-TR" sz="2400" dirty="0">
                <a:latin typeface="Comic Sans MS" panose="030F0702030302020204" pitchFamily="66" charset="0"/>
              </a:rPr>
              <a:t>ile </a:t>
            </a:r>
            <a:r>
              <a:rPr lang="tr-TR" sz="2400" dirty="0" err="1">
                <a:latin typeface="Comic Sans MS" panose="030F0702030302020204" pitchFamily="66" charset="0"/>
              </a:rPr>
              <a:t>intraabdominal</a:t>
            </a:r>
            <a:r>
              <a:rPr lang="tr-TR" sz="2400" dirty="0">
                <a:latin typeface="Comic Sans MS" panose="030F0702030302020204" pitchFamily="66" charset="0"/>
              </a:rPr>
              <a:t> yağlanma miktarı iyi </a:t>
            </a:r>
            <a:r>
              <a:rPr lang="tr-TR" sz="2400" dirty="0" err="1" smtClean="0">
                <a:latin typeface="Comic Sans MS" panose="030F0702030302020204" pitchFamily="66" charset="0"/>
              </a:rPr>
              <a:t>korele</a:t>
            </a:r>
            <a:endParaRPr lang="tr-TR" sz="2400" dirty="0" smtClean="0">
              <a:latin typeface="Comic Sans MS" panose="030F0702030302020204" pitchFamily="66" charset="0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BÇ </a:t>
            </a:r>
            <a:r>
              <a:rPr lang="tr-TR" sz="2400" dirty="0">
                <a:latin typeface="Comic Sans MS" panose="030F0702030302020204" pitchFamily="66" charset="0"/>
              </a:rPr>
              <a:t>ölçümü ayaktayken </a:t>
            </a:r>
            <a:r>
              <a:rPr lang="tr-TR" sz="2400" dirty="0" err="1">
                <a:latin typeface="Comic Sans MS" panose="030F0702030302020204" pitchFamily="66" charset="0"/>
              </a:rPr>
              <a:t>süperior</a:t>
            </a:r>
            <a:r>
              <a:rPr lang="tr-TR" sz="2400" dirty="0">
                <a:latin typeface="Comic Sans MS" panose="030F0702030302020204" pitchFamily="66" charset="0"/>
              </a:rPr>
              <a:t> </a:t>
            </a:r>
            <a:r>
              <a:rPr lang="tr-TR" sz="2400" dirty="0" err="1">
                <a:latin typeface="Comic Sans MS" panose="030F0702030302020204" pitchFamily="66" charset="0"/>
              </a:rPr>
              <a:t>iliak</a:t>
            </a:r>
            <a:r>
              <a:rPr lang="tr-TR" sz="2400" dirty="0">
                <a:latin typeface="Comic Sans MS" panose="030F0702030302020204" pitchFamily="66" charset="0"/>
              </a:rPr>
              <a:t> </a:t>
            </a:r>
            <a:r>
              <a:rPr lang="tr-TR" sz="2400" dirty="0" err="1">
                <a:latin typeface="Comic Sans MS" panose="030F0702030302020204" pitchFamily="66" charset="0"/>
              </a:rPr>
              <a:t>kristalar</a:t>
            </a:r>
            <a:r>
              <a:rPr lang="tr-TR" sz="2400" dirty="0">
                <a:latin typeface="Comic Sans MS" panose="030F0702030302020204" pitchFamily="66" charset="0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</a:rPr>
              <a:t>hizasından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BKİ&gt;35 kg/m</a:t>
            </a:r>
            <a:r>
              <a:rPr lang="tr-TR" sz="2400" baseline="30000" dirty="0" smtClean="0">
                <a:latin typeface="Comic Sans MS" panose="030F0702030302020204" pitchFamily="66" charset="0"/>
              </a:rPr>
              <a:t>2</a:t>
            </a:r>
            <a:r>
              <a:rPr lang="tr-TR" sz="2400" dirty="0" smtClean="0">
                <a:latin typeface="Comic Sans MS" panose="030F0702030302020204" pitchFamily="66" charset="0"/>
              </a:rPr>
              <a:t> olanlarda </a:t>
            </a:r>
            <a:r>
              <a:rPr lang="tr-TR" sz="2400" dirty="0" err="1">
                <a:latin typeface="Comic Sans MS" panose="030F0702030302020204" pitchFamily="66" charset="0"/>
              </a:rPr>
              <a:t>BÇ’nin</a:t>
            </a:r>
            <a:r>
              <a:rPr lang="tr-TR" sz="2400" dirty="0">
                <a:latin typeface="Comic Sans MS" panose="030F0702030302020204" pitchFamily="66" charset="0"/>
              </a:rPr>
              <a:t> tanısal önemi </a:t>
            </a:r>
            <a:r>
              <a:rPr lang="tr-TR" sz="2400" dirty="0" smtClean="0">
                <a:latin typeface="Comic Sans MS" panose="030F0702030302020204" pitchFamily="66" charset="0"/>
              </a:rPr>
              <a:t>yok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TEMD </a:t>
            </a:r>
            <a:r>
              <a:rPr lang="tr-TR" sz="2400" dirty="0" err="1" smtClean="0">
                <a:latin typeface="Comic Sans MS" panose="030F0702030302020204" pitchFamily="66" charset="0"/>
              </a:rPr>
              <a:t>obezite</a:t>
            </a:r>
            <a:r>
              <a:rPr lang="tr-TR" sz="2400" dirty="0" smtClean="0">
                <a:latin typeface="Comic Sans MS" panose="030F0702030302020204" pitchFamily="66" charset="0"/>
              </a:rPr>
              <a:t>-</a:t>
            </a:r>
            <a:r>
              <a:rPr lang="tr-TR" sz="2400" dirty="0" err="1" smtClean="0">
                <a:latin typeface="Comic Sans MS" panose="030F0702030302020204" pitchFamily="66" charset="0"/>
              </a:rPr>
              <a:t>lipid</a:t>
            </a:r>
            <a:r>
              <a:rPr lang="tr-TR" sz="2400" dirty="0" smtClean="0">
                <a:latin typeface="Comic Sans MS" panose="030F0702030302020204" pitchFamily="66" charset="0"/>
              </a:rPr>
              <a:t>-HT çalışma grubu </a:t>
            </a:r>
            <a:r>
              <a:rPr lang="tr-TR" sz="2400" dirty="0">
                <a:latin typeface="Comic Sans MS" panose="030F0702030302020204" pitchFamily="66" charset="0"/>
              </a:rPr>
              <a:t>verilerine göre </a:t>
            </a:r>
            <a:r>
              <a:rPr lang="tr-TR" sz="2400" dirty="0" smtClean="0">
                <a:latin typeface="Comic Sans MS" panose="030F0702030302020204" pitchFamily="66" charset="0"/>
              </a:rPr>
              <a:t>BÇ erkeklerde ≥ 100, </a:t>
            </a:r>
            <a:r>
              <a:rPr lang="tr-TR" sz="2400" dirty="0">
                <a:latin typeface="Comic Sans MS" panose="030F0702030302020204" pitchFamily="66" charset="0"/>
              </a:rPr>
              <a:t>kadınlarda </a:t>
            </a:r>
            <a:r>
              <a:rPr lang="tr-TR" sz="2400" dirty="0" smtClean="0">
                <a:latin typeface="Comic Sans MS" panose="030F0702030302020204" pitchFamily="66" charset="0"/>
              </a:rPr>
              <a:t>≥ 90 </a:t>
            </a:r>
            <a:r>
              <a:rPr lang="tr-TR" sz="2400" dirty="0">
                <a:latin typeface="Comic Sans MS" panose="030F0702030302020204" pitchFamily="66" charset="0"/>
              </a:rPr>
              <a:t>cm </a:t>
            </a:r>
            <a:r>
              <a:rPr lang="tr-TR" sz="2400" dirty="0" err="1" smtClean="0">
                <a:latin typeface="Comic Sans MS" panose="030F0702030302020204" pitchFamily="66" charset="0"/>
              </a:rPr>
              <a:t>abdominal</a:t>
            </a:r>
            <a:r>
              <a:rPr lang="tr-TR" sz="2400" dirty="0" smtClean="0">
                <a:latin typeface="Comic Sans MS" panose="030F0702030302020204" pitchFamily="66" charset="0"/>
              </a:rPr>
              <a:t> </a:t>
            </a:r>
            <a:r>
              <a:rPr lang="tr-TR" sz="2400" dirty="0" err="1">
                <a:latin typeface="Comic Sans MS" panose="030F0702030302020204" pitchFamily="66" charset="0"/>
              </a:rPr>
              <a:t>obezite</a:t>
            </a:r>
            <a:r>
              <a:rPr lang="tr-TR" sz="2400" dirty="0">
                <a:latin typeface="Comic Sans MS" panose="030F0702030302020204" pitchFamily="66" charset="0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</a:rPr>
              <a:t>kriteri</a:t>
            </a:r>
            <a:endParaRPr lang="tr-TR" sz="2400" dirty="0">
              <a:latin typeface="Comic Sans MS" panose="030F0702030302020204" pitchFamily="66" charset="0"/>
            </a:endParaRPr>
          </a:p>
        </p:txBody>
      </p:sp>
      <p:pic>
        <p:nvPicPr>
          <p:cNvPr id="5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39000" y="5181601"/>
            <a:ext cx="1898073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44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66255" y="1295400"/>
            <a:ext cx="8825345" cy="332398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Bel/kalça oranı (BKO), bel/boy oranı (BBO)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VYO </a:t>
            </a:r>
            <a:r>
              <a:rPr lang="tr-TR" sz="2400" dirty="0">
                <a:latin typeface="Comic Sans MS" panose="030F0702030302020204" pitchFamily="66" charset="0"/>
              </a:rPr>
              <a:t>en iyi </a:t>
            </a:r>
            <a:r>
              <a:rPr lang="tr-TR" sz="2400" dirty="0" err="1">
                <a:latin typeface="Comic Sans MS" panose="030F0702030302020204" pitchFamily="66" charset="0"/>
              </a:rPr>
              <a:t>predikte</a:t>
            </a:r>
            <a:r>
              <a:rPr lang="tr-TR" sz="2400" dirty="0">
                <a:latin typeface="Comic Sans MS" panose="030F0702030302020204" pitchFamily="66" charset="0"/>
              </a:rPr>
              <a:t> eden </a:t>
            </a:r>
            <a:r>
              <a:rPr lang="tr-TR" sz="2400" dirty="0" err="1" smtClean="0">
                <a:latin typeface="Comic Sans MS" panose="030F0702030302020204" pitchFamily="66" charset="0"/>
              </a:rPr>
              <a:t>antropometrik</a:t>
            </a:r>
            <a:r>
              <a:rPr lang="tr-TR" sz="2400" dirty="0" smtClean="0">
                <a:latin typeface="Comic Sans MS" panose="030F0702030302020204" pitchFamily="66" charset="0"/>
              </a:rPr>
              <a:t> parametreler BÇ </a:t>
            </a:r>
            <a:r>
              <a:rPr lang="tr-TR" sz="2400" dirty="0">
                <a:latin typeface="Comic Sans MS" panose="030F0702030302020204" pitchFamily="66" charset="0"/>
              </a:rPr>
              <a:t>ve </a:t>
            </a:r>
            <a:r>
              <a:rPr lang="tr-TR" sz="2400" dirty="0" smtClean="0">
                <a:latin typeface="Comic Sans MS" panose="030F0702030302020204" pitchFamily="66" charset="0"/>
              </a:rPr>
              <a:t>BBO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BBO </a:t>
            </a:r>
            <a:r>
              <a:rPr lang="tr-TR" sz="2400" dirty="0">
                <a:latin typeface="Comic Sans MS" panose="030F0702030302020204" pitchFamily="66" charset="0"/>
              </a:rPr>
              <a:t>≥ 0,5 olması </a:t>
            </a:r>
            <a:r>
              <a:rPr lang="tr-TR" sz="2400" dirty="0" err="1">
                <a:latin typeface="Comic Sans MS" panose="030F0702030302020204" pitchFamily="66" charset="0"/>
              </a:rPr>
              <a:t>abdominal</a:t>
            </a:r>
            <a:r>
              <a:rPr lang="tr-TR" sz="2400" dirty="0">
                <a:latin typeface="Comic Sans MS" panose="030F0702030302020204" pitchFamily="66" charset="0"/>
              </a:rPr>
              <a:t> yağlanma </a:t>
            </a:r>
            <a:r>
              <a:rPr lang="tr-TR" sz="2400" dirty="0" smtClean="0">
                <a:latin typeface="Comic Sans MS" panose="030F0702030302020204" pitchFamily="66" charset="0"/>
              </a:rPr>
              <a:t>göstergesi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BÇ </a:t>
            </a:r>
            <a:r>
              <a:rPr lang="tr-TR" sz="2400" dirty="0">
                <a:latin typeface="Comic Sans MS" panose="030F0702030302020204" pitchFamily="66" charset="0"/>
              </a:rPr>
              <a:t>ve </a:t>
            </a:r>
            <a:r>
              <a:rPr lang="tr-TR" sz="2400" dirty="0" smtClean="0">
                <a:latin typeface="Comic Sans MS" panose="030F0702030302020204" pitchFamily="66" charset="0"/>
              </a:rPr>
              <a:t>BBO, ‘’KVH risk’’ belirlemede VKİ </a:t>
            </a:r>
            <a:r>
              <a:rPr lang="tr-TR" sz="2400" dirty="0">
                <a:latin typeface="Comic Sans MS" panose="030F0702030302020204" pitchFamily="66" charset="0"/>
              </a:rPr>
              <a:t>ve </a:t>
            </a:r>
            <a:r>
              <a:rPr lang="tr-TR" sz="2400" dirty="0" smtClean="0">
                <a:latin typeface="Comic Sans MS" panose="030F0702030302020204" pitchFamily="66" charset="0"/>
              </a:rPr>
              <a:t>BKO dan </a:t>
            </a:r>
            <a:r>
              <a:rPr lang="tr-TR" sz="2400" dirty="0">
                <a:latin typeface="Comic Sans MS" panose="030F0702030302020204" pitchFamily="66" charset="0"/>
              </a:rPr>
              <a:t>daha </a:t>
            </a:r>
            <a:r>
              <a:rPr lang="tr-TR" sz="2400" dirty="0" smtClean="0">
                <a:latin typeface="Comic Sans MS" panose="030F0702030302020204" pitchFamily="66" charset="0"/>
              </a:rPr>
              <a:t>iyi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Boyun </a:t>
            </a:r>
            <a:r>
              <a:rPr lang="tr-TR" sz="2400" dirty="0">
                <a:latin typeface="Comic Sans MS" panose="030F0702030302020204" pitchFamily="66" charset="0"/>
              </a:rPr>
              <a:t>çevresi, deri kalınlığı ve </a:t>
            </a:r>
            <a:r>
              <a:rPr lang="tr-TR" sz="2400" dirty="0" smtClean="0">
                <a:latin typeface="Comic Sans MS" panose="030F0702030302020204" pitchFamily="66" charset="0"/>
              </a:rPr>
              <a:t>el </a:t>
            </a:r>
            <a:r>
              <a:rPr lang="tr-TR" sz="2400" dirty="0">
                <a:latin typeface="Comic Sans MS" panose="030F0702030302020204" pitchFamily="66" charset="0"/>
              </a:rPr>
              <a:t>bileği çevresi ölçümleri ile </a:t>
            </a:r>
            <a:r>
              <a:rPr lang="tr-TR" sz="2400" dirty="0" err="1">
                <a:latin typeface="Comic Sans MS" panose="030F0702030302020204" pitchFamily="66" charset="0"/>
              </a:rPr>
              <a:t>obezite</a:t>
            </a:r>
            <a:r>
              <a:rPr lang="tr-TR" sz="2400" dirty="0">
                <a:latin typeface="Comic Sans MS" panose="030F0702030302020204" pitchFamily="66" charset="0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</a:rPr>
              <a:t>derecesi </a:t>
            </a:r>
            <a:r>
              <a:rPr lang="tr-TR" sz="2400" dirty="0" err="1" smtClean="0">
                <a:latin typeface="Comic Sans MS" panose="030F0702030302020204" pitchFamily="66" charset="0"/>
              </a:rPr>
              <a:t>korele</a:t>
            </a:r>
            <a:endParaRPr lang="tr-TR" sz="2400" dirty="0" smtClean="0"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Boyun çevresi </a:t>
            </a:r>
            <a:r>
              <a:rPr lang="tr-TR" sz="2400" dirty="0" err="1">
                <a:latin typeface="Comic Sans MS" panose="030F0702030302020204" pitchFamily="66" charset="0"/>
              </a:rPr>
              <a:t>metabolik</a:t>
            </a:r>
            <a:r>
              <a:rPr lang="tr-TR" sz="2400" dirty="0">
                <a:latin typeface="Comic Sans MS" panose="030F0702030302020204" pitchFamily="66" charset="0"/>
              </a:rPr>
              <a:t> bozuklukları ve </a:t>
            </a:r>
            <a:r>
              <a:rPr lang="tr-TR" sz="2400" dirty="0" err="1">
                <a:latin typeface="Comic Sans MS" panose="030F0702030302020204" pitchFamily="66" charset="0"/>
              </a:rPr>
              <a:t>visseral</a:t>
            </a:r>
            <a:r>
              <a:rPr lang="tr-TR" sz="2400" dirty="0">
                <a:latin typeface="Comic Sans MS" panose="030F0702030302020204" pitchFamily="66" charset="0"/>
              </a:rPr>
              <a:t> yağ miktarını </a:t>
            </a:r>
            <a:r>
              <a:rPr lang="tr-TR" sz="2400" dirty="0" smtClean="0">
                <a:latin typeface="Comic Sans MS" panose="030F0702030302020204" pitchFamily="66" charset="0"/>
              </a:rPr>
              <a:t>BÇ </a:t>
            </a:r>
            <a:r>
              <a:rPr lang="tr-TR" sz="2400" dirty="0">
                <a:latin typeface="Comic Sans MS" panose="030F0702030302020204" pitchFamily="66" charset="0"/>
              </a:rPr>
              <a:t>ile aynı güç seviyesinde </a:t>
            </a:r>
            <a:r>
              <a:rPr lang="tr-TR" sz="2400" dirty="0" smtClean="0">
                <a:latin typeface="Comic Sans MS" panose="030F0702030302020204" pitchFamily="66" charset="0"/>
              </a:rPr>
              <a:t>tanımlayabilir</a:t>
            </a:r>
            <a:endParaRPr lang="tr-TR" sz="2400" dirty="0">
              <a:latin typeface="Comic Sans MS" panose="030F0702030302020204" pitchFamily="66" charset="0"/>
            </a:endParaRPr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>
          <a:xfrm>
            <a:off x="188391" y="161349"/>
            <a:ext cx="8727009" cy="984885"/>
          </a:xfrm>
        </p:spPr>
        <p:txBody>
          <a:bodyPr/>
          <a:lstStyle/>
          <a:p>
            <a:pPr lvl="1" algn="ctr"/>
            <a:r>
              <a:rPr lang="tr-TR" sz="3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Obezite</a:t>
            </a:r>
            <a:r>
              <a:rPr lang="tr-TR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 Değerlendirilmesinde Kullanılan </a:t>
            </a:r>
            <a:r>
              <a:rPr lang="tr-TR" sz="3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Antropometrik</a:t>
            </a:r>
            <a:r>
              <a:rPr lang="tr-TR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Ölçümler</a:t>
            </a:r>
            <a:endParaRPr lang="tr-TR" sz="3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54" y="4783791"/>
            <a:ext cx="4405746" cy="2074209"/>
          </a:xfrm>
          <a:prstGeom prst="rect">
            <a:avLst/>
          </a:prstGeom>
        </p:spPr>
      </p:pic>
      <p:pic>
        <p:nvPicPr>
          <p:cNvPr id="6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10200" y="4783791"/>
            <a:ext cx="3733801" cy="206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31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50290" y="1219200"/>
            <a:ext cx="8803209" cy="480131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err="1" smtClean="0">
                <a:latin typeface="Comic Sans MS" panose="030F0702030302020204" pitchFamily="66" charset="0"/>
              </a:rPr>
              <a:t>Antropometrik</a:t>
            </a:r>
            <a:r>
              <a:rPr lang="tr-TR" sz="2400" dirty="0" smtClean="0">
                <a:latin typeface="Comic Sans MS" panose="030F0702030302020204" pitchFamily="66" charset="0"/>
              </a:rPr>
              <a:t> </a:t>
            </a:r>
            <a:r>
              <a:rPr lang="tr-TR" sz="2400" dirty="0">
                <a:latin typeface="Comic Sans MS" panose="030F0702030302020204" pitchFamily="66" charset="0"/>
              </a:rPr>
              <a:t>ölçümler </a:t>
            </a:r>
            <a:r>
              <a:rPr lang="tr-TR" sz="2400" dirty="0" smtClean="0">
                <a:latin typeface="Comic Sans MS" panose="030F0702030302020204" pitchFamily="66" charset="0"/>
              </a:rPr>
              <a:t>dışında, </a:t>
            </a:r>
            <a:r>
              <a:rPr lang="tr-TR" sz="2400" dirty="0">
                <a:latin typeface="Comic Sans MS" panose="030F0702030302020204" pitchFamily="66" charset="0"/>
              </a:rPr>
              <a:t>daha net ölçümlere dayalı, uygulayıcılar arası </a:t>
            </a:r>
            <a:r>
              <a:rPr lang="tr-TR" sz="2400" dirty="0" smtClean="0">
                <a:latin typeface="Comic Sans MS" panose="030F0702030302020204" pitchFamily="66" charset="0"/>
              </a:rPr>
              <a:t>farkları </a:t>
            </a:r>
            <a:r>
              <a:rPr lang="tr-TR" sz="2400" dirty="0">
                <a:latin typeface="Comic Sans MS" panose="030F0702030302020204" pitchFamily="66" charset="0"/>
              </a:rPr>
              <a:t>yok </a:t>
            </a:r>
            <a:r>
              <a:rPr lang="tr-TR" sz="2400" dirty="0" smtClean="0">
                <a:latin typeface="Comic Sans MS" panose="030F0702030302020204" pitchFamily="66" charset="0"/>
              </a:rPr>
              <a:t>edebilen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MRG, BT, DEXA </a:t>
            </a:r>
            <a:r>
              <a:rPr lang="tr-TR" sz="2400" dirty="0">
                <a:latin typeface="Comic Sans MS" panose="030F0702030302020204" pitchFamily="66" charset="0"/>
              </a:rPr>
              <a:t>ve </a:t>
            </a:r>
            <a:r>
              <a:rPr lang="tr-TR" sz="2400" dirty="0" smtClean="0">
                <a:latin typeface="Comic Sans MS" panose="030F0702030302020204" pitchFamily="66" charset="0"/>
              </a:rPr>
              <a:t>BİA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DEXA</a:t>
            </a:r>
            <a:r>
              <a:rPr lang="tr-TR" sz="2400" dirty="0">
                <a:latin typeface="Comic Sans MS" panose="030F0702030302020204" pitchFamily="66" charset="0"/>
              </a:rPr>
              <a:t>; </a:t>
            </a:r>
            <a:r>
              <a:rPr lang="tr-TR" sz="2400" dirty="0" smtClean="0">
                <a:latin typeface="Comic Sans MS" panose="030F0702030302020204" pitchFamily="66" charset="0"/>
              </a:rPr>
              <a:t>düşük </a:t>
            </a:r>
            <a:r>
              <a:rPr lang="tr-TR" sz="2400" dirty="0">
                <a:latin typeface="Comic Sans MS" panose="030F0702030302020204" pitchFamily="66" charset="0"/>
              </a:rPr>
              <a:t>maliyet, minimal </a:t>
            </a:r>
            <a:r>
              <a:rPr lang="tr-TR" sz="2400" dirty="0" smtClean="0">
                <a:latin typeface="Comic Sans MS" panose="030F0702030302020204" pitchFamily="66" charset="0"/>
              </a:rPr>
              <a:t>radyasyon, </a:t>
            </a:r>
            <a:r>
              <a:rPr lang="tr-TR" sz="2400" dirty="0">
                <a:latin typeface="Comic Sans MS" panose="030F0702030302020204" pitchFamily="66" charset="0"/>
              </a:rPr>
              <a:t>yüksek doğruluk ve </a:t>
            </a:r>
            <a:r>
              <a:rPr lang="tr-TR" sz="2400" dirty="0" err="1">
                <a:latin typeface="Comic Sans MS" panose="030F0702030302020204" pitchFamily="66" charset="0"/>
              </a:rPr>
              <a:t>tekrarlanabilirlik</a:t>
            </a:r>
            <a:r>
              <a:rPr lang="tr-TR" sz="2400" dirty="0">
                <a:latin typeface="Comic Sans MS" panose="030F0702030302020204" pitchFamily="66" charset="0"/>
              </a:rPr>
              <a:t> gibi BT ve </a:t>
            </a:r>
            <a:r>
              <a:rPr lang="tr-TR" sz="2400" dirty="0" err="1">
                <a:latin typeface="Comic Sans MS" panose="030F0702030302020204" pitchFamily="66" charset="0"/>
              </a:rPr>
              <a:t>MRG’ye</a:t>
            </a:r>
            <a:r>
              <a:rPr lang="tr-TR" sz="2400" dirty="0">
                <a:latin typeface="Comic Sans MS" panose="030F0702030302020204" pitchFamily="66" charset="0"/>
              </a:rPr>
              <a:t> kıyasla önemli avantajlar sunduğu için toplam ve bölgesel yağ kütlesi tahmininde güvenilir bir </a:t>
            </a:r>
            <a:r>
              <a:rPr lang="tr-TR" sz="2400" dirty="0" smtClean="0">
                <a:latin typeface="Comic Sans MS" panose="030F0702030302020204" pitchFamily="66" charset="0"/>
              </a:rPr>
              <a:t>yöntem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BİA vücut </a:t>
            </a:r>
            <a:r>
              <a:rPr lang="tr-TR" sz="2400" dirty="0">
                <a:latin typeface="Comic Sans MS" panose="030F0702030302020204" pitchFamily="66" charset="0"/>
              </a:rPr>
              <a:t>kompozisyon </a:t>
            </a:r>
            <a:r>
              <a:rPr lang="tr-TR" sz="2400" dirty="0" smtClean="0">
                <a:latin typeface="Comic Sans MS" panose="030F0702030302020204" pitchFamily="66" charset="0"/>
              </a:rPr>
              <a:t>oranları ve </a:t>
            </a:r>
            <a:r>
              <a:rPr lang="tr-TR" sz="2400" dirty="0">
                <a:latin typeface="Comic Sans MS" panose="030F0702030302020204" pitchFamily="66" charset="0"/>
              </a:rPr>
              <a:t>yağ, </a:t>
            </a:r>
            <a:r>
              <a:rPr lang="tr-TR" sz="2400" dirty="0" smtClean="0">
                <a:latin typeface="Comic Sans MS" panose="030F0702030302020204" pitchFamily="66" charset="0"/>
              </a:rPr>
              <a:t>kas, </a:t>
            </a:r>
            <a:r>
              <a:rPr lang="tr-TR" sz="2400" dirty="0">
                <a:latin typeface="Comic Sans MS" panose="030F0702030302020204" pitchFamily="66" charset="0"/>
              </a:rPr>
              <a:t>kemik kütlesi </a:t>
            </a:r>
            <a:r>
              <a:rPr lang="tr-TR" sz="2400" dirty="0" smtClean="0">
                <a:latin typeface="Comic Sans MS" panose="030F0702030302020204" pitchFamily="66" charset="0"/>
              </a:rPr>
              <a:t>gibi </a:t>
            </a:r>
            <a:r>
              <a:rPr lang="tr-TR" sz="2400" dirty="0">
                <a:latin typeface="Comic Sans MS" panose="030F0702030302020204" pitchFamily="66" charset="0"/>
              </a:rPr>
              <a:t>değişkenler hakkında </a:t>
            </a:r>
            <a:r>
              <a:rPr lang="tr-TR" sz="2400" dirty="0" err="1">
                <a:latin typeface="Comic Sans MS" panose="030F0702030302020204" pitchFamily="66" charset="0"/>
              </a:rPr>
              <a:t>prediksiyon</a:t>
            </a:r>
            <a:r>
              <a:rPr lang="tr-TR" sz="2400" dirty="0">
                <a:latin typeface="Comic Sans MS" panose="030F0702030302020204" pitchFamily="66" charset="0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</a:rPr>
              <a:t>yapabilmekte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Ancak </a:t>
            </a:r>
            <a:r>
              <a:rPr lang="tr-TR" sz="2400" dirty="0">
                <a:latin typeface="Comic Sans MS" panose="030F0702030302020204" pitchFamily="66" charset="0"/>
              </a:rPr>
              <a:t>hesaplanan yağ </a:t>
            </a:r>
            <a:r>
              <a:rPr lang="tr-TR" sz="2400" dirty="0" smtClean="0">
                <a:latin typeface="Comic Sans MS" panose="030F0702030302020204" pitchFamily="66" charset="0"/>
              </a:rPr>
              <a:t>miktarı </a:t>
            </a:r>
            <a:r>
              <a:rPr lang="tr-TR" sz="2400" dirty="0" err="1">
                <a:latin typeface="Comic Sans MS" panose="030F0702030302020204" pitchFamily="66" charset="0"/>
              </a:rPr>
              <a:t>visseral</a:t>
            </a:r>
            <a:r>
              <a:rPr lang="tr-TR" sz="2400" dirty="0">
                <a:latin typeface="Comic Sans MS" panose="030F0702030302020204" pitchFamily="66" charset="0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</a:rPr>
              <a:t>mi? </a:t>
            </a:r>
            <a:r>
              <a:rPr lang="tr-TR" sz="2400" dirty="0" err="1">
                <a:latin typeface="Comic Sans MS" panose="030F0702030302020204" pitchFamily="66" charset="0"/>
              </a:rPr>
              <a:t>subkutan</a:t>
            </a:r>
            <a:r>
              <a:rPr lang="tr-TR" sz="2400" dirty="0">
                <a:latin typeface="Comic Sans MS" panose="030F0702030302020204" pitchFamily="66" charset="0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</a:rPr>
              <a:t>mı?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Radyasyona </a:t>
            </a:r>
            <a:r>
              <a:rPr lang="tr-TR" sz="2400" dirty="0">
                <a:latin typeface="Comic Sans MS" panose="030F0702030302020204" pitchFamily="66" charset="0"/>
              </a:rPr>
              <a:t>maruz bırakmayan, </a:t>
            </a:r>
            <a:r>
              <a:rPr lang="tr-TR" sz="2400" dirty="0" smtClean="0">
                <a:latin typeface="Comic Sans MS" panose="030F0702030302020204" pitchFamily="66" charset="0"/>
              </a:rPr>
              <a:t>ayrıca personel </a:t>
            </a:r>
            <a:r>
              <a:rPr lang="tr-TR" sz="2400" dirty="0">
                <a:latin typeface="Comic Sans MS" panose="030F0702030302020204" pitchFamily="66" charset="0"/>
              </a:rPr>
              <a:t>gerektirmeyen, </a:t>
            </a:r>
            <a:r>
              <a:rPr lang="tr-TR" sz="2400" dirty="0" err="1">
                <a:latin typeface="Comic Sans MS" panose="030F0702030302020204" pitchFamily="66" charset="0"/>
              </a:rPr>
              <a:t>non-invaziv</a:t>
            </a:r>
            <a:r>
              <a:rPr lang="tr-TR" sz="2400" dirty="0">
                <a:latin typeface="Comic Sans MS" panose="030F0702030302020204" pitchFamily="66" charset="0"/>
              </a:rPr>
              <a:t>, basit, </a:t>
            </a:r>
            <a:r>
              <a:rPr lang="tr-TR" sz="2400" dirty="0" smtClean="0">
                <a:latin typeface="Comic Sans MS" panose="030F0702030302020204" pitchFamily="66" charset="0"/>
              </a:rPr>
              <a:t>ucuz </a:t>
            </a:r>
            <a:r>
              <a:rPr lang="tr-TR" sz="2400" dirty="0">
                <a:latin typeface="Comic Sans MS" panose="030F0702030302020204" pitchFamily="66" charset="0"/>
              </a:rPr>
              <a:t>ve </a:t>
            </a:r>
            <a:r>
              <a:rPr lang="tr-TR" sz="2400" dirty="0" smtClean="0">
                <a:latin typeface="Comic Sans MS" panose="030F0702030302020204" pitchFamily="66" charset="0"/>
              </a:rPr>
              <a:t>tekrarlanabilir hızlı </a:t>
            </a:r>
            <a:r>
              <a:rPr lang="tr-TR" sz="2400" dirty="0">
                <a:latin typeface="Comic Sans MS" panose="030F0702030302020204" pitchFamily="66" charset="0"/>
              </a:rPr>
              <a:t>bir </a:t>
            </a:r>
            <a:r>
              <a:rPr lang="tr-TR" sz="2400" dirty="0" smtClean="0">
                <a:latin typeface="Comic Sans MS" panose="030F0702030302020204" pitchFamily="66" charset="0"/>
              </a:rPr>
              <a:t>yöntem</a:t>
            </a:r>
            <a:endParaRPr lang="tr-TR" sz="2400" dirty="0">
              <a:latin typeface="Comic Sans MS" panose="030F0702030302020204" pitchFamily="66" charset="0"/>
            </a:endParaRPr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>
          <a:xfrm>
            <a:off x="188391" y="76200"/>
            <a:ext cx="8727009" cy="984885"/>
          </a:xfrm>
        </p:spPr>
        <p:txBody>
          <a:bodyPr/>
          <a:lstStyle/>
          <a:p>
            <a:pPr lvl="1" algn="ctr"/>
            <a:r>
              <a:rPr lang="tr-TR" sz="3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Obezite</a:t>
            </a:r>
            <a:r>
              <a:rPr lang="tr-TR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 Değerlendirilmesinde Kullanılan </a:t>
            </a:r>
            <a:r>
              <a:rPr lang="tr-TR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Diğer Yöntemler</a:t>
            </a:r>
            <a:endParaRPr lang="tr-TR" sz="3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08393" y="5575220"/>
            <a:ext cx="1435607" cy="120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06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229493" y="5707304"/>
            <a:ext cx="136446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" marR="0" lvl="0" indent="0" defTabSz="685800" eaLnBrk="1" fontAlgn="auto" latinLnBrk="0" hangingPunct="1">
              <a:lnSpc>
                <a:spcPts val="9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b="0" i="0" u="none" strike="noStrike" kern="0" cap="none" spc="-19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</a:rPr>
              <a:pPr marL="28575" marR="0" lvl="0" indent="0" defTabSz="685800" eaLnBrk="1" fontAlgn="auto" latinLnBrk="0" hangingPunct="1">
                <a:lnSpc>
                  <a:spcPts val="93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sz="900" b="0" i="0" u="none" strike="noStrike" kern="0" cap="none" spc="-19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5600" y="152400"/>
            <a:ext cx="2743200" cy="503023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9525">
              <a:spcBef>
                <a:spcPts val="83"/>
              </a:spcBef>
            </a:pPr>
            <a:r>
              <a:rPr sz="3200" spc="-26" dirty="0">
                <a:solidFill>
                  <a:srgbClr val="FF0000"/>
                </a:solidFill>
                <a:latin typeface="Comic Sans MS" panose="030F0702030302020204" pitchFamily="66" charset="0"/>
              </a:rPr>
              <a:t>Epidemiyoloji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8600" y="990600"/>
            <a:ext cx="8763000" cy="266419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80022" marR="0" lvl="0" indent="-170497" defTabSz="685800" eaLnBrk="1" fontAlgn="auto" latinLnBrk="0" hangingPunct="1">
              <a:lnSpc>
                <a:spcPct val="15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180022" algn="l"/>
              </a:tabLst>
              <a:defRPr/>
            </a:pPr>
            <a:r>
              <a:rPr kumimoji="0" sz="23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Türkiye’de </a:t>
            </a:r>
            <a:r>
              <a:rPr kumimoji="0" sz="23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obezite</a:t>
            </a:r>
            <a:r>
              <a:rPr kumimoji="0" sz="2300" b="0" i="0" u="none" strike="noStrike" kern="0" cap="none" spc="-2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0" i="0" u="none" strike="noStrike" kern="0" cap="none" spc="-8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prevalansı</a:t>
            </a:r>
            <a:r>
              <a:rPr kumimoji="0" sz="2300" b="0" i="0" u="none" strike="noStrike" kern="0" cap="none" spc="-8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,</a:t>
            </a:r>
            <a:r>
              <a:rPr kumimoji="0" sz="2300" b="0" i="0" u="none" strike="noStrike" kern="0" cap="none" spc="-7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1997-98</a:t>
            </a:r>
            <a:r>
              <a:rPr lang="tr-TR" sz="2300" spc="-45" dirty="0">
                <a:latin typeface="Comic Sans MS" panose="030F0702030302020204" pitchFamily="66" charset="0"/>
                <a:cs typeface="Calibri"/>
              </a:rPr>
              <a:t>,</a:t>
            </a:r>
            <a:r>
              <a:rPr kumimoji="0" sz="2300" b="0" i="0" u="none" strike="noStrike" kern="0" cap="none" spc="-38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540</a:t>
            </a:r>
            <a:r>
              <a:rPr kumimoji="0" sz="2300" b="0" i="0" u="none" strike="noStrike" kern="0" cap="none" spc="-3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0" i="0" u="none" strike="noStrike" kern="0" cap="none" spc="-8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merkez</a:t>
            </a:r>
            <a:r>
              <a:rPr kumimoji="0" lang="tr-TR" sz="2300" b="0" i="0" u="none" strike="noStrike" kern="0" cap="none" spc="-8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,</a:t>
            </a:r>
            <a:r>
              <a:rPr kumimoji="0" sz="2300" b="0" i="0" u="none" strike="noStrike" kern="0" cap="none" spc="-68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≥20</a:t>
            </a:r>
            <a:r>
              <a:rPr kumimoji="0" sz="23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yaş</a:t>
            </a:r>
            <a:r>
              <a:rPr kumimoji="0" lang="tr-TR" sz="23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,</a:t>
            </a:r>
            <a:r>
              <a:rPr kumimoji="0" sz="2300" b="0" i="0" u="none" strike="noStrike" kern="0" cap="none" spc="-38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24788</a:t>
            </a:r>
            <a:r>
              <a:rPr kumimoji="0" sz="23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kişi</a:t>
            </a:r>
            <a:r>
              <a:rPr kumimoji="0" lang="tr-TR" sz="23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,</a:t>
            </a:r>
            <a:r>
              <a:rPr kumimoji="0" sz="2300" b="0" i="0" u="none" strike="noStrike" kern="0" cap="none" spc="-41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1" i="0" u="none" strike="noStrike" kern="0" cap="none" spc="-8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TURDEP-</a:t>
            </a:r>
            <a:r>
              <a:rPr kumimoji="0" sz="23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I</a:t>
            </a:r>
            <a:r>
              <a:rPr kumimoji="0" sz="2300" b="0" i="0" u="none" strike="noStrike" kern="0" cap="none" spc="-3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Çalışması’nda</a:t>
            </a:r>
            <a:r>
              <a:rPr kumimoji="0" sz="2300" b="0" i="0" u="none" strike="noStrike" kern="0" cap="none" spc="-4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%22,3</a:t>
            </a:r>
            <a:r>
              <a:rPr kumimoji="0" sz="2300" b="1" i="0" u="none" strike="noStrike" kern="0" cap="none" spc="-3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(K:%30,</a:t>
            </a:r>
            <a:r>
              <a:rPr kumimoji="0" sz="2300" b="1" i="0" u="none" strike="noStrike" kern="0" cap="none" spc="-3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E:%13</a:t>
            </a:r>
            <a:r>
              <a:rPr kumimoji="0" sz="23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)</a:t>
            </a:r>
            <a:endParaRPr kumimoji="0" sz="23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mic Sans MS" panose="030F0702030302020204" pitchFamily="66" charset="0"/>
              <a:cs typeface="Calibri"/>
            </a:endParaRPr>
          </a:p>
          <a:p>
            <a:pPr marL="180022" marR="0" lvl="0" indent="-170497" defTabSz="6858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180022" algn="l"/>
              </a:tabLst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TURDEP-</a:t>
            </a:r>
            <a:r>
              <a:rPr kumimoji="0" sz="2300" b="0" i="0" u="none" strike="noStrike" kern="0" cap="none" spc="-2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I’den</a:t>
            </a:r>
            <a:r>
              <a:rPr kumimoji="0" sz="2300" b="0" i="0" u="none" strike="noStrike" kern="0" cap="none" spc="-6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12</a:t>
            </a:r>
            <a:r>
              <a:rPr kumimoji="0" sz="2300" b="0" i="0" u="none" strike="noStrike" kern="0" cap="none" spc="-3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yıl</a:t>
            </a:r>
            <a:r>
              <a:rPr kumimoji="0" sz="23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sonra,</a:t>
            </a:r>
            <a:r>
              <a:rPr kumimoji="0" sz="2300" b="0" i="0" u="none" strike="noStrike" kern="0" cap="none" spc="-4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aynı</a:t>
            </a:r>
            <a:r>
              <a:rPr kumimoji="0" sz="2300" b="0" i="0" u="none" strike="noStrike" kern="0" cap="none" spc="-4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0" i="0" u="none" strike="noStrike" kern="0" cap="none" spc="-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merkezlerde</a:t>
            </a:r>
            <a:r>
              <a:rPr kumimoji="0" sz="2300" b="0" i="0" u="none" strike="noStrike" kern="0" cap="none" spc="-5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yapılan</a:t>
            </a:r>
            <a:r>
              <a:rPr kumimoji="0" sz="2300" b="0" i="0" u="none" strike="noStrike" kern="0" cap="none" spc="-1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1" i="0" u="none" strike="noStrike" kern="0" cap="none" spc="-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TURDEP-</a:t>
            </a:r>
            <a:r>
              <a:rPr kumimoji="0" sz="2300" b="1" i="0" u="none" strike="noStrike" kern="0" cap="none" spc="-19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II</a:t>
            </a:r>
            <a:r>
              <a:rPr kumimoji="0" sz="2300" b="0" i="0" u="none" strike="noStrike" kern="0" cap="none" spc="-19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’de</a:t>
            </a:r>
            <a:r>
              <a:rPr kumimoji="0" sz="2300" b="0" i="0" u="none" strike="noStrike" kern="0" cap="none" spc="-5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0" i="0" u="none" strike="noStrike" kern="0" cap="none" spc="-8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obezite</a:t>
            </a:r>
            <a:r>
              <a:rPr kumimoji="0" lang="tr-TR" sz="2300" b="0" i="0" u="none" strike="noStrike" kern="0" cap="none" spc="-8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sıklığı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,</a:t>
            </a:r>
            <a:r>
              <a:rPr kumimoji="0" sz="2300" b="0" i="0" u="none" strike="noStrike" kern="0" cap="none" spc="-3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genel</a:t>
            </a:r>
            <a:r>
              <a:rPr kumimoji="0" sz="2300" b="0" i="0" u="none" strike="noStrike" kern="0" cap="none" spc="-2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toplumda</a:t>
            </a:r>
            <a:r>
              <a:rPr kumimoji="0" sz="2300" b="0" i="0" u="none" strike="noStrike" kern="0" cap="none" spc="-5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%31,2</a:t>
            </a:r>
            <a:r>
              <a:rPr kumimoji="0" sz="23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(K:%44,</a:t>
            </a:r>
            <a:r>
              <a:rPr kumimoji="0" sz="2300" b="1" i="0" u="none" strike="noStrike" kern="0" cap="none" spc="-4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E:%27</a:t>
            </a:r>
            <a:r>
              <a:rPr kumimoji="0" sz="23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)</a:t>
            </a:r>
            <a:endParaRPr kumimoji="0" sz="23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mic Sans MS" panose="030F0702030302020204" pitchFamily="66" charset="0"/>
              <a:cs typeface="Calibri"/>
            </a:endParaRPr>
          </a:p>
          <a:p>
            <a:pPr marL="180022" marR="0" lvl="0" indent="-170497" defTabSz="6858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180022" algn="l"/>
              </a:tabLst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Obezite</a:t>
            </a:r>
            <a:r>
              <a:rPr kumimoji="0" sz="2300" b="0" i="0" u="none" strike="noStrike" kern="0" cap="none" spc="-5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0" i="0" u="none" strike="noStrike" kern="0" cap="none" spc="-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prevalansı</a:t>
            </a:r>
            <a:r>
              <a:rPr kumimoji="0" sz="2300" b="0" i="0" u="none" strike="noStrike" kern="0" cap="none" spc="-6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0" i="0" u="none" strike="noStrike" kern="0" cap="none" spc="-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kadınlarda</a:t>
            </a:r>
            <a:r>
              <a:rPr kumimoji="0" sz="23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%34,</a:t>
            </a:r>
            <a:r>
              <a:rPr kumimoji="0" sz="2300" b="0" i="0" u="none" strike="noStrike" kern="0" cap="none" spc="-4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0" i="0" u="none" strike="noStrike" kern="0" cap="none" spc="-8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erkeklerde</a:t>
            </a:r>
            <a:r>
              <a:rPr kumimoji="0" sz="2300" b="0" i="0" u="none" strike="noStrike" kern="0" cap="none" spc="-3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%107</a:t>
            </a:r>
            <a:r>
              <a:rPr kumimoji="0" sz="2300" b="0" i="0" u="none" strike="noStrike" kern="0" cap="none" spc="-56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 </a:t>
            </a:r>
            <a:r>
              <a:rPr kumimoji="0" sz="2300" b="0" i="0" u="none" strike="noStrike" kern="0" cap="none" spc="-8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Calibri"/>
              </a:rPr>
              <a:t>artmış</a:t>
            </a:r>
            <a:endParaRPr kumimoji="0" sz="23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mic Sans MS" panose="030F0702030302020204" pitchFamily="66" charset="0"/>
              <a:cs typeface="Calibri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989968"/>
            <a:ext cx="9144000" cy="284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57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229493" y="5707304"/>
            <a:ext cx="136446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" defTabSz="685800">
              <a:lnSpc>
                <a:spcPts val="930"/>
              </a:lnSpc>
            </a:pPr>
            <a:fld id="{81D60167-4931-47E6-BA6A-407CBD079E47}" type="slidenum">
              <a:rPr spc="-19" dirty="0"/>
              <a:pPr marL="28575" defTabSz="685800">
                <a:lnSpc>
                  <a:spcPts val="930"/>
                </a:lnSpc>
              </a:pPr>
              <a:t>9</a:t>
            </a:fld>
            <a:endParaRPr spc="-19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52800" y="92876"/>
            <a:ext cx="1752600" cy="503023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9525">
              <a:spcBef>
                <a:spcPts val="83"/>
              </a:spcBef>
            </a:pPr>
            <a:r>
              <a:rPr sz="3200" spc="-23" dirty="0">
                <a:solidFill>
                  <a:srgbClr val="FF0000"/>
                </a:solidFill>
                <a:latin typeface="Comic Sans MS" panose="030F0702030302020204" pitchFamily="66" charset="0"/>
              </a:rPr>
              <a:t>Etiyoloji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2400" y="695558"/>
            <a:ext cx="8679873" cy="412132"/>
          </a:xfrm>
          <a:prstGeom prst="rect">
            <a:avLst/>
          </a:prstGeom>
        </p:spPr>
        <p:txBody>
          <a:bodyPr vert="horz" wrap="square" lIns="0" tIns="103346" rIns="0" bIns="0" rtlCol="0">
            <a:spAutoFit/>
          </a:bodyPr>
          <a:lstStyle/>
          <a:p>
            <a:pPr marL="180022" marR="3810" indent="-170497" defTabSz="685800">
              <a:spcBef>
                <a:spcPts val="743"/>
              </a:spcBef>
              <a:buFont typeface="Arial MT"/>
              <a:buChar char="•"/>
              <a:tabLst>
                <a:tab pos="180975" algn="l"/>
              </a:tabLst>
            </a:pPr>
            <a:r>
              <a:rPr sz="2000" dirty="0" err="1" smtClean="0">
                <a:latin typeface="Comic Sans MS" panose="030F0702030302020204" pitchFamily="66" charset="0"/>
                <a:cs typeface="Calibri"/>
              </a:rPr>
              <a:t>Alınan</a:t>
            </a:r>
            <a:r>
              <a:rPr sz="2000" spc="203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000" dirty="0" err="1">
                <a:latin typeface="Comic Sans MS" panose="030F0702030302020204" pitchFamily="66" charset="0"/>
                <a:cs typeface="Calibri"/>
              </a:rPr>
              <a:t>enerji</a:t>
            </a:r>
            <a:r>
              <a:rPr sz="2000" spc="199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000" dirty="0" err="1" smtClean="0">
                <a:latin typeface="Comic Sans MS" panose="030F0702030302020204" pitchFamily="66" charset="0"/>
                <a:cs typeface="Calibri"/>
              </a:rPr>
              <a:t>miktarı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Calibri"/>
              </a:rPr>
              <a:t>&gt;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000" dirty="0" err="1" smtClean="0">
                <a:latin typeface="Comic Sans MS" panose="030F0702030302020204" pitchFamily="66" charset="0"/>
                <a:cs typeface="Calibri"/>
              </a:rPr>
              <a:t>harcanan</a:t>
            </a:r>
            <a:r>
              <a:rPr sz="2000" spc="221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000" dirty="0" err="1">
                <a:latin typeface="Comic Sans MS" panose="030F0702030302020204" pitchFamily="66" charset="0"/>
                <a:cs typeface="Calibri"/>
              </a:rPr>
              <a:t>enerji</a:t>
            </a:r>
            <a:r>
              <a:rPr sz="2000" spc="210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000" dirty="0" err="1" smtClean="0">
                <a:latin typeface="Comic Sans MS" panose="030F0702030302020204" pitchFamily="66" charset="0"/>
                <a:cs typeface="Calibri"/>
              </a:rPr>
              <a:t>miktarı</a:t>
            </a:r>
            <a:endParaRPr sz="2000" dirty="0">
              <a:latin typeface="Comic Sans MS" panose="030F0702030302020204" pitchFamily="66" charset="0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826988"/>
              </p:ext>
            </p:extLst>
          </p:nvPr>
        </p:nvGraphicFramePr>
        <p:xfrm>
          <a:off x="304797" y="1225358"/>
          <a:ext cx="8679873" cy="3962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96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29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5748">
                <a:tc gridSpan="2"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</a:pPr>
                      <a:r>
                        <a:rPr sz="2000" spc="65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cs typeface="Times New Roman"/>
                        </a:rPr>
                        <a:t>Obezitenin</a:t>
                      </a:r>
                      <a:r>
                        <a:rPr sz="2000" spc="5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65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cs typeface="Times New Roman"/>
                        </a:rPr>
                        <a:t>oluşmasındaki </a:t>
                      </a:r>
                      <a:r>
                        <a:rPr sz="2000" spc="60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cs typeface="Times New Roman"/>
                        </a:rPr>
                        <a:t>başlıca</a:t>
                      </a:r>
                      <a:r>
                        <a:rPr sz="2000" spc="75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55" dirty="0" err="1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cs typeface="Times New Roman"/>
                        </a:rPr>
                        <a:t>faktörler</a:t>
                      </a:r>
                      <a:endParaRPr sz="20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173"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</a:pPr>
                      <a:r>
                        <a:rPr sz="2000" spc="60" dirty="0">
                          <a:latin typeface="Comic Sans MS" panose="030F0702030302020204" pitchFamily="66" charset="0"/>
                          <a:cs typeface="Times New Roman"/>
                        </a:rPr>
                        <a:t>1.</a:t>
                      </a:r>
                      <a:r>
                        <a:rPr sz="2000" spc="55" dirty="0">
                          <a:latin typeface="Comic Sans MS" panose="030F0702030302020204" pitchFamily="66" charset="0"/>
                          <a:cs typeface="Times New Roman"/>
                        </a:rPr>
                        <a:t> Aşırı</a:t>
                      </a:r>
                      <a:r>
                        <a:rPr sz="2000" spc="75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65" dirty="0">
                          <a:latin typeface="Comic Sans MS" panose="030F0702030302020204" pitchFamily="66" charset="0"/>
                          <a:cs typeface="Times New Roman"/>
                        </a:rPr>
                        <a:t>ve</a:t>
                      </a:r>
                      <a:r>
                        <a:rPr sz="2000" spc="80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55" dirty="0" err="1">
                          <a:latin typeface="Comic Sans MS" panose="030F0702030302020204" pitchFamily="66" charset="0"/>
                          <a:cs typeface="Times New Roman"/>
                        </a:rPr>
                        <a:t>yanlış</a:t>
                      </a:r>
                      <a:r>
                        <a:rPr sz="2000" spc="45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70" dirty="0" err="1" smtClean="0">
                          <a:latin typeface="Comic Sans MS" panose="030F0702030302020204" pitchFamily="66" charset="0"/>
                          <a:cs typeface="Times New Roman"/>
                        </a:rPr>
                        <a:t>beslenme</a:t>
                      </a:r>
                      <a:endParaRPr sz="2000" dirty="0">
                        <a:latin typeface="Comic Sans MS" panose="030F0702030302020204" pitchFamily="66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</a:pPr>
                      <a:r>
                        <a:rPr sz="2000" spc="60" dirty="0">
                          <a:latin typeface="Comic Sans MS" panose="030F0702030302020204" pitchFamily="66" charset="0"/>
                          <a:cs typeface="Times New Roman"/>
                        </a:rPr>
                        <a:t>8.</a:t>
                      </a:r>
                      <a:r>
                        <a:rPr sz="2000" spc="55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75" dirty="0">
                          <a:latin typeface="Comic Sans MS" panose="030F0702030302020204" pitchFamily="66" charset="0"/>
                          <a:cs typeface="Times New Roman"/>
                        </a:rPr>
                        <a:t>Hormonal </a:t>
                      </a:r>
                      <a:r>
                        <a:rPr sz="2000" spc="55" dirty="0" err="1" smtClean="0">
                          <a:latin typeface="Comic Sans MS" panose="030F0702030302020204" pitchFamily="66" charset="0"/>
                          <a:cs typeface="Times New Roman"/>
                        </a:rPr>
                        <a:t>etmenler</a:t>
                      </a:r>
                      <a:r>
                        <a:rPr lang="tr-TR" sz="2000" spc="55" dirty="0" smtClean="0">
                          <a:latin typeface="Comic Sans MS" panose="030F0702030302020204" pitchFamily="66" charset="0"/>
                          <a:cs typeface="Times New Roman"/>
                        </a:rPr>
                        <a:t> (CS, BH </a:t>
                      </a:r>
                      <a:r>
                        <a:rPr lang="tr-TR" sz="2000" spc="55" dirty="0" err="1" smtClean="0">
                          <a:latin typeface="Comic Sans MS" panose="030F0702030302020204" pitchFamily="66" charset="0"/>
                          <a:cs typeface="Times New Roman"/>
                        </a:rPr>
                        <a:t>eks</a:t>
                      </a:r>
                      <a:r>
                        <a:rPr lang="tr-TR" sz="2000" spc="55" dirty="0" smtClean="0">
                          <a:latin typeface="Comic Sans MS" panose="030F0702030302020204" pitchFamily="66" charset="0"/>
                          <a:cs typeface="Times New Roman"/>
                        </a:rPr>
                        <a:t>, </a:t>
                      </a:r>
                      <a:r>
                        <a:rPr lang="tr-TR" sz="2000" spc="55" dirty="0" err="1" smtClean="0">
                          <a:latin typeface="Comic Sans MS" panose="030F0702030302020204" pitchFamily="66" charset="0"/>
                          <a:cs typeface="Times New Roman"/>
                        </a:rPr>
                        <a:t>hipotr</a:t>
                      </a:r>
                      <a:r>
                        <a:rPr lang="tr-TR" sz="2000" spc="55" dirty="0" smtClean="0">
                          <a:latin typeface="Comic Sans MS" panose="030F0702030302020204" pitchFamily="66" charset="0"/>
                          <a:cs typeface="Times New Roman"/>
                        </a:rPr>
                        <a:t>, PKOS, </a:t>
                      </a:r>
                      <a:r>
                        <a:rPr lang="tr-TR" sz="2000" spc="55" dirty="0" err="1" smtClean="0">
                          <a:latin typeface="Comic Sans MS" panose="030F0702030302020204" pitchFamily="66" charset="0"/>
                          <a:cs typeface="Times New Roman"/>
                        </a:rPr>
                        <a:t>hipotalamik</a:t>
                      </a:r>
                      <a:r>
                        <a:rPr lang="tr-TR" sz="2000" spc="55" dirty="0" smtClean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lang="tr-TR" sz="2000" spc="55" dirty="0" err="1" smtClean="0">
                          <a:latin typeface="Comic Sans MS" panose="030F0702030302020204" pitchFamily="66" charset="0"/>
                          <a:cs typeface="Times New Roman"/>
                        </a:rPr>
                        <a:t>hst</a:t>
                      </a:r>
                      <a:r>
                        <a:rPr lang="tr-TR" sz="2000" spc="55" baseline="0" dirty="0" smtClean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lang="tr-TR" sz="2000" spc="55" baseline="0" dirty="0" err="1" smtClean="0">
                          <a:latin typeface="Comic Sans MS" panose="030F0702030302020204" pitchFamily="66" charset="0"/>
                          <a:cs typeface="Times New Roman"/>
                        </a:rPr>
                        <a:t>vb</a:t>
                      </a:r>
                      <a:r>
                        <a:rPr lang="tr-TR" sz="2000" spc="55" dirty="0" smtClean="0">
                          <a:latin typeface="Comic Sans MS" panose="030F0702030302020204" pitchFamily="66" charset="0"/>
                          <a:cs typeface="Times New Roman"/>
                        </a:rPr>
                        <a:t>)</a:t>
                      </a:r>
                      <a:endParaRPr sz="2000" dirty="0">
                        <a:latin typeface="Comic Sans MS" panose="030F0702030302020204" pitchFamily="66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409"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</a:pPr>
                      <a:r>
                        <a:rPr sz="2000" spc="60" dirty="0">
                          <a:latin typeface="Comic Sans MS" panose="030F0702030302020204" pitchFamily="66" charset="0"/>
                          <a:cs typeface="Times New Roman"/>
                        </a:rPr>
                        <a:t>2.</a:t>
                      </a:r>
                      <a:r>
                        <a:rPr sz="2000" spc="70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60" dirty="0">
                          <a:latin typeface="Comic Sans MS" panose="030F0702030302020204" pitchFamily="66" charset="0"/>
                          <a:cs typeface="Times New Roman"/>
                        </a:rPr>
                        <a:t>Yetersiz</a:t>
                      </a:r>
                      <a:r>
                        <a:rPr sz="2000" spc="70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50" dirty="0">
                          <a:latin typeface="Comic Sans MS" panose="030F0702030302020204" pitchFamily="66" charset="0"/>
                          <a:cs typeface="Times New Roman"/>
                        </a:rPr>
                        <a:t>fiziksel</a:t>
                      </a:r>
                      <a:r>
                        <a:rPr sz="2000" spc="70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45" dirty="0">
                          <a:latin typeface="Comic Sans MS" panose="030F0702030302020204" pitchFamily="66" charset="0"/>
                          <a:cs typeface="Times New Roman"/>
                        </a:rPr>
                        <a:t>aktivite</a:t>
                      </a:r>
                      <a:endParaRPr sz="2000" dirty="0">
                        <a:latin typeface="Comic Sans MS" panose="030F0702030302020204" pitchFamily="66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</a:pPr>
                      <a:r>
                        <a:rPr sz="2000" spc="60" dirty="0">
                          <a:latin typeface="Comic Sans MS" panose="030F0702030302020204" pitchFamily="66" charset="0"/>
                          <a:cs typeface="Times New Roman"/>
                        </a:rPr>
                        <a:t>9.</a:t>
                      </a:r>
                      <a:r>
                        <a:rPr sz="2000" spc="65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65" dirty="0" err="1">
                          <a:latin typeface="Comic Sans MS" panose="030F0702030302020204" pitchFamily="66" charset="0"/>
                          <a:cs typeface="Times New Roman"/>
                        </a:rPr>
                        <a:t>Genetik</a:t>
                      </a:r>
                      <a:r>
                        <a:rPr sz="2000" spc="50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55" dirty="0" err="1" smtClean="0">
                          <a:latin typeface="Comic Sans MS" panose="030F0702030302020204" pitchFamily="66" charset="0"/>
                          <a:cs typeface="Times New Roman"/>
                        </a:rPr>
                        <a:t>etmenler</a:t>
                      </a:r>
                      <a:r>
                        <a:rPr lang="tr-TR" sz="2000" spc="55" dirty="0" smtClean="0">
                          <a:latin typeface="Comic Sans MS" panose="030F0702030302020204" pitchFamily="66" charset="0"/>
                          <a:cs typeface="Times New Roman"/>
                        </a:rPr>
                        <a:t> ve </a:t>
                      </a:r>
                      <a:r>
                        <a:rPr lang="tr-TR" sz="2000" spc="55" dirty="0" err="1" smtClean="0">
                          <a:latin typeface="Comic Sans MS" panose="030F0702030302020204" pitchFamily="66" charset="0"/>
                          <a:cs typeface="Times New Roman"/>
                        </a:rPr>
                        <a:t>monogenik</a:t>
                      </a:r>
                      <a:endParaRPr sz="2000" dirty="0">
                        <a:latin typeface="Comic Sans MS" panose="030F0702030302020204" pitchFamily="66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744"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</a:pPr>
                      <a:r>
                        <a:rPr sz="2000" spc="60" dirty="0">
                          <a:latin typeface="Comic Sans MS" panose="030F0702030302020204" pitchFamily="66" charset="0"/>
                          <a:cs typeface="Times New Roman"/>
                        </a:rPr>
                        <a:t>3.</a:t>
                      </a:r>
                      <a:r>
                        <a:rPr sz="2000" spc="50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55" dirty="0">
                          <a:latin typeface="Comic Sans MS" panose="030F0702030302020204" pitchFamily="66" charset="0"/>
                          <a:cs typeface="Times New Roman"/>
                        </a:rPr>
                        <a:t>Yaş</a:t>
                      </a:r>
                      <a:endParaRPr sz="2000" dirty="0">
                        <a:latin typeface="Comic Sans MS" panose="030F0702030302020204" pitchFamily="66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</a:pPr>
                      <a:r>
                        <a:rPr sz="2000" spc="70" dirty="0">
                          <a:latin typeface="Comic Sans MS" panose="030F0702030302020204" pitchFamily="66" charset="0"/>
                          <a:cs typeface="Times New Roman"/>
                        </a:rPr>
                        <a:t>10.</a:t>
                      </a:r>
                      <a:r>
                        <a:rPr sz="2000" spc="45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60" dirty="0" err="1">
                          <a:latin typeface="Comic Sans MS" panose="030F0702030302020204" pitchFamily="66" charset="0"/>
                          <a:cs typeface="Times New Roman"/>
                        </a:rPr>
                        <a:t>Psikolojik</a:t>
                      </a:r>
                      <a:r>
                        <a:rPr sz="2000" spc="55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55" dirty="0" err="1" smtClean="0">
                          <a:latin typeface="Comic Sans MS" panose="030F0702030302020204" pitchFamily="66" charset="0"/>
                          <a:cs typeface="Times New Roman"/>
                        </a:rPr>
                        <a:t>problemler</a:t>
                      </a:r>
                      <a:r>
                        <a:rPr lang="tr-TR" sz="2000" spc="55" dirty="0" smtClean="0">
                          <a:latin typeface="Comic Sans MS" panose="030F0702030302020204" pitchFamily="66" charset="0"/>
                          <a:cs typeface="Times New Roman"/>
                        </a:rPr>
                        <a:t> (Depresyon)</a:t>
                      </a:r>
                      <a:endParaRPr sz="2000" dirty="0">
                        <a:latin typeface="Comic Sans MS" panose="030F0702030302020204" pitchFamily="66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268"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</a:pPr>
                      <a:r>
                        <a:rPr sz="2000" spc="60" dirty="0">
                          <a:latin typeface="Comic Sans MS" panose="030F0702030302020204" pitchFamily="66" charset="0"/>
                          <a:cs typeface="Times New Roman"/>
                        </a:rPr>
                        <a:t>4.</a:t>
                      </a:r>
                      <a:r>
                        <a:rPr sz="2000" spc="50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50" dirty="0" err="1" smtClean="0">
                          <a:latin typeface="Comic Sans MS" panose="030F0702030302020204" pitchFamily="66" charset="0"/>
                          <a:cs typeface="Times New Roman"/>
                        </a:rPr>
                        <a:t>Cinsiyet</a:t>
                      </a:r>
                      <a:r>
                        <a:rPr lang="tr-TR" sz="2000" spc="50" dirty="0" smtClean="0">
                          <a:latin typeface="Comic Sans MS" panose="030F0702030302020204" pitchFamily="66" charset="0"/>
                          <a:cs typeface="Times New Roman"/>
                        </a:rPr>
                        <a:t> (Kadın)</a:t>
                      </a:r>
                      <a:endParaRPr sz="2000" dirty="0">
                        <a:latin typeface="Comic Sans MS" panose="030F0702030302020204" pitchFamily="66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</a:pPr>
                      <a:r>
                        <a:rPr sz="2000" spc="70" dirty="0">
                          <a:latin typeface="Comic Sans MS" panose="030F0702030302020204" pitchFamily="66" charset="0"/>
                          <a:cs typeface="Times New Roman"/>
                        </a:rPr>
                        <a:t>11.</a:t>
                      </a:r>
                      <a:r>
                        <a:rPr sz="2000" spc="60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70" dirty="0">
                          <a:latin typeface="Comic Sans MS" panose="030F0702030302020204" pitchFamily="66" charset="0"/>
                          <a:cs typeface="Times New Roman"/>
                        </a:rPr>
                        <a:t>Sık</a:t>
                      </a:r>
                      <a:r>
                        <a:rPr sz="2000" spc="45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50" dirty="0">
                          <a:latin typeface="Comic Sans MS" panose="030F0702030302020204" pitchFamily="66" charset="0"/>
                          <a:cs typeface="Times New Roman"/>
                        </a:rPr>
                        <a:t>aralıklarla</a:t>
                      </a:r>
                      <a:r>
                        <a:rPr sz="2000" spc="65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75" dirty="0">
                          <a:latin typeface="Comic Sans MS" panose="030F0702030302020204" pitchFamily="66" charset="0"/>
                          <a:cs typeface="Times New Roman"/>
                        </a:rPr>
                        <a:t>çok</a:t>
                      </a:r>
                      <a:r>
                        <a:rPr sz="2000" spc="45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75" dirty="0">
                          <a:latin typeface="Comic Sans MS" panose="030F0702030302020204" pitchFamily="66" charset="0"/>
                          <a:cs typeface="Times New Roman"/>
                        </a:rPr>
                        <a:t>düşük</a:t>
                      </a:r>
                      <a:r>
                        <a:rPr sz="2000" spc="50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55" dirty="0">
                          <a:latin typeface="Comic Sans MS" panose="030F0702030302020204" pitchFamily="66" charset="0"/>
                          <a:cs typeface="Times New Roman"/>
                        </a:rPr>
                        <a:t>enerjili diyetler</a:t>
                      </a:r>
                      <a:r>
                        <a:rPr sz="2000" spc="70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65" dirty="0">
                          <a:latin typeface="Comic Sans MS" panose="030F0702030302020204" pitchFamily="66" charset="0"/>
                          <a:cs typeface="Times New Roman"/>
                        </a:rPr>
                        <a:t>uygulama</a:t>
                      </a:r>
                      <a:endParaRPr sz="2000" dirty="0">
                        <a:latin typeface="Comic Sans MS" panose="030F0702030302020204" pitchFamily="66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649"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</a:pPr>
                      <a:r>
                        <a:rPr sz="2000" spc="60" dirty="0">
                          <a:latin typeface="Comic Sans MS" panose="030F0702030302020204" pitchFamily="66" charset="0"/>
                          <a:cs typeface="Times New Roman"/>
                        </a:rPr>
                        <a:t>5.</a:t>
                      </a:r>
                      <a:r>
                        <a:rPr sz="2000" spc="55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65" dirty="0">
                          <a:latin typeface="Comic Sans MS" panose="030F0702030302020204" pitchFamily="66" charset="0"/>
                          <a:cs typeface="Times New Roman"/>
                        </a:rPr>
                        <a:t>Eğitim</a:t>
                      </a:r>
                      <a:r>
                        <a:rPr sz="2000" spc="35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60" dirty="0">
                          <a:latin typeface="Comic Sans MS" panose="030F0702030302020204" pitchFamily="66" charset="0"/>
                          <a:cs typeface="Times New Roman"/>
                        </a:rPr>
                        <a:t>düzeyi</a:t>
                      </a:r>
                      <a:endParaRPr sz="2000">
                        <a:latin typeface="Comic Sans MS" panose="030F0702030302020204" pitchFamily="66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</a:pPr>
                      <a:r>
                        <a:rPr sz="2000" spc="70" dirty="0">
                          <a:latin typeface="Comic Sans MS" panose="030F0702030302020204" pitchFamily="66" charset="0"/>
                          <a:cs typeface="Times New Roman"/>
                        </a:rPr>
                        <a:t>12.</a:t>
                      </a:r>
                      <a:r>
                        <a:rPr sz="2000" spc="60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lang="tr-TR" sz="2000" spc="60" dirty="0" smtClean="0">
                          <a:latin typeface="Comic Sans MS" panose="030F0702030302020204" pitchFamily="66" charset="0"/>
                          <a:cs typeface="Times New Roman"/>
                        </a:rPr>
                        <a:t>A</a:t>
                      </a:r>
                      <a:r>
                        <a:rPr sz="2000" spc="60" dirty="0" err="1" smtClean="0">
                          <a:latin typeface="Comic Sans MS" panose="030F0702030302020204" pitchFamily="66" charset="0"/>
                          <a:cs typeface="Times New Roman"/>
                        </a:rPr>
                        <a:t>lkol</a:t>
                      </a:r>
                      <a:r>
                        <a:rPr sz="2000" spc="85" dirty="0" smtClean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lang="tr-TR" sz="2000" spc="65" dirty="0" smtClean="0">
                          <a:latin typeface="Comic Sans MS" panose="030F0702030302020204" pitchFamily="66" charset="0"/>
                          <a:cs typeface="Times New Roman"/>
                        </a:rPr>
                        <a:t>alışkanlığı</a:t>
                      </a:r>
                      <a:endParaRPr sz="2000" dirty="0">
                        <a:latin typeface="Comic Sans MS" panose="030F0702030302020204" pitchFamily="66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5744"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</a:pPr>
                      <a:r>
                        <a:rPr sz="2000" spc="60" dirty="0">
                          <a:latin typeface="Comic Sans MS" panose="030F0702030302020204" pitchFamily="66" charset="0"/>
                          <a:cs typeface="Times New Roman"/>
                        </a:rPr>
                        <a:t>6. </a:t>
                      </a:r>
                      <a:r>
                        <a:rPr sz="2000" spc="75" dirty="0">
                          <a:latin typeface="Comic Sans MS" panose="030F0702030302020204" pitchFamily="66" charset="0"/>
                          <a:cs typeface="Times New Roman"/>
                        </a:rPr>
                        <a:t>Sosyo-</a:t>
                      </a:r>
                      <a:r>
                        <a:rPr sz="2000" spc="55" dirty="0">
                          <a:latin typeface="Comic Sans MS" panose="030F0702030302020204" pitchFamily="66" charset="0"/>
                          <a:cs typeface="Times New Roman"/>
                        </a:rPr>
                        <a:t>kültürel</a:t>
                      </a:r>
                      <a:r>
                        <a:rPr sz="2000" spc="65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55" dirty="0">
                          <a:latin typeface="Comic Sans MS" panose="030F0702030302020204" pitchFamily="66" charset="0"/>
                          <a:cs typeface="Times New Roman"/>
                        </a:rPr>
                        <a:t>etmenler</a:t>
                      </a:r>
                      <a:endParaRPr sz="2000">
                        <a:latin typeface="Comic Sans MS" panose="030F0702030302020204" pitchFamily="66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</a:pPr>
                      <a:r>
                        <a:rPr sz="2000" spc="70" dirty="0" smtClean="0">
                          <a:latin typeface="Comic Sans MS" panose="030F0702030302020204" pitchFamily="66" charset="0"/>
                          <a:cs typeface="Times New Roman"/>
                        </a:rPr>
                        <a:t>13.</a:t>
                      </a:r>
                      <a:r>
                        <a:rPr lang="tr-TR" sz="2000" spc="55" baseline="0" dirty="0" smtClean="0">
                          <a:latin typeface="Comic Sans MS" panose="030F0702030302020204" pitchFamily="66" charset="0"/>
                          <a:cs typeface="Times New Roman"/>
                        </a:rPr>
                        <a:t> İ</a:t>
                      </a:r>
                      <a:r>
                        <a:rPr sz="2000" spc="50" dirty="0" err="1" smtClean="0">
                          <a:latin typeface="Comic Sans MS" panose="030F0702030302020204" pitchFamily="66" charset="0"/>
                          <a:cs typeface="Times New Roman"/>
                        </a:rPr>
                        <a:t>laçlar</a:t>
                      </a:r>
                      <a:r>
                        <a:rPr sz="2000" spc="65" dirty="0" smtClean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60" dirty="0" smtClean="0">
                          <a:latin typeface="Comic Sans MS" panose="030F0702030302020204" pitchFamily="66" charset="0"/>
                          <a:cs typeface="Times New Roman"/>
                        </a:rPr>
                        <a:t>(</a:t>
                      </a:r>
                      <a:r>
                        <a:rPr lang="tr-TR" sz="2000" spc="60" dirty="0" err="1" smtClean="0">
                          <a:latin typeface="Comic Sans MS" panose="030F0702030302020204" pitchFamily="66" charset="0"/>
                          <a:cs typeface="Times New Roman"/>
                        </a:rPr>
                        <a:t>kst</a:t>
                      </a:r>
                      <a:r>
                        <a:rPr lang="tr-TR" sz="2000" spc="60" dirty="0" smtClean="0">
                          <a:latin typeface="Comic Sans MS" panose="030F0702030302020204" pitchFamily="66" charset="0"/>
                          <a:cs typeface="Times New Roman"/>
                        </a:rPr>
                        <a:t>, </a:t>
                      </a:r>
                      <a:r>
                        <a:rPr sz="2000" spc="60" dirty="0" err="1" smtClean="0">
                          <a:latin typeface="Comic Sans MS" panose="030F0702030302020204" pitchFamily="66" charset="0"/>
                          <a:cs typeface="Times New Roman"/>
                        </a:rPr>
                        <a:t>antidepresan</a:t>
                      </a:r>
                      <a:r>
                        <a:rPr lang="tr-TR" sz="2000" spc="60" dirty="0" smtClean="0">
                          <a:latin typeface="Comic Sans MS" panose="030F0702030302020204" pitchFamily="66" charset="0"/>
                          <a:cs typeface="Times New Roman"/>
                        </a:rPr>
                        <a:t>, </a:t>
                      </a:r>
                      <a:r>
                        <a:rPr lang="tr-TR" sz="2000" spc="60" dirty="0" err="1" smtClean="0">
                          <a:latin typeface="Comic Sans MS" panose="030F0702030302020204" pitchFamily="66" charset="0"/>
                          <a:cs typeface="Times New Roman"/>
                        </a:rPr>
                        <a:t>antipsikotik</a:t>
                      </a:r>
                      <a:r>
                        <a:rPr sz="2000" spc="60" dirty="0" smtClean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40" dirty="0">
                          <a:latin typeface="Comic Sans MS" panose="030F0702030302020204" pitchFamily="66" charset="0"/>
                          <a:cs typeface="Times New Roman"/>
                        </a:rPr>
                        <a:t>vb.)</a:t>
                      </a:r>
                      <a:endParaRPr sz="2000" dirty="0">
                        <a:latin typeface="Comic Sans MS" panose="030F0702030302020204" pitchFamily="66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7176"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</a:pPr>
                      <a:r>
                        <a:rPr sz="2000" spc="60" dirty="0">
                          <a:latin typeface="Comic Sans MS" panose="030F0702030302020204" pitchFamily="66" charset="0"/>
                          <a:cs typeface="Times New Roman"/>
                        </a:rPr>
                        <a:t>7.</a:t>
                      </a:r>
                      <a:r>
                        <a:rPr sz="2000" spc="50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60" dirty="0">
                          <a:latin typeface="Comic Sans MS" panose="030F0702030302020204" pitchFamily="66" charset="0"/>
                          <a:cs typeface="Times New Roman"/>
                        </a:rPr>
                        <a:t>Gelir</a:t>
                      </a:r>
                      <a:r>
                        <a:rPr sz="2000" spc="55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70" dirty="0">
                          <a:latin typeface="Comic Sans MS" panose="030F0702030302020204" pitchFamily="66" charset="0"/>
                          <a:cs typeface="Times New Roman"/>
                        </a:rPr>
                        <a:t>durumu</a:t>
                      </a:r>
                      <a:endParaRPr sz="2000" dirty="0">
                        <a:latin typeface="Comic Sans MS" panose="030F0702030302020204" pitchFamily="66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</a:pPr>
                      <a:r>
                        <a:rPr sz="2000" spc="70" dirty="0">
                          <a:latin typeface="Comic Sans MS" panose="030F0702030302020204" pitchFamily="66" charset="0"/>
                          <a:cs typeface="Times New Roman"/>
                        </a:rPr>
                        <a:t>14.</a:t>
                      </a:r>
                      <a:r>
                        <a:rPr sz="2000" spc="60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95" dirty="0">
                          <a:latin typeface="Comic Sans MS" panose="030F0702030302020204" pitchFamily="66" charset="0"/>
                          <a:cs typeface="Times New Roman"/>
                        </a:rPr>
                        <a:t>Doğum</a:t>
                      </a:r>
                      <a:r>
                        <a:rPr sz="2000" spc="25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55" dirty="0">
                          <a:latin typeface="Comic Sans MS" panose="030F0702030302020204" pitchFamily="66" charset="0"/>
                          <a:cs typeface="Times New Roman"/>
                        </a:rPr>
                        <a:t>sayısı </a:t>
                      </a:r>
                      <a:r>
                        <a:rPr sz="2000" spc="65" dirty="0">
                          <a:latin typeface="Comic Sans MS" panose="030F0702030302020204" pitchFamily="66" charset="0"/>
                          <a:cs typeface="Times New Roman"/>
                        </a:rPr>
                        <a:t>ve</a:t>
                      </a:r>
                      <a:r>
                        <a:rPr sz="2000" spc="60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75" dirty="0">
                          <a:latin typeface="Comic Sans MS" panose="030F0702030302020204" pitchFamily="66" charset="0"/>
                          <a:cs typeface="Times New Roman"/>
                        </a:rPr>
                        <a:t>doğumlar</a:t>
                      </a:r>
                      <a:r>
                        <a:rPr sz="2000" spc="70" dirty="0"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000" spc="55" dirty="0">
                          <a:latin typeface="Comic Sans MS" panose="030F0702030302020204" pitchFamily="66" charset="0"/>
                          <a:cs typeface="Times New Roman"/>
                        </a:rPr>
                        <a:t>arası </a:t>
                      </a:r>
                      <a:r>
                        <a:rPr sz="2000" spc="40" dirty="0">
                          <a:latin typeface="Comic Sans MS" panose="030F0702030302020204" pitchFamily="66" charset="0"/>
                          <a:cs typeface="Times New Roman"/>
                        </a:rPr>
                        <a:t>süre</a:t>
                      </a:r>
                      <a:endParaRPr sz="2000" dirty="0">
                        <a:latin typeface="Comic Sans MS" panose="030F0702030302020204" pitchFamily="66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82" y="5174672"/>
            <a:ext cx="4440382" cy="168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9800" y="-6784"/>
            <a:ext cx="3124201" cy="1211488"/>
          </a:xfr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4800600" y="5638828"/>
            <a:ext cx="38862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r>
              <a:rPr lang="en-GB" altLang="tr-TR" sz="2000" dirty="0" err="1" smtClean="0">
                <a:latin typeface="Comic Sans MS" panose="030F0702030302020204" pitchFamily="66" charset="0"/>
              </a:rPr>
              <a:t>Obezite</a:t>
            </a:r>
            <a:r>
              <a:rPr lang="en-GB" altLang="tr-TR" sz="2000" dirty="0" smtClean="0">
                <a:latin typeface="Comic Sans MS" panose="030F0702030302020204" pitchFamily="66" charset="0"/>
              </a:rPr>
              <a:t>, </a:t>
            </a:r>
            <a:r>
              <a:rPr lang="en-GB" altLang="tr-TR" sz="2000" dirty="0" err="1" smtClean="0">
                <a:latin typeface="Comic Sans MS" panose="030F0702030302020204" pitchFamily="66" charset="0"/>
              </a:rPr>
              <a:t>karmaşık</a:t>
            </a:r>
            <a:r>
              <a:rPr lang="en-GB" altLang="tr-TR" sz="2000" dirty="0" smtClean="0">
                <a:latin typeface="Comic Sans MS" panose="030F0702030302020204" pitchFamily="66" charset="0"/>
              </a:rPr>
              <a:t> </a:t>
            </a:r>
            <a:r>
              <a:rPr lang="en-GB" altLang="tr-TR" sz="2000" dirty="0" err="1" smtClean="0">
                <a:latin typeface="Comic Sans MS" panose="030F0702030302020204" pitchFamily="66" charset="0"/>
              </a:rPr>
              <a:t>ve</a:t>
            </a:r>
            <a:r>
              <a:rPr lang="en-GB" altLang="tr-TR" sz="2000" dirty="0" smtClean="0">
                <a:latin typeface="Comic Sans MS" panose="030F0702030302020204" pitchFamily="66" charset="0"/>
              </a:rPr>
              <a:t> </a:t>
            </a:r>
            <a:r>
              <a:rPr lang="en-GB" altLang="tr-TR" sz="2000" dirty="0" err="1" smtClean="0">
                <a:latin typeface="Comic Sans MS" panose="030F0702030302020204" pitchFamily="66" charset="0"/>
              </a:rPr>
              <a:t>çok</a:t>
            </a:r>
            <a:endParaRPr lang="tr-TR" altLang="tr-TR" sz="2000" dirty="0">
              <a:latin typeface="Comic Sans MS" panose="030F0702030302020204" pitchFamily="66" charset="0"/>
            </a:endParaRPr>
          </a:p>
          <a:p>
            <a:r>
              <a:rPr lang="en-GB" altLang="tr-TR" sz="2000" dirty="0" err="1" smtClean="0">
                <a:latin typeface="Comic Sans MS" panose="030F0702030302020204" pitchFamily="66" charset="0"/>
              </a:rPr>
              <a:t>faktörlü</a:t>
            </a:r>
            <a:r>
              <a:rPr lang="en-GB" altLang="tr-TR" sz="2000" dirty="0" smtClean="0">
                <a:latin typeface="Comic Sans MS" panose="030F0702030302020204" pitchFamily="66" charset="0"/>
              </a:rPr>
              <a:t> </a:t>
            </a:r>
            <a:r>
              <a:rPr lang="en-GB" altLang="tr-TR" sz="2000" dirty="0" err="1" smtClean="0">
                <a:latin typeface="Comic Sans MS" panose="030F0702030302020204" pitchFamily="66" charset="0"/>
              </a:rPr>
              <a:t>bir</a:t>
            </a:r>
            <a:r>
              <a:rPr lang="en-GB" altLang="tr-TR" sz="2000" dirty="0" smtClean="0">
                <a:latin typeface="Comic Sans MS" panose="030F0702030302020204" pitchFamily="66" charset="0"/>
              </a:rPr>
              <a:t> </a:t>
            </a:r>
            <a:r>
              <a:rPr lang="en-GB" altLang="tr-TR" sz="2000" dirty="0" err="1" smtClean="0">
                <a:latin typeface="Comic Sans MS" panose="030F0702030302020204" pitchFamily="66" charset="0"/>
              </a:rPr>
              <a:t>hastalıktır</a:t>
            </a:r>
            <a:endParaRPr lang="en-GB" altLang="tr-TR" sz="2000" baseline="30000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30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338" y="1416050"/>
            <a:ext cx="3105150" cy="442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3" name="Straight Connector 42"/>
          <p:cNvCxnSpPr>
            <a:stCxn id="41" idx="3"/>
          </p:cNvCxnSpPr>
          <p:nvPr/>
        </p:nvCxnSpPr>
        <p:spPr>
          <a:xfrm flipV="1">
            <a:off x="3205163" y="1839913"/>
            <a:ext cx="1281112" cy="469900"/>
          </a:xfrm>
          <a:prstGeom prst="line">
            <a:avLst/>
          </a:prstGeom>
          <a:ln w="19050">
            <a:solidFill>
              <a:srgbClr val="C2DE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3259139" y="1808164"/>
            <a:ext cx="1227137" cy="955675"/>
          </a:xfrm>
          <a:prstGeom prst="line">
            <a:avLst/>
          </a:prstGeom>
          <a:ln w="19050">
            <a:solidFill>
              <a:srgbClr val="C2DE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1" name="Title 2"/>
          <p:cNvSpPr>
            <a:spLocks noGrp="1"/>
          </p:cNvSpPr>
          <p:nvPr>
            <p:ph type="title"/>
          </p:nvPr>
        </p:nvSpPr>
        <p:spPr>
          <a:xfrm>
            <a:off x="280988" y="1345406"/>
            <a:ext cx="8509000" cy="390525"/>
          </a:xfrm>
        </p:spPr>
        <p:txBody>
          <a:bodyPr/>
          <a:lstStyle/>
          <a:p>
            <a:pPr eaLnBrk="1" hangingPunct="1"/>
            <a:r>
              <a:rPr lang="en-GB" altLang="en-US" dirty="0" err="1" smtClean="0">
                <a:solidFill>
                  <a:srgbClr val="001965"/>
                </a:solidFill>
              </a:rPr>
              <a:t>Obezite</a:t>
            </a:r>
            <a:r>
              <a:rPr lang="en-GB" altLang="en-US" dirty="0" smtClean="0">
                <a:solidFill>
                  <a:srgbClr val="001965"/>
                </a:solidFill>
              </a:rPr>
              <a:t> </a:t>
            </a:r>
            <a:r>
              <a:rPr lang="en-GB" altLang="en-US" dirty="0" err="1" smtClean="0">
                <a:solidFill>
                  <a:srgbClr val="001965"/>
                </a:solidFill>
              </a:rPr>
              <a:t>çok</a:t>
            </a:r>
            <a:r>
              <a:rPr lang="en-GB" altLang="en-US" dirty="0" smtClean="0">
                <a:solidFill>
                  <a:srgbClr val="001965"/>
                </a:solidFill>
              </a:rPr>
              <a:t> </a:t>
            </a:r>
            <a:r>
              <a:rPr lang="en-GB" altLang="en-US" dirty="0" err="1" smtClean="0">
                <a:solidFill>
                  <a:srgbClr val="001965"/>
                </a:solidFill>
              </a:rPr>
              <a:t>sayıda</a:t>
            </a:r>
            <a:r>
              <a:rPr lang="en-GB" altLang="en-US" dirty="0" smtClean="0">
                <a:solidFill>
                  <a:srgbClr val="001965"/>
                </a:solidFill>
              </a:rPr>
              <a:t> </a:t>
            </a:r>
            <a:r>
              <a:rPr lang="en-GB" altLang="en-US" dirty="0" err="1" smtClean="0">
                <a:solidFill>
                  <a:srgbClr val="001965"/>
                </a:solidFill>
              </a:rPr>
              <a:t>komorbidite</a:t>
            </a:r>
            <a:r>
              <a:rPr lang="en-GB" altLang="en-US" dirty="0" smtClean="0">
                <a:solidFill>
                  <a:srgbClr val="001965"/>
                </a:solidFill>
              </a:rPr>
              <a:t> </a:t>
            </a:r>
            <a:r>
              <a:rPr lang="en-GB" altLang="en-US" dirty="0" err="1" smtClean="0">
                <a:solidFill>
                  <a:srgbClr val="001965"/>
                </a:solidFill>
              </a:rPr>
              <a:t>ile</a:t>
            </a:r>
            <a:r>
              <a:rPr lang="en-GB" altLang="en-US" dirty="0" smtClean="0">
                <a:solidFill>
                  <a:srgbClr val="001965"/>
                </a:solidFill>
              </a:rPr>
              <a:t> </a:t>
            </a:r>
            <a:r>
              <a:rPr lang="en-GB" altLang="en-US" dirty="0" err="1" smtClean="0">
                <a:solidFill>
                  <a:srgbClr val="001965"/>
                </a:solidFill>
              </a:rPr>
              <a:t>ilişkilendirilir</a:t>
            </a:r>
            <a:r>
              <a:rPr lang="en-GB" altLang="en-US" dirty="0" smtClean="0">
                <a:solidFill>
                  <a:srgbClr val="001965"/>
                </a:solidFill>
              </a:rPr>
              <a:t/>
            </a:r>
            <a:br>
              <a:rPr lang="en-GB" altLang="en-US" dirty="0" smtClean="0">
                <a:solidFill>
                  <a:srgbClr val="001965"/>
                </a:solidFill>
              </a:rPr>
            </a:br>
            <a:r>
              <a:rPr lang="en-GB" altLang="en-US" sz="1400" b="0" dirty="0" err="1">
                <a:solidFill>
                  <a:srgbClr val="009FDA"/>
                </a:solidFill>
              </a:rPr>
              <a:t>Metabolik</a:t>
            </a:r>
            <a:r>
              <a:rPr lang="en-GB" altLang="en-US" sz="1400" b="0" dirty="0">
                <a:solidFill>
                  <a:srgbClr val="009FDA"/>
                </a:solidFill>
              </a:rPr>
              <a:t>, </a:t>
            </a:r>
            <a:r>
              <a:rPr lang="en-GB" altLang="en-US" sz="1400" b="0" dirty="0" err="1">
                <a:solidFill>
                  <a:srgbClr val="009FDA"/>
                </a:solidFill>
              </a:rPr>
              <a:t>Mekanik</a:t>
            </a:r>
            <a:r>
              <a:rPr lang="en-GB" altLang="en-US" sz="1400" b="0" dirty="0">
                <a:solidFill>
                  <a:srgbClr val="009FDA"/>
                </a:solidFill>
              </a:rPr>
              <a:t> </a:t>
            </a:r>
            <a:r>
              <a:rPr lang="en-GB" altLang="en-US" sz="1400" b="0" dirty="0" err="1">
                <a:solidFill>
                  <a:srgbClr val="009FDA"/>
                </a:solidFill>
              </a:rPr>
              <a:t>ve</a:t>
            </a:r>
            <a:r>
              <a:rPr lang="en-GB" altLang="en-US" sz="1400" b="0" dirty="0">
                <a:solidFill>
                  <a:srgbClr val="009FDA"/>
                </a:solidFill>
              </a:rPr>
              <a:t> Mental</a:t>
            </a:r>
            <a:endParaRPr lang="en-GB" altLang="tr-TR" sz="1400" b="0" dirty="0">
              <a:solidFill>
                <a:srgbClr val="009FDA"/>
              </a:solidFill>
            </a:endParaRPr>
          </a:p>
        </p:txBody>
      </p:sp>
      <p:sp>
        <p:nvSpPr>
          <p:cNvPr id="9222" name="TextBox 6"/>
          <p:cNvSpPr txBox="1">
            <a:spLocks noChangeArrowheads="1"/>
          </p:cNvSpPr>
          <p:nvPr/>
        </p:nvSpPr>
        <p:spPr bwMode="auto">
          <a:xfrm>
            <a:off x="1588" y="5646739"/>
            <a:ext cx="88122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pt-BR" altLang="tr-TR" sz="800" kern="1200" dirty="0">
                <a:solidFill>
                  <a:srgbClr val="82786F"/>
                </a:solidFill>
                <a:ea typeface="+mn-ea"/>
              </a:rPr>
              <a:t>Adapted from Sharma AM. </a:t>
            </a:r>
            <a:r>
              <a:rPr lang="pt-BR" altLang="tr-TR" sz="800" i="1" kern="1200" dirty="0">
                <a:solidFill>
                  <a:srgbClr val="82786F"/>
                </a:solidFill>
                <a:ea typeface="+mn-ea"/>
              </a:rPr>
              <a:t>Obes Rev</a:t>
            </a:r>
            <a:r>
              <a:rPr lang="pt-BR" altLang="tr-TR" sz="800" kern="1200" dirty="0">
                <a:solidFill>
                  <a:srgbClr val="82786F"/>
                </a:solidFill>
                <a:ea typeface="+mn-ea"/>
              </a:rPr>
              <a:t>. 2010;11:808-9; </a:t>
            </a:r>
            <a:r>
              <a:rPr lang="en-CA" altLang="tr-TR" sz="800" kern="1200" dirty="0" err="1">
                <a:solidFill>
                  <a:srgbClr val="82786F"/>
                </a:solidFill>
                <a:ea typeface="+mn-ea"/>
              </a:rPr>
              <a:t>Guh</a:t>
            </a:r>
            <a:r>
              <a:rPr lang="en-CA" altLang="tr-TR" sz="800" kern="1200" dirty="0">
                <a:solidFill>
                  <a:srgbClr val="82786F"/>
                </a:solidFill>
                <a:ea typeface="+mn-ea"/>
              </a:rPr>
              <a:t> </a:t>
            </a:r>
            <a:r>
              <a:rPr lang="en-CA" altLang="tr-TR" sz="800" i="1" kern="1200" dirty="0">
                <a:solidFill>
                  <a:srgbClr val="82786F"/>
                </a:solidFill>
                <a:ea typeface="+mn-ea"/>
              </a:rPr>
              <a:t>et al. BMC Public Health</a:t>
            </a:r>
            <a:r>
              <a:rPr lang="en-CA" altLang="tr-TR" sz="800" kern="1200" dirty="0">
                <a:solidFill>
                  <a:srgbClr val="82786F"/>
                </a:solidFill>
                <a:ea typeface="+mn-ea"/>
              </a:rPr>
              <a:t> 2009;9:88; </a:t>
            </a:r>
            <a:r>
              <a:rPr lang="en-CA" altLang="tr-TR" sz="800" kern="1200" dirty="0" err="1">
                <a:solidFill>
                  <a:srgbClr val="82786F"/>
                </a:solidFill>
                <a:ea typeface="+mn-ea"/>
              </a:rPr>
              <a:t>Luppino</a:t>
            </a:r>
            <a:r>
              <a:rPr lang="en-CA" altLang="tr-TR" sz="800" kern="1200" dirty="0">
                <a:solidFill>
                  <a:srgbClr val="82786F"/>
                </a:solidFill>
                <a:ea typeface="+mn-ea"/>
              </a:rPr>
              <a:t> </a:t>
            </a:r>
            <a:r>
              <a:rPr lang="en-CA" altLang="tr-TR" sz="800" i="1" kern="1200" dirty="0">
                <a:solidFill>
                  <a:srgbClr val="82786F"/>
                </a:solidFill>
                <a:ea typeface="+mn-ea"/>
              </a:rPr>
              <a:t>et al. Arch Gen Psychiatry </a:t>
            </a:r>
            <a:r>
              <a:rPr lang="en-CA" altLang="tr-TR" sz="800" kern="1200" dirty="0">
                <a:solidFill>
                  <a:srgbClr val="82786F"/>
                </a:solidFill>
                <a:ea typeface="+mn-ea"/>
              </a:rPr>
              <a:t>2010;67:220–9; Simon </a:t>
            </a:r>
            <a:r>
              <a:rPr lang="en-CA" altLang="tr-TR" sz="800" i="1" kern="1200" dirty="0">
                <a:solidFill>
                  <a:srgbClr val="82786F"/>
                </a:solidFill>
                <a:ea typeface="+mn-ea"/>
              </a:rPr>
              <a:t>et al. Arch Gen Psychiatry </a:t>
            </a:r>
            <a:r>
              <a:rPr lang="en-CA" altLang="tr-TR" sz="800" kern="1200" dirty="0">
                <a:solidFill>
                  <a:srgbClr val="82786F"/>
                </a:solidFill>
                <a:ea typeface="+mn-ea"/>
              </a:rPr>
              <a:t>2006;63:824–30; </a:t>
            </a:r>
            <a:r>
              <a:rPr lang="nl-NL" altLang="tr-TR" sz="800" kern="1200" dirty="0">
                <a:solidFill>
                  <a:srgbClr val="82786F"/>
                </a:solidFill>
                <a:ea typeface="+mn-ea"/>
              </a:rPr>
              <a:t>Church </a:t>
            </a:r>
            <a:r>
              <a:rPr lang="nl-NL" altLang="tr-TR" sz="800" i="1" kern="1200" dirty="0">
                <a:solidFill>
                  <a:srgbClr val="82786F"/>
                </a:solidFill>
                <a:ea typeface="+mn-ea"/>
              </a:rPr>
              <a:t>et al. Gastroenterology </a:t>
            </a:r>
            <a:r>
              <a:rPr lang="nl-NL" altLang="tr-TR" sz="800" kern="1200" dirty="0">
                <a:solidFill>
                  <a:srgbClr val="82786F"/>
                </a:solidFill>
                <a:ea typeface="+mn-ea"/>
              </a:rPr>
              <a:t>2006;130:2023–30; </a:t>
            </a:r>
            <a:r>
              <a:rPr lang="da-DK" altLang="tr-TR" sz="800" kern="1200" dirty="0">
                <a:solidFill>
                  <a:srgbClr val="82786F"/>
                </a:solidFill>
                <a:ea typeface="+mn-ea"/>
              </a:rPr>
              <a:t>Li </a:t>
            </a:r>
            <a:r>
              <a:rPr lang="da-DK" altLang="tr-TR" sz="800" i="1" kern="1200" dirty="0">
                <a:solidFill>
                  <a:srgbClr val="82786F"/>
                </a:solidFill>
                <a:ea typeface="+mn-ea"/>
              </a:rPr>
              <a:t>et al. Prev Med </a:t>
            </a:r>
            <a:r>
              <a:rPr lang="da-DK" altLang="tr-TR" sz="800" kern="1200" dirty="0">
                <a:solidFill>
                  <a:srgbClr val="82786F"/>
                </a:solidFill>
                <a:ea typeface="+mn-ea"/>
              </a:rPr>
              <a:t>2010;51:18–23;</a:t>
            </a:r>
            <a:r>
              <a:rPr lang="nl-NL" altLang="tr-TR" sz="800" kern="1200" dirty="0">
                <a:solidFill>
                  <a:srgbClr val="82786F"/>
                </a:solidFill>
                <a:ea typeface="+mn-ea"/>
              </a:rPr>
              <a:t> </a:t>
            </a:r>
            <a:r>
              <a:rPr lang="en-US" altLang="tr-TR" sz="800" kern="1200" dirty="0" err="1">
                <a:solidFill>
                  <a:srgbClr val="82786F"/>
                </a:solidFill>
                <a:ea typeface="+mn-ea"/>
              </a:rPr>
              <a:t>Hosler</a:t>
            </a:r>
            <a:r>
              <a:rPr lang="en-US" altLang="tr-TR" sz="800" kern="1200" dirty="0">
                <a:solidFill>
                  <a:srgbClr val="82786F"/>
                </a:solidFill>
                <a:ea typeface="+mn-ea"/>
              </a:rPr>
              <a:t>. </a:t>
            </a:r>
            <a:r>
              <a:rPr lang="en-US" altLang="tr-TR" sz="800" i="1" kern="1200" dirty="0" err="1">
                <a:solidFill>
                  <a:srgbClr val="82786F"/>
                </a:solidFill>
                <a:ea typeface="+mn-ea"/>
              </a:rPr>
              <a:t>Prev</a:t>
            </a:r>
            <a:r>
              <a:rPr lang="en-US" altLang="tr-TR" sz="800" i="1" kern="1200" dirty="0">
                <a:solidFill>
                  <a:srgbClr val="82786F"/>
                </a:solidFill>
                <a:ea typeface="+mn-ea"/>
              </a:rPr>
              <a:t> Chronic Dis </a:t>
            </a:r>
            <a:r>
              <a:rPr lang="en-US" altLang="tr-TR" sz="800" kern="1200" dirty="0">
                <a:solidFill>
                  <a:srgbClr val="82786F"/>
                </a:solidFill>
                <a:ea typeface="+mn-ea"/>
              </a:rPr>
              <a:t>2009;6:A48</a:t>
            </a:r>
            <a:endParaRPr lang="en-CA" altLang="tr-TR" sz="800" kern="1200" dirty="0">
              <a:solidFill>
                <a:srgbClr val="82786F"/>
              </a:solidFill>
              <a:ea typeface="+mn-ea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61951" y="2178050"/>
            <a:ext cx="1204913" cy="374650"/>
          </a:xfrm>
          <a:prstGeom prst="roundRect">
            <a:avLst/>
          </a:prstGeom>
          <a:solidFill>
            <a:srgbClr val="001965"/>
          </a:solidFill>
          <a:ln w="9525">
            <a:solidFill>
              <a:srgbClr val="001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600" kern="1200" dirty="0">
                <a:solidFill>
                  <a:srgbClr val="FFFFFF"/>
                </a:solidFill>
                <a:latin typeface="Verdana"/>
              </a:rPr>
              <a:t>Metabolik</a:t>
            </a:r>
          </a:p>
        </p:txBody>
      </p:sp>
      <p:sp>
        <p:nvSpPr>
          <p:cNvPr id="17" name="TextBox 6"/>
          <p:cNvSpPr>
            <a:spLocks noChangeArrowheads="1"/>
          </p:cNvSpPr>
          <p:nvPr/>
        </p:nvSpPr>
        <p:spPr bwMode="auto">
          <a:xfrm>
            <a:off x="5883275" y="4083051"/>
            <a:ext cx="1238250" cy="511175"/>
          </a:xfrm>
          <a:prstGeom prst="roundRect">
            <a:avLst>
              <a:gd name="adj" fmla="val 16667"/>
            </a:avLst>
          </a:prstGeom>
          <a:solidFill>
            <a:srgbClr val="001965"/>
          </a:solidFill>
          <a:ln w="28575">
            <a:solidFill>
              <a:srgbClr val="001965"/>
            </a:solidFill>
            <a:miter lim="800000"/>
            <a:headEnd/>
            <a:tailEnd/>
          </a:ln>
        </p:spPr>
        <p:txBody>
          <a:bodyPr wrap="none" lIns="91431" tIns="45719" rIns="91431" bIns="45719">
            <a:spAutoFit/>
          </a:bodyPr>
          <a:lstStyle>
            <a:lvl1pPr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200" kern="1200">
                <a:solidFill>
                  <a:srgbClr val="FFFFFF"/>
                </a:solidFill>
                <a:ea typeface="+mn-ea"/>
              </a:rPr>
              <a:t>Tip 2 diyabet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200" kern="1200">
                <a:solidFill>
                  <a:srgbClr val="FFFFFF"/>
                </a:solidFill>
                <a:ea typeface="+mn-ea"/>
              </a:rPr>
              <a:t>Prediyabet</a:t>
            </a:r>
            <a:endParaRPr lang="en-GB" altLang="en-US" sz="1200" kern="1200" baseline="30000">
              <a:solidFill>
                <a:srgbClr val="FFFFFF"/>
              </a:solidFill>
              <a:ea typeface="+mn-ea"/>
            </a:endParaRPr>
          </a:p>
        </p:txBody>
      </p:sp>
      <p:sp>
        <p:nvSpPr>
          <p:cNvPr id="18" name="TextBox 6"/>
          <p:cNvSpPr>
            <a:spLocks noChangeArrowheads="1"/>
          </p:cNvSpPr>
          <p:nvPr/>
        </p:nvSpPr>
        <p:spPr bwMode="auto">
          <a:xfrm>
            <a:off x="5883276" y="2252664"/>
            <a:ext cx="2365375" cy="1341437"/>
          </a:xfrm>
          <a:prstGeom prst="roundRect">
            <a:avLst>
              <a:gd name="adj" fmla="val 6000"/>
            </a:avLst>
          </a:prstGeom>
          <a:solidFill>
            <a:srgbClr val="001965"/>
          </a:solidFill>
          <a:ln w="28575">
            <a:solidFill>
              <a:srgbClr val="001965"/>
            </a:solidFill>
            <a:miter lim="800000"/>
            <a:headEnd/>
            <a:tailEnd/>
          </a:ln>
        </p:spPr>
        <p:txBody>
          <a:bodyPr lIns="72000" tIns="10800" rIns="72000" bIns="0">
            <a:spAutoFit/>
          </a:bodyPr>
          <a:lstStyle>
            <a:lvl1pPr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200" kern="1200">
                <a:solidFill>
                  <a:srgbClr val="FFFFFF"/>
                </a:solidFill>
                <a:ea typeface="+mn-ea"/>
              </a:rPr>
              <a:t>Kardiyovasküler hastalıklar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GB" altLang="en-US" sz="1200" kern="1200">
                <a:solidFill>
                  <a:srgbClr val="FFFFFF"/>
                </a:solidFill>
                <a:ea typeface="+mn-ea"/>
              </a:rPr>
              <a:t> İnme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GB" altLang="en-US" sz="1200" kern="1200">
                <a:solidFill>
                  <a:srgbClr val="FFFFFF"/>
                </a:solidFill>
                <a:ea typeface="+mn-ea"/>
              </a:rPr>
              <a:t> Dislipidemi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GB" altLang="en-US" sz="1200" kern="1200">
                <a:solidFill>
                  <a:srgbClr val="FFFFFF"/>
                </a:solidFill>
                <a:ea typeface="+mn-ea"/>
              </a:rPr>
              <a:t> Hipertansiyon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GB" altLang="en-US" sz="1200" kern="1200">
                <a:solidFill>
                  <a:srgbClr val="FFFFFF"/>
                </a:solidFill>
                <a:ea typeface="+mn-ea"/>
              </a:rPr>
              <a:t> Koroner arter hastalığı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GB" altLang="en-US" sz="1200" kern="1200">
                <a:solidFill>
                  <a:srgbClr val="FFFFFF"/>
                </a:solidFill>
                <a:ea typeface="+mn-ea"/>
              </a:rPr>
              <a:t> Koroner kalp hastalığı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GB" altLang="en-US" sz="1200" kern="1200">
                <a:solidFill>
                  <a:srgbClr val="FFFFFF"/>
                </a:solidFill>
                <a:ea typeface="+mn-ea"/>
              </a:rPr>
              <a:t> Pulmoner embolizm</a:t>
            </a:r>
          </a:p>
        </p:txBody>
      </p:sp>
      <p:sp>
        <p:nvSpPr>
          <p:cNvPr id="19" name="TextBox 6"/>
          <p:cNvSpPr>
            <a:spLocks noChangeArrowheads="1"/>
          </p:cNvSpPr>
          <p:nvPr/>
        </p:nvSpPr>
        <p:spPr bwMode="auto">
          <a:xfrm>
            <a:off x="2185988" y="4140200"/>
            <a:ext cx="1116012" cy="306388"/>
          </a:xfrm>
          <a:prstGeom prst="roundRect">
            <a:avLst>
              <a:gd name="adj" fmla="val 16667"/>
            </a:avLst>
          </a:prstGeom>
          <a:solidFill>
            <a:srgbClr val="001965"/>
          </a:solidFill>
          <a:ln w="28575">
            <a:solidFill>
              <a:srgbClr val="001965"/>
            </a:solidFill>
            <a:miter lim="800000"/>
            <a:headEnd/>
            <a:tailEnd/>
          </a:ln>
        </p:spPr>
        <p:txBody>
          <a:bodyPr lIns="91431" tIns="45719" rIns="91431" bIns="45719">
            <a:spAutoFit/>
          </a:bodyPr>
          <a:lstStyle>
            <a:lvl1pPr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200" kern="1200">
                <a:solidFill>
                  <a:srgbClr val="FFFFFF"/>
                </a:solidFill>
                <a:ea typeface="+mn-ea"/>
              </a:rPr>
              <a:t>İnfertilite</a:t>
            </a:r>
          </a:p>
        </p:txBody>
      </p:sp>
      <p:sp>
        <p:nvSpPr>
          <p:cNvPr id="20" name="TextBox 6"/>
          <p:cNvSpPr>
            <a:spLocks noChangeArrowheads="1"/>
          </p:cNvSpPr>
          <p:nvPr/>
        </p:nvSpPr>
        <p:spPr bwMode="auto">
          <a:xfrm>
            <a:off x="2185988" y="3346450"/>
            <a:ext cx="1116012" cy="306388"/>
          </a:xfrm>
          <a:prstGeom prst="roundRect">
            <a:avLst>
              <a:gd name="adj" fmla="val 16667"/>
            </a:avLst>
          </a:prstGeom>
          <a:solidFill>
            <a:srgbClr val="001965"/>
          </a:solidFill>
          <a:ln w="28575">
            <a:solidFill>
              <a:srgbClr val="001965"/>
            </a:solidFill>
            <a:miter lim="800000"/>
            <a:headEnd/>
            <a:tailEnd/>
          </a:ln>
        </p:spPr>
        <p:txBody>
          <a:bodyPr lIns="91431" tIns="45719" rIns="91431" bIns="45719">
            <a:spAutoFit/>
          </a:bodyPr>
          <a:lstStyle>
            <a:lvl1pPr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200" kern="1200">
                <a:solidFill>
                  <a:srgbClr val="FFFFFF"/>
                </a:solidFill>
                <a:ea typeface="+mn-ea"/>
              </a:rPr>
              <a:t>NAFLD</a:t>
            </a:r>
            <a:endParaRPr lang="en-GB" altLang="en-US" sz="1200" kern="1200" baseline="30000">
              <a:solidFill>
                <a:srgbClr val="FFFFFF"/>
              </a:solidFill>
              <a:ea typeface="+mn-ea"/>
            </a:endParaRPr>
          </a:p>
        </p:txBody>
      </p:sp>
      <p:sp>
        <p:nvSpPr>
          <p:cNvPr id="21" name="TextBox 6"/>
          <p:cNvSpPr>
            <a:spLocks noChangeArrowheads="1"/>
          </p:cNvSpPr>
          <p:nvPr/>
        </p:nvSpPr>
        <p:spPr bwMode="auto">
          <a:xfrm>
            <a:off x="862013" y="4002089"/>
            <a:ext cx="1116012" cy="306387"/>
          </a:xfrm>
          <a:prstGeom prst="roundRect">
            <a:avLst>
              <a:gd name="adj" fmla="val 16667"/>
            </a:avLst>
          </a:prstGeom>
          <a:solidFill>
            <a:srgbClr val="001965"/>
          </a:solidFill>
          <a:ln w="28575">
            <a:solidFill>
              <a:srgbClr val="001965"/>
            </a:solidFill>
            <a:miter lim="800000"/>
            <a:headEnd/>
            <a:tailEnd/>
          </a:ln>
        </p:spPr>
        <p:txBody>
          <a:bodyPr lIns="91431" tIns="45719" rIns="91431" bIns="45719">
            <a:spAutoFit/>
          </a:bodyPr>
          <a:lstStyle>
            <a:lvl1pPr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200" kern="1200">
                <a:solidFill>
                  <a:srgbClr val="FFFFFF"/>
                </a:solidFill>
                <a:ea typeface="+mn-ea"/>
              </a:rPr>
              <a:t>Kanserler*</a:t>
            </a:r>
          </a:p>
        </p:txBody>
      </p:sp>
      <p:sp>
        <p:nvSpPr>
          <p:cNvPr id="22" name="TextBox 6"/>
          <p:cNvSpPr>
            <a:spLocks noChangeArrowheads="1"/>
          </p:cNvSpPr>
          <p:nvPr/>
        </p:nvSpPr>
        <p:spPr bwMode="auto">
          <a:xfrm>
            <a:off x="5883275" y="5083175"/>
            <a:ext cx="488950" cy="306388"/>
          </a:xfrm>
          <a:prstGeom prst="roundRect">
            <a:avLst>
              <a:gd name="adj" fmla="val 16667"/>
            </a:avLst>
          </a:prstGeom>
          <a:solidFill>
            <a:srgbClr val="001965"/>
          </a:solidFill>
          <a:ln w="28575">
            <a:solidFill>
              <a:srgbClr val="001965"/>
            </a:solidFill>
            <a:miter lim="800000"/>
            <a:headEnd/>
            <a:tailEnd/>
          </a:ln>
        </p:spPr>
        <p:txBody>
          <a:bodyPr wrap="none" lIns="91431" tIns="45719" rIns="91431" bIns="45719">
            <a:spAutoFit/>
          </a:bodyPr>
          <a:lstStyle>
            <a:lvl1pPr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200" kern="1200">
                <a:solidFill>
                  <a:srgbClr val="FFFFFF"/>
                </a:solidFill>
                <a:ea typeface="+mn-ea"/>
              </a:rPr>
              <a:t>Gut</a:t>
            </a:r>
          </a:p>
        </p:txBody>
      </p:sp>
      <p:sp>
        <p:nvSpPr>
          <p:cNvPr id="23" name="TextBox 6"/>
          <p:cNvSpPr>
            <a:spLocks noChangeArrowheads="1"/>
          </p:cNvSpPr>
          <p:nvPr/>
        </p:nvSpPr>
        <p:spPr bwMode="auto">
          <a:xfrm>
            <a:off x="5883276" y="4684714"/>
            <a:ext cx="1116013" cy="306387"/>
          </a:xfrm>
          <a:prstGeom prst="roundRect">
            <a:avLst>
              <a:gd name="adj" fmla="val 16667"/>
            </a:avLst>
          </a:prstGeom>
          <a:solidFill>
            <a:srgbClr val="001965"/>
          </a:solidFill>
          <a:ln w="28575">
            <a:solidFill>
              <a:srgbClr val="001965"/>
            </a:solidFill>
            <a:miter lim="800000"/>
            <a:headEnd/>
            <a:tailEnd/>
          </a:ln>
        </p:spPr>
        <p:txBody>
          <a:bodyPr lIns="91431" tIns="45719" rIns="91431" bIns="45719">
            <a:spAutoFit/>
          </a:bodyPr>
          <a:lstStyle>
            <a:lvl1pPr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200" kern="1200">
                <a:solidFill>
                  <a:srgbClr val="FFFFFF"/>
                </a:solidFill>
                <a:ea typeface="+mn-ea"/>
              </a:rPr>
              <a:t>Tromboz</a:t>
            </a:r>
          </a:p>
        </p:txBody>
      </p:sp>
      <p:sp>
        <p:nvSpPr>
          <p:cNvPr id="24" name="TextBox 6"/>
          <p:cNvSpPr>
            <a:spLocks noChangeArrowheads="1"/>
          </p:cNvSpPr>
          <p:nvPr/>
        </p:nvSpPr>
        <p:spPr bwMode="auto">
          <a:xfrm>
            <a:off x="2185988" y="2949575"/>
            <a:ext cx="1116012" cy="306388"/>
          </a:xfrm>
          <a:prstGeom prst="roundRect">
            <a:avLst>
              <a:gd name="adj" fmla="val 16667"/>
            </a:avLst>
          </a:prstGeom>
          <a:solidFill>
            <a:srgbClr val="001965"/>
          </a:solidFill>
          <a:ln w="28575">
            <a:solidFill>
              <a:srgbClr val="001965"/>
            </a:solidFill>
            <a:miter lim="800000"/>
            <a:headEnd/>
            <a:tailEnd/>
          </a:ln>
        </p:spPr>
        <p:txBody>
          <a:bodyPr lIns="91431" tIns="45719" rIns="91431" bIns="45719">
            <a:spAutoFit/>
          </a:bodyPr>
          <a:lstStyle>
            <a:lvl1pPr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200" kern="1200">
                <a:solidFill>
                  <a:srgbClr val="FFFFFF"/>
                </a:solidFill>
                <a:ea typeface="+mn-ea"/>
              </a:rPr>
              <a:t> Astım</a:t>
            </a:r>
          </a:p>
        </p:txBody>
      </p:sp>
      <p:sp>
        <p:nvSpPr>
          <p:cNvPr id="25" name="TextBox 6"/>
          <p:cNvSpPr>
            <a:spLocks noChangeArrowheads="1"/>
          </p:cNvSpPr>
          <p:nvPr/>
        </p:nvSpPr>
        <p:spPr bwMode="auto">
          <a:xfrm>
            <a:off x="2185989" y="3743325"/>
            <a:ext cx="1227137" cy="306388"/>
          </a:xfrm>
          <a:prstGeom prst="roundRect">
            <a:avLst>
              <a:gd name="adj" fmla="val 16667"/>
            </a:avLst>
          </a:prstGeom>
          <a:solidFill>
            <a:srgbClr val="001965"/>
          </a:solidFill>
          <a:ln w="28575">
            <a:solidFill>
              <a:srgbClr val="001965"/>
            </a:solidFill>
            <a:miter lim="800000"/>
            <a:headEnd/>
            <a:tailEnd/>
          </a:ln>
        </p:spPr>
        <p:txBody>
          <a:bodyPr lIns="91431" tIns="45719" rIns="91431" bIns="45719">
            <a:spAutoFit/>
          </a:bodyPr>
          <a:lstStyle>
            <a:lvl1pPr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200" kern="1200">
                <a:solidFill>
                  <a:srgbClr val="FFFFFF"/>
                </a:solidFill>
                <a:ea typeface="+mn-ea"/>
              </a:rPr>
              <a:t>Safra taşları</a:t>
            </a: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3221038" y="2406651"/>
            <a:ext cx="1206500" cy="804863"/>
          </a:xfrm>
          <a:prstGeom prst="line">
            <a:avLst/>
          </a:prstGeom>
          <a:ln w="1905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20" idx="3"/>
          </p:cNvCxnSpPr>
          <p:nvPr/>
        </p:nvCxnSpPr>
        <p:spPr>
          <a:xfrm flipV="1">
            <a:off x="3302001" y="2859088"/>
            <a:ext cx="1184275" cy="639762"/>
          </a:xfrm>
          <a:prstGeom prst="line">
            <a:avLst/>
          </a:prstGeom>
          <a:ln w="1905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3221038" y="2998789"/>
            <a:ext cx="1314450" cy="981075"/>
          </a:xfrm>
          <a:prstGeom prst="line">
            <a:avLst/>
          </a:prstGeom>
          <a:ln w="1905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3221038" y="3559176"/>
            <a:ext cx="1338262" cy="784225"/>
          </a:xfrm>
          <a:prstGeom prst="line">
            <a:avLst/>
          </a:prstGeom>
          <a:ln w="1905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endCxn id="22" idx="1"/>
          </p:cNvCxnSpPr>
          <p:nvPr/>
        </p:nvCxnSpPr>
        <p:spPr>
          <a:xfrm flipV="1">
            <a:off x="4845051" y="5235576"/>
            <a:ext cx="1038225" cy="138113"/>
          </a:xfrm>
          <a:prstGeom prst="line">
            <a:avLst/>
          </a:prstGeom>
          <a:ln w="1905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endCxn id="23" idx="1"/>
          </p:cNvCxnSpPr>
          <p:nvPr/>
        </p:nvCxnSpPr>
        <p:spPr>
          <a:xfrm>
            <a:off x="4884739" y="4805364"/>
            <a:ext cx="998537" cy="33337"/>
          </a:xfrm>
          <a:prstGeom prst="line">
            <a:avLst/>
          </a:prstGeom>
          <a:ln w="1905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733926" y="1736726"/>
            <a:ext cx="1204913" cy="835025"/>
          </a:xfrm>
          <a:prstGeom prst="line">
            <a:avLst/>
          </a:prstGeom>
          <a:ln w="1905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endCxn id="17" idx="1"/>
          </p:cNvCxnSpPr>
          <p:nvPr/>
        </p:nvCxnSpPr>
        <p:spPr>
          <a:xfrm>
            <a:off x="4760913" y="3030538"/>
            <a:ext cx="1122362" cy="1308100"/>
          </a:xfrm>
          <a:prstGeom prst="line">
            <a:avLst/>
          </a:prstGeom>
          <a:ln w="1905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512228" y="3190915"/>
            <a:ext cx="902771" cy="374571"/>
          </a:xfrm>
          <a:prstGeom prst="roundRect">
            <a:avLst/>
          </a:prstGeom>
          <a:solidFill>
            <a:srgbClr val="C2DEEA"/>
          </a:solidFill>
          <a:ln w="9525">
            <a:solidFill>
              <a:srgbClr val="C2DE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600" kern="1200" dirty="0">
                <a:solidFill>
                  <a:srgbClr val="001965"/>
                </a:solidFill>
                <a:latin typeface="Verdana"/>
              </a:rPr>
              <a:t>Mental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2185989" y="2165350"/>
            <a:ext cx="1019175" cy="287338"/>
          </a:xfrm>
          <a:prstGeom prst="roundRect">
            <a:avLst>
              <a:gd name="adj" fmla="val 7437"/>
            </a:avLst>
          </a:prstGeom>
          <a:solidFill>
            <a:srgbClr val="C2DEEA"/>
          </a:solidFill>
          <a:ln w="9525">
            <a:solidFill>
              <a:srgbClr val="C2DE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l" defTabSz="685681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kern="1200" dirty="0" err="1">
                <a:solidFill>
                  <a:srgbClr val="001965"/>
                </a:solidFill>
                <a:latin typeface="Verdana"/>
                <a:cs typeface="Arial" charset="0"/>
              </a:rPr>
              <a:t>Depresyon</a:t>
            </a:r>
            <a:endParaRPr lang="en-GB" sz="1200" kern="1200" baseline="30000" dirty="0">
              <a:solidFill>
                <a:srgbClr val="001965"/>
              </a:solidFill>
              <a:latin typeface="Verdana"/>
              <a:cs typeface="Arial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533401" y="4432301"/>
            <a:ext cx="1165225" cy="307975"/>
          </a:xfrm>
          <a:prstGeom prst="roundRect">
            <a:avLst/>
          </a:prstGeom>
          <a:solidFill>
            <a:srgbClr val="009FD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kern="1200" dirty="0" err="1">
                <a:solidFill>
                  <a:srgbClr val="FFFFFF"/>
                </a:solidFill>
                <a:latin typeface="Verdana"/>
              </a:rPr>
              <a:t>Fiziksel</a:t>
            </a:r>
            <a:r>
              <a:rPr lang="en-GB" sz="1200" kern="1200" dirty="0">
                <a:solidFill>
                  <a:srgbClr val="FFFFFF"/>
                </a:solidFill>
                <a:latin typeface="Verdana"/>
              </a:rPr>
              <a:t> </a:t>
            </a:r>
            <a:r>
              <a:rPr lang="en-GB" sz="1200" kern="1200" dirty="0" err="1">
                <a:solidFill>
                  <a:srgbClr val="FFFFFF"/>
                </a:solidFill>
                <a:latin typeface="Verdana"/>
              </a:rPr>
              <a:t>işlev</a:t>
            </a:r>
            <a:endParaRPr lang="en-GB" sz="1200" kern="1200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3389" y="2684463"/>
            <a:ext cx="1062037" cy="374650"/>
          </a:xfrm>
          <a:prstGeom prst="roundRect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600" kern="1200" dirty="0" err="1">
                <a:solidFill>
                  <a:srgbClr val="FFFFFF"/>
                </a:solidFill>
                <a:latin typeface="Verdana"/>
              </a:rPr>
              <a:t>Mekanik</a:t>
            </a:r>
            <a:endParaRPr lang="en-GB" sz="1600" kern="1200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5883276" y="1854201"/>
            <a:ext cx="1166813" cy="307975"/>
          </a:xfrm>
          <a:prstGeom prst="roundRect">
            <a:avLst/>
          </a:prstGeom>
          <a:solidFill>
            <a:srgbClr val="009FDA"/>
          </a:solidFill>
          <a:ln w="9525">
            <a:solidFill>
              <a:srgbClr val="009F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kern="1200" dirty="0" err="1">
                <a:solidFill>
                  <a:srgbClr val="FFFFFF"/>
                </a:solidFill>
                <a:latin typeface="Verdana"/>
              </a:rPr>
              <a:t>Uyku</a:t>
            </a:r>
            <a:r>
              <a:rPr lang="en-GB" sz="1200" kern="1200" dirty="0">
                <a:solidFill>
                  <a:srgbClr val="FFFFFF"/>
                </a:solidFill>
                <a:latin typeface="Verdana"/>
              </a:rPr>
              <a:t> </a:t>
            </a:r>
            <a:r>
              <a:rPr lang="en-GB" sz="1200" kern="1200" dirty="0" err="1">
                <a:solidFill>
                  <a:srgbClr val="FFFFFF"/>
                </a:solidFill>
                <a:latin typeface="Verdana"/>
              </a:rPr>
              <a:t>Apnesi</a:t>
            </a:r>
            <a:endParaRPr lang="en-GB" sz="1200" kern="1200" baseline="30000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2101850" y="4537075"/>
            <a:ext cx="1100138" cy="306388"/>
          </a:xfrm>
          <a:prstGeom prst="roundRect">
            <a:avLst/>
          </a:prstGeom>
          <a:solidFill>
            <a:srgbClr val="009FDA"/>
          </a:solidFill>
          <a:ln w="9525">
            <a:solidFill>
              <a:srgbClr val="009F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kern="1200" dirty="0" err="1">
                <a:solidFill>
                  <a:srgbClr val="FFFFFF"/>
                </a:solidFill>
                <a:latin typeface="Verdana"/>
              </a:rPr>
              <a:t>İnkontinant</a:t>
            </a:r>
            <a:endParaRPr lang="en-GB" sz="1200" kern="1200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2151064" y="4933951"/>
            <a:ext cx="681037" cy="307975"/>
          </a:xfrm>
          <a:prstGeom prst="roundRect">
            <a:avLst/>
          </a:prstGeom>
          <a:solidFill>
            <a:srgbClr val="009FDA"/>
          </a:solidFill>
          <a:ln w="9525">
            <a:solidFill>
              <a:srgbClr val="009F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kern="1200" dirty="0" err="1">
                <a:solidFill>
                  <a:srgbClr val="FFFFFF"/>
                </a:solidFill>
                <a:latin typeface="Verdana"/>
              </a:rPr>
              <a:t>Artroz</a:t>
            </a:r>
            <a:endParaRPr lang="en-GB" sz="1200" kern="1200" dirty="0">
              <a:solidFill>
                <a:srgbClr val="FFFFFF"/>
              </a:solidFill>
              <a:latin typeface="Verdana"/>
            </a:endParaRPr>
          </a:p>
        </p:txBody>
      </p:sp>
      <p:cxnSp>
        <p:nvCxnSpPr>
          <p:cNvPr id="56" name="Straight Connector 55"/>
          <p:cNvCxnSpPr>
            <a:stCxn id="49" idx="3"/>
          </p:cNvCxnSpPr>
          <p:nvPr/>
        </p:nvCxnSpPr>
        <p:spPr>
          <a:xfrm flipV="1">
            <a:off x="3201988" y="3579813"/>
            <a:ext cx="1389062" cy="1111250"/>
          </a:xfrm>
          <a:prstGeom prst="line">
            <a:avLst/>
          </a:prstGeom>
          <a:ln w="19050">
            <a:solidFill>
              <a:srgbClr val="009F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50" idx="3"/>
          </p:cNvCxnSpPr>
          <p:nvPr/>
        </p:nvCxnSpPr>
        <p:spPr>
          <a:xfrm flipV="1">
            <a:off x="2832101" y="4465638"/>
            <a:ext cx="1539875" cy="622300"/>
          </a:xfrm>
          <a:prstGeom prst="line">
            <a:avLst/>
          </a:prstGeom>
          <a:ln w="19050">
            <a:solidFill>
              <a:srgbClr val="009F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endCxn id="47" idx="1"/>
          </p:cNvCxnSpPr>
          <p:nvPr/>
        </p:nvCxnSpPr>
        <p:spPr>
          <a:xfrm flipV="1">
            <a:off x="4608513" y="2008189"/>
            <a:ext cx="1274762" cy="153987"/>
          </a:xfrm>
          <a:prstGeom prst="line">
            <a:avLst/>
          </a:prstGeom>
          <a:ln w="19050">
            <a:solidFill>
              <a:srgbClr val="009F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51" name="Picture 44" descr="brain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526" y="1546225"/>
            <a:ext cx="6381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Rounded Rectangle 69"/>
          <p:cNvSpPr/>
          <p:nvPr/>
        </p:nvSpPr>
        <p:spPr>
          <a:xfrm>
            <a:off x="5883275" y="3684589"/>
            <a:ext cx="1485900" cy="307975"/>
          </a:xfrm>
          <a:prstGeom prst="roundRect">
            <a:avLst/>
          </a:prstGeom>
          <a:solidFill>
            <a:srgbClr val="009FDA"/>
          </a:solidFill>
          <a:ln w="9525">
            <a:solidFill>
              <a:srgbClr val="009F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tr-TR" sz="1200" kern="1200">
                <a:solidFill>
                  <a:srgbClr val="FFFFFF"/>
                </a:solidFill>
              </a:rPr>
              <a:t>Kronik sırt ağrısı</a:t>
            </a:r>
          </a:p>
        </p:txBody>
      </p:sp>
      <p:cxnSp>
        <p:nvCxnSpPr>
          <p:cNvPr id="72" name="Straight Connector 71"/>
          <p:cNvCxnSpPr>
            <a:endCxn id="70" idx="1"/>
          </p:cNvCxnSpPr>
          <p:nvPr/>
        </p:nvCxnSpPr>
        <p:spPr>
          <a:xfrm>
            <a:off x="5030789" y="2862263"/>
            <a:ext cx="852487" cy="976312"/>
          </a:xfrm>
          <a:prstGeom prst="line">
            <a:avLst/>
          </a:prstGeom>
          <a:ln w="19050">
            <a:solidFill>
              <a:srgbClr val="009F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4633913" y="2501901"/>
            <a:ext cx="1346200" cy="441325"/>
          </a:xfrm>
          <a:prstGeom prst="line">
            <a:avLst/>
          </a:prstGeom>
          <a:ln w="1905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55" name="Rectangle 1"/>
          <p:cNvSpPr>
            <a:spLocks noChangeArrowheads="1"/>
          </p:cNvSpPr>
          <p:nvPr/>
        </p:nvSpPr>
        <p:spPr bwMode="auto">
          <a:xfrm>
            <a:off x="330201" y="5303839"/>
            <a:ext cx="47545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b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altLang="tr-TR" sz="800" kern="1200">
                <a:solidFill>
                  <a:srgbClr val="82786F"/>
                </a:solidFill>
                <a:ea typeface="+mn-ea"/>
              </a:rPr>
              <a:t>NAFLD, nonalkolik yağlı karaciğer hastalığı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altLang="tr-TR" sz="800" kern="1200">
                <a:solidFill>
                  <a:srgbClr val="82786F"/>
                </a:solidFill>
                <a:ea typeface="+mn-ea"/>
              </a:rPr>
              <a:t>*Meme, kolorektal, endometrial, özofageal, böbrek, over, pankreatik ve prostat dahil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185988" y="2562225"/>
            <a:ext cx="620712" cy="287338"/>
          </a:xfrm>
          <a:prstGeom prst="roundRect">
            <a:avLst>
              <a:gd name="adj" fmla="val 7437"/>
            </a:avLst>
          </a:prstGeom>
          <a:solidFill>
            <a:srgbClr val="C2DEEA"/>
          </a:solidFill>
          <a:ln w="9525">
            <a:solidFill>
              <a:srgbClr val="C2DE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spAutoFit/>
          </a:bodyPr>
          <a:lstStyle>
            <a:lvl1pPr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684213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tr-TR" sz="1200" kern="1200">
                <a:solidFill>
                  <a:srgbClr val="001965"/>
                </a:solidFill>
              </a:rPr>
              <a:t>Kaygı</a:t>
            </a:r>
          </a:p>
        </p:txBody>
      </p:sp>
      <p:sp>
        <p:nvSpPr>
          <p:cNvPr id="42" name="object 2"/>
          <p:cNvSpPr txBox="1">
            <a:spLocks/>
          </p:cNvSpPr>
          <p:nvPr/>
        </p:nvSpPr>
        <p:spPr bwMode="auto">
          <a:xfrm>
            <a:off x="228600" y="174349"/>
            <a:ext cx="8763000" cy="99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478" rIns="0" bIns="0" numCol="1" rtlCol="0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9pPr>
          </a:lstStyle>
          <a:p>
            <a:pPr marL="9525" algn="ctr">
              <a:spcBef>
                <a:spcPts val="83"/>
              </a:spcBef>
            </a:pPr>
            <a:r>
              <a:rPr lang="tr-TR" sz="3200" b="0" spc="-34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Obeziteye</a:t>
            </a:r>
            <a:r>
              <a:rPr lang="tr-TR" sz="3200" b="0" spc="-124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b="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Eşlik</a:t>
            </a:r>
            <a:r>
              <a:rPr lang="tr-TR" sz="3200" b="0" spc="-127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b="0" spc="-19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Eden</a:t>
            </a:r>
            <a:r>
              <a:rPr lang="tr-TR" sz="3200" b="0" spc="-15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b="0" spc="-8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Hastalıklar-Komplikasyonlar</a:t>
            </a:r>
            <a:endParaRPr lang="tr-TR" sz="3200" b="0" spc="-8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2621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15" grpId="0" animBg="1"/>
      <p:bldP spid="41" grpId="0" animBg="1"/>
      <p:bldP spid="46" grpId="0" animBg="1"/>
      <p:bldP spid="4" grpId="0" animBg="1"/>
      <p:bldP spid="47" grpId="0" animBg="1"/>
      <p:bldP spid="49" grpId="0" animBg="1"/>
      <p:bldP spid="50" grpId="0" animBg="1"/>
      <p:bldP spid="70" grpId="0" animBg="1"/>
      <p:bldP spid="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o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181024"/>
              </p:ext>
            </p:extLst>
          </p:nvPr>
        </p:nvGraphicFramePr>
        <p:xfrm>
          <a:off x="152400" y="796700"/>
          <a:ext cx="8839200" cy="60198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8839200">
                  <a:extLst>
                    <a:ext uri="{9D8B030D-6E8A-4147-A177-3AD203B41FA5}">
                      <a16:colId xmlns:a16="http://schemas.microsoft.com/office/drawing/2014/main" val="8181654"/>
                    </a:ext>
                  </a:extLst>
                </a:gridCol>
              </a:tblGrid>
              <a:tr h="251774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tr-TR" sz="1600" b="1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Tıbbi Öykü</a:t>
                      </a:r>
                      <a:r>
                        <a:rPr lang="tr-TR" sz="1600" b="1" spc="-1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600" b="1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Alımı ve</a:t>
                      </a:r>
                      <a:r>
                        <a:rPr lang="tr-TR" sz="1600" b="1" spc="-1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600" b="1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Sistemlerin Gözden</a:t>
                      </a:r>
                      <a:r>
                        <a:rPr lang="tr-TR" sz="1600" b="1" spc="-1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600" b="1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Geçirilmesi</a:t>
                      </a:r>
                      <a:endParaRPr lang="tr-TR" sz="16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488797"/>
                  </a:ext>
                </a:extLst>
              </a:tr>
              <a:tr h="216830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Times New Roman" panose="02020603050405020304" pitchFamily="18" charset="0"/>
                        <a:buChar char="•"/>
                        <a:tabLst>
                          <a:tab pos="158115" algn="l"/>
                        </a:tabLst>
                      </a:pP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Yaş,</a:t>
                      </a:r>
                      <a:r>
                        <a:rPr lang="tr-TR" sz="1500" b="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cinsiyet,</a:t>
                      </a:r>
                      <a:r>
                        <a:rPr lang="tr-TR" sz="1500" b="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ırk,</a:t>
                      </a:r>
                      <a:r>
                        <a:rPr lang="tr-TR" sz="1500" b="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etnik</a:t>
                      </a:r>
                      <a:r>
                        <a:rPr lang="tr-TR" sz="1500" b="0" spc="-2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köken</a:t>
                      </a:r>
                      <a:endParaRPr lang="tr-TR" sz="1500" b="0" spc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marR="539115" lvl="0" indent="-342900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Times New Roman" panose="02020603050405020304" pitchFamily="18" charset="0"/>
                        <a:buChar char="•"/>
                        <a:tabLst>
                          <a:tab pos="158750" algn="l"/>
                        </a:tabLst>
                      </a:pPr>
                      <a:r>
                        <a:rPr lang="tr-TR" sz="1500" b="0" spc="-1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Obeziteye</a:t>
                      </a:r>
                      <a:r>
                        <a:rPr lang="tr-TR" sz="1500" b="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eşlik</a:t>
                      </a:r>
                      <a:r>
                        <a:rPr lang="tr-TR" sz="1500" b="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eden</a:t>
                      </a:r>
                      <a:r>
                        <a:rPr lang="tr-TR" sz="1500" b="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1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hastalıklar</a:t>
                      </a:r>
                      <a:endParaRPr lang="tr-TR" sz="1500" b="0" spc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Times New Roman" panose="02020603050405020304" pitchFamily="18" charset="0"/>
                        <a:buChar char="•"/>
                        <a:tabLst>
                          <a:tab pos="158115" algn="l"/>
                        </a:tabLst>
                      </a:pPr>
                      <a:r>
                        <a:rPr lang="tr-TR" sz="1500" b="0" spc="-2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Obezitesinin</a:t>
                      </a:r>
                      <a:r>
                        <a:rPr lang="tr-TR" sz="1500" b="0" spc="-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öyküsü;</a:t>
                      </a:r>
                      <a:r>
                        <a:rPr lang="tr-TR" sz="1500" b="0" spc="-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çocukluk,</a:t>
                      </a:r>
                      <a:r>
                        <a:rPr lang="tr-TR" sz="1500" b="0" spc="-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gençlik,</a:t>
                      </a:r>
                      <a:r>
                        <a:rPr lang="tr-TR" sz="1500" b="0" spc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evlilik</a:t>
                      </a:r>
                      <a:r>
                        <a:rPr lang="tr-TR" sz="1500" b="0" spc="-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öncesi</a:t>
                      </a:r>
                      <a:r>
                        <a:rPr lang="tr-TR" sz="1500" b="0" spc="-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ve</a:t>
                      </a:r>
                      <a:r>
                        <a:rPr lang="tr-TR" sz="1500" b="0" spc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sonrası,</a:t>
                      </a:r>
                      <a:r>
                        <a:rPr lang="tr-TR" sz="1500" b="0" spc="-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doğum</a:t>
                      </a:r>
                      <a:r>
                        <a:rPr lang="tr-TR" sz="1500" b="0" spc="-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sonrası</a:t>
                      </a:r>
                      <a:r>
                        <a:rPr lang="tr-TR" sz="1500" b="0" spc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ağırlıkları</a:t>
                      </a:r>
                      <a:endParaRPr lang="tr-TR" sz="1500" b="0" spc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Times New Roman" panose="02020603050405020304" pitchFamily="18" charset="0"/>
                        <a:buChar char="•"/>
                        <a:tabLst>
                          <a:tab pos="158115" algn="l"/>
                        </a:tabLst>
                      </a:pP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Yeme</a:t>
                      </a:r>
                      <a:r>
                        <a:rPr lang="tr-TR" sz="1500" b="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bozuklukları</a:t>
                      </a:r>
                      <a:r>
                        <a:rPr lang="tr-TR" sz="1500" b="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(</a:t>
                      </a:r>
                      <a:r>
                        <a:rPr lang="tr-TR" sz="1500" b="0" spc="-2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binge</a:t>
                      </a:r>
                      <a:r>
                        <a:rPr lang="tr-TR" sz="1500" b="0" spc="-2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eating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,</a:t>
                      </a:r>
                      <a:r>
                        <a:rPr lang="tr-TR" sz="1500" b="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bulimia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,</a:t>
                      </a:r>
                      <a:r>
                        <a:rPr lang="tr-TR" sz="1500" b="0" spc="-2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gece</a:t>
                      </a:r>
                      <a:r>
                        <a:rPr lang="tr-TR" sz="1500" b="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yeme)</a:t>
                      </a:r>
                      <a:endParaRPr lang="tr-TR" sz="1500" b="0" spc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Times New Roman" panose="02020603050405020304" pitchFamily="18" charset="0"/>
                        <a:buChar char="•"/>
                        <a:tabLst>
                          <a:tab pos="158115" algn="l"/>
                        </a:tabLst>
                      </a:pPr>
                      <a:r>
                        <a:rPr lang="tr-TR" sz="1500" b="0" spc="-2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Mental</a:t>
                      </a:r>
                      <a:r>
                        <a:rPr lang="tr-TR" sz="1500" b="0" spc="-1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stres</a:t>
                      </a:r>
                      <a:r>
                        <a:rPr lang="tr-TR" sz="1500" b="0" spc="18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(fiziksel,</a:t>
                      </a:r>
                      <a:r>
                        <a:rPr lang="tr-TR" sz="1500" b="0" spc="-1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mental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,</a:t>
                      </a:r>
                      <a:r>
                        <a:rPr lang="tr-TR" sz="1500" b="0" spc="-1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seksüel</a:t>
                      </a:r>
                      <a:r>
                        <a:rPr lang="tr-TR" sz="1500" b="0" spc="-1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suistimal</a:t>
                      </a:r>
                      <a:r>
                        <a:rPr lang="tr-TR" sz="1500" b="0" spc="-1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vb.)</a:t>
                      </a:r>
                      <a:endParaRPr lang="tr-TR" sz="1500" b="0" spc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Times New Roman" panose="02020603050405020304" pitchFamily="18" charset="0"/>
                        <a:buChar char="•"/>
                        <a:tabLst>
                          <a:tab pos="158115" algn="l"/>
                        </a:tabLst>
                      </a:pPr>
                      <a:r>
                        <a:rPr lang="tr-TR" sz="15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Uyku</a:t>
                      </a:r>
                      <a:r>
                        <a:rPr lang="tr-TR" sz="1500" b="0" spc="-2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düzeni</a:t>
                      </a:r>
                      <a:endParaRPr lang="tr-TR" sz="1500" b="0" spc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Times New Roman" panose="02020603050405020304" pitchFamily="18" charset="0"/>
                        <a:buChar char="•"/>
                        <a:tabLst>
                          <a:tab pos="158115" algn="l"/>
                        </a:tabLst>
                      </a:pPr>
                      <a:r>
                        <a:rPr lang="tr-TR" sz="1500" b="0" spc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İlaç</a:t>
                      </a:r>
                      <a:r>
                        <a:rPr lang="tr-TR" sz="1500" b="0" spc="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veya</a:t>
                      </a:r>
                      <a:r>
                        <a:rPr lang="tr-TR" sz="1500" b="0" spc="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gıda</a:t>
                      </a:r>
                      <a:r>
                        <a:rPr lang="tr-TR" sz="1500" b="0" spc="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1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alerjisi</a:t>
                      </a:r>
                    </a:p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Times New Roman" panose="02020603050405020304" pitchFamily="18" charset="0"/>
                        <a:buChar char="•"/>
                        <a:tabLst>
                          <a:tab pos="158115" algn="l"/>
                        </a:tabLst>
                      </a:pPr>
                      <a:r>
                        <a:rPr lang="tr-TR" sz="1500" b="0" spc="-3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Kilo</a:t>
                      </a:r>
                      <a:r>
                        <a:rPr lang="tr-TR" sz="1500" b="0" spc="45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artışına</a:t>
                      </a:r>
                      <a:r>
                        <a:rPr lang="tr-TR" sz="1500" b="0" spc="4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sebep</a:t>
                      </a:r>
                      <a:r>
                        <a:rPr lang="tr-TR" sz="1500" b="0" spc="4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olabilecek</a:t>
                      </a:r>
                      <a:r>
                        <a:rPr lang="tr-TR" sz="1500" b="0" spc="5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3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ilaçlar</a:t>
                      </a:r>
                      <a:endParaRPr lang="tr-TR" sz="1500" b="0" spc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2673341"/>
                  </a:ext>
                </a:extLst>
              </a:tr>
              <a:tr h="249893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tr-TR" sz="1600" b="1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Aile</a:t>
                      </a:r>
                      <a:r>
                        <a:rPr lang="tr-TR" sz="1600" b="1" spc="-3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600" b="1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Öyküsü</a:t>
                      </a:r>
                      <a:endParaRPr lang="tr-TR" sz="16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210253"/>
                  </a:ext>
                </a:extLst>
              </a:tr>
              <a:tr h="461665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Times New Roman" panose="02020603050405020304" pitchFamily="18" charset="0"/>
                        <a:buChar char="•"/>
                        <a:tabLst>
                          <a:tab pos="158115" algn="l"/>
                        </a:tabLst>
                      </a:pPr>
                      <a:r>
                        <a:rPr lang="tr-TR" sz="1500" b="0" spc="-2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Obez</a:t>
                      </a:r>
                      <a:r>
                        <a:rPr lang="tr-TR" sz="1500" b="0" spc="-1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/</a:t>
                      </a:r>
                      <a:r>
                        <a:rPr lang="tr-TR" sz="15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kilo</a:t>
                      </a:r>
                      <a:r>
                        <a:rPr lang="tr-TR" sz="15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fazlalığı</a:t>
                      </a:r>
                      <a:r>
                        <a:rPr lang="tr-TR" sz="15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olan</a:t>
                      </a:r>
                      <a:r>
                        <a:rPr lang="tr-TR" sz="15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aile</a:t>
                      </a:r>
                      <a:r>
                        <a:rPr lang="tr-TR" sz="15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bireyleri</a:t>
                      </a:r>
                      <a:endParaRPr lang="tr-TR" sz="1500" b="0" spc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Times New Roman" panose="02020603050405020304" pitchFamily="18" charset="0"/>
                        <a:buChar char="•"/>
                        <a:tabLst>
                          <a:tab pos="158115" algn="l"/>
                        </a:tabLst>
                      </a:pPr>
                      <a:r>
                        <a:rPr lang="tr-TR" sz="1500" b="0" spc="-2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Obeziteye</a:t>
                      </a:r>
                      <a:r>
                        <a:rPr lang="tr-TR" sz="1500" b="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neden</a:t>
                      </a:r>
                      <a:r>
                        <a:rPr lang="tr-TR" sz="1500" b="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olan</a:t>
                      </a:r>
                      <a:r>
                        <a:rPr lang="tr-TR" sz="1500" b="0" spc="-2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veya</a:t>
                      </a:r>
                      <a:r>
                        <a:rPr lang="tr-TR" sz="1500" b="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obeziteyle</a:t>
                      </a:r>
                      <a:r>
                        <a:rPr lang="tr-TR" sz="1500" b="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seyreden</a:t>
                      </a:r>
                      <a:r>
                        <a:rPr lang="tr-TR" sz="1500" b="0" spc="-2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genetik</a:t>
                      </a:r>
                      <a:r>
                        <a:rPr lang="tr-TR" sz="1500" b="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hastalıklar</a:t>
                      </a:r>
                      <a:endParaRPr lang="tr-TR" sz="1500" b="0" spc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922627"/>
                  </a:ext>
                </a:extLst>
              </a:tr>
              <a:tr h="249893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tr-TR" sz="1600" b="1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Sosyokültürel</a:t>
                      </a:r>
                      <a:r>
                        <a:rPr lang="tr-TR" sz="1600" b="1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600" b="1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Durumu</a:t>
                      </a:r>
                      <a:r>
                        <a:rPr lang="tr-TR" sz="1600" b="1" spc="-2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600" b="1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ve</a:t>
                      </a:r>
                      <a:r>
                        <a:rPr lang="tr-TR" sz="1600" b="1" spc="-2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600" b="1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Alışkanlıkları</a:t>
                      </a:r>
                      <a:endParaRPr lang="tr-TR" sz="16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98519"/>
                  </a:ext>
                </a:extLst>
              </a:tr>
              <a:tr h="2638275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Times New Roman" panose="02020603050405020304" pitchFamily="18" charset="0"/>
                        <a:buChar char="•"/>
                        <a:tabLst>
                          <a:tab pos="158115" algn="l"/>
                        </a:tabLst>
                      </a:pPr>
                      <a:r>
                        <a:rPr lang="tr-TR" sz="15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Medeni</a:t>
                      </a:r>
                      <a:r>
                        <a:rPr lang="tr-TR" sz="1500" b="0" spc="-2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1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durumu, mesleği</a:t>
                      </a:r>
                      <a:endParaRPr lang="tr-TR" sz="1500" b="0" spc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Times New Roman" panose="02020603050405020304" pitchFamily="18" charset="0"/>
                        <a:buChar char="•"/>
                        <a:tabLst>
                          <a:tab pos="158115" algn="l"/>
                        </a:tabLst>
                      </a:pP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Gıdaları</a:t>
                      </a:r>
                      <a:r>
                        <a:rPr lang="tr-TR" sz="1500" b="0" spc="-1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kimin</a:t>
                      </a:r>
                      <a:r>
                        <a:rPr lang="tr-TR" sz="15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seçtiği</a:t>
                      </a:r>
                      <a:r>
                        <a:rPr lang="tr-TR" sz="15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ve</a:t>
                      </a:r>
                      <a:r>
                        <a:rPr lang="tr-TR" sz="15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alışverişi</a:t>
                      </a:r>
                      <a:r>
                        <a:rPr lang="tr-TR" sz="15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kimin</a:t>
                      </a:r>
                      <a:r>
                        <a:rPr lang="tr-TR" sz="15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yaptığı,</a:t>
                      </a:r>
                      <a:r>
                        <a:rPr lang="tr-TR" sz="15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yemeğini</a:t>
                      </a:r>
                      <a:r>
                        <a:rPr lang="tr-TR" sz="1500" b="0" spc="-1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kimin</a:t>
                      </a:r>
                      <a:r>
                        <a:rPr lang="tr-TR" sz="15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pişirdiği</a:t>
                      </a:r>
                      <a:r>
                        <a:rPr lang="tr-TR" sz="15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vb.</a:t>
                      </a:r>
                      <a:endParaRPr lang="tr-TR" sz="1500" b="0" spc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Times New Roman" panose="02020603050405020304" pitchFamily="18" charset="0"/>
                        <a:buChar char="•"/>
                        <a:tabLst>
                          <a:tab pos="158115" algn="l"/>
                        </a:tabLst>
                      </a:pP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Yaşam</a:t>
                      </a:r>
                      <a:r>
                        <a:rPr lang="tr-TR" sz="1500" b="0" spc="-2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ortamı, kimlerle birlikte yaşadığı, yemeğini evde mi, dışarıda mı yediği</a:t>
                      </a:r>
                      <a:endParaRPr lang="tr-TR" sz="1500" b="0" spc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marR="454660" lvl="0" indent="-342900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Times New Roman" panose="02020603050405020304" pitchFamily="18" charset="0"/>
                        <a:buChar char="•"/>
                        <a:tabLst>
                          <a:tab pos="158750" algn="l"/>
                        </a:tabLst>
                      </a:pP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Sağlıklı</a:t>
                      </a:r>
                      <a:r>
                        <a:rPr lang="tr-TR" sz="1500" b="0" spc="-3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beslenme</a:t>
                      </a:r>
                      <a:r>
                        <a:rPr lang="tr-TR" sz="1500" b="0" spc="-3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ve</a:t>
                      </a:r>
                      <a:r>
                        <a:rPr lang="tr-TR" sz="1500" b="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fiziksel</a:t>
                      </a:r>
                      <a:r>
                        <a:rPr lang="tr-TR" sz="1500" b="0" spc="-3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aktiviteye</a:t>
                      </a:r>
                      <a:r>
                        <a:rPr lang="tr-TR" sz="1500" b="0" spc="-3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ulaşılabilirlik</a:t>
                      </a:r>
                      <a:r>
                        <a:rPr lang="tr-TR" sz="1500" b="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durumu</a:t>
                      </a:r>
                      <a:r>
                        <a:rPr lang="tr-TR" sz="1500" b="0" spc="-3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(ör.</a:t>
                      </a:r>
                      <a:r>
                        <a:rPr lang="tr-TR" sz="1500" b="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bilgi</a:t>
                      </a:r>
                      <a:r>
                        <a:rPr lang="tr-TR" sz="1500" b="0" spc="-3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seviyesi,</a:t>
                      </a:r>
                      <a:r>
                        <a:rPr lang="tr-TR" sz="1500" b="0" spc="-3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internete</a:t>
                      </a:r>
                      <a:r>
                        <a:rPr lang="tr-TR" sz="1500" b="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veya</a:t>
                      </a:r>
                      <a:r>
                        <a:rPr lang="tr-TR" sz="1500" b="0" spc="-3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bilgi</a:t>
                      </a:r>
                      <a:r>
                        <a:rPr lang="tr-TR" sz="1500" b="0" spc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kaynaklarına erişim olanağı)</a:t>
                      </a:r>
                    </a:p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Times New Roman" panose="02020603050405020304" pitchFamily="18" charset="0"/>
                        <a:buChar char="•"/>
                        <a:tabLst>
                          <a:tab pos="158115" algn="l"/>
                        </a:tabLst>
                      </a:pPr>
                      <a:r>
                        <a:rPr lang="tr-TR" sz="1500" b="0" spc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Beslenme</a:t>
                      </a:r>
                      <a:r>
                        <a:rPr lang="tr-TR" sz="1500" b="0" spc="11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şeklini</a:t>
                      </a:r>
                      <a:r>
                        <a:rPr lang="tr-TR" sz="1500" b="0" spc="1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etkileyebilecek</a:t>
                      </a:r>
                      <a:r>
                        <a:rPr lang="tr-TR" sz="1500" b="0" spc="11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ekonomik</a:t>
                      </a:r>
                      <a:r>
                        <a:rPr lang="tr-TR" sz="1500" b="0" spc="1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koşulları</a:t>
                      </a:r>
                      <a:endParaRPr lang="tr-TR" sz="1500" b="0" spc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Times New Roman" panose="02020603050405020304" pitchFamily="18" charset="0"/>
                        <a:buChar char="•"/>
                        <a:tabLst>
                          <a:tab pos="158115" algn="l"/>
                        </a:tabLst>
                      </a:pPr>
                      <a:r>
                        <a:rPr lang="tr-TR" sz="1500" b="0" spc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Yaşadığı</a:t>
                      </a:r>
                      <a:r>
                        <a:rPr lang="tr-TR" sz="1500" b="0" spc="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coğrafi</a:t>
                      </a:r>
                      <a:r>
                        <a:rPr lang="tr-TR" sz="1500" b="0" spc="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bölgenin</a:t>
                      </a:r>
                      <a:r>
                        <a:rPr lang="tr-TR" sz="1500" b="0" spc="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özellikleri</a:t>
                      </a:r>
                      <a:r>
                        <a:rPr lang="tr-TR" sz="1500" b="0" spc="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(şehir,</a:t>
                      </a:r>
                      <a:r>
                        <a:rPr lang="tr-TR" sz="1500" b="0" spc="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ilçe,</a:t>
                      </a:r>
                      <a:r>
                        <a:rPr lang="tr-TR" sz="1500" b="0" spc="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köy)</a:t>
                      </a:r>
                      <a:endParaRPr lang="tr-TR" sz="1500" b="0" spc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Times New Roman" panose="02020603050405020304" pitchFamily="18" charset="0"/>
                        <a:buChar char="•"/>
                        <a:tabLst>
                          <a:tab pos="158115" algn="l"/>
                        </a:tabLst>
                      </a:pPr>
                      <a:r>
                        <a:rPr lang="tr-TR" sz="1500" b="0" spc="-2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Obezitesini</a:t>
                      </a:r>
                      <a:r>
                        <a:rPr lang="tr-TR" sz="1500" b="0" spc="-2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etkilediğini düşündüğü</a:t>
                      </a:r>
                      <a:r>
                        <a:rPr lang="tr-TR" sz="1500" b="0" spc="-2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sosyal olaylar veya</a:t>
                      </a:r>
                      <a:r>
                        <a:rPr lang="tr-TR" sz="1500" b="0" spc="-2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obezojenik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yaşam tarzı</a:t>
                      </a:r>
                      <a:endParaRPr lang="tr-TR" sz="1500" b="0" spc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Times New Roman" panose="02020603050405020304" pitchFamily="18" charset="0"/>
                        <a:buChar char="•"/>
                        <a:tabLst>
                          <a:tab pos="158115" algn="l"/>
                        </a:tabLst>
                      </a:pP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Sigara,</a:t>
                      </a:r>
                      <a:r>
                        <a:rPr lang="tr-TR" sz="15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alkol</a:t>
                      </a:r>
                      <a:r>
                        <a:rPr lang="tr-TR" sz="15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alımı,</a:t>
                      </a:r>
                      <a:r>
                        <a:rPr lang="tr-TR" sz="15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madde</a:t>
                      </a:r>
                      <a:r>
                        <a:rPr lang="tr-TR" sz="15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bağımlılığı</a:t>
                      </a:r>
                      <a:endParaRPr lang="tr-TR" sz="1500" b="0" spc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Times New Roman" panose="02020603050405020304" pitchFamily="18" charset="0"/>
                        <a:buChar char="•"/>
                        <a:tabLst>
                          <a:tab pos="158115" algn="l"/>
                        </a:tabLst>
                      </a:pPr>
                      <a:r>
                        <a:rPr lang="tr-TR" sz="1500" b="0" spc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Egzersiz</a:t>
                      </a:r>
                      <a:r>
                        <a:rPr lang="tr-TR" sz="1500" b="0" spc="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alışkanlığı</a:t>
                      </a:r>
                      <a:r>
                        <a:rPr lang="tr-TR" sz="1500" b="0" spc="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(egzersiz</a:t>
                      </a:r>
                      <a:r>
                        <a:rPr lang="tr-TR" sz="1500" b="0" spc="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süresi,</a:t>
                      </a:r>
                      <a:r>
                        <a:rPr lang="tr-TR" sz="1500" b="0" spc="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şiddeti</a:t>
                      </a:r>
                      <a:r>
                        <a:rPr lang="tr-TR" sz="1500" b="0" spc="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ve</a:t>
                      </a:r>
                      <a:r>
                        <a:rPr lang="tr-TR" sz="1500" b="0" spc="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tr-TR" sz="15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sıklığı)</a:t>
                      </a:r>
                      <a:endParaRPr lang="tr-TR" sz="1500" b="0" spc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3875243"/>
                  </a:ext>
                </a:extLst>
              </a:tr>
            </a:tbl>
          </a:graphicData>
        </a:graphic>
      </p:graphicFrame>
      <p:sp>
        <p:nvSpPr>
          <p:cNvPr id="13" name="object 2"/>
          <p:cNvSpPr txBox="1">
            <a:spLocks noGrp="1"/>
          </p:cNvSpPr>
          <p:nvPr>
            <p:ph type="title"/>
          </p:nvPr>
        </p:nvSpPr>
        <p:spPr>
          <a:xfrm>
            <a:off x="152400" y="157522"/>
            <a:ext cx="8839200" cy="456856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9525" algn="ctr">
              <a:spcBef>
                <a:spcPts val="83"/>
              </a:spcBef>
            </a:pPr>
            <a:r>
              <a:rPr lang="tr-TR" sz="2900" b="0" spc="-8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Yaklaşım-</a:t>
            </a:r>
            <a:r>
              <a:rPr sz="2900" b="0" spc="-8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Obez</a:t>
            </a:r>
            <a:r>
              <a:rPr sz="2900" b="0" spc="-109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sz="2900" b="0" spc="-23" dirty="0" err="1">
                <a:solidFill>
                  <a:srgbClr val="FF0000"/>
                </a:solidFill>
                <a:latin typeface="Comic Sans MS" panose="030F0702030302020204" pitchFamily="66" charset="0"/>
              </a:rPr>
              <a:t>Bireyin</a:t>
            </a:r>
            <a:r>
              <a:rPr sz="2900" b="0" spc="-127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sz="2900" b="0" spc="-26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Değerlendirilmesi</a:t>
            </a:r>
            <a:r>
              <a:rPr sz="2900" b="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-</a:t>
            </a:r>
            <a:r>
              <a:rPr sz="2900" b="0" spc="-8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Anamnez</a:t>
            </a:r>
            <a:endParaRPr sz="2900" b="0" spc="-8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07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8601" y="1355136"/>
            <a:ext cx="3352800" cy="2182488"/>
          </a:xfrm>
          <a:prstGeom prst="rect">
            <a:avLst/>
          </a:prstGeom>
        </p:spPr>
        <p:txBody>
          <a:bodyPr vert="horz" wrap="square" lIns="0" tIns="78581" rIns="0" bIns="0" rtlCol="0">
            <a:spAutoFit/>
          </a:bodyPr>
          <a:lstStyle/>
          <a:p>
            <a:pPr marL="232410" indent="-222885" defTabSz="685800">
              <a:spcBef>
                <a:spcPts val="619"/>
              </a:spcBef>
              <a:buFontTx/>
              <a:buAutoNum type="arabicPeriod"/>
              <a:tabLst>
                <a:tab pos="232410" algn="l"/>
              </a:tabLst>
            </a:pP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 KB</a:t>
            </a:r>
            <a:endParaRPr sz="2400" dirty="0">
              <a:latin typeface="Comic Sans MS" panose="030F0702030302020204" pitchFamily="66" charset="0"/>
              <a:cs typeface="Calibri"/>
            </a:endParaRPr>
          </a:p>
          <a:p>
            <a:pPr marL="231934" indent="-222409" defTabSz="685800">
              <a:spcBef>
                <a:spcPts val="540"/>
              </a:spcBef>
              <a:buFontTx/>
              <a:buAutoNum type="arabicPeriod"/>
              <a:tabLst>
                <a:tab pos="231934" algn="l"/>
              </a:tabLst>
            </a:pP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400" dirty="0" smtClean="0">
                <a:latin typeface="Comic Sans MS" panose="030F0702030302020204" pitchFamily="66" charset="0"/>
                <a:cs typeface="Calibri"/>
              </a:rPr>
              <a:t>N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DS</a:t>
            </a:r>
            <a:endParaRPr sz="2400" dirty="0">
              <a:latin typeface="Comic Sans MS" panose="030F0702030302020204" pitchFamily="66" charset="0"/>
              <a:cs typeface="Calibri"/>
            </a:endParaRPr>
          </a:p>
          <a:p>
            <a:pPr marL="231934" indent="-222409" defTabSz="685800">
              <a:spcBef>
                <a:spcPts val="544"/>
              </a:spcBef>
              <a:buFontTx/>
              <a:buAutoNum type="arabicPeriod"/>
              <a:tabLst>
                <a:tab pos="231934" algn="l"/>
              </a:tabLst>
            </a:pP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400" dirty="0" smtClean="0">
                <a:latin typeface="Comic Sans MS" panose="030F0702030302020204" pitchFamily="66" charset="0"/>
                <a:cs typeface="Calibri"/>
              </a:rPr>
              <a:t>Boy</a:t>
            </a:r>
            <a:endParaRPr sz="2400" dirty="0">
              <a:latin typeface="Comic Sans MS" panose="030F0702030302020204" pitchFamily="66" charset="0"/>
              <a:cs typeface="Calibri"/>
            </a:endParaRPr>
          </a:p>
          <a:p>
            <a:pPr marL="231934" indent="-222409" defTabSz="685800">
              <a:spcBef>
                <a:spcPts val="521"/>
              </a:spcBef>
              <a:buFontTx/>
              <a:buAutoNum type="arabicPeriod"/>
              <a:tabLst>
                <a:tab pos="231934" algn="l"/>
              </a:tabLst>
            </a:pP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 Kilo</a:t>
            </a:r>
            <a:endParaRPr sz="2400" dirty="0">
              <a:latin typeface="Comic Sans MS" panose="030F0702030302020204" pitchFamily="66" charset="0"/>
              <a:cs typeface="Calibri"/>
            </a:endParaRPr>
          </a:p>
          <a:p>
            <a:pPr marL="231934" indent="-222409" defTabSz="685800">
              <a:spcBef>
                <a:spcPts val="544"/>
              </a:spcBef>
              <a:buFontTx/>
              <a:buAutoNum type="arabicPeriod"/>
              <a:tabLst>
                <a:tab pos="231934" algn="l"/>
              </a:tabLst>
            </a:pP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>
                <a:latin typeface="Comic Sans MS" panose="030F0702030302020204" pitchFamily="66" charset="0"/>
                <a:cs typeface="Calibri"/>
              </a:rPr>
              <a:t>B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Kİ</a:t>
            </a:r>
            <a:endParaRPr sz="2400" dirty="0">
              <a:latin typeface="Comic Sans MS" panose="030F0702030302020204" pitchFamily="66" charset="0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1000" y="1246249"/>
            <a:ext cx="4800600" cy="4199387"/>
          </a:xfrm>
          <a:prstGeom prst="rect">
            <a:avLst/>
          </a:prstGeom>
        </p:spPr>
        <p:txBody>
          <a:bodyPr vert="horz" wrap="square" lIns="0" tIns="132874" rIns="0" bIns="0" rtlCol="0">
            <a:spAutoFit/>
          </a:bodyPr>
          <a:lstStyle/>
          <a:p>
            <a:pPr marL="231934" indent="-222409" defTabSz="685800">
              <a:spcBef>
                <a:spcPts val="1046"/>
              </a:spcBef>
              <a:buFontTx/>
              <a:buAutoNum type="arabicPeriod" startAt="6"/>
              <a:tabLst>
                <a:tab pos="231934" algn="l"/>
              </a:tabLst>
            </a:pP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400" dirty="0" smtClean="0">
                <a:latin typeface="Comic Sans MS" panose="030F0702030302020204" pitchFamily="66" charset="0"/>
                <a:cs typeface="Calibri"/>
              </a:rPr>
              <a:t>B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Ç</a:t>
            </a:r>
            <a:endParaRPr sz="2400" dirty="0">
              <a:latin typeface="Comic Sans MS" panose="030F0702030302020204" pitchFamily="66" charset="0"/>
              <a:cs typeface="Calibri"/>
            </a:endParaRPr>
          </a:p>
          <a:p>
            <a:pPr marL="9525" defTabSz="685800">
              <a:spcBef>
                <a:spcPts val="656"/>
              </a:spcBef>
            </a:pP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7. </a:t>
            </a:r>
            <a:r>
              <a:rPr sz="2400" dirty="0" err="1" smtClean="0">
                <a:latin typeface="Comic Sans MS" panose="030F0702030302020204" pitchFamily="66" charset="0"/>
                <a:cs typeface="Calibri"/>
              </a:rPr>
              <a:t>Boyun</a:t>
            </a:r>
            <a:r>
              <a:rPr sz="2400" spc="-71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400" dirty="0" err="1" smtClean="0">
                <a:latin typeface="Comic Sans MS" panose="030F0702030302020204" pitchFamily="66" charset="0"/>
                <a:cs typeface="Calibri"/>
              </a:rPr>
              <a:t>çevresi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400" spc="-8" dirty="0" smtClean="0">
                <a:latin typeface="Comic Sans MS" panose="030F0702030302020204" pitchFamily="66" charset="0"/>
                <a:cs typeface="Calibri"/>
              </a:rPr>
              <a:t>(</a:t>
            </a:r>
            <a:r>
              <a:rPr sz="2400" spc="-8" dirty="0" err="1" smtClean="0">
                <a:latin typeface="Comic Sans MS" panose="030F0702030302020204" pitchFamily="66" charset="0"/>
                <a:cs typeface="Calibri"/>
              </a:rPr>
              <a:t>erkeklerde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400" dirty="0" smtClean="0">
                <a:latin typeface="Comic Sans MS" panose="030F0702030302020204" pitchFamily="66" charset="0"/>
                <a:cs typeface="Calibri"/>
              </a:rPr>
              <a:t>&gt;43</a:t>
            </a:r>
            <a:r>
              <a:rPr sz="2400" dirty="0">
                <a:latin typeface="Comic Sans MS" panose="030F0702030302020204" pitchFamily="66" charset="0"/>
                <a:cs typeface="Calibri"/>
              </a:rPr>
              <a:t>,</a:t>
            </a:r>
            <a:r>
              <a:rPr sz="2400" spc="8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400" spc="-8" dirty="0" err="1" smtClean="0">
                <a:latin typeface="Comic Sans MS" panose="030F0702030302020204" pitchFamily="66" charset="0"/>
                <a:cs typeface="Calibri"/>
              </a:rPr>
              <a:t>kadınlarda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400" dirty="0" smtClean="0">
                <a:latin typeface="Comic Sans MS" panose="030F0702030302020204" pitchFamily="66" charset="0"/>
                <a:cs typeface="Calibri"/>
              </a:rPr>
              <a:t>&gt;41</a:t>
            </a:r>
            <a:r>
              <a:rPr sz="2400" spc="-4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400" dirty="0">
                <a:latin typeface="Comic Sans MS" panose="030F0702030302020204" pitchFamily="66" charset="0"/>
                <a:cs typeface="Calibri"/>
              </a:rPr>
              <a:t>cm</a:t>
            </a:r>
            <a:r>
              <a:rPr sz="2400" spc="4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400" dirty="0">
                <a:latin typeface="Comic Sans MS" panose="030F0702030302020204" pitchFamily="66" charset="0"/>
                <a:cs typeface="Calibri"/>
              </a:rPr>
              <a:t>olması</a:t>
            </a:r>
            <a:r>
              <a:rPr sz="2400" spc="-30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400" dirty="0">
                <a:latin typeface="Comic Sans MS" panose="030F0702030302020204" pitchFamily="66" charset="0"/>
                <a:cs typeface="Calibri"/>
              </a:rPr>
              <a:t>OSAS</a:t>
            </a:r>
            <a:r>
              <a:rPr sz="2400" spc="-19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400" dirty="0" smtClean="0">
                <a:latin typeface="Comic Sans MS" panose="030F0702030302020204" pitchFamily="66" charset="0"/>
                <a:cs typeface="Calibri"/>
              </a:rPr>
              <a:t>risk</a:t>
            </a:r>
            <a:r>
              <a:rPr sz="2400" spc="-15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400" spc="-8" dirty="0" err="1">
                <a:latin typeface="Comic Sans MS" panose="030F0702030302020204" pitchFamily="66" charset="0"/>
                <a:cs typeface="Calibri"/>
              </a:rPr>
              <a:t>artışı</a:t>
            </a:r>
            <a:r>
              <a:rPr sz="2400" spc="-8" dirty="0" smtClean="0">
                <a:latin typeface="Comic Sans MS" panose="030F0702030302020204" pitchFamily="66" charset="0"/>
                <a:cs typeface="Calibri"/>
              </a:rPr>
              <a:t>)</a:t>
            </a:r>
            <a:endParaRPr lang="tr-TR" sz="2400" spc="-8" dirty="0" smtClean="0">
              <a:latin typeface="Comic Sans MS" panose="030F0702030302020204" pitchFamily="66" charset="0"/>
              <a:cs typeface="Calibri"/>
            </a:endParaRPr>
          </a:p>
          <a:p>
            <a:pPr marL="9525" defTabSz="685800">
              <a:spcBef>
                <a:spcPts val="638"/>
              </a:spcBef>
            </a:pP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8. BKO</a:t>
            </a:r>
          </a:p>
          <a:p>
            <a:pPr marL="9525" defTabSz="685800">
              <a:spcBef>
                <a:spcPts val="638"/>
              </a:spcBef>
            </a:pP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9. BBO</a:t>
            </a:r>
            <a:endParaRPr sz="2400" dirty="0">
              <a:latin typeface="Comic Sans MS" panose="030F0702030302020204" pitchFamily="66" charset="0"/>
              <a:cs typeface="Calibri"/>
            </a:endParaRPr>
          </a:p>
          <a:p>
            <a:pPr marL="9525" defTabSz="685800">
              <a:spcBef>
                <a:spcPts val="499"/>
              </a:spcBef>
              <a:tabLst>
                <a:tab pos="231934" algn="l"/>
              </a:tabLst>
            </a:pP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10. </a:t>
            </a:r>
            <a:r>
              <a:rPr sz="2400" spc="-8" dirty="0" smtClean="0">
                <a:latin typeface="Comic Sans MS" panose="030F0702030302020204" pitchFamily="66" charset="0"/>
                <a:cs typeface="Calibri"/>
              </a:rPr>
              <a:t>A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N, </a:t>
            </a:r>
            <a:r>
              <a:rPr lang="tr-TR" sz="2400" spc="-8" dirty="0" err="1" smtClean="0">
                <a:latin typeface="Comic Sans MS" panose="030F0702030302020204" pitchFamily="66" charset="0"/>
                <a:cs typeface="Calibri"/>
              </a:rPr>
              <a:t>stria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, </a:t>
            </a:r>
            <a:r>
              <a:rPr lang="tr-TR" sz="2400" spc="-8" dirty="0" err="1" smtClean="0">
                <a:latin typeface="Comic Sans MS" panose="030F0702030302020204" pitchFamily="66" charset="0"/>
                <a:cs typeface="Calibri"/>
              </a:rPr>
              <a:t>bufalo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 hörgücü vb..</a:t>
            </a:r>
            <a:endParaRPr sz="2400" dirty="0">
              <a:latin typeface="Comic Sans MS" panose="030F0702030302020204" pitchFamily="66" charset="0"/>
              <a:cs typeface="Calibri"/>
            </a:endParaRPr>
          </a:p>
          <a:p>
            <a:pPr marL="9525" defTabSz="685800">
              <a:spcBef>
                <a:spcPts val="540"/>
              </a:spcBef>
              <a:tabLst>
                <a:tab pos="231934" algn="l"/>
              </a:tabLst>
            </a:pP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11. </a:t>
            </a:r>
            <a:r>
              <a:rPr sz="2400" dirty="0" err="1" smtClean="0">
                <a:latin typeface="Comic Sans MS" panose="030F0702030302020204" pitchFamily="66" charset="0"/>
                <a:cs typeface="Calibri"/>
              </a:rPr>
              <a:t>Sistemik</a:t>
            </a:r>
            <a:r>
              <a:rPr sz="2400" spc="-60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FM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 (</a:t>
            </a:r>
            <a:r>
              <a:rPr lang="tr-TR" sz="2400" dirty="0" err="1" smtClean="0">
                <a:latin typeface="Comic Sans MS" panose="030F0702030302020204" pitchFamily="66" charset="0"/>
              </a:rPr>
              <a:t>obezite</a:t>
            </a:r>
            <a:r>
              <a:rPr lang="tr-TR" sz="2400" dirty="0" smtClean="0">
                <a:latin typeface="Comic Sans MS" panose="030F0702030302020204" pitchFamily="66" charset="0"/>
              </a:rPr>
              <a:t> </a:t>
            </a:r>
            <a:r>
              <a:rPr lang="tr-TR" sz="2400" dirty="0">
                <a:latin typeface="Comic Sans MS" panose="030F0702030302020204" pitchFamily="66" charset="0"/>
              </a:rPr>
              <a:t>ile ilişkili tüm hastalıklara ait bulgular </a:t>
            </a:r>
            <a:r>
              <a:rPr lang="tr-TR" sz="2400" dirty="0" smtClean="0">
                <a:latin typeface="Comic Sans MS" panose="030F0702030302020204" pitchFamily="66" charset="0"/>
              </a:rPr>
              <a:t>değerlendirilmeli)</a:t>
            </a:r>
            <a:endParaRPr sz="2400" dirty="0">
              <a:latin typeface="Comic Sans MS" panose="030F0702030302020204" pitchFamily="66" charset="0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38801" y="5553820"/>
            <a:ext cx="1690254" cy="130418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06710" y="5552694"/>
            <a:ext cx="1737290" cy="130530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6229493" y="5707304"/>
            <a:ext cx="136446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" defTabSz="685800">
              <a:lnSpc>
                <a:spcPts val="930"/>
              </a:lnSpc>
            </a:pPr>
            <a:fld id="{81D60167-4931-47E6-BA6A-407CBD079E47}" type="slidenum">
              <a:rPr spc="-19" dirty="0"/>
              <a:pPr marL="28575" defTabSz="685800">
                <a:lnSpc>
                  <a:spcPts val="930"/>
                </a:lnSpc>
              </a:pPr>
              <a:t>12</a:t>
            </a:fld>
            <a:endParaRPr spc="-19" dirty="0"/>
          </a:p>
        </p:txBody>
      </p:sp>
      <p:sp>
        <p:nvSpPr>
          <p:cNvPr id="9" name="object 2"/>
          <p:cNvSpPr txBox="1">
            <a:spLocks/>
          </p:cNvSpPr>
          <p:nvPr/>
        </p:nvSpPr>
        <p:spPr>
          <a:xfrm>
            <a:off x="152400" y="157522"/>
            <a:ext cx="8839200" cy="915956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9525" algn="ctr">
              <a:spcBef>
                <a:spcPts val="83"/>
              </a:spcBef>
            </a:pPr>
            <a:r>
              <a:rPr lang="tr-TR" sz="2900" spc="-8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Yaklaşım-</a:t>
            </a:r>
            <a:r>
              <a:rPr lang="tr-TR" sz="2900" spc="-8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Obez</a:t>
            </a:r>
            <a:r>
              <a:rPr lang="tr-TR" sz="2900" spc="-109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2900" spc="-23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Bireyin</a:t>
            </a:r>
            <a:r>
              <a:rPr lang="tr-TR" sz="2900" spc="-127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2900" spc="-26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Değerlendirilmesi</a:t>
            </a:r>
            <a:r>
              <a:rPr lang="tr-TR" sz="29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-</a:t>
            </a:r>
          </a:p>
          <a:p>
            <a:pPr marL="9525" algn="ctr">
              <a:spcBef>
                <a:spcPts val="83"/>
              </a:spcBef>
            </a:pPr>
            <a:r>
              <a:rPr lang="tr-TR" sz="29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Fizik Muayene</a:t>
            </a:r>
            <a:endParaRPr lang="tr-TR" sz="2900" spc="-8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81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2400" y="1659963"/>
            <a:ext cx="3641884" cy="2612575"/>
          </a:xfrm>
          <a:prstGeom prst="rect">
            <a:avLst/>
          </a:prstGeom>
        </p:spPr>
        <p:txBody>
          <a:bodyPr vert="horz" wrap="square" lIns="0" tIns="75248" rIns="0" bIns="0" rtlCol="0">
            <a:spAutoFit/>
          </a:bodyPr>
          <a:lstStyle/>
          <a:p>
            <a:pPr marL="180022" indent="-170497" defTabSz="685800">
              <a:spcBef>
                <a:spcPts val="593"/>
              </a:spcBef>
              <a:buFont typeface="Arial MT"/>
              <a:buChar char="•"/>
              <a:tabLst>
                <a:tab pos="180022" algn="l"/>
              </a:tabLst>
            </a:pPr>
            <a:r>
              <a:rPr sz="2400" spc="-15" dirty="0" smtClean="0">
                <a:latin typeface="Comic Sans MS" panose="030F0702030302020204" pitchFamily="66" charset="0"/>
                <a:cs typeface="Calibri"/>
              </a:rPr>
              <a:t>AKŞ</a:t>
            </a:r>
            <a:endParaRPr sz="2400" dirty="0">
              <a:latin typeface="Comic Sans MS" panose="030F0702030302020204" pitchFamily="66" charset="0"/>
              <a:cs typeface="Calibri"/>
            </a:endParaRPr>
          </a:p>
          <a:p>
            <a:pPr marL="180022" indent="-170497" defTabSz="685800">
              <a:spcBef>
                <a:spcPts val="521"/>
              </a:spcBef>
              <a:buFont typeface="Arial MT"/>
              <a:buChar char="•"/>
              <a:tabLst>
                <a:tab pos="180022" algn="l"/>
              </a:tabLst>
            </a:pPr>
            <a:r>
              <a:rPr sz="2400" spc="-8" dirty="0">
                <a:latin typeface="Comic Sans MS" panose="030F0702030302020204" pitchFamily="66" charset="0"/>
                <a:cs typeface="Calibri"/>
              </a:rPr>
              <a:t>HbA1c</a:t>
            </a:r>
            <a:endParaRPr sz="2400" dirty="0">
              <a:latin typeface="Comic Sans MS" panose="030F0702030302020204" pitchFamily="66" charset="0"/>
              <a:cs typeface="Calibri"/>
            </a:endParaRPr>
          </a:p>
          <a:p>
            <a:pPr marL="180022" indent="-170497" defTabSz="685800">
              <a:spcBef>
                <a:spcPts val="544"/>
              </a:spcBef>
              <a:buFont typeface="Arial MT"/>
              <a:buChar char="•"/>
              <a:tabLst>
                <a:tab pos="180022" algn="l"/>
              </a:tabLst>
            </a:pPr>
            <a:r>
              <a:rPr sz="2400" dirty="0">
                <a:latin typeface="Comic Sans MS" panose="030F0702030302020204" pitchFamily="66" charset="0"/>
                <a:cs typeface="Calibri"/>
              </a:rPr>
              <a:t>Açlık</a:t>
            </a:r>
            <a:r>
              <a:rPr sz="2400" spc="-15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400" dirty="0">
                <a:latin typeface="Comic Sans MS" panose="030F0702030302020204" pitchFamily="66" charset="0"/>
                <a:cs typeface="Calibri"/>
              </a:rPr>
              <a:t>lipid</a:t>
            </a:r>
            <a:r>
              <a:rPr sz="2400" spc="-26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400" spc="-8" dirty="0">
                <a:latin typeface="Comic Sans MS" panose="030F0702030302020204" pitchFamily="66" charset="0"/>
                <a:cs typeface="Calibri"/>
              </a:rPr>
              <a:t>profili</a:t>
            </a:r>
            <a:endParaRPr sz="2400" dirty="0">
              <a:latin typeface="Comic Sans MS" panose="030F0702030302020204" pitchFamily="66" charset="0"/>
              <a:cs typeface="Calibri"/>
            </a:endParaRPr>
          </a:p>
          <a:p>
            <a:pPr marL="59531" defTabSz="685800">
              <a:spcBef>
                <a:spcPts val="540"/>
              </a:spcBef>
            </a:pPr>
            <a:r>
              <a:rPr sz="2400" spc="-8" dirty="0">
                <a:latin typeface="Comic Sans MS" panose="030F0702030302020204" pitchFamily="66" charset="0"/>
                <a:cs typeface="Calibri"/>
              </a:rPr>
              <a:t>(</a:t>
            </a:r>
            <a:r>
              <a:rPr sz="2400" spc="-8" dirty="0" smtClean="0">
                <a:latin typeface="Comic Sans MS" panose="030F0702030302020204" pitchFamily="66" charset="0"/>
                <a:cs typeface="Calibri"/>
              </a:rPr>
              <a:t>T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G</a:t>
            </a:r>
            <a:r>
              <a:rPr sz="2400" spc="-8" dirty="0" smtClean="0">
                <a:latin typeface="Comic Sans MS" panose="030F0702030302020204" pitchFamily="66" charset="0"/>
                <a:cs typeface="Calibri"/>
              </a:rPr>
              <a:t>,</a:t>
            </a:r>
            <a:r>
              <a:rPr sz="2400" spc="-56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400" spc="-26" dirty="0" smtClean="0">
                <a:latin typeface="Comic Sans MS" panose="030F0702030302020204" pitchFamily="66" charset="0"/>
                <a:cs typeface="Calibri"/>
              </a:rPr>
              <a:t>T</a:t>
            </a:r>
            <a:r>
              <a:rPr lang="tr-TR" sz="2400" spc="-19" dirty="0">
                <a:latin typeface="Comic Sans MS" panose="030F0702030302020204" pitchFamily="66" charset="0"/>
                <a:cs typeface="Calibri"/>
              </a:rPr>
              <a:t>-</a:t>
            </a:r>
            <a:r>
              <a:rPr sz="2400" spc="-15" dirty="0" err="1" smtClean="0">
                <a:latin typeface="Comic Sans MS" panose="030F0702030302020204" pitchFamily="66" charset="0"/>
                <a:cs typeface="Calibri"/>
              </a:rPr>
              <a:t>kol</a:t>
            </a:r>
            <a:r>
              <a:rPr sz="2400" spc="-15" dirty="0" smtClean="0">
                <a:latin typeface="Comic Sans MS" panose="030F0702030302020204" pitchFamily="66" charset="0"/>
                <a:cs typeface="Calibri"/>
              </a:rPr>
              <a:t>,</a:t>
            </a:r>
            <a:r>
              <a:rPr sz="2400" spc="-53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400" dirty="0">
                <a:latin typeface="Comic Sans MS" panose="030F0702030302020204" pitchFamily="66" charset="0"/>
                <a:cs typeface="Calibri"/>
              </a:rPr>
              <a:t>LDL,</a:t>
            </a:r>
            <a:r>
              <a:rPr sz="2400" spc="15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400" spc="-15" dirty="0">
                <a:latin typeface="Comic Sans MS" panose="030F0702030302020204" pitchFamily="66" charset="0"/>
                <a:cs typeface="Calibri"/>
              </a:rPr>
              <a:t>HDL)</a:t>
            </a:r>
            <a:endParaRPr sz="2400" dirty="0">
              <a:latin typeface="Comic Sans MS" panose="030F0702030302020204" pitchFamily="66" charset="0"/>
              <a:cs typeface="Calibri"/>
            </a:endParaRPr>
          </a:p>
          <a:p>
            <a:pPr marL="180022" indent="-170497" defTabSz="685800">
              <a:spcBef>
                <a:spcPts val="521"/>
              </a:spcBef>
              <a:buFont typeface="Arial MT"/>
              <a:buChar char="•"/>
              <a:tabLst>
                <a:tab pos="180022" algn="l"/>
              </a:tabLst>
            </a:pPr>
            <a:r>
              <a:rPr sz="2400" spc="-8" dirty="0" smtClean="0">
                <a:latin typeface="Comic Sans MS" panose="030F0702030302020204" pitchFamily="66" charset="0"/>
                <a:cs typeface="Calibri"/>
              </a:rPr>
              <a:t>K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C</a:t>
            </a:r>
            <a:r>
              <a:rPr sz="2400" spc="-53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400" spc="-8" dirty="0">
                <a:latin typeface="Comic Sans MS" panose="030F0702030302020204" pitchFamily="66" charset="0"/>
                <a:cs typeface="Calibri"/>
              </a:rPr>
              <a:t>enzimleri</a:t>
            </a:r>
            <a:endParaRPr sz="2400" dirty="0">
              <a:latin typeface="Comic Sans MS" panose="030F0702030302020204" pitchFamily="66" charset="0"/>
              <a:cs typeface="Calibri"/>
            </a:endParaRPr>
          </a:p>
          <a:p>
            <a:pPr marL="59531" defTabSz="685800">
              <a:spcBef>
                <a:spcPts val="544"/>
              </a:spcBef>
            </a:pPr>
            <a:r>
              <a:rPr sz="2400" spc="-26" dirty="0">
                <a:latin typeface="Comic Sans MS" panose="030F0702030302020204" pitchFamily="66" charset="0"/>
                <a:cs typeface="Calibri"/>
              </a:rPr>
              <a:t>(AST,</a:t>
            </a:r>
            <a:r>
              <a:rPr sz="2400" spc="-75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400" spc="-71" dirty="0">
                <a:latin typeface="Comic Sans MS" panose="030F0702030302020204" pitchFamily="66" charset="0"/>
                <a:cs typeface="Calibri"/>
              </a:rPr>
              <a:t>ALT,</a:t>
            </a:r>
            <a:r>
              <a:rPr sz="2400" spc="-30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400" spc="-41" dirty="0">
                <a:latin typeface="Comic Sans MS" panose="030F0702030302020204" pitchFamily="66" charset="0"/>
                <a:cs typeface="Calibri"/>
              </a:rPr>
              <a:t>ALP,</a:t>
            </a:r>
            <a:r>
              <a:rPr sz="2400" spc="-53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400" spc="-15" dirty="0">
                <a:latin typeface="Comic Sans MS" panose="030F0702030302020204" pitchFamily="66" charset="0"/>
                <a:cs typeface="Calibri"/>
              </a:rPr>
              <a:t>GGT)</a:t>
            </a:r>
            <a:endParaRPr sz="2400" dirty="0">
              <a:latin typeface="Comic Sans MS" panose="030F0702030302020204" pitchFamily="66" charset="0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35628" y="1659002"/>
            <a:ext cx="3851172" cy="2613536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80022" indent="-170497" defTabSz="685800">
              <a:spcBef>
                <a:spcPts val="600"/>
              </a:spcBef>
              <a:buFont typeface="Arial MT"/>
              <a:buChar char="•"/>
              <a:tabLst>
                <a:tab pos="180022" algn="l"/>
              </a:tabLst>
            </a:pPr>
            <a:r>
              <a:rPr sz="2400" dirty="0">
                <a:latin typeface="Comic Sans MS" panose="030F0702030302020204" pitchFamily="66" charset="0"/>
                <a:cs typeface="Calibri"/>
              </a:rPr>
              <a:t>Renal</a:t>
            </a:r>
            <a:r>
              <a:rPr sz="2400" spc="-53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400" spc="-8" dirty="0">
                <a:latin typeface="Comic Sans MS" panose="030F0702030302020204" pitchFamily="66" charset="0"/>
                <a:cs typeface="Calibri"/>
              </a:rPr>
              <a:t>fonksiyon</a:t>
            </a:r>
            <a:r>
              <a:rPr sz="2400" spc="-64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400" spc="-8" dirty="0">
                <a:latin typeface="Comic Sans MS" panose="030F0702030302020204" pitchFamily="66" charset="0"/>
                <a:cs typeface="Calibri"/>
              </a:rPr>
              <a:t>testleri</a:t>
            </a:r>
            <a:endParaRPr sz="2400" dirty="0">
              <a:latin typeface="Comic Sans MS" panose="030F0702030302020204" pitchFamily="66" charset="0"/>
              <a:cs typeface="Calibri"/>
            </a:endParaRPr>
          </a:p>
          <a:p>
            <a:pPr marL="162401" defTabSz="685800">
              <a:spcBef>
                <a:spcPts val="521"/>
              </a:spcBef>
            </a:pPr>
            <a:r>
              <a:rPr sz="2400" dirty="0">
                <a:latin typeface="Comic Sans MS" panose="030F0702030302020204" pitchFamily="66" charset="0"/>
                <a:cs typeface="Calibri"/>
              </a:rPr>
              <a:t>(Kreatinin,</a:t>
            </a:r>
            <a:r>
              <a:rPr sz="2400" spc="-98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400" spc="-15" dirty="0">
                <a:latin typeface="Comic Sans MS" panose="030F0702030302020204" pitchFamily="66" charset="0"/>
                <a:cs typeface="Calibri"/>
              </a:rPr>
              <a:t>BUN)</a:t>
            </a:r>
            <a:endParaRPr sz="2400" dirty="0">
              <a:latin typeface="Comic Sans MS" panose="030F0702030302020204" pitchFamily="66" charset="0"/>
              <a:cs typeface="Calibri"/>
            </a:endParaRPr>
          </a:p>
          <a:p>
            <a:pPr marL="180499" indent="-170974" defTabSz="685800">
              <a:spcBef>
                <a:spcPts val="544"/>
              </a:spcBef>
              <a:buFont typeface="Arial MT"/>
              <a:buChar char="•"/>
              <a:tabLst>
                <a:tab pos="180499" algn="l"/>
              </a:tabLst>
            </a:pPr>
            <a:r>
              <a:rPr sz="2400" dirty="0">
                <a:latin typeface="Comic Sans MS" panose="030F0702030302020204" pitchFamily="66" charset="0"/>
                <a:cs typeface="Calibri"/>
              </a:rPr>
              <a:t>Ürik</a:t>
            </a:r>
            <a:r>
              <a:rPr sz="2400" spc="-30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400" spc="-15" dirty="0">
                <a:latin typeface="Comic Sans MS" panose="030F0702030302020204" pitchFamily="66" charset="0"/>
                <a:cs typeface="Calibri"/>
              </a:rPr>
              <a:t>asit</a:t>
            </a:r>
            <a:endParaRPr sz="2400" dirty="0">
              <a:latin typeface="Comic Sans MS" panose="030F0702030302020204" pitchFamily="66" charset="0"/>
              <a:cs typeface="Calibri"/>
            </a:endParaRPr>
          </a:p>
          <a:p>
            <a:pPr marL="180022" indent="-170497" defTabSz="685800">
              <a:spcBef>
                <a:spcPts val="540"/>
              </a:spcBef>
              <a:buFont typeface="Arial MT"/>
              <a:buChar char="•"/>
              <a:tabLst>
                <a:tab pos="180022" algn="l"/>
              </a:tabLst>
            </a:pPr>
            <a:r>
              <a:rPr sz="2400" spc="-8" dirty="0" smtClean="0">
                <a:latin typeface="Comic Sans MS" panose="030F0702030302020204" pitchFamily="66" charset="0"/>
                <a:cs typeface="Calibri"/>
              </a:rPr>
              <a:t>TSH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, </a:t>
            </a:r>
            <a:r>
              <a:rPr lang="tr-TR" sz="2400" spc="-8" dirty="0" err="1" smtClean="0">
                <a:latin typeface="Comic Sans MS" panose="030F0702030302020204" pitchFamily="66" charset="0"/>
                <a:cs typeface="Calibri"/>
              </a:rPr>
              <a:t>kortizol</a:t>
            </a:r>
            <a:endParaRPr sz="2400" dirty="0">
              <a:latin typeface="Comic Sans MS" panose="030F0702030302020204" pitchFamily="66" charset="0"/>
              <a:cs typeface="Calibri"/>
            </a:endParaRPr>
          </a:p>
          <a:p>
            <a:pPr marL="180499" indent="-170974" defTabSz="685800">
              <a:spcBef>
                <a:spcPts val="525"/>
              </a:spcBef>
              <a:buFont typeface="Arial MT"/>
              <a:buChar char="•"/>
              <a:tabLst>
                <a:tab pos="180499" algn="l"/>
              </a:tabLst>
            </a:pPr>
            <a:r>
              <a:rPr sz="2400" spc="-8" dirty="0">
                <a:latin typeface="Comic Sans MS" panose="030F0702030302020204" pitchFamily="66" charset="0"/>
                <a:cs typeface="Calibri"/>
              </a:rPr>
              <a:t>Hemogram</a:t>
            </a:r>
            <a:endParaRPr sz="2400" dirty="0">
              <a:latin typeface="Comic Sans MS" panose="030F0702030302020204" pitchFamily="66" charset="0"/>
              <a:cs typeface="Calibri"/>
            </a:endParaRPr>
          </a:p>
          <a:p>
            <a:pPr marL="180499" indent="-170974" defTabSz="685800">
              <a:spcBef>
                <a:spcPts val="540"/>
              </a:spcBef>
              <a:buFont typeface="Arial MT"/>
              <a:buChar char="•"/>
              <a:tabLst>
                <a:tab pos="180499" algn="l"/>
              </a:tabLst>
            </a:pPr>
            <a:r>
              <a:rPr sz="2400" spc="-15" dirty="0" smtClean="0">
                <a:latin typeface="Comic Sans MS" panose="030F0702030302020204" pitchFamily="66" charset="0"/>
                <a:cs typeface="Calibri"/>
              </a:rPr>
              <a:t>TİT</a:t>
            </a:r>
            <a:endParaRPr sz="2400" dirty="0">
              <a:latin typeface="Comic Sans MS" panose="030F0702030302020204" pitchFamily="66" charset="0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68847" y="554539"/>
            <a:ext cx="2375153" cy="104241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6229493" y="5707304"/>
            <a:ext cx="136446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" defTabSz="685800">
              <a:lnSpc>
                <a:spcPts val="930"/>
              </a:lnSpc>
            </a:pPr>
            <a:fld id="{81D60167-4931-47E6-BA6A-407CBD079E47}" type="slidenum">
              <a:rPr spc="-19" dirty="0"/>
              <a:pPr marL="28575" defTabSz="685800">
                <a:lnSpc>
                  <a:spcPts val="930"/>
                </a:lnSpc>
              </a:pPr>
              <a:t>13</a:t>
            </a:fld>
            <a:endParaRPr spc="-19" dirty="0"/>
          </a:p>
        </p:txBody>
      </p:sp>
      <p:sp>
        <p:nvSpPr>
          <p:cNvPr id="7" name="object 2"/>
          <p:cNvSpPr txBox="1">
            <a:spLocks/>
          </p:cNvSpPr>
          <p:nvPr/>
        </p:nvSpPr>
        <p:spPr>
          <a:xfrm>
            <a:off x="152400" y="157522"/>
            <a:ext cx="8839200" cy="903132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9525" algn="ctr">
              <a:spcBef>
                <a:spcPts val="83"/>
              </a:spcBef>
            </a:pPr>
            <a:r>
              <a:rPr lang="tr-TR" sz="2900" spc="-8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Yaklaşım-</a:t>
            </a:r>
            <a:r>
              <a:rPr lang="tr-TR" sz="2900" spc="-8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Obez</a:t>
            </a:r>
            <a:r>
              <a:rPr lang="tr-TR" sz="2900" spc="-109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2900" spc="-23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Bireyin</a:t>
            </a:r>
            <a:r>
              <a:rPr lang="tr-TR" sz="2900" spc="-127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2900" spc="-26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Değerlendirilmesi</a:t>
            </a:r>
            <a:r>
              <a:rPr lang="tr-TR" sz="29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-Laboratuvar</a:t>
            </a:r>
            <a:endParaRPr lang="tr-TR" sz="2900" spc="-8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object 3"/>
          <p:cNvSpPr txBox="1"/>
          <p:nvPr/>
        </p:nvSpPr>
        <p:spPr>
          <a:xfrm>
            <a:off x="159327" y="4594499"/>
            <a:ext cx="8839200" cy="222560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42900" lvl="3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dirty="0">
                <a:latin typeface="Comic Sans MS" panose="030F0702030302020204" pitchFamily="66" charset="0"/>
              </a:rPr>
              <a:t>Gereğinde ve klinik şüphe varlığında spesifik hastalıklar için uygun </a:t>
            </a:r>
            <a:r>
              <a:rPr lang="tr-TR" sz="2400" dirty="0" smtClean="0">
                <a:latin typeface="Comic Sans MS" panose="030F0702030302020204" pitchFamily="66" charset="0"/>
              </a:rPr>
              <a:t>testler </a:t>
            </a:r>
            <a:r>
              <a:rPr lang="tr-TR" sz="2400" dirty="0">
                <a:latin typeface="Comic Sans MS" panose="030F0702030302020204" pitchFamily="66" charset="0"/>
              </a:rPr>
              <a:t>(Ör; </a:t>
            </a:r>
            <a:r>
              <a:rPr lang="tr-TR" sz="2400" dirty="0" smtClean="0">
                <a:latin typeface="Comic Sans MS" panose="030F0702030302020204" pitchFamily="66" charset="0"/>
              </a:rPr>
              <a:t>CH </a:t>
            </a:r>
            <a:r>
              <a:rPr lang="tr-TR" sz="2400" dirty="0">
                <a:latin typeface="Comic Sans MS" panose="030F0702030302020204" pitchFamily="66" charset="0"/>
              </a:rPr>
              <a:t>için 1 mg </a:t>
            </a:r>
            <a:r>
              <a:rPr lang="tr-TR" sz="2400" dirty="0" smtClean="0">
                <a:latin typeface="Comic Sans MS" panose="030F0702030302020204" pitchFamily="66" charset="0"/>
              </a:rPr>
              <a:t>DXM </a:t>
            </a:r>
            <a:r>
              <a:rPr lang="tr-TR" sz="2400" dirty="0" err="1">
                <a:latin typeface="Comic Sans MS" panose="030F0702030302020204" pitchFamily="66" charset="0"/>
              </a:rPr>
              <a:t>süpresyon</a:t>
            </a:r>
            <a:r>
              <a:rPr lang="tr-TR" sz="2400" dirty="0">
                <a:latin typeface="Comic Sans MS" panose="030F0702030302020204" pitchFamily="66" charset="0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</a:rPr>
              <a:t>testi)</a:t>
            </a:r>
          </a:p>
          <a:p>
            <a:pPr marL="342900" lvl="3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Kilo</a:t>
            </a:r>
            <a:r>
              <a:rPr lang="tr-TR" sz="2400" spc="-38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fazlalığı</a:t>
            </a:r>
            <a:r>
              <a:rPr lang="tr-TR" sz="2400" spc="-49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ve</a:t>
            </a:r>
            <a:r>
              <a:rPr lang="tr-TR" sz="2400" spc="-4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spc="-8" dirty="0" err="1" smtClean="0">
                <a:latin typeface="Comic Sans MS" panose="030F0702030302020204" pitchFamily="66" charset="0"/>
                <a:cs typeface="Calibri"/>
              </a:rPr>
              <a:t>obezitesi</a:t>
            </a:r>
            <a:r>
              <a:rPr lang="tr-TR" sz="2400" spc="-64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olan</a:t>
            </a:r>
            <a:r>
              <a:rPr lang="tr-TR" sz="2400" spc="-19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hastalarda</a:t>
            </a:r>
            <a:r>
              <a:rPr lang="tr-TR" sz="2400" spc="-68" dirty="0" smtClean="0">
                <a:latin typeface="Comic Sans MS" panose="030F0702030302020204" pitchFamily="66" charset="0"/>
                <a:cs typeface="Calibri"/>
              </a:rPr>
              <a:t> İR</a:t>
            </a:r>
            <a:r>
              <a:rPr lang="tr-TR" sz="2400" spc="-41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ölçümünün</a:t>
            </a:r>
            <a:r>
              <a:rPr lang="tr-TR" sz="2400" spc="-60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tanı,</a:t>
            </a:r>
            <a:r>
              <a:rPr lang="tr-TR" sz="2400" spc="-45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tedavi</a:t>
            </a:r>
            <a:r>
              <a:rPr lang="tr-TR" sz="2400" spc="-64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ve</a:t>
            </a:r>
            <a:r>
              <a:rPr lang="tr-TR" sz="2400" spc="-30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takip</a:t>
            </a:r>
            <a:r>
              <a:rPr lang="tr-TR" sz="2400" spc="-56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açısından</a:t>
            </a:r>
            <a:r>
              <a:rPr lang="tr-TR" sz="2400" spc="-56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klinik</a:t>
            </a:r>
            <a:r>
              <a:rPr lang="tr-TR" sz="2400" spc="-56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anlamı</a:t>
            </a:r>
            <a:r>
              <a:rPr lang="tr-TR" sz="2400" spc="-41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ve</a:t>
            </a:r>
            <a:r>
              <a:rPr lang="tr-TR" sz="2400" spc="-30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yararı</a:t>
            </a:r>
            <a:r>
              <a:rPr lang="tr-TR" sz="2400" spc="-41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yok</a:t>
            </a:r>
            <a:endParaRPr sz="2400" dirty="0">
              <a:latin typeface="Comic Sans MS" panose="030F0702030302020204" pitchFamily="66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2989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5099" y="141020"/>
            <a:ext cx="8013801" cy="932395"/>
          </a:xfrm>
          <a:prstGeom prst="rect">
            <a:avLst/>
          </a:prstGeom>
        </p:spPr>
        <p:txBody>
          <a:bodyPr vert="horz" wrap="square" lIns="0" tIns="435698" rIns="0" bIns="0" rtlCol="0">
            <a:spAutoFit/>
          </a:bodyPr>
          <a:lstStyle/>
          <a:p>
            <a:pPr marL="1347470">
              <a:lnSpc>
                <a:spcPct val="100000"/>
              </a:lnSpc>
              <a:spcBef>
                <a:spcPts val="100"/>
              </a:spcBef>
            </a:pPr>
            <a:r>
              <a:rPr b="0" dirty="0" err="1">
                <a:latin typeface="Comic Sans MS" panose="030F0702030302020204" pitchFamily="66" charset="0"/>
                <a:cs typeface="Tahoma"/>
              </a:rPr>
              <a:t>Obezitenin</a:t>
            </a:r>
            <a:r>
              <a:rPr b="0" spc="-114" dirty="0">
                <a:latin typeface="Comic Sans MS" panose="030F0702030302020204" pitchFamily="66" charset="0"/>
                <a:cs typeface="Tahoma"/>
              </a:rPr>
              <a:t> </a:t>
            </a:r>
            <a:r>
              <a:rPr b="0" spc="-10" dirty="0" err="1" smtClean="0">
                <a:latin typeface="Comic Sans MS" panose="030F0702030302020204" pitchFamily="66" charset="0"/>
                <a:cs typeface="Tahoma"/>
              </a:rPr>
              <a:t>Tedavis</a:t>
            </a:r>
            <a:r>
              <a:rPr lang="tr-TR" b="0" spc="-10" dirty="0" smtClean="0">
                <a:latin typeface="Comic Sans MS" panose="030F0702030302020204" pitchFamily="66" charset="0"/>
                <a:cs typeface="Tahoma"/>
              </a:rPr>
              <a:t>i</a:t>
            </a:r>
            <a:endParaRPr b="0" dirty="0">
              <a:latin typeface="Comic Sans MS" panose="030F0702030302020204" pitchFamily="66" charset="0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74944" y="2430947"/>
            <a:ext cx="2839720" cy="1687830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02895" marR="0" lvl="0" indent="0" defTabSz="914400" eaLnBrk="1" fontAlgn="auto" latinLnBrk="0" hangingPunct="1">
              <a:lnSpc>
                <a:spcPct val="100000"/>
              </a:lnSpc>
              <a:spcBef>
                <a:spcPts val="7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i="0" u="none" strike="noStrike" kern="0" cap="none" spc="2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Trebuchet MS"/>
              </a:rPr>
              <a:t>Çoğul</a:t>
            </a:r>
            <a:r>
              <a:rPr kumimoji="0" sz="1800" i="0" u="none" strike="noStrike" kern="0" cap="none" spc="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Trebuchet MS"/>
              </a:rPr>
              <a:t> </a:t>
            </a:r>
            <a:r>
              <a:rPr kumimoji="0" sz="1800" i="0" u="none" strike="noStrike" kern="0" cap="none" spc="1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anose="030F0702030302020204" pitchFamily="66" charset="0"/>
                <a:cs typeface="Trebuchet MS"/>
              </a:rPr>
              <a:t>nedenler</a:t>
            </a:r>
            <a:endParaRPr kumimoji="0" sz="18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mic Sans MS" panose="030F0702030302020204" pitchFamily="66" charset="0"/>
              <a:cs typeface="Trebuchet MS"/>
            </a:endParaRPr>
          </a:p>
          <a:p>
            <a:pPr marL="266700" marR="368935" lvl="0" indent="-228600" defTabSz="914400" eaLnBrk="1" fontAlgn="auto" latinLnBrk="0" hangingPunct="1">
              <a:lnSpc>
                <a:spcPts val="1910"/>
              </a:lnSpc>
              <a:spcBef>
                <a:spcPts val="610"/>
              </a:spcBef>
              <a:spcAft>
                <a:spcPts val="0"/>
              </a:spcAft>
              <a:buClrTx/>
              <a:buSzPct val="90625"/>
              <a:buFont typeface="Trebuchet MS"/>
              <a:buChar char="•"/>
              <a:tabLst>
                <a:tab pos="266700" algn="l"/>
              </a:tabLst>
              <a:defRPr/>
            </a:pPr>
            <a:r>
              <a:rPr kumimoji="0" sz="1600" i="0" u="none" strike="noStrike" kern="0" cap="none" spc="1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anose="030F0702030302020204" pitchFamily="66" charset="0"/>
                <a:cs typeface="Trebuchet MS"/>
              </a:rPr>
              <a:t>Genetik,</a:t>
            </a:r>
            <a:r>
              <a:rPr kumimoji="0" sz="1600" i="0" u="none" strike="noStrike" kern="0" cap="none" spc="8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anose="030F0702030302020204" pitchFamily="66" charset="0"/>
                <a:cs typeface="Trebuchet MS"/>
              </a:rPr>
              <a:t> </a:t>
            </a:r>
            <a:r>
              <a:rPr kumimoji="0" sz="1600" i="0" u="none" strike="noStrike" kern="0" cap="none" spc="1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anose="030F0702030302020204" pitchFamily="66" charset="0"/>
                <a:cs typeface="Trebuchet MS"/>
              </a:rPr>
              <a:t>hormonal, </a:t>
            </a:r>
            <a:r>
              <a:rPr kumimoji="0" sz="1600" i="0" u="none" strike="noStrike" kern="0" cap="none" spc="1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anose="030F0702030302020204" pitchFamily="66" charset="0"/>
                <a:cs typeface="Trebuchet MS"/>
              </a:rPr>
              <a:t>davranışsal</a:t>
            </a:r>
            <a:endParaRPr kumimoji="0" sz="16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mic Sans MS" panose="030F0702030302020204" pitchFamily="66" charset="0"/>
              <a:cs typeface="Trebuchet MS"/>
            </a:endParaRPr>
          </a:p>
          <a:p>
            <a:pPr marL="266700" marR="30480" lvl="0" indent="-228600" defTabSz="91440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Pct val="90625"/>
              <a:buFont typeface="Trebuchet MS"/>
              <a:buChar char="•"/>
              <a:tabLst>
                <a:tab pos="266700" algn="l"/>
              </a:tabLst>
              <a:defRPr/>
            </a:pPr>
            <a:r>
              <a:rPr kumimoji="0" sz="1600" i="0" u="none" strike="noStrike" kern="0" cap="none" spc="18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anose="030F0702030302020204" pitchFamily="66" charset="0"/>
                <a:cs typeface="Trebuchet MS"/>
              </a:rPr>
              <a:t>Hastayı</a:t>
            </a:r>
            <a:r>
              <a:rPr kumimoji="0" sz="1600" i="0" u="none" strike="noStrike" kern="0" cap="none" spc="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anose="030F0702030302020204" pitchFamily="66" charset="0"/>
                <a:cs typeface="Trebuchet MS"/>
              </a:rPr>
              <a:t> </a:t>
            </a:r>
            <a:r>
              <a:rPr kumimoji="0" sz="1600" i="0" u="none" strike="noStrike" kern="0" cap="none" spc="1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anose="030F0702030302020204" pitchFamily="66" charset="0"/>
                <a:cs typeface="Trebuchet MS"/>
              </a:rPr>
              <a:t>suçlamak </a:t>
            </a:r>
            <a:r>
              <a:rPr kumimoji="0" sz="1600" i="0" u="none" strike="noStrike" kern="0" cap="none" spc="2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anose="030F0702030302020204" pitchFamily="66" charset="0"/>
                <a:cs typeface="Trebuchet MS"/>
              </a:rPr>
              <a:t>uygun</a:t>
            </a:r>
            <a:r>
              <a:rPr kumimoji="0" sz="1600" i="0" u="none" strike="noStrike" kern="0" cap="none" spc="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anose="030F0702030302020204" pitchFamily="66" charset="0"/>
                <a:cs typeface="Trebuchet MS"/>
              </a:rPr>
              <a:t> </a:t>
            </a:r>
            <a:r>
              <a:rPr kumimoji="0" sz="1600" i="0" u="none" strike="noStrike" kern="0" cap="none" spc="1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anose="030F0702030302020204" pitchFamily="66" charset="0"/>
                <a:cs typeface="Trebuchet MS"/>
              </a:rPr>
              <a:t>değil</a:t>
            </a:r>
            <a:r>
              <a:rPr kumimoji="0" sz="1600" i="0" u="none" strike="noStrike" kern="0" cap="none" spc="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anose="030F0702030302020204" pitchFamily="66" charset="0"/>
                <a:cs typeface="Trebuchet MS"/>
              </a:rPr>
              <a:t> </a:t>
            </a:r>
            <a:r>
              <a:rPr kumimoji="0" sz="1600" i="0" u="none" strike="noStrike" kern="0" cap="none" spc="1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anose="030F0702030302020204" pitchFamily="66" charset="0"/>
                <a:cs typeface="Trebuchet MS"/>
              </a:rPr>
              <a:t>ve</a:t>
            </a:r>
            <a:r>
              <a:rPr kumimoji="0" sz="1600" i="0" u="none" strike="noStrike" kern="0" cap="none" spc="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anose="030F0702030302020204" pitchFamily="66" charset="0"/>
                <a:cs typeface="Trebuchet MS"/>
              </a:rPr>
              <a:t> </a:t>
            </a:r>
            <a:r>
              <a:rPr kumimoji="0" sz="1600" i="0" u="none" strike="noStrike" kern="0" cap="none" spc="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anose="030F0702030302020204" pitchFamily="66" charset="0"/>
                <a:cs typeface="Trebuchet MS"/>
              </a:rPr>
              <a:t>olumlu </a:t>
            </a:r>
            <a:r>
              <a:rPr kumimoji="0" sz="1600" i="0" u="none" strike="noStrike" kern="0" cap="none" spc="1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anose="030F0702030302020204" pitchFamily="66" charset="0"/>
                <a:cs typeface="Trebuchet MS"/>
              </a:rPr>
              <a:t>sonuçlar</a:t>
            </a:r>
            <a:r>
              <a:rPr kumimoji="0" sz="1600" i="0" u="none" strike="noStrike" kern="0" cap="none" spc="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anose="030F0702030302020204" pitchFamily="66" charset="0"/>
                <a:cs typeface="Trebuchet MS"/>
              </a:rPr>
              <a:t> </a:t>
            </a:r>
            <a:r>
              <a:rPr kumimoji="0" sz="1600" i="0" u="none" strike="noStrike" kern="0" cap="none" spc="1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anose="030F0702030302020204" pitchFamily="66" charset="0"/>
                <a:cs typeface="Trebuchet MS"/>
              </a:rPr>
              <a:t>doğurmuyor</a:t>
            </a:r>
            <a:endParaRPr kumimoji="0" sz="16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mic Sans MS" panose="030F0702030302020204" pitchFamily="66" charset="0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3239" y="1752117"/>
            <a:ext cx="2557780" cy="363855"/>
          </a:xfrm>
          <a:custGeom>
            <a:avLst/>
            <a:gdLst/>
            <a:ahLst/>
            <a:cxnLst/>
            <a:rect l="l" t="t" r="r" b="b"/>
            <a:pathLst>
              <a:path w="2557779" h="363855">
                <a:moveTo>
                  <a:pt x="2557437" y="0"/>
                </a:moveTo>
                <a:lnTo>
                  <a:pt x="0" y="0"/>
                </a:lnTo>
                <a:lnTo>
                  <a:pt x="0" y="363245"/>
                </a:lnTo>
                <a:lnTo>
                  <a:pt x="1278724" y="363245"/>
                </a:lnTo>
                <a:lnTo>
                  <a:pt x="2557437" y="363245"/>
                </a:lnTo>
                <a:lnTo>
                  <a:pt x="255743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sz="half" idx="2"/>
          </p:nvPr>
        </p:nvSpPr>
        <p:spPr>
          <a:xfrm>
            <a:off x="763154" y="1660964"/>
            <a:ext cx="3732646" cy="4165243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60"/>
              </a:spcBef>
            </a:pPr>
            <a:r>
              <a:rPr b="0" spc="175" dirty="0">
                <a:latin typeface="Comic Sans MS" panose="030F0702030302020204" pitchFamily="66" charset="0"/>
              </a:rPr>
              <a:t>Kronik</a:t>
            </a:r>
            <a:r>
              <a:rPr b="0" spc="90" dirty="0">
                <a:latin typeface="Comic Sans MS" panose="030F0702030302020204" pitchFamily="66" charset="0"/>
              </a:rPr>
              <a:t> </a:t>
            </a:r>
            <a:r>
              <a:rPr b="0" spc="130" dirty="0">
                <a:latin typeface="Comic Sans MS" panose="030F0702030302020204" pitchFamily="66" charset="0"/>
              </a:rPr>
              <a:t>bir</a:t>
            </a:r>
            <a:r>
              <a:rPr b="0" spc="90" dirty="0">
                <a:latin typeface="Comic Sans MS" panose="030F0702030302020204" pitchFamily="66" charset="0"/>
              </a:rPr>
              <a:t> </a:t>
            </a:r>
            <a:r>
              <a:rPr b="0" spc="175" dirty="0">
                <a:latin typeface="Comic Sans MS" panose="030F0702030302020204" pitchFamily="66" charset="0"/>
              </a:rPr>
              <a:t>hastalık</a:t>
            </a:r>
          </a:p>
          <a:p>
            <a:pPr marL="584200" marR="1456690" indent="-228600">
              <a:lnSpc>
                <a:spcPts val="1910"/>
              </a:lnSpc>
              <a:spcBef>
                <a:spcPts val="925"/>
              </a:spcBef>
              <a:buSzPct val="90625"/>
              <a:buFont typeface="Trebuchet MS"/>
              <a:buChar char="•"/>
              <a:tabLst>
                <a:tab pos="584200" algn="l"/>
              </a:tabLst>
            </a:pPr>
            <a:r>
              <a:rPr sz="1600" b="0" spc="145" dirty="0">
                <a:solidFill>
                  <a:srgbClr val="FFFFFF"/>
                </a:solidFill>
                <a:latin typeface="Comic Sans MS" panose="030F0702030302020204" pitchFamily="66" charset="0"/>
              </a:rPr>
              <a:t>Ciddi</a:t>
            </a:r>
            <a:r>
              <a:rPr sz="1600" b="0" spc="85" dirty="0">
                <a:solidFill>
                  <a:srgbClr val="FFFFFF"/>
                </a:solidFill>
                <a:latin typeface="Comic Sans MS" panose="030F0702030302020204" pitchFamily="66" charset="0"/>
              </a:rPr>
              <a:t> </a:t>
            </a:r>
            <a:r>
              <a:rPr sz="1600" b="0" spc="175" dirty="0">
                <a:solidFill>
                  <a:srgbClr val="FFFFFF"/>
                </a:solidFill>
                <a:latin typeface="Comic Sans MS" panose="030F0702030302020204" pitchFamily="66" charset="0"/>
              </a:rPr>
              <a:t>sağlık </a:t>
            </a:r>
            <a:r>
              <a:rPr sz="1600" b="0" spc="140" dirty="0">
                <a:solidFill>
                  <a:srgbClr val="FFFFFF"/>
                </a:solidFill>
                <a:latin typeface="Comic Sans MS" panose="030F0702030302020204" pitchFamily="66" charset="0"/>
              </a:rPr>
              <a:t>sonuçları</a:t>
            </a:r>
            <a:endParaRPr sz="1600" b="0" dirty="0">
              <a:latin typeface="Comic Sans MS" panose="030F0702030302020204" pitchFamily="66" charset="0"/>
            </a:endParaRPr>
          </a:p>
          <a:p>
            <a:pPr marL="584200" marR="416559" indent="-228600">
              <a:lnSpc>
                <a:spcPct val="100000"/>
              </a:lnSpc>
              <a:spcBef>
                <a:spcPts val="135"/>
              </a:spcBef>
              <a:buSzPct val="90625"/>
              <a:buFont typeface="Trebuchet MS"/>
              <a:buChar char="•"/>
              <a:tabLst>
                <a:tab pos="584200" algn="l"/>
              </a:tabLst>
            </a:pPr>
            <a:r>
              <a:rPr sz="1600" b="0" spc="190" dirty="0">
                <a:solidFill>
                  <a:srgbClr val="FFFFFF"/>
                </a:solidFill>
                <a:latin typeface="Comic Sans MS" panose="030F0702030302020204" pitchFamily="66" charset="0"/>
              </a:rPr>
              <a:t>Sık</a:t>
            </a:r>
            <a:r>
              <a:rPr sz="1600" b="0" spc="95" dirty="0">
                <a:solidFill>
                  <a:srgbClr val="FFFFFF"/>
                </a:solidFill>
                <a:latin typeface="Comic Sans MS" panose="030F0702030302020204" pitchFamily="66" charset="0"/>
              </a:rPr>
              <a:t> </a:t>
            </a:r>
            <a:r>
              <a:rPr sz="1600" b="0" spc="155" dirty="0">
                <a:solidFill>
                  <a:srgbClr val="FFFFFF"/>
                </a:solidFill>
                <a:latin typeface="Comic Sans MS" panose="030F0702030302020204" pitchFamily="66" charset="0"/>
              </a:rPr>
              <a:t>karşılaşılan</a:t>
            </a:r>
            <a:r>
              <a:rPr sz="1600" b="0" spc="110" dirty="0">
                <a:solidFill>
                  <a:srgbClr val="FFFFFF"/>
                </a:solidFill>
                <a:latin typeface="Comic Sans MS" panose="030F0702030302020204" pitchFamily="66" charset="0"/>
              </a:rPr>
              <a:t> </a:t>
            </a:r>
            <a:r>
              <a:rPr sz="1600" b="0" spc="160" dirty="0">
                <a:solidFill>
                  <a:srgbClr val="FFFFFF"/>
                </a:solidFill>
                <a:latin typeface="Comic Sans MS" panose="030F0702030302020204" pitchFamily="66" charset="0"/>
              </a:rPr>
              <a:t>ölüm </a:t>
            </a:r>
            <a:r>
              <a:rPr sz="1600" b="0" spc="135" dirty="0">
                <a:solidFill>
                  <a:srgbClr val="FFFFFF"/>
                </a:solidFill>
                <a:latin typeface="Comic Sans MS" panose="030F0702030302020204" pitchFamily="66" charset="0"/>
              </a:rPr>
              <a:t>nedenleri</a:t>
            </a:r>
            <a:r>
              <a:rPr sz="1600" b="0" spc="95" dirty="0">
                <a:solidFill>
                  <a:srgbClr val="FFFFFF"/>
                </a:solidFill>
                <a:latin typeface="Comic Sans MS" panose="030F0702030302020204" pitchFamily="66" charset="0"/>
              </a:rPr>
              <a:t> </a:t>
            </a:r>
            <a:r>
              <a:rPr sz="1600" b="0" spc="105" dirty="0">
                <a:solidFill>
                  <a:srgbClr val="FFFFFF"/>
                </a:solidFill>
                <a:latin typeface="Comic Sans MS" panose="030F0702030302020204" pitchFamily="66" charset="0"/>
              </a:rPr>
              <a:t>için</a:t>
            </a:r>
            <a:r>
              <a:rPr sz="1600" b="0" spc="85" dirty="0">
                <a:solidFill>
                  <a:srgbClr val="FFFFFF"/>
                </a:solidFill>
                <a:latin typeface="Comic Sans MS" panose="030F0702030302020204" pitchFamily="66" charset="0"/>
              </a:rPr>
              <a:t> </a:t>
            </a:r>
            <a:r>
              <a:rPr sz="1600" b="0" spc="140" dirty="0">
                <a:solidFill>
                  <a:srgbClr val="FFFFFF"/>
                </a:solidFill>
                <a:latin typeface="Comic Sans MS" panose="030F0702030302020204" pitchFamily="66" charset="0"/>
              </a:rPr>
              <a:t>majör </a:t>
            </a:r>
            <a:r>
              <a:rPr sz="1600" b="0" spc="145" dirty="0">
                <a:solidFill>
                  <a:srgbClr val="FFFFFF"/>
                </a:solidFill>
                <a:latin typeface="Comic Sans MS" panose="030F0702030302020204" pitchFamily="66" charset="0"/>
              </a:rPr>
              <a:t>risk</a:t>
            </a:r>
            <a:r>
              <a:rPr sz="1600" b="0" spc="75" dirty="0">
                <a:solidFill>
                  <a:srgbClr val="FFFFFF"/>
                </a:solidFill>
                <a:latin typeface="Comic Sans MS" panose="030F0702030302020204" pitchFamily="66" charset="0"/>
              </a:rPr>
              <a:t> </a:t>
            </a:r>
            <a:r>
              <a:rPr sz="1600" b="0" spc="140" dirty="0">
                <a:solidFill>
                  <a:srgbClr val="FFFFFF"/>
                </a:solidFill>
                <a:latin typeface="Comic Sans MS" panose="030F0702030302020204" pitchFamily="66" charset="0"/>
              </a:rPr>
              <a:t>faktörü</a:t>
            </a:r>
            <a:endParaRPr sz="1600" b="0" dirty="0">
              <a:latin typeface="Comic Sans MS" panose="030F0702030302020204" pitchFamily="66" charset="0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Trebuchet MS"/>
              <a:buChar char="•"/>
            </a:pPr>
            <a:endParaRPr sz="1600" b="0" dirty="0">
              <a:latin typeface="Comic Sans MS" panose="030F0702030302020204" pitchFamily="66" charset="0"/>
            </a:endParaRPr>
          </a:p>
          <a:p>
            <a:pPr>
              <a:lnSpc>
                <a:spcPct val="100000"/>
              </a:lnSpc>
              <a:spcBef>
                <a:spcPts val="290"/>
              </a:spcBef>
              <a:buClr>
                <a:srgbClr val="FFFFFF"/>
              </a:buClr>
              <a:buFont typeface="Trebuchet MS"/>
              <a:buChar char="•"/>
            </a:pPr>
            <a:endParaRPr sz="1600" b="0" dirty="0">
              <a:latin typeface="Comic Sans MS" panose="030F0702030302020204" pitchFamily="66" charset="0"/>
            </a:endParaRPr>
          </a:p>
          <a:p>
            <a:pPr marL="736600">
              <a:lnSpc>
                <a:spcPct val="100000"/>
              </a:lnSpc>
              <a:spcBef>
                <a:spcPts val="5"/>
              </a:spcBef>
            </a:pPr>
            <a:r>
              <a:rPr b="0" spc="175" dirty="0">
                <a:latin typeface="Comic Sans MS" panose="030F0702030302020204" pitchFamily="66" charset="0"/>
              </a:rPr>
              <a:t>Tedavi</a:t>
            </a:r>
            <a:r>
              <a:rPr b="0" spc="90" dirty="0">
                <a:latin typeface="Comic Sans MS" panose="030F0702030302020204" pitchFamily="66" charset="0"/>
              </a:rPr>
              <a:t> </a:t>
            </a:r>
            <a:r>
              <a:rPr b="0" spc="150" dirty="0">
                <a:latin typeface="Comic Sans MS" panose="030F0702030302020204" pitchFamily="66" charset="0"/>
              </a:rPr>
              <a:t>seçenekleri</a:t>
            </a:r>
          </a:p>
          <a:p>
            <a:pPr marL="1017905" marR="875030" lvl="1" indent="-228600">
              <a:lnSpc>
                <a:spcPts val="1730"/>
              </a:lnSpc>
              <a:spcBef>
                <a:spcPts val="525"/>
              </a:spcBef>
              <a:buSzPct val="90625"/>
              <a:buFont typeface="Trebuchet MS"/>
              <a:buChar char="•"/>
              <a:tabLst>
                <a:tab pos="1017905" algn="l"/>
              </a:tabLst>
            </a:pPr>
            <a:r>
              <a:rPr sz="1600" spc="190" dirty="0">
                <a:solidFill>
                  <a:srgbClr val="FFFFFF"/>
                </a:solidFill>
                <a:latin typeface="Comic Sans MS" panose="030F0702030302020204" pitchFamily="66" charset="0"/>
                <a:cs typeface="Trebuchet MS"/>
              </a:rPr>
              <a:t>Hayat</a:t>
            </a:r>
            <a:r>
              <a:rPr sz="1600" spc="90" dirty="0">
                <a:solidFill>
                  <a:srgbClr val="FFFFFF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600" spc="100" dirty="0">
                <a:solidFill>
                  <a:srgbClr val="FFFFFF"/>
                </a:solidFill>
                <a:latin typeface="Comic Sans MS" panose="030F0702030302020204" pitchFamily="66" charset="0"/>
                <a:cs typeface="Trebuchet MS"/>
              </a:rPr>
              <a:t>tarzı </a:t>
            </a:r>
            <a:r>
              <a:rPr sz="1600" spc="130" dirty="0">
                <a:solidFill>
                  <a:srgbClr val="FFFFFF"/>
                </a:solidFill>
                <a:latin typeface="Comic Sans MS" panose="030F0702030302020204" pitchFamily="66" charset="0"/>
                <a:cs typeface="Trebuchet MS"/>
              </a:rPr>
              <a:t>değişiklikleri</a:t>
            </a:r>
            <a:endParaRPr sz="1600" dirty="0">
              <a:latin typeface="Comic Sans MS" panose="030F0702030302020204" pitchFamily="66" charset="0"/>
              <a:cs typeface="Trebuchet MS"/>
            </a:endParaRPr>
          </a:p>
          <a:p>
            <a:pPr marL="1362075" lvl="2" indent="-229235">
              <a:lnSpc>
                <a:spcPts val="1600"/>
              </a:lnSpc>
              <a:buFont typeface="Trebuchet MS"/>
              <a:buChar char="•"/>
              <a:tabLst>
                <a:tab pos="1362075" algn="l"/>
              </a:tabLst>
            </a:pPr>
            <a:r>
              <a:rPr lang="tr-TR" sz="1600" spc="145" dirty="0" smtClean="0">
                <a:solidFill>
                  <a:srgbClr val="FFFFFF"/>
                </a:solidFill>
                <a:latin typeface="Comic Sans MS" panose="030F0702030302020204" pitchFamily="66" charset="0"/>
                <a:cs typeface="Trebuchet MS"/>
              </a:rPr>
              <a:t>Düşük kalorili </a:t>
            </a:r>
            <a:r>
              <a:rPr sz="1600" spc="145" dirty="0" err="1" smtClean="0">
                <a:solidFill>
                  <a:srgbClr val="FFFFFF"/>
                </a:solidFill>
                <a:latin typeface="Comic Sans MS" panose="030F0702030302020204" pitchFamily="66" charset="0"/>
                <a:cs typeface="Trebuchet MS"/>
              </a:rPr>
              <a:t>diyet</a:t>
            </a:r>
            <a:endParaRPr sz="1600" dirty="0">
              <a:latin typeface="Comic Sans MS" panose="030F0702030302020204" pitchFamily="66" charset="0"/>
              <a:cs typeface="Trebuchet MS"/>
            </a:endParaRPr>
          </a:p>
          <a:p>
            <a:pPr marL="1362075" lvl="2" indent="-229235">
              <a:lnSpc>
                <a:spcPts val="1725"/>
              </a:lnSpc>
              <a:buFont typeface="Trebuchet MS"/>
              <a:buChar char="•"/>
              <a:tabLst>
                <a:tab pos="1362075" algn="l"/>
              </a:tabLst>
            </a:pPr>
            <a:r>
              <a:rPr sz="1600" spc="125" dirty="0">
                <a:solidFill>
                  <a:srgbClr val="FFFFFF"/>
                </a:solidFill>
                <a:latin typeface="Comic Sans MS" panose="030F0702030302020204" pitchFamily="66" charset="0"/>
                <a:cs typeface="Trebuchet MS"/>
              </a:rPr>
              <a:t>Fiziksel</a:t>
            </a:r>
            <a:r>
              <a:rPr sz="1600" spc="80" dirty="0">
                <a:solidFill>
                  <a:srgbClr val="FFFFFF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600" spc="130" dirty="0">
                <a:solidFill>
                  <a:srgbClr val="FFFFFF"/>
                </a:solidFill>
                <a:latin typeface="Comic Sans MS" panose="030F0702030302020204" pitchFamily="66" charset="0"/>
                <a:cs typeface="Trebuchet MS"/>
              </a:rPr>
              <a:t>aktivite</a:t>
            </a:r>
            <a:endParaRPr sz="1600" dirty="0">
              <a:latin typeface="Comic Sans MS" panose="030F0702030302020204" pitchFamily="66" charset="0"/>
              <a:cs typeface="Trebuchet MS"/>
            </a:endParaRPr>
          </a:p>
          <a:p>
            <a:pPr marL="1362075" lvl="2" indent="-229235">
              <a:lnSpc>
                <a:spcPts val="1720"/>
              </a:lnSpc>
              <a:buFont typeface="Trebuchet MS"/>
              <a:buChar char="•"/>
              <a:tabLst>
                <a:tab pos="1362075" algn="l"/>
              </a:tabLst>
            </a:pPr>
            <a:r>
              <a:rPr sz="1600" spc="185" dirty="0">
                <a:solidFill>
                  <a:srgbClr val="FFFFFF"/>
                </a:solidFill>
                <a:latin typeface="Comic Sans MS" panose="030F0702030302020204" pitchFamily="66" charset="0"/>
                <a:cs typeface="Trebuchet MS"/>
              </a:rPr>
              <a:t>Davranış</a:t>
            </a:r>
            <a:r>
              <a:rPr sz="1600" spc="100" dirty="0">
                <a:solidFill>
                  <a:srgbClr val="FFFFFF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600" spc="145" dirty="0">
                <a:solidFill>
                  <a:srgbClr val="FFFFFF"/>
                </a:solidFill>
                <a:latin typeface="Comic Sans MS" panose="030F0702030302020204" pitchFamily="66" charset="0"/>
                <a:cs typeface="Trebuchet MS"/>
              </a:rPr>
              <a:t>tedavisi</a:t>
            </a:r>
            <a:endParaRPr sz="1600" dirty="0">
              <a:latin typeface="Comic Sans MS" panose="030F0702030302020204" pitchFamily="66" charset="0"/>
              <a:cs typeface="Trebuchet MS"/>
            </a:endParaRPr>
          </a:p>
          <a:p>
            <a:pPr marL="1017269" lvl="1" indent="-227965">
              <a:lnSpc>
                <a:spcPts val="1725"/>
              </a:lnSpc>
              <a:buSzPct val="90625"/>
              <a:buFont typeface="Trebuchet MS"/>
              <a:buChar char="•"/>
              <a:tabLst>
                <a:tab pos="1017269" algn="l"/>
              </a:tabLst>
            </a:pPr>
            <a:r>
              <a:rPr sz="1600" spc="135" dirty="0">
                <a:solidFill>
                  <a:srgbClr val="FFFFFF"/>
                </a:solidFill>
                <a:latin typeface="Comic Sans MS" panose="030F0702030302020204" pitchFamily="66" charset="0"/>
                <a:cs typeface="Trebuchet MS"/>
              </a:rPr>
              <a:t>İlaç</a:t>
            </a:r>
            <a:r>
              <a:rPr sz="1600" spc="65" dirty="0">
                <a:solidFill>
                  <a:srgbClr val="FFFFFF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600" spc="145" dirty="0">
                <a:solidFill>
                  <a:srgbClr val="FFFFFF"/>
                </a:solidFill>
                <a:latin typeface="Comic Sans MS" panose="030F0702030302020204" pitchFamily="66" charset="0"/>
                <a:cs typeface="Trebuchet MS"/>
              </a:rPr>
              <a:t>tedavisi</a:t>
            </a:r>
            <a:endParaRPr sz="1600" dirty="0">
              <a:latin typeface="Comic Sans MS" panose="030F0702030302020204" pitchFamily="66" charset="0"/>
              <a:cs typeface="Trebuchet MS"/>
            </a:endParaRPr>
          </a:p>
          <a:p>
            <a:pPr marL="1017269" lvl="1" indent="-227965">
              <a:lnSpc>
                <a:spcPts val="1825"/>
              </a:lnSpc>
              <a:buSzPct val="90625"/>
              <a:buFont typeface="Trebuchet MS"/>
              <a:buChar char="•"/>
              <a:tabLst>
                <a:tab pos="1017269" algn="l"/>
              </a:tabLst>
            </a:pPr>
            <a:r>
              <a:rPr sz="1600" spc="130" dirty="0">
                <a:solidFill>
                  <a:srgbClr val="FFFFFF"/>
                </a:solidFill>
                <a:latin typeface="Comic Sans MS" panose="030F0702030302020204" pitchFamily="66" charset="0"/>
                <a:cs typeface="Trebuchet MS"/>
              </a:rPr>
              <a:t>Cerrahi</a:t>
            </a:r>
            <a:endParaRPr sz="1600" dirty="0">
              <a:latin typeface="Comic Sans MS" panose="030F0702030302020204" pitchFamily="66" charset="0"/>
              <a:cs typeface="Trebuchet MS"/>
            </a:endParaRPr>
          </a:p>
        </p:txBody>
      </p:sp>
      <p:pic>
        <p:nvPicPr>
          <p:cNvPr id="6" name="Picture 4" descr="C:\Documents and Settings\Köksal Baloş\Belgelerim\Resimlerim\newsweek obe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-34635"/>
            <a:ext cx="2133600" cy="2150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22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791200" cy="1143000"/>
          </a:xfrm>
        </p:spPr>
        <p:txBody>
          <a:bodyPr/>
          <a:lstStyle/>
          <a:p>
            <a:r>
              <a:rPr lang="tr-TR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Tedavi hedefleri</a:t>
            </a:r>
          </a:p>
        </p:txBody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417638"/>
            <a:ext cx="8687345" cy="4006850"/>
          </a:xfrm>
        </p:spPr>
        <p:txBody>
          <a:bodyPr>
            <a:normAutofit/>
          </a:bodyPr>
          <a:lstStyle/>
          <a:p>
            <a:r>
              <a:rPr lang="tr-TR" sz="2400" dirty="0" smtClean="0">
                <a:latin typeface="Comic Sans MS" panose="030F0702030302020204" pitchFamily="66" charset="0"/>
              </a:rPr>
              <a:t>Erişilebilir</a:t>
            </a:r>
            <a:r>
              <a:rPr lang="tr-TR" sz="2400" dirty="0">
                <a:latin typeface="Comic Sans MS" panose="030F0702030302020204" pitchFamily="66" charset="0"/>
              </a:rPr>
              <a:t>, gerçekçi bir kilo </a:t>
            </a:r>
            <a:r>
              <a:rPr lang="tr-TR" sz="2400" dirty="0" smtClean="0">
                <a:latin typeface="Comic Sans MS" panose="030F0702030302020204" pitchFamily="66" charset="0"/>
              </a:rPr>
              <a:t>kaybı</a:t>
            </a:r>
          </a:p>
          <a:p>
            <a:r>
              <a:rPr lang="tr-TR" sz="2400" dirty="0">
                <a:latin typeface="Comic Sans MS" pitchFamily="66" charset="0"/>
              </a:rPr>
              <a:t>İdeal vücut kilosuna ulaşmaktan çok, kilonun 3-6 ayda %5-10’unu vermek </a:t>
            </a:r>
            <a:r>
              <a:rPr lang="tr-TR" sz="2400" dirty="0" smtClean="0">
                <a:latin typeface="Comic Sans MS" pitchFamily="66" charset="0"/>
              </a:rPr>
              <a:t>hedeflenmeli</a:t>
            </a:r>
            <a:endParaRPr lang="tr-TR" sz="2400" dirty="0">
              <a:latin typeface="Comic Sans MS" panose="030F0702030302020204" pitchFamily="66" charset="0"/>
            </a:endParaRPr>
          </a:p>
          <a:p>
            <a:r>
              <a:rPr lang="tr-TR" sz="2400" dirty="0">
                <a:latin typeface="Comic Sans MS" panose="030F0702030302020204" pitchFamily="66" charset="0"/>
              </a:rPr>
              <a:t>%5-10 kilo kaybı </a:t>
            </a:r>
            <a:r>
              <a:rPr lang="tr-TR" sz="2400" dirty="0" smtClean="0">
                <a:latin typeface="Comic Sans MS" panose="030F0702030302020204" pitchFamily="66" charset="0"/>
              </a:rPr>
              <a:t>HPL, HT, DM </a:t>
            </a:r>
            <a:r>
              <a:rPr lang="tr-TR" sz="2400" dirty="0">
                <a:latin typeface="Comic Sans MS" panose="030F0702030302020204" pitchFamily="66" charset="0"/>
              </a:rPr>
              <a:t>gibi </a:t>
            </a:r>
            <a:r>
              <a:rPr lang="tr-TR" sz="2400" dirty="0" err="1">
                <a:latin typeface="Comic Sans MS" panose="030F0702030302020204" pitchFamily="66" charset="0"/>
              </a:rPr>
              <a:t>obezite</a:t>
            </a:r>
            <a:r>
              <a:rPr lang="tr-TR" sz="2400" dirty="0">
                <a:latin typeface="Comic Sans MS" panose="030F0702030302020204" pitchFamily="66" charset="0"/>
              </a:rPr>
              <a:t> ile ilişkili hastalıkların gelişim riskini azaltır</a:t>
            </a:r>
          </a:p>
          <a:p>
            <a:endParaRPr lang="tr-TR" sz="2400" dirty="0">
              <a:latin typeface="Comic Sans MS" panose="030F0702030302020204" pitchFamily="66" charset="0"/>
            </a:endParaRPr>
          </a:p>
          <a:p>
            <a:endParaRPr lang="tr-TR" sz="2400" dirty="0">
              <a:latin typeface="Comic Sans MS" panose="030F0702030302020204" pitchFamily="66" charset="0"/>
            </a:endParaRPr>
          </a:p>
          <a:p>
            <a:endParaRPr lang="tr-TR" sz="2400" dirty="0">
              <a:latin typeface="Comic Sans MS" panose="030F0702030302020204" pitchFamily="66" charset="0"/>
            </a:endParaRPr>
          </a:p>
          <a:p>
            <a:endParaRPr lang="tr-TR" sz="2400" dirty="0">
              <a:latin typeface="Comic Sans MS" panose="030F0702030302020204" pitchFamily="66" charset="0"/>
            </a:endParaRPr>
          </a:p>
        </p:txBody>
      </p:sp>
      <p:pic>
        <p:nvPicPr>
          <p:cNvPr id="261124" name="Picture 4" descr="C:\Documents and Settings\Köksal Baloş\Belgelerim\Resimlerim\hedef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375" y="1"/>
            <a:ext cx="2206625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104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37357" y="228600"/>
            <a:ext cx="8291512" cy="685800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Yanlış zayıflama yöntemleri nelerdir?</a:t>
            </a:r>
          </a:p>
        </p:txBody>
      </p:sp>
      <p:sp>
        <p:nvSpPr>
          <p:cNvPr id="265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829" y="1143000"/>
            <a:ext cx="8586571" cy="4999038"/>
          </a:xfrm>
        </p:spPr>
        <p:txBody>
          <a:bodyPr>
            <a:normAutofit lnSpcReduction="10000"/>
          </a:bodyPr>
          <a:lstStyle/>
          <a:p>
            <a:pPr marL="609600" indent="-609600">
              <a:lnSpc>
                <a:spcPct val="80000"/>
              </a:lnSpc>
              <a:buFont typeface="Wingdings" pitchFamily="2" charset="2"/>
              <a:buChar char="q"/>
            </a:pPr>
            <a:r>
              <a:rPr lang="tr-TR" sz="2400" dirty="0">
                <a:latin typeface="Comic Sans MS" panose="030F0702030302020204" pitchFamily="66" charset="0"/>
              </a:rPr>
              <a:t>Kısa sürede hızlı kilo kaybı sağlayan çok düşük enerjili şok diyetler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q"/>
            </a:pPr>
            <a:endParaRPr lang="tr-TR" sz="2400" dirty="0">
              <a:latin typeface="Comic Sans MS" panose="030F0702030302020204" pitchFamily="66" charset="0"/>
            </a:endParaRPr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q"/>
            </a:pPr>
            <a:r>
              <a:rPr lang="tr-TR" sz="2400" dirty="0">
                <a:latin typeface="Comic Sans MS" panose="030F0702030302020204" pitchFamily="66" charset="0"/>
              </a:rPr>
              <a:t>Yeterli, dengeli ve doğru beslenme alışkanlığı kazandırmayan diyetler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q"/>
            </a:pPr>
            <a:endParaRPr lang="tr-TR" sz="2400" dirty="0">
              <a:latin typeface="Comic Sans MS" panose="030F0702030302020204" pitchFamily="66" charset="0"/>
            </a:endParaRPr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q"/>
            </a:pPr>
            <a:r>
              <a:rPr lang="tr-TR" sz="2400" dirty="0">
                <a:latin typeface="Comic Sans MS" panose="030F0702030302020204" pitchFamily="66" charset="0"/>
              </a:rPr>
              <a:t>Tek tip besine dayalı diyetler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q"/>
            </a:pPr>
            <a:endParaRPr lang="tr-TR" sz="2400" dirty="0">
              <a:latin typeface="Comic Sans MS" panose="030F0702030302020204" pitchFamily="66" charset="0"/>
            </a:endParaRPr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q"/>
            </a:pPr>
            <a:r>
              <a:rPr lang="tr-TR" sz="2400" dirty="0">
                <a:latin typeface="Comic Sans MS" panose="030F0702030302020204" pitchFamily="66" charset="0"/>
              </a:rPr>
              <a:t>Zayıflattığı öne sürülen ve pek çok yan etkisi bulunan ilaçlar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q"/>
            </a:pPr>
            <a:endParaRPr lang="tr-TR" sz="2400" dirty="0">
              <a:latin typeface="Comic Sans MS" panose="030F0702030302020204" pitchFamily="66" charset="0"/>
            </a:endParaRPr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q"/>
            </a:pPr>
            <a:r>
              <a:rPr lang="tr-TR" sz="2400" dirty="0">
                <a:latin typeface="Comic Sans MS" panose="030F0702030302020204" pitchFamily="66" charset="0"/>
              </a:rPr>
              <a:t>Gerçek kilo kaybı yerine vücuttan sadece su kaybına neden olan ilaçlar, otlar, çaylar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q"/>
            </a:pPr>
            <a:endParaRPr lang="tr-TR" sz="2400" dirty="0">
              <a:latin typeface="Comic Sans MS" panose="030F0702030302020204" pitchFamily="66" charset="0"/>
            </a:endParaRPr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q"/>
            </a:pPr>
            <a:r>
              <a:rPr lang="tr-TR" sz="2400" dirty="0">
                <a:latin typeface="Comic Sans MS" panose="030F0702030302020204" pitchFamily="66" charset="0"/>
              </a:rPr>
              <a:t>Yeterli olmayan egzersiz</a:t>
            </a:r>
          </a:p>
        </p:txBody>
      </p:sp>
    </p:spTree>
    <p:extLst>
      <p:ext uri="{BB962C8B-B14F-4D97-AF65-F5344CB8AC3E}">
        <p14:creationId xmlns:p14="http://schemas.microsoft.com/office/powerpoint/2010/main" val="192752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500" y="986853"/>
            <a:ext cx="8763000" cy="481093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80022" marR="254794" defTabSz="685800">
              <a:buFont typeface="Arial MT"/>
              <a:buChar char="•"/>
              <a:tabLst>
                <a:tab pos="180975" algn="l"/>
              </a:tabLst>
            </a:pP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 Basit,</a:t>
            </a:r>
            <a:r>
              <a:rPr lang="tr-TR" sz="2400" spc="-56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kolay</a:t>
            </a:r>
            <a:r>
              <a:rPr lang="tr-TR" sz="2400" spc="-19" dirty="0" smtClean="0">
                <a:latin typeface="Comic Sans MS" panose="030F0702030302020204" pitchFamily="66" charset="0"/>
                <a:cs typeface="Calibri"/>
              </a:rPr>
              <a:t>,</a:t>
            </a:r>
            <a:r>
              <a:rPr lang="tr-TR" sz="2400" spc="-56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ekonomik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şartlara</a:t>
            </a:r>
            <a:r>
              <a:rPr lang="tr-TR" sz="2400" spc="-64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uygun,</a:t>
            </a:r>
            <a:r>
              <a:rPr lang="tr-TR" sz="2400" spc="-30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güvenli, dengeli ve        bireysel</a:t>
            </a:r>
          </a:p>
          <a:p>
            <a:pPr marL="180022" marR="3810" defTabSz="685800">
              <a:buFont typeface="Arial MT"/>
              <a:buChar char="•"/>
              <a:tabLst>
                <a:tab pos="180975" algn="l"/>
              </a:tabLst>
            </a:pP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 Amaç</a:t>
            </a:r>
            <a:r>
              <a:rPr lang="tr-TR" sz="2400" spc="-45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tüketilen</a:t>
            </a:r>
            <a:r>
              <a:rPr lang="tr-TR" sz="2400" spc="-53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kalorinin</a:t>
            </a:r>
            <a:r>
              <a:rPr lang="tr-TR" sz="2400" spc="-56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azaltılması</a:t>
            </a:r>
          </a:p>
          <a:p>
            <a:pPr marL="180022" defTabSz="685800">
              <a:buFont typeface="Arial MT"/>
              <a:buChar char="•"/>
              <a:tabLst>
                <a:tab pos="180022" algn="l"/>
              </a:tabLst>
            </a:pPr>
            <a:r>
              <a:rPr lang="tr-TR" sz="2400" dirty="0" smtClean="0">
                <a:latin typeface="Comic Sans MS" panose="030F0702030302020204" pitchFamily="66" charset="0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Günlük</a:t>
            </a:r>
            <a:r>
              <a:rPr lang="tr-TR" sz="2400" spc="-60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hesaplanan</a:t>
            </a:r>
            <a:r>
              <a:rPr lang="tr-TR" sz="2400" spc="-45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kalori</a:t>
            </a:r>
            <a:r>
              <a:rPr lang="tr-TR" sz="2400" spc="-34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miktarının</a:t>
            </a:r>
            <a:r>
              <a:rPr lang="tr-TR" sz="2400" spc="-68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500-1000</a:t>
            </a:r>
            <a:r>
              <a:rPr lang="tr-TR" sz="2400" spc="-75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spc="-8" dirty="0" err="1" smtClean="0">
                <a:latin typeface="Comic Sans MS" panose="030F0702030302020204" pitchFamily="66" charset="0"/>
                <a:cs typeface="Calibri"/>
              </a:rPr>
              <a:t>kcal</a:t>
            </a:r>
            <a:r>
              <a:rPr lang="tr-TR" sz="2400" spc="-8" dirty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(ya</a:t>
            </a:r>
            <a:r>
              <a:rPr lang="tr-TR" sz="2400" spc="-4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da</a:t>
            </a:r>
            <a:r>
              <a:rPr lang="tr-TR" sz="2400" spc="-34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%30) 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azaltılması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haftada</a:t>
            </a:r>
            <a:r>
              <a:rPr lang="tr-TR" sz="2400" spc="-64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ortalama</a:t>
            </a:r>
            <a:r>
              <a:rPr lang="tr-TR" sz="2400" spc="-79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0,5-1</a:t>
            </a:r>
            <a:r>
              <a:rPr lang="tr-TR" sz="2400" spc="-60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kg</a:t>
            </a:r>
            <a:r>
              <a:rPr lang="tr-TR" sz="2400" spc="-49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kayıp</a:t>
            </a:r>
          </a:p>
          <a:p>
            <a:pPr marL="180022" defTabSz="685800">
              <a:buFont typeface="Arial MT"/>
              <a:buChar char="•"/>
              <a:tabLst>
                <a:tab pos="180022" algn="l"/>
              </a:tabLst>
            </a:pPr>
            <a:r>
              <a:rPr lang="tr-TR" sz="2400" dirty="0" smtClean="0">
                <a:latin typeface="Comic Sans MS" panose="030F0702030302020204" pitchFamily="66" charset="0"/>
              </a:rPr>
              <a:t> BMR </a:t>
            </a:r>
            <a:r>
              <a:rPr lang="tr-TR" sz="2400" dirty="0" err="1" smtClean="0">
                <a:latin typeface="Comic Sans MS" panose="030F0702030302020204" pitchFamily="66" charset="0"/>
              </a:rPr>
              <a:t>nin</a:t>
            </a:r>
            <a:r>
              <a:rPr lang="tr-TR" sz="2400" dirty="0" smtClean="0">
                <a:latin typeface="Comic Sans MS" panose="030F0702030302020204" pitchFamily="66" charset="0"/>
              </a:rPr>
              <a:t> altında olmayan enerjiler</a:t>
            </a:r>
          </a:p>
          <a:p>
            <a:pPr marL="180022" defTabSz="685800">
              <a:buFont typeface="Arial MT"/>
              <a:buChar char="•"/>
              <a:tabLst>
                <a:tab pos="180022" algn="l"/>
              </a:tabLst>
            </a:pPr>
            <a:r>
              <a:rPr lang="tr-TR" sz="2400" dirty="0" smtClean="0">
                <a:latin typeface="Comic Sans MS" panose="030F0702030302020204" pitchFamily="66" charset="0"/>
              </a:rPr>
              <a:t> Sık aralıklarla beslenme, fazla yemeyi, kaçamakları önler, acıkmayı geciktirir ve sonraki öğünde besin alımını azaltır</a:t>
            </a:r>
            <a:endParaRPr lang="tr-TR" sz="2400" spc="-8" dirty="0" smtClean="0">
              <a:latin typeface="Comic Sans MS" panose="030F0702030302020204" pitchFamily="66" charset="0"/>
              <a:cs typeface="Calibri"/>
            </a:endParaRPr>
          </a:p>
          <a:p>
            <a:pPr marL="180022" defTabSz="685800">
              <a:buFont typeface="Arial MT"/>
              <a:buChar char="•"/>
              <a:tabLst>
                <a:tab pos="180022" algn="l"/>
              </a:tabLst>
            </a:pPr>
            <a:r>
              <a:rPr lang="tr-TR" sz="2400" dirty="0" smtClean="0">
                <a:latin typeface="Comic Sans MS" panose="030F0702030302020204" pitchFamily="66" charset="0"/>
              </a:rPr>
              <a:t> TBT çok düşük enerji içermemeli</a:t>
            </a:r>
            <a:endParaRPr lang="tr-TR" sz="2400" spc="-8" dirty="0" smtClean="0">
              <a:latin typeface="Comic Sans MS" panose="030F0702030302020204" pitchFamily="66" charset="0"/>
              <a:cs typeface="Calibri"/>
            </a:endParaRPr>
          </a:p>
          <a:p>
            <a:pPr marL="180022" defTabSz="685800">
              <a:buFont typeface="Arial MT"/>
              <a:buChar char="•"/>
              <a:tabLst>
                <a:tab pos="180022" algn="l"/>
              </a:tabLst>
            </a:pP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400" dirty="0" err="1" smtClean="0">
                <a:latin typeface="Comic Sans MS" panose="030F0702030302020204" pitchFamily="66" charset="0"/>
                <a:cs typeface="Calibri"/>
              </a:rPr>
              <a:t>Çok</a:t>
            </a:r>
            <a:r>
              <a:rPr sz="2400" spc="-45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400" dirty="0" err="1" smtClean="0">
                <a:latin typeface="Comic Sans MS" panose="030F0702030302020204" pitchFamily="66" charset="0"/>
                <a:cs typeface="Calibri"/>
              </a:rPr>
              <a:t>düşük</a:t>
            </a:r>
            <a:r>
              <a:rPr sz="2400" spc="-45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400" dirty="0" err="1" smtClean="0">
                <a:latin typeface="Comic Sans MS" panose="030F0702030302020204" pitchFamily="66" charset="0"/>
                <a:cs typeface="Calibri"/>
              </a:rPr>
              <a:t>enerjili</a:t>
            </a:r>
            <a:r>
              <a:rPr sz="2400" spc="-34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400" spc="-8" dirty="0" err="1" smtClean="0">
                <a:latin typeface="Comic Sans MS" panose="030F0702030302020204" pitchFamily="66" charset="0"/>
                <a:cs typeface="Calibri"/>
              </a:rPr>
              <a:t>diyetler</a:t>
            </a:r>
            <a:r>
              <a:rPr sz="2400" spc="-8" dirty="0" smtClean="0">
                <a:latin typeface="Comic Sans MS" panose="030F0702030302020204" pitchFamily="66" charset="0"/>
                <a:cs typeface="Calibri"/>
              </a:rPr>
              <a:t>;</a:t>
            </a:r>
            <a:endParaRPr sz="2400" dirty="0" smtClean="0">
              <a:latin typeface="Comic Sans MS" panose="030F0702030302020204" pitchFamily="66" charset="0"/>
              <a:cs typeface="Calibri"/>
            </a:endParaRPr>
          </a:p>
          <a:p>
            <a:pPr marL="534353" lvl="1" defTabSz="685800">
              <a:buSzPct val="95833"/>
              <a:buFont typeface="Wingdings"/>
              <a:buChar char=""/>
              <a:tabLst>
                <a:tab pos="534353" algn="l"/>
              </a:tabLst>
            </a:pP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400" spc="-8" dirty="0" err="1" smtClean="0">
                <a:latin typeface="Comic Sans MS" panose="030F0702030302020204" pitchFamily="66" charset="0"/>
                <a:cs typeface="Calibri"/>
              </a:rPr>
              <a:t>Davranış</a:t>
            </a:r>
            <a:r>
              <a:rPr sz="2400" spc="-53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400" dirty="0">
                <a:latin typeface="Comic Sans MS" panose="030F0702030302020204" pitchFamily="66" charset="0"/>
                <a:cs typeface="Calibri"/>
              </a:rPr>
              <a:t>değişikliğine</a:t>
            </a:r>
            <a:r>
              <a:rPr sz="2400" spc="-56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400" dirty="0">
                <a:latin typeface="Comic Sans MS" panose="030F0702030302020204" pitchFamily="66" charset="0"/>
                <a:cs typeface="Calibri"/>
              </a:rPr>
              <a:t>uyumu</a:t>
            </a:r>
            <a:r>
              <a:rPr sz="2400" spc="-56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400" spc="-8" dirty="0">
                <a:latin typeface="Comic Sans MS" panose="030F0702030302020204" pitchFamily="66" charset="0"/>
                <a:cs typeface="Calibri"/>
              </a:rPr>
              <a:t>güçleştirir</a:t>
            </a:r>
            <a:endParaRPr sz="2400" dirty="0">
              <a:latin typeface="Comic Sans MS" panose="030F0702030302020204" pitchFamily="66" charset="0"/>
              <a:cs typeface="Calibri"/>
            </a:endParaRPr>
          </a:p>
          <a:p>
            <a:pPr marL="534353" lvl="1" defTabSz="685800">
              <a:buSzPct val="95833"/>
              <a:buFont typeface="Wingdings"/>
              <a:buChar char=""/>
              <a:tabLst>
                <a:tab pos="534353" algn="l"/>
              </a:tabLst>
            </a:pP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400" spc="-8" dirty="0" err="1" smtClean="0">
                <a:latin typeface="Comic Sans MS" panose="030F0702030302020204" pitchFamily="66" charset="0"/>
                <a:cs typeface="Calibri"/>
              </a:rPr>
              <a:t>Metabolizmayı</a:t>
            </a:r>
            <a:r>
              <a:rPr sz="2400" spc="-38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400" spc="-8" dirty="0" err="1" smtClean="0">
                <a:latin typeface="Comic Sans MS" panose="030F0702030302020204" pitchFamily="66" charset="0"/>
                <a:cs typeface="Calibri"/>
              </a:rPr>
              <a:t>yavaşlatır</a:t>
            </a:r>
            <a:endParaRPr lang="tr-TR" sz="2400" spc="-8" dirty="0" smtClean="0">
              <a:latin typeface="Comic Sans MS" panose="030F0702030302020204" pitchFamily="66" charset="0"/>
              <a:cs typeface="Calibri"/>
            </a:endParaRPr>
          </a:p>
          <a:p>
            <a:pPr marL="534353" lvl="1" defTabSz="685800">
              <a:buSzPct val="95833"/>
              <a:buFont typeface="Wingdings"/>
              <a:buChar char=""/>
              <a:tabLst>
                <a:tab pos="534353" algn="l"/>
              </a:tabLst>
            </a:pP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400" dirty="0" err="1" smtClean="0">
                <a:latin typeface="Comic Sans MS" panose="030F0702030302020204" pitchFamily="66" charset="0"/>
                <a:cs typeface="Calibri"/>
              </a:rPr>
              <a:t>Besin</a:t>
            </a:r>
            <a:r>
              <a:rPr sz="2400" spc="-45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400" dirty="0">
                <a:latin typeface="Comic Sans MS" panose="030F0702030302020204" pitchFamily="66" charset="0"/>
                <a:cs typeface="Calibri"/>
              </a:rPr>
              <a:t>öğesi</a:t>
            </a:r>
            <a:r>
              <a:rPr sz="2400" spc="-53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400" spc="-8" dirty="0">
                <a:latin typeface="Comic Sans MS" panose="030F0702030302020204" pitchFamily="66" charset="0"/>
                <a:cs typeface="Calibri"/>
              </a:rPr>
              <a:t>yetersizliklerine</a:t>
            </a:r>
            <a:r>
              <a:rPr sz="2400" spc="-49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400" dirty="0" err="1">
                <a:latin typeface="Comic Sans MS" panose="030F0702030302020204" pitchFamily="66" charset="0"/>
                <a:cs typeface="Calibri"/>
              </a:rPr>
              <a:t>neden</a:t>
            </a:r>
            <a:r>
              <a:rPr sz="2400" spc="-60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400" spc="-15" dirty="0" err="1" smtClean="0">
                <a:latin typeface="Comic Sans MS" panose="030F0702030302020204" pitchFamily="66" charset="0"/>
                <a:cs typeface="Calibri"/>
              </a:rPr>
              <a:t>olur</a:t>
            </a:r>
            <a:endParaRPr lang="tr-TR" sz="2400" dirty="0" smtClean="0">
              <a:latin typeface="Comic Sans MS" panose="030F0702030302020204" pitchFamily="66" charset="0"/>
              <a:cs typeface="Calibri"/>
            </a:endParaRPr>
          </a:p>
        </p:txBody>
      </p:sp>
      <p:sp>
        <p:nvSpPr>
          <p:cNvPr id="5" name="object 2"/>
          <p:cNvSpPr txBox="1">
            <a:spLocks/>
          </p:cNvSpPr>
          <p:nvPr/>
        </p:nvSpPr>
        <p:spPr>
          <a:xfrm>
            <a:off x="304800" y="152400"/>
            <a:ext cx="8534400" cy="503023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9525" algn="ctr">
              <a:spcBef>
                <a:spcPts val="83"/>
              </a:spcBef>
            </a:pPr>
            <a:r>
              <a:rPr lang="tr-TR" sz="3200" spc="-23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Obezite</a:t>
            </a:r>
            <a:r>
              <a:rPr lang="tr-TR" sz="3200" spc="-116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spc="-64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Tedavisi</a:t>
            </a:r>
            <a:r>
              <a:rPr lang="tr-TR" sz="3200" spc="-10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-</a:t>
            </a:r>
            <a:r>
              <a:rPr lang="tr-TR" sz="3200" spc="-53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Tıbbi</a:t>
            </a:r>
            <a:r>
              <a:rPr lang="tr-TR" sz="3200" spc="-105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spc="-23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Beslenme</a:t>
            </a:r>
            <a:r>
              <a:rPr lang="tr-TR" sz="3200" spc="-135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spc="-3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Tedavisi</a:t>
            </a:r>
            <a:endParaRPr lang="tr-TR" sz="3200" spc="-3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876800"/>
            <a:ext cx="2438400" cy="2008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716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2400" dirty="0">
                <a:latin typeface="Comic Sans MS" panose="030F0702030302020204" pitchFamily="66" charset="0"/>
              </a:rPr>
              <a:t>Egzersiz tipi</a:t>
            </a:r>
          </a:p>
          <a:p>
            <a:r>
              <a:rPr lang="tr-TR" sz="2400" dirty="0">
                <a:latin typeface="Comic Sans MS" panose="030F0702030302020204" pitchFamily="66" charset="0"/>
              </a:rPr>
              <a:t>Egzersiz süresi</a:t>
            </a:r>
          </a:p>
          <a:p>
            <a:r>
              <a:rPr lang="tr-TR" sz="2400" dirty="0">
                <a:latin typeface="Comic Sans MS" panose="030F0702030302020204" pitchFamily="66" charset="0"/>
              </a:rPr>
              <a:t>Egzersiz şiddeti</a:t>
            </a:r>
          </a:p>
          <a:p>
            <a:r>
              <a:rPr lang="tr-TR" sz="2400" dirty="0">
                <a:latin typeface="Comic Sans MS" panose="030F0702030302020204" pitchFamily="66" charset="0"/>
              </a:rPr>
              <a:t>Egzersiz sıklığı</a:t>
            </a:r>
          </a:p>
        </p:txBody>
      </p:sp>
      <p:sp>
        <p:nvSpPr>
          <p:cNvPr id="5" name="object 2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6248400" cy="503023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9525">
              <a:spcBef>
                <a:spcPts val="83"/>
              </a:spcBef>
            </a:pPr>
            <a:r>
              <a:rPr sz="3200" spc="-23" dirty="0">
                <a:solidFill>
                  <a:srgbClr val="FF0000"/>
                </a:solidFill>
                <a:latin typeface="Comic Sans MS" panose="030F0702030302020204" pitchFamily="66" charset="0"/>
              </a:rPr>
              <a:t>Obezite</a:t>
            </a:r>
            <a:r>
              <a:rPr sz="3200" spc="-105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sz="3200" spc="-64" dirty="0">
                <a:solidFill>
                  <a:srgbClr val="FF0000"/>
                </a:solidFill>
                <a:latin typeface="Comic Sans MS" panose="030F0702030302020204" pitchFamily="66" charset="0"/>
              </a:rPr>
              <a:t>Tedavisi</a:t>
            </a:r>
            <a:r>
              <a:rPr sz="3200" spc="-9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-</a:t>
            </a:r>
            <a:r>
              <a:rPr sz="3200" spc="-4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sz="3200" spc="-19" dirty="0">
                <a:solidFill>
                  <a:srgbClr val="FF0000"/>
                </a:solidFill>
                <a:latin typeface="Comic Sans MS" panose="030F0702030302020204" pitchFamily="66" charset="0"/>
              </a:rPr>
              <a:t>Egzersiz</a:t>
            </a:r>
          </a:p>
        </p:txBody>
      </p:sp>
    </p:spTree>
    <p:extLst>
      <p:ext uri="{BB962C8B-B14F-4D97-AF65-F5344CB8AC3E}">
        <p14:creationId xmlns:p14="http://schemas.microsoft.com/office/powerpoint/2010/main" val="70698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900" y="317176"/>
            <a:ext cx="8382000" cy="503023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9525" algn="ctr">
              <a:spcBef>
                <a:spcPts val="83"/>
              </a:spcBef>
            </a:pPr>
            <a:r>
              <a:rPr sz="3200" spc="-23" dirty="0">
                <a:solidFill>
                  <a:srgbClr val="FF0000"/>
                </a:solidFill>
                <a:latin typeface="Comic Sans MS" panose="030F0702030302020204" pitchFamily="66" charset="0"/>
              </a:rPr>
              <a:t>Obezite</a:t>
            </a:r>
            <a:r>
              <a:rPr sz="3200" spc="-116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sz="3200" spc="-64" dirty="0">
                <a:solidFill>
                  <a:srgbClr val="FF0000"/>
                </a:solidFill>
                <a:latin typeface="Comic Sans MS" panose="030F0702030302020204" pitchFamily="66" charset="0"/>
              </a:rPr>
              <a:t>Tedavisi</a:t>
            </a:r>
            <a:r>
              <a:rPr sz="3200" spc="-10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–</a:t>
            </a:r>
            <a:r>
              <a:rPr sz="3200" spc="-75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spc="-75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</a:t>
            </a:r>
            <a:r>
              <a:rPr sz="3200" spc="-3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avranış</a:t>
            </a:r>
            <a:r>
              <a:rPr sz="3200" spc="-105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sz="3200" spc="-34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Te</a:t>
            </a:r>
            <a:r>
              <a:rPr lang="tr-TR" sz="3200" spc="-34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davisi</a:t>
            </a:r>
            <a:endParaRPr sz="3200" spc="-34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2400" y="1143000"/>
            <a:ext cx="8763000" cy="3415678"/>
          </a:xfrm>
          <a:prstGeom prst="rect">
            <a:avLst/>
          </a:prstGeom>
        </p:spPr>
        <p:txBody>
          <a:bodyPr vert="horz" wrap="square" lIns="0" tIns="78104" rIns="0" bIns="0" rtlCol="0">
            <a:spAutoFit/>
          </a:bodyPr>
          <a:lstStyle/>
          <a:p>
            <a:pPr marL="180022" indent="-170497" defTabSz="685800">
              <a:spcBef>
                <a:spcPts val="544"/>
              </a:spcBef>
              <a:buFont typeface="Arial MT"/>
              <a:buChar char="•"/>
              <a:tabLst>
                <a:tab pos="180022" algn="l"/>
              </a:tabLst>
            </a:pP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Amaç</a:t>
            </a:r>
            <a:r>
              <a:rPr lang="tr-TR" sz="2400" spc="-38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spc="-8" dirty="0" err="1" smtClean="0">
                <a:latin typeface="Comic Sans MS" panose="030F0702030302020204" pitchFamily="66" charset="0"/>
                <a:cs typeface="Calibri"/>
              </a:rPr>
              <a:t>obeziteye</a:t>
            </a:r>
            <a:r>
              <a:rPr lang="tr-TR" sz="2400" spc="-53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neden</a:t>
            </a:r>
            <a:r>
              <a:rPr lang="tr-TR" sz="2400" spc="-56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olan 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davranış</a:t>
            </a:r>
            <a:r>
              <a:rPr lang="tr-TR" sz="2400" spc="-49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ve</a:t>
            </a:r>
            <a:r>
              <a:rPr lang="tr-TR" sz="2400" spc="-30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tutumların değiştirilmesi</a:t>
            </a:r>
          </a:p>
          <a:p>
            <a:pPr marL="180022" indent="-170497" defTabSz="685800">
              <a:spcBef>
                <a:spcPts val="75"/>
              </a:spcBef>
              <a:buFont typeface="Arial MT"/>
              <a:buChar char="•"/>
              <a:tabLst>
                <a:tab pos="180022" algn="l"/>
              </a:tabLst>
            </a:pP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Bu</a:t>
            </a:r>
            <a:r>
              <a:rPr lang="tr-TR" sz="2400" spc="-34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amaçla</a:t>
            </a:r>
            <a:r>
              <a:rPr lang="tr-TR" sz="2400" spc="-34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spc="-8" dirty="0" err="1" smtClean="0">
                <a:latin typeface="Comic Sans MS" panose="030F0702030302020204" pitchFamily="66" charset="0"/>
                <a:cs typeface="Calibri"/>
              </a:rPr>
              <a:t>klinisyenin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,</a:t>
            </a:r>
            <a:r>
              <a:rPr lang="tr-TR" sz="2400" spc="-15" dirty="0" smtClean="0">
                <a:latin typeface="Comic Sans MS" panose="030F0702030302020204" pitchFamily="66" charset="0"/>
                <a:cs typeface="Calibri"/>
              </a:rPr>
              <a:t> hastaya</a:t>
            </a:r>
            <a:r>
              <a:rPr lang="tr-TR" sz="2400" spc="-53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gerçekçi</a:t>
            </a:r>
            <a:r>
              <a:rPr lang="tr-TR" sz="2400" spc="-34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bir</a:t>
            </a:r>
            <a:r>
              <a:rPr lang="tr-TR" sz="2400" spc="-34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vücut</a:t>
            </a:r>
            <a:r>
              <a:rPr lang="tr-TR" sz="2400" spc="-26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ağırlığı</a:t>
            </a:r>
            <a:r>
              <a:rPr lang="tr-TR" sz="2400" spc="-56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hedefi</a:t>
            </a:r>
            <a:r>
              <a:rPr lang="tr-TR" sz="2400" spc="-34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belirleme,</a:t>
            </a:r>
            <a:r>
              <a:rPr lang="tr-TR" sz="2400" spc="-45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kendi kendisini</a:t>
            </a:r>
            <a:r>
              <a:rPr lang="tr-TR" sz="2400" spc="-68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izleme,</a:t>
            </a:r>
            <a:r>
              <a:rPr lang="tr-TR" sz="2400" spc="-45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dürtülerini</a:t>
            </a:r>
            <a:r>
              <a:rPr lang="tr-TR" sz="2400" spc="-94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kontrol</a:t>
            </a:r>
            <a:r>
              <a:rPr lang="tr-TR" sz="2400" spc="-60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etme,</a:t>
            </a:r>
            <a:r>
              <a:rPr lang="tr-TR" sz="2400" spc="-41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gereksiz</a:t>
            </a:r>
            <a:r>
              <a:rPr lang="tr-TR" sz="2400" spc="-41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yeme</a:t>
            </a:r>
            <a:r>
              <a:rPr lang="tr-TR" sz="2400" spc="-41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davranışının</a:t>
            </a:r>
            <a:r>
              <a:rPr lang="tr-TR" sz="2400" spc="-56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başka davranışlarla</a:t>
            </a:r>
            <a:r>
              <a:rPr lang="tr-TR" sz="2400" spc="-56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değiştirme</a:t>
            </a:r>
            <a:r>
              <a:rPr lang="tr-TR" sz="2400" spc="-49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noktalarında</a:t>
            </a:r>
            <a:r>
              <a:rPr lang="tr-TR" sz="2400" spc="-90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beceri</a:t>
            </a:r>
            <a:r>
              <a:rPr lang="tr-TR" sz="2400" spc="-34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kazandıracak</a:t>
            </a:r>
            <a:r>
              <a:rPr lang="tr-TR" sz="2400" spc="-30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yönde</a:t>
            </a:r>
            <a:r>
              <a:rPr lang="tr-TR" sz="2400" spc="-49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spc="-15" dirty="0" smtClean="0">
                <a:latin typeface="Comic Sans MS" panose="030F0702030302020204" pitchFamily="66" charset="0"/>
                <a:cs typeface="Calibri"/>
              </a:rPr>
              <a:t>hareket</a:t>
            </a:r>
            <a:r>
              <a:rPr lang="tr-TR" sz="2400" spc="-45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etmesi önemli</a:t>
            </a:r>
            <a:endParaRPr lang="tr-TR" sz="2400" dirty="0" smtClean="0">
              <a:latin typeface="Comic Sans MS" panose="030F0702030302020204" pitchFamily="66" charset="0"/>
              <a:cs typeface="Calibri"/>
            </a:endParaRPr>
          </a:p>
          <a:p>
            <a:pPr marL="180022" indent="-170497" defTabSz="685800">
              <a:spcBef>
                <a:spcPts val="4"/>
              </a:spcBef>
              <a:buFont typeface="Arial MT"/>
              <a:buChar char="•"/>
              <a:tabLst>
                <a:tab pos="180022" algn="l"/>
              </a:tabLst>
            </a:pPr>
            <a:r>
              <a:rPr lang="tr-TR" sz="2400" spc="-30" dirty="0" smtClean="0">
                <a:latin typeface="Comic Sans MS" panose="030F0702030302020204" pitchFamily="66" charset="0"/>
                <a:cs typeface="Calibri"/>
              </a:rPr>
              <a:t>Tüm</a:t>
            </a:r>
            <a:r>
              <a:rPr lang="tr-TR" sz="2400" spc="-56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bunlar</a:t>
            </a:r>
            <a:r>
              <a:rPr lang="tr-TR" sz="2400" spc="-56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yapılırken</a:t>
            </a:r>
            <a:r>
              <a:rPr lang="tr-TR" sz="2400" spc="-30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pozitif</a:t>
            </a:r>
            <a:r>
              <a:rPr lang="tr-TR" sz="2400" spc="-71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ve</a:t>
            </a:r>
            <a:r>
              <a:rPr lang="tr-TR" sz="2400" spc="-19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motive</a:t>
            </a:r>
            <a:r>
              <a:rPr lang="tr-TR" sz="2400" spc="-53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edici</a:t>
            </a:r>
            <a:r>
              <a:rPr lang="tr-TR" sz="2400" spc="-41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bir</a:t>
            </a:r>
            <a:r>
              <a:rPr lang="tr-TR" sz="2400" spc="-38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tutum</a:t>
            </a:r>
            <a:r>
              <a:rPr lang="tr-TR" sz="2400" spc="-75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takınılması</a:t>
            </a:r>
            <a:r>
              <a:rPr lang="tr-TR" sz="2400" spc="-60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tedavi </a:t>
            </a:r>
            <a:r>
              <a:rPr lang="tr-TR" sz="2400" dirty="0" smtClean="0">
                <a:latin typeface="Comic Sans MS" panose="030F0702030302020204" pitchFamily="66" charset="0"/>
                <a:cs typeface="Calibri"/>
              </a:rPr>
              <a:t>başarısını</a:t>
            </a:r>
            <a:r>
              <a:rPr lang="tr-TR" sz="2400" spc="-56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400" spc="-8" dirty="0" smtClean="0">
                <a:latin typeface="Comic Sans MS" panose="030F0702030302020204" pitchFamily="66" charset="0"/>
                <a:cs typeface="Calibri"/>
              </a:rPr>
              <a:t>arttırır</a:t>
            </a:r>
            <a:endParaRPr lang="tr-TR" sz="2400" dirty="0" smtClean="0">
              <a:latin typeface="Comic Sans MS" panose="030F0702030302020204" pitchFamily="66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030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7955" y="133617"/>
            <a:ext cx="7291353" cy="503023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9525" algn="ctr">
              <a:spcBef>
                <a:spcPts val="83"/>
              </a:spcBef>
            </a:pPr>
            <a:r>
              <a:rPr sz="3200" spc="-23" dirty="0">
                <a:solidFill>
                  <a:srgbClr val="FF0000"/>
                </a:solidFill>
                <a:latin typeface="Comic Sans MS" panose="030F0702030302020204" pitchFamily="66" charset="0"/>
              </a:rPr>
              <a:t>Obezite</a:t>
            </a:r>
            <a:r>
              <a:rPr sz="3200" spc="-109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sz="3200" spc="-64" dirty="0">
                <a:solidFill>
                  <a:srgbClr val="FF0000"/>
                </a:solidFill>
                <a:latin typeface="Comic Sans MS" panose="030F0702030302020204" pitchFamily="66" charset="0"/>
              </a:rPr>
              <a:t>Tedavisi</a:t>
            </a:r>
            <a:r>
              <a:rPr sz="3200" spc="-94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–</a:t>
            </a:r>
            <a:r>
              <a:rPr sz="3200" spc="-64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sz="3200" spc="-38" dirty="0">
                <a:solidFill>
                  <a:srgbClr val="FF0000"/>
                </a:solidFill>
                <a:latin typeface="Comic Sans MS" panose="030F0702030302020204" pitchFamily="66" charset="0"/>
              </a:rPr>
              <a:t>Farmakolojik</a:t>
            </a:r>
            <a:r>
              <a:rPr sz="3200" spc="-109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sz="3200" spc="-38" dirty="0">
                <a:solidFill>
                  <a:srgbClr val="FF0000"/>
                </a:solidFill>
                <a:latin typeface="Comic Sans MS" panose="030F0702030302020204" pitchFamily="66" charset="0"/>
              </a:rPr>
              <a:t>Tedavi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2400" y="728737"/>
            <a:ext cx="8839200" cy="438309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80022" indent="-170497" defTabSz="685800">
              <a:spcBef>
                <a:spcPts val="79"/>
              </a:spcBef>
              <a:buFont typeface="Arial MT"/>
              <a:buChar char="•"/>
              <a:tabLst>
                <a:tab pos="180022" algn="l"/>
              </a:tabLst>
            </a:pPr>
            <a:r>
              <a:rPr sz="2000" dirty="0">
                <a:latin typeface="Comic Sans MS" panose="030F0702030302020204" pitchFamily="66" charset="0"/>
                <a:cs typeface="Calibri"/>
              </a:rPr>
              <a:t>İlaç</a:t>
            </a:r>
            <a:r>
              <a:rPr sz="2000" spc="-26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000" dirty="0" err="1">
                <a:latin typeface="Comic Sans MS" panose="030F0702030302020204" pitchFamily="66" charset="0"/>
                <a:cs typeface="Calibri"/>
              </a:rPr>
              <a:t>tedavisi</a:t>
            </a:r>
            <a:r>
              <a:rPr sz="2000" spc="-56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000" dirty="0" err="1" smtClean="0">
                <a:latin typeface="Comic Sans MS" panose="030F0702030302020204" pitchFamily="66" charset="0"/>
                <a:cs typeface="Calibri"/>
              </a:rPr>
              <a:t>tek</a:t>
            </a:r>
            <a:r>
              <a:rPr sz="2000" spc="-30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000" dirty="0" err="1" smtClean="0">
                <a:latin typeface="Comic Sans MS" panose="030F0702030302020204" pitchFamily="66" charset="0"/>
                <a:cs typeface="Calibri"/>
              </a:rPr>
              <a:t>başına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000" dirty="0" err="1" smtClean="0">
                <a:latin typeface="Comic Sans MS" panose="030F0702030302020204" pitchFamily="66" charset="0"/>
                <a:cs typeface="Calibri"/>
              </a:rPr>
              <a:t>kullanılmamalı</a:t>
            </a:r>
            <a:r>
              <a:rPr sz="2000" dirty="0" smtClean="0">
                <a:latin typeface="Comic Sans MS" panose="030F0702030302020204" pitchFamily="66" charset="0"/>
                <a:cs typeface="Calibri"/>
              </a:rPr>
              <a:t>;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spc="-68" dirty="0" smtClean="0">
                <a:latin typeface="Comic Sans MS" panose="030F0702030302020204" pitchFamily="66" charset="0"/>
                <a:cs typeface="Calibri"/>
              </a:rPr>
              <a:t>YTD</a:t>
            </a:r>
            <a:r>
              <a:rPr sz="2000" spc="-109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000" dirty="0" err="1">
                <a:latin typeface="Comic Sans MS" panose="030F0702030302020204" pitchFamily="66" charset="0"/>
                <a:cs typeface="Calibri"/>
              </a:rPr>
              <a:t>ile</a:t>
            </a:r>
            <a:r>
              <a:rPr sz="2000" spc="-68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000" dirty="0" err="1" smtClean="0">
                <a:latin typeface="Comic Sans MS" panose="030F0702030302020204" pitchFamily="66" charset="0"/>
                <a:cs typeface="Calibri"/>
              </a:rPr>
              <a:t>kombine</a:t>
            </a:r>
            <a:endParaRPr lang="tr-TR" sz="2000" spc="-8" dirty="0" smtClean="0">
              <a:latin typeface="Comic Sans MS" panose="030F0702030302020204" pitchFamily="66" charset="0"/>
              <a:cs typeface="Calibri"/>
            </a:endParaRPr>
          </a:p>
          <a:p>
            <a:pPr marL="180022" indent="-170497" defTabSz="685800">
              <a:spcBef>
                <a:spcPts val="1290"/>
              </a:spcBef>
              <a:buFont typeface="Arial MT"/>
              <a:buChar char="•"/>
              <a:tabLst>
                <a:tab pos="180022" algn="l"/>
              </a:tabLst>
            </a:pP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İdeal</a:t>
            </a:r>
            <a:r>
              <a:rPr lang="tr-TR" sz="2000" spc="-38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bir</a:t>
            </a:r>
            <a:r>
              <a:rPr lang="tr-TR" sz="2000" spc="-23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dirty="0" err="1" smtClean="0">
                <a:latin typeface="Comic Sans MS" panose="030F0702030302020204" pitchFamily="66" charset="0"/>
                <a:cs typeface="Calibri"/>
              </a:rPr>
              <a:t>obezite</a:t>
            </a:r>
            <a:r>
              <a:rPr lang="tr-TR" sz="2000" spc="-56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spc="-8" dirty="0" smtClean="0">
                <a:latin typeface="Comic Sans MS" panose="030F0702030302020204" pitchFamily="66" charset="0"/>
                <a:cs typeface="Calibri"/>
              </a:rPr>
              <a:t>ilacı</a:t>
            </a:r>
            <a:r>
              <a:rPr lang="tr-TR" sz="2000" spc="-8" dirty="0">
                <a:latin typeface="Comic Sans MS" panose="030F0702030302020204" pitchFamily="66" charset="0"/>
                <a:cs typeface="Calibri"/>
              </a:rPr>
              <a:t>;</a:t>
            </a:r>
            <a:endParaRPr lang="tr-TR" sz="2000" dirty="0" smtClean="0">
              <a:latin typeface="Comic Sans MS" panose="030F0702030302020204" pitchFamily="66" charset="0"/>
              <a:cs typeface="Calibri"/>
            </a:endParaRPr>
          </a:p>
          <a:p>
            <a:pPr marL="522923" lvl="1" indent="-170974" defTabSz="685800">
              <a:spcBef>
                <a:spcPts val="1005"/>
              </a:spcBef>
              <a:buFont typeface="Wingdings"/>
              <a:buChar char=""/>
              <a:tabLst>
                <a:tab pos="522923" algn="l"/>
              </a:tabLst>
            </a:pP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 Temini ve kullanımı kolay, ucuz olmalı </a:t>
            </a:r>
          </a:p>
          <a:p>
            <a:pPr marL="522923" lvl="1" indent="-170974" defTabSz="685800">
              <a:spcBef>
                <a:spcPts val="1005"/>
              </a:spcBef>
              <a:buFont typeface="Wingdings"/>
              <a:buChar char=""/>
              <a:tabLst>
                <a:tab pos="522923" algn="l"/>
              </a:tabLst>
            </a:pPr>
            <a:r>
              <a:rPr lang="tr-TR" sz="2000" dirty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Dozla</a:t>
            </a:r>
            <a:r>
              <a:rPr lang="tr-TR" sz="2000" spc="-49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ilişkili</a:t>
            </a:r>
            <a:r>
              <a:rPr lang="tr-TR" sz="2000" spc="-11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kilo</a:t>
            </a:r>
            <a:r>
              <a:rPr lang="tr-TR" sz="2000" spc="-49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spc="-8" dirty="0" smtClean="0">
                <a:latin typeface="Comic Sans MS" panose="030F0702030302020204" pitchFamily="66" charset="0"/>
                <a:cs typeface="Calibri"/>
              </a:rPr>
              <a:t>kaybı</a:t>
            </a:r>
            <a:r>
              <a:rPr lang="tr-TR" sz="2000" spc="-60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spc="-8" dirty="0" smtClean="0">
                <a:latin typeface="Comic Sans MS" panose="030F0702030302020204" pitchFamily="66" charset="0"/>
                <a:cs typeface="Calibri"/>
              </a:rPr>
              <a:t>sağlamalı</a:t>
            </a:r>
            <a:endParaRPr lang="tr-TR" sz="2000" dirty="0" smtClean="0">
              <a:latin typeface="Comic Sans MS" panose="030F0702030302020204" pitchFamily="66" charset="0"/>
              <a:cs typeface="Calibri"/>
            </a:endParaRPr>
          </a:p>
          <a:p>
            <a:pPr marL="522923" lvl="1" indent="-170974" defTabSz="685800">
              <a:spcBef>
                <a:spcPts val="1279"/>
              </a:spcBef>
              <a:buFont typeface="Wingdings"/>
              <a:buChar char=""/>
              <a:tabLst>
                <a:tab pos="522923" algn="l"/>
              </a:tabLst>
            </a:pPr>
            <a:r>
              <a:rPr lang="tr-TR" sz="2000" dirty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Hedeflenen ağırlığa ulaşmayı, ulaşılan</a:t>
            </a:r>
            <a:r>
              <a:rPr lang="tr-TR" sz="2000" spc="-23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hedef</a:t>
            </a:r>
            <a:r>
              <a:rPr lang="tr-TR" sz="2000" spc="-41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kilonun</a:t>
            </a:r>
            <a:r>
              <a:rPr lang="tr-TR" sz="2000" spc="-56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spc="-8" dirty="0" smtClean="0">
                <a:latin typeface="Comic Sans MS" panose="030F0702030302020204" pitchFamily="66" charset="0"/>
                <a:cs typeface="Calibri"/>
              </a:rPr>
              <a:t>devamlılığını</a:t>
            </a:r>
            <a:r>
              <a:rPr lang="tr-TR" sz="2000" spc="-23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spc="-8" dirty="0" smtClean="0">
                <a:latin typeface="Comic Sans MS" panose="030F0702030302020204" pitchFamily="66" charset="0"/>
                <a:cs typeface="Calibri"/>
              </a:rPr>
              <a:t>sağlamalı</a:t>
            </a:r>
            <a:endParaRPr lang="tr-TR" sz="2000" dirty="0" smtClean="0">
              <a:latin typeface="Comic Sans MS" panose="030F0702030302020204" pitchFamily="66" charset="0"/>
              <a:cs typeface="Calibri"/>
            </a:endParaRPr>
          </a:p>
          <a:p>
            <a:pPr marL="523399" marR="3810" lvl="1" indent="-171450" defTabSz="685800">
              <a:spcBef>
                <a:spcPts val="379"/>
              </a:spcBef>
              <a:buFont typeface="Wingdings"/>
              <a:buChar char=""/>
              <a:tabLst>
                <a:tab pos="523399" algn="l"/>
              </a:tabLst>
            </a:pP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 Uzun</a:t>
            </a:r>
            <a:r>
              <a:rPr lang="tr-TR" sz="2000" spc="-86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süreli</a:t>
            </a:r>
            <a:r>
              <a:rPr lang="tr-TR" sz="2000" spc="-38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kullanımı</a:t>
            </a:r>
            <a:r>
              <a:rPr lang="tr-TR" sz="2000" spc="-45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güvenilir</a:t>
            </a:r>
            <a:r>
              <a:rPr lang="tr-TR" sz="2000" spc="-49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olmalı,</a:t>
            </a:r>
            <a:r>
              <a:rPr lang="tr-TR" sz="2000" spc="-34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özellikle</a:t>
            </a:r>
            <a:r>
              <a:rPr lang="tr-TR" sz="2000" spc="-38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spc="-8" dirty="0" smtClean="0">
                <a:latin typeface="Comic Sans MS" panose="030F0702030302020204" pitchFamily="66" charset="0"/>
                <a:cs typeface="Calibri"/>
              </a:rPr>
              <a:t>kardiyak</a:t>
            </a:r>
            <a:r>
              <a:rPr lang="tr-TR" sz="2000" spc="-79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olmak</a:t>
            </a:r>
            <a:r>
              <a:rPr lang="tr-TR" sz="2000" spc="-41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üzere</a:t>
            </a:r>
            <a:r>
              <a:rPr lang="tr-TR" sz="2000" spc="-56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yan</a:t>
            </a:r>
            <a:r>
              <a:rPr lang="tr-TR" sz="2000" spc="-71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spc="-15" dirty="0" smtClean="0">
                <a:latin typeface="Comic Sans MS" panose="030F0702030302020204" pitchFamily="66" charset="0"/>
                <a:cs typeface="Calibri"/>
              </a:rPr>
              <a:t>etki </a:t>
            </a:r>
            <a:r>
              <a:rPr lang="tr-TR" sz="2000" spc="-8" dirty="0" smtClean="0">
                <a:latin typeface="Comic Sans MS" panose="030F0702030302020204" pitchFamily="66" charset="0"/>
                <a:cs typeface="Calibri"/>
              </a:rPr>
              <a:t>oluşturmamalı</a:t>
            </a:r>
            <a:endParaRPr lang="tr-TR" sz="2000" dirty="0" smtClean="0">
              <a:latin typeface="Comic Sans MS" panose="030F0702030302020204" pitchFamily="66" charset="0"/>
              <a:cs typeface="Calibri"/>
            </a:endParaRPr>
          </a:p>
          <a:p>
            <a:pPr marL="522923" lvl="1" indent="-170974" defTabSz="685800">
              <a:spcBef>
                <a:spcPts val="1279"/>
              </a:spcBef>
              <a:buFont typeface="Wingdings"/>
              <a:buChar char=""/>
              <a:tabLst>
                <a:tab pos="522923" algn="l"/>
              </a:tabLst>
            </a:pPr>
            <a:r>
              <a:rPr lang="tr-TR" sz="2000" spc="-19" dirty="0" smtClean="0">
                <a:latin typeface="Comic Sans MS" panose="030F0702030302020204" pitchFamily="66" charset="0"/>
                <a:cs typeface="Calibri"/>
              </a:rPr>
              <a:t> Tolerans</a:t>
            </a:r>
            <a:r>
              <a:rPr lang="tr-TR" sz="2000" spc="-53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spc="-8" dirty="0" smtClean="0">
                <a:latin typeface="Comic Sans MS" panose="030F0702030302020204" pitchFamily="66" charset="0"/>
                <a:cs typeface="Calibri"/>
              </a:rPr>
              <a:t>geliştirmemeli</a:t>
            </a:r>
            <a:endParaRPr lang="tr-TR" sz="2000" dirty="0" smtClean="0">
              <a:latin typeface="Comic Sans MS" panose="030F0702030302020204" pitchFamily="66" charset="0"/>
              <a:cs typeface="Calibri"/>
            </a:endParaRPr>
          </a:p>
          <a:p>
            <a:pPr marL="522923" lvl="1" indent="-170974" defTabSz="685800">
              <a:spcBef>
                <a:spcPts val="1279"/>
              </a:spcBef>
              <a:buFont typeface="Wingdings"/>
              <a:buChar char=""/>
              <a:tabLst>
                <a:tab pos="522923" algn="l"/>
              </a:tabLst>
            </a:pPr>
            <a:r>
              <a:rPr lang="tr-TR" sz="2000" spc="-8" dirty="0" smtClean="0">
                <a:latin typeface="Comic Sans MS" panose="030F0702030302020204" pitchFamily="66" charset="0"/>
                <a:cs typeface="Calibri"/>
              </a:rPr>
              <a:t> Kötüye</a:t>
            </a:r>
            <a:r>
              <a:rPr lang="tr-TR" sz="2000" spc="-49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kullanım</a:t>
            </a:r>
            <a:r>
              <a:rPr lang="tr-TR" sz="2000" spc="-26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ya</a:t>
            </a:r>
            <a:r>
              <a:rPr lang="tr-TR" sz="2000" spc="-49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da</a:t>
            </a:r>
            <a:r>
              <a:rPr lang="tr-TR" sz="2000" spc="-34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spc="-8" dirty="0" smtClean="0">
                <a:latin typeface="Comic Sans MS" panose="030F0702030302020204" pitchFamily="66" charset="0"/>
                <a:cs typeface="Calibri"/>
              </a:rPr>
              <a:t>bağımlılığa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 yol</a:t>
            </a:r>
            <a:r>
              <a:rPr lang="tr-TR" sz="2000" spc="-49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spc="-8" dirty="0" smtClean="0">
                <a:latin typeface="Comic Sans MS" panose="030F0702030302020204" pitchFamily="66" charset="0"/>
                <a:cs typeface="Calibri"/>
              </a:rPr>
              <a:t>açmamalı</a:t>
            </a:r>
          </a:p>
          <a:p>
            <a:pPr marL="180022" indent="-170497" defTabSz="685800">
              <a:spcBef>
                <a:spcPts val="79"/>
              </a:spcBef>
              <a:buFont typeface="Arial MT"/>
              <a:buChar char="•"/>
              <a:tabLst>
                <a:tab pos="180022" algn="l"/>
              </a:tabLst>
            </a:pPr>
            <a:endParaRPr sz="2000" dirty="0">
              <a:latin typeface="Comic Sans MS" panose="030F0702030302020204" pitchFamily="66" charset="0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229493" y="5707304"/>
            <a:ext cx="136446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" defTabSz="685800">
              <a:lnSpc>
                <a:spcPts val="930"/>
              </a:lnSpc>
            </a:pPr>
            <a:fld id="{81D60167-4931-47E6-BA6A-407CBD079E47}" type="slidenum">
              <a:rPr spc="-19" dirty="0"/>
              <a:pPr marL="28575" defTabSz="685800">
                <a:lnSpc>
                  <a:spcPts val="930"/>
                </a:lnSpc>
              </a:pPr>
              <a:t>20</a:t>
            </a:fld>
            <a:endParaRPr spc="-19" dirty="0"/>
          </a:p>
        </p:txBody>
      </p:sp>
      <p:pic>
        <p:nvPicPr>
          <p:cNvPr id="6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4953000"/>
            <a:ext cx="8686800" cy="187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50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52400" y="838200"/>
            <a:ext cx="8839200" cy="4877297"/>
          </a:xfrm>
          <a:prstGeom prst="rect">
            <a:avLst/>
          </a:prstGeom>
        </p:spPr>
        <p:txBody>
          <a:bodyPr vert="horz" wrap="square" lIns="0" tIns="75248" rIns="0" bIns="0" rtlCol="0">
            <a:spAutoFit/>
          </a:bodyPr>
          <a:lstStyle/>
          <a:p>
            <a:pPr marL="180022" indent="-170497" algn="just">
              <a:buFont typeface="Arial MT"/>
              <a:buChar char="•"/>
              <a:tabLst>
                <a:tab pos="180022" algn="l"/>
              </a:tabLst>
            </a:pPr>
            <a:r>
              <a:rPr lang="tr-TR" sz="2400" kern="1200" dirty="0" smtClean="0">
                <a:latin typeface="Comic Sans MS" pitchFamily="66" charset="0"/>
              </a:rPr>
              <a:t>SB onaylı </a:t>
            </a:r>
            <a:r>
              <a:rPr lang="tr-TR" sz="2400" kern="1200" dirty="0">
                <a:latin typeface="Comic Sans MS" pitchFamily="66" charset="0"/>
              </a:rPr>
              <a:t>ilaçlar </a:t>
            </a:r>
            <a:r>
              <a:rPr lang="tr-TR" sz="2400" kern="1200" dirty="0" smtClean="0">
                <a:latin typeface="Comic Sans MS" pitchFamily="66" charset="0"/>
              </a:rPr>
              <a:t>kullanılmalı </a:t>
            </a:r>
            <a:endParaRPr lang="tr-TR" sz="2400" kern="1200" dirty="0">
              <a:latin typeface="Comic Sans MS" pitchFamily="66" charset="0"/>
            </a:endParaRPr>
          </a:p>
          <a:p>
            <a:pPr lvl="0" algn="just" rtl="0">
              <a:buFontTx/>
              <a:buChar char="•"/>
              <a:defRPr/>
            </a:pPr>
            <a:r>
              <a:rPr lang="tr-TR" sz="2400" dirty="0" smtClean="0">
                <a:latin typeface="Comic Sans MS" pitchFamily="66" charset="0"/>
              </a:rPr>
              <a:t>Vücut </a:t>
            </a:r>
            <a:r>
              <a:rPr lang="tr-TR" sz="2400" dirty="0">
                <a:latin typeface="Comic Sans MS" pitchFamily="66" charset="0"/>
              </a:rPr>
              <a:t>görünümü bozulduğu için başvuran normal </a:t>
            </a:r>
            <a:r>
              <a:rPr lang="tr-TR" sz="2400" dirty="0" smtClean="0">
                <a:latin typeface="Comic Sans MS" pitchFamily="66" charset="0"/>
              </a:rPr>
              <a:t>kilolulara ilaç</a:t>
            </a:r>
          </a:p>
          <a:p>
            <a:pPr lvl="0" algn="just" rtl="0">
              <a:defRPr/>
            </a:pPr>
            <a:r>
              <a:rPr lang="tr-TR" sz="2400" dirty="0">
                <a:latin typeface="Comic Sans MS" pitchFamily="66" charset="0"/>
              </a:rPr>
              <a:t> </a:t>
            </a:r>
            <a:r>
              <a:rPr lang="tr-TR" sz="2400" dirty="0" smtClean="0">
                <a:latin typeface="Comic Sans MS" pitchFamily="66" charset="0"/>
              </a:rPr>
              <a:t>başlama</a:t>
            </a:r>
          </a:p>
          <a:p>
            <a:pPr lvl="0" algn="just" rtl="0">
              <a:buFontTx/>
              <a:buChar char="•"/>
              <a:defRPr/>
            </a:pPr>
            <a:r>
              <a:rPr lang="tr-TR" sz="2400" dirty="0">
                <a:latin typeface="Comic Sans MS" pitchFamily="66" charset="0"/>
              </a:rPr>
              <a:t> </a:t>
            </a:r>
            <a:r>
              <a:rPr lang="tr-TR" sz="2400" dirty="0" smtClean="0">
                <a:latin typeface="Comic Sans MS" pitchFamily="66" charset="0"/>
              </a:rPr>
              <a:t>Depresif </a:t>
            </a:r>
            <a:r>
              <a:rPr lang="tr-TR" sz="2400" dirty="0">
                <a:latin typeface="Comic Sans MS" pitchFamily="66" charset="0"/>
              </a:rPr>
              <a:t>hastalarda öncelikle depresyon tedavi </a:t>
            </a:r>
            <a:r>
              <a:rPr lang="tr-TR" sz="2400" dirty="0" smtClean="0">
                <a:latin typeface="Comic Sans MS" pitchFamily="66" charset="0"/>
              </a:rPr>
              <a:t>edilmeli</a:t>
            </a:r>
          </a:p>
          <a:p>
            <a:pPr marL="180022" lvl="0" indent="-170497" algn="just" rtl="0">
              <a:buFont typeface="Arial MT"/>
              <a:buChar char="•"/>
              <a:tabLst>
                <a:tab pos="180022" algn="l"/>
              </a:tabLst>
            </a:pPr>
            <a:r>
              <a:rPr lang="tr-TR" sz="2400" spc="-15" dirty="0" err="1">
                <a:latin typeface="Comic Sans MS" panose="030F0702030302020204" pitchFamily="66" charset="0"/>
              </a:rPr>
              <a:t>Farmakoterapinin</a:t>
            </a:r>
            <a:r>
              <a:rPr lang="tr-TR" sz="2400" spc="-64" dirty="0">
                <a:latin typeface="Comic Sans MS" panose="030F0702030302020204" pitchFamily="66" charset="0"/>
              </a:rPr>
              <a:t> </a:t>
            </a:r>
            <a:r>
              <a:rPr lang="tr-TR" sz="2400" dirty="0">
                <a:latin typeface="Comic Sans MS" panose="030F0702030302020204" pitchFamily="66" charset="0"/>
              </a:rPr>
              <a:t>etkinliği</a:t>
            </a:r>
            <a:r>
              <a:rPr lang="tr-TR" sz="2400" spc="-38" dirty="0">
                <a:latin typeface="Comic Sans MS" panose="030F0702030302020204" pitchFamily="66" charset="0"/>
              </a:rPr>
              <a:t> </a:t>
            </a:r>
            <a:r>
              <a:rPr lang="tr-TR" sz="2400" dirty="0">
                <a:latin typeface="Comic Sans MS" panose="030F0702030302020204" pitchFamily="66" charset="0"/>
              </a:rPr>
              <a:t>ilk</a:t>
            </a:r>
            <a:r>
              <a:rPr lang="tr-TR" sz="2400" spc="-41" dirty="0">
                <a:latin typeface="Comic Sans MS" panose="030F0702030302020204" pitchFamily="66" charset="0"/>
              </a:rPr>
              <a:t> </a:t>
            </a:r>
            <a:r>
              <a:rPr lang="tr-TR" sz="2400" dirty="0">
                <a:latin typeface="Comic Sans MS" panose="030F0702030302020204" pitchFamily="66" charset="0"/>
              </a:rPr>
              <a:t>3</a:t>
            </a:r>
            <a:r>
              <a:rPr lang="tr-TR" sz="2400" spc="-30" dirty="0">
                <a:latin typeface="Comic Sans MS" panose="030F0702030302020204" pitchFamily="66" charset="0"/>
              </a:rPr>
              <a:t> </a:t>
            </a:r>
            <a:r>
              <a:rPr lang="tr-TR" sz="2400" spc="-8" dirty="0">
                <a:latin typeface="Comic Sans MS" panose="030F0702030302020204" pitchFamily="66" charset="0"/>
              </a:rPr>
              <a:t>aydan</a:t>
            </a:r>
            <a:r>
              <a:rPr lang="tr-TR" sz="2400" spc="-23" dirty="0">
                <a:latin typeface="Comic Sans MS" panose="030F0702030302020204" pitchFamily="66" charset="0"/>
              </a:rPr>
              <a:t> </a:t>
            </a:r>
            <a:r>
              <a:rPr lang="tr-TR" sz="2400" dirty="0">
                <a:latin typeface="Comic Sans MS" panose="030F0702030302020204" pitchFamily="66" charset="0"/>
              </a:rPr>
              <a:t>sonra</a:t>
            </a:r>
            <a:r>
              <a:rPr lang="tr-TR" sz="2400" spc="-49" dirty="0">
                <a:latin typeface="Comic Sans MS" panose="030F0702030302020204" pitchFamily="66" charset="0"/>
              </a:rPr>
              <a:t> </a:t>
            </a:r>
            <a:r>
              <a:rPr lang="tr-TR" sz="2400" spc="-8" dirty="0">
                <a:latin typeface="Comic Sans MS" panose="030F0702030302020204" pitchFamily="66" charset="0"/>
              </a:rPr>
              <a:t>değerlendirilmeli</a:t>
            </a:r>
          </a:p>
          <a:p>
            <a:pPr marL="180022" indent="-170497" algn="just">
              <a:buFont typeface="Arial MT"/>
              <a:buChar char="•"/>
              <a:tabLst>
                <a:tab pos="180022" algn="l"/>
              </a:tabLst>
            </a:pPr>
            <a:r>
              <a:rPr lang="tr-TR" sz="2400" dirty="0" smtClean="0">
                <a:latin typeface="Comic Sans MS" pitchFamily="66" charset="0"/>
              </a:rPr>
              <a:t>Tam </a:t>
            </a:r>
            <a:r>
              <a:rPr lang="tr-TR" sz="2400" dirty="0">
                <a:latin typeface="Comic Sans MS" panose="030F0702030302020204" pitchFamily="66" charset="0"/>
              </a:rPr>
              <a:t>bir ortak görüş olmamakla beraber </a:t>
            </a:r>
            <a:r>
              <a:rPr lang="tr-TR" sz="2400" dirty="0" err="1" smtClean="0">
                <a:latin typeface="Comic Sans MS" panose="030F0702030302020204" pitchFamily="66" charset="0"/>
              </a:rPr>
              <a:t>farmakoterapi</a:t>
            </a:r>
            <a:r>
              <a:rPr lang="tr-TR" sz="2400" dirty="0" smtClean="0">
                <a:latin typeface="Comic Sans MS" panose="030F0702030302020204" pitchFamily="66" charset="0"/>
              </a:rPr>
              <a:t> en az </a:t>
            </a:r>
            <a:r>
              <a:rPr lang="tr-TR" sz="2400" dirty="0">
                <a:latin typeface="Comic Sans MS" panose="030F0702030302020204" pitchFamily="66" charset="0"/>
              </a:rPr>
              <a:t>1 yıl </a:t>
            </a:r>
            <a:r>
              <a:rPr lang="tr-TR" sz="2400" dirty="0" smtClean="0">
                <a:latin typeface="Comic Sans MS" panose="030F0702030302020204" pitchFamily="66" charset="0"/>
              </a:rPr>
              <a:t>sürdürülmeli</a:t>
            </a:r>
            <a:r>
              <a:rPr lang="tr-TR" sz="2400" dirty="0">
                <a:latin typeface="Comic Sans MS" panose="030F0702030302020204" pitchFamily="66" charset="0"/>
              </a:rPr>
              <a:t>, </a:t>
            </a:r>
            <a:r>
              <a:rPr lang="tr-TR" sz="2400" dirty="0" smtClean="0">
                <a:latin typeface="Comic Sans MS" panose="030F0702030302020204" pitchFamily="66" charset="0"/>
              </a:rPr>
              <a:t>hastalar </a:t>
            </a:r>
            <a:r>
              <a:rPr lang="tr-TR" sz="2400" dirty="0">
                <a:latin typeface="Comic Sans MS" panose="030F0702030302020204" pitchFamily="66" charset="0"/>
              </a:rPr>
              <a:t>bireysel </a:t>
            </a:r>
            <a:r>
              <a:rPr lang="tr-TR" sz="2400" dirty="0" smtClean="0">
                <a:latin typeface="Comic Sans MS" panose="030F0702030302020204" pitchFamily="66" charset="0"/>
              </a:rPr>
              <a:t>değerlendirilerek </a:t>
            </a:r>
            <a:r>
              <a:rPr lang="tr-TR" sz="2400" dirty="0">
                <a:latin typeface="Comic Sans MS" panose="030F0702030302020204" pitchFamily="66" charset="0"/>
              </a:rPr>
              <a:t>yıllık %</a:t>
            </a:r>
            <a:r>
              <a:rPr lang="tr-TR" sz="2400" dirty="0" smtClean="0">
                <a:latin typeface="Comic Sans MS" pitchFamily="66" charset="0"/>
              </a:rPr>
              <a:t>10’luk </a:t>
            </a:r>
            <a:r>
              <a:rPr lang="tr-TR" sz="2400" dirty="0">
                <a:latin typeface="Comic Sans MS" panose="030F0702030302020204" pitchFamily="66" charset="0"/>
              </a:rPr>
              <a:t>kilo kaybı varsa </a:t>
            </a:r>
            <a:r>
              <a:rPr lang="tr-TR" sz="2400" dirty="0" smtClean="0">
                <a:latin typeface="Comic Sans MS" panose="030F0702030302020204" pitchFamily="66" charset="0"/>
              </a:rPr>
              <a:t>tedavi </a:t>
            </a:r>
            <a:r>
              <a:rPr lang="tr-TR" sz="2400" dirty="0">
                <a:latin typeface="Comic Sans MS" panose="030F0702030302020204" pitchFamily="66" charset="0"/>
              </a:rPr>
              <a:t>devam </a:t>
            </a:r>
            <a:r>
              <a:rPr lang="tr-TR" sz="2400" dirty="0" smtClean="0">
                <a:latin typeface="Comic Sans MS" panose="030F0702030302020204" pitchFamily="66" charset="0"/>
              </a:rPr>
              <a:t>edilmeli</a:t>
            </a:r>
          </a:p>
          <a:p>
            <a:pPr marL="180022" indent="-170497" algn="just">
              <a:buFont typeface="Arial MT"/>
              <a:buChar char="•"/>
              <a:tabLst>
                <a:tab pos="180022" algn="l"/>
              </a:tabLst>
            </a:pPr>
            <a:r>
              <a:rPr lang="tr-TR" sz="2400" spc="-26" dirty="0" smtClean="0">
                <a:latin typeface="Comic Sans MS" panose="030F0702030302020204" pitchFamily="66" charset="0"/>
              </a:rPr>
              <a:t>Yeterli</a:t>
            </a:r>
            <a:r>
              <a:rPr lang="tr-TR" sz="2400" spc="-83" dirty="0" smtClean="0">
                <a:latin typeface="Comic Sans MS" panose="030F0702030302020204" pitchFamily="66" charset="0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</a:rPr>
              <a:t>cevap</a:t>
            </a:r>
            <a:r>
              <a:rPr lang="tr-TR" sz="2400" spc="-75" dirty="0" smtClean="0">
                <a:latin typeface="Comic Sans MS" panose="030F0702030302020204" pitchFamily="66" charset="0"/>
              </a:rPr>
              <a:t> </a:t>
            </a:r>
            <a:r>
              <a:rPr lang="tr-TR" sz="2400" spc="-8" dirty="0">
                <a:latin typeface="Comic Sans MS" panose="030F0702030302020204" pitchFamily="66" charset="0"/>
              </a:rPr>
              <a:t>vermeyen</a:t>
            </a:r>
            <a:r>
              <a:rPr lang="tr-TR" sz="2400" dirty="0">
                <a:latin typeface="Comic Sans MS" panose="030F0702030302020204" pitchFamily="66" charset="0"/>
              </a:rPr>
              <a:t>lerde</a:t>
            </a:r>
            <a:r>
              <a:rPr lang="tr-TR" sz="2400" spc="-71" dirty="0">
                <a:latin typeface="Comic Sans MS" panose="030F0702030302020204" pitchFamily="66" charset="0"/>
              </a:rPr>
              <a:t> veya YE gelişenlerde </a:t>
            </a:r>
            <a:r>
              <a:rPr lang="tr-TR" sz="2400" spc="-8" dirty="0">
                <a:latin typeface="Comic Sans MS" panose="030F0702030302020204" pitchFamily="66" charset="0"/>
              </a:rPr>
              <a:t>durdurulmalı</a:t>
            </a:r>
          </a:p>
          <a:p>
            <a:pPr marL="180022" indent="-170497" algn="just">
              <a:buFont typeface="Arial MT"/>
              <a:buChar char="•"/>
              <a:tabLst>
                <a:tab pos="180022" algn="l"/>
              </a:tabLst>
            </a:pPr>
            <a:r>
              <a:rPr lang="tr-TR" sz="2400" dirty="0" smtClean="0">
                <a:latin typeface="Comic Sans MS" panose="030F0702030302020204" pitchFamily="66" charset="0"/>
              </a:rPr>
              <a:t>2 </a:t>
            </a:r>
            <a:r>
              <a:rPr lang="tr-TR" sz="2400" dirty="0">
                <a:latin typeface="Comic Sans MS" panose="030F0702030302020204" pitchFamily="66" charset="0"/>
              </a:rPr>
              <a:t>yılın sonunda </a:t>
            </a:r>
            <a:r>
              <a:rPr lang="tr-TR" sz="2400" dirty="0" smtClean="0">
                <a:latin typeface="Comic Sans MS" panose="030F0702030302020204" pitchFamily="66" charset="0"/>
              </a:rPr>
              <a:t>YTD </a:t>
            </a:r>
            <a:r>
              <a:rPr lang="tr-TR" sz="2400" dirty="0">
                <a:latin typeface="Comic Sans MS" panose="030F0702030302020204" pitchFamily="66" charset="0"/>
              </a:rPr>
              <a:t>ile kilo kaybı korunabilecekse </a:t>
            </a:r>
            <a:r>
              <a:rPr lang="tr-TR" sz="2400" dirty="0" smtClean="0">
                <a:latin typeface="Comic Sans MS" panose="030F0702030302020204" pitchFamily="66" charset="0"/>
              </a:rPr>
              <a:t>ilaca </a:t>
            </a:r>
            <a:r>
              <a:rPr lang="tr-TR" sz="2400" dirty="0">
                <a:latin typeface="Comic Sans MS" panose="030F0702030302020204" pitchFamily="66" charset="0"/>
              </a:rPr>
              <a:t>ara verilir veya </a:t>
            </a:r>
            <a:r>
              <a:rPr lang="tr-TR" sz="2400" dirty="0" smtClean="0">
                <a:latin typeface="Comic Sans MS" panose="030F0702030302020204" pitchFamily="66" charset="0"/>
              </a:rPr>
              <a:t>sonlandırılır</a:t>
            </a:r>
          </a:p>
          <a:p>
            <a:pPr marL="180022" lvl="0" indent="-170497" algn="just">
              <a:buFont typeface="Arial MT"/>
              <a:buChar char="•"/>
              <a:tabLst>
                <a:tab pos="180022" algn="l"/>
              </a:tabLst>
            </a:pPr>
            <a:r>
              <a:rPr lang="tr-TR" altLang="tr-TR" sz="2400" dirty="0" err="1">
                <a:latin typeface="Comic Sans MS" panose="030F0702030302020204" pitchFamily="66" charset="0"/>
              </a:rPr>
              <a:t>Obezite</a:t>
            </a:r>
            <a:r>
              <a:rPr lang="tr-TR" altLang="tr-TR" sz="2400" dirty="0">
                <a:latin typeface="Comic Sans MS" panose="030F0702030302020204" pitchFamily="66" charset="0"/>
              </a:rPr>
              <a:t> kronik bir hastalık olduğundan gerekli durumlarda </a:t>
            </a:r>
            <a:r>
              <a:rPr lang="tr-TR" altLang="tr-TR" sz="2400" dirty="0" err="1">
                <a:latin typeface="Comic Sans MS" panose="030F0702030302020204" pitchFamily="66" charset="0"/>
              </a:rPr>
              <a:t>intermittan</a:t>
            </a:r>
            <a:r>
              <a:rPr lang="tr-TR" altLang="tr-TR" sz="2400" dirty="0">
                <a:latin typeface="Comic Sans MS" panose="030F0702030302020204" pitchFamily="66" charset="0"/>
              </a:rPr>
              <a:t> tedavi </a:t>
            </a:r>
            <a:r>
              <a:rPr lang="tr-TR" altLang="tr-TR" sz="2400" dirty="0" smtClean="0">
                <a:latin typeface="Comic Sans MS" panose="030F0702030302020204" pitchFamily="66" charset="0"/>
              </a:rPr>
              <a:t>düşünülebilir</a:t>
            </a:r>
            <a:endParaRPr lang="tr-TR" altLang="tr-TR" sz="2400" dirty="0">
              <a:latin typeface="Comic Sans MS" panose="030F0702030302020204" pitchFamily="66" charset="0"/>
            </a:endParaRPr>
          </a:p>
        </p:txBody>
      </p:sp>
      <p:sp>
        <p:nvSpPr>
          <p:cNvPr id="5" name="object 2"/>
          <p:cNvSpPr txBox="1">
            <a:spLocks/>
          </p:cNvSpPr>
          <p:nvPr/>
        </p:nvSpPr>
        <p:spPr>
          <a:xfrm>
            <a:off x="587955" y="133617"/>
            <a:ext cx="7291353" cy="503023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9525" algn="ctr">
              <a:spcBef>
                <a:spcPts val="83"/>
              </a:spcBef>
            </a:pPr>
            <a:r>
              <a:rPr lang="tr-TR" sz="3200" spc="-23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Obezite</a:t>
            </a:r>
            <a:r>
              <a:rPr lang="tr-TR" sz="3200" spc="-109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spc="-64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Tedavisi</a:t>
            </a:r>
            <a:r>
              <a:rPr lang="tr-TR" sz="3200" spc="-94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–</a:t>
            </a:r>
            <a:r>
              <a:rPr lang="tr-TR" sz="3200" spc="-64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spc="-38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Farmakolojik</a:t>
            </a:r>
            <a:r>
              <a:rPr lang="tr-TR" sz="3200" spc="-109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spc="-38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Tedavi</a:t>
            </a:r>
            <a:endParaRPr lang="tr-TR" sz="3200" spc="-38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79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1127881"/>
              </p:ext>
            </p:extLst>
          </p:nvPr>
        </p:nvGraphicFramePr>
        <p:xfrm>
          <a:off x="152400" y="1066800"/>
          <a:ext cx="8762999" cy="2667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81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8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3846">
                <a:tc gridSpan="2">
                  <a:txBody>
                    <a:bodyPr/>
                    <a:lstStyle/>
                    <a:p>
                      <a:pPr marL="133350">
                        <a:lnSpc>
                          <a:spcPts val="2975"/>
                        </a:lnSpc>
                      </a:pPr>
                      <a:r>
                        <a:rPr sz="2400" b="0" i="0" spc="-280" dirty="0" err="1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Obezite</a:t>
                      </a:r>
                      <a:r>
                        <a:rPr sz="2400" b="0" i="0" spc="-125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400" b="0" i="0" spc="-26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tedavisinde</a:t>
                      </a:r>
                      <a:r>
                        <a:rPr sz="2400" b="0" i="0" spc="-9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400" b="0" i="0" spc="-254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kullanılabilen</a:t>
                      </a:r>
                      <a:r>
                        <a:rPr sz="2400" b="0" i="0" spc="-1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400" b="0" i="0" spc="-275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farmakolojik</a:t>
                      </a:r>
                      <a:r>
                        <a:rPr sz="2400" b="0" i="0" spc="-14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400" b="0" i="0" spc="-229" dirty="0" err="1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ilaçlar</a:t>
                      </a:r>
                      <a:endParaRPr sz="2400" b="0" i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9050">
                      <a:solidFill>
                        <a:srgbClr val="BEBEBE"/>
                      </a:solidFill>
                      <a:prstDash val="solid"/>
                    </a:lnT>
                    <a:lnB w="19050">
                      <a:solidFill>
                        <a:srgbClr val="BEBEBE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L="133350">
                        <a:lnSpc>
                          <a:spcPts val="2975"/>
                        </a:lnSpc>
                      </a:pPr>
                      <a:r>
                        <a:rPr sz="2400" b="0" i="0" spc="-340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Yağ</a:t>
                      </a:r>
                      <a:r>
                        <a:rPr sz="2400" b="0" i="0" spc="-145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400" b="0" i="0" spc="-275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emilimini</a:t>
                      </a:r>
                      <a:r>
                        <a:rPr sz="2400" b="0" i="0" spc="-150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400" b="0" i="0" spc="-254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azaltan</a:t>
                      </a:r>
                      <a:r>
                        <a:rPr sz="2400" b="0" i="0" spc="-155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400" b="0" i="0" spc="-80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ilaçlar</a:t>
                      </a:r>
                      <a:endParaRPr sz="2400" b="0" i="0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9050">
                      <a:solidFill>
                        <a:srgbClr val="BEBEBE"/>
                      </a:solidFill>
                      <a:prstDash val="solid"/>
                    </a:lnT>
                    <a:lnB w="190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ts val="2975"/>
                        </a:lnSpc>
                      </a:pPr>
                      <a:r>
                        <a:rPr sz="2400" b="0" i="0" spc="-120" dirty="0"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Orlistat</a:t>
                      </a:r>
                      <a:endParaRPr sz="2400" b="0" i="0">
                        <a:effectLst/>
                        <a:latin typeface="Comic Sans MS" panose="030F0702030302020204" pitchFamily="66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9050">
                      <a:solidFill>
                        <a:srgbClr val="BEBEBE"/>
                      </a:solidFill>
                      <a:prstDash val="solid"/>
                    </a:lnT>
                    <a:lnB w="190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846">
                <a:tc>
                  <a:txBody>
                    <a:bodyPr/>
                    <a:lstStyle/>
                    <a:p>
                      <a:pPr marL="133350">
                        <a:lnSpc>
                          <a:spcPts val="2975"/>
                        </a:lnSpc>
                      </a:pPr>
                      <a:r>
                        <a:rPr sz="2400" b="0" i="0" spc="-270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Antidiyabetik</a:t>
                      </a:r>
                      <a:r>
                        <a:rPr sz="2400" b="0" i="0" spc="-120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400" b="0" i="0" spc="-80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ilaçlar</a:t>
                      </a:r>
                      <a:endParaRPr sz="2400" b="0" i="0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9050">
                      <a:solidFill>
                        <a:srgbClr val="BEBEBE"/>
                      </a:solidFill>
                      <a:prstDash val="solid"/>
                    </a:lnT>
                    <a:lnB w="190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ts val="2975"/>
                        </a:lnSpc>
                        <a:tabLst>
                          <a:tab pos="3350260" algn="l"/>
                        </a:tabLst>
                      </a:pPr>
                      <a:r>
                        <a:rPr lang="tr-TR" sz="2400" b="0" i="0" spc="-280" dirty="0" err="1" smtClean="0"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Liraglutide</a:t>
                      </a:r>
                      <a:r>
                        <a:rPr sz="2400" b="0" i="0" spc="-270" dirty="0" smtClean="0"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,</a:t>
                      </a:r>
                      <a:r>
                        <a:rPr lang="tr-TR" sz="2400" b="0" i="0" spc="-270" dirty="0" smtClean="0"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lang="tr-TR" sz="2400" b="0" i="0" spc="-270" baseline="0" dirty="0" smtClean="0"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lang="tr-TR" sz="2400" b="0" i="0" spc="-270" baseline="0" dirty="0" err="1" smtClean="0"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S</a:t>
                      </a:r>
                      <a:r>
                        <a:rPr lang="tr-TR" sz="2400" b="0" i="0" spc="-270" dirty="0" err="1" smtClean="0"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emaglutide</a:t>
                      </a:r>
                      <a:r>
                        <a:rPr lang="tr-TR" sz="2400" b="0" i="0" spc="-270" dirty="0" smtClean="0"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, </a:t>
                      </a:r>
                      <a:r>
                        <a:rPr lang="tr-TR" sz="2400" b="0" i="0" spc="-270" dirty="0" err="1" smtClean="0"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Tirzepatide</a:t>
                      </a:r>
                      <a:endParaRPr sz="2400" b="0" i="0" dirty="0">
                        <a:effectLst/>
                        <a:latin typeface="Comic Sans MS" panose="030F0702030302020204" pitchFamily="66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9050">
                      <a:solidFill>
                        <a:srgbClr val="BEBEBE"/>
                      </a:solidFill>
                      <a:prstDash val="solid"/>
                    </a:lnT>
                    <a:lnB w="19050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L="133350">
                        <a:lnSpc>
                          <a:spcPts val="2975"/>
                        </a:lnSpc>
                      </a:pPr>
                      <a:r>
                        <a:rPr sz="2400" b="0" i="0" spc="-310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Sempatomimetik</a:t>
                      </a:r>
                      <a:r>
                        <a:rPr sz="2400" b="0" i="0" spc="-155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400" b="0" i="0" spc="-75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ilaçlar</a:t>
                      </a:r>
                      <a:endParaRPr sz="2400" b="0" i="0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9050">
                      <a:solidFill>
                        <a:srgbClr val="BEBEBE"/>
                      </a:solidFill>
                      <a:prstDash val="solid"/>
                    </a:lnT>
                    <a:lnB w="190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ts val="2975"/>
                        </a:lnSpc>
                      </a:pPr>
                      <a:r>
                        <a:rPr sz="2400" b="0" i="0" spc="-295" dirty="0"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Fentermin</a:t>
                      </a:r>
                      <a:endParaRPr sz="2400" b="0" i="0">
                        <a:effectLst/>
                        <a:latin typeface="Comic Sans MS" panose="030F0702030302020204" pitchFamily="66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9050">
                      <a:solidFill>
                        <a:srgbClr val="BEBEBE"/>
                      </a:solidFill>
                      <a:prstDash val="solid"/>
                    </a:lnT>
                    <a:lnB w="190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L="133350">
                        <a:lnSpc>
                          <a:spcPts val="2980"/>
                        </a:lnSpc>
                      </a:pPr>
                      <a:r>
                        <a:rPr sz="2400" b="0" i="0" spc="-254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Antiepileptik</a:t>
                      </a:r>
                      <a:r>
                        <a:rPr sz="2400" b="0" i="0" spc="-165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400" b="0" i="0" spc="-85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ilaçlar</a:t>
                      </a:r>
                      <a:endParaRPr sz="2400" b="0" i="0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ts val="2980"/>
                        </a:lnSpc>
                      </a:pPr>
                      <a:r>
                        <a:rPr sz="2400" b="0" i="0" spc="-295" dirty="0" err="1" smtClean="0"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Topiramat</a:t>
                      </a:r>
                      <a:endParaRPr sz="2400" b="0" i="0" dirty="0">
                        <a:effectLst/>
                        <a:latin typeface="Comic Sans MS" panose="030F0702030302020204" pitchFamily="66" charset="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905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L="133350">
                        <a:lnSpc>
                          <a:spcPts val="2975"/>
                        </a:lnSpc>
                      </a:pPr>
                      <a:r>
                        <a:rPr sz="2400" b="0" i="0" spc="-320" dirty="0" err="1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Kombinasyon</a:t>
                      </a:r>
                      <a:r>
                        <a:rPr sz="2400" b="0" i="0" spc="-125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400" b="0" i="0" spc="-145" dirty="0" err="1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tedavileri</a:t>
                      </a:r>
                      <a:endParaRPr sz="2400" b="0" i="0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9050">
                      <a:solidFill>
                        <a:srgbClr val="BEBEBE"/>
                      </a:solidFill>
                      <a:prstDash val="solid"/>
                    </a:lnT>
                    <a:lnB w="190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ts val="2975"/>
                        </a:lnSpc>
                      </a:pPr>
                      <a:r>
                        <a:rPr sz="2400" b="0" i="0" spc="-285" dirty="0" err="1" smtClean="0"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Topiramat-</a:t>
                      </a:r>
                      <a:r>
                        <a:rPr sz="2400" b="0" i="0" spc="-275" dirty="0" err="1" smtClean="0"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Fente</a:t>
                      </a:r>
                      <a:r>
                        <a:rPr lang="tr-TR" sz="2400" b="0" i="0" spc="-275" dirty="0" err="1" smtClean="0"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rmin</a:t>
                      </a:r>
                      <a:endParaRPr lang="tr-TR" sz="2400" b="0" i="0" spc="-275" dirty="0" smtClean="0">
                        <a:effectLst/>
                        <a:latin typeface="Comic Sans MS" panose="030F0702030302020204" pitchFamily="66" charset="0"/>
                        <a:cs typeface="Times New Roman"/>
                      </a:endParaRPr>
                    </a:p>
                    <a:p>
                      <a:pPr marL="133350">
                        <a:lnSpc>
                          <a:spcPts val="2975"/>
                        </a:lnSpc>
                      </a:pPr>
                      <a:r>
                        <a:rPr sz="2400" b="0" i="0" spc="-295" dirty="0" err="1" smtClean="0"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Bupropiyon</a:t>
                      </a:r>
                      <a:r>
                        <a:rPr sz="2400" b="0" i="0" spc="-150" dirty="0" smtClean="0"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 </a:t>
                      </a:r>
                      <a:r>
                        <a:rPr sz="2400" b="0" i="0" spc="-305" dirty="0"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SR-</a:t>
                      </a:r>
                      <a:r>
                        <a:rPr sz="2400" b="0" i="0" spc="-285" dirty="0">
                          <a:effectLst/>
                          <a:latin typeface="Comic Sans MS" panose="030F0702030302020204" pitchFamily="66" charset="0"/>
                          <a:cs typeface="Times New Roman"/>
                        </a:rPr>
                        <a:t>Naltrekson</a:t>
                      </a:r>
                      <a:endParaRPr sz="2400" b="0" i="0" dirty="0">
                        <a:effectLst/>
                        <a:latin typeface="Comic Sans MS" panose="030F0702030302020204" pitchFamily="66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9050">
                      <a:solidFill>
                        <a:srgbClr val="BEBEBE"/>
                      </a:solidFill>
                      <a:prstDash val="solid"/>
                    </a:lnT>
                    <a:lnB w="19050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3722724" y="1399309"/>
            <a:ext cx="1219199" cy="381000"/>
          </a:xfrm>
          <a:custGeom>
            <a:avLst/>
            <a:gdLst/>
            <a:ahLst/>
            <a:cxnLst/>
            <a:rect l="l" t="t" r="r" b="b"/>
            <a:pathLst>
              <a:path w="902334" h="368935">
                <a:moveTo>
                  <a:pt x="0" y="61467"/>
                </a:moveTo>
                <a:lnTo>
                  <a:pt x="4835" y="37558"/>
                </a:lnTo>
                <a:lnTo>
                  <a:pt x="18018" y="18018"/>
                </a:lnTo>
                <a:lnTo>
                  <a:pt x="37558" y="4835"/>
                </a:lnTo>
                <a:lnTo>
                  <a:pt x="61468" y="0"/>
                </a:lnTo>
                <a:lnTo>
                  <a:pt x="840740" y="0"/>
                </a:lnTo>
                <a:lnTo>
                  <a:pt x="864649" y="4835"/>
                </a:lnTo>
                <a:lnTo>
                  <a:pt x="884189" y="18018"/>
                </a:lnTo>
                <a:lnTo>
                  <a:pt x="897372" y="37558"/>
                </a:lnTo>
                <a:lnTo>
                  <a:pt x="902207" y="61467"/>
                </a:lnTo>
                <a:lnTo>
                  <a:pt x="902207" y="307339"/>
                </a:lnTo>
                <a:lnTo>
                  <a:pt x="897372" y="331249"/>
                </a:lnTo>
                <a:lnTo>
                  <a:pt x="884189" y="350789"/>
                </a:lnTo>
                <a:lnTo>
                  <a:pt x="864649" y="363972"/>
                </a:lnTo>
                <a:lnTo>
                  <a:pt x="840740" y="368808"/>
                </a:lnTo>
                <a:lnTo>
                  <a:pt x="61468" y="368808"/>
                </a:lnTo>
                <a:lnTo>
                  <a:pt x="37558" y="363972"/>
                </a:lnTo>
                <a:lnTo>
                  <a:pt x="18018" y="350789"/>
                </a:lnTo>
                <a:lnTo>
                  <a:pt x="4835" y="331249"/>
                </a:lnTo>
                <a:lnTo>
                  <a:pt x="0" y="307339"/>
                </a:lnTo>
                <a:lnTo>
                  <a:pt x="0" y="61467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defTabSz="685800"/>
            <a:endParaRPr sz="1350"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22724" y="1780309"/>
            <a:ext cx="1333459" cy="457200"/>
          </a:xfrm>
          <a:prstGeom prst="rect">
            <a:avLst/>
          </a:prstGeom>
        </p:spPr>
      </p:pic>
      <p:sp>
        <p:nvSpPr>
          <p:cNvPr id="8" name="object 2"/>
          <p:cNvSpPr txBox="1">
            <a:spLocks/>
          </p:cNvSpPr>
          <p:nvPr/>
        </p:nvSpPr>
        <p:spPr>
          <a:xfrm>
            <a:off x="615663" y="248352"/>
            <a:ext cx="7291353" cy="503023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9525" algn="ctr">
              <a:spcBef>
                <a:spcPts val="83"/>
              </a:spcBef>
            </a:pPr>
            <a:r>
              <a:rPr lang="tr-TR" sz="3200" spc="-23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Obezite</a:t>
            </a:r>
            <a:r>
              <a:rPr lang="tr-TR" sz="3200" spc="-109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spc="-64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Tedavisi</a:t>
            </a:r>
            <a:r>
              <a:rPr lang="tr-TR" sz="3200" spc="-94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–</a:t>
            </a:r>
            <a:r>
              <a:rPr lang="tr-TR" sz="3200" spc="-64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spc="-38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Farmakolojik</a:t>
            </a:r>
            <a:r>
              <a:rPr lang="tr-TR" sz="3200" spc="-109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spc="-38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Tedavi</a:t>
            </a:r>
            <a:endParaRPr lang="tr-TR" sz="3200" spc="-38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26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04800" y="1450234"/>
            <a:ext cx="8610599" cy="3263504"/>
          </a:xfrm>
        </p:spPr>
        <p:txBody>
          <a:bodyPr>
            <a:noAutofit/>
          </a:bodyPr>
          <a:lstStyle/>
          <a:p>
            <a:pPr>
              <a:spcBef>
                <a:spcPts val="900"/>
              </a:spcBef>
            </a:pP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HK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,</a:t>
            </a: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62 </a:t>
            </a: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y, K, ev hanımı</a:t>
            </a:r>
          </a:p>
          <a:p>
            <a:pPr>
              <a:spcBef>
                <a:spcPts val="900"/>
              </a:spcBef>
            </a:pPr>
            <a:r>
              <a:rPr lang="tr-TR" sz="2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Şik</a:t>
            </a: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: Kilo artışı</a:t>
            </a: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spcBef>
                <a:spcPts val="900"/>
              </a:spcBef>
            </a:pP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Diyet ve </a:t>
            </a:r>
            <a:r>
              <a:rPr lang="tr-TR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y</a:t>
            </a:r>
            <a:r>
              <a:rPr lang="en-US" sz="2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ürüyüş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yapmıyor</a:t>
            </a:r>
            <a:endParaRPr lang="tr-TR" sz="2400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spcBef>
                <a:spcPts val="900"/>
              </a:spcBef>
            </a:pP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15 yıldır DM, HT. Komplikasyon –</a:t>
            </a:r>
          </a:p>
          <a:p>
            <a:pPr>
              <a:spcBef>
                <a:spcPts val="900"/>
              </a:spcBef>
            </a:pPr>
            <a:r>
              <a:rPr lang="tr-TR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</a:t>
            </a:r>
            <a:r>
              <a:rPr lang="tr-TR" sz="2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olesistektomi</a:t>
            </a: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spcBef>
                <a:spcPts val="900"/>
              </a:spcBef>
            </a:pP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Kullandığı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ilaçlar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:</a:t>
            </a: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Premiks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insülin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32</a:t>
            </a: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/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30</a:t>
            </a: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Ü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, Metformin 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2</a:t>
            </a: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x1000 m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g,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Amlodipin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10 mg, </a:t>
            </a:r>
            <a:r>
              <a:rPr lang="en-US" sz="2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İrbesartan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/HCT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300/12.5 mg</a:t>
            </a:r>
          </a:p>
          <a:p>
            <a:pPr>
              <a:spcBef>
                <a:spcPts val="900"/>
              </a:spcBef>
              <a:buFont typeface="Wingdings" charset="2"/>
              <a:buChar char="ü"/>
            </a:pP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FM: 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113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kg, 161 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cm</a:t>
            </a: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, BKİ:43,6 TA:130/80</a:t>
            </a: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spcBef>
                <a:spcPts val="900"/>
              </a:spcBef>
              <a:buFont typeface="Wingdings" charset="2"/>
              <a:buChar char="ü"/>
            </a:pP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spcBef>
                <a:spcPts val="900"/>
              </a:spcBef>
            </a:pP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spcBef>
                <a:spcPts val="900"/>
              </a:spcBef>
            </a:pP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spcBef>
                <a:spcPts val="900"/>
              </a:spcBef>
            </a:pP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21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733800" y="609600"/>
            <a:ext cx="5181600" cy="4743895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</a:pP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Tedavi: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- YTD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- </a:t>
            </a:r>
            <a:r>
              <a:rPr lang="tr-TR" sz="2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Orlistat</a:t>
            </a: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3x120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- </a:t>
            </a:r>
            <a:r>
              <a:rPr lang="tr-TR" sz="2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Premix</a:t>
            </a: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insülin 26/24 ü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- </a:t>
            </a:r>
            <a:r>
              <a:rPr lang="tr-TR" sz="2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Metformin</a:t>
            </a: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2x1000 mg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- </a:t>
            </a:r>
            <a:r>
              <a:rPr lang="tr-TR" sz="2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Empagliflozin</a:t>
            </a: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25 mg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- </a:t>
            </a:r>
            <a:r>
              <a:rPr lang="tr-TR" sz="2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Atorvastatin</a:t>
            </a: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10 mg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- </a:t>
            </a:r>
            <a:r>
              <a:rPr lang="tr-TR" sz="2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Amlodipin</a:t>
            </a: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5 mg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- </a:t>
            </a:r>
            <a:r>
              <a:rPr lang="tr-TR" sz="2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İrbesartan</a:t>
            </a: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/HCT 150/12,5 mg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</a:pP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1 ay sonra kontrol</a:t>
            </a:r>
            <a:endParaRPr lang="tr-TR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5" name="İçerik Yer Tutucus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8057626"/>
              </p:ext>
            </p:extLst>
          </p:nvPr>
        </p:nvGraphicFramePr>
        <p:xfrm>
          <a:off x="440354" y="1371600"/>
          <a:ext cx="2823546" cy="260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17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17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8620">
                <a:tc>
                  <a:txBody>
                    <a:bodyPr/>
                    <a:lstStyle/>
                    <a:p>
                      <a:r>
                        <a:rPr lang="tr-TR" sz="2400" dirty="0" err="1" smtClean="0">
                          <a:latin typeface="Comic Sans MS" panose="030F0702030302020204" pitchFamily="66" charset="0"/>
                        </a:rPr>
                        <a:t>Lab</a:t>
                      </a:r>
                      <a:endParaRPr lang="en-US" sz="24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400" dirty="0" smtClean="0">
                          <a:latin typeface="Comic Sans MS" panose="030F0702030302020204" pitchFamily="66" charset="0"/>
                        </a:rPr>
                        <a:t>Eylül</a:t>
                      </a:r>
                      <a:r>
                        <a:rPr lang="tr-TR" sz="2400" baseline="0" dirty="0" smtClean="0">
                          <a:latin typeface="Comic Sans MS" panose="030F0702030302020204" pitchFamily="66" charset="0"/>
                        </a:rPr>
                        <a:t> 23</a:t>
                      </a:r>
                      <a:endParaRPr lang="en-US" sz="24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AK</a:t>
                      </a:r>
                      <a:r>
                        <a:rPr lang="tr-TR" sz="2400" dirty="0" smtClean="0">
                          <a:latin typeface="Comic Sans MS" panose="030F0702030302020204" pitchFamily="66" charset="0"/>
                        </a:rPr>
                        <a:t>Ş</a:t>
                      </a:r>
                      <a:endParaRPr lang="en-US" sz="24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181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r>
                        <a:rPr lang="tr-TR" sz="2400" dirty="0" smtClean="0">
                          <a:latin typeface="Comic Sans MS" panose="030F0702030302020204" pitchFamily="66" charset="0"/>
                        </a:rPr>
                        <a:t>TKŞ</a:t>
                      </a:r>
                      <a:endParaRPr lang="en-US" sz="24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4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192</a:t>
                      </a:r>
                      <a:endParaRPr lang="en-US" sz="24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73632289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A1c </a:t>
                      </a:r>
                      <a:r>
                        <a:rPr lang="en-US" sz="2400" dirty="0">
                          <a:latin typeface="Comic Sans MS" panose="030F0702030302020204" pitchFamily="66" charset="0"/>
                        </a:rPr>
                        <a:t>(%)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4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7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.</a:t>
                      </a:r>
                      <a:r>
                        <a:rPr lang="tr-TR" sz="24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en-US" sz="24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LDL-K</a:t>
                      </a:r>
                      <a:endParaRPr lang="en-US" sz="24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143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T</a:t>
                      </a:r>
                      <a:r>
                        <a:rPr lang="tr-TR" sz="2400" dirty="0" smtClean="0">
                          <a:latin typeface="Comic Sans MS" panose="030F0702030302020204" pitchFamily="66" charset="0"/>
                        </a:rPr>
                        <a:t>G</a:t>
                      </a:r>
                      <a:endParaRPr lang="en-US" sz="24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193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671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7764" y="328303"/>
            <a:ext cx="9026236" cy="4743895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tr-TR" sz="23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4 ay sonra </a:t>
            </a:r>
            <a:r>
              <a:rPr lang="tr-TR" sz="2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O</a:t>
            </a:r>
            <a:r>
              <a:rPr lang="tr-TR" sz="23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rlistat</a:t>
            </a:r>
            <a:r>
              <a:rPr lang="tr-TR" sz="23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raporu bittiği için geldi</a:t>
            </a:r>
          </a:p>
          <a:p>
            <a:pPr>
              <a:spcBef>
                <a:spcPts val="0"/>
              </a:spcBef>
            </a:pPr>
            <a:r>
              <a:rPr lang="tr-TR" sz="23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Memleketinde dahiliye uzmanı tarafından aylık kontrol yapılmış</a:t>
            </a:r>
          </a:p>
          <a:p>
            <a:pPr>
              <a:spcBef>
                <a:spcPts val="0"/>
              </a:spcBef>
            </a:pPr>
            <a:r>
              <a:rPr lang="tr-TR" sz="23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Premix</a:t>
            </a:r>
            <a:r>
              <a:rPr lang="tr-TR" sz="23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insülin ve </a:t>
            </a:r>
            <a:r>
              <a:rPr lang="tr-TR" sz="23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amlodipin</a:t>
            </a:r>
            <a:r>
              <a:rPr lang="tr-TR" sz="23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kesilmiş</a:t>
            </a:r>
          </a:p>
          <a:p>
            <a:pPr>
              <a:spcBef>
                <a:spcPts val="0"/>
              </a:spcBef>
            </a:pPr>
            <a:r>
              <a:rPr lang="tr-TR" sz="23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Diyet +, egzersiz +</a:t>
            </a:r>
          </a:p>
          <a:p>
            <a:pPr>
              <a:spcBef>
                <a:spcPts val="0"/>
              </a:spcBef>
            </a:pPr>
            <a:r>
              <a:rPr lang="tr-TR" sz="2300" dirty="0">
                <a:solidFill>
                  <a:schemeClr val="tx1"/>
                </a:solidFill>
                <a:latin typeface="Comic Sans MS" panose="030F0702030302020204" pitchFamily="66" charset="0"/>
              </a:rPr>
              <a:t>İ</a:t>
            </a:r>
            <a:r>
              <a:rPr lang="tr-TR" sz="23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nsülin </a:t>
            </a:r>
            <a:r>
              <a:rPr lang="tr-TR" sz="2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G</a:t>
            </a:r>
            <a:r>
              <a:rPr lang="tr-TR" sz="23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largin</a:t>
            </a:r>
            <a:r>
              <a:rPr lang="tr-TR" sz="23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30 ü,</a:t>
            </a:r>
            <a:r>
              <a:rPr lang="en-US" sz="23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300" dirty="0">
                <a:solidFill>
                  <a:schemeClr val="tx1"/>
                </a:solidFill>
                <a:latin typeface="Comic Sans MS" panose="030F0702030302020204" pitchFamily="66" charset="0"/>
              </a:rPr>
              <a:t>Metformin </a:t>
            </a:r>
            <a:r>
              <a:rPr lang="en-US" sz="23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2</a:t>
            </a:r>
            <a:r>
              <a:rPr lang="tr-TR" sz="23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x1000 mg</a:t>
            </a:r>
            <a:r>
              <a:rPr lang="en-US" sz="23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, </a:t>
            </a:r>
            <a:r>
              <a:rPr lang="tr-TR" sz="23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Empagliflozin</a:t>
            </a:r>
            <a:r>
              <a:rPr lang="tr-TR" sz="23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25 mg, </a:t>
            </a:r>
            <a:r>
              <a:rPr lang="tr-TR" sz="2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Atorvastatin</a:t>
            </a:r>
            <a:r>
              <a:rPr lang="tr-TR" sz="2300" dirty="0">
                <a:solidFill>
                  <a:schemeClr val="tx1"/>
                </a:solidFill>
                <a:latin typeface="Comic Sans MS" panose="030F0702030302020204" pitchFamily="66" charset="0"/>
              </a:rPr>
              <a:t> 10 mg, </a:t>
            </a:r>
            <a:r>
              <a:rPr lang="tr-TR" sz="23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Orlistat</a:t>
            </a:r>
            <a:r>
              <a:rPr lang="tr-TR" sz="23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3x120 mg,</a:t>
            </a:r>
            <a:r>
              <a:rPr lang="en-US" sz="23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İrbesartan</a:t>
            </a:r>
            <a:r>
              <a:rPr lang="en-US" sz="23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/HCT </a:t>
            </a:r>
            <a:r>
              <a:rPr lang="tr-TR" sz="23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150</a:t>
            </a:r>
            <a:r>
              <a:rPr lang="en-US" sz="23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/12.5 mg</a:t>
            </a:r>
            <a:endParaRPr lang="tr-TR" sz="2300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4" name="İçerik Yer Tutucus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2671349"/>
              </p:ext>
            </p:extLst>
          </p:nvPr>
        </p:nvGraphicFramePr>
        <p:xfrm>
          <a:off x="228600" y="2929890"/>
          <a:ext cx="3638550" cy="3817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2850">
                  <a:extLst>
                    <a:ext uri="{9D8B030D-6E8A-4147-A177-3AD203B41FA5}">
                      <a16:colId xmlns:a16="http://schemas.microsoft.com/office/drawing/2014/main" val="4052645580"/>
                    </a:ext>
                  </a:extLst>
                </a:gridCol>
              </a:tblGrid>
              <a:tr h="388620">
                <a:tc>
                  <a:txBody>
                    <a:bodyPr/>
                    <a:lstStyle/>
                    <a:p>
                      <a:endParaRPr lang="en-US" sz="21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100" dirty="0" smtClean="0">
                          <a:latin typeface="Comic Sans MS" panose="030F0702030302020204" pitchFamily="66" charset="0"/>
                        </a:rPr>
                        <a:t>Eylül 23</a:t>
                      </a:r>
                      <a:endParaRPr lang="en-US" sz="21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100" dirty="0" smtClean="0">
                          <a:latin typeface="Comic Sans MS" panose="030F0702030302020204" pitchFamily="66" charset="0"/>
                        </a:rPr>
                        <a:t>Ocak 24</a:t>
                      </a:r>
                      <a:endParaRPr lang="en-US" sz="21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r>
                        <a:rPr lang="tr-TR" sz="2100" dirty="0" smtClean="0">
                          <a:latin typeface="Comic Sans MS" panose="030F0702030302020204" pitchFamily="66" charset="0"/>
                        </a:rPr>
                        <a:t>Kilo</a:t>
                      </a:r>
                      <a:endParaRPr lang="en-US" sz="21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1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113</a:t>
                      </a:r>
                      <a:endParaRPr lang="en-US" sz="21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100" dirty="0" smtClean="0">
                          <a:latin typeface="Comic Sans MS" panose="030F0702030302020204" pitchFamily="66" charset="0"/>
                        </a:rPr>
                        <a:t>96</a:t>
                      </a:r>
                      <a:endParaRPr lang="en-US" sz="21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43387767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r>
                        <a:rPr lang="tr-TR" sz="2100" dirty="0" smtClean="0">
                          <a:latin typeface="Comic Sans MS" panose="030F0702030302020204" pitchFamily="66" charset="0"/>
                        </a:rPr>
                        <a:t>BKİ</a:t>
                      </a:r>
                      <a:endParaRPr lang="en-US" sz="21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1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43.6</a:t>
                      </a:r>
                      <a:endParaRPr lang="en-US" sz="21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100" dirty="0" smtClean="0">
                          <a:latin typeface="Comic Sans MS" panose="030F0702030302020204" pitchFamily="66" charset="0"/>
                        </a:rPr>
                        <a:t>37</a:t>
                      </a:r>
                      <a:endParaRPr lang="en-US" sz="21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00373884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r>
                        <a:rPr lang="tr-TR" sz="2100" dirty="0" smtClean="0">
                          <a:latin typeface="Comic Sans MS" panose="030F0702030302020204" pitchFamily="66" charset="0"/>
                        </a:rPr>
                        <a:t>TA</a:t>
                      </a:r>
                      <a:endParaRPr lang="en-US" sz="21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1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130/80</a:t>
                      </a:r>
                      <a:endParaRPr lang="en-US" sz="21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100" dirty="0" smtClean="0">
                          <a:latin typeface="Comic Sans MS" panose="030F0702030302020204" pitchFamily="66" charset="0"/>
                        </a:rPr>
                        <a:t>110/75</a:t>
                      </a:r>
                      <a:endParaRPr lang="en-US" sz="21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34684997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latin typeface="Comic Sans MS" panose="030F0702030302020204" pitchFamily="66" charset="0"/>
                        </a:rPr>
                        <a:t>AK</a:t>
                      </a:r>
                      <a:r>
                        <a:rPr lang="tr-TR" sz="2100" dirty="0" smtClean="0">
                          <a:latin typeface="Comic Sans MS" panose="030F0702030302020204" pitchFamily="66" charset="0"/>
                        </a:rPr>
                        <a:t>Ş</a:t>
                      </a:r>
                      <a:endParaRPr lang="en-US" sz="21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181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100" dirty="0" smtClean="0">
                          <a:latin typeface="Comic Sans MS" panose="030F0702030302020204" pitchFamily="66" charset="0"/>
                        </a:rPr>
                        <a:t>116</a:t>
                      </a:r>
                      <a:endParaRPr lang="en-US" sz="21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r>
                        <a:rPr lang="tr-TR" sz="2100" dirty="0" smtClean="0">
                          <a:latin typeface="Comic Sans MS" panose="030F0702030302020204" pitchFamily="66" charset="0"/>
                        </a:rPr>
                        <a:t>TKŞ</a:t>
                      </a:r>
                      <a:endParaRPr lang="en-US" sz="21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1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192</a:t>
                      </a:r>
                      <a:endParaRPr lang="en-US" sz="21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100" dirty="0" smtClean="0">
                          <a:latin typeface="Comic Sans MS" panose="030F0702030302020204" pitchFamily="66" charset="0"/>
                        </a:rPr>
                        <a:t>139</a:t>
                      </a:r>
                      <a:endParaRPr lang="en-US" sz="21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56611283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latin typeface="Comic Sans MS" panose="030F0702030302020204" pitchFamily="66" charset="0"/>
                        </a:rPr>
                        <a:t>A1c </a:t>
                      </a:r>
                      <a:r>
                        <a:rPr lang="en-US" sz="2100" dirty="0">
                          <a:latin typeface="Comic Sans MS" panose="030F0702030302020204" pitchFamily="66" charset="0"/>
                        </a:rPr>
                        <a:t>(%)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1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7</a:t>
                      </a:r>
                      <a:r>
                        <a:rPr lang="en-US" sz="21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.</a:t>
                      </a:r>
                      <a:r>
                        <a:rPr lang="tr-TR" sz="21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en-US" sz="21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100" dirty="0" smtClean="0">
                          <a:latin typeface="Comic Sans MS" panose="030F0702030302020204" pitchFamily="66" charset="0"/>
                        </a:rPr>
                        <a:t>6.3</a:t>
                      </a:r>
                      <a:endParaRPr lang="en-US" sz="21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latin typeface="Comic Sans MS" panose="030F0702030302020204" pitchFamily="66" charset="0"/>
                        </a:rPr>
                        <a:t>LDL-K</a:t>
                      </a:r>
                      <a:endParaRPr lang="en-US" sz="21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143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100" dirty="0" smtClean="0">
                          <a:latin typeface="Comic Sans MS" panose="030F0702030302020204" pitchFamily="66" charset="0"/>
                        </a:rPr>
                        <a:t>107</a:t>
                      </a:r>
                      <a:endParaRPr lang="en-US" sz="21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latin typeface="Comic Sans MS" panose="030F0702030302020204" pitchFamily="66" charset="0"/>
                        </a:rPr>
                        <a:t>T</a:t>
                      </a:r>
                      <a:r>
                        <a:rPr lang="tr-TR" sz="2100" dirty="0" smtClean="0">
                          <a:latin typeface="Comic Sans MS" panose="030F0702030302020204" pitchFamily="66" charset="0"/>
                        </a:rPr>
                        <a:t>G</a:t>
                      </a:r>
                      <a:endParaRPr lang="en-US" sz="21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193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100" dirty="0" smtClean="0">
                          <a:latin typeface="Comic Sans MS" panose="030F0702030302020204" pitchFamily="66" charset="0"/>
                        </a:rPr>
                        <a:t>123</a:t>
                      </a:r>
                      <a:endParaRPr lang="en-US" sz="21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4800600" y="3276600"/>
            <a:ext cx="4182341" cy="31242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Rapor yenilendi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Tedavi:</a:t>
            </a:r>
          </a:p>
          <a:p>
            <a:pPr algn="l"/>
            <a:r>
              <a:rPr lang="tr-TR" sz="2400" dirty="0" smtClean="0">
                <a:latin typeface="Comic Sans MS" panose="030F0702030302020204" pitchFamily="66" charset="0"/>
              </a:rPr>
              <a:t>- </a:t>
            </a:r>
            <a:r>
              <a:rPr lang="tr-TR" sz="2400" dirty="0" err="1" smtClean="0">
                <a:latin typeface="Comic Sans MS" panose="030F0702030302020204" pitchFamily="66" charset="0"/>
              </a:rPr>
              <a:t>Orlistat</a:t>
            </a:r>
            <a:r>
              <a:rPr lang="tr-TR" sz="2400" dirty="0" smtClean="0">
                <a:latin typeface="Comic Sans MS" panose="030F0702030302020204" pitchFamily="66" charset="0"/>
              </a:rPr>
              <a:t> 3x120 mg</a:t>
            </a:r>
          </a:p>
          <a:p>
            <a:pPr algn="l"/>
            <a:r>
              <a:rPr lang="tr-TR" sz="2400" dirty="0" smtClean="0">
                <a:latin typeface="Comic Sans MS" panose="030F0702030302020204" pitchFamily="66" charset="0"/>
              </a:rPr>
              <a:t>- İnsülin </a:t>
            </a:r>
            <a:r>
              <a:rPr lang="tr-TR" sz="2400" dirty="0" err="1">
                <a:latin typeface="Comic Sans MS" panose="030F0702030302020204" pitchFamily="66" charset="0"/>
              </a:rPr>
              <a:t>G</a:t>
            </a:r>
            <a:r>
              <a:rPr lang="tr-TR" sz="2400" dirty="0" err="1" smtClean="0">
                <a:latin typeface="Comic Sans MS" panose="030F0702030302020204" pitchFamily="66" charset="0"/>
              </a:rPr>
              <a:t>largin</a:t>
            </a:r>
            <a:r>
              <a:rPr lang="tr-TR" sz="2400" dirty="0" smtClean="0">
                <a:latin typeface="Comic Sans MS" panose="030F0702030302020204" pitchFamily="66" charset="0"/>
              </a:rPr>
              <a:t> 28 ü</a:t>
            </a:r>
          </a:p>
          <a:p>
            <a:pPr algn="l"/>
            <a:r>
              <a:rPr lang="tr-TR" sz="2400" dirty="0" smtClean="0">
                <a:latin typeface="Comic Sans MS" panose="030F0702030302020204" pitchFamily="66" charset="0"/>
              </a:rPr>
              <a:t>- </a:t>
            </a:r>
            <a:r>
              <a:rPr lang="tr-TR" sz="2400" dirty="0" err="1" smtClean="0">
                <a:latin typeface="Comic Sans MS" panose="030F0702030302020204" pitchFamily="66" charset="0"/>
              </a:rPr>
              <a:t>Metformin</a:t>
            </a:r>
            <a:r>
              <a:rPr lang="tr-TR" sz="2400" dirty="0" smtClean="0">
                <a:latin typeface="Comic Sans MS" panose="030F0702030302020204" pitchFamily="66" charset="0"/>
              </a:rPr>
              <a:t> 2x1000 mg</a:t>
            </a:r>
          </a:p>
          <a:p>
            <a:pPr algn="l"/>
            <a:r>
              <a:rPr lang="tr-TR" sz="2400" dirty="0" smtClean="0">
                <a:latin typeface="Comic Sans MS" panose="030F0702030302020204" pitchFamily="66" charset="0"/>
              </a:rPr>
              <a:t>- </a:t>
            </a:r>
            <a:r>
              <a:rPr lang="tr-TR" sz="2400" dirty="0" err="1" smtClean="0">
                <a:latin typeface="Comic Sans MS" panose="030F0702030302020204" pitchFamily="66" charset="0"/>
              </a:rPr>
              <a:t>Empagliflozin</a:t>
            </a:r>
            <a:r>
              <a:rPr lang="tr-TR" sz="2400" dirty="0" smtClean="0">
                <a:latin typeface="Comic Sans MS" panose="030F0702030302020204" pitchFamily="66" charset="0"/>
              </a:rPr>
              <a:t> 25 mg</a:t>
            </a:r>
          </a:p>
          <a:p>
            <a:pPr algn="l"/>
            <a:r>
              <a:rPr lang="tr-TR" sz="2400" dirty="0" smtClean="0">
                <a:latin typeface="Comic Sans MS" panose="030F0702030302020204" pitchFamily="66" charset="0"/>
              </a:rPr>
              <a:t>- </a:t>
            </a:r>
            <a:r>
              <a:rPr lang="tr-TR" sz="2400" dirty="0" err="1" smtClean="0">
                <a:latin typeface="Comic Sans MS" panose="030F0702030302020204" pitchFamily="66" charset="0"/>
              </a:rPr>
              <a:t>Atorvastatin</a:t>
            </a:r>
            <a:r>
              <a:rPr lang="tr-TR" sz="2400" dirty="0" smtClean="0">
                <a:latin typeface="Comic Sans MS" panose="030F0702030302020204" pitchFamily="66" charset="0"/>
              </a:rPr>
              <a:t> 10 mg</a:t>
            </a:r>
          </a:p>
          <a:p>
            <a:pPr algn="l"/>
            <a:r>
              <a:rPr lang="tr-TR" sz="2400" dirty="0" smtClean="0">
                <a:latin typeface="Comic Sans MS" panose="030F0702030302020204" pitchFamily="66" charset="0"/>
              </a:rPr>
              <a:t>- </a:t>
            </a:r>
            <a:r>
              <a:rPr lang="tr-TR" sz="2400" dirty="0" err="1" smtClean="0">
                <a:latin typeface="Comic Sans MS" panose="030F0702030302020204" pitchFamily="66" charset="0"/>
              </a:rPr>
              <a:t>İrbesartan</a:t>
            </a:r>
            <a:r>
              <a:rPr lang="tr-TR" sz="2400" dirty="0" smtClean="0">
                <a:latin typeface="Comic Sans MS" panose="030F0702030302020204" pitchFamily="66" charset="0"/>
              </a:rPr>
              <a:t> 150 mg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3 ay sonra kontrol </a:t>
            </a:r>
            <a:endParaRPr lang="tr-TR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49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88021"/>
              </p:ext>
            </p:extLst>
          </p:nvPr>
        </p:nvGraphicFramePr>
        <p:xfrm>
          <a:off x="2" y="533400"/>
          <a:ext cx="9130143" cy="36006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4908">
                  <a:extLst>
                    <a:ext uri="{9D8B030D-6E8A-4147-A177-3AD203B41FA5}">
                      <a16:colId xmlns:a16="http://schemas.microsoft.com/office/drawing/2014/main" val="4204738198"/>
                    </a:ext>
                  </a:extLst>
                </a:gridCol>
                <a:gridCol w="1634890">
                  <a:extLst>
                    <a:ext uri="{9D8B030D-6E8A-4147-A177-3AD203B41FA5}">
                      <a16:colId xmlns:a16="http://schemas.microsoft.com/office/drawing/2014/main" val="53739625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63768889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107021359"/>
                    </a:ext>
                  </a:extLst>
                </a:gridCol>
                <a:gridCol w="1772540">
                  <a:extLst>
                    <a:ext uri="{9D8B030D-6E8A-4147-A177-3AD203B41FA5}">
                      <a16:colId xmlns:a16="http://schemas.microsoft.com/office/drawing/2014/main" val="865546350"/>
                    </a:ext>
                  </a:extLst>
                </a:gridCol>
                <a:gridCol w="1642605">
                  <a:extLst>
                    <a:ext uri="{9D8B030D-6E8A-4147-A177-3AD203B41FA5}">
                      <a16:colId xmlns:a16="http://schemas.microsoft.com/office/drawing/2014/main" val="2860098645"/>
                    </a:ext>
                  </a:extLst>
                </a:gridCol>
              </a:tblGrid>
              <a:tr h="791848">
                <a:tc>
                  <a:txBody>
                    <a:bodyPr/>
                    <a:lstStyle/>
                    <a:p>
                      <a:pPr marL="56515"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tr-TR" sz="1700" b="1" spc="-2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İlaç</a:t>
                      </a:r>
                      <a:endParaRPr lang="tr-TR" sz="17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/>
                </a:tc>
                <a:tc>
                  <a:txBody>
                    <a:bodyPr/>
                    <a:lstStyle/>
                    <a:p>
                      <a:pPr marL="20955" marR="15875" algn="ctr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tr-TR" sz="1700" b="1" spc="-2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Onay</a:t>
                      </a:r>
                      <a:endParaRPr lang="tr-TR" sz="17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5" indent="164465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tr-TR" sz="1700" b="1" spc="-2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Etki</a:t>
                      </a:r>
                      <a:r>
                        <a:rPr lang="tr-TR" sz="1700" b="1" spc="2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b="1" spc="-3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Mekanizması</a:t>
                      </a:r>
                      <a:endParaRPr lang="tr-TR" sz="17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" algn="ctr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tr-TR" sz="1700" b="1" spc="-25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Doz</a:t>
                      </a:r>
                      <a:endParaRPr lang="tr-TR" sz="170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176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tr-TR" sz="1700" b="1" spc="-10" dirty="0" err="1" smtClean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Kontrendikasyon</a:t>
                      </a:r>
                      <a:endParaRPr lang="tr-TR" sz="17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tr-TR" sz="1700" b="1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Yan</a:t>
                      </a:r>
                      <a:r>
                        <a:rPr lang="tr-TR" sz="1700" b="1" spc="-25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b="1" spc="-1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etkiler</a:t>
                      </a:r>
                      <a:endParaRPr lang="tr-TR" sz="17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55567970"/>
                  </a:ext>
                </a:extLst>
              </a:tr>
              <a:tr h="2808795">
                <a:tc>
                  <a:txBody>
                    <a:bodyPr/>
                    <a:lstStyle/>
                    <a:p>
                      <a:pPr marL="205740"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tr-TR" sz="1700" b="1" spc="-1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tr-TR" sz="1700" b="1" spc="-10" dirty="0" err="1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Orlistat</a:t>
                      </a:r>
                      <a:r>
                        <a:rPr lang="tr-TR" sz="1700" b="1" spc="-1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tr-TR" sz="1700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/>
                </a:tc>
                <a:tc>
                  <a:txBody>
                    <a:bodyPr/>
                    <a:lstStyle/>
                    <a:p>
                      <a:pPr marL="50800"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tr-TR" sz="17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20955" marR="14605" algn="ctr">
                        <a:lnSpc>
                          <a:spcPct val="86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tr-TR" sz="1700" spc="-1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FDA</a:t>
                      </a:r>
                      <a:r>
                        <a:rPr lang="tr-TR" sz="1700" spc="5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spc="-1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</a:t>
                      </a:r>
                      <a:r>
                        <a:rPr lang="tr-TR" sz="1700" spc="2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spc="-2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EMA</a:t>
                      </a:r>
                      <a:endParaRPr lang="tr-TR" sz="17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5400" marR="18415" indent="-635" algn="ctr">
                        <a:lnSpc>
                          <a:spcPct val="86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tr-TR" sz="1700" spc="-1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(Türkiye’de</a:t>
                      </a:r>
                      <a:r>
                        <a:rPr lang="tr-TR" sz="1700" spc="2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spc="-2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kullanımda)</a:t>
                      </a:r>
                      <a:endParaRPr lang="tr-TR" sz="17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015" indent="-97155">
                        <a:lnSpc>
                          <a:spcPct val="86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endParaRPr lang="tr-TR" sz="1700" spc="-20" dirty="0" smtClean="0">
                        <a:solidFill>
                          <a:srgbClr val="231F2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20015" marR="0" lvl="0" indent="-97155" algn="l" defTabSz="914400" rtl="0" eaLnBrk="1" fontAlgn="auto" latinLnBrk="0" hangingPunct="1">
                        <a:lnSpc>
                          <a:spcPct val="86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700" spc="-20" dirty="0" err="1" smtClean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Pankreatik</a:t>
                      </a:r>
                      <a:r>
                        <a:rPr lang="tr-TR" sz="1700" spc="-25" dirty="0" smtClean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spc="-20" dirty="0" err="1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lipaz</a:t>
                      </a:r>
                      <a:r>
                        <a:rPr lang="tr-TR" sz="1700" spc="2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spc="-10" dirty="0" smtClean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inhibitörü</a:t>
                      </a:r>
                    </a:p>
                    <a:p>
                      <a:pPr marL="120015" marR="0" lvl="0" indent="-97155" algn="l" defTabSz="914400" rtl="0" eaLnBrk="1" fontAlgn="auto" latinLnBrk="0" hangingPunct="1">
                        <a:lnSpc>
                          <a:spcPct val="86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700" spc="-8" dirty="0" err="1" smtClean="0">
                          <a:latin typeface="Comic Sans MS" panose="030F0702030302020204" pitchFamily="66" charset="0"/>
                          <a:cs typeface="Calibri"/>
                        </a:rPr>
                        <a:t>İntestinal</a:t>
                      </a:r>
                      <a:r>
                        <a:rPr lang="tr-TR" sz="1700" spc="-8" dirty="0" smtClean="0">
                          <a:latin typeface="Comic Sans MS" panose="030F0702030302020204" pitchFamily="66" charset="0"/>
                          <a:cs typeface="Calibri"/>
                        </a:rPr>
                        <a:t> </a:t>
                      </a:r>
                      <a:r>
                        <a:rPr lang="tr-TR" sz="1700" dirty="0" smtClean="0">
                          <a:latin typeface="Comic Sans MS" panose="030F0702030302020204" pitchFamily="66" charset="0"/>
                          <a:cs typeface="Calibri"/>
                        </a:rPr>
                        <a:t>yağ</a:t>
                      </a:r>
                      <a:r>
                        <a:rPr lang="tr-TR" sz="1700" spc="-60" dirty="0" smtClean="0">
                          <a:latin typeface="Comic Sans MS" panose="030F0702030302020204" pitchFamily="66" charset="0"/>
                          <a:cs typeface="Calibri"/>
                        </a:rPr>
                        <a:t> emilimini %30 azaltır</a:t>
                      </a:r>
                      <a:endParaRPr lang="tr-TR" sz="1700" spc="-8" dirty="0" smtClean="0">
                        <a:latin typeface="Comic Sans MS" panose="030F0702030302020204" pitchFamily="66" charset="0"/>
                        <a:cs typeface="Calibri"/>
                      </a:endParaRPr>
                    </a:p>
                    <a:p>
                      <a:pPr marL="120015" indent="-97155">
                        <a:lnSpc>
                          <a:spcPct val="86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endParaRPr lang="tr-TR" sz="17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260" indent="-15875">
                        <a:lnSpc>
                          <a:spcPct val="86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endParaRPr lang="tr-TR" sz="1700" spc="-10" dirty="0" smtClean="0">
                        <a:solidFill>
                          <a:srgbClr val="231F2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8260" indent="-15875">
                        <a:lnSpc>
                          <a:spcPct val="86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tr-TR" sz="1700" spc="-10" dirty="0" smtClean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Günde</a:t>
                      </a:r>
                      <a:r>
                        <a:rPr lang="tr-TR" sz="1700" spc="-35" dirty="0" smtClean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spc="-1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üç</a:t>
                      </a:r>
                      <a:r>
                        <a:rPr lang="tr-TR" sz="1700" spc="-35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spc="-35" dirty="0" smtClean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spc="-10" dirty="0" smtClean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defa</a:t>
                      </a:r>
                      <a:r>
                        <a:rPr lang="tr-TR" sz="1700" spc="200" dirty="0" smtClean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r>
                        <a:rPr lang="tr-TR" sz="1700" spc="-2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mg</a:t>
                      </a:r>
                      <a:r>
                        <a:rPr lang="tr-TR" sz="1700" spc="-2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spc="-1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(oral</a:t>
                      </a:r>
                      <a:r>
                        <a:rPr lang="tr-TR" sz="1700" spc="-10" dirty="0" smtClean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),</a:t>
                      </a:r>
                    </a:p>
                    <a:p>
                      <a:pPr marL="48260" marR="0" lvl="0" indent="-15875" algn="l" defTabSz="914400" rtl="0" eaLnBrk="1" fontAlgn="auto" latinLnBrk="0" hangingPunct="1">
                        <a:lnSpc>
                          <a:spcPct val="86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700" spc="-10" dirty="0" smtClean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Yemek sırasında</a:t>
                      </a:r>
                    </a:p>
                    <a:p>
                      <a:pPr marL="48260" marR="0" lvl="0" indent="-15875" algn="l" defTabSz="914400" rtl="0" eaLnBrk="1" fontAlgn="auto" latinLnBrk="0" hangingPunct="1">
                        <a:lnSpc>
                          <a:spcPct val="86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700" dirty="0" smtClean="0">
                        <a:latin typeface="Comic Sans MS" panose="030F0702030302020204" pitchFamily="66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655" marR="29845" indent="-635" algn="ctr">
                        <a:lnSpc>
                          <a:spcPct val="86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endParaRPr lang="tr-TR" sz="1700" dirty="0" smtClean="0">
                        <a:solidFill>
                          <a:srgbClr val="231F2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3655" marR="29845" indent="-635" algn="ctr">
                        <a:lnSpc>
                          <a:spcPct val="86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tr-TR" sz="1700" dirty="0" smtClean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Gebelik</a:t>
                      </a:r>
                      <a:r>
                        <a:rPr lang="tr-TR" sz="17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tr-TR" sz="1700" spc="-3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emzirme,</a:t>
                      </a:r>
                      <a:r>
                        <a:rPr lang="tr-TR" sz="1700" spc="2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spc="-20" dirty="0" smtClean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kronik</a:t>
                      </a:r>
                      <a:r>
                        <a:rPr lang="tr-TR" sz="1700" spc="-20" baseline="0" dirty="0" smtClean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spc="-20" baseline="0" dirty="0" err="1" smtClean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tr-TR" sz="1700" spc="-20" dirty="0" err="1" smtClean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alabsorbsiyon</a:t>
                      </a:r>
                      <a:r>
                        <a:rPr lang="tr-TR" sz="1700" spc="200" dirty="0" smtClean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sendromları,</a:t>
                      </a:r>
                      <a:r>
                        <a:rPr lang="tr-TR" sz="1700" spc="-45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dirty="0" err="1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kolestaz</a:t>
                      </a:r>
                      <a:r>
                        <a:rPr lang="tr-TR" sz="1700" dirty="0" smtClean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tr-TR" sz="1700" spc="-10" dirty="0" smtClean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kısa barsak sendromu</a:t>
                      </a:r>
                      <a:endParaRPr lang="tr-TR" sz="17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marR="8890" algn="ctr">
                        <a:lnSpc>
                          <a:spcPct val="86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endParaRPr lang="tr-TR" sz="1700" dirty="0" smtClean="0">
                        <a:solidFill>
                          <a:srgbClr val="231F2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2065" marR="8890" algn="ctr">
                        <a:lnSpc>
                          <a:spcPct val="86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tr-TR" sz="1700" dirty="0" smtClean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Yağda </a:t>
                      </a:r>
                      <a:r>
                        <a:rPr lang="tr-TR" sz="17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eriyen vitaminlerin</a:t>
                      </a:r>
                      <a:r>
                        <a:rPr lang="tr-TR" sz="1700" spc="2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spc="-1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emiliminde</a:t>
                      </a:r>
                      <a:r>
                        <a:rPr lang="tr-TR" sz="1700" spc="-3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spc="-1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azalma,</a:t>
                      </a:r>
                      <a:r>
                        <a:rPr lang="tr-TR" sz="1700" spc="-3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spc="-10" dirty="0" err="1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steatore</a:t>
                      </a:r>
                      <a:r>
                        <a:rPr lang="tr-TR" sz="1700" spc="-1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tr-TR" sz="1700" spc="2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spc="-10" dirty="0" err="1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fekal</a:t>
                      </a:r>
                      <a:r>
                        <a:rPr lang="tr-TR" sz="1700" spc="-35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spc="-10" dirty="0" err="1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inkontinans</a:t>
                      </a:r>
                      <a:r>
                        <a:rPr lang="tr-TR" sz="1700" spc="-1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tr-TR" sz="1700" spc="-35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spc="-10" dirty="0" err="1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abdominal</a:t>
                      </a:r>
                      <a:r>
                        <a:rPr lang="tr-TR" sz="1700" spc="2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ağrı, baş ağrısı, oksalat</a:t>
                      </a:r>
                      <a:r>
                        <a:rPr lang="tr-TR" sz="1700" spc="2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spc="-10" dirty="0" err="1" smtClean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nefropatisi</a:t>
                      </a:r>
                      <a:r>
                        <a:rPr lang="tr-TR" sz="1700" spc="-10" dirty="0" smtClean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KC </a:t>
                      </a:r>
                      <a:r>
                        <a:rPr lang="tr-TR" sz="1700" spc="-10" dirty="0" err="1" smtClean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toksisite</a:t>
                      </a:r>
                      <a:endParaRPr lang="tr-TR" sz="17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0241330"/>
                  </a:ext>
                </a:extLst>
              </a:tr>
            </a:tbl>
          </a:graphicData>
        </a:graphic>
      </p:graphicFrame>
      <p:sp>
        <p:nvSpPr>
          <p:cNvPr id="5" name="Unvan 1"/>
          <p:cNvSpPr txBox="1">
            <a:spLocks/>
          </p:cNvSpPr>
          <p:nvPr/>
        </p:nvSpPr>
        <p:spPr>
          <a:xfrm>
            <a:off x="304800" y="152400"/>
            <a:ext cx="86106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algn="ctr"/>
            <a:r>
              <a:rPr lang="tr-TR" sz="20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Obezitenin</a:t>
            </a:r>
            <a:r>
              <a:rPr lang="tr-TR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Medikal Tedavisinde Ülkemizde Onaylı/Kullanılan Ajanlar</a:t>
            </a:r>
            <a:endParaRPr lang="tr-TR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152401" y="4207266"/>
            <a:ext cx="88876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l" rtl="0">
              <a:buFont typeface="Arial" panose="020B0604020202020204" pitchFamily="34" charset="0"/>
              <a:buChar char="•"/>
            </a:pPr>
            <a:r>
              <a:rPr kumimoji="0" lang="tr-TR" altLang="tr-T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4 yıllık verileri mevcut, devamına engel bir YE oluşmaz ise bu süreler içinde güvenle kullanılabilir</a:t>
            </a:r>
          </a:p>
          <a:p>
            <a:pPr marL="285750" lvl="0" indent="-285750" algn="l" rtl="0">
              <a:buFont typeface="Arial" panose="020B0604020202020204" pitchFamily="34" charset="0"/>
              <a:buChar char="•"/>
            </a:pPr>
            <a:r>
              <a:rPr lang="tr-TR" sz="2000" dirty="0" smtClean="0">
                <a:latin typeface="Comic Sans MS" panose="030F0702030302020204" pitchFamily="66" charset="0"/>
              </a:rPr>
              <a:t>GİS emilim oranı çok düşük (%1), büyük oranda emilmeden atılır</a:t>
            </a:r>
            <a:endParaRPr lang="tr-TR" sz="2000" dirty="0">
              <a:latin typeface="Comic Sans MS" panose="030F0702030302020204" pitchFamily="66" charset="0"/>
              <a:cs typeface="Calibri"/>
            </a:endParaRPr>
          </a:p>
          <a:p>
            <a:pPr marL="285750" lvl="0" indent="-285750" algn="l" rtl="0">
              <a:buFont typeface="Arial" panose="020B0604020202020204" pitchFamily="34" charset="0"/>
              <a:buChar char="•"/>
            </a:pPr>
            <a:r>
              <a:rPr lang="tr-TR" sz="2000" spc="-8" dirty="0" smtClean="0">
                <a:latin typeface="Comic Sans MS" panose="030F0702030302020204" pitchFamily="66" charset="0"/>
                <a:cs typeface="Calibri"/>
              </a:rPr>
              <a:t>Sistemik 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olmaması,</a:t>
            </a:r>
            <a:r>
              <a:rPr lang="tr-TR" sz="2000" spc="-4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spc="-15" dirty="0" smtClean="0">
                <a:latin typeface="Comic Sans MS" panose="030F0702030302020204" pitchFamily="66" charset="0"/>
                <a:cs typeface="Calibri"/>
              </a:rPr>
              <a:t>kombinasyon</a:t>
            </a:r>
            <a:r>
              <a:rPr lang="tr-TR" sz="2000" spc="-45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spc="-8" dirty="0" smtClean="0">
                <a:latin typeface="Comic Sans MS" panose="030F0702030302020204" pitchFamily="66" charset="0"/>
                <a:cs typeface="Calibri"/>
              </a:rPr>
              <a:t>tedavilerine</a:t>
            </a:r>
            <a:r>
              <a:rPr lang="tr-TR" sz="2000" spc="-11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uyumlu</a:t>
            </a:r>
            <a:r>
              <a:rPr lang="tr-TR" sz="2000" spc="-64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olması,</a:t>
            </a:r>
            <a:r>
              <a:rPr lang="tr-TR" sz="2000" spc="-19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alkol</a:t>
            </a:r>
            <a:r>
              <a:rPr lang="tr-TR" sz="2000" spc="-53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ve</a:t>
            </a:r>
            <a:r>
              <a:rPr lang="tr-TR" sz="2000" spc="-45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madde</a:t>
            </a:r>
            <a:r>
              <a:rPr lang="tr-TR" sz="2000" spc="-41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bağımlılığı</a:t>
            </a:r>
            <a:r>
              <a:rPr lang="tr-TR" sz="2000" spc="-26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spc="-8" dirty="0" smtClean="0">
                <a:latin typeface="Comic Sans MS" panose="030F0702030302020204" pitchFamily="66" charset="0"/>
                <a:cs typeface="Calibri"/>
              </a:rPr>
              <a:t>öyküsü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 olanlarda</a:t>
            </a:r>
            <a:r>
              <a:rPr lang="tr-TR" sz="2000" spc="-41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spc="-8" dirty="0" smtClean="0">
                <a:latin typeface="Comic Sans MS" panose="030F0702030302020204" pitchFamily="66" charset="0"/>
                <a:cs typeface="Calibri"/>
              </a:rPr>
              <a:t>kullanılabilir</a:t>
            </a:r>
            <a:r>
              <a:rPr lang="tr-TR" sz="2000" spc="-26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dirty="0" smtClean="0">
                <a:latin typeface="Comic Sans MS" panose="030F0702030302020204" pitchFamily="66" charset="0"/>
                <a:cs typeface="Calibri"/>
              </a:rPr>
              <a:t>olması</a:t>
            </a:r>
            <a:r>
              <a:rPr lang="tr-TR" sz="2000" spc="-26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2000" spc="-8" dirty="0" smtClean="0">
                <a:latin typeface="Comic Sans MS" panose="030F0702030302020204" pitchFamily="66" charset="0"/>
                <a:cs typeface="Calibri"/>
              </a:rPr>
              <a:t>avantaj</a:t>
            </a:r>
            <a:endParaRPr lang="tr-TR" sz="2000" dirty="0">
              <a:latin typeface="Comic Sans MS" panose="030F0702030302020204" pitchFamily="66" charset="0"/>
              <a:cs typeface="Calibri"/>
            </a:endParaRPr>
          </a:p>
          <a:p>
            <a:pPr marL="285750" lvl="0" indent="-285750" algn="l" rtl="0">
              <a:buFont typeface="Arial" panose="020B0604020202020204" pitchFamily="34" charset="0"/>
              <a:buChar char="•"/>
            </a:pPr>
            <a:r>
              <a:rPr lang="tr-TR" sz="2000" dirty="0" smtClean="0">
                <a:latin typeface="Comic Sans MS" panose="030F0702030302020204" pitchFamily="66" charset="0"/>
              </a:rPr>
              <a:t>Bir </a:t>
            </a:r>
            <a:r>
              <a:rPr lang="tr-TR" sz="2000" dirty="0" err="1" smtClean="0">
                <a:latin typeface="Comic Sans MS" panose="030F0702030302020204" pitchFamily="66" charset="0"/>
              </a:rPr>
              <a:t>metaanalizde</a:t>
            </a:r>
            <a:r>
              <a:rPr lang="tr-TR" sz="2000" dirty="0" smtClean="0">
                <a:latin typeface="Comic Sans MS" panose="030F0702030302020204" pitchFamily="66" charset="0"/>
              </a:rPr>
              <a:t> %8 kilo kaybı</a:t>
            </a:r>
          </a:p>
          <a:p>
            <a:pPr marL="285750" lvl="0" indent="-285750" algn="l" rtl="0">
              <a:buFont typeface="Arial" panose="020B0604020202020204" pitchFamily="34" charset="0"/>
              <a:buChar char="•"/>
            </a:pPr>
            <a:r>
              <a:rPr lang="tr-TR" sz="2000" smtClean="0">
                <a:latin typeface="Comic Sans MS" panose="030F0702030302020204" pitchFamily="66" charset="0"/>
              </a:rPr>
              <a:t>İlaç </a:t>
            </a:r>
            <a:r>
              <a:rPr lang="tr-TR" sz="2000" dirty="0" smtClean="0">
                <a:latin typeface="Comic Sans MS" panose="030F0702030302020204" pitchFamily="66" charset="0"/>
              </a:rPr>
              <a:t>grubunda %6.2, kontrol grubunda %9 DM gelişmiş</a:t>
            </a:r>
          </a:p>
          <a:p>
            <a:pPr marL="285750" lvl="0" indent="-285750" algn="l" rtl="0">
              <a:buFont typeface="Arial" panose="020B0604020202020204" pitchFamily="34" charset="0"/>
              <a:buChar char="•"/>
            </a:pPr>
            <a:r>
              <a:rPr lang="tr-TR" sz="2000" dirty="0" smtClean="0">
                <a:latin typeface="Comic Sans MS" panose="030F0702030302020204" pitchFamily="66" charset="0"/>
              </a:rPr>
              <a:t>BC sonrası ve 65 yaş üstü kullanımında veriler sınırlı</a:t>
            </a:r>
            <a:endParaRPr kumimoji="0" lang="tr-TR" altLang="tr-TR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pic>
        <p:nvPicPr>
          <p:cNvPr id="7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39000" y="5791200"/>
            <a:ext cx="1891146" cy="104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56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152400" y="263120"/>
            <a:ext cx="8879409" cy="609397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sz="2200" dirty="0" smtClean="0">
                <a:latin typeface="Comic Sans MS" panose="030F0702030302020204" pitchFamily="66" charset="0"/>
              </a:rPr>
              <a:t>FY, 54 y, E, memur</a:t>
            </a:r>
          </a:p>
          <a:p>
            <a:pPr>
              <a:lnSpc>
                <a:spcPct val="150000"/>
              </a:lnSpc>
            </a:pPr>
            <a:r>
              <a:rPr lang="tr-TR" sz="2200" dirty="0" err="1" smtClean="0">
                <a:latin typeface="Comic Sans MS" panose="030F0702030302020204" pitchFamily="66" charset="0"/>
              </a:rPr>
              <a:t>Şik</a:t>
            </a:r>
            <a:r>
              <a:rPr lang="tr-TR" sz="2200" dirty="0" smtClean="0">
                <a:latin typeface="Comic Sans MS" panose="030F0702030302020204" pitchFamily="66" charset="0"/>
              </a:rPr>
              <a:t>: </a:t>
            </a:r>
            <a:r>
              <a:rPr lang="tr-TR" sz="2200" dirty="0">
                <a:latin typeface="Comic Sans MS" panose="030F0702030302020204" pitchFamily="66" charset="0"/>
              </a:rPr>
              <a:t>K</a:t>
            </a:r>
            <a:r>
              <a:rPr lang="tr-TR" sz="2200" dirty="0" smtClean="0">
                <a:latin typeface="Comic Sans MS" panose="030F0702030302020204" pitchFamily="66" charset="0"/>
              </a:rPr>
              <a:t>ilo fazlalığı, kilo verememe, KŞ yüksekliği</a:t>
            </a:r>
          </a:p>
          <a:p>
            <a:pPr>
              <a:lnSpc>
                <a:spcPct val="150000"/>
              </a:lnSpc>
            </a:pPr>
            <a:r>
              <a:rPr lang="tr-TR" sz="2200" dirty="0" err="1" smtClean="0">
                <a:latin typeface="Comic Sans MS" panose="030F0702030302020204" pitchFamily="66" charset="0"/>
              </a:rPr>
              <a:t>Hik</a:t>
            </a:r>
            <a:r>
              <a:rPr lang="tr-TR" sz="2200" dirty="0" smtClean="0">
                <a:latin typeface="Comic Sans MS" panose="030F0702030302020204" pitchFamily="66" charset="0"/>
              </a:rPr>
              <a:t>: 1 aydır akşamları TKŞ 200-250 civarında seyrediyor. 20 yıldır, evlendiğinden beri, sürekli kilo artışı yaşıyor. 30 kiloya yakın almış. 4 yıl önce sigarayı bırakmış ve kilo artışı hızlanmış. </a:t>
            </a:r>
            <a:r>
              <a:rPr lang="tr-TR" sz="2200" dirty="0">
                <a:latin typeface="Comic Sans MS" panose="030F0702030302020204" pitchFamily="66" charset="0"/>
              </a:rPr>
              <a:t>Diyet eğitimi almış ama iştahı fazla olduğundan tam uygulayamıyor. Özellikle akşam yemekten sonra </a:t>
            </a:r>
            <a:r>
              <a:rPr lang="tr-TR" sz="2200" dirty="0" err="1">
                <a:latin typeface="Comic Sans MS" panose="030F0702030302020204" pitchFamily="66" charset="0"/>
              </a:rPr>
              <a:t>tv</a:t>
            </a:r>
            <a:r>
              <a:rPr lang="tr-TR" sz="2200" dirty="0">
                <a:latin typeface="Comic Sans MS" panose="030F0702030302020204" pitchFamily="66" charset="0"/>
              </a:rPr>
              <a:t> karşısında sürekli </a:t>
            </a:r>
            <a:r>
              <a:rPr lang="tr-TR" sz="2200" dirty="0" smtClean="0">
                <a:latin typeface="Comic Sans MS" panose="030F0702030302020204" pitchFamily="66" charset="0"/>
              </a:rPr>
              <a:t>bir şeyler </a:t>
            </a:r>
            <a:r>
              <a:rPr lang="tr-TR" sz="2200" dirty="0">
                <a:latin typeface="Comic Sans MS" panose="030F0702030302020204" pitchFamily="66" charset="0"/>
              </a:rPr>
              <a:t>atıştırıyor. Masa başında çalışıyor. Düzenli fiziksel aktivite </a:t>
            </a:r>
            <a:r>
              <a:rPr lang="tr-TR" sz="2200" dirty="0" smtClean="0">
                <a:latin typeface="Comic Sans MS" panose="030F0702030302020204" pitchFamily="66" charset="0"/>
              </a:rPr>
              <a:t>yok.</a:t>
            </a:r>
          </a:p>
          <a:p>
            <a:pPr>
              <a:lnSpc>
                <a:spcPct val="150000"/>
              </a:lnSpc>
            </a:pPr>
            <a:r>
              <a:rPr lang="tr-TR" sz="2200" dirty="0" smtClean="0">
                <a:latin typeface="Comic Sans MS" panose="030F0702030302020204" pitchFamily="66" charset="0"/>
              </a:rPr>
              <a:t>ÖG: 5 yıldır T2DM. Komplikasyon -.</a:t>
            </a:r>
          </a:p>
          <a:p>
            <a:pPr>
              <a:lnSpc>
                <a:spcPct val="150000"/>
              </a:lnSpc>
            </a:pPr>
            <a:r>
              <a:rPr lang="tr-TR" sz="2200" dirty="0" smtClean="0">
                <a:latin typeface="Comic Sans MS" panose="030F0702030302020204" pitchFamily="66" charset="0"/>
              </a:rPr>
              <a:t>SG: Baba T2DM, anne T2DM, HT, </a:t>
            </a:r>
            <a:r>
              <a:rPr lang="tr-TR" sz="2200" dirty="0" err="1" smtClean="0">
                <a:latin typeface="Comic Sans MS" panose="030F0702030302020204" pitchFamily="66" charset="0"/>
              </a:rPr>
              <a:t>obezite</a:t>
            </a:r>
            <a:endParaRPr lang="tr-TR" sz="2200" dirty="0" smtClean="0"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tr-TR" sz="2200" dirty="0" smtClean="0">
                <a:latin typeface="Comic Sans MS" panose="030F0702030302020204" pitchFamily="66" charset="0"/>
              </a:rPr>
              <a:t>Kİ: </a:t>
            </a:r>
            <a:r>
              <a:rPr lang="tr-TR" sz="2200" dirty="0" err="1" smtClean="0">
                <a:latin typeface="Comic Sans MS" panose="030F0702030302020204" pitchFamily="66" charset="0"/>
              </a:rPr>
              <a:t>Empagiflozin</a:t>
            </a:r>
            <a:r>
              <a:rPr lang="tr-TR" sz="2200" dirty="0" smtClean="0">
                <a:latin typeface="Comic Sans MS" panose="030F0702030302020204" pitchFamily="66" charset="0"/>
              </a:rPr>
              <a:t> 10 mg, </a:t>
            </a:r>
            <a:r>
              <a:rPr lang="tr-TR" sz="2200" dirty="0" err="1">
                <a:latin typeface="Comic Sans MS" panose="030F0702030302020204" pitchFamily="66" charset="0"/>
              </a:rPr>
              <a:t>M</a:t>
            </a:r>
            <a:r>
              <a:rPr lang="tr-TR" sz="2200" dirty="0" err="1" smtClean="0">
                <a:latin typeface="Comic Sans MS" panose="030F0702030302020204" pitchFamily="66" charset="0"/>
              </a:rPr>
              <a:t>etformin</a:t>
            </a:r>
            <a:r>
              <a:rPr lang="tr-TR" sz="2200" dirty="0" smtClean="0">
                <a:latin typeface="Comic Sans MS" panose="030F0702030302020204" pitchFamily="66" charset="0"/>
              </a:rPr>
              <a:t> 2x1000 mg</a:t>
            </a:r>
          </a:p>
          <a:p>
            <a:pPr>
              <a:lnSpc>
                <a:spcPct val="150000"/>
              </a:lnSpc>
            </a:pPr>
            <a:r>
              <a:rPr lang="tr-TR" sz="2200" dirty="0" smtClean="0">
                <a:latin typeface="Comic Sans MS" panose="030F0702030302020204" pitchFamily="66" charset="0"/>
              </a:rPr>
              <a:t>FM: kilo:97, boy:174, BKİ:32, BÇ:116, TA:140/90, </a:t>
            </a:r>
            <a:r>
              <a:rPr lang="tr-TR" sz="2200" dirty="0" err="1" smtClean="0">
                <a:latin typeface="Comic Sans MS" panose="030F0702030302020204" pitchFamily="66" charset="0"/>
              </a:rPr>
              <a:t>Hpm</a:t>
            </a:r>
            <a:r>
              <a:rPr lang="tr-TR" sz="2200" dirty="0" smtClean="0">
                <a:latin typeface="Comic Sans MS" panose="030F0702030302020204" pitchFamily="66" charset="0"/>
              </a:rPr>
              <a:t> +</a:t>
            </a:r>
          </a:p>
        </p:txBody>
      </p:sp>
    </p:spTree>
    <p:extLst>
      <p:ext uri="{BB962C8B-B14F-4D97-AF65-F5344CB8AC3E}">
        <p14:creationId xmlns:p14="http://schemas.microsoft.com/office/powerpoint/2010/main" val="392555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038600" y="583542"/>
            <a:ext cx="4876800" cy="406265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Tedavi:</a:t>
            </a:r>
            <a:endParaRPr lang="tr-TR" sz="2400" dirty="0">
              <a:latin typeface="Comic Sans MS" panose="030F0702030302020204" pitchFamily="66" charset="0"/>
            </a:endParaRPr>
          </a:p>
          <a:p>
            <a:pPr marL="342900" indent="-342900">
              <a:buFontTx/>
              <a:buChar char="-"/>
            </a:pPr>
            <a:r>
              <a:rPr lang="tr-TR" sz="2400" dirty="0" smtClean="0">
                <a:latin typeface="Comic Sans MS" panose="030F0702030302020204" pitchFamily="66" charset="0"/>
              </a:rPr>
              <a:t>YTD</a:t>
            </a:r>
          </a:p>
          <a:p>
            <a:pPr marL="342900" indent="-342900">
              <a:buFontTx/>
              <a:buChar char="-"/>
            </a:pPr>
            <a:r>
              <a:rPr lang="tr-TR" sz="2400" dirty="0" err="1" smtClean="0">
                <a:latin typeface="Comic Sans MS" panose="030F0702030302020204" pitchFamily="66" charset="0"/>
              </a:rPr>
              <a:t>Empagliflozin</a:t>
            </a:r>
            <a:r>
              <a:rPr lang="tr-TR" sz="2400" dirty="0" smtClean="0">
                <a:latin typeface="Comic Sans MS" panose="030F0702030302020204" pitchFamily="66" charset="0"/>
              </a:rPr>
              <a:t> 10 mg</a:t>
            </a:r>
          </a:p>
          <a:p>
            <a:pPr marL="342900" indent="-342900">
              <a:buFontTx/>
              <a:buChar char="-"/>
            </a:pPr>
            <a:r>
              <a:rPr lang="tr-TR" sz="2400" dirty="0" err="1" smtClean="0">
                <a:latin typeface="Comic Sans MS" panose="030F0702030302020204" pitchFamily="66" charset="0"/>
              </a:rPr>
              <a:t>Metformin</a:t>
            </a:r>
            <a:r>
              <a:rPr lang="tr-TR" sz="2400" dirty="0" smtClean="0">
                <a:latin typeface="Comic Sans MS" panose="030F0702030302020204" pitchFamily="66" charset="0"/>
              </a:rPr>
              <a:t> 2x1000 mg</a:t>
            </a:r>
          </a:p>
          <a:p>
            <a:pPr marL="342900" indent="-342900">
              <a:buFontTx/>
              <a:buChar char="-"/>
            </a:pPr>
            <a:r>
              <a:rPr lang="tr-TR" sz="2400" dirty="0" err="1" smtClean="0">
                <a:latin typeface="Comic Sans MS" panose="030F0702030302020204" pitchFamily="66" charset="0"/>
              </a:rPr>
              <a:t>Liraglutide</a:t>
            </a:r>
            <a:r>
              <a:rPr lang="tr-TR" sz="2400" dirty="0" smtClean="0">
                <a:latin typeface="Comic Sans MS" panose="030F0702030302020204" pitchFamily="66" charset="0"/>
              </a:rPr>
              <a:t> </a:t>
            </a:r>
            <a:r>
              <a:rPr lang="tr-TR" sz="2400" dirty="0">
                <a:latin typeface="Comic Sans MS" panose="030F0702030302020204" pitchFamily="66" charset="0"/>
              </a:rPr>
              <a:t>0,6 mg/g </a:t>
            </a:r>
            <a:r>
              <a:rPr lang="tr-TR" sz="2400" dirty="0" err="1" smtClean="0">
                <a:latin typeface="Comic Sans MS" panose="030F0702030302020204" pitchFamily="66" charset="0"/>
              </a:rPr>
              <a:t>sc</a:t>
            </a:r>
            <a:endParaRPr lang="tr-TR" sz="2400" dirty="0" smtClean="0"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İlaç </a:t>
            </a:r>
            <a:r>
              <a:rPr lang="tr-TR" sz="2400" dirty="0">
                <a:latin typeface="Comic Sans MS" panose="030F0702030302020204" pitchFamily="66" charset="0"/>
              </a:rPr>
              <a:t>yan </a:t>
            </a:r>
            <a:r>
              <a:rPr lang="tr-TR" sz="2400" dirty="0" smtClean="0">
                <a:latin typeface="Comic Sans MS" panose="030F0702030302020204" pitchFamily="66" charset="0"/>
              </a:rPr>
              <a:t>etkileri </a:t>
            </a:r>
            <a:r>
              <a:rPr lang="tr-TR" sz="2400" dirty="0">
                <a:latin typeface="Comic Sans MS" panose="030F0702030302020204" pitchFamily="66" charset="0"/>
              </a:rPr>
              <a:t>hakkında </a:t>
            </a:r>
            <a:r>
              <a:rPr lang="tr-TR" sz="2400" dirty="0" smtClean="0">
                <a:latin typeface="Comic Sans MS" panose="030F0702030302020204" pitchFamily="66" charset="0"/>
              </a:rPr>
              <a:t>bilgilendirildi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1 </a:t>
            </a:r>
            <a:r>
              <a:rPr lang="tr-TR" sz="2400" dirty="0">
                <a:latin typeface="Comic Sans MS" panose="030F0702030302020204" pitchFamily="66" charset="0"/>
              </a:rPr>
              <a:t>hafta sonra kilo, iştah </a:t>
            </a:r>
            <a:r>
              <a:rPr lang="tr-TR" sz="2400" dirty="0" smtClean="0">
                <a:latin typeface="Comic Sans MS" panose="030F0702030302020204" pitchFamily="66" charset="0"/>
              </a:rPr>
              <a:t>durumu </a:t>
            </a:r>
            <a:r>
              <a:rPr lang="tr-TR" sz="2400" dirty="0">
                <a:latin typeface="Comic Sans MS" panose="030F0702030302020204" pitchFamily="66" charset="0"/>
              </a:rPr>
              <a:t>ve </a:t>
            </a:r>
            <a:r>
              <a:rPr lang="tr-TR" sz="2400" dirty="0" smtClean="0">
                <a:latin typeface="Comic Sans MS" panose="030F0702030302020204" pitchFamily="66" charset="0"/>
              </a:rPr>
              <a:t>yan etki </a:t>
            </a:r>
            <a:r>
              <a:rPr lang="tr-TR" sz="2400" dirty="0">
                <a:latin typeface="Comic Sans MS" panose="030F0702030302020204" pitchFamily="66" charset="0"/>
              </a:rPr>
              <a:t>açısından </a:t>
            </a:r>
            <a:r>
              <a:rPr lang="tr-TR" sz="2400" dirty="0" smtClean="0">
                <a:latin typeface="Comic Sans MS" panose="030F0702030302020204" pitchFamily="66" charset="0"/>
              </a:rPr>
              <a:t>kontrole </a:t>
            </a:r>
            <a:r>
              <a:rPr lang="tr-TR" sz="2400" dirty="0">
                <a:latin typeface="Comic Sans MS" panose="030F0702030302020204" pitchFamily="66" charset="0"/>
              </a:rPr>
              <a:t>çağırıldı</a:t>
            </a:r>
          </a:p>
          <a:p>
            <a:endParaRPr lang="tr-TR" sz="2400" dirty="0">
              <a:latin typeface="Comic Sans MS" panose="030F0702030302020204" pitchFamily="66" charset="0"/>
            </a:endParaRPr>
          </a:p>
        </p:txBody>
      </p:sp>
      <p:graphicFrame>
        <p:nvGraphicFramePr>
          <p:cNvPr id="4" name="İçerik Yer Tutucus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4296019"/>
              </p:ext>
            </p:extLst>
          </p:nvPr>
        </p:nvGraphicFramePr>
        <p:xfrm>
          <a:off x="228600" y="569687"/>
          <a:ext cx="3200400" cy="3406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8620">
                <a:tc>
                  <a:txBody>
                    <a:bodyPr/>
                    <a:lstStyle/>
                    <a:p>
                      <a:endParaRPr lang="en-US" sz="24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400" dirty="0" smtClean="0">
                          <a:latin typeface="Comic Sans MS" panose="030F0702030302020204" pitchFamily="66" charset="0"/>
                        </a:rPr>
                        <a:t>Temmuz 23</a:t>
                      </a:r>
                      <a:endParaRPr lang="en-US" sz="24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AK</a:t>
                      </a:r>
                      <a:r>
                        <a:rPr lang="tr-TR" sz="2400" dirty="0" smtClean="0">
                          <a:latin typeface="Comic Sans MS" panose="030F0702030302020204" pitchFamily="66" charset="0"/>
                        </a:rPr>
                        <a:t>Ş</a:t>
                      </a:r>
                      <a:endParaRPr lang="en-US" sz="24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18</a:t>
                      </a:r>
                      <a:r>
                        <a:rPr lang="tr-TR" sz="24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5</a:t>
                      </a:r>
                      <a:endParaRPr lang="en-US" sz="24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r>
                        <a:rPr lang="tr-TR" sz="2400" dirty="0" smtClean="0">
                          <a:latin typeface="Comic Sans MS" panose="030F0702030302020204" pitchFamily="66" charset="0"/>
                        </a:rPr>
                        <a:t>TKŞ</a:t>
                      </a:r>
                      <a:endParaRPr lang="en-US" sz="24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4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260</a:t>
                      </a:r>
                      <a:endParaRPr lang="en-US" sz="24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25127415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A1c </a:t>
                      </a:r>
                      <a:r>
                        <a:rPr lang="en-US" sz="2400" dirty="0">
                          <a:latin typeface="Comic Sans MS" panose="030F0702030302020204" pitchFamily="66" charset="0"/>
                        </a:rPr>
                        <a:t>(%)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4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7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.9</a:t>
                      </a:r>
                      <a:endParaRPr lang="en-US" sz="24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omic Sans MS" panose="030F0702030302020204" pitchFamily="66" charset="0"/>
                        </a:rPr>
                        <a:t>ALT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r>
                        <a:rPr lang="tr-TR" sz="24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10</a:t>
                      </a:r>
                      <a:endParaRPr lang="en-US" sz="24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T</a:t>
                      </a:r>
                      <a:r>
                        <a:rPr lang="tr-TR" sz="2400" dirty="0" smtClean="0">
                          <a:latin typeface="Comic Sans MS" panose="030F0702030302020204" pitchFamily="66" charset="0"/>
                        </a:rPr>
                        <a:t>G</a:t>
                      </a:r>
                      <a:endParaRPr lang="en-US" sz="24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4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402</a:t>
                      </a:r>
                      <a:endParaRPr lang="en-US" sz="24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r>
                        <a:rPr lang="tr-TR" sz="2400" dirty="0" smtClean="0">
                          <a:latin typeface="Comic Sans MS" panose="030F0702030302020204" pitchFamily="66" charset="0"/>
                        </a:rPr>
                        <a:t>Ü. asit</a:t>
                      </a:r>
                      <a:endParaRPr lang="en-US" sz="24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4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7.2</a:t>
                      </a:r>
                      <a:endParaRPr lang="en-US" sz="24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57809662"/>
                  </a:ext>
                </a:extLst>
              </a:tr>
            </a:tbl>
          </a:graphicData>
        </a:graphic>
      </p:graphicFrame>
      <p:sp>
        <p:nvSpPr>
          <p:cNvPr id="6" name="Dikdörtgen 5"/>
          <p:cNvSpPr/>
          <p:nvPr/>
        </p:nvSpPr>
        <p:spPr>
          <a:xfrm>
            <a:off x="207818" y="4191000"/>
            <a:ext cx="297709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smtClean="0">
                <a:latin typeface="Comic Sans MS" panose="030F0702030302020204" pitchFamily="66" charset="0"/>
              </a:rPr>
              <a:t>Üst Batın US: </a:t>
            </a:r>
            <a:r>
              <a:rPr lang="tr-TR" sz="2400" dirty="0" err="1" smtClean="0">
                <a:latin typeface="Comic Sans MS" panose="030F0702030302020204" pitchFamily="66" charset="0"/>
              </a:rPr>
              <a:t>Hpm</a:t>
            </a:r>
            <a:r>
              <a:rPr lang="tr-TR" sz="2400" dirty="0" smtClean="0">
                <a:latin typeface="Comic Sans MS" panose="030F0702030302020204" pitchFamily="66" charset="0"/>
              </a:rPr>
              <a:t>,</a:t>
            </a:r>
          </a:p>
          <a:p>
            <a:r>
              <a:rPr lang="tr-TR" sz="2400" dirty="0" err="1" smtClean="0">
                <a:latin typeface="Comic Sans MS" panose="030F0702030302020204" pitchFamily="66" charset="0"/>
              </a:rPr>
              <a:t>grade</a:t>
            </a:r>
            <a:r>
              <a:rPr lang="tr-TR" sz="2400" dirty="0" smtClean="0">
                <a:latin typeface="Comic Sans MS" panose="030F0702030302020204" pitchFamily="66" charset="0"/>
              </a:rPr>
              <a:t> 1-2 </a:t>
            </a:r>
            <a:r>
              <a:rPr lang="tr-TR" sz="2400" dirty="0" err="1" smtClean="0">
                <a:latin typeface="Comic Sans MS" panose="030F0702030302020204" pitchFamily="66" charset="0"/>
              </a:rPr>
              <a:t>steatoz</a:t>
            </a:r>
            <a:endParaRPr lang="tr-TR" sz="2400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759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8391" y="161348"/>
            <a:ext cx="8803208" cy="1692771"/>
          </a:xfrm>
        </p:spPr>
        <p:txBody>
          <a:bodyPr/>
          <a:lstStyle/>
          <a:p>
            <a:pPr lvl="2" algn="l"/>
            <a:r>
              <a:rPr lang="tr-TR" sz="2200" dirty="0" smtClean="0">
                <a:latin typeface="Comic Sans MS" panose="030F0702030302020204" pitchFamily="66" charset="0"/>
              </a:rPr>
              <a:t>- Hasta 2 ay sonra geldi</a:t>
            </a:r>
            <a:br>
              <a:rPr lang="tr-TR" sz="2200" dirty="0" smtClean="0">
                <a:latin typeface="Comic Sans MS" panose="030F0702030302020204" pitchFamily="66" charset="0"/>
              </a:rPr>
            </a:br>
            <a:r>
              <a:rPr lang="tr-TR" sz="2200" dirty="0" smtClean="0">
                <a:latin typeface="Comic Sans MS" panose="030F0702030302020204" pitchFamily="66" charset="0"/>
              </a:rPr>
              <a:t>- Şikayeti yok. Aynı ilacı kullanan işyerindeki arkadaşının önerisi ile 1 aydır </a:t>
            </a:r>
            <a:r>
              <a:rPr lang="tr-TR" sz="2200" dirty="0" err="1" smtClean="0">
                <a:latin typeface="Comic Sans MS" panose="030F0702030302020204" pitchFamily="66" charset="0"/>
              </a:rPr>
              <a:t>Liraglutide</a:t>
            </a:r>
            <a:r>
              <a:rPr lang="tr-TR" sz="2200" dirty="0" smtClean="0">
                <a:latin typeface="Comic Sans MS" panose="030F0702030302020204" pitchFamily="66" charset="0"/>
              </a:rPr>
              <a:t> 1,2 mg/g kullanmakta. </a:t>
            </a:r>
            <a:r>
              <a:rPr lang="tr-TR" sz="2200" dirty="0" err="1" smtClean="0">
                <a:latin typeface="Comic Sans MS" panose="030F0702030302020204" pitchFamily="66" charset="0"/>
              </a:rPr>
              <a:t>OAD’lere</a:t>
            </a:r>
            <a:r>
              <a:rPr lang="tr-TR" sz="2200" dirty="0" smtClean="0">
                <a:latin typeface="Comic Sans MS" panose="030F0702030302020204" pitchFamily="66" charset="0"/>
              </a:rPr>
              <a:t> aynı devam ediyor. İştah kontrolü daha iyi, diyete uyumu var, düzenli fiziksel aktivite yapıyor. AKŞ:100-150, TKŞ:150-200</a:t>
            </a:r>
            <a:endParaRPr lang="tr-TR" sz="2200" b="0" dirty="0">
              <a:latin typeface="Comic Sans MS" panose="030F0702030302020204" pitchFamily="66" charset="0"/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89995" y="3657600"/>
            <a:ext cx="3881304" cy="1107996"/>
          </a:xfrm>
        </p:spPr>
        <p:txBody>
          <a:bodyPr/>
          <a:lstStyle/>
          <a:p>
            <a:pPr marL="0" lvl="2"/>
            <a:r>
              <a:rPr lang="tr-TR" sz="2400" dirty="0">
                <a:latin typeface="Comic Sans MS" panose="030F0702030302020204" pitchFamily="66" charset="0"/>
              </a:rPr>
              <a:t>Tedaviye aynen </a:t>
            </a:r>
            <a:r>
              <a:rPr lang="tr-TR" sz="2400" dirty="0" smtClean="0">
                <a:latin typeface="Comic Sans MS" panose="030F0702030302020204" pitchFamily="66" charset="0"/>
              </a:rPr>
              <a:t>devam</a:t>
            </a:r>
          </a:p>
          <a:p>
            <a:pPr marL="0" lvl="2"/>
            <a:r>
              <a:rPr lang="tr-TR" sz="2400" dirty="0" smtClean="0">
                <a:latin typeface="Comic Sans MS" panose="030F0702030302020204" pitchFamily="66" charset="0"/>
              </a:rPr>
              <a:t>1 </a:t>
            </a:r>
            <a:r>
              <a:rPr lang="tr-TR" sz="2400" dirty="0">
                <a:latin typeface="Comic Sans MS" panose="030F0702030302020204" pitchFamily="66" charset="0"/>
              </a:rPr>
              <a:t>ay </a:t>
            </a:r>
            <a:r>
              <a:rPr lang="tr-TR" sz="2400" dirty="0" smtClean="0">
                <a:latin typeface="Comic Sans MS" panose="030F0702030302020204" pitchFamily="66" charset="0"/>
              </a:rPr>
              <a:t>sonra kontrol</a:t>
            </a:r>
            <a:endParaRPr lang="tr-TR" sz="2400" dirty="0">
              <a:latin typeface="Comic Sans MS" panose="030F0702030302020204" pitchFamily="66" charset="0"/>
            </a:endParaRPr>
          </a:p>
          <a:p>
            <a:endParaRPr lang="tr-TR" sz="2400" dirty="0">
              <a:latin typeface="Comic Sans MS" panose="030F0702030302020204" pitchFamily="66" charset="0"/>
            </a:endParaRPr>
          </a:p>
        </p:txBody>
      </p:sp>
      <p:graphicFrame>
        <p:nvGraphicFramePr>
          <p:cNvPr id="4" name="İçerik Yer Tutucus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7323729"/>
              </p:ext>
            </p:extLst>
          </p:nvPr>
        </p:nvGraphicFramePr>
        <p:xfrm>
          <a:off x="188391" y="2286000"/>
          <a:ext cx="3638550" cy="4335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2850">
                  <a:extLst>
                    <a:ext uri="{9D8B030D-6E8A-4147-A177-3AD203B41FA5}">
                      <a16:colId xmlns:a16="http://schemas.microsoft.com/office/drawing/2014/main" val="4052645580"/>
                    </a:ext>
                  </a:extLst>
                </a:gridCol>
              </a:tblGrid>
              <a:tr h="661390">
                <a:tc>
                  <a:txBody>
                    <a:bodyPr/>
                    <a:lstStyle/>
                    <a:p>
                      <a:endParaRPr lang="en-US" sz="19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900" dirty="0" smtClean="0">
                          <a:latin typeface="Comic Sans MS" panose="030F0702030302020204" pitchFamily="66" charset="0"/>
                        </a:rPr>
                        <a:t>Temmuz 23</a:t>
                      </a:r>
                      <a:endParaRPr lang="en-US" sz="19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900" dirty="0" smtClean="0">
                          <a:latin typeface="Comic Sans MS" panose="030F0702030302020204" pitchFamily="66" charset="0"/>
                        </a:rPr>
                        <a:t>Eylül 23</a:t>
                      </a:r>
                      <a:endParaRPr lang="en-US" sz="19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439">
                <a:tc>
                  <a:txBody>
                    <a:bodyPr/>
                    <a:lstStyle/>
                    <a:p>
                      <a:r>
                        <a:rPr lang="tr-TR" sz="1900" dirty="0" smtClean="0">
                          <a:latin typeface="Comic Sans MS" panose="030F0702030302020204" pitchFamily="66" charset="0"/>
                        </a:rPr>
                        <a:t>Kilo</a:t>
                      </a:r>
                      <a:endParaRPr lang="en-US" sz="19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9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97</a:t>
                      </a:r>
                      <a:endParaRPr lang="en-US" sz="19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900" dirty="0" smtClean="0">
                          <a:latin typeface="Comic Sans MS" panose="030F0702030302020204" pitchFamily="66" charset="0"/>
                        </a:rPr>
                        <a:t>85.5</a:t>
                      </a:r>
                      <a:endParaRPr lang="en-US" sz="19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43387767"/>
                  </a:ext>
                </a:extLst>
              </a:tr>
              <a:tr h="367439">
                <a:tc>
                  <a:txBody>
                    <a:bodyPr/>
                    <a:lstStyle/>
                    <a:p>
                      <a:r>
                        <a:rPr lang="tr-TR" sz="1900" dirty="0" smtClean="0">
                          <a:latin typeface="Comic Sans MS" panose="030F0702030302020204" pitchFamily="66" charset="0"/>
                        </a:rPr>
                        <a:t>BKİ</a:t>
                      </a:r>
                      <a:endParaRPr lang="en-US" sz="19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9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32</a:t>
                      </a:r>
                      <a:endParaRPr lang="en-US" sz="19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900" dirty="0" smtClean="0">
                          <a:latin typeface="Comic Sans MS" panose="030F0702030302020204" pitchFamily="66" charset="0"/>
                        </a:rPr>
                        <a:t>28.2</a:t>
                      </a:r>
                      <a:endParaRPr lang="en-US" sz="19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00373884"/>
                  </a:ext>
                </a:extLst>
              </a:tr>
              <a:tr h="367439">
                <a:tc>
                  <a:txBody>
                    <a:bodyPr/>
                    <a:lstStyle/>
                    <a:p>
                      <a:r>
                        <a:rPr lang="tr-TR" sz="1900" dirty="0" smtClean="0">
                          <a:latin typeface="Comic Sans MS" panose="030F0702030302020204" pitchFamily="66" charset="0"/>
                        </a:rPr>
                        <a:t>BÇ</a:t>
                      </a:r>
                      <a:endParaRPr lang="en-US" sz="19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9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116</a:t>
                      </a:r>
                      <a:endParaRPr lang="en-US" sz="19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900" dirty="0" smtClean="0">
                          <a:latin typeface="Comic Sans MS" panose="030F0702030302020204" pitchFamily="66" charset="0"/>
                        </a:rPr>
                        <a:t>112</a:t>
                      </a:r>
                      <a:endParaRPr lang="en-US" sz="19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821697690"/>
                  </a:ext>
                </a:extLst>
              </a:tr>
              <a:tr h="367439">
                <a:tc>
                  <a:txBody>
                    <a:bodyPr/>
                    <a:lstStyle/>
                    <a:p>
                      <a:r>
                        <a:rPr lang="tr-TR" sz="1900" dirty="0" smtClean="0">
                          <a:latin typeface="Comic Sans MS" panose="030F0702030302020204" pitchFamily="66" charset="0"/>
                        </a:rPr>
                        <a:t>TA</a:t>
                      </a:r>
                      <a:endParaRPr lang="en-US" sz="19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9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140/90</a:t>
                      </a:r>
                      <a:endParaRPr lang="en-US" sz="19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900" dirty="0" smtClean="0">
                          <a:latin typeface="Comic Sans MS" panose="030F0702030302020204" pitchFamily="66" charset="0"/>
                        </a:rPr>
                        <a:t>135/85</a:t>
                      </a:r>
                      <a:endParaRPr lang="en-US" sz="19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34684997"/>
                  </a:ext>
                </a:extLst>
              </a:tr>
              <a:tr h="367439"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latin typeface="Comic Sans MS" panose="030F0702030302020204" pitchFamily="66" charset="0"/>
                        </a:rPr>
                        <a:t>AK</a:t>
                      </a:r>
                      <a:r>
                        <a:rPr lang="tr-TR" sz="1900" dirty="0" smtClean="0">
                          <a:latin typeface="Comic Sans MS" panose="030F0702030302020204" pitchFamily="66" charset="0"/>
                        </a:rPr>
                        <a:t>Ş</a:t>
                      </a:r>
                      <a:endParaRPr lang="en-US" sz="19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18</a:t>
                      </a:r>
                      <a:r>
                        <a:rPr lang="tr-TR" sz="19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5</a:t>
                      </a:r>
                      <a:endParaRPr lang="en-US" sz="19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900" dirty="0" smtClean="0">
                          <a:latin typeface="Comic Sans MS" panose="030F0702030302020204" pitchFamily="66" charset="0"/>
                        </a:rPr>
                        <a:t>142</a:t>
                      </a:r>
                      <a:endParaRPr lang="en-US" sz="19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439">
                <a:tc>
                  <a:txBody>
                    <a:bodyPr/>
                    <a:lstStyle/>
                    <a:p>
                      <a:r>
                        <a:rPr lang="tr-TR" sz="1900" dirty="0" smtClean="0">
                          <a:latin typeface="Comic Sans MS" panose="030F0702030302020204" pitchFamily="66" charset="0"/>
                        </a:rPr>
                        <a:t>TKŞ</a:t>
                      </a:r>
                      <a:endParaRPr lang="en-US" sz="19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9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260</a:t>
                      </a:r>
                      <a:endParaRPr lang="en-US" sz="19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900" dirty="0" smtClean="0">
                          <a:latin typeface="Comic Sans MS" panose="030F0702030302020204" pitchFamily="66" charset="0"/>
                        </a:rPr>
                        <a:t>191</a:t>
                      </a:r>
                      <a:endParaRPr lang="en-US" sz="19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56611283"/>
                  </a:ext>
                </a:extLst>
              </a:tr>
              <a:tr h="367439"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latin typeface="Comic Sans MS" panose="030F0702030302020204" pitchFamily="66" charset="0"/>
                        </a:rPr>
                        <a:t>A1c </a:t>
                      </a:r>
                      <a:r>
                        <a:rPr lang="en-US" sz="1900" dirty="0">
                          <a:latin typeface="Comic Sans MS" panose="030F0702030302020204" pitchFamily="66" charset="0"/>
                        </a:rPr>
                        <a:t>(%)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9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7</a:t>
                      </a:r>
                      <a:r>
                        <a:rPr lang="en-US" sz="19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.9</a:t>
                      </a:r>
                      <a:endParaRPr lang="en-US" sz="19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900" dirty="0" smtClean="0">
                          <a:latin typeface="Comic Sans MS" panose="030F0702030302020204" pitchFamily="66" charset="0"/>
                        </a:rPr>
                        <a:t>-</a:t>
                      </a:r>
                      <a:endParaRPr lang="en-US" sz="19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439">
                <a:tc>
                  <a:txBody>
                    <a:bodyPr/>
                    <a:lstStyle/>
                    <a:p>
                      <a:r>
                        <a:rPr lang="en-US" sz="1900" dirty="0">
                          <a:latin typeface="Comic Sans MS" panose="030F0702030302020204" pitchFamily="66" charset="0"/>
                        </a:rPr>
                        <a:t>ALT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r>
                        <a:rPr lang="tr-TR" sz="19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10</a:t>
                      </a:r>
                      <a:endParaRPr lang="en-US" sz="19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900" dirty="0" smtClean="0">
                          <a:latin typeface="Comic Sans MS" panose="030F0702030302020204" pitchFamily="66" charset="0"/>
                        </a:rPr>
                        <a:t>42</a:t>
                      </a:r>
                      <a:endParaRPr lang="en-US" sz="19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439"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latin typeface="Comic Sans MS" panose="030F0702030302020204" pitchFamily="66" charset="0"/>
                        </a:rPr>
                        <a:t>T</a:t>
                      </a:r>
                      <a:r>
                        <a:rPr lang="tr-TR" sz="1900" dirty="0" smtClean="0">
                          <a:latin typeface="Comic Sans MS" panose="030F0702030302020204" pitchFamily="66" charset="0"/>
                        </a:rPr>
                        <a:t>G</a:t>
                      </a:r>
                      <a:endParaRPr lang="en-US" sz="19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9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402</a:t>
                      </a:r>
                      <a:endParaRPr lang="en-US" sz="19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900" dirty="0" smtClean="0">
                          <a:latin typeface="Comic Sans MS" panose="030F0702030302020204" pitchFamily="66" charset="0"/>
                        </a:rPr>
                        <a:t>238</a:t>
                      </a:r>
                      <a:endParaRPr lang="en-US" sz="19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439">
                <a:tc>
                  <a:txBody>
                    <a:bodyPr/>
                    <a:lstStyle/>
                    <a:p>
                      <a:r>
                        <a:rPr lang="tr-TR" sz="1900" dirty="0" smtClean="0">
                          <a:latin typeface="Comic Sans MS" panose="030F0702030302020204" pitchFamily="66" charset="0"/>
                        </a:rPr>
                        <a:t>Ü. Asit </a:t>
                      </a:r>
                      <a:endParaRPr lang="en-US" sz="19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9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7.2</a:t>
                      </a:r>
                      <a:endParaRPr lang="en-US" sz="19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900" dirty="0" smtClean="0">
                          <a:latin typeface="Comic Sans MS" panose="030F0702030302020204" pitchFamily="66" charset="0"/>
                        </a:rPr>
                        <a:t>N</a:t>
                      </a:r>
                      <a:endParaRPr lang="en-US" sz="19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81384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819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8391" y="161348"/>
            <a:ext cx="8767216" cy="1846659"/>
          </a:xfrm>
        </p:spPr>
        <p:txBody>
          <a:bodyPr/>
          <a:lstStyle/>
          <a:p>
            <a:pPr lvl="2"/>
            <a:r>
              <a:rPr lang="tr-TR" sz="2400" dirty="0" smtClean="0">
                <a:latin typeface="Comic Sans MS" panose="030F0702030302020204" pitchFamily="66" charset="0"/>
              </a:rPr>
              <a:t>- 1 ay sonra kontrole geldi</a:t>
            </a:r>
            <a:br>
              <a:rPr lang="tr-TR" sz="2400" dirty="0" smtClean="0">
                <a:latin typeface="Comic Sans MS" panose="030F0702030302020204" pitchFamily="66" charset="0"/>
              </a:rPr>
            </a:br>
            <a:r>
              <a:rPr lang="tr-TR" sz="2400" dirty="0" smtClean="0">
                <a:latin typeface="Comic Sans MS" panose="030F0702030302020204" pitchFamily="66" charset="0"/>
              </a:rPr>
              <a:t>- Şikayeti yok. Diyet +, egzersiz +/-. </a:t>
            </a:r>
            <a:r>
              <a:rPr lang="tr-TR" sz="2400" dirty="0" err="1" smtClean="0">
                <a:latin typeface="Comic Sans MS" panose="030F0702030302020204" pitchFamily="66" charset="0"/>
              </a:rPr>
              <a:t>Liraglutide</a:t>
            </a:r>
            <a:r>
              <a:rPr lang="tr-TR" sz="2400" dirty="0" smtClean="0">
                <a:latin typeface="Comic Sans MS" panose="030F0702030302020204" pitchFamily="66" charset="0"/>
              </a:rPr>
              <a:t> 1,2 mg/g, </a:t>
            </a:r>
            <a:r>
              <a:rPr lang="tr-TR" sz="2400" dirty="0" err="1" smtClean="0">
                <a:latin typeface="Comic Sans MS" panose="030F0702030302020204" pitchFamily="66" charset="0"/>
              </a:rPr>
              <a:t>Empagliflozin</a:t>
            </a:r>
            <a:r>
              <a:rPr lang="tr-TR" sz="2400" dirty="0" smtClean="0">
                <a:latin typeface="Comic Sans MS" panose="030F0702030302020204" pitchFamily="66" charset="0"/>
              </a:rPr>
              <a:t> 10 mg, </a:t>
            </a:r>
            <a:r>
              <a:rPr lang="tr-TR" sz="2400" dirty="0" err="1" smtClean="0">
                <a:latin typeface="Comic Sans MS" panose="030F0702030302020204" pitchFamily="66" charset="0"/>
              </a:rPr>
              <a:t>Metformin</a:t>
            </a:r>
            <a:r>
              <a:rPr lang="tr-TR" sz="2400" dirty="0">
                <a:latin typeface="Comic Sans MS" panose="030F0702030302020204" pitchFamily="66" charset="0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</a:rPr>
              <a:t>2x1000 mg. AKŞ:100-140, TKŞ:140-180</a:t>
            </a:r>
            <a:br>
              <a:rPr lang="tr-TR" sz="2400" dirty="0" smtClean="0">
                <a:latin typeface="Comic Sans MS" panose="030F0702030302020204" pitchFamily="66" charset="0"/>
              </a:rPr>
            </a:br>
            <a:endParaRPr lang="tr-TR" sz="2400" b="0" dirty="0">
              <a:latin typeface="Comic Sans MS" panose="030F0702030302020204" pitchFamily="66" charset="0"/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847590" y="3733800"/>
            <a:ext cx="4108017" cy="738664"/>
          </a:xfrm>
        </p:spPr>
        <p:txBody>
          <a:bodyPr/>
          <a:lstStyle/>
          <a:p>
            <a:r>
              <a:rPr lang="tr-TR" sz="2400" dirty="0">
                <a:latin typeface="Comic Sans MS" panose="030F0702030302020204" pitchFamily="66" charset="0"/>
              </a:rPr>
              <a:t>Tedaviye </a:t>
            </a:r>
            <a:r>
              <a:rPr lang="tr-TR" sz="2400" dirty="0" smtClean="0">
                <a:latin typeface="Comic Sans MS" panose="030F0702030302020204" pitchFamily="66" charset="0"/>
              </a:rPr>
              <a:t>aynen devam</a:t>
            </a:r>
          </a:p>
          <a:p>
            <a:r>
              <a:rPr lang="tr-TR" sz="2400" dirty="0" smtClean="0">
                <a:latin typeface="Comic Sans MS" panose="030F0702030302020204" pitchFamily="66" charset="0"/>
              </a:rPr>
              <a:t>3 </a:t>
            </a:r>
            <a:r>
              <a:rPr lang="tr-TR" sz="2400" dirty="0">
                <a:latin typeface="Comic Sans MS" panose="030F0702030302020204" pitchFamily="66" charset="0"/>
              </a:rPr>
              <a:t>ay </a:t>
            </a:r>
            <a:r>
              <a:rPr lang="tr-TR" sz="2400" dirty="0" smtClean="0">
                <a:latin typeface="Comic Sans MS" panose="030F0702030302020204" pitchFamily="66" charset="0"/>
              </a:rPr>
              <a:t>sonra kontrol</a:t>
            </a:r>
            <a:endParaRPr lang="tr-TR" sz="2400" dirty="0">
              <a:latin typeface="Comic Sans MS" panose="030F0702030302020204" pitchFamily="66" charset="0"/>
            </a:endParaRPr>
          </a:p>
        </p:txBody>
      </p:sp>
      <p:graphicFrame>
        <p:nvGraphicFramePr>
          <p:cNvPr id="4" name="İçerik Yer Tutucus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3829152"/>
              </p:ext>
            </p:extLst>
          </p:nvPr>
        </p:nvGraphicFramePr>
        <p:xfrm>
          <a:off x="188391" y="1897142"/>
          <a:ext cx="4383610" cy="4411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405264558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262897342"/>
                    </a:ext>
                  </a:extLst>
                </a:gridCol>
              </a:tblGrid>
              <a:tr h="661390">
                <a:tc>
                  <a:txBody>
                    <a:bodyPr/>
                    <a:lstStyle/>
                    <a:p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Temmuz 23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Eylül 23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Ekim 23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439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Kilo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97</a:t>
                      </a:r>
                      <a:endParaRPr lang="en-US" sz="20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85.5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84.1</a:t>
                      </a:r>
                      <a:endParaRPr lang="en-US" sz="2000" dirty="0">
                        <a:solidFill>
                          <a:schemeClr val="tx2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43387767"/>
                  </a:ext>
                </a:extLst>
              </a:tr>
              <a:tr h="367439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BKİ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32</a:t>
                      </a:r>
                      <a:endParaRPr lang="en-US" sz="20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28.2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27.8</a:t>
                      </a:r>
                      <a:endParaRPr lang="en-US" sz="2000" dirty="0">
                        <a:solidFill>
                          <a:schemeClr val="tx2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00373884"/>
                  </a:ext>
                </a:extLst>
              </a:tr>
              <a:tr h="367439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BÇ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116</a:t>
                      </a:r>
                      <a:endParaRPr lang="en-US" sz="20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112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111</a:t>
                      </a:r>
                      <a:endParaRPr lang="en-US" sz="2000" dirty="0">
                        <a:solidFill>
                          <a:schemeClr val="tx2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821697690"/>
                  </a:ext>
                </a:extLst>
              </a:tr>
              <a:tr h="367439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TA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140/90</a:t>
                      </a:r>
                      <a:endParaRPr lang="en-US" sz="20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135/85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130/80</a:t>
                      </a:r>
                      <a:endParaRPr lang="en-US" sz="2000" dirty="0">
                        <a:solidFill>
                          <a:schemeClr val="tx2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34684997"/>
                  </a:ext>
                </a:extLst>
              </a:tr>
              <a:tr h="367439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omic Sans MS" panose="030F0702030302020204" pitchFamily="66" charset="0"/>
                        </a:rPr>
                        <a:t>AK</a:t>
                      </a:r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Ş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18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5</a:t>
                      </a:r>
                      <a:endParaRPr lang="en-US" sz="20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142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131</a:t>
                      </a:r>
                      <a:endParaRPr lang="en-US" sz="2000" dirty="0">
                        <a:solidFill>
                          <a:schemeClr val="tx2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439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TKŞ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260</a:t>
                      </a:r>
                      <a:endParaRPr lang="en-US" sz="20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191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177</a:t>
                      </a:r>
                      <a:endParaRPr lang="en-US" sz="2000" dirty="0">
                        <a:solidFill>
                          <a:schemeClr val="tx2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56611283"/>
                  </a:ext>
                </a:extLst>
              </a:tr>
              <a:tr h="367439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omic Sans MS" panose="030F0702030302020204" pitchFamily="66" charset="0"/>
                        </a:rPr>
                        <a:t>A1c </a:t>
                      </a:r>
                      <a:r>
                        <a:rPr lang="en-US" sz="2000" dirty="0">
                          <a:latin typeface="Comic Sans MS" panose="030F0702030302020204" pitchFamily="66" charset="0"/>
                        </a:rPr>
                        <a:t>(%)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7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.9</a:t>
                      </a:r>
                      <a:endParaRPr lang="en-US" sz="20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-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7.1</a:t>
                      </a:r>
                      <a:endParaRPr lang="en-US" sz="2000" dirty="0">
                        <a:solidFill>
                          <a:schemeClr val="tx2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439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omic Sans MS" panose="030F0702030302020204" pitchFamily="66" charset="0"/>
                        </a:rPr>
                        <a:t>ALT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10</a:t>
                      </a:r>
                      <a:endParaRPr lang="en-US" sz="20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42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33</a:t>
                      </a:r>
                      <a:endParaRPr lang="en-US" sz="2000" dirty="0">
                        <a:solidFill>
                          <a:schemeClr val="tx2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439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omic Sans MS" panose="030F0702030302020204" pitchFamily="66" charset="0"/>
                        </a:rPr>
                        <a:t>T</a:t>
                      </a:r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G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402</a:t>
                      </a:r>
                      <a:endParaRPr lang="en-US" sz="20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238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217</a:t>
                      </a:r>
                      <a:endParaRPr lang="en-US" sz="2000" dirty="0">
                        <a:solidFill>
                          <a:schemeClr val="tx2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439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Ü. Asit 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7.2</a:t>
                      </a:r>
                      <a:endParaRPr lang="en-US" sz="20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N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N</a:t>
                      </a:r>
                      <a:endParaRPr lang="en-US" sz="2000" dirty="0">
                        <a:solidFill>
                          <a:schemeClr val="tx2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81384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7097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963779"/>
              </p:ext>
            </p:extLst>
          </p:nvPr>
        </p:nvGraphicFramePr>
        <p:xfrm>
          <a:off x="5" y="1447801"/>
          <a:ext cx="9143989" cy="2527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943">
                  <a:extLst>
                    <a:ext uri="{9D8B030D-6E8A-4147-A177-3AD203B41FA5}">
                      <a16:colId xmlns:a16="http://schemas.microsoft.com/office/drawing/2014/main" val="1332722175"/>
                    </a:ext>
                  </a:extLst>
                </a:gridCol>
                <a:gridCol w="1785832">
                  <a:extLst>
                    <a:ext uri="{9D8B030D-6E8A-4147-A177-3AD203B41FA5}">
                      <a16:colId xmlns:a16="http://schemas.microsoft.com/office/drawing/2014/main" val="1124184371"/>
                    </a:ext>
                  </a:extLst>
                </a:gridCol>
                <a:gridCol w="1612620">
                  <a:extLst>
                    <a:ext uri="{9D8B030D-6E8A-4147-A177-3AD203B41FA5}">
                      <a16:colId xmlns:a16="http://schemas.microsoft.com/office/drawing/2014/main" val="2189925785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720068947"/>
                    </a:ext>
                  </a:extLst>
                </a:gridCol>
                <a:gridCol w="1893918">
                  <a:extLst>
                    <a:ext uri="{9D8B030D-6E8A-4147-A177-3AD203B41FA5}">
                      <a16:colId xmlns:a16="http://schemas.microsoft.com/office/drawing/2014/main" val="1774256249"/>
                    </a:ext>
                  </a:extLst>
                </a:gridCol>
                <a:gridCol w="1611276">
                  <a:extLst>
                    <a:ext uri="{9D8B030D-6E8A-4147-A177-3AD203B41FA5}">
                      <a16:colId xmlns:a16="http://schemas.microsoft.com/office/drawing/2014/main" val="2395029552"/>
                    </a:ext>
                  </a:extLst>
                </a:gridCol>
              </a:tblGrid>
              <a:tr h="2514600">
                <a:tc>
                  <a:txBody>
                    <a:bodyPr/>
                    <a:lstStyle/>
                    <a:p>
                      <a:pPr marL="158115"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tr-TR" sz="1700" b="1" spc="-1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tr-TR" sz="1700" b="1" spc="-10" dirty="0" err="1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Liraglutide</a:t>
                      </a:r>
                      <a:endParaRPr lang="tr-TR" sz="1700" b="1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3970" algn="ctr">
                        <a:lnSpc>
                          <a:spcPct val="86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endParaRPr lang="tr-TR" sz="1700" b="0" spc="-30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0955" marR="13970" algn="ctr">
                        <a:lnSpc>
                          <a:spcPct val="86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tr-TR" sz="1700" b="0" spc="-3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FDA</a:t>
                      </a:r>
                      <a:r>
                        <a:rPr lang="tr-TR" sz="1700" b="0" spc="-15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b="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</a:t>
                      </a:r>
                      <a:r>
                        <a:rPr lang="tr-TR" sz="1700" b="0" spc="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b="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EMA</a:t>
                      </a:r>
                      <a:endParaRPr lang="tr-TR" sz="17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5400" marR="18415" indent="-635" algn="ctr">
                        <a:lnSpc>
                          <a:spcPct val="86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tr-TR" sz="1700" b="0" spc="-1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(Türkiye'de</a:t>
                      </a:r>
                      <a:r>
                        <a:rPr lang="tr-TR" sz="1700" b="0" spc="20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b="0" spc="-2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kullanımda)</a:t>
                      </a:r>
                      <a:endParaRPr lang="tr-TR" sz="17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3195">
                        <a:lnSpc>
                          <a:spcPts val="75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endParaRPr lang="tr-TR" sz="1700" b="0" spc="-10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63195">
                        <a:lnSpc>
                          <a:spcPts val="75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endParaRPr lang="tr-TR" sz="1700" b="0" spc="-10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63195">
                        <a:lnSpc>
                          <a:spcPts val="75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endParaRPr lang="tr-TR" sz="1700" b="0" spc="-10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63195">
                        <a:lnSpc>
                          <a:spcPts val="75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tr-TR" sz="1700" b="0" spc="-1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GLP1R</a:t>
                      </a:r>
                    </a:p>
                    <a:p>
                      <a:pPr marL="163195">
                        <a:lnSpc>
                          <a:spcPts val="75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endParaRPr lang="tr-TR" sz="1700" b="0" spc="-10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63195">
                        <a:lnSpc>
                          <a:spcPts val="75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tr-TR" sz="1700" b="0" spc="-10" dirty="0" err="1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Agonist</a:t>
                      </a:r>
                      <a:endParaRPr lang="tr-TR" sz="1700" b="0" spc="-10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63195">
                        <a:lnSpc>
                          <a:spcPts val="75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endParaRPr lang="tr-TR" sz="1700" b="0" spc="-10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63195">
                        <a:lnSpc>
                          <a:spcPts val="75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endParaRPr lang="tr-TR" sz="1700" b="0" spc="-10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63195">
                        <a:lnSpc>
                          <a:spcPts val="75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tr-TR" sz="1700" b="0" spc="-1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DPP-4</a:t>
                      </a:r>
                    </a:p>
                    <a:p>
                      <a:pPr marL="163195">
                        <a:lnSpc>
                          <a:spcPts val="75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endParaRPr lang="tr-TR" sz="1700" b="0" spc="-10" baseline="0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63195">
                        <a:lnSpc>
                          <a:spcPts val="75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tr-TR" sz="1700" b="0" spc="-10" baseline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dayanıklı uzun </a:t>
                      </a:r>
                    </a:p>
                    <a:p>
                      <a:pPr marL="163195">
                        <a:lnSpc>
                          <a:spcPts val="75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endParaRPr lang="tr-TR" sz="1700" b="0" spc="-10" baseline="0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63195">
                        <a:lnSpc>
                          <a:spcPts val="75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tr-TR" sz="1700" b="0" spc="-10" baseline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etkili</a:t>
                      </a:r>
                      <a:endParaRPr lang="tr-TR" sz="1700" b="0" spc="-10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63195">
                        <a:lnSpc>
                          <a:spcPts val="75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endParaRPr lang="tr-TR" sz="1700" b="0" spc="-10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63195">
                        <a:lnSpc>
                          <a:spcPts val="75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endParaRPr lang="tr-TR" sz="1700" b="0" spc="-10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63195">
                        <a:lnSpc>
                          <a:spcPts val="75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endParaRPr lang="tr-TR" sz="17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6365" marR="33655" indent="-85725">
                        <a:lnSpc>
                          <a:spcPct val="86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endParaRPr lang="tr-TR" sz="1700" b="0" spc="-10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26365" marR="33655" indent="-85725" algn="l">
                        <a:lnSpc>
                          <a:spcPct val="86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tr-TR" sz="1700" b="0" spc="-1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Günde</a:t>
                      </a:r>
                      <a:r>
                        <a:rPr lang="tr-TR" sz="1700" b="0" spc="-35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bir</a:t>
                      </a:r>
                      <a:r>
                        <a:rPr lang="tr-TR" sz="1700" b="0" spc="-3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kez</a:t>
                      </a:r>
                      <a:r>
                        <a:rPr lang="tr-TR" sz="1700" b="0" spc="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mg </a:t>
                      </a:r>
                      <a:r>
                        <a:rPr lang="tr-TR" sz="1700" b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tr-TR" sz="1700" b="0" dirty="0" err="1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max</a:t>
                      </a:r>
                      <a:r>
                        <a:rPr lang="tr-TR" sz="1700" b="0" baseline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doz</a:t>
                      </a:r>
                      <a:r>
                        <a:rPr lang="tr-TR" sz="1700" b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126365" marR="33655" indent="-85725" algn="l">
                        <a:lnSpc>
                          <a:spcPct val="86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tr-TR" sz="1700" b="0" dirty="0" err="1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Hergün</a:t>
                      </a:r>
                      <a:r>
                        <a:rPr lang="tr-TR" sz="1700" b="0" baseline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b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aynı saatte, </a:t>
                      </a:r>
                      <a:r>
                        <a:rPr lang="tr-TR" sz="1700" b="0" dirty="0" err="1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</a:t>
                      </a:r>
                      <a:r>
                        <a:rPr lang="tr-TR" sz="1700" b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öğünlerden bağımsız,</a:t>
                      </a:r>
                    </a:p>
                    <a:p>
                      <a:pPr marL="126365" marR="33655" indent="-85725" algn="l">
                        <a:lnSpc>
                          <a:spcPct val="86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tr-TR" sz="1700" b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 mg başla, YE/etkiye</a:t>
                      </a:r>
                      <a:r>
                        <a:rPr lang="tr-TR" sz="1700" b="0" baseline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göre haftalık titre et</a:t>
                      </a:r>
                      <a:endParaRPr lang="tr-TR" sz="17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875" marR="12065" indent="-635" algn="ctr">
                        <a:lnSpc>
                          <a:spcPct val="86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endParaRPr lang="tr-TR" sz="1700" b="0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5875" marR="12065" indent="-635" algn="ctr">
                        <a:lnSpc>
                          <a:spcPct val="86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tr-TR" sz="1700" b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Gebelik</a:t>
                      </a:r>
                      <a:r>
                        <a:rPr lang="tr-TR" sz="17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tr-TR" sz="1700" b="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emzirme,</a:t>
                      </a:r>
                      <a:r>
                        <a:rPr lang="tr-TR" sz="1700" b="0" spc="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b="0" spc="20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MTK </a:t>
                      </a:r>
                      <a:r>
                        <a:rPr lang="tr-TR" sz="1700" b="0" spc="-1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veya</a:t>
                      </a:r>
                      <a:r>
                        <a:rPr lang="tr-TR" sz="1700" b="0" spc="-35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MEN2</a:t>
                      </a:r>
                      <a:r>
                        <a:rPr lang="tr-TR" sz="1700" b="0" spc="-3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öyküsü,</a:t>
                      </a:r>
                      <a:r>
                        <a:rPr lang="tr-TR" sz="1700" b="0" spc="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b="0" spc="-1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pankreatit</a:t>
                      </a:r>
                      <a:r>
                        <a:rPr lang="tr-TR" sz="1700" b="0" spc="-3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öyküsü,</a:t>
                      </a:r>
                      <a:r>
                        <a:rPr lang="tr-TR" sz="1700" b="0" spc="-3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akut</a:t>
                      </a:r>
                      <a:r>
                        <a:rPr lang="tr-TR" sz="1700" b="0" spc="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safra</a:t>
                      </a:r>
                      <a:r>
                        <a:rPr lang="tr-TR" sz="1700" b="0" spc="-3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kesesi</a:t>
                      </a:r>
                      <a:r>
                        <a:rPr lang="tr-TR" sz="1700" b="0" spc="-3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hastalıkları,</a:t>
                      </a:r>
                      <a:r>
                        <a:rPr lang="tr-TR" sz="1700" b="0" spc="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b="0" spc="-10" dirty="0" err="1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gastroparezi</a:t>
                      </a:r>
                      <a:endParaRPr lang="tr-TR" sz="17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" marR="8255" algn="ctr">
                        <a:lnSpc>
                          <a:spcPct val="86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endParaRPr lang="tr-TR" sz="1700" b="0" spc="-10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2065" marR="8255" algn="ctr">
                        <a:lnSpc>
                          <a:spcPct val="86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tr-TR" sz="1700" b="0" spc="-1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Bulantı</a:t>
                      </a:r>
                      <a:r>
                        <a:rPr lang="tr-TR" sz="17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tr-TR" sz="1700" b="0" spc="-35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b="0" spc="-1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kusma (geçici),</a:t>
                      </a:r>
                      <a:r>
                        <a:rPr lang="tr-TR" sz="1700" b="0" spc="-35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b="0" spc="-1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pankreatit</a:t>
                      </a:r>
                      <a:r>
                        <a:rPr lang="tr-TR" sz="17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tr-TR" sz="1700" b="0" spc="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b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ishal/kabızlık,</a:t>
                      </a:r>
                    </a:p>
                    <a:p>
                      <a:pPr marL="12065" marR="8255" algn="ctr">
                        <a:lnSpc>
                          <a:spcPct val="86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tr-TR" sz="1700" b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baş </a:t>
                      </a:r>
                      <a:r>
                        <a:rPr lang="tr-TR" sz="17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ağrısı,</a:t>
                      </a:r>
                      <a:r>
                        <a:rPr lang="tr-TR" sz="1700" b="0" spc="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b="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dispepsi</a:t>
                      </a:r>
                      <a:r>
                        <a:rPr lang="tr-TR" sz="1700" b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tr-TR" sz="1700" b="0" baseline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b="0" baseline="0" dirty="0" err="1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ratlarda</a:t>
                      </a:r>
                      <a:r>
                        <a:rPr lang="tr-TR" sz="1700" b="0" baseline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c-hücre </a:t>
                      </a:r>
                      <a:r>
                        <a:rPr lang="tr-TR" sz="1700" b="0" baseline="0" dirty="0" err="1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hiperplazisi</a:t>
                      </a:r>
                      <a:endParaRPr lang="tr-TR" sz="1700" b="0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524047"/>
                  </a:ext>
                </a:extLst>
              </a:tr>
            </a:tbl>
          </a:graphicData>
        </a:graphic>
      </p:graphicFrame>
      <p:sp>
        <p:nvSpPr>
          <p:cNvPr id="5" name="Unvan 1"/>
          <p:cNvSpPr txBox="1">
            <a:spLocks/>
          </p:cNvSpPr>
          <p:nvPr/>
        </p:nvSpPr>
        <p:spPr>
          <a:xfrm>
            <a:off x="311727" y="255379"/>
            <a:ext cx="86106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algn="ctr"/>
            <a:r>
              <a:rPr lang="tr-TR" sz="20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Obezitenin</a:t>
            </a:r>
            <a:r>
              <a:rPr lang="tr-TR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Medikal Tedavisinde Ülkemizde Onaylı/Kullanılan Ajanlar</a:t>
            </a:r>
            <a:endParaRPr lang="tr-TR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0" y="4007994"/>
            <a:ext cx="914399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l" rtl="0">
              <a:buFont typeface="Arial" panose="020B0604020202020204" pitchFamily="34" charset="0"/>
              <a:buChar char="•"/>
            </a:pPr>
            <a:r>
              <a:rPr kumimoji="0" lang="tr-TR" altLang="tr-T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3 yıllık verileri mevcut, devamına engel bir YE oluşmaz ise bu süreler içinde güvenle kullanılabilir</a:t>
            </a:r>
          </a:p>
          <a:p>
            <a:pPr marL="285750" lvl="0" indent="-285750" algn="l" rtl="0">
              <a:buFont typeface="Arial" panose="020B0604020202020204" pitchFamily="34" charset="0"/>
              <a:buChar char="•"/>
            </a:pPr>
            <a:r>
              <a:rPr lang="tr-TR" sz="1600" spc="-8" dirty="0" err="1" smtClean="0">
                <a:latin typeface="Comic Sans MS" panose="030F0702030302020204" pitchFamily="66" charset="0"/>
                <a:cs typeface="Calibri"/>
              </a:rPr>
              <a:t>Glukoz</a:t>
            </a:r>
            <a:r>
              <a:rPr lang="tr-TR" sz="1600" spc="-60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1600" dirty="0" smtClean="0">
                <a:latin typeface="Comic Sans MS" panose="030F0702030302020204" pitchFamily="66" charset="0"/>
                <a:cs typeface="Calibri"/>
              </a:rPr>
              <a:t>bağımlı</a:t>
            </a:r>
            <a:r>
              <a:rPr lang="tr-TR" sz="1600" spc="-49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1600" dirty="0" err="1" smtClean="0">
                <a:latin typeface="Comic Sans MS" panose="030F0702030302020204" pitchFamily="66" charset="0"/>
                <a:cs typeface="Calibri"/>
              </a:rPr>
              <a:t>insulin</a:t>
            </a:r>
            <a:r>
              <a:rPr lang="tr-TR" sz="1600" spc="-41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1600" dirty="0" smtClean="0">
                <a:latin typeface="Comic Sans MS" panose="030F0702030302020204" pitchFamily="66" charset="0"/>
                <a:cs typeface="Calibri"/>
              </a:rPr>
              <a:t>salınımını</a:t>
            </a:r>
            <a:r>
              <a:rPr lang="tr-TR" sz="1600" spc="-34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1600" spc="-19" dirty="0" smtClean="0">
                <a:latin typeface="Comic Sans MS" panose="030F0702030302020204" pitchFamily="66" charset="0"/>
                <a:cs typeface="Calibri"/>
              </a:rPr>
              <a:t>uyarır,</a:t>
            </a:r>
            <a:r>
              <a:rPr lang="tr-TR" sz="1600" spc="-64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1600" dirty="0" err="1" smtClean="0">
                <a:latin typeface="Comic Sans MS" panose="030F0702030302020204" pitchFamily="66" charset="0"/>
                <a:cs typeface="Calibri"/>
              </a:rPr>
              <a:t>glukagon</a:t>
            </a:r>
            <a:r>
              <a:rPr lang="tr-TR" sz="1600" spc="-56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1600" dirty="0" smtClean="0">
                <a:latin typeface="Comic Sans MS" panose="030F0702030302020204" pitchFamily="66" charset="0"/>
                <a:cs typeface="Calibri"/>
              </a:rPr>
              <a:t>yanıtını</a:t>
            </a:r>
            <a:r>
              <a:rPr lang="tr-TR" sz="1600" spc="-79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1600" dirty="0" smtClean="0">
                <a:latin typeface="Comic Sans MS" panose="030F0702030302020204" pitchFamily="66" charset="0"/>
                <a:cs typeface="Calibri"/>
              </a:rPr>
              <a:t>azaltır</a:t>
            </a:r>
            <a:r>
              <a:rPr lang="tr-TR" sz="1600" spc="-68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1600" dirty="0" smtClean="0">
                <a:latin typeface="Comic Sans MS" panose="030F0702030302020204" pitchFamily="66" charset="0"/>
                <a:cs typeface="Calibri"/>
              </a:rPr>
              <a:t>ve</a:t>
            </a:r>
            <a:r>
              <a:rPr lang="tr-TR" sz="1600" spc="-30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1600" dirty="0" err="1" smtClean="0">
                <a:latin typeface="Comic Sans MS" panose="030F0702030302020204" pitchFamily="66" charset="0"/>
                <a:cs typeface="Calibri"/>
              </a:rPr>
              <a:t>gastrik</a:t>
            </a:r>
            <a:r>
              <a:rPr lang="tr-TR" sz="1600" spc="-38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1600" dirty="0" smtClean="0">
                <a:latin typeface="Comic Sans MS" panose="030F0702030302020204" pitchFamily="66" charset="0"/>
                <a:cs typeface="Calibri"/>
              </a:rPr>
              <a:t>boşalmayı</a:t>
            </a:r>
            <a:r>
              <a:rPr lang="tr-TR" sz="1600" spc="-38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1600" spc="-8" dirty="0" smtClean="0">
                <a:latin typeface="Comic Sans MS" panose="030F0702030302020204" pitchFamily="66" charset="0"/>
                <a:cs typeface="Calibri"/>
              </a:rPr>
              <a:t>yavaşlatarak </a:t>
            </a:r>
            <a:r>
              <a:rPr lang="tr-TR" sz="1600" dirty="0" smtClean="0">
                <a:latin typeface="Comic Sans MS" panose="030F0702030302020204" pitchFamily="66" charset="0"/>
                <a:cs typeface="Calibri"/>
              </a:rPr>
              <a:t>iştahı</a:t>
            </a:r>
            <a:r>
              <a:rPr lang="tr-TR" sz="1600" spc="-75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lang="tr-TR" sz="1600" spc="-8" dirty="0" smtClean="0">
                <a:latin typeface="Comic Sans MS" panose="030F0702030302020204" pitchFamily="66" charset="0"/>
                <a:cs typeface="Calibri"/>
              </a:rPr>
              <a:t>azaltır</a:t>
            </a:r>
            <a:endParaRPr lang="tr-TR" sz="1600" spc="-15" dirty="0" smtClean="0">
              <a:latin typeface="Comic Sans MS" panose="030F0702030302020204" pitchFamily="66" charset="0"/>
              <a:cs typeface="Calibri"/>
            </a:endParaRPr>
          </a:p>
          <a:p>
            <a:pPr marL="285750" lvl="0" indent="-285750" algn="l" rtl="0">
              <a:buFont typeface="Arial" panose="020B0604020202020204" pitchFamily="34" charset="0"/>
              <a:buChar char="•"/>
            </a:pPr>
            <a:r>
              <a:rPr lang="tr-TR" sz="1600" dirty="0" smtClean="0">
                <a:latin typeface="Comic Sans MS" panose="030F0702030302020204" pitchFamily="66" charset="0"/>
              </a:rPr>
              <a:t>İn </a:t>
            </a:r>
            <a:r>
              <a:rPr lang="tr-TR" sz="1600" dirty="0" err="1" smtClean="0">
                <a:latin typeface="Comic Sans MS" panose="030F0702030302020204" pitchFamily="66" charset="0"/>
              </a:rPr>
              <a:t>vitro</a:t>
            </a:r>
            <a:r>
              <a:rPr lang="tr-TR" sz="1600" dirty="0" smtClean="0">
                <a:latin typeface="Comic Sans MS" panose="030F0702030302020204" pitchFamily="66" charset="0"/>
              </a:rPr>
              <a:t> çalışmalarda santral (</a:t>
            </a:r>
            <a:r>
              <a:rPr lang="tr-TR" sz="1600" dirty="0" err="1" smtClean="0">
                <a:latin typeface="Comic Sans MS" panose="030F0702030302020204" pitchFamily="66" charset="0"/>
              </a:rPr>
              <a:t>hipotalamik</a:t>
            </a:r>
            <a:r>
              <a:rPr lang="tr-TR" sz="1600" dirty="0" smtClean="0">
                <a:latin typeface="Comic Sans MS" panose="030F0702030302020204" pitchFamily="66" charset="0"/>
              </a:rPr>
              <a:t>) etkisi gösterilmiş</a:t>
            </a:r>
          </a:p>
          <a:p>
            <a:pPr marL="285750" lvl="0" indent="-285750" algn="l" rtl="0">
              <a:buFont typeface="Arial" panose="020B0604020202020204" pitchFamily="34" charset="0"/>
              <a:buChar char="•"/>
            </a:pPr>
            <a:r>
              <a:rPr lang="tr-TR" sz="1600" dirty="0" smtClean="0">
                <a:latin typeface="Comic Sans MS" panose="030F0702030302020204" pitchFamily="66" charset="0"/>
              </a:rPr>
              <a:t>SCALE </a:t>
            </a:r>
            <a:r>
              <a:rPr lang="tr-TR" sz="1600" dirty="0">
                <a:latin typeface="Comic Sans MS" panose="030F0702030302020204" pitchFamily="66" charset="0"/>
              </a:rPr>
              <a:t>çalışmalarında </a:t>
            </a:r>
            <a:r>
              <a:rPr lang="tr-TR" sz="1600" dirty="0" smtClean="0">
                <a:latin typeface="Comic Sans MS" panose="030F0702030302020204" pitchFamily="66" charset="0"/>
              </a:rPr>
              <a:t>kilo </a:t>
            </a:r>
            <a:r>
              <a:rPr lang="tr-TR" sz="1600" dirty="0">
                <a:latin typeface="Comic Sans MS" panose="030F0702030302020204" pitchFamily="66" charset="0"/>
              </a:rPr>
              <a:t>kaybı oranı %</a:t>
            </a:r>
            <a:r>
              <a:rPr lang="tr-TR" sz="1600" dirty="0" smtClean="0">
                <a:latin typeface="Comic Sans MS" panose="030F0702030302020204" pitchFamily="66" charset="0"/>
              </a:rPr>
              <a:t>5,7-8 ve </a:t>
            </a:r>
            <a:r>
              <a:rPr lang="tr-TR" sz="1600" dirty="0">
                <a:latin typeface="Comic Sans MS" panose="030F0702030302020204" pitchFamily="66" charset="0"/>
              </a:rPr>
              <a:t>daha </a:t>
            </a:r>
            <a:r>
              <a:rPr lang="tr-TR" sz="1600" dirty="0" smtClean="0">
                <a:latin typeface="Comic Sans MS" panose="030F0702030302020204" pitchFamily="66" charset="0"/>
              </a:rPr>
              <a:t>az </a:t>
            </a:r>
            <a:r>
              <a:rPr lang="tr-TR" sz="1600" dirty="0">
                <a:latin typeface="Comic Sans MS" panose="030F0702030302020204" pitchFamily="66" charset="0"/>
              </a:rPr>
              <a:t>hastada </a:t>
            </a:r>
            <a:r>
              <a:rPr lang="tr-TR" sz="1600" dirty="0" smtClean="0">
                <a:latin typeface="Comic Sans MS" panose="030F0702030302020204" pitchFamily="66" charset="0"/>
              </a:rPr>
              <a:t>T2DM </a:t>
            </a:r>
            <a:r>
              <a:rPr lang="tr-TR" sz="1600" dirty="0">
                <a:latin typeface="Comic Sans MS" panose="030F0702030302020204" pitchFamily="66" charset="0"/>
              </a:rPr>
              <a:t>geliştiği </a:t>
            </a:r>
            <a:r>
              <a:rPr lang="tr-TR" sz="1600" dirty="0" smtClean="0">
                <a:latin typeface="Comic Sans MS" panose="030F0702030302020204" pitchFamily="66" charset="0"/>
              </a:rPr>
              <a:t>gözlenmiş</a:t>
            </a:r>
          </a:p>
          <a:p>
            <a:pPr marL="285750" lvl="0" indent="-285750" algn="l" rtl="0">
              <a:buFont typeface="Arial" panose="020B0604020202020204" pitchFamily="34" charset="0"/>
              <a:buChar char="•"/>
            </a:pPr>
            <a:r>
              <a:rPr lang="tr-TR" sz="1600" dirty="0" err="1" smtClean="0">
                <a:latin typeface="Comic Sans MS" panose="030F0702030302020204" pitchFamily="66" charset="0"/>
              </a:rPr>
              <a:t>PreDM</a:t>
            </a:r>
            <a:r>
              <a:rPr lang="tr-TR" sz="1600" dirty="0" smtClean="0">
                <a:latin typeface="Comic Sans MS" panose="030F0702030302020204" pitchFamily="66" charset="0"/>
              </a:rPr>
              <a:t> ve T2DM’si </a:t>
            </a:r>
            <a:r>
              <a:rPr lang="tr-TR" sz="1600" dirty="0">
                <a:latin typeface="Comic Sans MS" panose="030F0702030302020204" pitchFamily="66" charset="0"/>
              </a:rPr>
              <a:t>bulunan fazla kilolu ve </a:t>
            </a:r>
            <a:r>
              <a:rPr lang="tr-TR" sz="1600" dirty="0" err="1">
                <a:latin typeface="Comic Sans MS" panose="030F0702030302020204" pitchFamily="66" charset="0"/>
              </a:rPr>
              <a:t>obez</a:t>
            </a:r>
            <a:r>
              <a:rPr lang="tr-TR" sz="1600" dirty="0">
                <a:latin typeface="Comic Sans MS" panose="030F0702030302020204" pitchFamily="66" charset="0"/>
              </a:rPr>
              <a:t> hastalarda </a:t>
            </a:r>
            <a:r>
              <a:rPr lang="tr-TR" sz="1600" dirty="0" smtClean="0">
                <a:latin typeface="Comic Sans MS" panose="030F0702030302020204" pitchFamily="66" charset="0"/>
              </a:rPr>
              <a:t>öncellikli </a:t>
            </a:r>
            <a:r>
              <a:rPr lang="tr-TR" sz="1600" dirty="0">
                <a:latin typeface="Comic Sans MS" panose="030F0702030302020204" pitchFamily="66" charset="0"/>
              </a:rPr>
              <a:t>tercih </a:t>
            </a:r>
            <a:r>
              <a:rPr lang="tr-TR" sz="1600" dirty="0" smtClean="0">
                <a:latin typeface="Comic Sans MS" panose="030F0702030302020204" pitchFamily="66" charset="0"/>
              </a:rPr>
              <a:t>edilebilir</a:t>
            </a:r>
            <a:endParaRPr lang="tr-TR" sz="1600" spc="-8" dirty="0" smtClean="0">
              <a:latin typeface="Comic Sans MS" panose="030F0702030302020204" pitchFamily="66" charset="0"/>
              <a:cs typeface="Calibri"/>
            </a:endParaRPr>
          </a:p>
          <a:p>
            <a:pPr marL="285750" lvl="0" indent="-285750" algn="l" rtl="0">
              <a:buFont typeface="Arial" panose="020B0604020202020204" pitchFamily="34" charset="0"/>
              <a:buChar char="•"/>
            </a:pPr>
            <a:r>
              <a:rPr lang="tr-TR" sz="1600" dirty="0" smtClean="0">
                <a:latin typeface="Comic Sans MS" panose="030F0702030302020204" pitchFamily="66" charset="0"/>
              </a:rPr>
              <a:t>BC </a:t>
            </a:r>
            <a:r>
              <a:rPr lang="tr-TR" sz="1600" dirty="0">
                <a:latin typeface="Comic Sans MS" panose="030F0702030302020204" pitchFamily="66" charset="0"/>
              </a:rPr>
              <a:t>sonrası </a:t>
            </a:r>
            <a:r>
              <a:rPr lang="tr-TR" sz="1600" dirty="0" smtClean="0">
                <a:latin typeface="Comic Sans MS" panose="030F0702030302020204" pitchFamily="66" charset="0"/>
              </a:rPr>
              <a:t>kullanım </a:t>
            </a:r>
            <a:r>
              <a:rPr lang="tr-TR" sz="1600" dirty="0">
                <a:latin typeface="Comic Sans MS" panose="030F0702030302020204" pitchFamily="66" charset="0"/>
              </a:rPr>
              <a:t>için çalışmalar </a:t>
            </a:r>
            <a:r>
              <a:rPr lang="tr-TR" sz="1600" dirty="0" smtClean="0">
                <a:latin typeface="Comic Sans MS" panose="030F0702030302020204" pitchFamily="66" charset="0"/>
              </a:rPr>
              <a:t>mevcut</a:t>
            </a:r>
          </a:p>
          <a:p>
            <a:pPr marL="285750" lvl="0" indent="-285750" algn="l" rtl="0">
              <a:buFont typeface="Arial" panose="020B0604020202020204" pitchFamily="34" charset="0"/>
              <a:buChar char="•"/>
            </a:pPr>
            <a:r>
              <a:rPr lang="tr-TR" sz="1600" dirty="0" smtClean="0">
                <a:latin typeface="Comic Sans MS" panose="030F0702030302020204" pitchFamily="66" charset="0"/>
              </a:rPr>
              <a:t>Alkol </a:t>
            </a:r>
            <a:r>
              <a:rPr lang="tr-TR" sz="1600" dirty="0">
                <a:latin typeface="Comic Sans MS" panose="030F0702030302020204" pitchFamily="66" charset="0"/>
              </a:rPr>
              <a:t>ve madde bağımlılığı öyküsü </a:t>
            </a:r>
            <a:r>
              <a:rPr lang="tr-TR" sz="1600" dirty="0" smtClean="0">
                <a:latin typeface="Comic Sans MS" panose="030F0702030302020204" pitchFamily="66" charset="0"/>
              </a:rPr>
              <a:t>olanlarda kullanılabilir</a:t>
            </a:r>
          </a:p>
          <a:p>
            <a:pPr marL="285750" lvl="0" indent="-285750" algn="l" rtl="0">
              <a:buFont typeface="Arial" panose="020B0604020202020204" pitchFamily="34" charset="0"/>
              <a:buChar char="•"/>
            </a:pPr>
            <a:r>
              <a:rPr lang="tr-TR" sz="1600" dirty="0" smtClean="0">
                <a:latin typeface="Comic Sans MS" panose="030F0702030302020204" pitchFamily="66" charset="0"/>
              </a:rPr>
              <a:t>65 </a:t>
            </a:r>
            <a:r>
              <a:rPr lang="tr-TR" sz="1600" dirty="0">
                <a:latin typeface="Comic Sans MS" panose="030F0702030302020204" pitchFamily="66" charset="0"/>
              </a:rPr>
              <a:t>yaş üstü </a:t>
            </a:r>
            <a:r>
              <a:rPr lang="tr-TR" sz="1600" dirty="0" smtClean="0">
                <a:latin typeface="Comic Sans MS" panose="030F0702030302020204" pitchFamily="66" charset="0"/>
              </a:rPr>
              <a:t>kullanım </a:t>
            </a:r>
            <a:r>
              <a:rPr lang="tr-TR" sz="1600" dirty="0">
                <a:latin typeface="Comic Sans MS" panose="030F0702030302020204" pitchFamily="66" charset="0"/>
              </a:rPr>
              <a:t>için </a:t>
            </a:r>
            <a:r>
              <a:rPr lang="tr-TR" sz="1600" dirty="0" smtClean="0">
                <a:latin typeface="Comic Sans MS" panose="030F0702030302020204" pitchFamily="66" charset="0"/>
              </a:rPr>
              <a:t>veriler sınırlı</a:t>
            </a:r>
          </a:p>
          <a:p>
            <a:pPr marL="285750" lvl="0" indent="-285750" algn="l" rtl="0">
              <a:buFont typeface="Arial" panose="020B0604020202020204" pitchFamily="34" charset="0"/>
              <a:buChar char="•"/>
            </a:pPr>
            <a:r>
              <a:rPr lang="tr-TR" sz="1600" dirty="0" smtClean="0">
                <a:latin typeface="Comic Sans MS" panose="030F0702030302020204" pitchFamily="66" charset="0"/>
              </a:rPr>
              <a:t>Enjeksiyon </a:t>
            </a:r>
            <a:r>
              <a:rPr lang="tr-TR" sz="1600" dirty="0">
                <a:latin typeface="Comic Sans MS" panose="030F0702030302020204" pitchFamily="66" charset="0"/>
              </a:rPr>
              <a:t>formunda olması </a:t>
            </a:r>
            <a:r>
              <a:rPr lang="tr-TR" sz="1600" dirty="0" smtClean="0">
                <a:latin typeface="Comic Sans MS" panose="030F0702030302020204" pitchFamily="66" charset="0"/>
              </a:rPr>
              <a:t>dezavantaj</a:t>
            </a:r>
            <a:endParaRPr kumimoji="0" lang="tr-TR" altLang="tr-TR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graphicFrame>
        <p:nvGraphicFramePr>
          <p:cNvPr id="7" name="Tablo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072756"/>
              </p:ext>
            </p:extLst>
          </p:nvPr>
        </p:nvGraphicFramePr>
        <p:xfrm>
          <a:off x="0" y="679073"/>
          <a:ext cx="9143994" cy="791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943">
                  <a:extLst>
                    <a:ext uri="{9D8B030D-6E8A-4147-A177-3AD203B41FA5}">
                      <a16:colId xmlns:a16="http://schemas.microsoft.com/office/drawing/2014/main" val="3774240188"/>
                    </a:ext>
                  </a:extLst>
                </a:gridCol>
                <a:gridCol w="1785832">
                  <a:extLst>
                    <a:ext uri="{9D8B030D-6E8A-4147-A177-3AD203B41FA5}">
                      <a16:colId xmlns:a16="http://schemas.microsoft.com/office/drawing/2014/main" val="182891627"/>
                    </a:ext>
                  </a:extLst>
                </a:gridCol>
                <a:gridCol w="1612625">
                  <a:extLst>
                    <a:ext uri="{9D8B030D-6E8A-4147-A177-3AD203B41FA5}">
                      <a16:colId xmlns:a16="http://schemas.microsoft.com/office/drawing/2014/main" val="138907774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4080819789"/>
                    </a:ext>
                  </a:extLst>
                </a:gridCol>
                <a:gridCol w="1893918">
                  <a:extLst>
                    <a:ext uri="{9D8B030D-6E8A-4147-A177-3AD203B41FA5}">
                      <a16:colId xmlns:a16="http://schemas.microsoft.com/office/drawing/2014/main" val="2360946907"/>
                    </a:ext>
                  </a:extLst>
                </a:gridCol>
                <a:gridCol w="1611276">
                  <a:extLst>
                    <a:ext uri="{9D8B030D-6E8A-4147-A177-3AD203B41FA5}">
                      <a16:colId xmlns:a16="http://schemas.microsoft.com/office/drawing/2014/main" val="4196287170"/>
                    </a:ext>
                  </a:extLst>
                </a:gridCol>
              </a:tblGrid>
              <a:tr h="791848">
                <a:tc>
                  <a:txBody>
                    <a:bodyPr/>
                    <a:lstStyle/>
                    <a:p>
                      <a:pPr marL="56515"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tr-TR" sz="1700" b="1" spc="-2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İlaç</a:t>
                      </a:r>
                      <a:endParaRPr lang="tr-TR" sz="17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/>
                </a:tc>
                <a:tc>
                  <a:txBody>
                    <a:bodyPr/>
                    <a:lstStyle/>
                    <a:p>
                      <a:pPr marL="20955" marR="15875" algn="ctr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tr-TR" sz="1700" b="1" spc="-2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Onay</a:t>
                      </a:r>
                      <a:endParaRPr lang="tr-TR" sz="17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5" indent="164465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tr-TR" sz="1700" b="1" spc="-2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Etki</a:t>
                      </a:r>
                      <a:r>
                        <a:rPr lang="tr-TR" sz="1700" b="1" spc="2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b="1" spc="-3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Mekanizması</a:t>
                      </a:r>
                      <a:endParaRPr lang="tr-TR" sz="17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" algn="ctr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tr-TR" sz="1700" b="1" spc="-25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Doz</a:t>
                      </a:r>
                      <a:endParaRPr lang="tr-TR" sz="17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176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tr-TR" sz="1700" b="1" spc="-10" dirty="0" err="1" smtClean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Kontrendikasyon</a:t>
                      </a:r>
                      <a:endParaRPr lang="tr-TR" sz="17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tr-TR" sz="1700" b="1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Yan</a:t>
                      </a:r>
                      <a:r>
                        <a:rPr lang="tr-TR" sz="1700" b="1" spc="-25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700" b="1" spc="-1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etkiler</a:t>
                      </a:r>
                      <a:endParaRPr lang="tr-TR" sz="17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67284572"/>
                  </a:ext>
                </a:extLst>
              </a:tr>
            </a:tbl>
          </a:graphicData>
        </a:graphic>
      </p:graphicFrame>
      <p:pic>
        <p:nvPicPr>
          <p:cNvPr id="8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77000" y="5791201"/>
            <a:ext cx="2666995" cy="105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31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229493" y="5707304"/>
            <a:ext cx="136446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" defTabSz="685800">
              <a:lnSpc>
                <a:spcPts val="930"/>
              </a:lnSpc>
            </a:pPr>
            <a:fld id="{81D60167-4931-47E6-BA6A-407CBD079E47}" type="slidenum">
              <a:rPr spc="-19" dirty="0"/>
              <a:pPr marL="28575" defTabSz="685800">
                <a:lnSpc>
                  <a:spcPts val="930"/>
                </a:lnSpc>
              </a:pPr>
              <a:t>32</a:t>
            </a:fld>
            <a:endParaRPr spc="-19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535712"/>
            <a:ext cx="7104050" cy="503023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9525">
              <a:spcBef>
                <a:spcPts val="83"/>
              </a:spcBef>
            </a:pPr>
            <a:r>
              <a:rPr sz="3200" spc="-23" dirty="0">
                <a:solidFill>
                  <a:srgbClr val="FF0000"/>
                </a:solidFill>
                <a:latin typeface="Comic Sans MS" panose="030F0702030302020204" pitchFamily="66" charset="0"/>
              </a:rPr>
              <a:t>Obezite</a:t>
            </a:r>
            <a:r>
              <a:rPr sz="3200" spc="-109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sz="3200" spc="-64" dirty="0">
                <a:solidFill>
                  <a:srgbClr val="FF0000"/>
                </a:solidFill>
                <a:latin typeface="Comic Sans MS" panose="030F0702030302020204" pitchFamily="66" charset="0"/>
              </a:rPr>
              <a:t>Tedavisi</a:t>
            </a:r>
            <a:r>
              <a:rPr sz="3200" spc="-98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–</a:t>
            </a:r>
            <a:r>
              <a:rPr sz="3200" spc="-68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sz="3200" spc="-23" dirty="0">
                <a:solidFill>
                  <a:srgbClr val="FF0000"/>
                </a:solidFill>
                <a:latin typeface="Comic Sans MS" panose="030F0702030302020204" pitchFamily="66" charset="0"/>
              </a:rPr>
              <a:t>Cerrahi</a:t>
            </a:r>
            <a:r>
              <a:rPr sz="3200" spc="-10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sz="3200" spc="-41" dirty="0">
                <a:solidFill>
                  <a:srgbClr val="FF0000"/>
                </a:solidFill>
                <a:latin typeface="Comic Sans MS" panose="030F0702030302020204" pitchFamily="66" charset="0"/>
              </a:rPr>
              <a:t>Tedavi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52400" y="787223"/>
            <a:ext cx="8839200" cy="5586424"/>
          </a:xfrm>
          <a:prstGeom prst="rect">
            <a:avLst/>
          </a:prstGeom>
        </p:spPr>
        <p:txBody>
          <a:bodyPr vert="horz" wrap="square" lIns="0" tIns="698777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300" dirty="0">
                <a:latin typeface="Comic Sans MS" panose="030F0702030302020204" pitchFamily="66" charset="0"/>
              </a:rPr>
              <a:t>Morbid </a:t>
            </a:r>
            <a:r>
              <a:rPr lang="en-US" sz="2300" dirty="0" err="1">
                <a:latin typeface="Comic Sans MS" panose="030F0702030302020204" pitchFamily="66" charset="0"/>
              </a:rPr>
              <a:t>obez</a:t>
            </a:r>
            <a:r>
              <a:rPr lang="en-US" sz="2300" dirty="0">
                <a:latin typeface="Comic Sans MS" panose="030F0702030302020204" pitchFamily="66" charset="0"/>
              </a:rPr>
              <a:t> </a:t>
            </a:r>
            <a:r>
              <a:rPr lang="en-US" sz="2300" dirty="0" err="1" smtClean="0">
                <a:latin typeface="Comic Sans MS" panose="030F0702030302020204" pitchFamily="66" charset="0"/>
              </a:rPr>
              <a:t>hastalarda</a:t>
            </a:r>
            <a:r>
              <a:rPr lang="en-US" sz="2300" dirty="0" smtClean="0">
                <a:latin typeface="Comic Sans MS" panose="030F0702030302020204" pitchFamily="66" charset="0"/>
              </a:rPr>
              <a:t> </a:t>
            </a:r>
            <a:r>
              <a:rPr lang="en-US" sz="2300" dirty="0" err="1">
                <a:latin typeface="Comic Sans MS" panose="030F0702030302020204" pitchFamily="66" charset="0"/>
              </a:rPr>
              <a:t>uzun</a:t>
            </a:r>
            <a:r>
              <a:rPr lang="en-US" sz="2300" dirty="0">
                <a:latin typeface="Comic Sans MS" panose="030F0702030302020204" pitchFamily="66" charset="0"/>
              </a:rPr>
              <a:t> </a:t>
            </a:r>
            <a:r>
              <a:rPr lang="en-US" sz="2300" dirty="0" err="1">
                <a:latin typeface="Comic Sans MS" panose="030F0702030302020204" pitchFamily="66" charset="0"/>
              </a:rPr>
              <a:t>süreli</a:t>
            </a:r>
            <a:r>
              <a:rPr lang="en-US" sz="2300" dirty="0">
                <a:latin typeface="Comic Sans MS" panose="030F0702030302020204" pitchFamily="66" charset="0"/>
              </a:rPr>
              <a:t> kilo </a:t>
            </a:r>
            <a:r>
              <a:rPr lang="en-US" sz="2300" dirty="0" err="1">
                <a:latin typeface="Comic Sans MS" panose="030F0702030302020204" pitchFamily="66" charset="0"/>
              </a:rPr>
              <a:t>vermede</a:t>
            </a:r>
            <a:r>
              <a:rPr lang="en-US" sz="2300" dirty="0">
                <a:latin typeface="Comic Sans MS" panose="030F0702030302020204" pitchFamily="66" charset="0"/>
              </a:rPr>
              <a:t> </a:t>
            </a:r>
            <a:r>
              <a:rPr lang="en-US" sz="2300" dirty="0" err="1" smtClean="0">
                <a:latin typeface="Comic Sans MS" panose="030F0702030302020204" pitchFamily="66" charset="0"/>
              </a:rPr>
              <a:t>en</a:t>
            </a:r>
            <a:r>
              <a:rPr lang="en-US" sz="2300" dirty="0" smtClean="0">
                <a:latin typeface="Comic Sans MS" panose="030F0702030302020204" pitchFamily="66" charset="0"/>
              </a:rPr>
              <a:t> </a:t>
            </a:r>
            <a:r>
              <a:rPr lang="en-US" sz="2300" dirty="0" err="1">
                <a:latin typeface="Comic Sans MS" panose="030F0702030302020204" pitchFamily="66" charset="0"/>
              </a:rPr>
              <a:t>etkili</a:t>
            </a:r>
            <a:r>
              <a:rPr lang="en-US" sz="2300" dirty="0">
                <a:latin typeface="Comic Sans MS" panose="030F0702030302020204" pitchFamily="66" charset="0"/>
              </a:rPr>
              <a:t> </a:t>
            </a:r>
            <a:r>
              <a:rPr lang="en-US" sz="2300" dirty="0" err="1">
                <a:latin typeface="Comic Sans MS" panose="030F0702030302020204" pitchFamily="66" charset="0"/>
              </a:rPr>
              <a:t>yöntem</a:t>
            </a:r>
            <a:r>
              <a:rPr lang="en-US" sz="2300" dirty="0">
                <a:latin typeface="Comic Sans MS" panose="030F0702030302020204" pitchFamily="66" charset="0"/>
              </a:rPr>
              <a:t> </a:t>
            </a:r>
            <a:r>
              <a:rPr lang="en-US" sz="2300" dirty="0" err="1">
                <a:latin typeface="Comic Sans MS" panose="030F0702030302020204" pitchFamily="66" charset="0"/>
              </a:rPr>
              <a:t>olduğu</a:t>
            </a:r>
            <a:r>
              <a:rPr lang="en-US" sz="2300" dirty="0">
                <a:latin typeface="Comic Sans MS" panose="030F0702030302020204" pitchFamily="66" charset="0"/>
              </a:rPr>
              <a:t> </a:t>
            </a:r>
            <a:r>
              <a:rPr lang="en-US" sz="2300" dirty="0" err="1">
                <a:latin typeface="Comic Sans MS" panose="030F0702030302020204" pitchFamily="66" charset="0"/>
              </a:rPr>
              <a:t>kabul</a:t>
            </a:r>
            <a:r>
              <a:rPr lang="en-US" sz="2300" dirty="0">
                <a:latin typeface="Comic Sans MS" panose="030F0702030302020204" pitchFamily="66" charset="0"/>
              </a:rPr>
              <a:t> </a:t>
            </a:r>
            <a:r>
              <a:rPr lang="en-US" sz="2300" dirty="0" err="1">
                <a:latin typeface="Comic Sans MS" panose="030F0702030302020204" pitchFamily="66" charset="0"/>
              </a:rPr>
              <a:t>edilmekte</a:t>
            </a:r>
            <a:endParaRPr lang="tr-TR" sz="2300" dirty="0">
              <a:latin typeface="Comic Sans MS" panose="030F0702030302020204" pitchFamily="66" charset="0"/>
            </a:endParaRPr>
          </a:p>
          <a:p>
            <a:pPr marL="180022" marR="590550" indent="-170497">
              <a:spcBef>
                <a:spcPts val="1080"/>
              </a:spcBef>
              <a:buFont typeface="Arial MT"/>
              <a:buChar char="•"/>
              <a:tabLst>
                <a:tab pos="180975" algn="l"/>
              </a:tabLst>
            </a:pPr>
            <a:r>
              <a:rPr lang="tr-TR" sz="2300" dirty="0" smtClean="0">
                <a:latin typeface="Comic Sans MS" panose="030F0702030302020204" pitchFamily="66" charset="0"/>
              </a:rPr>
              <a:t>B</a:t>
            </a:r>
            <a:r>
              <a:rPr lang="en-US" sz="2300" dirty="0" err="1" smtClean="0">
                <a:latin typeface="Comic Sans MS" panose="030F0702030302020204" pitchFamily="66" charset="0"/>
              </a:rPr>
              <a:t>aşarısı</a:t>
            </a:r>
            <a:r>
              <a:rPr lang="en-US" sz="2300" dirty="0" smtClean="0">
                <a:latin typeface="Comic Sans MS" panose="030F0702030302020204" pitchFamily="66" charset="0"/>
              </a:rPr>
              <a:t> </a:t>
            </a:r>
            <a:r>
              <a:rPr lang="en-US" sz="2300" dirty="0" err="1">
                <a:latin typeface="Comic Sans MS" panose="030F0702030302020204" pitchFamily="66" charset="0"/>
              </a:rPr>
              <a:t>ve</a:t>
            </a:r>
            <a:r>
              <a:rPr lang="en-US" sz="2300" dirty="0">
                <a:latin typeface="Comic Sans MS" panose="030F0702030302020204" pitchFamily="66" charset="0"/>
              </a:rPr>
              <a:t> </a:t>
            </a:r>
            <a:r>
              <a:rPr lang="en-US" sz="2300" dirty="0" err="1">
                <a:latin typeface="Comic Sans MS" panose="030F0702030302020204" pitchFamily="66" charset="0"/>
              </a:rPr>
              <a:t>kabul</a:t>
            </a:r>
            <a:r>
              <a:rPr lang="en-US" sz="2300" dirty="0">
                <a:latin typeface="Comic Sans MS" panose="030F0702030302020204" pitchFamily="66" charset="0"/>
              </a:rPr>
              <a:t> </a:t>
            </a:r>
            <a:r>
              <a:rPr lang="en-US" sz="2300" dirty="0" err="1">
                <a:latin typeface="Comic Sans MS" panose="030F0702030302020204" pitchFamily="66" charset="0"/>
              </a:rPr>
              <a:t>edilebilir</a:t>
            </a:r>
            <a:r>
              <a:rPr lang="en-US" sz="2300" dirty="0">
                <a:latin typeface="Comic Sans MS" panose="030F0702030302020204" pitchFamily="66" charset="0"/>
              </a:rPr>
              <a:t> </a:t>
            </a:r>
            <a:r>
              <a:rPr lang="en-US" sz="2300" dirty="0" err="1">
                <a:latin typeface="Comic Sans MS" panose="030F0702030302020204" pitchFamily="66" charset="0"/>
              </a:rPr>
              <a:t>morbidite</a:t>
            </a:r>
            <a:r>
              <a:rPr lang="en-US" sz="2300" dirty="0">
                <a:latin typeface="Comic Sans MS" panose="030F0702030302020204" pitchFamily="66" charset="0"/>
              </a:rPr>
              <a:t> </a:t>
            </a:r>
            <a:r>
              <a:rPr lang="en-US" sz="2300" dirty="0" err="1">
                <a:latin typeface="Comic Sans MS" panose="030F0702030302020204" pitchFamily="66" charset="0"/>
              </a:rPr>
              <a:t>ve</a:t>
            </a:r>
            <a:r>
              <a:rPr lang="en-US" sz="2300" dirty="0">
                <a:latin typeface="Comic Sans MS" panose="030F0702030302020204" pitchFamily="66" charset="0"/>
              </a:rPr>
              <a:t> </a:t>
            </a:r>
            <a:r>
              <a:rPr lang="en-US" sz="2300" dirty="0" err="1">
                <a:latin typeface="Comic Sans MS" panose="030F0702030302020204" pitchFamily="66" charset="0"/>
              </a:rPr>
              <a:t>mortalite</a:t>
            </a:r>
            <a:r>
              <a:rPr lang="en-US" sz="2300" dirty="0">
                <a:latin typeface="Comic Sans MS" panose="030F0702030302020204" pitchFamily="66" charset="0"/>
              </a:rPr>
              <a:t> </a:t>
            </a:r>
            <a:r>
              <a:rPr lang="en-US" sz="2300" dirty="0" err="1">
                <a:latin typeface="Comic Sans MS" panose="030F0702030302020204" pitchFamily="66" charset="0"/>
              </a:rPr>
              <a:t>oranlarına</a:t>
            </a:r>
            <a:r>
              <a:rPr lang="en-US" sz="2300" dirty="0">
                <a:latin typeface="Comic Sans MS" panose="030F0702030302020204" pitchFamily="66" charset="0"/>
              </a:rPr>
              <a:t> </a:t>
            </a:r>
            <a:r>
              <a:rPr lang="en-US" sz="2300" dirty="0" err="1">
                <a:latin typeface="Comic Sans MS" panose="030F0702030302020204" pitchFamily="66" charset="0"/>
              </a:rPr>
              <a:t>ulaşmak</a:t>
            </a:r>
            <a:r>
              <a:rPr lang="en-US" sz="2300" dirty="0">
                <a:latin typeface="Comic Sans MS" panose="030F0702030302020204" pitchFamily="66" charset="0"/>
              </a:rPr>
              <a:t> </a:t>
            </a:r>
            <a:r>
              <a:rPr lang="en-US" sz="2300" dirty="0" err="1" smtClean="0">
                <a:latin typeface="Comic Sans MS" panose="030F0702030302020204" pitchFamily="66" charset="0"/>
              </a:rPr>
              <a:t>açısından</a:t>
            </a:r>
            <a:endParaRPr lang="tr-TR" sz="2300" dirty="0">
              <a:latin typeface="Comic Sans MS" panose="030F0702030302020204" pitchFamily="66" charset="0"/>
            </a:endParaRPr>
          </a:p>
          <a:p>
            <a:pPr marL="9525" marR="590550">
              <a:spcBef>
                <a:spcPts val="1080"/>
              </a:spcBef>
              <a:tabLst>
                <a:tab pos="180975" algn="l"/>
              </a:tabLst>
            </a:pPr>
            <a:r>
              <a:rPr lang="tr-TR" sz="2300" dirty="0">
                <a:latin typeface="Comic Sans MS" panose="030F0702030302020204" pitchFamily="66" charset="0"/>
              </a:rPr>
              <a:t>	</a:t>
            </a:r>
            <a:r>
              <a:rPr lang="tr-TR" sz="2300" dirty="0" smtClean="0">
                <a:latin typeface="Comic Sans MS" panose="030F0702030302020204" pitchFamily="66" charset="0"/>
              </a:rPr>
              <a:t>- </a:t>
            </a:r>
            <a:r>
              <a:rPr lang="en-US" sz="2300" dirty="0" err="1" smtClean="0">
                <a:latin typeface="Comic Sans MS" panose="030F0702030302020204" pitchFamily="66" charset="0"/>
              </a:rPr>
              <a:t>multidisipliner</a:t>
            </a:r>
            <a:r>
              <a:rPr lang="en-US" sz="2300" dirty="0" smtClean="0">
                <a:latin typeface="Comic Sans MS" panose="030F0702030302020204" pitchFamily="66" charset="0"/>
              </a:rPr>
              <a:t> </a:t>
            </a:r>
            <a:r>
              <a:rPr lang="en-US" sz="2300" dirty="0" err="1" smtClean="0">
                <a:latin typeface="Comic Sans MS" panose="030F0702030302020204" pitchFamily="66" charset="0"/>
              </a:rPr>
              <a:t>yaklaşım</a:t>
            </a:r>
            <a:endParaRPr lang="tr-TR" sz="2300" dirty="0" smtClean="0">
              <a:latin typeface="Comic Sans MS" panose="030F0702030302020204" pitchFamily="66" charset="0"/>
            </a:endParaRPr>
          </a:p>
          <a:p>
            <a:pPr marL="9525" marR="590550">
              <a:spcBef>
                <a:spcPts val="1080"/>
              </a:spcBef>
              <a:tabLst>
                <a:tab pos="180975" algn="l"/>
              </a:tabLst>
            </a:pPr>
            <a:r>
              <a:rPr lang="tr-TR" sz="2300" dirty="0">
                <a:latin typeface="Comic Sans MS" panose="030F0702030302020204" pitchFamily="66" charset="0"/>
              </a:rPr>
              <a:t>	</a:t>
            </a:r>
            <a:r>
              <a:rPr lang="tr-TR" sz="2300" dirty="0" smtClean="0">
                <a:latin typeface="Comic Sans MS" panose="030F0702030302020204" pitchFamily="66" charset="0"/>
              </a:rPr>
              <a:t>- </a:t>
            </a:r>
            <a:r>
              <a:rPr lang="en-US" sz="2300" dirty="0" err="1" smtClean="0">
                <a:latin typeface="Comic Sans MS" panose="030F0702030302020204" pitchFamily="66" charset="0"/>
              </a:rPr>
              <a:t>uygun</a:t>
            </a:r>
            <a:r>
              <a:rPr lang="en-US" sz="2300" dirty="0" smtClean="0">
                <a:latin typeface="Comic Sans MS" panose="030F0702030302020204" pitchFamily="66" charset="0"/>
              </a:rPr>
              <a:t> </a:t>
            </a:r>
            <a:r>
              <a:rPr lang="en-US" sz="2300" dirty="0">
                <a:latin typeface="Comic Sans MS" panose="030F0702030302020204" pitchFamily="66" charset="0"/>
              </a:rPr>
              <a:t>hasta </a:t>
            </a:r>
            <a:r>
              <a:rPr lang="en-US" sz="2300" dirty="0" err="1" smtClean="0">
                <a:latin typeface="Comic Sans MS" panose="030F0702030302020204" pitchFamily="66" charset="0"/>
              </a:rPr>
              <a:t>seçimi</a:t>
            </a:r>
            <a:endParaRPr lang="tr-TR" sz="2300" dirty="0" smtClean="0">
              <a:latin typeface="Comic Sans MS" panose="030F0702030302020204" pitchFamily="66" charset="0"/>
            </a:endParaRPr>
          </a:p>
          <a:p>
            <a:pPr marL="9525" marR="590550">
              <a:spcBef>
                <a:spcPts val="1080"/>
              </a:spcBef>
              <a:tabLst>
                <a:tab pos="180975" algn="l"/>
              </a:tabLst>
            </a:pPr>
            <a:r>
              <a:rPr lang="tr-TR" sz="2300" dirty="0">
                <a:latin typeface="Comic Sans MS" panose="030F0702030302020204" pitchFamily="66" charset="0"/>
              </a:rPr>
              <a:t>	</a:t>
            </a:r>
            <a:r>
              <a:rPr lang="tr-TR" sz="2300" dirty="0" smtClean="0">
                <a:latin typeface="Comic Sans MS" panose="030F0702030302020204" pitchFamily="66" charset="0"/>
              </a:rPr>
              <a:t>- </a:t>
            </a:r>
            <a:r>
              <a:rPr lang="en-US" sz="2300" dirty="0" err="1" smtClean="0">
                <a:latin typeface="Comic Sans MS" panose="030F0702030302020204" pitchFamily="66" charset="0"/>
              </a:rPr>
              <a:t>yeterli</a:t>
            </a:r>
            <a:r>
              <a:rPr lang="en-US" sz="2300" dirty="0" smtClean="0">
                <a:latin typeface="Comic Sans MS" panose="030F0702030302020204" pitchFamily="66" charset="0"/>
              </a:rPr>
              <a:t> </a:t>
            </a:r>
            <a:r>
              <a:rPr lang="en-US" sz="2300" dirty="0" err="1" smtClean="0">
                <a:latin typeface="Comic Sans MS" panose="030F0702030302020204" pitchFamily="66" charset="0"/>
              </a:rPr>
              <a:t>preop</a:t>
            </a:r>
            <a:r>
              <a:rPr lang="en-US" sz="2300" dirty="0" smtClean="0">
                <a:latin typeface="Comic Sans MS" panose="030F0702030302020204" pitchFamily="66" charset="0"/>
              </a:rPr>
              <a:t> </a:t>
            </a:r>
            <a:r>
              <a:rPr lang="en-US" sz="2300" dirty="0" err="1">
                <a:latin typeface="Comic Sans MS" panose="030F0702030302020204" pitchFamily="66" charset="0"/>
              </a:rPr>
              <a:t>değerlendirme</a:t>
            </a:r>
            <a:r>
              <a:rPr lang="en-US" sz="2300" dirty="0">
                <a:latin typeface="Comic Sans MS" panose="030F0702030302020204" pitchFamily="66" charset="0"/>
              </a:rPr>
              <a:t> </a:t>
            </a:r>
            <a:r>
              <a:rPr lang="en-US" sz="2300" dirty="0" err="1" smtClean="0">
                <a:latin typeface="Comic Sans MS" panose="030F0702030302020204" pitchFamily="66" charset="0"/>
              </a:rPr>
              <a:t>ve</a:t>
            </a:r>
            <a:endParaRPr lang="tr-TR" sz="2300" dirty="0">
              <a:latin typeface="Comic Sans MS" panose="030F0702030302020204" pitchFamily="66" charset="0"/>
            </a:endParaRPr>
          </a:p>
          <a:p>
            <a:pPr marL="9525" marR="590550">
              <a:spcBef>
                <a:spcPts val="1080"/>
              </a:spcBef>
              <a:tabLst>
                <a:tab pos="180975" algn="l"/>
              </a:tabLst>
            </a:pPr>
            <a:r>
              <a:rPr lang="tr-TR" sz="2300" dirty="0" smtClean="0">
                <a:latin typeface="Comic Sans MS" panose="030F0702030302020204" pitchFamily="66" charset="0"/>
              </a:rPr>
              <a:t>	- </a:t>
            </a:r>
            <a:r>
              <a:rPr lang="en-US" sz="2300" dirty="0" err="1" smtClean="0">
                <a:latin typeface="Comic Sans MS" panose="030F0702030302020204" pitchFamily="66" charset="0"/>
              </a:rPr>
              <a:t>uygun</a:t>
            </a:r>
            <a:r>
              <a:rPr lang="en-US" sz="2300" dirty="0" smtClean="0">
                <a:latin typeface="Comic Sans MS" panose="030F0702030302020204" pitchFamily="66" charset="0"/>
              </a:rPr>
              <a:t> postop </a:t>
            </a:r>
            <a:r>
              <a:rPr lang="en-US" sz="2300" dirty="0" err="1">
                <a:latin typeface="Comic Sans MS" panose="030F0702030302020204" pitchFamily="66" charset="0"/>
              </a:rPr>
              <a:t>takip</a:t>
            </a:r>
            <a:r>
              <a:rPr lang="en-US" sz="2300" dirty="0">
                <a:latin typeface="Comic Sans MS" panose="030F0702030302020204" pitchFamily="66" charset="0"/>
              </a:rPr>
              <a:t> </a:t>
            </a:r>
            <a:r>
              <a:rPr lang="en-US" sz="2300" dirty="0" err="1">
                <a:latin typeface="Comic Sans MS" panose="030F0702030302020204" pitchFamily="66" charset="0"/>
              </a:rPr>
              <a:t>çok</a:t>
            </a:r>
            <a:r>
              <a:rPr lang="en-US" sz="2300" dirty="0">
                <a:latin typeface="Comic Sans MS" panose="030F0702030302020204" pitchFamily="66" charset="0"/>
              </a:rPr>
              <a:t> </a:t>
            </a:r>
            <a:r>
              <a:rPr lang="en-US" sz="2300" dirty="0" err="1" smtClean="0">
                <a:latin typeface="Comic Sans MS" panose="030F0702030302020204" pitchFamily="66" charset="0"/>
              </a:rPr>
              <a:t>önemli</a:t>
            </a:r>
            <a:endParaRPr lang="tr-TR" sz="2300" dirty="0" smtClean="0">
              <a:latin typeface="Comic Sans MS" panose="030F0702030302020204" pitchFamily="66" charset="0"/>
            </a:endParaRPr>
          </a:p>
          <a:p>
            <a:pPr marL="180022" marR="590550" indent="-170497">
              <a:spcBef>
                <a:spcPts val="1080"/>
              </a:spcBef>
              <a:buFont typeface="Arial MT"/>
              <a:buChar char="•"/>
              <a:tabLst>
                <a:tab pos="180975" algn="l"/>
              </a:tabLst>
            </a:pPr>
            <a:r>
              <a:rPr lang="tr-TR" sz="2300" dirty="0" smtClean="0">
                <a:latin typeface="Comic Sans MS" panose="030F0702030302020204" pitchFamily="66" charset="0"/>
              </a:rPr>
              <a:t>BC</a:t>
            </a:r>
            <a:r>
              <a:rPr lang="en-US" sz="2300" dirty="0" smtClean="0">
                <a:latin typeface="Comic Sans MS" panose="030F0702030302020204" pitchFamily="66" charset="0"/>
              </a:rPr>
              <a:t> </a:t>
            </a:r>
            <a:r>
              <a:rPr lang="en-US" sz="2300" dirty="0" err="1">
                <a:latin typeface="Comic Sans MS" panose="030F0702030302020204" pitchFamily="66" charset="0"/>
              </a:rPr>
              <a:t>kararı</a:t>
            </a:r>
            <a:r>
              <a:rPr lang="en-US" sz="2300" dirty="0">
                <a:latin typeface="Comic Sans MS" panose="030F0702030302020204" pitchFamily="66" charset="0"/>
              </a:rPr>
              <a:t> </a:t>
            </a:r>
            <a:r>
              <a:rPr lang="en-US" sz="2300" dirty="0" err="1">
                <a:latin typeface="Comic Sans MS" panose="030F0702030302020204" pitchFamily="66" charset="0"/>
              </a:rPr>
              <a:t>vermeden</a:t>
            </a:r>
            <a:r>
              <a:rPr lang="en-US" sz="2300" dirty="0">
                <a:latin typeface="Comic Sans MS" panose="030F0702030302020204" pitchFamily="66" charset="0"/>
              </a:rPr>
              <a:t> </a:t>
            </a:r>
            <a:r>
              <a:rPr lang="en-US" sz="2300" dirty="0" err="1">
                <a:latin typeface="Comic Sans MS" panose="030F0702030302020204" pitchFamily="66" charset="0"/>
              </a:rPr>
              <a:t>önce</a:t>
            </a:r>
            <a:r>
              <a:rPr lang="en-US" sz="2300" dirty="0">
                <a:latin typeface="Comic Sans MS" panose="030F0702030302020204" pitchFamily="66" charset="0"/>
              </a:rPr>
              <a:t> </a:t>
            </a:r>
            <a:r>
              <a:rPr lang="en-US" sz="2300" dirty="0" err="1" smtClean="0">
                <a:latin typeface="Comic Sans MS" panose="030F0702030302020204" pitchFamily="66" charset="0"/>
              </a:rPr>
              <a:t>hastalar</a:t>
            </a:r>
            <a:r>
              <a:rPr lang="en-US" sz="2300" dirty="0" smtClean="0">
                <a:latin typeface="Comic Sans MS" panose="030F0702030302020204" pitchFamily="66" charset="0"/>
              </a:rPr>
              <a:t> </a:t>
            </a:r>
            <a:r>
              <a:rPr lang="en-US" sz="2300" dirty="0" err="1">
                <a:latin typeface="Comic Sans MS" panose="030F0702030302020204" pitchFamily="66" charset="0"/>
              </a:rPr>
              <a:t>en</a:t>
            </a:r>
            <a:r>
              <a:rPr lang="en-US" sz="2300" dirty="0">
                <a:latin typeface="Comic Sans MS" panose="030F0702030302020204" pitchFamily="66" charset="0"/>
              </a:rPr>
              <a:t> </a:t>
            </a:r>
            <a:r>
              <a:rPr lang="en-US" sz="2300" dirty="0" err="1">
                <a:latin typeface="Comic Sans MS" panose="030F0702030302020204" pitchFamily="66" charset="0"/>
              </a:rPr>
              <a:t>az</a:t>
            </a:r>
            <a:r>
              <a:rPr lang="en-US" sz="2300" dirty="0">
                <a:latin typeface="Comic Sans MS" panose="030F0702030302020204" pitchFamily="66" charset="0"/>
              </a:rPr>
              <a:t> 6 </a:t>
            </a:r>
            <a:r>
              <a:rPr lang="en-US" sz="2300" dirty="0" smtClean="0">
                <a:latin typeface="Comic Sans MS" panose="030F0702030302020204" pitchFamily="66" charset="0"/>
              </a:rPr>
              <a:t>ay </a:t>
            </a:r>
            <a:r>
              <a:rPr lang="en-US" sz="2300" dirty="0" err="1">
                <a:latin typeface="Comic Sans MS" panose="030F0702030302020204" pitchFamily="66" charset="0"/>
              </a:rPr>
              <a:t>bir</a:t>
            </a:r>
            <a:r>
              <a:rPr lang="en-US" sz="2300" dirty="0">
                <a:latin typeface="Comic Sans MS" panose="030F0702030302020204" pitchFamily="66" charset="0"/>
              </a:rPr>
              <a:t> </a:t>
            </a:r>
            <a:r>
              <a:rPr lang="en-US" sz="2300" dirty="0" err="1">
                <a:latin typeface="Comic Sans MS" panose="030F0702030302020204" pitchFamily="66" charset="0"/>
              </a:rPr>
              <a:t>endokrinoloji</a:t>
            </a:r>
            <a:r>
              <a:rPr lang="en-US" sz="2300" dirty="0">
                <a:latin typeface="Comic Sans MS" panose="030F0702030302020204" pitchFamily="66" charset="0"/>
              </a:rPr>
              <a:t> </a:t>
            </a:r>
            <a:r>
              <a:rPr lang="en-US" sz="2300" dirty="0" err="1">
                <a:latin typeface="Comic Sans MS" panose="030F0702030302020204" pitchFamily="66" charset="0"/>
              </a:rPr>
              <a:t>birimi</a:t>
            </a:r>
            <a:r>
              <a:rPr lang="en-US" sz="2300" dirty="0">
                <a:latin typeface="Comic Sans MS" panose="030F0702030302020204" pitchFamily="66" charset="0"/>
              </a:rPr>
              <a:t> </a:t>
            </a:r>
            <a:r>
              <a:rPr lang="en-US" sz="2300" dirty="0" err="1">
                <a:latin typeface="Comic Sans MS" panose="030F0702030302020204" pitchFamily="66" charset="0"/>
              </a:rPr>
              <a:t>tarafından</a:t>
            </a:r>
            <a:r>
              <a:rPr lang="en-US" sz="2300" dirty="0">
                <a:latin typeface="Comic Sans MS" panose="030F0702030302020204" pitchFamily="66" charset="0"/>
              </a:rPr>
              <a:t> </a:t>
            </a:r>
            <a:r>
              <a:rPr lang="en-US" sz="2300" dirty="0" err="1">
                <a:latin typeface="Comic Sans MS" panose="030F0702030302020204" pitchFamily="66" charset="0"/>
              </a:rPr>
              <a:t>takip</a:t>
            </a:r>
            <a:r>
              <a:rPr lang="en-US" sz="2300" dirty="0">
                <a:latin typeface="Comic Sans MS" panose="030F0702030302020204" pitchFamily="66" charset="0"/>
              </a:rPr>
              <a:t> </a:t>
            </a:r>
            <a:r>
              <a:rPr lang="en-US" sz="2300" dirty="0" err="1" smtClean="0">
                <a:latin typeface="Comic Sans MS" panose="030F0702030302020204" pitchFamily="66" charset="0"/>
              </a:rPr>
              <a:t>edilme</a:t>
            </a:r>
            <a:r>
              <a:rPr lang="tr-TR" sz="2300" dirty="0" err="1" smtClean="0">
                <a:latin typeface="Comic Sans MS" panose="030F0702030302020204" pitchFamily="66" charset="0"/>
              </a:rPr>
              <a:t>li</a:t>
            </a:r>
            <a:endParaRPr lang="tr-TR" sz="2300" dirty="0" smtClean="0">
              <a:latin typeface="Comic Sans MS" panose="030F0702030302020204" pitchFamily="66" charset="0"/>
            </a:endParaRPr>
          </a:p>
          <a:p>
            <a:pPr marL="180022" marR="590550" indent="-170497">
              <a:spcBef>
                <a:spcPts val="1080"/>
              </a:spcBef>
              <a:buFont typeface="Arial MT"/>
              <a:buChar char="•"/>
              <a:tabLst>
                <a:tab pos="180975" algn="l"/>
              </a:tabLst>
            </a:pPr>
            <a:r>
              <a:rPr lang="tr-TR" sz="2300" dirty="0" smtClean="0">
                <a:latin typeface="Comic Sans MS" panose="030F0702030302020204" pitchFamily="66" charset="0"/>
              </a:rPr>
              <a:t>Karar </a:t>
            </a:r>
            <a:r>
              <a:rPr lang="tr-TR" sz="2300" dirty="0" err="1" smtClean="0">
                <a:latin typeface="Comic Sans MS" panose="030F0702030302020204" pitchFamily="66" charset="0"/>
              </a:rPr>
              <a:t>multidisipliner</a:t>
            </a:r>
            <a:r>
              <a:rPr lang="tr-TR" sz="2300" dirty="0" smtClean="0">
                <a:latin typeface="Comic Sans MS" panose="030F0702030302020204" pitchFamily="66" charset="0"/>
              </a:rPr>
              <a:t> konseyde verilmelidir</a:t>
            </a:r>
            <a:endParaRPr lang="tr-TR" sz="23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35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0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990601"/>
            <a:ext cx="8776853" cy="3215998"/>
          </a:xfrm>
          <a:prstGeom prst="rect">
            <a:avLst/>
          </a:prstGeom>
        </p:spPr>
      </p:pic>
      <p:sp>
        <p:nvSpPr>
          <p:cNvPr id="5" name="object 2"/>
          <p:cNvSpPr txBox="1">
            <a:spLocks/>
          </p:cNvSpPr>
          <p:nvPr/>
        </p:nvSpPr>
        <p:spPr>
          <a:xfrm>
            <a:off x="457200" y="206766"/>
            <a:ext cx="7104050" cy="503023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9525" algn="ctr">
              <a:spcBef>
                <a:spcPts val="83"/>
              </a:spcBef>
            </a:pPr>
            <a:r>
              <a:rPr lang="tr-TR" sz="3200" spc="-23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Obezite</a:t>
            </a:r>
            <a:r>
              <a:rPr lang="tr-TR" sz="3200" spc="-109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spc="-64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Tedavisi</a:t>
            </a:r>
            <a:r>
              <a:rPr lang="tr-TR" sz="3200" spc="-98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–</a:t>
            </a:r>
            <a:r>
              <a:rPr lang="tr-TR" sz="3200" spc="-68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spc="-23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Cerrahi</a:t>
            </a:r>
            <a:r>
              <a:rPr lang="tr-TR" sz="3200" spc="-10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spc="-4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Tedavi</a:t>
            </a:r>
            <a:endParaRPr lang="tr-TR" sz="3200" spc="-4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76200" y="4251347"/>
            <a:ext cx="8853053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omic Sans MS" panose="030F0702030302020204" pitchFamily="66" charset="0"/>
              </a:rPr>
              <a:t>BKİ 30-35 kg/m2 </a:t>
            </a:r>
            <a:r>
              <a:rPr lang="en-US" sz="2200" dirty="0" err="1" smtClean="0">
                <a:latin typeface="Comic Sans MS" panose="030F0702030302020204" pitchFamily="66" charset="0"/>
              </a:rPr>
              <a:t>olan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tr-TR" sz="2200" dirty="0">
                <a:latin typeface="Comic Sans MS" panose="030F0702030302020204" pitchFamily="66" charset="0"/>
              </a:rPr>
              <a:t>T</a:t>
            </a:r>
            <a:r>
              <a:rPr lang="en-US" sz="2200" dirty="0" smtClean="0">
                <a:latin typeface="Comic Sans MS" panose="030F0702030302020204" pitchFamily="66" charset="0"/>
              </a:rPr>
              <a:t>2DM </a:t>
            </a:r>
            <a:r>
              <a:rPr lang="en-US" sz="2200" dirty="0" err="1" smtClean="0">
                <a:latin typeface="Comic Sans MS" panose="030F0702030302020204" pitchFamily="66" charset="0"/>
              </a:rPr>
              <a:t>hastalar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 err="1" smtClean="0">
                <a:latin typeface="Comic Sans MS" panose="030F0702030302020204" pitchFamily="66" charset="0"/>
              </a:rPr>
              <a:t>için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 err="1" smtClean="0">
                <a:latin typeface="Comic Sans MS" panose="030F0702030302020204" pitchFamily="66" charset="0"/>
              </a:rPr>
              <a:t>BC’nin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 err="1" smtClean="0">
                <a:latin typeface="Comic Sans MS" panose="030F0702030302020204" pitchFamily="66" charset="0"/>
              </a:rPr>
              <a:t>glisemik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 err="1" smtClean="0">
                <a:latin typeface="Comic Sans MS" panose="030F0702030302020204" pitchFamily="66" charset="0"/>
              </a:rPr>
              <a:t>kontrol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 err="1" smtClean="0">
                <a:latin typeface="Comic Sans MS" panose="030F0702030302020204" pitchFamily="66" charset="0"/>
              </a:rPr>
              <a:t>üzerine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 err="1" smtClean="0">
                <a:latin typeface="Comic Sans MS" panose="030F0702030302020204" pitchFamily="66" charset="0"/>
              </a:rPr>
              <a:t>faydalı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 err="1" smtClean="0">
                <a:latin typeface="Comic Sans MS" panose="030F0702030302020204" pitchFamily="66" charset="0"/>
              </a:rPr>
              <a:t>olabileceği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 err="1" smtClean="0">
                <a:latin typeface="Comic Sans MS" panose="030F0702030302020204" pitchFamily="66" charset="0"/>
              </a:rPr>
              <a:t>gösterilmiş</a:t>
            </a:r>
            <a:endParaRPr lang="tr-TR" sz="2200" dirty="0" smtClean="0"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 smtClean="0">
                <a:latin typeface="Comic Sans MS" panose="030F0702030302020204" pitchFamily="66" charset="0"/>
              </a:rPr>
              <a:t>Yeterli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tr-TR" sz="2200" dirty="0" smtClean="0">
                <a:latin typeface="Comic Sans MS" panose="030F0702030302020204" pitchFamily="66" charset="0"/>
              </a:rPr>
              <a:t>RKÇ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 err="1" smtClean="0">
                <a:latin typeface="Comic Sans MS" panose="030F0702030302020204" pitchFamily="66" charset="0"/>
              </a:rPr>
              <a:t>olmadığından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 err="1" smtClean="0">
                <a:latin typeface="Comic Sans MS" panose="030F0702030302020204" pitchFamily="66" charset="0"/>
              </a:rPr>
              <a:t>bu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 err="1" smtClean="0">
                <a:latin typeface="Comic Sans MS" panose="030F0702030302020204" pitchFamily="66" charset="0"/>
              </a:rPr>
              <a:t>gruba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 err="1" smtClean="0">
                <a:latin typeface="Comic Sans MS" panose="030F0702030302020204" pitchFamily="66" charset="0"/>
              </a:rPr>
              <a:t>rutin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tr-TR" sz="2200" dirty="0" smtClean="0">
                <a:latin typeface="Comic Sans MS" panose="030F0702030302020204" pitchFamily="66" charset="0"/>
              </a:rPr>
              <a:t>olarak BC </a:t>
            </a:r>
            <a:r>
              <a:rPr lang="en-US" sz="2200" dirty="0" err="1" smtClean="0">
                <a:latin typeface="Comic Sans MS" panose="030F0702030302020204" pitchFamily="66" charset="0"/>
              </a:rPr>
              <a:t>önerilmemekte</a:t>
            </a:r>
            <a:endParaRPr lang="tr-TR" sz="2200" dirty="0" smtClean="0"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 smtClean="0">
                <a:latin typeface="Comic Sans MS" panose="030F0702030302020204" pitchFamily="66" charset="0"/>
              </a:rPr>
              <a:t>Ancak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 err="1" smtClean="0">
                <a:latin typeface="Comic Sans MS" panose="030F0702030302020204" pitchFamily="66" charset="0"/>
              </a:rPr>
              <a:t>etkin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 err="1" smtClean="0">
                <a:latin typeface="Comic Sans MS" panose="030F0702030302020204" pitchFamily="66" charset="0"/>
              </a:rPr>
              <a:t>ve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 err="1" smtClean="0">
                <a:latin typeface="Comic Sans MS" panose="030F0702030302020204" pitchFamily="66" charset="0"/>
              </a:rPr>
              <a:t>yoğun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 err="1" smtClean="0">
                <a:latin typeface="Comic Sans MS" panose="030F0702030302020204" pitchFamily="66" charset="0"/>
              </a:rPr>
              <a:t>antidiyabetik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 err="1" smtClean="0">
                <a:latin typeface="Comic Sans MS" panose="030F0702030302020204" pitchFamily="66" charset="0"/>
              </a:rPr>
              <a:t>tedaviye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 err="1" smtClean="0">
                <a:latin typeface="Comic Sans MS" panose="030F0702030302020204" pitchFamily="66" charset="0"/>
              </a:rPr>
              <a:t>rağmen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 err="1" smtClean="0">
                <a:latin typeface="Comic Sans MS" panose="030F0702030302020204" pitchFamily="66" charset="0"/>
              </a:rPr>
              <a:t>yeterli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 err="1" smtClean="0">
                <a:latin typeface="Comic Sans MS" panose="030F0702030302020204" pitchFamily="66" charset="0"/>
              </a:rPr>
              <a:t>glisemik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 err="1" smtClean="0">
                <a:latin typeface="Comic Sans MS" panose="030F0702030302020204" pitchFamily="66" charset="0"/>
              </a:rPr>
              <a:t>kontrol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 err="1" smtClean="0">
                <a:latin typeface="Comic Sans MS" panose="030F0702030302020204" pitchFamily="66" charset="0"/>
              </a:rPr>
              <a:t>sağlanamayan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 err="1" smtClean="0">
                <a:latin typeface="Comic Sans MS" panose="030F0702030302020204" pitchFamily="66" charset="0"/>
              </a:rPr>
              <a:t>seçilmiş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 err="1" smtClean="0">
                <a:latin typeface="Comic Sans MS" panose="030F0702030302020204" pitchFamily="66" charset="0"/>
              </a:rPr>
              <a:t>vakalarda</a:t>
            </a:r>
            <a:r>
              <a:rPr lang="en-US" sz="2200" dirty="0" smtClean="0">
                <a:latin typeface="Comic Sans MS" panose="030F0702030302020204" pitchFamily="66" charset="0"/>
              </a:rPr>
              <a:t> BC </a:t>
            </a:r>
            <a:r>
              <a:rPr lang="en-US" sz="2200" dirty="0" err="1" smtClean="0">
                <a:latin typeface="Comic Sans MS" panose="030F0702030302020204" pitchFamily="66" charset="0"/>
              </a:rPr>
              <a:t>düşünülebilir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endParaRPr lang="tr-TR" sz="2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31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2400" y="669278"/>
            <a:ext cx="8880348" cy="5948873"/>
          </a:xfrm>
          <a:prstGeom prst="rect">
            <a:avLst/>
          </a:prstGeom>
        </p:spPr>
        <p:txBody>
          <a:bodyPr vert="horz" wrap="square" lIns="0" tIns="75248" rIns="0" bIns="0" rtlCol="0">
            <a:spAutoFit/>
          </a:bodyPr>
          <a:lstStyle/>
          <a:p>
            <a:pPr marL="9525" defTabSz="685800">
              <a:spcBef>
                <a:spcPts val="593"/>
              </a:spcBef>
            </a:pPr>
            <a:r>
              <a:rPr sz="2100" spc="-8" dirty="0">
                <a:solidFill>
                  <a:schemeClr val="tx2"/>
                </a:solidFill>
                <a:latin typeface="Comic Sans MS" panose="030F0702030302020204" pitchFamily="66" charset="0"/>
                <a:cs typeface="Calibri"/>
              </a:rPr>
              <a:t>Kontrendikasyonlar:</a:t>
            </a:r>
            <a:endParaRPr sz="2100" dirty="0">
              <a:solidFill>
                <a:schemeClr val="tx2"/>
              </a:solidFill>
              <a:latin typeface="Comic Sans MS" panose="030F0702030302020204" pitchFamily="66" charset="0"/>
              <a:cs typeface="Calibri"/>
            </a:endParaRPr>
          </a:p>
          <a:p>
            <a:pPr marL="180022" indent="-170497" defTabSz="685800">
              <a:spcBef>
                <a:spcPts val="521"/>
              </a:spcBef>
              <a:buFont typeface="Arial MT"/>
              <a:buChar char="•"/>
              <a:tabLst>
                <a:tab pos="180022" algn="l"/>
              </a:tabLst>
            </a:pPr>
            <a:r>
              <a:rPr sz="2100" spc="-26" dirty="0">
                <a:latin typeface="Comic Sans MS" panose="030F0702030302020204" pitchFamily="66" charset="0"/>
                <a:cs typeface="Calibri"/>
              </a:rPr>
              <a:t>Tedavi</a:t>
            </a:r>
            <a:r>
              <a:rPr sz="2100" spc="-45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100" spc="-8" dirty="0">
                <a:latin typeface="Comic Sans MS" panose="030F0702030302020204" pitchFamily="66" charset="0"/>
                <a:cs typeface="Calibri"/>
              </a:rPr>
              <a:t>edilemeyen</a:t>
            </a:r>
            <a:r>
              <a:rPr sz="2100" spc="-56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100" dirty="0">
                <a:latin typeface="Comic Sans MS" panose="030F0702030302020204" pitchFamily="66" charset="0"/>
                <a:cs typeface="Calibri"/>
              </a:rPr>
              <a:t>major</a:t>
            </a:r>
            <a:r>
              <a:rPr sz="2100" spc="-53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100" spc="-8" dirty="0" err="1" smtClean="0">
                <a:latin typeface="Comic Sans MS" panose="030F0702030302020204" pitchFamily="66" charset="0"/>
                <a:cs typeface="Calibri"/>
              </a:rPr>
              <a:t>depresyon</a:t>
            </a:r>
            <a:r>
              <a:rPr lang="tr-TR" sz="2100" spc="-8" dirty="0" smtClean="0">
                <a:latin typeface="Comic Sans MS" panose="030F0702030302020204" pitchFamily="66" charset="0"/>
                <a:cs typeface="Calibri"/>
              </a:rPr>
              <a:t>, psikoz</a:t>
            </a:r>
            <a:endParaRPr sz="2100" dirty="0">
              <a:latin typeface="Comic Sans MS" panose="030F0702030302020204" pitchFamily="66" charset="0"/>
              <a:cs typeface="Calibri"/>
            </a:endParaRPr>
          </a:p>
          <a:p>
            <a:pPr marL="180022" indent="-170497" defTabSz="685800">
              <a:spcBef>
                <a:spcPts val="540"/>
              </a:spcBef>
              <a:buFont typeface="Arial MT"/>
              <a:buChar char="•"/>
              <a:tabLst>
                <a:tab pos="180022" algn="l"/>
              </a:tabLst>
            </a:pPr>
            <a:r>
              <a:rPr lang="tr-TR" sz="2100" dirty="0" smtClean="0">
                <a:latin typeface="Comic Sans MS" panose="030F0702030302020204" pitchFamily="66" charset="0"/>
                <a:cs typeface="Calibri"/>
              </a:rPr>
              <a:t>Madde</a:t>
            </a:r>
            <a:r>
              <a:rPr sz="2100" spc="-53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100" dirty="0">
                <a:latin typeface="Comic Sans MS" panose="030F0702030302020204" pitchFamily="66" charset="0"/>
                <a:cs typeface="Calibri"/>
              </a:rPr>
              <a:t>ve</a:t>
            </a:r>
            <a:r>
              <a:rPr sz="2100" spc="-30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100" dirty="0">
                <a:latin typeface="Comic Sans MS" panose="030F0702030302020204" pitchFamily="66" charset="0"/>
                <a:cs typeface="Calibri"/>
              </a:rPr>
              <a:t>alkol</a:t>
            </a:r>
            <a:r>
              <a:rPr sz="2100" spc="-41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100" spc="-8" dirty="0">
                <a:latin typeface="Comic Sans MS" panose="030F0702030302020204" pitchFamily="66" charset="0"/>
                <a:cs typeface="Calibri"/>
              </a:rPr>
              <a:t>bağımlılığı</a:t>
            </a:r>
            <a:endParaRPr sz="2100" dirty="0">
              <a:latin typeface="Comic Sans MS" panose="030F0702030302020204" pitchFamily="66" charset="0"/>
              <a:cs typeface="Calibri"/>
            </a:endParaRPr>
          </a:p>
          <a:p>
            <a:pPr marL="180022" indent="-170497" defTabSz="685800">
              <a:spcBef>
                <a:spcPts val="525"/>
              </a:spcBef>
              <a:buFont typeface="Arial MT"/>
              <a:buChar char="•"/>
              <a:tabLst>
                <a:tab pos="180022" algn="l"/>
              </a:tabLst>
            </a:pPr>
            <a:r>
              <a:rPr sz="2100" spc="-15" dirty="0">
                <a:latin typeface="Comic Sans MS" panose="030F0702030302020204" pitchFamily="66" charset="0"/>
                <a:cs typeface="Calibri"/>
              </a:rPr>
              <a:t>Tıkınırcasına</a:t>
            </a:r>
            <a:r>
              <a:rPr sz="2100" spc="-68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100" dirty="0" err="1">
                <a:latin typeface="Comic Sans MS" panose="030F0702030302020204" pitchFamily="66" charset="0"/>
                <a:cs typeface="Calibri"/>
              </a:rPr>
              <a:t>yeme</a:t>
            </a:r>
            <a:r>
              <a:rPr sz="2100" spc="-41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100" spc="-8" dirty="0" err="1" smtClean="0">
                <a:latin typeface="Comic Sans MS" panose="030F0702030302020204" pitchFamily="66" charset="0"/>
                <a:cs typeface="Calibri"/>
              </a:rPr>
              <a:t>hastalığı</a:t>
            </a:r>
            <a:endParaRPr sz="2100" dirty="0">
              <a:latin typeface="Comic Sans MS" panose="030F0702030302020204" pitchFamily="66" charset="0"/>
              <a:cs typeface="Calibri"/>
            </a:endParaRPr>
          </a:p>
          <a:p>
            <a:pPr marL="180022" marR="3810" indent="-170497" defTabSz="685800">
              <a:lnSpc>
                <a:spcPct val="90000"/>
              </a:lnSpc>
              <a:spcBef>
                <a:spcPts val="739"/>
              </a:spcBef>
              <a:buFont typeface="Arial MT"/>
              <a:buChar char="•"/>
              <a:tabLst>
                <a:tab pos="180975" algn="l"/>
              </a:tabLst>
            </a:pPr>
            <a:r>
              <a:rPr sz="2100" spc="-15" dirty="0" smtClean="0">
                <a:latin typeface="Comic Sans MS" panose="030F0702030302020204" pitchFamily="66" charset="0"/>
                <a:cs typeface="Calibri"/>
              </a:rPr>
              <a:t>Postop</a:t>
            </a:r>
            <a:r>
              <a:rPr sz="2100" spc="-41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100" spc="-8" dirty="0" err="1">
                <a:latin typeface="Comic Sans MS" panose="030F0702030302020204" pitchFamily="66" charset="0"/>
                <a:cs typeface="Calibri"/>
              </a:rPr>
              <a:t>önerilenleri</a:t>
            </a:r>
            <a:r>
              <a:rPr sz="2100" spc="-8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100" dirty="0" err="1" smtClean="0">
                <a:latin typeface="Comic Sans MS" panose="030F0702030302020204" pitchFamily="66" charset="0"/>
                <a:cs typeface="Calibri"/>
              </a:rPr>
              <a:t>yapabilecek</a:t>
            </a:r>
            <a:r>
              <a:rPr sz="2100" spc="-41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100" spc="-15" dirty="0">
                <a:latin typeface="Comic Sans MS" panose="030F0702030302020204" pitchFamily="66" charset="0"/>
                <a:cs typeface="Calibri"/>
              </a:rPr>
              <a:t>düzeyde</a:t>
            </a:r>
            <a:r>
              <a:rPr sz="2100" spc="-56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100" dirty="0">
                <a:latin typeface="Comic Sans MS" panose="030F0702030302020204" pitchFamily="66" charset="0"/>
                <a:cs typeface="Calibri"/>
              </a:rPr>
              <a:t>psişik</a:t>
            </a:r>
            <a:r>
              <a:rPr sz="2100" spc="-71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100" dirty="0">
                <a:latin typeface="Comic Sans MS" panose="030F0702030302020204" pitchFamily="66" charset="0"/>
                <a:cs typeface="Calibri"/>
              </a:rPr>
              <a:t>ve</a:t>
            </a:r>
            <a:r>
              <a:rPr sz="2100" spc="-4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100" spc="-8" dirty="0">
                <a:latin typeface="Comic Sans MS" panose="030F0702030302020204" pitchFamily="66" charset="0"/>
                <a:cs typeface="Calibri"/>
              </a:rPr>
              <a:t>mental </a:t>
            </a:r>
            <a:r>
              <a:rPr sz="2100" spc="-8" dirty="0" err="1" smtClean="0">
                <a:latin typeface="Comic Sans MS" panose="030F0702030302020204" pitchFamily="66" charset="0"/>
                <a:cs typeface="Calibri"/>
              </a:rPr>
              <a:t>yeterliliğin</a:t>
            </a:r>
            <a:r>
              <a:rPr sz="2100" spc="-34" dirty="0" smtClean="0">
                <a:latin typeface="Comic Sans MS" panose="030F0702030302020204" pitchFamily="66" charset="0"/>
                <a:cs typeface="Calibri"/>
              </a:rPr>
              <a:t> </a:t>
            </a:r>
            <a:r>
              <a:rPr sz="2100" dirty="0" err="1">
                <a:latin typeface="Comic Sans MS" panose="030F0702030302020204" pitchFamily="66" charset="0"/>
                <a:cs typeface="Calibri"/>
              </a:rPr>
              <a:t>olmaması</a:t>
            </a:r>
            <a:r>
              <a:rPr sz="2100" spc="-34" dirty="0">
                <a:latin typeface="Comic Sans MS" panose="030F0702030302020204" pitchFamily="66" charset="0"/>
                <a:cs typeface="Calibri"/>
              </a:rPr>
              <a:t> </a:t>
            </a:r>
            <a:r>
              <a:rPr sz="2100" spc="-8" dirty="0" err="1" smtClean="0">
                <a:latin typeface="Comic Sans MS" panose="030F0702030302020204" pitchFamily="66" charset="0"/>
                <a:cs typeface="Calibri"/>
              </a:rPr>
              <a:t>durumu</a:t>
            </a:r>
            <a:endParaRPr lang="tr-TR" sz="2100" spc="-8" dirty="0" smtClean="0">
              <a:latin typeface="Comic Sans MS" panose="030F0702030302020204" pitchFamily="66" charset="0"/>
              <a:cs typeface="Calibri"/>
            </a:endParaRPr>
          </a:p>
          <a:p>
            <a:pPr marL="180022" marR="3810" indent="-170497" defTabSz="685800">
              <a:lnSpc>
                <a:spcPct val="90000"/>
              </a:lnSpc>
              <a:spcBef>
                <a:spcPts val="739"/>
              </a:spcBef>
              <a:buFont typeface="Arial MT"/>
              <a:buChar char="•"/>
              <a:tabLst>
                <a:tab pos="180975" algn="l"/>
              </a:tabLst>
            </a:pPr>
            <a:r>
              <a:rPr lang="en-US" sz="2100" dirty="0" err="1" smtClean="0">
                <a:latin typeface="Comic Sans MS" panose="030F0702030302020204" pitchFamily="66" charset="0"/>
              </a:rPr>
              <a:t>Gebelik</a:t>
            </a:r>
            <a:endParaRPr lang="tr-TR" sz="2100" dirty="0" smtClean="0">
              <a:latin typeface="Comic Sans MS" panose="030F0702030302020204" pitchFamily="66" charset="0"/>
            </a:endParaRPr>
          </a:p>
          <a:p>
            <a:pPr marL="180022" marR="3810" indent="-170497" defTabSz="685800">
              <a:lnSpc>
                <a:spcPct val="90000"/>
              </a:lnSpc>
              <a:spcBef>
                <a:spcPts val="739"/>
              </a:spcBef>
              <a:buFont typeface="Arial MT"/>
              <a:buChar char="•"/>
              <a:tabLst>
                <a:tab pos="180975" algn="l"/>
              </a:tabLst>
            </a:pPr>
            <a:r>
              <a:rPr lang="tr-TR" sz="2100" dirty="0" err="1">
                <a:latin typeface="Comic Sans MS" panose="030F0702030302020204" pitchFamily="66" charset="0"/>
              </a:rPr>
              <a:t>C</a:t>
            </a:r>
            <a:r>
              <a:rPr lang="en-US" sz="2100" dirty="0" err="1" smtClean="0">
                <a:latin typeface="Comic Sans MS" panose="030F0702030302020204" pitchFamily="66" charset="0"/>
              </a:rPr>
              <a:t>iddi</a:t>
            </a:r>
            <a:r>
              <a:rPr lang="en-US" sz="2100" dirty="0" smtClean="0">
                <a:latin typeface="Comic Sans MS" panose="030F0702030302020204" pitchFamily="66" charset="0"/>
              </a:rPr>
              <a:t> gastrointestinal </a:t>
            </a:r>
            <a:r>
              <a:rPr lang="en-US" sz="2100" dirty="0" err="1" smtClean="0">
                <a:latin typeface="Comic Sans MS" panose="030F0702030302020204" pitchFamily="66" charset="0"/>
              </a:rPr>
              <a:t>hastalıklar</a:t>
            </a:r>
            <a:endParaRPr lang="tr-TR" sz="2100" dirty="0" smtClean="0">
              <a:latin typeface="Comic Sans MS" panose="030F0702030302020204" pitchFamily="66" charset="0"/>
            </a:endParaRPr>
          </a:p>
          <a:p>
            <a:pPr marL="180022" marR="3810" indent="-170497" defTabSz="685800">
              <a:lnSpc>
                <a:spcPct val="90000"/>
              </a:lnSpc>
              <a:spcBef>
                <a:spcPts val="739"/>
              </a:spcBef>
              <a:buFont typeface="Arial MT"/>
              <a:buChar char="•"/>
              <a:tabLst>
                <a:tab pos="180975" algn="l"/>
              </a:tabLst>
            </a:pPr>
            <a:r>
              <a:rPr lang="tr-TR" sz="2100" dirty="0" err="1">
                <a:latin typeface="Comic Sans MS" panose="030F0702030302020204" pitchFamily="66" charset="0"/>
              </a:rPr>
              <a:t>A</a:t>
            </a:r>
            <a:r>
              <a:rPr lang="en-US" sz="2100" dirty="0" err="1" smtClean="0">
                <a:latin typeface="Comic Sans MS" panose="030F0702030302020204" pitchFamily="66" charset="0"/>
              </a:rPr>
              <a:t>ktif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kanser</a:t>
            </a:r>
            <a:endParaRPr lang="tr-TR" sz="2100" dirty="0" smtClean="0">
              <a:latin typeface="Comic Sans MS" panose="030F0702030302020204" pitchFamily="66" charset="0"/>
            </a:endParaRPr>
          </a:p>
          <a:p>
            <a:pPr marL="180022" marR="3810" indent="-170497" defTabSz="685800">
              <a:lnSpc>
                <a:spcPct val="90000"/>
              </a:lnSpc>
              <a:spcBef>
                <a:spcPts val="739"/>
              </a:spcBef>
              <a:buFont typeface="Arial MT"/>
              <a:buChar char="•"/>
              <a:tabLst>
                <a:tab pos="180975" algn="l"/>
              </a:tabLst>
            </a:pPr>
            <a:r>
              <a:rPr lang="tr-TR" sz="2100" dirty="0" err="1">
                <a:latin typeface="Comic Sans MS" panose="030F0702030302020204" pitchFamily="66" charset="0"/>
              </a:rPr>
              <a:t>D</a:t>
            </a:r>
            <a:r>
              <a:rPr lang="en-US" sz="2100" dirty="0" err="1" smtClean="0">
                <a:latin typeface="Comic Sans MS" panose="030F0702030302020204" pitchFamily="66" charset="0"/>
              </a:rPr>
              <a:t>ekompanse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kalp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ve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akciğer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hastalığı</a:t>
            </a:r>
            <a:endParaRPr lang="tr-TR" sz="2100" dirty="0" smtClean="0">
              <a:latin typeface="Comic Sans MS" panose="030F0702030302020204" pitchFamily="66" charset="0"/>
            </a:endParaRPr>
          </a:p>
          <a:p>
            <a:pPr marL="180022" marR="3810" indent="-170497" defTabSz="685800">
              <a:lnSpc>
                <a:spcPct val="90000"/>
              </a:lnSpc>
              <a:spcBef>
                <a:spcPts val="739"/>
              </a:spcBef>
              <a:buFont typeface="Arial MT"/>
              <a:buChar char="•"/>
              <a:tabLst>
                <a:tab pos="180975" algn="l"/>
              </a:tabLst>
            </a:pPr>
            <a:r>
              <a:rPr lang="tr-TR" sz="2100" dirty="0">
                <a:latin typeface="Comic Sans MS" panose="030F0702030302020204" pitchFamily="66" charset="0"/>
              </a:rPr>
              <a:t>P</a:t>
            </a:r>
            <a:r>
              <a:rPr lang="en-US" sz="2100" dirty="0" err="1" smtClean="0">
                <a:latin typeface="Comic Sans MS" panose="030F0702030302020204" pitchFamily="66" charset="0"/>
              </a:rPr>
              <a:t>ortal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hipertansiyonun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eşlik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ettiği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ileri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karaciğer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hastalığı</a:t>
            </a:r>
            <a:endParaRPr lang="tr-TR" sz="2100" dirty="0" smtClean="0">
              <a:latin typeface="Comic Sans MS" panose="030F0702030302020204" pitchFamily="66" charset="0"/>
            </a:endParaRPr>
          </a:p>
          <a:p>
            <a:pPr marL="180022" marR="3810" indent="-170497" defTabSz="685800">
              <a:lnSpc>
                <a:spcPct val="90000"/>
              </a:lnSpc>
              <a:spcBef>
                <a:spcPts val="739"/>
              </a:spcBef>
              <a:buFont typeface="Arial MT"/>
              <a:buChar char="•"/>
              <a:tabLst>
                <a:tab pos="180975" algn="l"/>
              </a:tabLst>
            </a:pPr>
            <a:r>
              <a:rPr lang="tr-TR" sz="2100" dirty="0" err="1">
                <a:latin typeface="Comic Sans MS" panose="030F0702030302020204" pitchFamily="66" charset="0"/>
              </a:rPr>
              <a:t>P</a:t>
            </a:r>
            <a:r>
              <a:rPr lang="en-US" sz="2100" dirty="0" err="1" smtClean="0">
                <a:latin typeface="Comic Sans MS" panose="030F0702030302020204" pitchFamily="66" charset="0"/>
              </a:rPr>
              <a:t>ulmoner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hipertansiyonun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eşlik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ettiği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kontrol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altında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olmayan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tr-TR" sz="2100" dirty="0" smtClean="0">
                <a:latin typeface="Comic Sans MS" panose="030F0702030302020204" pitchFamily="66" charset="0"/>
              </a:rPr>
              <a:t>OSAS</a:t>
            </a:r>
          </a:p>
          <a:p>
            <a:pPr marL="180022" marR="3810" indent="-170497" defTabSz="685800">
              <a:lnSpc>
                <a:spcPct val="90000"/>
              </a:lnSpc>
              <a:spcBef>
                <a:spcPts val="739"/>
              </a:spcBef>
              <a:buFont typeface="Arial MT"/>
              <a:buChar char="•"/>
              <a:tabLst>
                <a:tab pos="180975" algn="l"/>
              </a:tabLst>
            </a:pPr>
            <a:r>
              <a:rPr lang="tr-TR" sz="2100" dirty="0" err="1">
                <a:latin typeface="Comic Sans MS" panose="030F0702030302020204" pitchFamily="66" charset="0"/>
              </a:rPr>
              <a:t>C</a:t>
            </a:r>
            <a:r>
              <a:rPr lang="en-US" sz="2100" dirty="0" err="1" smtClean="0">
                <a:latin typeface="Comic Sans MS" panose="030F0702030302020204" pitchFamily="66" charset="0"/>
              </a:rPr>
              <a:t>iddi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hematolojik</a:t>
            </a:r>
            <a:r>
              <a:rPr lang="tr-TR" sz="2100" dirty="0" smtClean="0">
                <a:latin typeface="Comic Sans MS" panose="030F0702030302020204" pitchFamily="66" charset="0"/>
              </a:rPr>
              <a:t> (</a:t>
            </a:r>
            <a:r>
              <a:rPr lang="tr-TR" sz="2100" dirty="0" err="1" smtClean="0">
                <a:latin typeface="Comic Sans MS" panose="030F0702030302020204" pitchFamily="66" charset="0"/>
              </a:rPr>
              <a:t>koagülopati</a:t>
            </a:r>
            <a:r>
              <a:rPr lang="tr-TR" sz="2100" dirty="0" smtClean="0">
                <a:latin typeface="Comic Sans MS" panose="030F0702030302020204" pitchFamily="66" charset="0"/>
              </a:rPr>
              <a:t>)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veya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otoimmün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hastalıklar</a:t>
            </a:r>
            <a:endParaRPr lang="tr-TR" sz="2100" dirty="0" smtClean="0">
              <a:latin typeface="Comic Sans MS" panose="030F0702030302020204" pitchFamily="66" charset="0"/>
            </a:endParaRPr>
          </a:p>
          <a:p>
            <a:pPr marL="180022" marR="3810" indent="-170497" defTabSz="685800">
              <a:lnSpc>
                <a:spcPct val="90000"/>
              </a:lnSpc>
              <a:spcBef>
                <a:spcPts val="739"/>
              </a:spcBef>
              <a:buFont typeface="Arial MT"/>
              <a:buChar char="•"/>
              <a:tabLst>
                <a:tab pos="180975" algn="l"/>
              </a:tabLst>
            </a:pPr>
            <a:r>
              <a:rPr lang="en-US" sz="2100" dirty="0" err="1" smtClean="0">
                <a:latin typeface="Comic Sans MS" panose="030F0702030302020204" pitchFamily="66" charset="0"/>
              </a:rPr>
              <a:t>Yüksek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tıbbi</a:t>
            </a:r>
            <a:r>
              <a:rPr lang="en-US" sz="2100" dirty="0" smtClean="0">
                <a:latin typeface="Comic Sans MS" panose="030F0702030302020204" pitchFamily="66" charset="0"/>
              </a:rPr>
              <a:t> risk, </a:t>
            </a:r>
            <a:r>
              <a:rPr lang="en-US" sz="2100" dirty="0" err="1" smtClean="0">
                <a:latin typeface="Comic Sans MS" panose="030F0702030302020204" pitchFamily="66" charset="0"/>
              </a:rPr>
              <a:t>gerçekçi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olmayan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beklentiler</a:t>
            </a:r>
            <a:r>
              <a:rPr lang="tr-TR" sz="2100" dirty="0" smtClean="0">
                <a:latin typeface="Comic Sans MS" panose="030F0702030302020204" pitchFamily="66" charset="0"/>
              </a:rPr>
              <a:t>.</a:t>
            </a:r>
          </a:p>
          <a:p>
            <a:pPr marL="180022" marR="3810" indent="-170497" defTabSz="685800">
              <a:lnSpc>
                <a:spcPct val="90000"/>
              </a:lnSpc>
              <a:spcBef>
                <a:spcPts val="739"/>
              </a:spcBef>
              <a:buFont typeface="Arial MT"/>
              <a:buChar char="•"/>
              <a:tabLst>
                <a:tab pos="180975" algn="l"/>
              </a:tabLst>
            </a:pPr>
            <a:r>
              <a:rPr lang="tr-TR" sz="2100" dirty="0" smtClean="0">
                <a:latin typeface="Comic Sans MS" panose="030F0702030302020204" pitchFamily="66" charset="0"/>
              </a:rPr>
              <a:t>18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yaş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altı</a:t>
            </a:r>
            <a:r>
              <a:rPr lang="en-US" sz="2100" dirty="0" smtClean="0">
                <a:latin typeface="Comic Sans MS" panose="030F0702030302020204" pitchFamily="66" charset="0"/>
              </a:rPr>
              <a:t>, 65 </a:t>
            </a:r>
            <a:r>
              <a:rPr lang="en-US" sz="2100" dirty="0" err="1" smtClean="0">
                <a:latin typeface="Comic Sans MS" panose="030F0702030302020204" pitchFamily="66" charset="0"/>
              </a:rPr>
              <a:t>yaş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üstü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olmak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rölatif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kontrendikasyon</a:t>
            </a:r>
            <a:r>
              <a:rPr lang="tr-TR" sz="2100" dirty="0" smtClean="0">
                <a:latin typeface="Comic Sans MS" panose="030F0702030302020204" pitchFamily="66" charset="0"/>
              </a:rPr>
              <a:t>,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seçilmiş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olgularda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kar</a:t>
            </a:r>
            <a:r>
              <a:rPr lang="tr-TR" sz="2100" dirty="0">
                <a:latin typeface="Comic Sans MS" panose="030F0702030302020204" pitchFamily="66" charset="0"/>
              </a:rPr>
              <a:t>/</a:t>
            </a:r>
            <a:r>
              <a:rPr lang="en-US" sz="2100" dirty="0" err="1" smtClean="0">
                <a:latin typeface="Comic Sans MS" panose="030F0702030302020204" pitchFamily="66" charset="0"/>
              </a:rPr>
              <a:t>zarar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oranı</a:t>
            </a:r>
            <a:r>
              <a:rPr lang="en-US" sz="2100" dirty="0" smtClean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gözetilerek</a:t>
            </a:r>
            <a:r>
              <a:rPr lang="tr-TR" sz="2100" dirty="0">
                <a:latin typeface="Comic Sans MS" panose="030F0702030302020204" pitchFamily="66" charset="0"/>
              </a:rPr>
              <a:t> </a:t>
            </a:r>
            <a:r>
              <a:rPr lang="en-US" sz="2100" dirty="0" err="1" smtClean="0">
                <a:latin typeface="Comic Sans MS" panose="030F0702030302020204" pitchFamily="66" charset="0"/>
              </a:rPr>
              <a:t>düşünülebilir</a:t>
            </a:r>
            <a:endParaRPr sz="2100" dirty="0">
              <a:latin typeface="Comic Sans MS" panose="030F0702030302020204" pitchFamily="66" charset="0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31053" y="762000"/>
            <a:ext cx="3012947" cy="1428619"/>
          </a:xfrm>
          <a:prstGeom prst="rect">
            <a:avLst/>
          </a:prstGeom>
        </p:spPr>
      </p:pic>
      <p:sp>
        <p:nvSpPr>
          <p:cNvPr id="6" name="object 2"/>
          <p:cNvSpPr txBox="1">
            <a:spLocks/>
          </p:cNvSpPr>
          <p:nvPr/>
        </p:nvSpPr>
        <p:spPr>
          <a:xfrm>
            <a:off x="495169" y="152400"/>
            <a:ext cx="7104050" cy="503023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9525" algn="ctr">
              <a:spcBef>
                <a:spcPts val="83"/>
              </a:spcBef>
            </a:pPr>
            <a:r>
              <a:rPr lang="tr-TR" sz="3200" spc="-23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Obezite</a:t>
            </a:r>
            <a:r>
              <a:rPr lang="tr-TR" sz="3200" spc="-109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spc="-64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Tedavisi</a:t>
            </a:r>
            <a:r>
              <a:rPr lang="tr-TR" sz="3200" spc="-98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–</a:t>
            </a:r>
            <a:r>
              <a:rPr lang="tr-TR" sz="3200" spc="-68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spc="-23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Cerrahi</a:t>
            </a:r>
            <a:r>
              <a:rPr lang="tr-TR" sz="3200" spc="-10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spc="-4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Tedavi</a:t>
            </a:r>
            <a:endParaRPr lang="tr-TR" sz="3200" spc="-4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96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228600" y="838200"/>
            <a:ext cx="8839200" cy="575542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>
                <a:latin typeface="Comic Sans MS" panose="030F0702030302020204" pitchFamily="66" charset="0"/>
              </a:rPr>
              <a:t>Günümüzde</a:t>
            </a:r>
            <a:r>
              <a:rPr lang="en-US" sz="2200" dirty="0">
                <a:latin typeface="Comic Sans MS" panose="030F0702030302020204" pitchFamily="66" charset="0"/>
              </a:rPr>
              <a:t> </a:t>
            </a:r>
            <a:r>
              <a:rPr lang="en-US" sz="2200" dirty="0" err="1" smtClean="0">
                <a:latin typeface="Comic Sans MS" panose="030F0702030302020204" pitchFamily="66" charset="0"/>
              </a:rPr>
              <a:t>açık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 err="1">
                <a:latin typeface="Comic Sans MS" panose="030F0702030302020204" pitchFamily="66" charset="0"/>
              </a:rPr>
              <a:t>cerrahi</a:t>
            </a:r>
            <a:r>
              <a:rPr lang="en-US" sz="2200" dirty="0">
                <a:latin typeface="Comic Sans MS" panose="030F0702030302020204" pitchFamily="66" charset="0"/>
              </a:rPr>
              <a:t> </a:t>
            </a:r>
            <a:r>
              <a:rPr lang="en-US" sz="2200" dirty="0" err="1">
                <a:latin typeface="Comic Sans MS" panose="030F0702030302020204" pitchFamily="66" charset="0"/>
              </a:rPr>
              <a:t>yerine</a:t>
            </a:r>
            <a:r>
              <a:rPr lang="en-US" sz="2200" dirty="0">
                <a:latin typeface="Comic Sans MS" panose="030F0702030302020204" pitchFamily="66" charset="0"/>
              </a:rPr>
              <a:t> </a:t>
            </a:r>
            <a:r>
              <a:rPr lang="en-US" sz="2200" dirty="0" err="1">
                <a:latin typeface="Comic Sans MS" panose="030F0702030302020204" pitchFamily="66" charset="0"/>
              </a:rPr>
              <a:t>iyileşme</a:t>
            </a:r>
            <a:r>
              <a:rPr lang="en-US" sz="2200" dirty="0">
                <a:latin typeface="Comic Sans MS" panose="030F0702030302020204" pitchFamily="66" charset="0"/>
              </a:rPr>
              <a:t> </a:t>
            </a:r>
            <a:r>
              <a:rPr lang="en-US" sz="2200" dirty="0" err="1">
                <a:latin typeface="Comic Sans MS" panose="030F0702030302020204" pitchFamily="66" charset="0"/>
              </a:rPr>
              <a:t>süresini</a:t>
            </a:r>
            <a:r>
              <a:rPr lang="en-US" sz="2200" dirty="0">
                <a:latin typeface="Comic Sans MS" panose="030F0702030302020204" pitchFamily="66" charset="0"/>
              </a:rPr>
              <a:t> </a:t>
            </a:r>
            <a:r>
              <a:rPr lang="en-US" sz="2200" dirty="0" err="1">
                <a:latin typeface="Comic Sans MS" panose="030F0702030302020204" pitchFamily="66" charset="0"/>
              </a:rPr>
              <a:t>kısaltan</a:t>
            </a:r>
            <a:r>
              <a:rPr lang="en-US" sz="2200" dirty="0">
                <a:latin typeface="Comic Sans MS" panose="030F0702030302020204" pitchFamily="66" charset="0"/>
              </a:rPr>
              <a:t> </a:t>
            </a:r>
            <a:r>
              <a:rPr lang="en-US" sz="2200" dirty="0" err="1">
                <a:latin typeface="Comic Sans MS" panose="030F0702030302020204" pitchFamily="66" charset="0"/>
              </a:rPr>
              <a:t>ve</a:t>
            </a:r>
            <a:r>
              <a:rPr lang="en-US" sz="2200" dirty="0">
                <a:latin typeface="Comic Sans MS" panose="030F0702030302020204" pitchFamily="66" charset="0"/>
              </a:rPr>
              <a:t> </a:t>
            </a:r>
            <a:r>
              <a:rPr lang="en-US" sz="2200" dirty="0" err="1">
                <a:latin typeface="Comic Sans MS" panose="030F0702030302020204" pitchFamily="66" charset="0"/>
              </a:rPr>
              <a:t>daha</a:t>
            </a:r>
            <a:r>
              <a:rPr lang="en-US" sz="2200" dirty="0">
                <a:latin typeface="Comic Sans MS" panose="030F0702030302020204" pitchFamily="66" charset="0"/>
              </a:rPr>
              <a:t> </a:t>
            </a:r>
            <a:r>
              <a:rPr lang="en-US" sz="2200" dirty="0" err="1">
                <a:latin typeface="Comic Sans MS" panose="030F0702030302020204" pitchFamily="66" charset="0"/>
              </a:rPr>
              <a:t>az</a:t>
            </a:r>
            <a:r>
              <a:rPr lang="en-US" sz="2200" dirty="0">
                <a:latin typeface="Comic Sans MS" panose="030F0702030302020204" pitchFamily="66" charset="0"/>
              </a:rPr>
              <a:t> </a:t>
            </a:r>
            <a:r>
              <a:rPr lang="en-US" sz="2200" dirty="0" err="1" smtClean="0">
                <a:latin typeface="Comic Sans MS" panose="030F0702030302020204" pitchFamily="66" charset="0"/>
              </a:rPr>
              <a:t>invaziv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 err="1">
                <a:latin typeface="Comic Sans MS" panose="030F0702030302020204" pitchFamily="66" charset="0"/>
              </a:rPr>
              <a:t>laparoskopik</a:t>
            </a:r>
            <a:r>
              <a:rPr lang="en-US" sz="2200" dirty="0">
                <a:latin typeface="Comic Sans MS" panose="030F0702030302020204" pitchFamily="66" charset="0"/>
              </a:rPr>
              <a:t> </a:t>
            </a:r>
            <a:r>
              <a:rPr lang="en-US" sz="2200" dirty="0" err="1">
                <a:latin typeface="Comic Sans MS" panose="030F0702030302020204" pitchFamily="66" charset="0"/>
              </a:rPr>
              <a:t>teknikler</a:t>
            </a:r>
            <a:r>
              <a:rPr lang="en-US" sz="2200" dirty="0">
                <a:latin typeface="Comic Sans MS" panose="030F0702030302020204" pitchFamily="66" charset="0"/>
              </a:rPr>
              <a:t> </a:t>
            </a:r>
            <a:r>
              <a:rPr lang="en-US" sz="2200" dirty="0" err="1">
                <a:latin typeface="Comic Sans MS" panose="030F0702030302020204" pitchFamily="66" charset="0"/>
              </a:rPr>
              <a:t>tercih</a:t>
            </a:r>
            <a:r>
              <a:rPr lang="en-US" sz="2200" dirty="0">
                <a:latin typeface="Comic Sans MS" panose="030F0702030302020204" pitchFamily="66" charset="0"/>
              </a:rPr>
              <a:t> </a:t>
            </a:r>
            <a:r>
              <a:rPr lang="en-US" sz="2200" dirty="0" err="1" smtClean="0">
                <a:latin typeface="Comic Sans MS" panose="030F0702030302020204" pitchFamily="66" charset="0"/>
              </a:rPr>
              <a:t>edil</a:t>
            </a:r>
            <a:r>
              <a:rPr lang="tr-TR" sz="2200" dirty="0" smtClean="0">
                <a:latin typeface="Comic Sans MS" panose="030F0702030302020204" pitchFamily="66" charset="0"/>
              </a:rPr>
              <a:t>ir</a:t>
            </a:r>
            <a:endParaRPr lang="tr-TR" sz="2200" dirty="0"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200" dirty="0" smtClean="0">
                <a:latin typeface="Comic Sans MS" panose="030F0702030302020204" pitchFamily="66" charset="0"/>
              </a:rPr>
              <a:t>T</a:t>
            </a:r>
            <a:r>
              <a:rPr lang="en-US" sz="2200" dirty="0" err="1" smtClean="0">
                <a:latin typeface="Comic Sans MS" panose="030F0702030302020204" pitchFamily="66" charset="0"/>
              </a:rPr>
              <a:t>ecrübeli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 err="1">
                <a:latin typeface="Comic Sans MS" panose="030F0702030302020204" pitchFamily="66" charset="0"/>
              </a:rPr>
              <a:t>merkezlerde</a:t>
            </a:r>
            <a:r>
              <a:rPr lang="en-US" sz="2200" dirty="0">
                <a:latin typeface="Comic Sans MS" panose="030F0702030302020204" pitchFamily="66" charset="0"/>
              </a:rPr>
              <a:t> </a:t>
            </a:r>
            <a:r>
              <a:rPr lang="en-US" sz="2200" dirty="0" smtClean="0">
                <a:latin typeface="Comic Sans MS" panose="030F0702030302020204" pitchFamily="66" charset="0"/>
              </a:rPr>
              <a:t>BC </a:t>
            </a:r>
            <a:r>
              <a:rPr lang="en-US" sz="2200" dirty="0" err="1" smtClean="0">
                <a:latin typeface="Comic Sans MS" panose="030F0702030302020204" pitchFamily="66" charset="0"/>
              </a:rPr>
              <a:t>mortalite</a:t>
            </a:r>
            <a:r>
              <a:rPr lang="tr-TR" sz="2200" dirty="0" smtClean="0">
                <a:latin typeface="Comic Sans MS" panose="030F0702030302020204" pitchFamily="66" charset="0"/>
              </a:rPr>
              <a:t>si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>
                <a:latin typeface="Comic Sans MS" panose="030F0702030302020204" pitchFamily="66" charset="0"/>
              </a:rPr>
              <a:t>%1’in </a:t>
            </a:r>
            <a:r>
              <a:rPr lang="en-US" sz="2200" dirty="0" err="1" smtClean="0">
                <a:latin typeface="Comic Sans MS" panose="030F0702030302020204" pitchFamily="66" charset="0"/>
              </a:rPr>
              <a:t>altında</a:t>
            </a:r>
            <a:endParaRPr lang="tr-TR" sz="2200" dirty="0"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200" dirty="0" smtClean="0">
                <a:latin typeface="Comic Sans MS" panose="030F0702030302020204" pitchFamily="66" charset="0"/>
              </a:rPr>
              <a:t>BC yöntemler;</a:t>
            </a:r>
          </a:p>
          <a:p>
            <a:r>
              <a:rPr lang="tr-TR" sz="2200" dirty="0">
                <a:latin typeface="Comic Sans MS" panose="030F0702030302020204" pitchFamily="66" charset="0"/>
              </a:rPr>
              <a:t>	</a:t>
            </a:r>
            <a:r>
              <a:rPr lang="tr-TR" sz="2200" dirty="0" smtClean="0">
                <a:latin typeface="Comic Sans MS" panose="030F0702030302020204" pitchFamily="66" charset="0"/>
              </a:rPr>
              <a:t>- mide </a:t>
            </a:r>
            <a:r>
              <a:rPr lang="tr-TR" sz="2200" dirty="0">
                <a:latin typeface="Comic Sans MS" panose="030F0702030302020204" pitchFamily="66" charset="0"/>
              </a:rPr>
              <a:t>hacmini küçültüp gıda alımını </a:t>
            </a:r>
            <a:r>
              <a:rPr lang="tr-TR" sz="2200" dirty="0" smtClean="0">
                <a:latin typeface="Comic Sans MS" panose="030F0702030302020204" pitchFamily="66" charset="0"/>
              </a:rPr>
              <a:t>kısıtlayarak (</a:t>
            </a:r>
            <a:r>
              <a:rPr lang="tr-TR" sz="2200" dirty="0" err="1" smtClean="0">
                <a:latin typeface="Comic Sans MS" panose="030F0702030302020204" pitchFamily="66" charset="0"/>
              </a:rPr>
              <a:t>restriktif</a:t>
            </a:r>
            <a:r>
              <a:rPr lang="tr-TR" sz="2200" dirty="0" smtClean="0">
                <a:latin typeface="Comic Sans MS" panose="030F0702030302020204" pitchFamily="66" charset="0"/>
              </a:rPr>
              <a:t>)</a:t>
            </a:r>
          </a:p>
          <a:p>
            <a:r>
              <a:rPr lang="tr-TR" sz="2200" dirty="0">
                <a:latin typeface="Comic Sans MS" panose="030F0702030302020204" pitchFamily="66" charset="0"/>
              </a:rPr>
              <a:t>	</a:t>
            </a:r>
            <a:r>
              <a:rPr lang="tr-TR" sz="2200" dirty="0" smtClean="0">
                <a:latin typeface="Comic Sans MS" panose="030F0702030302020204" pitchFamily="66" charset="0"/>
              </a:rPr>
              <a:t>- alınan </a:t>
            </a:r>
            <a:r>
              <a:rPr lang="tr-TR" sz="2200" dirty="0">
                <a:latin typeface="Comic Sans MS" panose="030F0702030302020204" pitchFamily="66" charset="0"/>
              </a:rPr>
              <a:t>gıdaların </a:t>
            </a:r>
            <a:r>
              <a:rPr lang="tr-TR" sz="2200" dirty="0" err="1">
                <a:latin typeface="Comic Sans MS" panose="030F0702030302020204" pitchFamily="66" charset="0"/>
              </a:rPr>
              <a:t>absorbe</a:t>
            </a:r>
            <a:r>
              <a:rPr lang="tr-TR" sz="2200" dirty="0">
                <a:latin typeface="Comic Sans MS" panose="030F0702030302020204" pitchFamily="66" charset="0"/>
              </a:rPr>
              <a:t> edileceği </a:t>
            </a:r>
            <a:r>
              <a:rPr lang="tr-TR" sz="2200" dirty="0" smtClean="0">
                <a:latin typeface="Comic Sans MS" panose="030F0702030302020204" pitchFamily="66" charset="0"/>
              </a:rPr>
              <a:t>barsak </a:t>
            </a:r>
            <a:r>
              <a:rPr lang="tr-TR" sz="2200" dirty="0" err="1">
                <a:latin typeface="Comic Sans MS" panose="030F0702030302020204" pitchFamily="66" charset="0"/>
              </a:rPr>
              <a:t>segmentini</a:t>
            </a:r>
            <a:r>
              <a:rPr lang="tr-TR" sz="2200" dirty="0">
                <a:latin typeface="Comic Sans MS" panose="030F0702030302020204" pitchFamily="66" charset="0"/>
              </a:rPr>
              <a:t> </a:t>
            </a:r>
            <a:r>
              <a:rPr lang="tr-TR" sz="2200" dirty="0" smtClean="0">
                <a:latin typeface="Comic Sans MS" panose="030F0702030302020204" pitchFamily="66" charset="0"/>
              </a:rPr>
              <a:t>kısaltarak ve/veya </a:t>
            </a:r>
            <a:r>
              <a:rPr lang="tr-TR" sz="2200" dirty="0">
                <a:latin typeface="Comic Sans MS" panose="030F0702030302020204" pitchFamily="66" charset="0"/>
              </a:rPr>
              <a:t>bypass </a:t>
            </a:r>
            <a:r>
              <a:rPr lang="tr-TR" sz="2200" dirty="0" smtClean="0">
                <a:latin typeface="Comic Sans MS" panose="030F0702030302020204" pitchFamily="66" charset="0"/>
              </a:rPr>
              <a:t>ederek </a:t>
            </a:r>
            <a:r>
              <a:rPr lang="tr-TR" sz="2200" dirty="0">
                <a:latin typeface="Comic Sans MS" panose="030F0702030302020204" pitchFamily="66" charset="0"/>
              </a:rPr>
              <a:t>(</a:t>
            </a:r>
            <a:r>
              <a:rPr lang="tr-TR" sz="2200" dirty="0" err="1" smtClean="0">
                <a:latin typeface="Comic Sans MS" panose="030F0702030302020204" pitchFamily="66" charset="0"/>
              </a:rPr>
              <a:t>malabsorbtif</a:t>
            </a:r>
            <a:r>
              <a:rPr lang="tr-TR" sz="2200" dirty="0" smtClean="0">
                <a:latin typeface="Comic Sans MS" panose="030F0702030302020204" pitchFamily="66" charset="0"/>
              </a:rPr>
              <a:t>)</a:t>
            </a:r>
          </a:p>
          <a:p>
            <a:r>
              <a:rPr lang="tr-TR" sz="2200" dirty="0">
                <a:latin typeface="Comic Sans MS" panose="030F0702030302020204" pitchFamily="66" charset="0"/>
              </a:rPr>
              <a:t>	</a:t>
            </a:r>
            <a:r>
              <a:rPr lang="tr-TR" sz="2200" dirty="0" smtClean="0">
                <a:latin typeface="Comic Sans MS" panose="030F0702030302020204" pitchFamily="66" charset="0"/>
              </a:rPr>
              <a:t>- ya </a:t>
            </a:r>
            <a:r>
              <a:rPr lang="tr-TR" sz="2200" dirty="0">
                <a:latin typeface="Comic Sans MS" panose="030F0702030302020204" pitchFamily="66" charset="0"/>
              </a:rPr>
              <a:t>da her 2</a:t>
            </a:r>
            <a:r>
              <a:rPr lang="tr-TR" sz="2200" dirty="0" smtClean="0">
                <a:latin typeface="Comic Sans MS" panose="030F0702030302020204" pitchFamily="66" charset="0"/>
              </a:rPr>
              <a:t> </a:t>
            </a:r>
            <a:r>
              <a:rPr lang="tr-TR" sz="2200" dirty="0">
                <a:latin typeface="Comic Sans MS" panose="030F0702030302020204" pitchFamily="66" charset="0"/>
              </a:rPr>
              <a:t>yöntemin kombine </a:t>
            </a:r>
            <a:r>
              <a:rPr lang="tr-TR" sz="2200" dirty="0" smtClean="0">
                <a:latin typeface="Comic Sans MS" panose="030F0702030302020204" pitchFamily="66" charset="0"/>
              </a:rPr>
              <a:t>edildiği tekniklerdir </a:t>
            </a:r>
            <a:endParaRPr lang="tr-TR" sz="2200" dirty="0"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omic Sans MS" panose="030F0702030302020204" pitchFamily="66" charset="0"/>
              </a:rPr>
              <a:t>B</a:t>
            </a:r>
            <a:r>
              <a:rPr lang="tr-TR" sz="2200" dirty="0" smtClean="0">
                <a:latin typeface="Comic Sans MS" panose="030F0702030302020204" pitchFamily="66" charset="0"/>
              </a:rPr>
              <a:t>C</a:t>
            </a:r>
            <a:r>
              <a:rPr lang="en-US" sz="2200" dirty="0" smtClean="0">
                <a:latin typeface="Comic Sans MS" panose="030F0702030302020204" pitchFamily="66" charset="0"/>
              </a:rPr>
              <a:t>de </a:t>
            </a:r>
            <a:r>
              <a:rPr lang="en-US" sz="2200" dirty="0" err="1">
                <a:latin typeface="Comic Sans MS" panose="030F0702030302020204" pitchFamily="66" charset="0"/>
              </a:rPr>
              <a:t>standart</a:t>
            </a:r>
            <a:r>
              <a:rPr lang="en-US" sz="2200" dirty="0">
                <a:latin typeface="Comic Sans MS" panose="030F0702030302020204" pitchFamily="66" charset="0"/>
              </a:rPr>
              <a:t> </a:t>
            </a:r>
            <a:r>
              <a:rPr lang="en-US" sz="2200" dirty="0" err="1">
                <a:latin typeface="Comic Sans MS" panose="030F0702030302020204" pitchFamily="66" charset="0"/>
              </a:rPr>
              <a:t>olarak</a:t>
            </a:r>
            <a:r>
              <a:rPr lang="en-US" sz="2200" dirty="0">
                <a:latin typeface="Comic Sans MS" panose="030F0702030302020204" pitchFamily="66" charset="0"/>
              </a:rPr>
              <a:t> </a:t>
            </a:r>
            <a:r>
              <a:rPr lang="en-US" sz="2200" dirty="0" err="1">
                <a:latin typeface="Comic Sans MS" panose="030F0702030302020204" pitchFamily="66" charset="0"/>
              </a:rPr>
              <a:t>kabul</a:t>
            </a:r>
            <a:r>
              <a:rPr lang="en-US" sz="2200" dirty="0">
                <a:latin typeface="Comic Sans MS" panose="030F0702030302020204" pitchFamily="66" charset="0"/>
              </a:rPr>
              <a:t> </a:t>
            </a:r>
            <a:r>
              <a:rPr lang="en-US" sz="2200" dirty="0" err="1">
                <a:latin typeface="Comic Sans MS" panose="030F0702030302020204" pitchFamily="66" charset="0"/>
              </a:rPr>
              <a:t>edilen</a:t>
            </a:r>
            <a:r>
              <a:rPr lang="en-US" sz="2200" dirty="0">
                <a:latin typeface="Comic Sans MS" panose="030F0702030302020204" pitchFamily="66" charset="0"/>
              </a:rPr>
              <a:t> </a:t>
            </a:r>
            <a:r>
              <a:rPr lang="en-US" sz="2200" dirty="0" err="1">
                <a:latin typeface="Comic Sans MS" panose="030F0702030302020204" pitchFamily="66" charset="0"/>
              </a:rPr>
              <a:t>ve</a:t>
            </a:r>
            <a:r>
              <a:rPr lang="en-US" sz="2200" dirty="0">
                <a:latin typeface="Comic Sans MS" panose="030F0702030302020204" pitchFamily="66" charset="0"/>
              </a:rPr>
              <a:t> </a:t>
            </a:r>
            <a:r>
              <a:rPr lang="en-US" sz="2200" dirty="0" err="1">
                <a:latin typeface="Comic Sans MS" panose="030F0702030302020204" pitchFamily="66" charset="0"/>
              </a:rPr>
              <a:t>daha</a:t>
            </a:r>
            <a:r>
              <a:rPr lang="en-US" sz="2200" dirty="0">
                <a:latin typeface="Comic Sans MS" panose="030F0702030302020204" pitchFamily="66" charset="0"/>
              </a:rPr>
              <a:t> </a:t>
            </a:r>
            <a:r>
              <a:rPr lang="en-US" sz="2200" dirty="0" err="1">
                <a:latin typeface="Comic Sans MS" panose="030F0702030302020204" pitchFamily="66" charset="0"/>
              </a:rPr>
              <a:t>sı</a:t>
            </a:r>
            <a:r>
              <a:rPr lang="tr-TR" sz="2200" dirty="0">
                <a:latin typeface="Comic Sans MS" panose="030F0702030302020204" pitchFamily="66" charset="0"/>
              </a:rPr>
              <a:t>k </a:t>
            </a:r>
            <a:r>
              <a:rPr lang="en-US" sz="2200" dirty="0" err="1">
                <a:latin typeface="Comic Sans MS" panose="030F0702030302020204" pitchFamily="66" charset="0"/>
              </a:rPr>
              <a:t>uygulanan</a:t>
            </a:r>
            <a:r>
              <a:rPr lang="en-US" sz="2200" dirty="0">
                <a:latin typeface="Comic Sans MS" panose="030F0702030302020204" pitchFamily="66" charset="0"/>
              </a:rPr>
              <a:t> </a:t>
            </a:r>
            <a:r>
              <a:rPr lang="en-US" sz="2200" dirty="0" err="1" smtClean="0">
                <a:latin typeface="Comic Sans MS" panose="030F0702030302020204" pitchFamily="66" charset="0"/>
              </a:rPr>
              <a:t>yöntemler</a:t>
            </a:r>
            <a:r>
              <a:rPr lang="en-US" sz="2200" dirty="0" smtClean="0">
                <a:latin typeface="Comic Sans MS" panose="030F0702030302020204" pitchFamily="66" charset="0"/>
              </a:rPr>
              <a:t>;</a:t>
            </a:r>
            <a:endParaRPr lang="tr-TR" sz="2200" dirty="0" smtClean="0">
              <a:latin typeface="Comic Sans MS" panose="030F0702030302020204" pitchFamily="66" charset="0"/>
            </a:endParaRPr>
          </a:p>
          <a:p>
            <a:r>
              <a:rPr lang="tr-TR" sz="2200" dirty="0">
                <a:latin typeface="Comic Sans MS" panose="030F0702030302020204" pitchFamily="66" charset="0"/>
              </a:rPr>
              <a:t>	</a:t>
            </a:r>
            <a:r>
              <a:rPr lang="tr-TR" sz="2200" dirty="0" smtClean="0">
                <a:latin typeface="Comic Sans MS" panose="030F0702030302020204" pitchFamily="66" charset="0"/>
              </a:rPr>
              <a:t>- RYGB</a:t>
            </a:r>
            <a:endParaRPr lang="tr-TR" sz="2200" dirty="0">
              <a:latin typeface="Comic Sans MS" panose="030F0702030302020204" pitchFamily="66" charset="0"/>
            </a:endParaRPr>
          </a:p>
          <a:p>
            <a:r>
              <a:rPr lang="tr-TR" sz="2200" dirty="0" smtClean="0">
                <a:latin typeface="Comic Sans MS" panose="030F0702030302020204" pitchFamily="66" charset="0"/>
              </a:rPr>
              <a:t>	- </a:t>
            </a:r>
            <a:r>
              <a:rPr lang="en-US" sz="2200" dirty="0" smtClean="0">
                <a:latin typeface="Comic Sans MS" panose="030F0702030302020204" pitchFamily="66" charset="0"/>
              </a:rPr>
              <a:t>S</a:t>
            </a:r>
            <a:r>
              <a:rPr lang="tr-TR" sz="2200" dirty="0" smtClean="0">
                <a:latin typeface="Comic Sans MS" panose="030F0702030302020204" pitchFamily="66" charset="0"/>
              </a:rPr>
              <a:t>G</a:t>
            </a:r>
            <a:endParaRPr lang="tr-TR" sz="2200" dirty="0">
              <a:latin typeface="Comic Sans MS" panose="030F0702030302020204" pitchFamily="66" charset="0"/>
            </a:endParaRPr>
          </a:p>
          <a:p>
            <a:r>
              <a:rPr lang="tr-TR" sz="2200" dirty="0" smtClean="0">
                <a:latin typeface="Comic Sans MS" panose="030F0702030302020204" pitchFamily="66" charset="0"/>
              </a:rPr>
              <a:t>	- </a:t>
            </a:r>
            <a:r>
              <a:rPr lang="en-US" sz="2200" dirty="0" smtClean="0">
                <a:latin typeface="Comic Sans MS" panose="030F0702030302020204" pitchFamily="66" charset="0"/>
              </a:rPr>
              <a:t>AGB</a:t>
            </a:r>
            <a:endParaRPr lang="tr-TR" sz="2200" dirty="0" smtClean="0">
              <a:latin typeface="Comic Sans MS" panose="030F0702030302020204" pitchFamily="66" charset="0"/>
            </a:endParaRPr>
          </a:p>
          <a:p>
            <a:r>
              <a:rPr lang="tr-TR" sz="2200" dirty="0">
                <a:latin typeface="Comic Sans MS" panose="030F0702030302020204" pitchFamily="66" charset="0"/>
              </a:rPr>
              <a:t>	</a:t>
            </a:r>
            <a:r>
              <a:rPr lang="tr-TR" sz="2200" dirty="0" smtClean="0">
                <a:latin typeface="Comic Sans MS" panose="030F0702030302020204" pitchFamily="66" charset="0"/>
              </a:rPr>
              <a:t>- </a:t>
            </a:r>
            <a:r>
              <a:rPr lang="en-US" sz="2200" dirty="0" smtClean="0">
                <a:latin typeface="Comic Sans MS" panose="030F0702030302020204" pitchFamily="66" charset="0"/>
              </a:rPr>
              <a:t>BPD-DS</a:t>
            </a:r>
            <a:endParaRPr lang="tr-TR" sz="2200" dirty="0" smtClean="0">
              <a:latin typeface="Comic Sans MS" panose="030F0702030302020204" pitchFamily="66" charset="0"/>
            </a:endParaRPr>
          </a:p>
          <a:p>
            <a:endParaRPr lang="tr-TR" sz="2200" dirty="0" smtClean="0">
              <a:latin typeface="Comic Sans MS" panose="030F0702030302020204" pitchFamily="66" charset="0"/>
            </a:endParaRPr>
          </a:p>
          <a:p>
            <a:endParaRPr lang="tr-TR" sz="2200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endParaRPr lang="tr-TR" sz="2200" dirty="0">
              <a:latin typeface="Comic Sans MS" panose="030F0702030302020204" pitchFamily="66" charset="0"/>
            </a:endParaRPr>
          </a:p>
        </p:txBody>
      </p:sp>
      <p:sp>
        <p:nvSpPr>
          <p:cNvPr id="5" name="object 2"/>
          <p:cNvSpPr txBox="1">
            <a:spLocks/>
          </p:cNvSpPr>
          <p:nvPr/>
        </p:nvSpPr>
        <p:spPr>
          <a:xfrm>
            <a:off x="495169" y="152400"/>
            <a:ext cx="7104050" cy="503023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9525" algn="ctr">
              <a:spcBef>
                <a:spcPts val="83"/>
              </a:spcBef>
            </a:pPr>
            <a:r>
              <a:rPr lang="tr-TR" sz="3200" spc="-23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Obezite</a:t>
            </a:r>
            <a:r>
              <a:rPr lang="tr-TR" sz="3200" spc="-109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spc="-64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Tedavisi</a:t>
            </a:r>
            <a:r>
              <a:rPr lang="tr-TR" sz="3200" spc="-98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–</a:t>
            </a:r>
            <a:r>
              <a:rPr lang="tr-TR" sz="3200" spc="-68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spc="-23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Cerrahi</a:t>
            </a:r>
            <a:r>
              <a:rPr lang="tr-TR" sz="3200" spc="-10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spc="-4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Tedavi</a:t>
            </a:r>
            <a:endParaRPr lang="tr-TR" sz="3200" spc="-4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image4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71800" y="4572000"/>
            <a:ext cx="61722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22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228600" y="838200"/>
            <a:ext cx="8763000" cy="553997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İsveç </a:t>
            </a:r>
            <a:r>
              <a:rPr lang="tr-TR" sz="2400" dirty="0" err="1">
                <a:latin typeface="Comic Sans MS" panose="030F0702030302020204" pitchFamily="66" charset="0"/>
              </a:rPr>
              <a:t>Obezite</a:t>
            </a:r>
            <a:r>
              <a:rPr lang="tr-TR" sz="2400" dirty="0">
                <a:latin typeface="Comic Sans MS" panose="030F0702030302020204" pitchFamily="66" charset="0"/>
              </a:rPr>
              <a:t> Çalışması “</a:t>
            </a:r>
            <a:r>
              <a:rPr lang="tr-TR" sz="2400" dirty="0" err="1">
                <a:latin typeface="Comic Sans MS" panose="030F0702030302020204" pitchFamily="66" charset="0"/>
              </a:rPr>
              <a:t>The</a:t>
            </a:r>
            <a:r>
              <a:rPr lang="tr-TR" sz="2400" dirty="0">
                <a:latin typeface="Comic Sans MS" panose="030F0702030302020204" pitchFamily="66" charset="0"/>
              </a:rPr>
              <a:t> </a:t>
            </a:r>
            <a:r>
              <a:rPr lang="tr-TR" sz="2400" dirty="0" err="1">
                <a:latin typeface="Comic Sans MS" panose="030F0702030302020204" pitchFamily="66" charset="0"/>
              </a:rPr>
              <a:t>Swedish</a:t>
            </a:r>
            <a:r>
              <a:rPr lang="tr-TR" sz="2400" dirty="0">
                <a:latin typeface="Comic Sans MS" panose="030F0702030302020204" pitchFamily="66" charset="0"/>
              </a:rPr>
              <a:t> </a:t>
            </a:r>
            <a:r>
              <a:rPr lang="tr-TR" sz="2400" dirty="0" err="1">
                <a:latin typeface="Comic Sans MS" panose="030F0702030302020204" pitchFamily="66" charset="0"/>
              </a:rPr>
              <a:t>Obese</a:t>
            </a:r>
            <a:r>
              <a:rPr lang="tr-TR" sz="2400" dirty="0">
                <a:latin typeface="Comic Sans MS" panose="030F0702030302020204" pitchFamily="66" charset="0"/>
              </a:rPr>
              <a:t> </a:t>
            </a:r>
            <a:r>
              <a:rPr lang="tr-TR" sz="2400" dirty="0" err="1">
                <a:latin typeface="Comic Sans MS" panose="030F0702030302020204" pitchFamily="66" charset="0"/>
              </a:rPr>
              <a:t>Subject</a:t>
            </a:r>
            <a:r>
              <a:rPr lang="tr-TR" sz="2400" dirty="0">
                <a:latin typeface="Comic Sans MS" panose="030F0702030302020204" pitchFamily="66" charset="0"/>
              </a:rPr>
              <a:t>” (SOS), konvansiyonel tedavi ile </a:t>
            </a:r>
            <a:r>
              <a:rPr lang="tr-TR" sz="2400" dirty="0" err="1">
                <a:latin typeface="Comic Sans MS" panose="030F0702030302020204" pitchFamily="66" charset="0"/>
              </a:rPr>
              <a:t>BC’yi</a:t>
            </a:r>
            <a:r>
              <a:rPr lang="tr-TR" sz="2400" dirty="0">
                <a:latin typeface="Comic Sans MS" panose="030F0702030302020204" pitchFamily="66" charset="0"/>
              </a:rPr>
              <a:t> kıyaslayan ilk uzun süreli </a:t>
            </a:r>
            <a:r>
              <a:rPr lang="tr-TR" sz="2400" dirty="0" err="1">
                <a:latin typeface="Comic Sans MS" panose="030F0702030302020204" pitchFamily="66" charset="0"/>
              </a:rPr>
              <a:t>prospektif</a:t>
            </a:r>
            <a:r>
              <a:rPr lang="tr-TR" sz="2400" dirty="0">
                <a:latin typeface="Comic Sans MS" panose="030F0702030302020204" pitchFamily="66" charset="0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</a:rPr>
              <a:t>kontrollü çalışma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err="1" smtClean="0">
                <a:latin typeface="Comic Sans MS" panose="030F0702030302020204" pitchFamily="66" charset="0"/>
              </a:rPr>
              <a:t>BC’den</a:t>
            </a:r>
            <a:r>
              <a:rPr lang="tr-TR" sz="2400" dirty="0" smtClean="0">
                <a:latin typeface="Comic Sans MS" panose="030F0702030302020204" pitchFamily="66" charset="0"/>
              </a:rPr>
              <a:t> </a:t>
            </a:r>
            <a:r>
              <a:rPr lang="tr-TR" sz="2400" dirty="0">
                <a:latin typeface="Comic Sans MS" panose="030F0702030302020204" pitchFamily="66" charset="0"/>
              </a:rPr>
              <a:t>2, 10, ve 20 yıl sonra kilo kaybı sırasıyla –%23, –%</a:t>
            </a:r>
            <a:r>
              <a:rPr lang="tr-TR" sz="2400" dirty="0" smtClean="0">
                <a:latin typeface="Comic Sans MS" panose="030F0702030302020204" pitchFamily="66" charset="0"/>
              </a:rPr>
              <a:t>17 </a:t>
            </a:r>
            <a:r>
              <a:rPr lang="tr-TR" sz="2400" dirty="0">
                <a:latin typeface="Comic Sans MS" panose="030F0702030302020204" pitchFamily="66" charset="0"/>
              </a:rPr>
              <a:t>ve –%</a:t>
            </a:r>
            <a:r>
              <a:rPr lang="tr-TR" sz="2400" dirty="0" smtClean="0">
                <a:latin typeface="Comic Sans MS" panose="030F0702030302020204" pitchFamily="66" charset="0"/>
              </a:rPr>
              <a:t>18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BC, </a:t>
            </a:r>
            <a:r>
              <a:rPr lang="tr-TR" sz="2400" dirty="0">
                <a:latin typeface="Comic Sans MS" panose="030F0702030302020204" pitchFamily="66" charset="0"/>
              </a:rPr>
              <a:t>konvansiyonel tedaviye kıyasla tüm nedenlere bağlı </a:t>
            </a:r>
            <a:r>
              <a:rPr lang="tr-TR" sz="2400" dirty="0" err="1" smtClean="0">
                <a:latin typeface="Comic Sans MS" panose="030F0702030302020204" pitchFamily="66" charset="0"/>
              </a:rPr>
              <a:t>mortalite</a:t>
            </a:r>
            <a:r>
              <a:rPr lang="tr-TR" sz="2400" dirty="0" smtClean="0">
                <a:latin typeface="Comic Sans MS" panose="030F0702030302020204" pitchFamily="66" charset="0"/>
              </a:rPr>
              <a:t> </a:t>
            </a:r>
            <a:r>
              <a:rPr lang="tr-TR" sz="1800" dirty="0" smtClean="0">
                <a:latin typeface="Comic Sans MS" panose="030F0702030302020204" pitchFamily="66" charset="0"/>
              </a:rPr>
              <a:t>[</a:t>
            </a:r>
            <a:r>
              <a:rPr lang="tr-TR" sz="1800" dirty="0" err="1">
                <a:latin typeface="Comic Sans MS" panose="030F0702030302020204" pitchFamily="66" charset="0"/>
              </a:rPr>
              <a:t>hazard</a:t>
            </a:r>
            <a:r>
              <a:rPr lang="tr-TR" sz="1800" dirty="0">
                <a:latin typeface="Comic Sans MS" panose="030F0702030302020204" pitchFamily="66" charset="0"/>
              </a:rPr>
              <a:t> </a:t>
            </a:r>
            <a:r>
              <a:rPr lang="tr-TR" sz="1800" dirty="0" err="1">
                <a:latin typeface="Comic Sans MS" panose="030F0702030302020204" pitchFamily="66" charset="0"/>
              </a:rPr>
              <a:t>ratio</a:t>
            </a:r>
            <a:r>
              <a:rPr lang="tr-TR" sz="1800" dirty="0">
                <a:latin typeface="Comic Sans MS" panose="030F0702030302020204" pitchFamily="66" charset="0"/>
              </a:rPr>
              <a:t> (HR)=0,71, %95 C; p=0,01</a:t>
            </a:r>
            <a:r>
              <a:rPr lang="tr-TR" sz="1800" dirty="0" smtClean="0">
                <a:latin typeface="Comic Sans MS" panose="030F0702030302020204" pitchFamily="66" charset="0"/>
              </a:rPr>
              <a:t>]</a:t>
            </a:r>
            <a:r>
              <a:rPr lang="tr-TR" sz="2400" dirty="0" smtClean="0">
                <a:latin typeface="Comic Sans MS" panose="030F0702030302020204" pitchFamily="66" charset="0"/>
              </a:rPr>
              <a:t>,</a:t>
            </a:r>
            <a:r>
              <a:rPr lang="tr-TR" sz="1800" dirty="0" smtClean="0">
                <a:latin typeface="Comic Sans MS" panose="030F0702030302020204" pitchFamily="66" charset="0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</a:rPr>
              <a:t>DM </a:t>
            </a:r>
            <a:r>
              <a:rPr lang="tr-TR" sz="1800" dirty="0">
                <a:latin typeface="Comic Sans MS" panose="030F0702030302020204" pitchFamily="66" charset="0"/>
              </a:rPr>
              <a:t>(HR=0,17; </a:t>
            </a:r>
            <a:r>
              <a:rPr lang="tr-TR" sz="1800" dirty="0" smtClean="0">
                <a:latin typeface="Comic Sans MS" panose="030F0702030302020204" pitchFamily="66" charset="0"/>
              </a:rPr>
              <a:t>p&lt; 0,001</a:t>
            </a:r>
            <a:r>
              <a:rPr lang="tr-TR" sz="1800" dirty="0">
                <a:latin typeface="Comic Sans MS" panose="030F0702030302020204" pitchFamily="66" charset="0"/>
              </a:rPr>
              <a:t>)</a:t>
            </a:r>
            <a:r>
              <a:rPr lang="tr-TR" sz="2000" dirty="0">
                <a:latin typeface="Comic Sans MS" panose="030F0702030302020204" pitchFamily="66" charset="0"/>
              </a:rPr>
              <a:t>,</a:t>
            </a:r>
            <a:r>
              <a:rPr lang="tr-TR" sz="2400" dirty="0">
                <a:latin typeface="Comic Sans MS" panose="030F0702030302020204" pitchFamily="66" charset="0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</a:rPr>
              <a:t>MI </a:t>
            </a:r>
            <a:r>
              <a:rPr lang="tr-TR" sz="1800" dirty="0" smtClean="0">
                <a:latin typeface="Comic Sans MS" panose="030F0702030302020204" pitchFamily="66" charset="0"/>
              </a:rPr>
              <a:t>(HR=0,66</a:t>
            </a:r>
            <a:r>
              <a:rPr lang="tr-TR" sz="1800" dirty="0">
                <a:latin typeface="Comic Sans MS" panose="030F0702030302020204" pitchFamily="66" charset="0"/>
              </a:rPr>
              <a:t>; p=0,02</a:t>
            </a:r>
            <a:r>
              <a:rPr lang="tr-TR" sz="1800" dirty="0" smtClean="0">
                <a:latin typeface="Comic Sans MS" panose="030F0702030302020204" pitchFamily="66" charset="0"/>
              </a:rPr>
              <a:t>)</a:t>
            </a:r>
            <a:r>
              <a:rPr lang="tr-TR" sz="2400" dirty="0" smtClean="0">
                <a:latin typeface="Comic Sans MS" panose="030F0702030302020204" pitchFamily="66" charset="0"/>
              </a:rPr>
              <a:t>,</a:t>
            </a:r>
            <a:r>
              <a:rPr lang="tr-TR" sz="1800" dirty="0" smtClean="0">
                <a:latin typeface="Comic Sans MS" panose="030F0702030302020204" pitchFamily="66" charset="0"/>
              </a:rPr>
              <a:t> </a:t>
            </a:r>
            <a:r>
              <a:rPr lang="tr-TR" sz="2400" dirty="0">
                <a:latin typeface="Comic Sans MS" panose="030F0702030302020204" pitchFamily="66" charset="0"/>
              </a:rPr>
              <a:t>inme </a:t>
            </a:r>
            <a:r>
              <a:rPr lang="tr-TR" sz="1800" dirty="0">
                <a:latin typeface="Comic Sans MS" panose="030F0702030302020204" pitchFamily="66" charset="0"/>
              </a:rPr>
              <a:t>(HR=0,7; p=0,008) </a:t>
            </a:r>
            <a:r>
              <a:rPr lang="tr-TR" sz="2400" dirty="0">
                <a:latin typeface="Comic Sans MS" panose="030F0702030302020204" pitchFamily="66" charset="0"/>
              </a:rPr>
              <a:t>ve kanser </a:t>
            </a:r>
            <a:r>
              <a:rPr lang="tr-TR" sz="1800" dirty="0">
                <a:latin typeface="Comic Sans MS" panose="030F0702030302020204" pitchFamily="66" charset="0"/>
              </a:rPr>
              <a:t>(kadınlarda HR=0,58; p=0,0008, erkeklerde </a:t>
            </a:r>
            <a:r>
              <a:rPr lang="tr-TR" sz="1800" dirty="0" smtClean="0">
                <a:latin typeface="Comic Sans MS" panose="030F0702030302020204" pitchFamily="66" charset="0"/>
              </a:rPr>
              <a:t>AD) </a:t>
            </a:r>
            <a:r>
              <a:rPr lang="tr-TR" sz="2400" dirty="0" smtClean="0">
                <a:latin typeface="Comic Sans MS" panose="030F0702030302020204" pitchFamily="66" charset="0"/>
              </a:rPr>
              <a:t>gelişiminde azalma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DM </a:t>
            </a:r>
            <a:r>
              <a:rPr lang="tr-TR" sz="2400" dirty="0" err="1">
                <a:latin typeface="Comic Sans MS" panose="030F0702030302020204" pitchFamily="66" charset="0"/>
              </a:rPr>
              <a:t>remisyon</a:t>
            </a:r>
            <a:r>
              <a:rPr lang="tr-TR" sz="2400" dirty="0">
                <a:latin typeface="Comic Sans MS" panose="030F0702030302020204" pitchFamily="66" charset="0"/>
              </a:rPr>
              <a:t> oranlarında belirgin </a:t>
            </a:r>
            <a:r>
              <a:rPr lang="tr-TR" sz="2400" dirty="0" smtClean="0">
                <a:latin typeface="Comic Sans MS" panose="030F0702030302020204" pitchFamily="66" charset="0"/>
              </a:rPr>
              <a:t>artış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>
                <a:latin typeface="Comic Sans MS" panose="030F0702030302020204" pitchFamily="66" charset="0"/>
              </a:rPr>
              <a:t>K</a:t>
            </a:r>
            <a:r>
              <a:rPr lang="tr-TR" sz="2400" dirty="0" smtClean="0">
                <a:latin typeface="Comic Sans MS" panose="030F0702030302020204" pitchFamily="66" charset="0"/>
              </a:rPr>
              <a:t>alıcı </a:t>
            </a:r>
            <a:r>
              <a:rPr lang="tr-TR" sz="2400" dirty="0">
                <a:latin typeface="Comic Sans MS" panose="030F0702030302020204" pitchFamily="66" charset="0"/>
              </a:rPr>
              <a:t>kilo kaybı açısından BPD-DS ve RYGB daha etkin olmakla birlikte, </a:t>
            </a:r>
            <a:r>
              <a:rPr lang="tr-TR" sz="2400" dirty="0" smtClean="0">
                <a:latin typeface="Comic Sans MS" panose="030F0702030302020204" pitchFamily="66" charset="0"/>
              </a:rPr>
              <a:t>son </a:t>
            </a:r>
            <a:r>
              <a:rPr lang="tr-TR" sz="2400" dirty="0">
                <a:latin typeface="Comic Sans MS" panose="030F0702030302020204" pitchFamily="66" charset="0"/>
              </a:rPr>
              <a:t>çalışmalar </a:t>
            </a:r>
            <a:r>
              <a:rPr lang="tr-TR" sz="2400" dirty="0" err="1">
                <a:latin typeface="Comic Sans MS" panose="030F0702030302020204" pitchFamily="66" charset="0"/>
              </a:rPr>
              <a:t>SG’nin</a:t>
            </a:r>
            <a:r>
              <a:rPr lang="tr-TR" sz="2400" dirty="0">
                <a:latin typeface="Comic Sans MS" panose="030F0702030302020204" pitchFamily="66" charset="0"/>
              </a:rPr>
              <a:t> RYGB ile kıyaslanabilir </a:t>
            </a:r>
            <a:r>
              <a:rPr lang="tr-TR" sz="2400" dirty="0" smtClean="0">
                <a:latin typeface="Comic Sans MS" panose="030F0702030302020204" pitchFamily="66" charset="0"/>
              </a:rPr>
              <a:t>etkinlikte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DM </a:t>
            </a:r>
            <a:r>
              <a:rPr lang="tr-TR" sz="2400" dirty="0">
                <a:latin typeface="Comic Sans MS" panose="030F0702030302020204" pitchFamily="66" charset="0"/>
              </a:rPr>
              <a:t>ve </a:t>
            </a:r>
            <a:r>
              <a:rPr lang="tr-TR" sz="2400" dirty="0" err="1">
                <a:latin typeface="Comic Sans MS" panose="030F0702030302020204" pitchFamily="66" charset="0"/>
              </a:rPr>
              <a:t>dislipidemi</a:t>
            </a:r>
            <a:r>
              <a:rPr lang="tr-TR" sz="2400" dirty="0">
                <a:latin typeface="Comic Sans MS" panose="030F0702030302020204" pitchFamily="66" charset="0"/>
              </a:rPr>
              <a:t> gibi </a:t>
            </a:r>
            <a:r>
              <a:rPr lang="tr-TR" sz="2400" dirty="0" err="1">
                <a:latin typeface="Comic Sans MS" panose="030F0702030302020204" pitchFamily="66" charset="0"/>
              </a:rPr>
              <a:t>metabolik</a:t>
            </a:r>
            <a:r>
              <a:rPr lang="tr-TR" sz="2400" dirty="0">
                <a:latin typeface="Comic Sans MS" panose="030F0702030302020204" pitchFamily="66" charset="0"/>
              </a:rPr>
              <a:t> hastalıkların kontrolünde </a:t>
            </a:r>
            <a:r>
              <a:rPr lang="tr-TR" sz="2400" dirty="0" smtClean="0">
                <a:latin typeface="Comic Sans MS" panose="030F0702030302020204" pitchFamily="66" charset="0"/>
              </a:rPr>
              <a:t>RYGB </a:t>
            </a:r>
            <a:r>
              <a:rPr lang="tr-TR" sz="2400" dirty="0">
                <a:latin typeface="Comic Sans MS" panose="030F0702030302020204" pitchFamily="66" charset="0"/>
              </a:rPr>
              <a:t>ile </a:t>
            </a:r>
            <a:r>
              <a:rPr lang="tr-TR" sz="2400" dirty="0" smtClean="0">
                <a:latin typeface="Comic Sans MS" panose="030F0702030302020204" pitchFamily="66" charset="0"/>
              </a:rPr>
              <a:t>BPD-DS </a:t>
            </a:r>
            <a:r>
              <a:rPr lang="tr-TR" sz="2400" dirty="0">
                <a:latin typeface="Comic Sans MS" panose="030F0702030302020204" pitchFamily="66" charset="0"/>
              </a:rPr>
              <a:t>daha </a:t>
            </a:r>
            <a:r>
              <a:rPr lang="tr-TR" sz="2400" dirty="0" smtClean="0">
                <a:latin typeface="Comic Sans MS" panose="030F0702030302020204" pitchFamily="66" charset="0"/>
              </a:rPr>
              <a:t>etkin</a:t>
            </a:r>
          </a:p>
        </p:txBody>
      </p:sp>
      <p:sp>
        <p:nvSpPr>
          <p:cNvPr id="4" name="object 2"/>
          <p:cNvSpPr txBox="1">
            <a:spLocks/>
          </p:cNvSpPr>
          <p:nvPr/>
        </p:nvSpPr>
        <p:spPr>
          <a:xfrm>
            <a:off x="495169" y="152400"/>
            <a:ext cx="7104050" cy="503023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9525" algn="ctr">
              <a:spcBef>
                <a:spcPts val="83"/>
              </a:spcBef>
            </a:pPr>
            <a:r>
              <a:rPr lang="tr-TR" sz="3200" spc="-23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Obezite</a:t>
            </a:r>
            <a:r>
              <a:rPr lang="tr-TR" sz="3200" spc="-109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spc="-64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Tedavisi</a:t>
            </a:r>
            <a:r>
              <a:rPr lang="tr-TR" sz="3200" spc="-98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–</a:t>
            </a:r>
            <a:r>
              <a:rPr lang="tr-TR" sz="3200" spc="-68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spc="-23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Cerrahi</a:t>
            </a:r>
            <a:r>
              <a:rPr lang="tr-TR" sz="3200" spc="-10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spc="-4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Tedavi</a:t>
            </a:r>
            <a:endParaRPr lang="tr-TR" sz="3200" spc="-4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79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266700" y="304800"/>
            <a:ext cx="8610600" cy="369331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ZNC, 37 y, K, hemşire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1 aydır oturup </a:t>
            </a:r>
            <a:r>
              <a:rPr lang="tr-TR" sz="2400" dirty="0">
                <a:latin typeface="Comic Sans MS" panose="030F0702030302020204" pitchFamily="66" charset="0"/>
              </a:rPr>
              <a:t>k</a:t>
            </a:r>
            <a:r>
              <a:rPr lang="tr-TR" sz="2400" dirty="0" smtClean="0">
                <a:latin typeface="Comic Sans MS" panose="030F0702030302020204" pitchFamily="66" charset="0"/>
              </a:rPr>
              <a:t>alkarken baş dönmesi, üşüme, halsizlik, saç dökülmesi, kilo artışı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2018 de SG. 1 yıldır iş değişikliği sonrası fiziksel aktivite çok azalmış ve  kilo artışı başlamış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Diyet +/-, egzersiz –, 4 yıldır takipsiz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77.8 kg, 163 cm, VKİ:29.3, </a:t>
            </a:r>
            <a:r>
              <a:rPr lang="tr-TR" sz="2400" dirty="0" smtClean="0">
                <a:latin typeface="Comic Sans MS" panose="030F0702030302020204" pitchFamily="66" charset="0"/>
              </a:rPr>
              <a:t>BÇ:88, TA:90/70</a:t>
            </a:r>
            <a:r>
              <a:rPr lang="tr-TR" sz="2400" dirty="0" smtClean="0">
                <a:latin typeface="Comic Sans MS" panose="030F0702030302020204" pitchFamily="66" charset="0"/>
              </a:rPr>
              <a:t>, cilt soluk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sz="2400" dirty="0" smtClean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sz="2400" dirty="0" smtClean="0">
              <a:latin typeface="Comic Sans MS" panose="030F0702030302020204" pitchFamily="66" charset="0"/>
            </a:endParaRPr>
          </a:p>
          <a:p>
            <a:endParaRPr lang="tr-TR" sz="2400" dirty="0">
              <a:latin typeface="Comic Sans MS" panose="030F0702030302020204" pitchFamily="66" charset="0"/>
            </a:endParaRPr>
          </a:p>
        </p:txBody>
      </p:sp>
      <p:graphicFrame>
        <p:nvGraphicFramePr>
          <p:cNvPr id="5" name="İçerik Yer Tutucus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943523"/>
              </p:ext>
            </p:extLst>
          </p:nvPr>
        </p:nvGraphicFramePr>
        <p:xfrm>
          <a:off x="838200" y="3048000"/>
          <a:ext cx="2514600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71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74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lang="tr-TR" sz="2000" dirty="0" err="1" smtClean="0">
                          <a:latin typeface="Comic Sans MS" panose="030F0702030302020204" pitchFamily="66" charset="0"/>
                        </a:rPr>
                        <a:t>Lab</a:t>
                      </a:r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 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Ocak</a:t>
                      </a:r>
                      <a:r>
                        <a:rPr lang="tr-TR" sz="2000" baseline="0" dirty="0" smtClean="0">
                          <a:latin typeface="Comic Sans MS" panose="030F0702030302020204" pitchFamily="66" charset="0"/>
                        </a:rPr>
                        <a:t> 24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127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omic Sans MS" panose="030F0702030302020204" pitchFamily="66" charset="0"/>
                        </a:rPr>
                        <a:t>AK</a:t>
                      </a:r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Ş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omic Sans MS" panose="030F0702030302020204" pitchFamily="66" charset="0"/>
                        </a:rPr>
                        <a:t>8</a:t>
                      </a:r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7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127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TKŞ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105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56611283"/>
                  </a:ext>
                </a:extLst>
              </a:tr>
              <a:tr h="361127">
                <a:tc>
                  <a:txBody>
                    <a:bodyPr/>
                    <a:lstStyle/>
                    <a:p>
                      <a:r>
                        <a:rPr lang="tr-TR" sz="2000" dirty="0" err="1" smtClean="0">
                          <a:latin typeface="Comic Sans MS" panose="030F0702030302020204" pitchFamily="66" charset="0"/>
                        </a:rPr>
                        <a:t>Ferritin</a:t>
                      </a:r>
                      <a:r>
                        <a:rPr lang="tr-TR" sz="2000" baseline="0" dirty="0" smtClean="0">
                          <a:latin typeface="Comic Sans MS" panose="030F0702030302020204" pitchFamily="66" charset="0"/>
                        </a:rPr>
                        <a:t> 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4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.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7</a:t>
                      </a:r>
                      <a:endParaRPr lang="en-US" sz="20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127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Fe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26</a:t>
                      </a:r>
                      <a:endParaRPr lang="en-US" sz="20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127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TDBK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496</a:t>
                      </a:r>
                      <a:endParaRPr lang="en-US" sz="20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127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B12 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215</a:t>
                      </a:r>
                      <a:endParaRPr lang="en-US" sz="20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81384000"/>
                  </a:ext>
                </a:extLst>
              </a:tr>
              <a:tr h="361127">
                <a:tc>
                  <a:txBody>
                    <a:bodyPr/>
                    <a:lstStyle/>
                    <a:p>
                      <a:r>
                        <a:rPr lang="tr-TR" sz="2000" dirty="0" err="1" smtClean="0">
                          <a:latin typeface="Comic Sans MS" panose="030F0702030302020204" pitchFamily="66" charset="0"/>
                        </a:rPr>
                        <a:t>Vit</a:t>
                      </a:r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 D 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8</a:t>
                      </a:r>
                      <a:endParaRPr lang="en-US" sz="20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79836378"/>
                  </a:ext>
                </a:extLst>
              </a:tr>
              <a:tr h="361127">
                <a:tc>
                  <a:txBody>
                    <a:bodyPr/>
                    <a:lstStyle/>
                    <a:p>
                      <a:r>
                        <a:rPr lang="tr-TR" sz="2000" dirty="0" err="1" smtClean="0">
                          <a:latin typeface="Comic Sans MS" panose="030F0702030302020204" pitchFamily="66" charset="0"/>
                        </a:rPr>
                        <a:t>Hbg</a:t>
                      </a:r>
                      <a:r>
                        <a:rPr lang="tr-TR" sz="2000" dirty="0" smtClean="0">
                          <a:latin typeface="Comic Sans MS" panose="030F0702030302020204" pitchFamily="66" charset="0"/>
                        </a:rPr>
                        <a:t> 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9.8</a:t>
                      </a:r>
                      <a:endParaRPr lang="en-US" sz="20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02837687"/>
                  </a:ext>
                </a:extLst>
              </a:tr>
            </a:tbl>
          </a:graphicData>
        </a:graphic>
      </p:graphicFrame>
      <p:sp>
        <p:nvSpPr>
          <p:cNvPr id="6" name="Metin kutusu 5"/>
          <p:cNvSpPr txBox="1"/>
          <p:nvPr/>
        </p:nvSpPr>
        <p:spPr>
          <a:xfrm>
            <a:off x="4572000" y="3352800"/>
            <a:ext cx="3962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Tedavi:</a:t>
            </a:r>
          </a:p>
          <a:p>
            <a:r>
              <a:rPr lang="tr-TR" sz="2400" dirty="0" smtClean="0">
                <a:latin typeface="Comic Sans MS" panose="030F0702030302020204" pitchFamily="66" charset="0"/>
              </a:rPr>
              <a:t>- YTD</a:t>
            </a:r>
          </a:p>
          <a:p>
            <a:r>
              <a:rPr lang="tr-TR" sz="2400" dirty="0" smtClean="0">
                <a:latin typeface="Comic Sans MS" panose="030F0702030302020204" pitchFamily="66" charset="0"/>
              </a:rPr>
              <a:t>- Fe (iv)</a:t>
            </a:r>
          </a:p>
          <a:p>
            <a:r>
              <a:rPr lang="tr-TR" sz="2400" dirty="0" smtClean="0">
                <a:latin typeface="Comic Sans MS" panose="030F0702030302020204" pitchFamily="66" charset="0"/>
              </a:rPr>
              <a:t>- B12 (im)</a:t>
            </a:r>
          </a:p>
          <a:p>
            <a:r>
              <a:rPr lang="tr-TR" sz="2400" dirty="0" smtClean="0">
                <a:latin typeface="Comic Sans MS" panose="030F0702030302020204" pitchFamily="66" charset="0"/>
              </a:rPr>
              <a:t>- D3 (50 bin IU/</a:t>
            </a:r>
            <a:r>
              <a:rPr lang="tr-TR" sz="2400" dirty="0" err="1" smtClean="0">
                <a:latin typeface="Comic Sans MS" panose="030F0702030302020204" pitchFamily="66" charset="0"/>
              </a:rPr>
              <a:t>hf</a:t>
            </a:r>
            <a:r>
              <a:rPr lang="tr-TR" sz="2400" dirty="0" smtClean="0">
                <a:latin typeface="Comic Sans MS" panose="030F0702030302020204" pitchFamily="66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702030302020204" pitchFamily="66" charset="0"/>
              </a:rPr>
              <a:t>1 ay sonra kontrol</a:t>
            </a:r>
          </a:p>
          <a:p>
            <a:endParaRPr lang="tr-TR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148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124691"/>
            <a:ext cx="5029200" cy="685800"/>
          </a:xfrm>
        </p:spPr>
        <p:txBody>
          <a:bodyPr>
            <a:normAutofit/>
          </a:bodyPr>
          <a:lstStyle/>
          <a:p>
            <a:r>
              <a:rPr lang="tr-TR" sz="3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Sleeve</a:t>
            </a:r>
            <a:r>
              <a:rPr lang="tr-TR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Gastrektomi</a:t>
            </a:r>
            <a:r>
              <a:rPr lang="tr-TR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(SG)</a:t>
            </a:r>
            <a:endParaRPr lang="tr-TR" sz="3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4300" y="838200"/>
            <a:ext cx="8915400" cy="5791200"/>
          </a:xfrm>
        </p:spPr>
        <p:txBody>
          <a:bodyPr>
            <a:noAutofit/>
          </a:bodyPr>
          <a:lstStyle/>
          <a:p>
            <a:pPr algn="just"/>
            <a:r>
              <a:rPr lang="tr-TR" sz="2400" dirty="0">
                <a:latin typeface="Comic Sans MS" panose="030F0702030302020204" pitchFamily="66" charset="0"/>
              </a:rPr>
              <a:t>Hacim kısıtlayıcı bir </a:t>
            </a:r>
            <a:r>
              <a:rPr lang="tr-TR" sz="2400" dirty="0" smtClean="0">
                <a:latin typeface="Comic Sans MS" panose="030F0702030302020204" pitchFamily="66" charset="0"/>
              </a:rPr>
              <a:t>yöntem</a:t>
            </a:r>
          </a:p>
          <a:p>
            <a:pPr algn="just"/>
            <a:r>
              <a:rPr lang="tr-TR" sz="2400" dirty="0">
                <a:latin typeface="Comic Sans MS" panose="030F0702030302020204" pitchFamily="66" charset="0"/>
              </a:rPr>
              <a:t>M</a:t>
            </a:r>
            <a:r>
              <a:rPr lang="tr-TR" sz="2400" dirty="0" smtClean="0">
                <a:latin typeface="Comic Sans MS" panose="030F0702030302020204" pitchFamily="66" charset="0"/>
              </a:rPr>
              <a:t>idenin </a:t>
            </a:r>
            <a:r>
              <a:rPr lang="tr-TR" sz="2400" dirty="0">
                <a:latin typeface="Comic Sans MS" panose="030F0702030302020204" pitchFamily="66" charset="0"/>
              </a:rPr>
              <a:t>büyük </a:t>
            </a:r>
            <a:r>
              <a:rPr lang="tr-TR" sz="2400" dirty="0" err="1">
                <a:latin typeface="Comic Sans MS" panose="030F0702030302020204" pitchFamily="66" charset="0"/>
              </a:rPr>
              <a:t>kurvatur</a:t>
            </a:r>
            <a:r>
              <a:rPr lang="tr-TR" sz="2400" dirty="0">
                <a:latin typeface="Comic Sans MS" panose="030F0702030302020204" pitchFamily="66" charset="0"/>
              </a:rPr>
              <a:t> kısmının </a:t>
            </a:r>
            <a:r>
              <a:rPr lang="tr-TR" sz="2400" dirty="0" smtClean="0">
                <a:latin typeface="Comic Sans MS" panose="030F0702030302020204" pitchFamily="66" charset="0"/>
              </a:rPr>
              <a:t>çıkarıldığı</a:t>
            </a:r>
          </a:p>
          <a:p>
            <a:pPr marL="0" indent="0" algn="just">
              <a:buNone/>
            </a:pPr>
            <a:r>
              <a:rPr lang="tr-TR" sz="2400" dirty="0">
                <a:latin typeface="Comic Sans MS" panose="030F0702030302020204" pitchFamily="66" charset="0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</a:rPr>
              <a:t>   bir </a:t>
            </a:r>
            <a:r>
              <a:rPr lang="tr-TR" sz="2400" dirty="0">
                <a:latin typeface="Comic Sans MS" panose="030F0702030302020204" pitchFamily="66" charset="0"/>
              </a:rPr>
              <a:t>tür </a:t>
            </a:r>
            <a:r>
              <a:rPr lang="tr-TR" sz="2400" dirty="0" err="1">
                <a:latin typeface="Comic Sans MS" panose="030F0702030302020204" pitchFamily="66" charset="0"/>
              </a:rPr>
              <a:t>parsiyel</a:t>
            </a:r>
            <a:r>
              <a:rPr lang="tr-TR" sz="2400" dirty="0">
                <a:latin typeface="Comic Sans MS" panose="030F0702030302020204" pitchFamily="66" charset="0"/>
              </a:rPr>
              <a:t> </a:t>
            </a:r>
            <a:r>
              <a:rPr lang="tr-TR" sz="2400" dirty="0" err="1" smtClean="0">
                <a:latin typeface="Comic Sans MS" panose="030F0702030302020204" pitchFamily="66" charset="0"/>
              </a:rPr>
              <a:t>gastrektomi</a:t>
            </a:r>
            <a:endParaRPr lang="tr-TR" sz="2400" dirty="0" smtClean="0">
              <a:latin typeface="Comic Sans MS" panose="030F0702030302020204" pitchFamily="66" charset="0"/>
            </a:endParaRPr>
          </a:p>
          <a:p>
            <a:pPr algn="just"/>
            <a:r>
              <a:rPr lang="tr-TR" sz="2400" dirty="0" smtClean="0">
                <a:latin typeface="Comic Sans MS" panose="030F0702030302020204" pitchFamily="66" charset="0"/>
              </a:rPr>
              <a:t>Hacim </a:t>
            </a:r>
            <a:r>
              <a:rPr lang="tr-TR" sz="2400" dirty="0">
                <a:latin typeface="Comic Sans MS" panose="030F0702030302020204" pitchFamily="66" charset="0"/>
              </a:rPr>
              <a:t>kısıtlayıcı etkisinin yanı sıra </a:t>
            </a:r>
            <a:r>
              <a:rPr lang="tr-TR" sz="2400" dirty="0" err="1">
                <a:latin typeface="Comic Sans MS" panose="030F0702030302020204" pitchFamily="66" charset="0"/>
              </a:rPr>
              <a:t>ghrelin</a:t>
            </a:r>
            <a:r>
              <a:rPr lang="tr-TR" sz="2400" dirty="0">
                <a:latin typeface="Comic Sans MS" panose="030F0702030302020204" pitchFamily="66" charset="0"/>
              </a:rPr>
              <a:t> gibi </a:t>
            </a:r>
            <a:r>
              <a:rPr lang="tr-TR" sz="2400" dirty="0" err="1">
                <a:latin typeface="Comic Sans MS" panose="030F0702030302020204" pitchFamily="66" charset="0"/>
              </a:rPr>
              <a:t>oreksijenik</a:t>
            </a:r>
            <a:r>
              <a:rPr lang="tr-TR" sz="2400" dirty="0">
                <a:latin typeface="Comic Sans MS" panose="030F0702030302020204" pitchFamily="66" charset="0"/>
              </a:rPr>
              <a:t> hormon düzeylerini düşürerek de iştahı </a:t>
            </a:r>
            <a:r>
              <a:rPr lang="tr-TR" sz="2400" dirty="0" smtClean="0">
                <a:latin typeface="Comic Sans MS" panose="030F0702030302020204" pitchFamily="66" charset="0"/>
              </a:rPr>
              <a:t>azaltmakta</a:t>
            </a:r>
          </a:p>
          <a:p>
            <a:pPr algn="just"/>
            <a:r>
              <a:rPr lang="tr-TR" sz="2400" dirty="0" smtClean="0">
                <a:latin typeface="Comic Sans MS" panose="030F0702030302020204" pitchFamily="66" charset="0"/>
              </a:rPr>
              <a:t>Bu </a:t>
            </a:r>
            <a:r>
              <a:rPr lang="tr-TR" sz="2400" dirty="0">
                <a:latin typeface="Comic Sans MS" panose="030F0702030302020204" pitchFamily="66" charset="0"/>
              </a:rPr>
              <a:t>teknikte </a:t>
            </a:r>
            <a:r>
              <a:rPr lang="tr-TR" sz="2400" dirty="0" err="1">
                <a:latin typeface="Comic Sans MS" panose="030F0702030302020204" pitchFamily="66" charset="0"/>
              </a:rPr>
              <a:t>pilor</a:t>
            </a:r>
            <a:r>
              <a:rPr lang="tr-TR" sz="2400" dirty="0">
                <a:latin typeface="Comic Sans MS" panose="030F0702030302020204" pitchFamily="66" charset="0"/>
              </a:rPr>
              <a:t> sağlam olduğu için </a:t>
            </a:r>
            <a:r>
              <a:rPr lang="tr-TR" sz="2400" dirty="0" err="1">
                <a:latin typeface="Comic Sans MS" panose="030F0702030302020204" pitchFamily="66" charset="0"/>
              </a:rPr>
              <a:t>dumping</a:t>
            </a:r>
            <a:r>
              <a:rPr lang="tr-TR" sz="2400" dirty="0">
                <a:latin typeface="Comic Sans MS" panose="030F0702030302020204" pitchFamily="66" charset="0"/>
              </a:rPr>
              <a:t> sendromu </a:t>
            </a:r>
            <a:r>
              <a:rPr lang="tr-TR" sz="2400" dirty="0" smtClean="0">
                <a:latin typeface="Comic Sans MS" panose="030F0702030302020204" pitchFamily="66" charset="0"/>
              </a:rPr>
              <a:t>oluşmaz</a:t>
            </a:r>
          </a:p>
          <a:p>
            <a:pPr algn="just"/>
            <a:r>
              <a:rPr lang="tr-TR" sz="2400" dirty="0" smtClean="0">
                <a:latin typeface="Comic Sans MS" panose="030F0702030302020204" pitchFamily="66" charset="0"/>
              </a:rPr>
              <a:t>RYGB </a:t>
            </a:r>
            <a:r>
              <a:rPr lang="tr-TR" sz="2400" dirty="0">
                <a:latin typeface="Comic Sans MS" panose="030F0702030302020204" pitchFamily="66" charset="0"/>
              </a:rPr>
              <a:t>ve BPD-</a:t>
            </a:r>
            <a:r>
              <a:rPr lang="tr-TR" sz="2400" dirty="0" err="1">
                <a:latin typeface="Comic Sans MS" panose="030F0702030302020204" pitchFamily="66" charset="0"/>
              </a:rPr>
              <a:t>DS’e</a:t>
            </a:r>
            <a:r>
              <a:rPr lang="tr-TR" sz="2400" dirty="0">
                <a:latin typeface="Comic Sans MS" panose="030F0702030302020204" pitchFamily="66" charset="0"/>
              </a:rPr>
              <a:t> kıyasla daha az vitamin ve mineral </a:t>
            </a:r>
            <a:r>
              <a:rPr lang="tr-TR" sz="2400" dirty="0" smtClean="0">
                <a:latin typeface="Comic Sans MS" panose="030F0702030302020204" pitchFamily="66" charset="0"/>
              </a:rPr>
              <a:t>desteği ihtiyacı</a:t>
            </a:r>
          </a:p>
          <a:p>
            <a:pPr algn="just"/>
            <a:r>
              <a:rPr lang="tr-TR" sz="2400" dirty="0" smtClean="0">
                <a:latin typeface="Comic Sans MS" panose="030F0702030302020204" pitchFamily="66" charset="0"/>
              </a:rPr>
              <a:t>Geri </a:t>
            </a:r>
            <a:r>
              <a:rPr lang="tr-TR" sz="2400" dirty="0">
                <a:latin typeface="Comic Sans MS" panose="030F0702030302020204" pitchFamily="66" charset="0"/>
              </a:rPr>
              <a:t>dönüşümsüz bir teknik olması, </a:t>
            </a:r>
            <a:r>
              <a:rPr lang="tr-TR" sz="2400" dirty="0" err="1">
                <a:latin typeface="Comic Sans MS" panose="030F0702030302020204" pitchFamily="66" charset="0"/>
              </a:rPr>
              <a:t>stapler</a:t>
            </a:r>
            <a:r>
              <a:rPr lang="tr-TR" sz="2400" dirty="0">
                <a:latin typeface="Comic Sans MS" panose="030F0702030302020204" pitchFamily="66" charset="0"/>
              </a:rPr>
              <a:t> hattında görülen kaçaklar ve </a:t>
            </a:r>
            <a:r>
              <a:rPr lang="tr-TR" sz="2400" dirty="0" smtClean="0">
                <a:latin typeface="Comic Sans MS" panose="030F0702030302020204" pitchFamily="66" charset="0"/>
              </a:rPr>
              <a:t>uzun </a:t>
            </a:r>
            <a:r>
              <a:rPr lang="tr-TR" sz="2400" dirty="0">
                <a:latin typeface="Comic Sans MS" panose="030F0702030302020204" pitchFamily="66" charset="0"/>
              </a:rPr>
              <a:t>dönem verilerin kısıtlı </a:t>
            </a:r>
            <a:r>
              <a:rPr lang="tr-TR" sz="2400" dirty="0" smtClean="0">
                <a:latin typeface="Comic Sans MS" panose="030F0702030302020204" pitchFamily="66" charset="0"/>
              </a:rPr>
              <a:t>olması dezavantajları</a:t>
            </a:r>
            <a:endParaRPr lang="tr-TR" sz="2400" dirty="0">
              <a:latin typeface="Comic Sans MS" panose="030F0702030302020204" pitchFamily="66" charset="0"/>
            </a:endParaRPr>
          </a:p>
          <a:p>
            <a:pPr algn="just"/>
            <a:endParaRPr lang="tr-TR" sz="2400" dirty="0">
              <a:latin typeface="Comic Sans MS" panose="030F0702030302020204" pitchFamily="66" charset="0"/>
            </a:endParaRPr>
          </a:p>
        </p:txBody>
      </p:sp>
      <p:pic>
        <p:nvPicPr>
          <p:cNvPr id="4" name="image1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05600" y="0"/>
            <a:ext cx="2424545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24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75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475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475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647700"/>
          </a:xfrm>
          <a:noFill/>
          <a:ln/>
          <a:extLst/>
        </p:spPr>
        <p:txBody>
          <a:bodyPr lIns="90488" tIns="44450" rIns="90488" bIns="44450">
            <a:normAutofit/>
          </a:bodyPr>
          <a:lstStyle/>
          <a:p>
            <a:r>
              <a:rPr lang="en-GB" sz="3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Özet</a:t>
            </a:r>
            <a:endParaRPr lang="en-GB" sz="3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1475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90500" y="1078931"/>
            <a:ext cx="8763000" cy="37830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006666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Ctr="1">
            <a:spAutoFit/>
          </a:bodyPr>
          <a:lstStyle/>
          <a:p>
            <a:pPr lvl="0">
              <a:lnSpc>
                <a:spcPct val="95000"/>
              </a:lnSpc>
              <a:spcBef>
                <a:spcPct val="40000"/>
              </a:spcBef>
            </a:pPr>
            <a:r>
              <a:rPr lang="en-GB" sz="2400" dirty="0" err="1">
                <a:latin typeface="Comic Sans MS" panose="030F0702030302020204" pitchFamily="66" charset="0"/>
              </a:rPr>
              <a:t>Obezite</a:t>
            </a:r>
            <a:r>
              <a:rPr lang="en-GB" sz="2400" dirty="0">
                <a:latin typeface="Comic Sans MS" panose="030F0702030302020204" pitchFamily="66" charset="0"/>
              </a:rPr>
              <a:t> </a:t>
            </a:r>
            <a:r>
              <a:rPr lang="tr-TR" sz="2400" dirty="0" err="1">
                <a:latin typeface="Comic Sans MS" panose="030F0702030302020204" pitchFamily="66" charset="0"/>
              </a:rPr>
              <a:t>epidemik</a:t>
            </a:r>
            <a:r>
              <a:rPr lang="tr-TR" sz="2400" dirty="0">
                <a:latin typeface="Comic Sans MS" panose="030F0702030302020204" pitchFamily="66" charset="0"/>
              </a:rPr>
              <a:t>, ilerleyici, </a:t>
            </a:r>
            <a:r>
              <a:rPr lang="tr-TR" sz="2400" dirty="0" smtClean="0">
                <a:latin typeface="Comic Sans MS" panose="030F0702030302020204" pitchFamily="66" charset="0"/>
              </a:rPr>
              <a:t>ciddi, </a:t>
            </a:r>
            <a:r>
              <a:rPr lang="tr-TR" sz="2400" dirty="0">
                <a:latin typeface="Comic Sans MS" panose="030F0702030302020204" pitchFamily="66" charset="0"/>
              </a:rPr>
              <a:t>k</a:t>
            </a:r>
            <a:r>
              <a:rPr lang="en-GB" sz="2400" dirty="0" err="1">
                <a:latin typeface="Comic Sans MS" panose="030F0702030302020204" pitchFamily="66" charset="0"/>
              </a:rPr>
              <a:t>ronik</a:t>
            </a:r>
            <a:r>
              <a:rPr lang="en-GB" sz="2400" dirty="0">
                <a:latin typeface="Comic Sans MS" panose="030F0702030302020204" pitchFamily="66" charset="0"/>
              </a:rPr>
              <a:t> </a:t>
            </a:r>
            <a:r>
              <a:rPr lang="tr-TR" sz="2400" dirty="0">
                <a:latin typeface="Comic Sans MS" panose="030F0702030302020204" pitchFamily="66" charset="0"/>
              </a:rPr>
              <a:t>b</a:t>
            </a:r>
            <a:r>
              <a:rPr lang="en-GB" sz="2400" dirty="0" err="1">
                <a:latin typeface="Comic Sans MS" panose="030F0702030302020204" pitchFamily="66" charset="0"/>
              </a:rPr>
              <a:t>ir</a:t>
            </a:r>
            <a:r>
              <a:rPr lang="en-GB" sz="2400" dirty="0">
                <a:latin typeface="Comic Sans MS" panose="030F0702030302020204" pitchFamily="66" charset="0"/>
              </a:rPr>
              <a:t> </a:t>
            </a:r>
            <a:r>
              <a:rPr lang="tr-TR" sz="2400" dirty="0">
                <a:latin typeface="Comic Sans MS" panose="030F0702030302020204" pitchFamily="66" charset="0"/>
              </a:rPr>
              <a:t>h</a:t>
            </a:r>
            <a:r>
              <a:rPr lang="en-GB" sz="2400" dirty="0" err="1">
                <a:latin typeface="Comic Sans MS" panose="030F0702030302020204" pitchFamily="66" charset="0"/>
              </a:rPr>
              <a:t>astalıktır</a:t>
            </a:r>
            <a:endParaRPr lang="en-GB" sz="2400" dirty="0">
              <a:latin typeface="Comic Sans MS" panose="030F0702030302020204" pitchFamily="66" charset="0"/>
            </a:endParaRPr>
          </a:p>
          <a:p>
            <a:pPr>
              <a:lnSpc>
                <a:spcPct val="95000"/>
              </a:lnSpc>
              <a:spcBef>
                <a:spcPct val="40000"/>
              </a:spcBef>
            </a:pPr>
            <a:r>
              <a:rPr lang="en-GB" sz="2400" dirty="0" err="1" smtClean="0">
                <a:latin typeface="Comic Sans MS" panose="030F0702030302020204" pitchFamily="66" charset="0"/>
              </a:rPr>
              <a:t>Birçok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>
                <a:latin typeface="Comic Sans MS" panose="030F0702030302020204" pitchFamily="66" charset="0"/>
              </a:rPr>
              <a:t>hastalık</a:t>
            </a:r>
            <a:r>
              <a:rPr lang="en-GB" sz="2400" dirty="0">
                <a:latin typeface="Comic Sans MS" panose="030F0702030302020204" pitchFamily="66" charset="0"/>
              </a:rPr>
              <a:t> </a:t>
            </a:r>
            <a:r>
              <a:rPr lang="en-GB" sz="2400" dirty="0" err="1">
                <a:latin typeface="Comic Sans MS" panose="030F0702030302020204" pitchFamily="66" charset="0"/>
              </a:rPr>
              <a:t>için</a:t>
            </a:r>
            <a:r>
              <a:rPr lang="en-GB" sz="2400" dirty="0">
                <a:latin typeface="Comic Sans MS" panose="030F0702030302020204" pitchFamily="66" charset="0"/>
              </a:rPr>
              <a:t> risk </a:t>
            </a:r>
            <a:r>
              <a:rPr lang="en-GB" sz="2400" dirty="0" err="1">
                <a:latin typeface="Comic Sans MS" panose="030F0702030302020204" pitchFamily="66" charset="0"/>
              </a:rPr>
              <a:t>faktörüdür</a:t>
            </a:r>
            <a:endParaRPr lang="en-GB" sz="2400" dirty="0">
              <a:latin typeface="Comic Sans MS" panose="030F0702030302020204" pitchFamily="66" charset="0"/>
            </a:endParaRPr>
          </a:p>
          <a:p>
            <a:pPr>
              <a:lnSpc>
                <a:spcPct val="95000"/>
              </a:lnSpc>
              <a:spcBef>
                <a:spcPct val="40000"/>
              </a:spcBef>
            </a:pPr>
            <a:r>
              <a:rPr lang="tr-TR" sz="2400" dirty="0" smtClean="0">
                <a:latin typeface="Comic Sans MS" panose="030F0702030302020204" pitchFamily="66" charset="0"/>
              </a:rPr>
              <a:t>Y</a:t>
            </a:r>
            <a:r>
              <a:rPr lang="en-GB" sz="2400" dirty="0" err="1" smtClean="0">
                <a:latin typeface="Comic Sans MS" panose="030F0702030302020204" pitchFamily="66" charset="0"/>
              </a:rPr>
              <a:t>aşam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tr-TR" sz="2400" dirty="0">
                <a:latin typeface="Comic Sans MS" panose="030F0702030302020204" pitchFamily="66" charset="0"/>
              </a:rPr>
              <a:t>biçimi</a:t>
            </a:r>
            <a:r>
              <a:rPr lang="en-GB" sz="2400" dirty="0">
                <a:latin typeface="Comic Sans MS" panose="030F0702030302020204" pitchFamily="66" charset="0"/>
              </a:rPr>
              <a:t> </a:t>
            </a:r>
            <a:r>
              <a:rPr lang="tr-TR" sz="2400" dirty="0">
                <a:latin typeface="Comic Sans MS" panose="030F0702030302020204" pitchFamily="66" charset="0"/>
              </a:rPr>
              <a:t>kalıcı biçimde </a:t>
            </a:r>
            <a:r>
              <a:rPr lang="en-GB" sz="2400" dirty="0" err="1">
                <a:latin typeface="Comic Sans MS" panose="030F0702030302020204" pitchFamily="66" charset="0"/>
              </a:rPr>
              <a:t>değiş</a:t>
            </a:r>
            <a:r>
              <a:rPr lang="tr-TR" sz="2400" dirty="0">
                <a:latin typeface="Comic Sans MS" panose="030F0702030302020204" pitchFamily="66" charset="0"/>
              </a:rPr>
              <a:t>t</a:t>
            </a:r>
            <a:r>
              <a:rPr lang="en-GB" sz="2400" dirty="0">
                <a:latin typeface="Comic Sans MS" panose="030F0702030302020204" pitchFamily="66" charset="0"/>
              </a:rPr>
              <a:t>i</a:t>
            </a:r>
            <a:r>
              <a:rPr lang="tr-TR" sz="2400" dirty="0" err="1">
                <a:latin typeface="Comic Sans MS" panose="030F0702030302020204" pitchFamily="66" charset="0"/>
              </a:rPr>
              <a:t>rilmelidir</a:t>
            </a:r>
            <a:r>
              <a:rPr lang="en-GB" sz="2400" dirty="0">
                <a:latin typeface="Comic Sans MS" panose="030F0702030302020204" pitchFamily="66" charset="0"/>
              </a:rPr>
              <a:t> </a:t>
            </a:r>
          </a:p>
          <a:p>
            <a:pPr>
              <a:lnSpc>
                <a:spcPct val="95000"/>
              </a:lnSpc>
              <a:spcBef>
                <a:spcPct val="40000"/>
              </a:spcBef>
            </a:pPr>
            <a:r>
              <a:rPr lang="en-GB" sz="2400" dirty="0" err="1">
                <a:latin typeface="Comic Sans MS" panose="030F0702030302020204" pitchFamily="66" charset="0"/>
              </a:rPr>
              <a:t>Orta</a:t>
            </a:r>
            <a:r>
              <a:rPr lang="en-GB" sz="2400" dirty="0">
                <a:latin typeface="Comic Sans MS" panose="030F0702030302020204" pitchFamily="66" charset="0"/>
              </a:rPr>
              <a:t> </a:t>
            </a:r>
            <a:r>
              <a:rPr lang="en-GB" sz="2400" dirty="0" err="1">
                <a:latin typeface="Comic Sans MS" panose="030F0702030302020204" pitchFamily="66" charset="0"/>
              </a:rPr>
              <a:t>derecede</a:t>
            </a:r>
            <a:r>
              <a:rPr lang="en-GB" sz="2400" dirty="0">
                <a:latin typeface="Comic Sans MS" panose="030F0702030302020204" pitchFamily="66" charset="0"/>
              </a:rPr>
              <a:t> </a:t>
            </a:r>
            <a:r>
              <a:rPr lang="en-GB" sz="2400" dirty="0" err="1">
                <a:latin typeface="Comic Sans MS" panose="030F0702030302020204" pitchFamily="66" charset="0"/>
              </a:rPr>
              <a:t>kalıcı</a:t>
            </a:r>
            <a:r>
              <a:rPr lang="en-GB" sz="2400" dirty="0">
                <a:latin typeface="Comic Sans MS" panose="030F0702030302020204" pitchFamily="66" charset="0"/>
              </a:rPr>
              <a:t> kilo </a:t>
            </a:r>
            <a:r>
              <a:rPr lang="en-GB" sz="2400" dirty="0" err="1">
                <a:latin typeface="Comic Sans MS" panose="030F0702030302020204" pitchFamily="66" charset="0"/>
              </a:rPr>
              <a:t>verme</a:t>
            </a:r>
            <a:r>
              <a:rPr lang="en-GB" sz="2400" dirty="0">
                <a:latin typeface="Comic Sans MS" panose="030F0702030302020204" pitchFamily="66" charset="0"/>
              </a:rPr>
              <a:t> (%</a:t>
            </a:r>
            <a:r>
              <a:rPr lang="en-GB" sz="2400" dirty="0" smtClean="0">
                <a:latin typeface="Comic Sans MS" panose="030F0702030302020204" pitchFamily="66" charset="0"/>
              </a:rPr>
              <a:t>5-10</a:t>
            </a:r>
            <a:r>
              <a:rPr lang="en-GB" sz="2400" dirty="0">
                <a:latin typeface="Comic Sans MS" panose="030F0702030302020204" pitchFamily="66" charset="0"/>
              </a:rPr>
              <a:t>) </a:t>
            </a:r>
            <a:r>
              <a:rPr lang="en-GB" sz="2400" dirty="0" err="1">
                <a:latin typeface="Comic Sans MS" panose="030F0702030302020204" pitchFamily="66" charset="0"/>
              </a:rPr>
              <a:t>sağlık</a:t>
            </a:r>
            <a:r>
              <a:rPr lang="en-GB" sz="2400" dirty="0">
                <a:latin typeface="Comic Sans MS" panose="030F0702030302020204" pitchFamily="66" charset="0"/>
              </a:rPr>
              <a:t> </a:t>
            </a:r>
            <a:r>
              <a:rPr lang="en-GB" sz="2400" dirty="0" err="1">
                <a:latin typeface="Comic Sans MS" panose="030F0702030302020204" pitchFamily="66" charset="0"/>
              </a:rPr>
              <a:t>açısından</a:t>
            </a:r>
            <a:r>
              <a:rPr lang="en-GB" sz="2400" dirty="0">
                <a:latin typeface="Comic Sans MS" panose="030F0702030302020204" pitchFamily="66" charset="0"/>
              </a:rPr>
              <a:t> </a:t>
            </a:r>
            <a:r>
              <a:rPr lang="en-GB" sz="2400" dirty="0" err="1">
                <a:latin typeface="Comic Sans MS" panose="030F0702030302020204" pitchFamily="66" charset="0"/>
              </a:rPr>
              <a:t>anlamlı</a:t>
            </a:r>
            <a:r>
              <a:rPr lang="en-GB" sz="2400" dirty="0">
                <a:latin typeface="Comic Sans MS" panose="030F0702030302020204" pitchFamily="66" charset="0"/>
              </a:rPr>
              <a:t> </a:t>
            </a:r>
            <a:r>
              <a:rPr lang="en-GB" sz="2400" dirty="0" err="1">
                <a:latin typeface="Comic Sans MS" panose="030F0702030302020204" pitchFamily="66" charset="0"/>
              </a:rPr>
              <a:t>yararlar</a:t>
            </a:r>
            <a:r>
              <a:rPr lang="en-GB" sz="2400" dirty="0">
                <a:latin typeface="Comic Sans MS" panose="030F0702030302020204" pitchFamily="66" charset="0"/>
              </a:rPr>
              <a:t> </a:t>
            </a:r>
            <a:r>
              <a:rPr lang="en-GB" sz="2400" dirty="0" err="1">
                <a:latin typeface="Comic Sans MS" panose="030F0702030302020204" pitchFamily="66" charset="0"/>
              </a:rPr>
              <a:t>sağlar</a:t>
            </a:r>
            <a:endParaRPr lang="en-GB" sz="2400" dirty="0">
              <a:latin typeface="Comic Sans MS" panose="030F0702030302020204" pitchFamily="66" charset="0"/>
            </a:endParaRPr>
          </a:p>
          <a:p>
            <a:pPr>
              <a:lnSpc>
                <a:spcPct val="95000"/>
              </a:lnSpc>
              <a:spcBef>
                <a:spcPct val="40000"/>
              </a:spcBef>
            </a:pPr>
            <a:r>
              <a:rPr lang="en-GB" sz="2400" dirty="0" err="1">
                <a:latin typeface="Comic Sans MS" panose="030F0702030302020204" pitchFamily="66" charset="0"/>
              </a:rPr>
              <a:t>Gerçekçi</a:t>
            </a:r>
            <a:r>
              <a:rPr lang="en-GB" sz="2400" dirty="0">
                <a:latin typeface="Comic Sans MS" panose="030F0702030302020204" pitchFamily="66" charset="0"/>
              </a:rPr>
              <a:t> </a:t>
            </a:r>
            <a:r>
              <a:rPr lang="en-GB" sz="2400" dirty="0" err="1">
                <a:latin typeface="Comic Sans MS" panose="030F0702030302020204" pitchFamily="66" charset="0"/>
              </a:rPr>
              <a:t>beklentiler</a:t>
            </a:r>
            <a:r>
              <a:rPr lang="en-GB" sz="2400" dirty="0">
                <a:latin typeface="Comic Sans MS" panose="030F0702030302020204" pitchFamily="66" charset="0"/>
              </a:rPr>
              <a:t> </a:t>
            </a:r>
            <a:r>
              <a:rPr lang="en-GB" sz="2400" dirty="0" err="1">
                <a:latin typeface="Comic Sans MS" panose="030F0702030302020204" pitchFamily="66" charset="0"/>
              </a:rPr>
              <a:t>belirlenmelidir</a:t>
            </a:r>
            <a:endParaRPr lang="en-GB" sz="2400" dirty="0">
              <a:latin typeface="Comic Sans MS" panose="030F0702030302020204" pitchFamily="66" charset="0"/>
            </a:endParaRPr>
          </a:p>
          <a:p>
            <a:pPr>
              <a:lnSpc>
                <a:spcPct val="95000"/>
              </a:lnSpc>
              <a:spcBef>
                <a:spcPct val="40000"/>
              </a:spcBef>
            </a:pPr>
            <a:r>
              <a:rPr lang="tr-TR" sz="2400" dirty="0">
                <a:latin typeface="Comic Sans MS" panose="030F0702030302020204" pitchFamily="66" charset="0"/>
              </a:rPr>
              <a:t>İlaç tedavisi</a:t>
            </a:r>
            <a:r>
              <a:rPr lang="en-GB" sz="2400" dirty="0">
                <a:latin typeface="Comic Sans MS" panose="030F0702030302020204" pitchFamily="66" charset="0"/>
              </a:rPr>
              <a:t> </a:t>
            </a:r>
            <a:r>
              <a:rPr lang="tr-TR" sz="2400" dirty="0" smtClean="0">
                <a:latin typeface="Comic Sans MS" panose="030F0702030302020204" pitchFamily="66" charset="0"/>
              </a:rPr>
              <a:t>YTD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>
                <a:latin typeface="Comic Sans MS" panose="030F0702030302020204" pitchFamily="66" charset="0"/>
              </a:rPr>
              <a:t>ile</a:t>
            </a:r>
            <a:r>
              <a:rPr lang="en-GB" sz="2400" dirty="0">
                <a:latin typeface="Comic Sans MS" panose="030F0702030302020204" pitchFamily="66" charset="0"/>
              </a:rPr>
              <a:t> </a:t>
            </a:r>
            <a:r>
              <a:rPr lang="en-GB" sz="2400" dirty="0" err="1">
                <a:latin typeface="Comic Sans MS" panose="030F0702030302020204" pitchFamily="66" charset="0"/>
              </a:rPr>
              <a:t>birlikte</a:t>
            </a:r>
            <a:r>
              <a:rPr lang="en-GB" sz="2400" dirty="0">
                <a:latin typeface="Comic Sans MS" panose="030F0702030302020204" pitchFamily="66" charset="0"/>
              </a:rPr>
              <a:t> </a:t>
            </a:r>
            <a:r>
              <a:rPr lang="en-GB" sz="2400" dirty="0" err="1">
                <a:latin typeface="Comic Sans MS" panose="030F0702030302020204" pitchFamily="66" charset="0"/>
              </a:rPr>
              <a:t>etkili</a:t>
            </a:r>
            <a:r>
              <a:rPr lang="en-GB" sz="2400" dirty="0">
                <a:latin typeface="Comic Sans MS" panose="030F0702030302020204" pitchFamily="66" charset="0"/>
              </a:rPr>
              <a:t> </a:t>
            </a:r>
            <a:r>
              <a:rPr lang="en-GB" sz="2400" dirty="0" err="1">
                <a:latin typeface="Comic Sans MS" panose="030F0702030302020204" pitchFamily="66" charset="0"/>
              </a:rPr>
              <a:t>ve</a:t>
            </a:r>
            <a:r>
              <a:rPr lang="en-GB" sz="2400" dirty="0">
                <a:latin typeface="Comic Sans MS" panose="030F0702030302020204" pitchFamily="66" charset="0"/>
              </a:rPr>
              <a:t> </a:t>
            </a:r>
            <a:r>
              <a:rPr lang="en-GB" sz="2400" dirty="0" err="1">
                <a:latin typeface="Comic Sans MS" panose="030F0702030302020204" pitchFamily="66" charset="0"/>
              </a:rPr>
              <a:t>güvenilirdir</a:t>
            </a:r>
            <a:endParaRPr lang="tr-TR" sz="2400" dirty="0">
              <a:latin typeface="Comic Sans MS" panose="030F0702030302020204" pitchFamily="66" charset="0"/>
            </a:endParaRPr>
          </a:p>
          <a:p>
            <a:pPr>
              <a:lnSpc>
                <a:spcPct val="95000"/>
              </a:lnSpc>
              <a:spcBef>
                <a:spcPct val="40000"/>
              </a:spcBef>
            </a:pPr>
            <a:r>
              <a:rPr lang="tr-TR" sz="2400" dirty="0">
                <a:latin typeface="Comic Sans MS" panose="030F0702030302020204" pitchFamily="66" charset="0"/>
              </a:rPr>
              <a:t>Kilo koruma başarısı ilaç alanlarda daha iyidir</a:t>
            </a:r>
            <a:endParaRPr lang="en-GB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6763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2400" dirty="0">
                <a:latin typeface="Comic Sans MS" panose="030F0702030302020204" pitchFamily="66" charset="0"/>
              </a:rPr>
              <a:t>En iyi tedavi kilo almamaktır</a:t>
            </a:r>
          </a:p>
          <a:p>
            <a:r>
              <a:rPr lang="tr-TR" sz="2400" dirty="0">
                <a:latin typeface="Comic Sans MS" panose="030F0702030302020204" pitchFamily="66" charset="0"/>
              </a:rPr>
              <a:t>Aslında </a:t>
            </a:r>
            <a:r>
              <a:rPr lang="tr-TR" sz="2400" dirty="0" err="1">
                <a:latin typeface="Comic Sans MS" panose="030F0702030302020204" pitchFamily="66" charset="0"/>
              </a:rPr>
              <a:t>epidemik</a:t>
            </a:r>
            <a:r>
              <a:rPr lang="tr-TR" sz="2400" dirty="0">
                <a:latin typeface="Comic Sans MS" panose="030F0702030302020204" pitchFamily="66" charset="0"/>
              </a:rPr>
              <a:t> olan </a:t>
            </a:r>
            <a:r>
              <a:rPr lang="tr-TR" sz="2400" dirty="0" err="1">
                <a:latin typeface="Comic Sans MS" panose="030F0702030302020204" pitchFamily="66" charset="0"/>
              </a:rPr>
              <a:t>obezite</a:t>
            </a:r>
            <a:r>
              <a:rPr lang="tr-TR" sz="2400" dirty="0">
                <a:latin typeface="Comic Sans MS" panose="030F0702030302020204" pitchFamily="66" charset="0"/>
              </a:rPr>
              <a:t> değil, hareketsiz yaşam ve yanlış beslenmedir</a:t>
            </a:r>
          </a:p>
          <a:p>
            <a:r>
              <a:rPr lang="tr-TR" sz="2400" dirty="0" err="1">
                <a:latin typeface="Comic Sans MS" panose="030F0702030302020204" pitchFamily="66" charset="0"/>
              </a:rPr>
              <a:t>Obezitenin</a:t>
            </a:r>
            <a:r>
              <a:rPr lang="tr-TR" sz="2400" dirty="0">
                <a:latin typeface="Comic Sans MS" panose="030F0702030302020204" pitchFamily="66" charset="0"/>
              </a:rPr>
              <a:t> tedavisi değil, tedavisiz kalması </a:t>
            </a:r>
            <a:r>
              <a:rPr lang="tr-TR" sz="2400" dirty="0" err="1" smtClean="0">
                <a:latin typeface="Comic Sans MS" panose="030F0702030302020204" pitchFamily="66" charset="0"/>
              </a:rPr>
              <a:t>pahallıdır</a:t>
            </a:r>
            <a:endParaRPr lang="tr-TR" sz="2400" dirty="0">
              <a:latin typeface="Comic Sans MS" panose="030F0702030302020204" pitchFamily="66" charset="0"/>
            </a:endParaRPr>
          </a:p>
          <a:p>
            <a:r>
              <a:rPr lang="tr-TR" sz="2400" dirty="0">
                <a:latin typeface="Comic Sans MS" panose="030F0702030302020204" pitchFamily="66" charset="0"/>
              </a:rPr>
              <a:t>Kilo kaybı başarı </a:t>
            </a:r>
            <a:r>
              <a:rPr lang="tr-TR" sz="2400" dirty="0" smtClean="0">
                <a:latin typeface="Comic Sans MS" panose="030F0702030302020204" pitchFamily="66" charset="0"/>
              </a:rPr>
              <a:t>değil, kaybedilen </a:t>
            </a:r>
            <a:r>
              <a:rPr lang="tr-TR" sz="2400" dirty="0">
                <a:latin typeface="Comic Sans MS" panose="030F0702030302020204" pitchFamily="66" charset="0"/>
              </a:rPr>
              <a:t>kilonun korunması başarıdır</a:t>
            </a:r>
          </a:p>
          <a:p>
            <a:endParaRPr lang="tr-TR" sz="2400" dirty="0">
              <a:latin typeface="Comic Sans MS" panose="030F0702030302020204" pitchFamily="66" charset="0"/>
            </a:endParaRPr>
          </a:p>
        </p:txBody>
      </p:sp>
      <p:sp>
        <p:nvSpPr>
          <p:cNvPr id="98816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74700"/>
          </a:xfrm>
          <a:noFill/>
          <a:ln/>
          <a:extLst/>
        </p:spPr>
        <p:txBody>
          <a:bodyPr>
            <a:normAutofit/>
          </a:bodyPr>
          <a:lstStyle/>
          <a:p>
            <a:r>
              <a:rPr lang="en-GB" sz="3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Özet</a:t>
            </a:r>
            <a:endParaRPr lang="en-GB" sz="3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29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21187" name="Picture 3" descr="image pre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918" y="0"/>
            <a:ext cx="9003791" cy="1566659"/>
          </a:xfrm>
          <a:prstGeom prst="rect">
            <a:avLst/>
          </a:prstGeom>
        </p:spPr>
      </p:pic>
      <p:sp>
        <p:nvSpPr>
          <p:cNvPr id="6" name="object 3"/>
          <p:cNvSpPr txBox="1"/>
          <p:nvPr/>
        </p:nvSpPr>
        <p:spPr>
          <a:xfrm>
            <a:off x="2620110" y="5349621"/>
            <a:ext cx="4008754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3200" dirty="0">
                <a:solidFill>
                  <a:srgbClr val="FFFFFF"/>
                </a:solidFill>
                <a:latin typeface="Comic Sans MS" panose="030F0702030302020204" pitchFamily="66" charset="0"/>
                <a:cs typeface="Calibri"/>
              </a:rPr>
              <a:t>TEŞEKKÜR</a:t>
            </a:r>
            <a:r>
              <a:rPr sz="3200" spc="-215" dirty="0">
                <a:solidFill>
                  <a:srgbClr val="FFFFFF"/>
                </a:solidFill>
                <a:latin typeface="Comic Sans MS" panose="030F0702030302020204" pitchFamily="66" charset="0"/>
                <a:cs typeface="Calibri"/>
              </a:rPr>
              <a:t> </a:t>
            </a:r>
            <a:r>
              <a:rPr sz="3200" spc="-10" dirty="0" smtClean="0">
                <a:solidFill>
                  <a:srgbClr val="FFFFFF"/>
                </a:solidFill>
                <a:latin typeface="Comic Sans MS" panose="030F0702030302020204" pitchFamily="66" charset="0"/>
                <a:cs typeface="Calibri"/>
              </a:rPr>
              <a:t>EDERİM</a:t>
            </a:r>
            <a:endParaRPr sz="3200" dirty="0">
              <a:latin typeface="Comic Sans MS" panose="030F0702030302020204" pitchFamily="66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815985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72_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NN_Neutral_16-9">
  <a:themeElements>
    <a:clrScheme name="NN Microsoft Office Color Scheme">
      <a:dk1>
        <a:srgbClr val="001965"/>
      </a:dk1>
      <a:lt1>
        <a:srgbClr val="FFFFFF"/>
      </a:lt1>
      <a:dk2>
        <a:srgbClr val="001965"/>
      </a:dk2>
      <a:lt2>
        <a:srgbClr val="E0DED8"/>
      </a:lt2>
      <a:accent1>
        <a:srgbClr val="009FDA"/>
      </a:accent1>
      <a:accent2>
        <a:srgbClr val="001965"/>
      </a:accent2>
      <a:accent3>
        <a:srgbClr val="82786F"/>
      </a:accent3>
      <a:accent4>
        <a:srgbClr val="E0DED8"/>
      </a:accent4>
      <a:accent5>
        <a:srgbClr val="E64A0E"/>
      </a:accent5>
      <a:accent6>
        <a:srgbClr val="AEA79F"/>
      </a:accent6>
      <a:hlink>
        <a:srgbClr val="009FDA"/>
      </a:hlink>
      <a:folHlink>
        <a:srgbClr val="82786F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rgbClr val="00196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custClrLst>
    <a:custClr name="NN White - Primary Color">
      <a:srgbClr val="FFFFFF"/>
    </a:custClr>
    <a:custClr name="NN Dark blue - Primary Color">
      <a:srgbClr val="001965"/>
    </a:custClr>
    <a:custClr name="NN Light blue - Primary Color">
      <a:srgbClr val="009FDA"/>
    </a:custClr>
    <a:custClr name="NN Lava red - Secondary Color">
      <a:srgbClr val="E64A0E"/>
    </a:custClr>
    <a:custClr name="NN Granite grey - Secondary Color">
      <a:srgbClr val="82786F"/>
    </a:custClr>
    <a:custClr name="NN Concrete grey - Secondary Color">
      <a:srgbClr val="AEA79F"/>
    </a:custClr>
    <a:custClr name="NN Marble grey - Secondary Color">
      <a:srgbClr val="C7C2BA"/>
    </a:custClr>
    <a:custClr name="NN Pearl grey - Secondary Color">
      <a:srgbClr val="E0DED8"/>
    </a:custClr>
    <a:custClr name="NN Black - Accent Color">
      <a:srgbClr val="001423"/>
    </a:custClr>
    <a:custClr name="NN Forest green - Accent Color">
      <a:srgbClr val="3F9C35"/>
    </a:custClr>
    <a:custClr name="NN Grass green - Accent Color">
      <a:srgbClr val="739600"/>
    </a:custClr>
    <a:custClr name="NN Lime Green - Accent Color">
      <a:srgbClr val="C9DD03"/>
    </a:custClr>
    <a:custClr name="NN Ocean blue - Accent Color">
      <a:srgbClr val="007C92"/>
    </a:custClr>
    <a:custClr name="NN Sky blue - Accent Color">
      <a:srgbClr val="72B5CC"/>
    </a:custClr>
    <a:custClr name="NN Misty blue - Accent Color">
      <a:srgbClr val="C2DEEA"/>
    </a:custClr>
    <a:custClr name="NN Sunset orange - Accent Color">
      <a:srgbClr val="D47600"/>
    </a:custClr>
    <a:custClr name="NN Golden yellow - Accent Color">
      <a:srgbClr val="EAAB00"/>
    </a:custClr>
  </a:custClrLst>
  <a:extLst>
    <a:ext uri="{05A4C25C-085E-4340-85A3-A5531E510DB2}">
      <thm15:themeFamily xmlns:thm15="http://schemas.microsoft.com/office/thememl/2012/main" name="Liraglutid 3.0 mg Slayt Seti" id="{71EC39FE-53D7-B644-8E0F-94DDCFD614AE}" vid="{06D0BC88-127F-074A-BFCF-7408D21C2AE3}"/>
    </a:ext>
  </a:extLst>
</a:theme>
</file>

<file path=ppt/theme/theme7.xml><?xml version="1.0" encoding="utf-8"?>
<a:theme xmlns:a="http://schemas.openxmlformats.org/drawingml/2006/main" name="4_Revised Theme">
  <a:themeElements>
    <a:clrScheme name="DULA 3 21 2014">
      <a:dk1>
        <a:srgbClr val="190B12"/>
      </a:dk1>
      <a:lt1>
        <a:srgbClr val="FFFFFF"/>
      </a:lt1>
      <a:dk2>
        <a:srgbClr val="938884"/>
      </a:dk2>
      <a:lt2>
        <a:srgbClr val="59118E"/>
      </a:lt2>
      <a:accent1>
        <a:srgbClr val="7AC143"/>
      </a:accent1>
      <a:accent2>
        <a:srgbClr val="50C8E8"/>
      </a:accent2>
      <a:accent3>
        <a:srgbClr val="E1DD55"/>
      </a:accent3>
      <a:accent4>
        <a:srgbClr val="E2DDCB"/>
      </a:accent4>
      <a:accent5>
        <a:srgbClr val="F9D616"/>
      </a:accent5>
      <a:accent6>
        <a:srgbClr val="7AC143"/>
      </a:accent6>
      <a:hlink>
        <a:srgbClr val="59118E"/>
      </a:hlink>
      <a:folHlink>
        <a:srgbClr val="50C8E8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 anchor="ctr" anchorCtr="0">
        <a:noAutofit/>
      </a:bodyPr>
      <a:lstStyle>
        <a:defPPr algn="ctr">
          <a:defRPr sz="2000" dirty="0"/>
        </a:defPPr>
      </a:lstStyle>
    </a:txDef>
  </a:objectDefaults>
  <a:extraClrSchemeLst/>
</a:theme>
</file>

<file path=ppt/theme/theme8.xml><?xml version="1.0" encoding="utf-8"?>
<a:theme xmlns:a="http://schemas.openxmlformats.org/drawingml/2006/main" name="5_Revised Theme">
  <a:themeElements>
    <a:clrScheme name="DULA 3 21 2014">
      <a:dk1>
        <a:srgbClr val="190B12"/>
      </a:dk1>
      <a:lt1>
        <a:srgbClr val="FFFFFF"/>
      </a:lt1>
      <a:dk2>
        <a:srgbClr val="938884"/>
      </a:dk2>
      <a:lt2>
        <a:srgbClr val="59118E"/>
      </a:lt2>
      <a:accent1>
        <a:srgbClr val="7AC143"/>
      </a:accent1>
      <a:accent2>
        <a:srgbClr val="50C8E8"/>
      </a:accent2>
      <a:accent3>
        <a:srgbClr val="E1DD55"/>
      </a:accent3>
      <a:accent4>
        <a:srgbClr val="E2DDCB"/>
      </a:accent4>
      <a:accent5>
        <a:srgbClr val="F9D616"/>
      </a:accent5>
      <a:accent6>
        <a:srgbClr val="7AC143"/>
      </a:accent6>
      <a:hlink>
        <a:srgbClr val="59118E"/>
      </a:hlink>
      <a:folHlink>
        <a:srgbClr val="50C8E8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 anchor="ctr" anchorCtr="0">
        <a:noAutofit/>
      </a:bodyPr>
      <a:lstStyle>
        <a:defPPr algn="ctr">
          <a:defRPr sz="2000" dirty="0"/>
        </a:defPPr>
      </a:lstStyle>
    </a:txDef>
  </a:objectDefaults>
  <a:extraClrSchemeLst/>
</a:theme>
</file>

<file path=ppt/theme/theme9.xml><?xml version="1.0" encoding="utf-8"?>
<a:theme xmlns:a="http://schemas.openxmlformats.org/drawingml/2006/main" name="6_Revised Theme">
  <a:themeElements>
    <a:clrScheme name="DULA 3 21 2014">
      <a:dk1>
        <a:srgbClr val="190B12"/>
      </a:dk1>
      <a:lt1>
        <a:srgbClr val="FFFFFF"/>
      </a:lt1>
      <a:dk2>
        <a:srgbClr val="938884"/>
      </a:dk2>
      <a:lt2>
        <a:srgbClr val="59118E"/>
      </a:lt2>
      <a:accent1>
        <a:srgbClr val="7AC143"/>
      </a:accent1>
      <a:accent2>
        <a:srgbClr val="50C8E8"/>
      </a:accent2>
      <a:accent3>
        <a:srgbClr val="E1DD55"/>
      </a:accent3>
      <a:accent4>
        <a:srgbClr val="E2DDCB"/>
      </a:accent4>
      <a:accent5>
        <a:srgbClr val="F9D616"/>
      </a:accent5>
      <a:accent6>
        <a:srgbClr val="7AC143"/>
      </a:accent6>
      <a:hlink>
        <a:srgbClr val="59118E"/>
      </a:hlink>
      <a:folHlink>
        <a:srgbClr val="50C8E8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 anchor="ctr" anchorCtr="0">
        <a:noAutofit/>
      </a:bodyPr>
      <a:lstStyle>
        <a:defPPr algn="ctr">
          <a:defRPr sz="2000" dirty="0"/>
        </a:defPPr>
      </a:lstStyle>
    </a:txDef>
  </a:objectDefaults>
  <a:extraClrSchemeLst/>
</a:theme>
</file>

<file path=ppt/theme/theme10.xml><?xml version="1.0" encoding="utf-8"?>
<a:theme xmlns:a="http://schemas.openxmlformats.org/drawingml/2006/main" name="7_Revised Theme">
  <a:themeElements>
    <a:clrScheme name="DULA 3 21 2014">
      <a:dk1>
        <a:srgbClr val="190B12"/>
      </a:dk1>
      <a:lt1>
        <a:srgbClr val="FFFFFF"/>
      </a:lt1>
      <a:dk2>
        <a:srgbClr val="938884"/>
      </a:dk2>
      <a:lt2>
        <a:srgbClr val="59118E"/>
      </a:lt2>
      <a:accent1>
        <a:srgbClr val="7AC143"/>
      </a:accent1>
      <a:accent2>
        <a:srgbClr val="50C8E8"/>
      </a:accent2>
      <a:accent3>
        <a:srgbClr val="E1DD55"/>
      </a:accent3>
      <a:accent4>
        <a:srgbClr val="E2DDCB"/>
      </a:accent4>
      <a:accent5>
        <a:srgbClr val="F9D616"/>
      </a:accent5>
      <a:accent6>
        <a:srgbClr val="7AC143"/>
      </a:accent6>
      <a:hlink>
        <a:srgbClr val="59118E"/>
      </a:hlink>
      <a:folHlink>
        <a:srgbClr val="50C8E8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 anchor="ctr" anchorCtr="0">
        <a:noAutofit/>
      </a:bodyPr>
      <a:lstStyle>
        <a:defPPr algn="ctr">
          <a:defRPr sz="2000" dirty="0"/>
        </a:defPPr>
      </a:lstStyle>
    </a:txDef>
  </a:objectDefaults>
  <a:extraClrSchemeLst/>
</a:theme>
</file>

<file path=ppt/theme/theme11.xml><?xml version="1.0" encoding="utf-8"?>
<a:theme xmlns:a="http://schemas.openxmlformats.org/drawingml/2006/main" name="8_Revised Theme">
  <a:themeElements>
    <a:clrScheme name="DULA 3 21 2014">
      <a:dk1>
        <a:srgbClr val="190B12"/>
      </a:dk1>
      <a:lt1>
        <a:srgbClr val="FFFFFF"/>
      </a:lt1>
      <a:dk2>
        <a:srgbClr val="938884"/>
      </a:dk2>
      <a:lt2>
        <a:srgbClr val="59118E"/>
      </a:lt2>
      <a:accent1>
        <a:srgbClr val="7AC143"/>
      </a:accent1>
      <a:accent2>
        <a:srgbClr val="50C8E8"/>
      </a:accent2>
      <a:accent3>
        <a:srgbClr val="E1DD55"/>
      </a:accent3>
      <a:accent4>
        <a:srgbClr val="E2DDCB"/>
      </a:accent4>
      <a:accent5>
        <a:srgbClr val="F9D616"/>
      </a:accent5>
      <a:accent6>
        <a:srgbClr val="7AC143"/>
      </a:accent6>
      <a:hlink>
        <a:srgbClr val="59118E"/>
      </a:hlink>
      <a:folHlink>
        <a:srgbClr val="50C8E8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 anchor="ctr" anchorCtr="0">
        <a:noAutofit/>
      </a:bodyPr>
      <a:lstStyle>
        <a:defPPr algn="ctr">
          <a:defRPr sz="2000" dirty="0"/>
        </a:defPPr>
      </a:lstStyle>
    </a:txDef>
  </a:objectDefaults>
  <a:extraClrSchemeLst/>
</a:theme>
</file>

<file path=ppt/theme/theme1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4332</TotalTime>
  <Words>3066</Words>
  <Application>Microsoft Office PowerPoint</Application>
  <PresentationFormat>Ekran Gösterisi (4:3)</PresentationFormat>
  <Paragraphs>633</Paragraphs>
  <Slides>41</Slides>
  <Notes>3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13</vt:i4>
      </vt:variant>
      <vt:variant>
        <vt:lpstr>Tema</vt:lpstr>
      </vt:variant>
      <vt:variant>
        <vt:i4>11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41</vt:i4>
      </vt:variant>
    </vt:vector>
  </HeadingPairs>
  <TitlesOfParts>
    <vt:vector size="66" baseType="lpstr">
      <vt:lpstr>Arial</vt:lpstr>
      <vt:lpstr>Arial MT</vt:lpstr>
      <vt:lpstr>Arial Narrow</vt:lpstr>
      <vt:lpstr>Calibri</vt:lpstr>
      <vt:lpstr>Calibri Light</vt:lpstr>
      <vt:lpstr>Comic Sans MS</vt:lpstr>
      <vt:lpstr>Futura</vt:lpstr>
      <vt:lpstr>Symbol</vt:lpstr>
      <vt:lpstr>Tahoma</vt:lpstr>
      <vt:lpstr>Times New Roman</vt:lpstr>
      <vt:lpstr>Trebuchet MS</vt:lpstr>
      <vt:lpstr>Verdana</vt:lpstr>
      <vt:lpstr>Wingdings</vt:lpstr>
      <vt:lpstr>Office Theme</vt:lpstr>
      <vt:lpstr>1_Office Theme</vt:lpstr>
      <vt:lpstr>Ofis Teması</vt:lpstr>
      <vt:lpstr>72_Ofis Teması</vt:lpstr>
      <vt:lpstr>2_Office Theme</vt:lpstr>
      <vt:lpstr>NN_Neutral_16-9</vt:lpstr>
      <vt:lpstr>4_Revised Theme</vt:lpstr>
      <vt:lpstr>5_Revised Theme</vt:lpstr>
      <vt:lpstr>6_Revised Theme</vt:lpstr>
      <vt:lpstr>7_Revised Theme</vt:lpstr>
      <vt:lpstr>8_Revised Theme</vt:lpstr>
      <vt:lpstr>think-cell Slide</vt:lpstr>
      <vt:lpstr>PowerPoint Sunusu</vt:lpstr>
      <vt:lpstr>Sunum Planı</vt:lpstr>
      <vt:lpstr>Obezite nedir?</vt:lpstr>
      <vt:lpstr>PowerPoint Sunusu</vt:lpstr>
      <vt:lpstr>Obezite Değerlendirilmesinde Kullanılan Antropometrik Ölçümler</vt:lpstr>
      <vt:lpstr>Obezite Değerlendirilmesinde Kullanılan Antropometrik Ölçümler</vt:lpstr>
      <vt:lpstr>Obezite Değerlendirilmesinde Kullanılan Diğer Yöntemler</vt:lpstr>
      <vt:lpstr>Epidemiyoloji</vt:lpstr>
      <vt:lpstr>Etiyoloji</vt:lpstr>
      <vt:lpstr>Obezite çok sayıda komorbidite ile ilişkilendirilir Metabolik, Mekanik ve Mental</vt:lpstr>
      <vt:lpstr>Yaklaşım-Obez Bireyin Değerlendirilmesi-Anamnez</vt:lpstr>
      <vt:lpstr>PowerPoint Sunusu</vt:lpstr>
      <vt:lpstr>PowerPoint Sunusu</vt:lpstr>
      <vt:lpstr>Obezitenin Tedavisi</vt:lpstr>
      <vt:lpstr>Tedavi hedefleri</vt:lpstr>
      <vt:lpstr>Yanlış zayıflama yöntemleri nelerdir?</vt:lpstr>
      <vt:lpstr>PowerPoint Sunusu</vt:lpstr>
      <vt:lpstr>Obezite Tedavisi - Egzersiz</vt:lpstr>
      <vt:lpstr>Obezite Tedavisi – Davranış Tedavisi</vt:lpstr>
      <vt:lpstr>Obezite Tedavisi – Farmakolojik Tedavi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- Hasta 2 ay sonra geldi - Şikayeti yok. Aynı ilacı kullanan işyerindeki arkadaşının önerisi ile 1 aydır Liraglutide 1,2 mg/g kullanmakta. OAD’lere aynı devam ediyor. İştah kontrolü daha iyi, diyete uyumu var, düzenli fiziksel aktivite yapıyor. AKŞ:100-150, TKŞ:150-200</vt:lpstr>
      <vt:lpstr>- 1 ay sonra kontrole geldi - Şikayeti yok. Diyet +, egzersiz +/-. Liraglutide 1,2 mg/g, Empagliflozin 10 mg, Metformin 2x1000 mg. AKŞ:100-140, TKŞ:140-180 </vt:lpstr>
      <vt:lpstr>PowerPoint Sunusu</vt:lpstr>
      <vt:lpstr>Obezite Tedavisi – Cerrahi Tedavi</vt:lpstr>
      <vt:lpstr>PowerPoint Sunusu</vt:lpstr>
      <vt:lpstr>PowerPoint Sunusu</vt:lpstr>
      <vt:lpstr>PowerPoint Sunusu</vt:lpstr>
      <vt:lpstr>PowerPoint Sunusu</vt:lpstr>
      <vt:lpstr>PowerPoint Sunusu</vt:lpstr>
      <vt:lpstr>Sleeve Gastrektomi (SG)</vt:lpstr>
      <vt:lpstr>Özet</vt:lpstr>
      <vt:lpstr>Özet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AylinPC</dc:creator>
  <cp:lastModifiedBy>hp</cp:lastModifiedBy>
  <cp:revision>365</cp:revision>
  <dcterms:created xsi:type="dcterms:W3CDTF">2024-01-12T18:12:08Z</dcterms:created>
  <dcterms:modified xsi:type="dcterms:W3CDTF">2024-01-27T09:23:17Z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2015-11-04T00:00:00Z</vt:filetime>
  </property>
  <property fmtid="{D5CDD505-2E9C-101B-9397-08002B2CF9AE}" pid="3" name="Creator">
    <vt:lpwstr>Acrobat PDFMaker 11 for PowerPoint</vt:lpwstr>
  </property>
  <property fmtid="{D5CDD505-2E9C-101B-9397-08002B2CF9AE}" pid="4" name="LastSaved">
    <vt:filetime>2024-01-12T00:00:00Z</vt:filetime>
  </property>
  <property fmtid="{D5CDD505-2E9C-101B-9397-08002B2CF9AE}" pid="5" name="Producer">
    <vt:lpwstr>Adobe PDF Library 11.0</vt:lpwstr>
  </property>
</Properties>
</file>